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Lst>
  <p:notesMasterIdLst>
    <p:notesMasterId r:id="rId58"/>
  </p:notesMasterIdLst>
  <p:handoutMasterIdLst>
    <p:handoutMasterId r:id="rId59"/>
  </p:handoutMasterIdLst>
  <p:sldIdLst>
    <p:sldId id="256" r:id="rId3"/>
    <p:sldId id="378" r:id="rId4"/>
    <p:sldId id="379" r:id="rId5"/>
    <p:sldId id="380" r:id="rId6"/>
    <p:sldId id="381" r:id="rId7"/>
    <p:sldId id="382" r:id="rId8"/>
    <p:sldId id="383" r:id="rId9"/>
    <p:sldId id="384" r:id="rId10"/>
    <p:sldId id="385" r:id="rId11"/>
    <p:sldId id="392" r:id="rId12"/>
    <p:sldId id="393" r:id="rId13"/>
    <p:sldId id="394" r:id="rId14"/>
    <p:sldId id="395" r:id="rId15"/>
    <p:sldId id="426" r:id="rId16"/>
    <p:sldId id="396" r:id="rId17"/>
    <p:sldId id="386" r:id="rId18"/>
    <p:sldId id="387" r:id="rId19"/>
    <p:sldId id="390" r:id="rId20"/>
    <p:sldId id="391" r:id="rId21"/>
    <p:sldId id="429" r:id="rId22"/>
    <p:sldId id="430" r:id="rId23"/>
    <p:sldId id="431" r:id="rId24"/>
    <p:sldId id="398" r:id="rId25"/>
    <p:sldId id="397" r:id="rId26"/>
    <p:sldId id="399" r:id="rId27"/>
    <p:sldId id="400" r:id="rId28"/>
    <p:sldId id="401" r:id="rId29"/>
    <p:sldId id="402" r:id="rId30"/>
    <p:sldId id="403" r:id="rId31"/>
    <p:sldId id="432" r:id="rId32"/>
    <p:sldId id="433" r:id="rId33"/>
    <p:sldId id="404" r:id="rId34"/>
    <p:sldId id="405" r:id="rId35"/>
    <p:sldId id="406" r:id="rId36"/>
    <p:sldId id="407" r:id="rId37"/>
    <p:sldId id="408" r:id="rId38"/>
    <p:sldId id="409" r:id="rId39"/>
    <p:sldId id="413" r:id="rId40"/>
    <p:sldId id="412" r:id="rId41"/>
    <p:sldId id="410" r:id="rId42"/>
    <p:sldId id="411" r:id="rId43"/>
    <p:sldId id="414" r:id="rId44"/>
    <p:sldId id="415" r:id="rId45"/>
    <p:sldId id="416" r:id="rId46"/>
    <p:sldId id="417" r:id="rId47"/>
    <p:sldId id="418" r:id="rId48"/>
    <p:sldId id="419" r:id="rId49"/>
    <p:sldId id="420" r:id="rId50"/>
    <p:sldId id="421" r:id="rId51"/>
    <p:sldId id="422" r:id="rId52"/>
    <p:sldId id="423" r:id="rId53"/>
    <p:sldId id="424" r:id="rId54"/>
    <p:sldId id="427" r:id="rId55"/>
    <p:sldId id="428" r:id="rId56"/>
    <p:sldId id="372" r:id="rId57"/>
  </p:sldIdLst>
  <p:sldSz cx="9144000" cy="6858000" type="screen4x3"/>
  <p:notesSz cx="6797675" cy="9926638"/>
  <p:defaultTextStyle>
    <a:defPPr>
      <a:defRPr lang="en-US"/>
    </a:defPPr>
    <a:lvl1pPr algn="l" defTabSz="455613" rtl="0" fontAlgn="base">
      <a:spcBef>
        <a:spcPct val="0"/>
      </a:spcBef>
      <a:spcAft>
        <a:spcPct val="0"/>
      </a:spcAft>
      <a:defRPr sz="1200" kern="1200">
        <a:solidFill>
          <a:schemeClr val="tx1"/>
        </a:solidFill>
        <a:latin typeface="Arial" pitchFamily="34" charset="0"/>
        <a:ea typeface="+mn-ea"/>
        <a:cs typeface="Arial" pitchFamily="34" charset="0"/>
      </a:defRPr>
    </a:lvl1pPr>
    <a:lvl2pPr marL="455613" indent="1588" algn="l" defTabSz="455613" rtl="0" fontAlgn="base">
      <a:spcBef>
        <a:spcPct val="0"/>
      </a:spcBef>
      <a:spcAft>
        <a:spcPct val="0"/>
      </a:spcAft>
      <a:defRPr sz="1200" kern="1200">
        <a:solidFill>
          <a:schemeClr val="tx1"/>
        </a:solidFill>
        <a:latin typeface="Arial" pitchFamily="34" charset="0"/>
        <a:ea typeface="+mn-ea"/>
        <a:cs typeface="Arial" pitchFamily="34" charset="0"/>
      </a:defRPr>
    </a:lvl2pPr>
    <a:lvl3pPr marL="912813" indent="1588" algn="l" defTabSz="455613" rtl="0" fontAlgn="base">
      <a:spcBef>
        <a:spcPct val="0"/>
      </a:spcBef>
      <a:spcAft>
        <a:spcPct val="0"/>
      </a:spcAft>
      <a:defRPr sz="1200" kern="1200">
        <a:solidFill>
          <a:schemeClr val="tx1"/>
        </a:solidFill>
        <a:latin typeface="Arial" pitchFamily="34" charset="0"/>
        <a:ea typeface="+mn-ea"/>
        <a:cs typeface="Arial" pitchFamily="34" charset="0"/>
      </a:defRPr>
    </a:lvl3pPr>
    <a:lvl4pPr marL="1370013" indent="1588" algn="l" defTabSz="455613" rtl="0" fontAlgn="base">
      <a:spcBef>
        <a:spcPct val="0"/>
      </a:spcBef>
      <a:spcAft>
        <a:spcPct val="0"/>
      </a:spcAft>
      <a:defRPr sz="1200" kern="1200">
        <a:solidFill>
          <a:schemeClr val="tx1"/>
        </a:solidFill>
        <a:latin typeface="Arial" pitchFamily="34" charset="0"/>
        <a:ea typeface="+mn-ea"/>
        <a:cs typeface="Arial" pitchFamily="34" charset="0"/>
      </a:defRPr>
    </a:lvl4pPr>
    <a:lvl5pPr marL="1827213" indent="1588" algn="l" defTabSz="455613" rtl="0" fontAlgn="base">
      <a:spcBef>
        <a:spcPct val="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Arial" pitchFamily="34" charset="0"/>
        <a:ea typeface="+mn-ea"/>
        <a:cs typeface="Arial" pitchFamily="34" charset="0"/>
      </a:defRPr>
    </a:lvl6pPr>
    <a:lvl7pPr marL="2743200" algn="l" defTabSz="914400" rtl="0" eaLnBrk="1" latinLnBrk="0" hangingPunct="1">
      <a:defRPr sz="1200" kern="1200">
        <a:solidFill>
          <a:schemeClr val="tx1"/>
        </a:solidFill>
        <a:latin typeface="Arial" pitchFamily="34" charset="0"/>
        <a:ea typeface="+mn-ea"/>
        <a:cs typeface="Arial" pitchFamily="34" charset="0"/>
      </a:defRPr>
    </a:lvl7pPr>
    <a:lvl8pPr marL="3200400" algn="l" defTabSz="914400" rtl="0" eaLnBrk="1" latinLnBrk="0" hangingPunct="1">
      <a:defRPr sz="1200" kern="1200">
        <a:solidFill>
          <a:schemeClr val="tx1"/>
        </a:solidFill>
        <a:latin typeface="Arial" pitchFamily="34" charset="0"/>
        <a:ea typeface="+mn-ea"/>
        <a:cs typeface="Arial" pitchFamily="34" charset="0"/>
      </a:defRPr>
    </a:lvl8pPr>
    <a:lvl9pPr marL="3657600" algn="l" defTabSz="914400" rtl="0" eaLnBrk="1" latinLnBrk="0" hangingPunct="1">
      <a:defRPr sz="12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4F81BD"/>
    <a:srgbClr val="FFEAA7"/>
    <a:srgbClr val="85FFBC"/>
    <a:srgbClr val="A40000"/>
    <a:srgbClr val="DDDDDD"/>
    <a:srgbClr val="D5E1EF"/>
    <a:srgbClr val="FCF6D4"/>
    <a:srgbClr val="0144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6798" autoAdjust="0"/>
  </p:normalViewPr>
  <p:slideViewPr>
    <p:cSldViewPr snapToGrid="0">
      <p:cViewPr>
        <p:scale>
          <a:sx n="100" d="100"/>
          <a:sy n="100" d="100"/>
        </p:scale>
        <p:origin x="-1944" y="-3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Office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Hoja_de_c_lculo_de_Microsoft_Office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a:pPr>
            <a:r>
              <a:rPr lang="es-ES" dirty="0" err="1" smtClean="0"/>
              <a:t>Frameworks</a:t>
            </a:r>
            <a:endParaRPr lang="es-ES" dirty="0"/>
          </a:p>
        </c:rich>
      </c:tx>
    </c:title>
    <c:view3D>
      <c:rotX val="30"/>
      <c:perspective val="0"/>
    </c:view3D>
    <c:plotArea>
      <c:layout>
        <c:manualLayout>
          <c:layoutTarget val="inner"/>
          <c:xMode val="edge"/>
          <c:yMode val="edge"/>
          <c:x val="2.9166666666666671E-2"/>
          <c:y val="0.17448449803149668"/>
          <c:w val="0.68931446850393763"/>
          <c:h val="0.82551550196850398"/>
        </c:manualLayout>
      </c:layout>
      <c:pie3DChart>
        <c:varyColors val="1"/>
        <c:ser>
          <c:idx val="0"/>
          <c:order val="0"/>
          <c:tx>
            <c:strRef>
              <c:f>Hoja1!$B$1</c:f>
              <c:strCache>
                <c:ptCount val="1"/>
                <c:pt idx="0">
                  <c:v>Frameworks</c:v>
                </c:pt>
              </c:strCache>
            </c:strRef>
          </c:tx>
          <c:explosion val="22"/>
          <c:dPt>
            <c:idx val="0"/>
            <c:spPr>
              <a:solidFill>
                <a:srgbClr val="C00000"/>
              </a:solidFill>
            </c:spPr>
          </c:dPt>
          <c:dPt>
            <c:idx val="1"/>
            <c:spPr>
              <a:solidFill>
                <a:srgbClr val="FF0000"/>
              </a:solidFill>
            </c:spPr>
          </c:dPt>
          <c:dPt>
            <c:idx val="2"/>
            <c:spPr>
              <a:solidFill>
                <a:srgbClr val="FFC000"/>
              </a:solidFill>
            </c:spPr>
          </c:dPt>
          <c:dPt>
            <c:idx val="3"/>
            <c:spPr>
              <a:solidFill>
                <a:srgbClr val="FFFF00"/>
              </a:solidFill>
            </c:spPr>
          </c:dPt>
          <c:dPt>
            <c:idx val="4"/>
            <c:spPr>
              <a:solidFill>
                <a:srgbClr val="92D050"/>
              </a:solidFill>
            </c:spPr>
          </c:dPt>
          <c:dPt>
            <c:idx val="5"/>
            <c:spPr>
              <a:solidFill>
                <a:srgbClr val="00B050"/>
              </a:solidFill>
            </c:spPr>
          </c:dPt>
          <c:dPt>
            <c:idx val="6"/>
            <c:spPr>
              <a:solidFill>
                <a:srgbClr val="00B0F0"/>
              </a:solidFill>
            </c:spPr>
          </c:dPt>
          <c:dPt>
            <c:idx val="7"/>
            <c:spPr>
              <a:solidFill>
                <a:srgbClr val="0070C0"/>
              </a:solidFill>
            </c:spPr>
          </c:dPt>
          <c:dPt>
            <c:idx val="8"/>
            <c:spPr>
              <a:solidFill>
                <a:srgbClr val="002060"/>
              </a:solidFill>
            </c:spPr>
          </c:dPt>
          <c:dPt>
            <c:idx val="9"/>
            <c:spPr>
              <a:solidFill>
                <a:srgbClr val="7030A0"/>
              </a:solidFill>
            </c:spPr>
          </c:dPt>
          <c:dLbls>
            <c:dLbl>
              <c:idx val="8"/>
              <c:spPr/>
              <c:txPr>
                <a:bodyPr/>
                <a:lstStyle/>
                <a:p>
                  <a:pPr>
                    <a:defRPr>
                      <a:solidFill>
                        <a:schemeClr val="bg1"/>
                      </a:solidFill>
                    </a:defRPr>
                  </a:pPr>
                  <a:endParaRPr lang="es-ES"/>
                </a:p>
              </c:txPr>
            </c:dLbl>
            <c:dLblPos val="inEnd"/>
            <c:showVal val="1"/>
            <c:showLeaderLines val="1"/>
          </c:dLbls>
          <c:cat>
            <c:strRef>
              <c:f>Hoja1!$A$2:$A$8</c:f>
              <c:strCache>
                <c:ptCount val="7"/>
                <c:pt idx="0">
                  <c:v>Spring</c:v>
                </c:pt>
                <c:pt idx="1">
                  <c:v>Hibernate</c:v>
                </c:pt>
                <c:pt idx="2">
                  <c:v>Aspectj</c:v>
                </c:pt>
                <c:pt idx="3">
                  <c:v>Seam</c:v>
                </c:pt>
                <c:pt idx="4">
                  <c:v>Google guice</c:v>
                </c:pt>
                <c:pt idx="5">
                  <c:v>Equinox</c:v>
                </c:pt>
                <c:pt idx="6">
                  <c:v>Felix</c:v>
                </c:pt>
              </c:strCache>
            </c:strRef>
          </c:cat>
          <c:val>
            <c:numRef>
              <c:f>Hoja1!$B$2:$B$8</c:f>
              <c:numCache>
                <c:formatCode>General</c:formatCode>
                <c:ptCount val="7"/>
                <c:pt idx="0">
                  <c:v>56</c:v>
                </c:pt>
                <c:pt idx="1">
                  <c:v>54</c:v>
                </c:pt>
                <c:pt idx="2">
                  <c:v>13</c:v>
                </c:pt>
                <c:pt idx="3">
                  <c:v>7</c:v>
                </c:pt>
                <c:pt idx="4">
                  <c:v>7</c:v>
                </c:pt>
                <c:pt idx="5">
                  <c:v>4</c:v>
                </c:pt>
                <c:pt idx="6">
                  <c:v>2</c:v>
                </c:pt>
              </c:numCache>
            </c:numRef>
          </c:val>
        </c:ser>
        <c:dLbls>
          <c:showVal val="1"/>
        </c:dLbls>
      </c:pie3DChart>
    </c:plotArea>
    <c:legend>
      <c:legendPos val="r"/>
    </c:legend>
    <c:plotVisOnly val="1"/>
  </c:chart>
  <c:spPr>
    <a:scene3d>
      <a:camera prst="orthographicFront"/>
      <a:lightRig rig="threePt" dir="t"/>
    </a:scene3d>
    <a:sp3d>
      <a:bevelB/>
    </a:sp3d>
  </c:spPr>
  <c:txPr>
    <a:bodyPr/>
    <a:lstStyle/>
    <a:p>
      <a:pPr>
        <a:defRPr sz="1800"/>
      </a:pPr>
      <a:endParaRPr lang="es-E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a:pPr>
            <a:r>
              <a:rPr lang="es-ES" dirty="0" err="1" smtClean="0"/>
              <a:t>Frameworks</a:t>
            </a:r>
            <a:endParaRPr lang="es-ES" dirty="0"/>
          </a:p>
        </c:rich>
      </c:tx>
    </c:title>
    <c:view3D>
      <c:rotX val="30"/>
      <c:perspective val="0"/>
    </c:view3D>
    <c:plotArea>
      <c:layout>
        <c:manualLayout>
          <c:layoutTarget val="inner"/>
          <c:xMode val="edge"/>
          <c:yMode val="edge"/>
          <c:x val="2.9166666666666667E-2"/>
          <c:y val="0.17448449803149677"/>
          <c:w val="0.68931446850393729"/>
          <c:h val="0.82551550196850398"/>
        </c:manualLayout>
      </c:layout>
      <c:pie3DChart>
        <c:varyColors val="1"/>
        <c:dLbls>
          <c:showVal val="1"/>
        </c:dLbls>
      </c:pie3DChart>
    </c:plotArea>
    <c:legend>
      <c:legendPos val="r"/>
    </c:legend>
    <c:plotVisOnly val="1"/>
  </c:chart>
  <c:spPr>
    <a:scene3d>
      <a:camera prst="orthographicFront"/>
      <a:lightRig rig="threePt" dir="t"/>
    </a:scene3d>
    <a:sp3d>
      <a:bevelB/>
    </a:sp3d>
  </c:spPr>
  <c:txPr>
    <a:bodyPr/>
    <a:lstStyle/>
    <a:p>
      <a:pPr>
        <a:defRPr sz="1800"/>
      </a:pPr>
      <a:endParaRPr lang="es-E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88212" tIns="44106" rIns="88212" bIns="44106" numCol="1" anchor="t" anchorCtr="0" compatLnSpc="1">
            <a:prstTxWarp prst="textNoShape">
              <a:avLst/>
            </a:prstTxWarp>
          </a:bodyPr>
          <a:lstStyle>
            <a:lvl1pPr defTabSz="441060">
              <a:defRPr>
                <a:latin typeface="Calibri" pitchFamily="34" charset="0"/>
                <a:cs typeface="+mn-cs"/>
              </a:defRPr>
            </a:lvl1pPr>
          </a:lstStyle>
          <a:p>
            <a:pPr>
              <a:defRPr/>
            </a:pPr>
            <a:endParaRPr lang="es-ES"/>
          </a:p>
        </p:txBody>
      </p:sp>
      <p:sp>
        <p:nvSpPr>
          <p:cNvPr id="35843" name="Rectangle 3"/>
          <p:cNvSpPr>
            <a:spLocks noGrp="1" noChangeArrowheads="1"/>
          </p:cNvSpPr>
          <p:nvPr>
            <p:ph type="dt" sz="quarter" idx="1"/>
          </p:nvPr>
        </p:nvSpPr>
        <p:spPr bwMode="auto">
          <a:xfrm>
            <a:off x="3849688" y="0"/>
            <a:ext cx="2946400" cy="495300"/>
          </a:xfrm>
          <a:prstGeom prst="rect">
            <a:avLst/>
          </a:prstGeom>
          <a:noFill/>
          <a:ln w="9525">
            <a:noFill/>
            <a:miter lim="800000"/>
            <a:headEnd/>
            <a:tailEnd/>
          </a:ln>
          <a:effectLst/>
        </p:spPr>
        <p:txBody>
          <a:bodyPr vert="horz" wrap="square" lIns="88212" tIns="44106" rIns="88212" bIns="44106" numCol="1" anchor="t" anchorCtr="0" compatLnSpc="1">
            <a:prstTxWarp prst="textNoShape">
              <a:avLst/>
            </a:prstTxWarp>
          </a:bodyPr>
          <a:lstStyle>
            <a:lvl1pPr algn="r" defTabSz="441060">
              <a:defRPr>
                <a:latin typeface="Calibri" pitchFamily="34" charset="0"/>
                <a:cs typeface="+mn-cs"/>
              </a:defRPr>
            </a:lvl1pPr>
          </a:lstStyle>
          <a:p>
            <a:pPr>
              <a:defRPr/>
            </a:pPr>
            <a:fld id="{6A4E08B2-5558-4461-A015-9A58464C5F34}" type="datetime1">
              <a:rPr lang="es-ES"/>
              <a:pPr>
                <a:defRPr/>
              </a:pPr>
              <a:t>24/12/2012</a:t>
            </a:fld>
            <a:endParaRPr lang="es-ES" dirty="0"/>
          </a:p>
        </p:txBody>
      </p:sp>
      <p:sp>
        <p:nvSpPr>
          <p:cNvPr id="35844" name="Rectangle 4"/>
          <p:cNvSpPr>
            <a:spLocks noGrp="1" noChangeArrowheads="1"/>
          </p:cNvSpPr>
          <p:nvPr>
            <p:ph type="ftr" sz="quarter" idx="2"/>
          </p:nvPr>
        </p:nvSpPr>
        <p:spPr bwMode="auto">
          <a:xfrm>
            <a:off x="0" y="9429750"/>
            <a:ext cx="2946400" cy="495300"/>
          </a:xfrm>
          <a:prstGeom prst="rect">
            <a:avLst/>
          </a:prstGeom>
          <a:noFill/>
          <a:ln w="9525">
            <a:noFill/>
            <a:miter lim="800000"/>
            <a:headEnd/>
            <a:tailEnd/>
          </a:ln>
          <a:effectLst/>
        </p:spPr>
        <p:txBody>
          <a:bodyPr vert="horz" wrap="square" lIns="88212" tIns="44106" rIns="88212" bIns="44106" numCol="1" anchor="b" anchorCtr="0" compatLnSpc="1">
            <a:prstTxWarp prst="textNoShape">
              <a:avLst/>
            </a:prstTxWarp>
          </a:bodyPr>
          <a:lstStyle>
            <a:lvl1pPr defTabSz="441060">
              <a:defRPr>
                <a:latin typeface="Calibri" pitchFamily="34" charset="0"/>
                <a:cs typeface="+mn-cs"/>
              </a:defRPr>
            </a:lvl1pPr>
          </a:lstStyle>
          <a:p>
            <a:pPr>
              <a:defRPr/>
            </a:pPr>
            <a:endParaRPr lang="es-ES"/>
          </a:p>
        </p:txBody>
      </p:sp>
      <p:sp>
        <p:nvSpPr>
          <p:cNvPr id="35845" name="Rectangle 5"/>
          <p:cNvSpPr>
            <a:spLocks noGrp="1" noChangeArrowheads="1"/>
          </p:cNvSpPr>
          <p:nvPr>
            <p:ph type="sldNum" sz="quarter" idx="3"/>
          </p:nvPr>
        </p:nvSpPr>
        <p:spPr bwMode="auto">
          <a:xfrm>
            <a:off x="3849688" y="9429750"/>
            <a:ext cx="2946400" cy="495300"/>
          </a:xfrm>
          <a:prstGeom prst="rect">
            <a:avLst/>
          </a:prstGeom>
          <a:noFill/>
          <a:ln w="9525">
            <a:noFill/>
            <a:miter lim="800000"/>
            <a:headEnd/>
            <a:tailEnd/>
          </a:ln>
          <a:effectLst/>
        </p:spPr>
        <p:txBody>
          <a:bodyPr vert="horz" wrap="square" lIns="88212" tIns="44106" rIns="88212" bIns="44106" numCol="1" anchor="b" anchorCtr="0" compatLnSpc="1">
            <a:prstTxWarp prst="textNoShape">
              <a:avLst/>
            </a:prstTxWarp>
          </a:bodyPr>
          <a:lstStyle>
            <a:lvl1pPr algn="r" defTabSz="441060">
              <a:defRPr>
                <a:latin typeface="Calibri" pitchFamily="34" charset="0"/>
                <a:cs typeface="+mn-cs"/>
              </a:defRPr>
            </a:lvl1pPr>
          </a:lstStyle>
          <a:p>
            <a:pPr>
              <a:defRPr/>
            </a:pPr>
            <a:fld id="{2E075620-F895-4C57-A22A-25D87BC23AE6}" type="slidenum">
              <a:rPr lang="es-ES"/>
              <a:pPr>
                <a:defRPr/>
              </a:pPr>
              <a:t>‹Nº›</a:t>
            </a:fld>
            <a:endParaRPr lang="es-E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88212" tIns="44106" rIns="88212" bIns="44106" numCol="1" anchor="t" anchorCtr="0" compatLnSpc="1">
            <a:prstTxWarp prst="textNoShape">
              <a:avLst/>
            </a:prstTxWarp>
          </a:bodyPr>
          <a:lstStyle>
            <a:lvl1pPr defTabSz="441060">
              <a:defRPr>
                <a:latin typeface="Calibri" pitchFamily="34" charset="0"/>
                <a:cs typeface="+mn-cs"/>
              </a:defRPr>
            </a:lvl1pPr>
          </a:lstStyle>
          <a:p>
            <a:pPr>
              <a:defRPr/>
            </a:pPr>
            <a:endParaRPr lang="es-ES"/>
          </a:p>
        </p:txBody>
      </p:sp>
      <p:sp>
        <p:nvSpPr>
          <p:cNvPr id="34819" name="Rectangle 3"/>
          <p:cNvSpPr>
            <a:spLocks noGrp="1" noChangeArrowheads="1"/>
          </p:cNvSpPr>
          <p:nvPr>
            <p:ph type="dt" idx="1"/>
          </p:nvPr>
        </p:nvSpPr>
        <p:spPr bwMode="auto">
          <a:xfrm>
            <a:off x="3849688" y="0"/>
            <a:ext cx="2946400" cy="495300"/>
          </a:xfrm>
          <a:prstGeom prst="rect">
            <a:avLst/>
          </a:prstGeom>
          <a:noFill/>
          <a:ln w="9525">
            <a:noFill/>
            <a:miter lim="800000"/>
            <a:headEnd/>
            <a:tailEnd/>
          </a:ln>
          <a:effectLst/>
        </p:spPr>
        <p:txBody>
          <a:bodyPr vert="horz" wrap="square" lIns="88212" tIns="44106" rIns="88212" bIns="44106" numCol="1" anchor="t" anchorCtr="0" compatLnSpc="1">
            <a:prstTxWarp prst="textNoShape">
              <a:avLst/>
            </a:prstTxWarp>
          </a:bodyPr>
          <a:lstStyle>
            <a:lvl1pPr algn="r" defTabSz="441060">
              <a:defRPr>
                <a:latin typeface="Calibri" pitchFamily="34" charset="0"/>
                <a:cs typeface="+mn-cs"/>
              </a:defRPr>
            </a:lvl1pPr>
          </a:lstStyle>
          <a:p>
            <a:pPr>
              <a:defRPr/>
            </a:pPr>
            <a:fld id="{215A89C7-BCAD-45DB-95CF-B615153D94AF}" type="datetime1">
              <a:rPr lang="es-ES"/>
              <a:pPr>
                <a:defRPr/>
              </a:pPr>
              <a:t>24/12/2012</a:t>
            </a:fld>
            <a:endParaRPr lang="es-ES" dirty="0"/>
          </a:p>
        </p:txBody>
      </p:sp>
      <p:sp>
        <p:nvSpPr>
          <p:cNvPr id="20484" name="Rectangle 4"/>
          <p:cNvSpPr>
            <a:spLocks noGrp="1" noRot="1" noChangeAspect="1" noChangeArrowheads="1" noTextEdit="1"/>
          </p:cNvSpPr>
          <p:nvPr>
            <p:ph type="sldImg" idx="2"/>
          </p:nvPr>
        </p:nvSpPr>
        <p:spPr bwMode="auto">
          <a:xfrm>
            <a:off x="917575" y="744538"/>
            <a:ext cx="4962525" cy="37211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88212" tIns="44106" rIns="88212" bIns="44106"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4822" name="Rectangle 6"/>
          <p:cNvSpPr>
            <a:spLocks noGrp="1" noChangeArrowheads="1"/>
          </p:cNvSpPr>
          <p:nvPr>
            <p:ph type="ftr" sz="quarter" idx="4"/>
          </p:nvPr>
        </p:nvSpPr>
        <p:spPr bwMode="auto">
          <a:xfrm>
            <a:off x="0" y="9429750"/>
            <a:ext cx="2946400" cy="495300"/>
          </a:xfrm>
          <a:prstGeom prst="rect">
            <a:avLst/>
          </a:prstGeom>
          <a:noFill/>
          <a:ln w="9525">
            <a:noFill/>
            <a:miter lim="800000"/>
            <a:headEnd/>
            <a:tailEnd/>
          </a:ln>
          <a:effectLst/>
        </p:spPr>
        <p:txBody>
          <a:bodyPr vert="horz" wrap="square" lIns="88212" tIns="44106" rIns="88212" bIns="44106" numCol="1" anchor="b" anchorCtr="0" compatLnSpc="1">
            <a:prstTxWarp prst="textNoShape">
              <a:avLst/>
            </a:prstTxWarp>
          </a:bodyPr>
          <a:lstStyle>
            <a:lvl1pPr defTabSz="441060">
              <a:defRPr>
                <a:latin typeface="Calibri" pitchFamily="34" charset="0"/>
                <a:cs typeface="+mn-cs"/>
              </a:defRPr>
            </a:lvl1pPr>
          </a:lstStyle>
          <a:p>
            <a:pPr>
              <a:defRPr/>
            </a:pPr>
            <a:endParaRPr lang="es-ES"/>
          </a:p>
        </p:txBody>
      </p:sp>
      <p:sp>
        <p:nvSpPr>
          <p:cNvPr id="34823" name="Rectangle 7"/>
          <p:cNvSpPr>
            <a:spLocks noGrp="1" noChangeArrowheads="1"/>
          </p:cNvSpPr>
          <p:nvPr>
            <p:ph type="sldNum" sz="quarter" idx="5"/>
          </p:nvPr>
        </p:nvSpPr>
        <p:spPr bwMode="auto">
          <a:xfrm>
            <a:off x="3849688" y="9429750"/>
            <a:ext cx="2946400" cy="495300"/>
          </a:xfrm>
          <a:prstGeom prst="rect">
            <a:avLst/>
          </a:prstGeom>
          <a:noFill/>
          <a:ln w="9525">
            <a:noFill/>
            <a:miter lim="800000"/>
            <a:headEnd/>
            <a:tailEnd/>
          </a:ln>
          <a:effectLst/>
        </p:spPr>
        <p:txBody>
          <a:bodyPr vert="horz" wrap="square" lIns="88212" tIns="44106" rIns="88212" bIns="44106" numCol="1" anchor="b" anchorCtr="0" compatLnSpc="1">
            <a:prstTxWarp prst="textNoShape">
              <a:avLst/>
            </a:prstTxWarp>
          </a:bodyPr>
          <a:lstStyle>
            <a:lvl1pPr algn="r" defTabSz="441060">
              <a:defRPr>
                <a:latin typeface="Calibri" pitchFamily="34" charset="0"/>
                <a:cs typeface="+mn-cs"/>
              </a:defRPr>
            </a:lvl1pPr>
          </a:lstStyle>
          <a:p>
            <a:pPr>
              <a:defRPr/>
            </a:pPr>
            <a:fld id="{88C78F00-CCB4-4B22-B94B-312D24DCE779}" type="slidenum">
              <a:rPr lang="es-ES"/>
              <a:pPr>
                <a:defRPr/>
              </a:pPr>
              <a:t>‹Nº›</a:t>
            </a:fld>
            <a:endParaRPr lang="es-ES" dirty="0"/>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5613" algn="l" defTabSz="912813"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2813" algn="l" defTabSz="912813"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0013" algn="l" defTabSz="912813"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7213" algn="l" defTabSz="912813"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imagen de diapositiva"/>
          <p:cNvSpPr>
            <a:spLocks noGrp="1" noRot="1" noChangeAspect="1" noTextEdit="1"/>
          </p:cNvSpPr>
          <p:nvPr>
            <p:ph type="sldImg"/>
          </p:nvPr>
        </p:nvSpPr>
        <p:spPr>
          <a:ln/>
        </p:spPr>
      </p:sp>
      <p:sp>
        <p:nvSpPr>
          <p:cNvPr id="21507" name="2 Marcador de notas"/>
          <p:cNvSpPr>
            <a:spLocks noGrp="1"/>
          </p:cNvSpPr>
          <p:nvPr>
            <p:ph type="body" idx="1"/>
          </p:nvPr>
        </p:nvSpPr>
        <p:spPr>
          <a:noFill/>
          <a:ln/>
        </p:spPr>
        <p:txBody>
          <a:bodyPr/>
          <a:lstStyle/>
          <a:p>
            <a:pPr eaLnBrk="1" hangingPunct="1"/>
            <a:endParaRPr lang="es-ES" smtClean="0"/>
          </a:p>
        </p:txBody>
      </p:sp>
      <p:sp>
        <p:nvSpPr>
          <p:cNvPr id="10244" name="3 Marcador de número de diapositiva"/>
          <p:cNvSpPr>
            <a:spLocks noGrp="1"/>
          </p:cNvSpPr>
          <p:nvPr>
            <p:ph type="sldNum" sz="quarter" idx="5"/>
          </p:nvPr>
        </p:nvSpPr>
        <p:spPr/>
        <p:txBody>
          <a:bodyPr/>
          <a:lstStyle/>
          <a:p>
            <a:pPr defTabSz="439530">
              <a:defRPr/>
            </a:pPr>
            <a:fld id="{ECADB86B-765E-4ADD-B909-F8D39AFCF599}" type="slidenum">
              <a:rPr lang="es-ES" smtClean="0"/>
              <a:pPr defTabSz="439530">
                <a:defRPr/>
              </a:pPr>
              <a:t>1</a:t>
            </a:fld>
            <a:endParaRPr lang="es-E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10</a:t>
            </a:fld>
            <a:endParaRPr lang="es-E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11</a:t>
            </a:fld>
            <a:endParaRPr lang="es-E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12</a:t>
            </a:fld>
            <a:endParaRPr lang="es-E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13</a:t>
            </a:fld>
            <a:endParaRPr lang="es-E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14</a:t>
            </a:fld>
            <a:endParaRPr lang="es-E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15</a:t>
            </a:fld>
            <a:endParaRPr lang="es-E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16</a:t>
            </a:fld>
            <a:endParaRPr lang="es-E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17</a:t>
            </a:fld>
            <a:endParaRPr lang="es-E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18</a:t>
            </a:fld>
            <a:endParaRPr lang="es-E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19</a:t>
            </a:fld>
            <a:endParaRPr lang="es-E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2</a:t>
            </a:fld>
            <a:endParaRPr lang="es-E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20</a:t>
            </a:fld>
            <a:endParaRPr lang="es-E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21</a:t>
            </a:fld>
            <a:endParaRPr lang="es-E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22</a:t>
            </a:fld>
            <a:endParaRPr lang="es-E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23</a:t>
            </a:fld>
            <a:endParaRPr lang="es-E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24</a:t>
            </a:fld>
            <a:endParaRPr lang="es-E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25</a:t>
            </a:fld>
            <a:endParaRPr lang="es-E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26</a:t>
            </a:fld>
            <a:endParaRPr lang="es-E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27</a:t>
            </a:fld>
            <a:endParaRPr lang="es-E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28</a:t>
            </a:fld>
            <a:endParaRPr lang="es-E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29</a:t>
            </a:fld>
            <a:endParaRPr lang="es-E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3</a:t>
            </a:fld>
            <a:endParaRPr lang="es-E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30</a:t>
            </a:fld>
            <a:endParaRPr lang="es-E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31</a:t>
            </a:fld>
            <a:endParaRPr lang="es-E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32</a:t>
            </a:fld>
            <a:endParaRPr lang="es-E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33</a:t>
            </a:fld>
            <a:endParaRPr lang="es-E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34</a:t>
            </a:fld>
            <a:endParaRPr lang="es-E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35</a:t>
            </a:fld>
            <a:endParaRPr lang="es-E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36</a:t>
            </a:fld>
            <a:endParaRPr lang="es-E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37</a:t>
            </a:fld>
            <a:endParaRPr lang="es-E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38</a:t>
            </a:fld>
            <a:endParaRPr lang="es-E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39</a:t>
            </a:fld>
            <a:endParaRPr lang="es-E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4</a:t>
            </a:fld>
            <a:endParaRPr lang="es-E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40</a:t>
            </a:fld>
            <a:endParaRPr lang="es-E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41</a:t>
            </a:fld>
            <a:endParaRPr lang="es-E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42</a:t>
            </a:fld>
            <a:endParaRPr lang="es-E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43</a:t>
            </a:fld>
            <a:endParaRPr lang="es-E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44</a:t>
            </a:fld>
            <a:endParaRPr lang="es-E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45</a:t>
            </a:fld>
            <a:endParaRPr lang="es-E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46</a:t>
            </a:fld>
            <a:endParaRPr lang="es-E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47</a:t>
            </a:fld>
            <a:endParaRPr lang="es-E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48</a:t>
            </a:fld>
            <a:endParaRPr lang="es-E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49</a:t>
            </a:fld>
            <a:endParaRPr lang="es-E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5</a:t>
            </a:fld>
            <a:endParaRPr lang="es-E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50</a:t>
            </a:fld>
            <a:endParaRPr lang="es-E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51</a:t>
            </a:fld>
            <a:endParaRPr lang="es-E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52</a:t>
            </a:fld>
            <a:endParaRPr lang="es-E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53</a:t>
            </a:fld>
            <a:endParaRPr lang="es-E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54</a:t>
            </a:fld>
            <a:endParaRPr lang="es-E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a:ln/>
        </p:spPr>
      </p:sp>
      <p:sp>
        <p:nvSpPr>
          <p:cNvPr id="33795" name="2 Marcador de notas"/>
          <p:cNvSpPr>
            <a:spLocks noGrp="1"/>
          </p:cNvSpPr>
          <p:nvPr>
            <p:ph type="body" idx="1"/>
          </p:nvPr>
        </p:nvSpPr>
        <p:spPr>
          <a:noFill/>
          <a:ln/>
        </p:spPr>
        <p:txBody>
          <a:bodyPr/>
          <a:lstStyle/>
          <a:p>
            <a:pPr eaLnBrk="1" hangingPunct="1"/>
            <a:endParaRPr lang="es-ES" dirty="0" smtClean="0"/>
          </a:p>
        </p:txBody>
      </p:sp>
      <p:sp>
        <p:nvSpPr>
          <p:cNvPr id="16388" name="3 Marcador de número de diapositiva"/>
          <p:cNvSpPr>
            <a:spLocks noGrp="1"/>
          </p:cNvSpPr>
          <p:nvPr>
            <p:ph type="sldNum" sz="quarter" idx="5"/>
          </p:nvPr>
        </p:nvSpPr>
        <p:spPr/>
        <p:txBody>
          <a:bodyPr/>
          <a:lstStyle/>
          <a:p>
            <a:pPr>
              <a:defRPr/>
            </a:pPr>
            <a:fld id="{3D4AFA74-87AC-422F-BD94-282B564C46EF}" type="slidenum">
              <a:rPr lang="es-ES" smtClean="0"/>
              <a:pPr>
                <a:defRPr/>
              </a:pPr>
              <a:t>55</a:t>
            </a:fld>
            <a:endParaRPr lang="es-E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6</a:t>
            </a:fld>
            <a:endParaRPr lang="es-E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7</a:t>
            </a:fld>
            <a:endParaRPr lang="es-E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8</a:t>
            </a:fld>
            <a:endParaRPr lang="es-E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a:ln/>
        </p:spPr>
      </p:sp>
      <p:sp>
        <p:nvSpPr>
          <p:cNvPr id="2253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7E58B2-16F5-480D-83C2-E9776D985056}" type="slidenum">
              <a:rPr lang="es-ES" smtClean="0"/>
              <a:pPr defTabSz="439530">
                <a:defRPr/>
              </a:pPr>
              <a:t>9</a:t>
            </a:fld>
            <a:endParaRPr lang="es-E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8600" y="274638"/>
            <a:ext cx="2108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252413" y="274638"/>
            <a:ext cx="6173787"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1313" indent="-342900" algn="l" rtl="0" eaLnBrk="0" fontAlgn="base" hangingPunct="0">
        <a:spcBef>
          <a:spcPct val="20000"/>
        </a:spcBef>
        <a:spcAft>
          <a:spcPct val="0"/>
        </a:spcAft>
        <a:buChar char="•"/>
        <a:defRPr sz="3200">
          <a:solidFill>
            <a:schemeClr val="tx1"/>
          </a:solidFill>
          <a:latin typeface="+mn-lt"/>
          <a:ea typeface="+mn-ea"/>
          <a:cs typeface="+mn-cs"/>
        </a:defRPr>
      </a:lvl1pPr>
      <a:lvl2pPr marL="741363" indent="-285750" algn="l" rtl="0" eaLnBrk="0" fontAlgn="base" hangingPunct="0">
        <a:spcBef>
          <a:spcPct val="20000"/>
        </a:spcBef>
        <a:spcAft>
          <a:spcPct val="0"/>
        </a:spcAft>
        <a:buChar char="–"/>
        <a:defRPr sz="2800">
          <a:solidFill>
            <a:schemeClr val="tx1"/>
          </a:solidFill>
          <a:latin typeface="+mn-lt"/>
        </a:defRPr>
      </a:lvl2pPr>
      <a:lvl3pPr marL="1141413" indent="-228600" algn="l" rtl="0" eaLnBrk="0" fontAlgn="base" hangingPunct="0">
        <a:spcBef>
          <a:spcPct val="20000"/>
        </a:spcBef>
        <a:spcAft>
          <a:spcPct val="0"/>
        </a:spcAft>
        <a:buChar char="•"/>
        <a:defRPr sz="2400">
          <a:solidFill>
            <a:schemeClr val="tx1"/>
          </a:solidFill>
          <a:latin typeface="+mn-lt"/>
        </a:defRPr>
      </a:lvl3pPr>
      <a:lvl4pPr marL="1598613" indent="-228600" algn="l" rtl="0" eaLnBrk="0" fontAlgn="base" hangingPunct="0">
        <a:spcBef>
          <a:spcPct val="20000"/>
        </a:spcBef>
        <a:spcAft>
          <a:spcPct val="0"/>
        </a:spcAft>
        <a:buChar char="–"/>
        <a:defRPr sz="2000">
          <a:solidFill>
            <a:schemeClr val="tx1"/>
          </a:solidFill>
          <a:latin typeface="+mn-lt"/>
        </a:defRPr>
      </a:lvl4pPr>
      <a:lvl5pPr marL="2055813"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228600" y="836652"/>
            <a:ext cx="8915400" cy="1548"/>
          </a:xfrm>
          <a:prstGeom prst="line">
            <a:avLst/>
          </a:prstGeom>
          <a:ln w="12700" cap="flat" cmpd="sng" algn="ctr">
            <a:gradFill flip="none" rotWithShape="1">
              <a:gsLst>
                <a:gs pos="0">
                  <a:srgbClr val="838FB6"/>
                </a:gs>
                <a:gs pos="100000">
                  <a:srgbClr val="FFFFFF"/>
                </a:gs>
              </a:gsLst>
              <a:lin ang="0" scaled="1"/>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47879" name="Rectangle 7"/>
          <p:cNvSpPr>
            <a:spLocks noChangeArrowheads="1"/>
          </p:cNvSpPr>
          <p:nvPr userDrawn="1"/>
        </p:nvSpPr>
        <p:spPr bwMode="gray">
          <a:xfrm>
            <a:off x="4500563" y="6453188"/>
            <a:ext cx="504825" cy="360362"/>
          </a:xfrm>
          <a:prstGeom prst="rect">
            <a:avLst/>
          </a:prstGeom>
          <a:noFill/>
          <a:ln w="9525">
            <a:noFill/>
            <a:miter lim="800000"/>
            <a:headEnd/>
            <a:tailEnd/>
          </a:ln>
        </p:spPr>
        <p:txBody>
          <a:bodyPr lIns="0" tIns="0" rIns="0" bIns="0" anchor="ctr"/>
          <a:lstStyle/>
          <a:p>
            <a:pPr algn="ctr" defTabSz="457200">
              <a:defRPr/>
            </a:pPr>
            <a:fld id="{D9308BD5-9B07-4D51-819A-0EC672215266}" type="slidenum">
              <a:rPr lang="es-ES" b="1">
                <a:solidFill>
                  <a:srgbClr val="838FB6"/>
                </a:solidFill>
                <a:latin typeface="Avenir LT Std 35 Light"/>
                <a:cs typeface="+mn-cs"/>
              </a:rPr>
              <a:pPr algn="ctr" defTabSz="457200">
                <a:defRPr/>
              </a:pPr>
              <a:t>‹Nº›</a:t>
            </a:fld>
            <a:endParaRPr lang="es-ES" b="1" dirty="0">
              <a:solidFill>
                <a:srgbClr val="838FB6"/>
              </a:solidFill>
              <a:latin typeface="Avenir LT Std 35 Light"/>
              <a:cs typeface="+mn-cs"/>
            </a:endParaRPr>
          </a:p>
        </p:txBody>
      </p:sp>
      <p:pic>
        <p:nvPicPr>
          <p:cNvPr id="1028" name="Picture 3" descr="logoIndizenfinal.pct"/>
          <p:cNvPicPr>
            <a:picLocks noChangeAspect="1"/>
          </p:cNvPicPr>
          <p:nvPr userDrawn="1"/>
        </p:nvPicPr>
        <p:blipFill>
          <a:blip r:embed="rId13"/>
          <a:srcRect/>
          <a:stretch>
            <a:fillRect/>
          </a:stretch>
        </p:blipFill>
        <p:spPr bwMode="auto">
          <a:xfrm>
            <a:off x="7234238" y="6246813"/>
            <a:ext cx="1801812" cy="517525"/>
          </a:xfrm>
          <a:prstGeom prst="rect">
            <a:avLst/>
          </a:prstGeom>
          <a:noFill/>
          <a:ln w="9525">
            <a:noFill/>
            <a:miter lim="800000"/>
            <a:headEnd/>
            <a:tailEnd/>
          </a:ln>
        </p:spPr>
      </p:pic>
      <p:cxnSp>
        <p:nvCxnSpPr>
          <p:cNvPr id="10" name="Straight Connector 9"/>
          <p:cNvCxnSpPr/>
          <p:nvPr userDrawn="1"/>
        </p:nvCxnSpPr>
        <p:spPr>
          <a:xfrm>
            <a:off x="228600" y="6178550"/>
            <a:ext cx="8915400" cy="1548"/>
          </a:xfrm>
          <a:prstGeom prst="line">
            <a:avLst/>
          </a:prstGeom>
          <a:ln w="12700" cap="flat" cmpd="sng" algn="ctr">
            <a:gradFill flip="none" rotWithShape="1">
              <a:gsLst>
                <a:gs pos="100000">
                  <a:srgbClr val="838FB6"/>
                </a:gs>
                <a:gs pos="0">
                  <a:srgbClr val="FFFFFF"/>
                </a:gs>
              </a:gsLst>
              <a:lin ang="0" scaled="1"/>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778" name="TextBox 10"/>
          <p:cNvSpPr txBox="1">
            <a:spLocks noChangeArrowheads="1"/>
          </p:cNvSpPr>
          <p:nvPr userDrawn="1"/>
        </p:nvSpPr>
        <p:spPr bwMode="auto">
          <a:xfrm>
            <a:off x="155575" y="6437313"/>
            <a:ext cx="2111375" cy="307975"/>
          </a:xfrm>
          <a:prstGeom prst="rect">
            <a:avLst/>
          </a:prstGeom>
          <a:noFill/>
          <a:ln w="9525">
            <a:noFill/>
            <a:miter lim="800000"/>
            <a:headEnd/>
            <a:tailEnd/>
          </a:ln>
        </p:spPr>
        <p:txBody>
          <a:bodyPr wrap="none">
            <a:spAutoFit/>
          </a:bodyPr>
          <a:lstStyle/>
          <a:p>
            <a:pPr defTabSz="457200">
              <a:defRPr/>
            </a:pPr>
            <a:r>
              <a:rPr lang="en-US" sz="1400" dirty="0">
                <a:solidFill>
                  <a:srgbClr val="838FB6"/>
                </a:solidFill>
                <a:latin typeface="Avenir LT Std 35 Light"/>
                <a:ea typeface="Avenir LT Std 35 Light"/>
                <a:cs typeface="Avenir LT Std 35 Light"/>
              </a:rPr>
              <a:t>© Indizen Technologies </a:t>
            </a:r>
          </a:p>
        </p:txBody>
      </p:sp>
      <p:sp>
        <p:nvSpPr>
          <p:cNvPr id="1031" name="Rectangle 11"/>
          <p:cNvSpPr>
            <a:spLocks noGrp="1" noChangeArrowheads="1"/>
          </p:cNvSpPr>
          <p:nvPr>
            <p:ph type="title"/>
          </p:nvPr>
        </p:nvSpPr>
        <p:spPr bwMode="auto">
          <a:xfrm>
            <a:off x="252413" y="274638"/>
            <a:ext cx="8434387" cy="5730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título</a:t>
            </a:r>
          </a:p>
        </p:txBody>
      </p:sp>
      <p:sp>
        <p:nvSpPr>
          <p:cNvPr id="1032" name="Rectangle 12"/>
          <p:cNvSpPr>
            <a:spLocks noGrp="1" noChangeArrowheads="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dt="0"/>
  <p:txStyles>
    <p:titleStyle>
      <a:lvl1pPr algn="l" defTabSz="455613" rtl="0" eaLnBrk="0" fontAlgn="base" hangingPunct="0">
        <a:spcBef>
          <a:spcPct val="0"/>
        </a:spcBef>
        <a:spcAft>
          <a:spcPct val="0"/>
        </a:spcAft>
        <a:defRPr sz="3200">
          <a:solidFill>
            <a:srgbClr val="0D2A66"/>
          </a:solidFill>
          <a:latin typeface="+mj-lt"/>
          <a:ea typeface="+mj-ea"/>
          <a:cs typeface="+mj-cs"/>
        </a:defRPr>
      </a:lvl1pPr>
      <a:lvl2pPr algn="l" defTabSz="455613" rtl="0" eaLnBrk="0" fontAlgn="base" hangingPunct="0">
        <a:spcBef>
          <a:spcPct val="0"/>
        </a:spcBef>
        <a:spcAft>
          <a:spcPct val="0"/>
        </a:spcAft>
        <a:defRPr sz="3200">
          <a:solidFill>
            <a:srgbClr val="0D2A66"/>
          </a:solidFill>
          <a:latin typeface="Calibri" pitchFamily="34" charset="0"/>
        </a:defRPr>
      </a:lvl2pPr>
      <a:lvl3pPr algn="l" defTabSz="455613" rtl="0" eaLnBrk="0" fontAlgn="base" hangingPunct="0">
        <a:spcBef>
          <a:spcPct val="0"/>
        </a:spcBef>
        <a:spcAft>
          <a:spcPct val="0"/>
        </a:spcAft>
        <a:defRPr sz="3200">
          <a:solidFill>
            <a:srgbClr val="0D2A66"/>
          </a:solidFill>
          <a:latin typeface="Calibri" pitchFamily="34" charset="0"/>
        </a:defRPr>
      </a:lvl3pPr>
      <a:lvl4pPr algn="l" defTabSz="455613" rtl="0" eaLnBrk="0" fontAlgn="base" hangingPunct="0">
        <a:spcBef>
          <a:spcPct val="0"/>
        </a:spcBef>
        <a:spcAft>
          <a:spcPct val="0"/>
        </a:spcAft>
        <a:defRPr sz="3200">
          <a:solidFill>
            <a:srgbClr val="0D2A66"/>
          </a:solidFill>
          <a:latin typeface="Calibri" pitchFamily="34" charset="0"/>
        </a:defRPr>
      </a:lvl4pPr>
      <a:lvl5pPr algn="l" defTabSz="455613" rtl="0" eaLnBrk="0" fontAlgn="base" hangingPunct="0">
        <a:spcBef>
          <a:spcPct val="0"/>
        </a:spcBef>
        <a:spcAft>
          <a:spcPct val="0"/>
        </a:spcAft>
        <a:defRPr sz="3200">
          <a:solidFill>
            <a:srgbClr val="0D2A66"/>
          </a:solidFill>
          <a:latin typeface="Calibri" pitchFamily="34" charset="0"/>
        </a:defRPr>
      </a:lvl5pPr>
      <a:lvl6pPr marL="457200" algn="l" defTabSz="457200" rtl="0" fontAlgn="base">
        <a:spcBef>
          <a:spcPct val="0"/>
        </a:spcBef>
        <a:spcAft>
          <a:spcPct val="0"/>
        </a:spcAft>
        <a:defRPr sz="3200">
          <a:solidFill>
            <a:srgbClr val="0D2A66"/>
          </a:solidFill>
          <a:latin typeface="Calibri" pitchFamily="34" charset="0"/>
        </a:defRPr>
      </a:lvl6pPr>
      <a:lvl7pPr marL="914400" algn="l" defTabSz="457200" rtl="0" fontAlgn="base">
        <a:spcBef>
          <a:spcPct val="0"/>
        </a:spcBef>
        <a:spcAft>
          <a:spcPct val="0"/>
        </a:spcAft>
        <a:defRPr sz="3200">
          <a:solidFill>
            <a:srgbClr val="0D2A66"/>
          </a:solidFill>
          <a:latin typeface="Calibri" pitchFamily="34" charset="0"/>
        </a:defRPr>
      </a:lvl7pPr>
      <a:lvl8pPr marL="1371600" algn="l" defTabSz="457200" rtl="0" fontAlgn="base">
        <a:spcBef>
          <a:spcPct val="0"/>
        </a:spcBef>
        <a:spcAft>
          <a:spcPct val="0"/>
        </a:spcAft>
        <a:defRPr sz="3200">
          <a:solidFill>
            <a:srgbClr val="0D2A66"/>
          </a:solidFill>
          <a:latin typeface="Calibri" pitchFamily="34" charset="0"/>
        </a:defRPr>
      </a:lvl8pPr>
      <a:lvl9pPr marL="1828800" algn="l" defTabSz="457200" rtl="0" fontAlgn="base">
        <a:spcBef>
          <a:spcPct val="0"/>
        </a:spcBef>
        <a:spcAft>
          <a:spcPct val="0"/>
        </a:spcAft>
        <a:defRPr sz="3200">
          <a:solidFill>
            <a:srgbClr val="0D2A66"/>
          </a:solidFill>
          <a:latin typeface="Calibri" pitchFamily="34" charset="0"/>
        </a:defRPr>
      </a:lvl9pPr>
    </p:titleStyle>
    <p:bodyStyle>
      <a:lvl1pPr marL="342900" indent="-338138" algn="l" defTabSz="455613" rtl="0" eaLnBrk="0" fontAlgn="base" hangingPunct="0">
        <a:spcBef>
          <a:spcPct val="20000"/>
        </a:spcBef>
        <a:spcAft>
          <a:spcPct val="0"/>
        </a:spcAft>
        <a:buFont typeface="Arial" pitchFamily="34" charset="0"/>
        <a:defRPr sz="2800">
          <a:solidFill>
            <a:srgbClr val="0D2A66"/>
          </a:solidFill>
          <a:latin typeface="+mn-lt"/>
          <a:ea typeface="+mn-ea"/>
          <a:cs typeface="+mn-cs"/>
        </a:defRPr>
      </a:lvl1pPr>
      <a:lvl2pPr marL="573088" indent="-285750" algn="l" defTabSz="455613" rtl="0" eaLnBrk="0" fontAlgn="base" hangingPunct="0">
        <a:spcBef>
          <a:spcPct val="20000"/>
        </a:spcBef>
        <a:spcAft>
          <a:spcPct val="0"/>
        </a:spcAft>
        <a:buFont typeface="Arial" pitchFamily="34" charset="0"/>
        <a:buChar char="•"/>
        <a:defRPr sz="2400">
          <a:solidFill>
            <a:srgbClr val="0D2A66"/>
          </a:solidFill>
          <a:latin typeface="+mn-lt"/>
        </a:defRPr>
      </a:lvl2pPr>
      <a:lvl3pPr marL="979488" indent="-228600" algn="l" defTabSz="455613" rtl="0" eaLnBrk="0" fontAlgn="base" hangingPunct="0">
        <a:spcBef>
          <a:spcPct val="20000"/>
        </a:spcBef>
        <a:spcAft>
          <a:spcPct val="0"/>
        </a:spcAft>
        <a:buFont typeface="Arial" pitchFamily="34" charset="0"/>
        <a:buChar char="–"/>
        <a:defRPr sz="2000">
          <a:solidFill>
            <a:srgbClr val="0D2A66"/>
          </a:solidFill>
          <a:latin typeface="+mn-lt"/>
        </a:defRPr>
      </a:lvl3pPr>
      <a:lvl4pPr marL="1389063" indent="-228600" algn="l" defTabSz="455613" rtl="0" eaLnBrk="0" fontAlgn="base" hangingPunct="0">
        <a:spcBef>
          <a:spcPct val="20000"/>
        </a:spcBef>
        <a:spcAft>
          <a:spcPct val="0"/>
        </a:spcAft>
        <a:buFont typeface="Arial" pitchFamily="34" charset="0"/>
        <a:buChar char="•"/>
        <a:defRPr>
          <a:solidFill>
            <a:srgbClr val="0D2A66"/>
          </a:solidFill>
          <a:latin typeface="+mn-lt"/>
        </a:defRPr>
      </a:lvl4pPr>
      <a:lvl5pPr marL="1795463" indent="-228600" algn="l" defTabSz="455613" rtl="0" eaLnBrk="0" fontAlgn="base" hangingPunct="0">
        <a:spcBef>
          <a:spcPct val="20000"/>
        </a:spcBef>
        <a:spcAft>
          <a:spcPct val="0"/>
        </a:spcAft>
        <a:buFont typeface="Arial" pitchFamily="34" charset="0"/>
        <a:buChar char="–"/>
        <a:defRPr sz="1600">
          <a:solidFill>
            <a:srgbClr val="0D2A66"/>
          </a:solidFill>
          <a:latin typeface="+mn-lt"/>
        </a:defRPr>
      </a:lvl5pPr>
      <a:lvl6pPr marL="2254250" indent="-228600" algn="l" defTabSz="457200" rtl="0" fontAlgn="base">
        <a:spcBef>
          <a:spcPct val="20000"/>
        </a:spcBef>
        <a:spcAft>
          <a:spcPct val="0"/>
        </a:spcAft>
        <a:buFont typeface="Arial" pitchFamily="34" charset="0"/>
        <a:buChar char="–"/>
        <a:defRPr sz="1600">
          <a:solidFill>
            <a:srgbClr val="0D2A66"/>
          </a:solidFill>
          <a:latin typeface="+mn-lt"/>
        </a:defRPr>
      </a:lvl6pPr>
      <a:lvl7pPr marL="2711450" indent="-228600" algn="l" defTabSz="457200" rtl="0" fontAlgn="base">
        <a:spcBef>
          <a:spcPct val="20000"/>
        </a:spcBef>
        <a:spcAft>
          <a:spcPct val="0"/>
        </a:spcAft>
        <a:buFont typeface="Arial" pitchFamily="34" charset="0"/>
        <a:buChar char="–"/>
        <a:defRPr sz="1600">
          <a:solidFill>
            <a:srgbClr val="0D2A66"/>
          </a:solidFill>
          <a:latin typeface="+mn-lt"/>
        </a:defRPr>
      </a:lvl7pPr>
      <a:lvl8pPr marL="3168650" indent="-228600" algn="l" defTabSz="457200" rtl="0" fontAlgn="base">
        <a:spcBef>
          <a:spcPct val="20000"/>
        </a:spcBef>
        <a:spcAft>
          <a:spcPct val="0"/>
        </a:spcAft>
        <a:buFont typeface="Arial" pitchFamily="34" charset="0"/>
        <a:buChar char="–"/>
        <a:defRPr sz="1600">
          <a:solidFill>
            <a:srgbClr val="0D2A66"/>
          </a:solidFill>
          <a:latin typeface="+mn-lt"/>
        </a:defRPr>
      </a:lvl8pPr>
      <a:lvl9pPr marL="3625850" indent="-228600" algn="l" defTabSz="457200" rtl="0" fontAlgn="base">
        <a:spcBef>
          <a:spcPct val="20000"/>
        </a:spcBef>
        <a:spcAft>
          <a:spcPct val="0"/>
        </a:spcAft>
        <a:buFont typeface="Arial" pitchFamily="34" charset="0"/>
        <a:buChar char="–"/>
        <a:defRPr sz="1600">
          <a:solidFill>
            <a:srgbClr val="0D2A66"/>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30.gif"/></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33.gif"/><Relationship Id="rId5" Type="http://schemas.openxmlformats.org/officeDocument/2006/relationships/image" Target="../media/image32.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13.xml"/><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8" Type="http://schemas.openxmlformats.org/officeDocument/2006/relationships/hyperlink" Target="http://stackoverflow.com/" TargetMode="External"/><Relationship Id="rId3" Type="http://schemas.openxmlformats.org/officeDocument/2006/relationships/chart" Target="../charts/chart2.xml"/><Relationship Id="rId7" Type="http://schemas.openxmlformats.org/officeDocument/2006/relationships/hyperlink" Target="http://forum.springsource.org/forum.php"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6" Type="http://schemas.openxmlformats.org/officeDocument/2006/relationships/hyperlink" Target="http://www.mkyong.com/tutorials/spring-tutorials/" TargetMode="External"/><Relationship Id="rId5" Type="http://schemas.openxmlformats.org/officeDocument/2006/relationships/hyperlink" Target="http://www.juntadeandalucia.es/servicios/madeja/contenido/recurso/142" TargetMode="External"/><Relationship Id="rId10" Type="http://schemas.openxmlformats.org/officeDocument/2006/relationships/hyperlink" Target="http://www.juntadeandalucia.es/servicios/madeja/contenido/recurso/236" TargetMode="External"/><Relationship Id="rId4" Type="http://schemas.openxmlformats.org/officeDocument/2006/relationships/hyperlink" Target="http://www.springsource.org/" TargetMode="External"/><Relationship Id="rId9" Type="http://schemas.openxmlformats.org/officeDocument/2006/relationships/hyperlink" Target="http://federicojcdm.wordpress.com/2010/03/23/un-recorrido-por-spring-security-3-0/"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5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itle 1"/>
          <p:cNvSpPr>
            <a:spLocks/>
          </p:cNvSpPr>
          <p:nvPr/>
        </p:nvSpPr>
        <p:spPr bwMode="auto">
          <a:xfrm>
            <a:off x="250825" y="2636838"/>
            <a:ext cx="5257800" cy="863600"/>
          </a:xfrm>
          <a:prstGeom prst="rect">
            <a:avLst/>
          </a:prstGeom>
          <a:noFill/>
          <a:ln w="9525">
            <a:noFill/>
            <a:miter lim="800000"/>
            <a:headEnd/>
            <a:tailEnd/>
          </a:ln>
        </p:spPr>
        <p:txBody>
          <a:bodyPr wrap="none" anchor="ctr"/>
          <a:lstStyle/>
          <a:p>
            <a:pPr algn="r" defTabSz="912813">
              <a:spcAft>
                <a:spcPts val="2400"/>
              </a:spcAft>
            </a:pPr>
            <a:r>
              <a:rPr lang="es-ES" sz="4800" b="1" dirty="0" smtClean="0">
                <a:solidFill>
                  <a:srgbClr val="0D2A66"/>
                </a:solidFill>
                <a:latin typeface="Avenir LT Std 35 Light"/>
                <a:ea typeface="Avenir LT Std 35 Light"/>
                <a:cs typeface="Avenir LT Std 35 Light"/>
              </a:rPr>
              <a:t>Spring-</a:t>
            </a:r>
            <a:r>
              <a:rPr lang="es-ES" sz="4800" b="1" dirty="0" err="1" smtClean="0">
                <a:solidFill>
                  <a:srgbClr val="0D2A66"/>
                </a:solidFill>
                <a:latin typeface="Avenir LT Std 35 Light"/>
                <a:ea typeface="Avenir LT Std 35 Light"/>
                <a:cs typeface="Avenir LT Std 35 Light"/>
              </a:rPr>
              <a:t>framework</a:t>
            </a:r>
            <a:endParaRPr lang="es-ES" sz="4000" dirty="0">
              <a:solidFill>
                <a:srgbClr val="0D2A66"/>
              </a:solidFill>
              <a:latin typeface="Avenir LT Std 35 Light"/>
              <a:ea typeface="Avenir LT Std 35 Light"/>
              <a:cs typeface="Avenir LT Std 35 Light"/>
            </a:endParaRPr>
          </a:p>
        </p:txBody>
      </p:sp>
      <p:sp>
        <p:nvSpPr>
          <p:cNvPr id="2051" name="Subtitle 2"/>
          <p:cNvSpPr>
            <a:spLocks/>
          </p:cNvSpPr>
          <p:nvPr/>
        </p:nvSpPr>
        <p:spPr bwMode="auto">
          <a:xfrm>
            <a:off x="498475" y="3500438"/>
            <a:ext cx="5010150" cy="1441450"/>
          </a:xfrm>
          <a:prstGeom prst="rect">
            <a:avLst/>
          </a:prstGeom>
          <a:noFill/>
          <a:ln w="9525">
            <a:noFill/>
            <a:miter lim="800000"/>
            <a:headEnd/>
            <a:tailEnd/>
          </a:ln>
        </p:spPr>
        <p:txBody>
          <a:bodyPr/>
          <a:lstStyle/>
          <a:p>
            <a:pPr algn="r">
              <a:spcBef>
                <a:spcPct val="20000"/>
              </a:spcBef>
            </a:pPr>
            <a:endParaRPr lang="es-ES" sz="2800" dirty="0">
              <a:solidFill>
                <a:srgbClr val="838FB6"/>
              </a:solidFill>
              <a:latin typeface="Avenir LT Std 35 Light"/>
              <a:ea typeface="Avenir LT Std 35 Light"/>
              <a:cs typeface="Avenir LT Std 35 Light"/>
            </a:endParaRPr>
          </a:p>
        </p:txBody>
      </p:sp>
      <p:sp>
        <p:nvSpPr>
          <p:cNvPr id="2052" name="Subtitle 2"/>
          <p:cNvSpPr>
            <a:spLocks/>
          </p:cNvSpPr>
          <p:nvPr/>
        </p:nvSpPr>
        <p:spPr bwMode="auto">
          <a:xfrm>
            <a:off x="1547813" y="6092825"/>
            <a:ext cx="3960812" cy="287338"/>
          </a:xfrm>
          <a:prstGeom prst="rect">
            <a:avLst/>
          </a:prstGeom>
          <a:noFill/>
          <a:ln w="9525">
            <a:noFill/>
            <a:miter lim="800000"/>
            <a:headEnd/>
            <a:tailEnd/>
          </a:ln>
        </p:spPr>
        <p:txBody>
          <a:bodyPr/>
          <a:lstStyle/>
          <a:p>
            <a:pPr algn="r">
              <a:spcBef>
                <a:spcPct val="20000"/>
              </a:spcBef>
            </a:pPr>
            <a:r>
              <a:rPr lang="es-ES">
                <a:solidFill>
                  <a:srgbClr val="838FB6"/>
                </a:solidFill>
                <a:latin typeface="Avenir LT Std 35 Light"/>
              </a:rPr>
              <a:t>c.atrahouch@indizen.com </a:t>
            </a:r>
          </a:p>
        </p:txBody>
      </p:sp>
      <p:sp>
        <p:nvSpPr>
          <p:cNvPr id="2053" name="Subtitle 2"/>
          <p:cNvSpPr>
            <a:spLocks/>
          </p:cNvSpPr>
          <p:nvPr/>
        </p:nvSpPr>
        <p:spPr bwMode="auto">
          <a:xfrm>
            <a:off x="212725" y="5732463"/>
            <a:ext cx="5295900" cy="347662"/>
          </a:xfrm>
          <a:prstGeom prst="rect">
            <a:avLst/>
          </a:prstGeom>
          <a:noFill/>
          <a:ln w="9525">
            <a:noFill/>
            <a:miter lim="800000"/>
            <a:headEnd/>
            <a:tailEnd/>
          </a:ln>
        </p:spPr>
        <p:txBody>
          <a:bodyPr/>
          <a:lstStyle/>
          <a:p>
            <a:pPr algn="r">
              <a:spcBef>
                <a:spcPct val="20000"/>
              </a:spcBef>
            </a:pPr>
            <a:r>
              <a:rPr lang="es-ES" sz="1800">
                <a:solidFill>
                  <a:srgbClr val="838FB6"/>
                </a:solidFill>
                <a:latin typeface="Avenir LT Std 35 Light"/>
                <a:ea typeface="Avenir LT Std 35 Light"/>
                <a:cs typeface="Avenir LT Std 35 Light"/>
              </a:rPr>
              <a:t>Chabir Atrahouch Echarrouti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Módulos de Spring</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2952750" y="1724025"/>
            <a:ext cx="2620269" cy="2585323"/>
          </a:xfrm>
          <a:prstGeom prst="rect">
            <a:avLst/>
          </a:prstGeom>
          <a:noFill/>
        </p:spPr>
        <p:txBody>
          <a:bodyPr wrap="none" rtlCol="0">
            <a:spAutoFit/>
          </a:bodyPr>
          <a:lstStyle/>
          <a:p>
            <a:pPr>
              <a:buFont typeface="Arial" pitchFamily="34" charset="0"/>
              <a:buChar char="•"/>
            </a:pPr>
            <a:r>
              <a:rPr lang="es-ES" sz="1800" b="1" dirty="0" smtClean="0">
                <a:solidFill>
                  <a:schemeClr val="bg1">
                    <a:lumMod val="50000"/>
                  </a:schemeClr>
                </a:solidFill>
              </a:rPr>
              <a:t>Spring Data</a:t>
            </a:r>
          </a:p>
          <a:p>
            <a:pPr>
              <a:buFont typeface="Arial" pitchFamily="34" charset="0"/>
              <a:buChar char="•"/>
            </a:pPr>
            <a:r>
              <a:rPr lang="es-ES" sz="1800" b="1" dirty="0" smtClean="0">
                <a:solidFill>
                  <a:schemeClr val="bg1">
                    <a:lumMod val="50000"/>
                  </a:schemeClr>
                </a:solidFill>
              </a:rPr>
              <a:t>Spring Web </a:t>
            </a:r>
            <a:r>
              <a:rPr lang="es-ES" sz="1800" b="1" dirty="0" err="1" smtClean="0">
                <a:solidFill>
                  <a:schemeClr val="bg1">
                    <a:lumMod val="50000"/>
                  </a:schemeClr>
                </a:solidFill>
              </a:rPr>
              <a:t>Services</a:t>
            </a:r>
            <a:r>
              <a:rPr lang="es-ES" sz="1800" b="1" dirty="0" smtClean="0">
                <a:solidFill>
                  <a:schemeClr val="bg1">
                    <a:lumMod val="50000"/>
                  </a:schemeClr>
                </a:solidFill>
              </a:rPr>
              <a:t> </a:t>
            </a:r>
          </a:p>
          <a:p>
            <a:pPr>
              <a:buFont typeface="Arial" pitchFamily="34" charset="0"/>
              <a:buChar char="•"/>
            </a:pPr>
            <a:r>
              <a:rPr lang="es-ES" sz="1800" b="1" dirty="0" smtClean="0">
                <a:solidFill>
                  <a:schemeClr val="bg1">
                    <a:lumMod val="50000"/>
                  </a:schemeClr>
                </a:solidFill>
              </a:rPr>
              <a:t>Spring Security</a:t>
            </a:r>
          </a:p>
          <a:p>
            <a:pPr>
              <a:buFont typeface="Arial" pitchFamily="34" charset="0"/>
              <a:buChar char="•"/>
            </a:pPr>
            <a:r>
              <a:rPr lang="es-ES" sz="1800" b="1" dirty="0" smtClean="0">
                <a:solidFill>
                  <a:schemeClr val="bg1">
                    <a:lumMod val="50000"/>
                  </a:schemeClr>
                </a:solidFill>
              </a:rPr>
              <a:t>Spring </a:t>
            </a:r>
            <a:r>
              <a:rPr lang="es-ES" sz="1800" b="1" dirty="0" err="1" smtClean="0">
                <a:solidFill>
                  <a:schemeClr val="bg1">
                    <a:lumMod val="50000"/>
                  </a:schemeClr>
                </a:solidFill>
              </a:rPr>
              <a:t>batch</a:t>
            </a:r>
            <a:endParaRPr lang="es-ES" sz="1800" b="1" dirty="0" smtClean="0">
              <a:solidFill>
                <a:schemeClr val="bg1">
                  <a:lumMod val="50000"/>
                </a:schemeClr>
              </a:solidFill>
            </a:endParaRPr>
          </a:p>
          <a:p>
            <a:pPr>
              <a:buFont typeface="Arial" pitchFamily="34" charset="0"/>
              <a:buChar char="•"/>
            </a:pPr>
            <a:r>
              <a:rPr lang="es-ES" sz="1800" b="1" dirty="0" smtClean="0">
                <a:solidFill>
                  <a:schemeClr val="bg1">
                    <a:lumMod val="50000"/>
                  </a:schemeClr>
                </a:solidFill>
              </a:rPr>
              <a:t>Spring Mobile</a:t>
            </a:r>
          </a:p>
          <a:p>
            <a:pPr>
              <a:buFont typeface="Arial" pitchFamily="34" charset="0"/>
              <a:buChar char="•"/>
            </a:pPr>
            <a:r>
              <a:rPr lang="es-ES" sz="1800" b="1" dirty="0" smtClean="0">
                <a:solidFill>
                  <a:schemeClr val="bg1">
                    <a:lumMod val="50000"/>
                  </a:schemeClr>
                </a:solidFill>
              </a:rPr>
              <a:t>Spring Social</a:t>
            </a:r>
          </a:p>
          <a:p>
            <a:pPr>
              <a:buFont typeface="Arial" pitchFamily="34" charset="0"/>
              <a:buChar char="•"/>
            </a:pPr>
            <a:r>
              <a:rPr lang="es-ES" sz="1800" b="1" dirty="0" smtClean="0">
                <a:solidFill>
                  <a:schemeClr val="bg1">
                    <a:lumMod val="50000"/>
                  </a:schemeClr>
                </a:solidFill>
              </a:rPr>
              <a:t>Spring </a:t>
            </a:r>
            <a:r>
              <a:rPr lang="es-ES" sz="1800" b="1" dirty="0" err="1" smtClean="0">
                <a:solidFill>
                  <a:schemeClr val="bg1">
                    <a:lumMod val="50000"/>
                  </a:schemeClr>
                </a:solidFill>
              </a:rPr>
              <a:t>Integration</a:t>
            </a:r>
            <a:endParaRPr lang="es-ES" sz="1800" b="1" dirty="0" smtClean="0">
              <a:solidFill>
                <a:schemeClr val="bg1">
                  <a:lumMod val="50000"/>
                </a:schemeClr>
              </a:solidFill>
            </a:endParaRPr>
          </a:p>
          <a:p>
            <a:pPr>
              <a:buFont typeface="Arial" pitchFamily="34" charset="0"/>
              <a:buChar char="•"/>
            </a:pPr>
            <a:r>
              <a:rPr lang="es-ES" sz="1800" b="1" dirty="0" smtClean="0">
                <a:solidFill>
                  <a:schemeClr val="bg1">
                    <a:lumMod val="50000"/>
                  </a:schemeClr>
                </a:solidFill>
              </a:rPr>
              <a:t>Spring AMQP</a:t>
            </a:r>
          </a:p>
          <a:p>
            <a:pPr>
              <a:buFont typeface="Arial" pitchFamily="34" charset="0"/>
              <a:buChar char="•"/>
            </a:pPr>
            <a:r>
              <a:rPr lang="es-ES" sz="1800" b="1" dirty="0" smtClean="0">
                <a:solidFill>
                  <a:schemeClr val="bg1">
                    <a:lumMod val="50000"/>
                  </a:schemeClr>
                </a:solidFill>
              </a:rPr>
              <a:t>…</a:t>
            </a:r>
            <a:endParaRPr lang="es-ES" sz="18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Configuración Spring</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57250"/>
            <a:ext cx="9144000" cy="369332"/>
          </a:xfrm>
          <a:prstGeom prst="rect">
            <a:avLst/>
          </a:prstGeom>
          <a:noFill/>
        </p:spPr>
        <p:txBody>
          <a:bodyPr wrap="square" rtlCol="0">
            <a:spAutoFit/>
          </a:bodyPr>
          <a:lstStyle/>
          <a:p>
            <a:r>
              <a:rPr lang="es-ES" sz="1800" b="1" dirty="0" smtClean="0">
                <a:solidFill>
                  <a:schemeClr val="bg1">
                    <a:lumMod val="50000"/>
                  </a:schemeClr>
                </a:solidFill>
              </a:rPr>
              <a:t> </a:t>
            </a:r>
          </a:p>
        </p:txBody>
      </p:sp>
      <p:pic>
        <p:nvPicPr>
          <p:cNvPr id="1030" name="Picture 6"/>
          <p:cNvPicPr>
            <a:picLocks noChangeAspect="1" noChangeArrowheads="1"/>
          </p:cNvPicPr>
          <p:nvPr/>
        </p:nvPicPr>
        <p:blipFill>
          <a:blip r:embed="rId3"/>
          <a:srcRect/>
          <a:stretch>
            <a:fillRect/>
          </a:stretch>
        </p:blipFill>
        <p:spPr bwMode="auto">
          <a:xfrm>
            <a:off x="128588" y="1004888"/>
            <a:ext cx="8848725" cy="3286125"/>
          </a:xfrm>
          <a:prstGeom prst="rect">
            <a:avLst/>
          </a:prstGeom>
          <a:noFill/>
          <a:ln w="9525">
            <a:noFill/>
            <a:miter lim="800000"/>
            <a:headEnd/>
            <a:tailEnd/>
          </a:ln>
        </p:spPr>
      </p:pic>
      <p:pic>
        <p:nvPicPr>
          <p:cNvPr id="45057" name="Picture 1"/>
          <p:cNvPicPr>
            <a:picLocks noChangeAspect="1" noChangeArrowheads="1"/>
          </p:cNvPicPr>
          <p:nvPr/>
        </p:nvPicPr>
        <p:blipFill>
          <a:blip r:embed="rId4"/>
          <a:srcRect/>
          <a:stretch>
            <a:fillRect/>
          </a:stretch>
        </p:blipFill>
        <p:spPr bwMode="auto">
          <a:xfrm>
            <a:off x="838200" y="4424363"/>
            <a:ext cx="7124700"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Configuración Spring</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57250"/>
            <a:ext cx="9144000" cy="369332"/>
          </a:xfrm>
          <a:prstGeom prst="rect">
            <a:avLst/>
          </a:prstGeom>
          <a:noFill/>
        </p:spPr>
        <p:txBody>
          <a:bodyPr wrap="square" rtlCol="0">
            <a:spAutoFit/>
          </a:bodyPr>
          <a:lstStyle/>
          <a:p>
            <a:r>
              <a:rPr lang="es-ES" sz="1800" b="1" dirty="0" smtClean="0">
                <a:solidFill>
                  <a:schemeClr val="bg1">
                    <a:lumMod val="50000"/>
                  </a:schemeClr>
                </a:solidFill>
              </a:rPr>
              <a:t> </a:t>
            </a:r>
          </a:p>
        </p:txBody>
      </p:sp>
      <p:pic>
        <p:nvPicPr>
          <p:cNvPr id="2051" name="Picture 3"/>
          <p:cNvPicPr>
            <a:picLocks noChangeAspect="1" noChangeArrowheads="1"/>
          </p:cNvPicPr>
          <p:nvPr/>
        </p:nvPicPr>
        <p:blipFill>
          <a:blip r:embed="rId3"/>
          <a:srcRect/>
          <a:stretch>
            <a:fillRect/>
          </a:stretch>
        </p:blipFill>
        <p:spPr bwMode="auto">
          <a:xfrm>
            <a:off x="2295525" y="1333500"/>
            <a:ext cx="4038600" cy="2571750"/>
          </a:xfrm>
          <a:prstGeom prst="rect">
            <a:avLst/>
          </a:prstGeom>
          <a:noFill/>
          <a:ln w="9525">
            <a:noFill/>
            <a:miter lim="800000"/>
            <a:headEnd/>
            <a:tailEnd/>
          </a:ln>
        </p:spPr>
      </p:pic>
      <p:pic>
        <p:nvPicPr>
          <p:cNvPr id="43009" name="Picture 1"/>
          <p:cNvPicPr>
            <a:picLocks noChangeAspect="1" noChangeArrowheads="1"/>
          </p:cNvPicPr>
          <p:nvPr/>
        </p:nvPicPr>
        <p:blipFill>
          <a:blip r:embed="rId4"/>
          <a:srcRect/>
          <a:stretch>
            <a:fillRect/>
          </a:stretch>
        </p:blipFill>
        <p:spPr bwMode="auto">
          <a:xfrm>
            <a:off x="1338263" y="4224338"/>
            <a:ext cx="6753225"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Configuración Spring</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57250"/>
            <a:ext cx="9144000" cy="369332"/>
          </a:xfrm>
          <a:prstGeom prst="rect">
            <a:avLst/>
          </a:prstGeom>
          <a:noFill/>
        </p:spPr>
        <p:txBody>
          <a:bodyPr wrap="square" rtlCol="0">
            <a:spAutoFit/>
          </a:bodyPr>
          <a:lstStyle/>
          <a:p>
            <a:r>
              <a:rPr lang="es-ES" sz="1800" b="1" dirty="0" smtClean="0">
                <a:solidFill>
                  <a:schemeClr val="bg1">
                    <a:lumMod val="50000"/>
                  </a:schemeClr>
                </a:solidFill>
              </a:rPr>
              <a:t> </a:t>
            </a:r>
          </a:p>
        </p:txBody>
      </p:sp>
      <p:sp>
        <p:nvSpPr>
          <p:cNvPr id="7" name="6 CuadroTexto"/>
          <p:cNvSpPr txBox="1"/>
          <p:nvPr/>
        </p:nvSpPr>
        <p:spPr>
          <a:xfrm>
            <a:off x="1" y="923925"/>
            <a:ext cx="9144000" cy="646331"/>
          </a:xfrm>
          <a:prstGeom prst="rect">
            <a:avLst/>
          </a:prstGeom>
          <a:noFill/>
        </p:spPr>
        <p:txBody>
          <a:bodyPr wrap="square" rtlCol="0">
            <a:spAutoFit/>
          </a:bodyPr>
          <a:lstStyle/>
          <a:p>
            <a:r>
              <a:rPr lang="es-ES" dirty="0" smtClean="0">
                <a:solidFill>
                  <a:schemeClr val="bg1">
                    <a:lumMod val="50000"/>
                  </a:schemeClr>
                </a:solidFill>
              </a:rPr>
              <a:t>Spring soporta que toda la configuración esté en un fichero XML, que se haga toda en forma de anotaciones, o que se mezclen ambos formatos. Lo importante es recordar que primero se aplican las anotaciones y luego la configuración proveniente de los ficheros, pudiendo esta última sobrescribir lo establecido por las anotaciones.</a:t>
            </a:r>
            <a:endParaRPr lang="es-ES" dirty="0">
              <a:solidFill>
                <a:schemeClr val="bg1">
                  <a:lumMod val="50000"/>
                </a:schemeClr>
              </a:solidFill>
            </a:endParaRPr>
          </a:p>
        </p:txBody>
      </p:sp>
      <p:pic>
        <p:nvPicPr>
          <p:cNvPr id="2" name="Picture 2"/>
          <p:cNvPicPr>
            <a:picLocks noChangeAspect="1" noChangeArrowheads="1"/>
          </p:cNvPicPr>
          <p:nvPr/>
        </p:nvPicPr>
        <p:blipFill>
          <a:blip r:embed="rId3"/>
          <a:srcRect/>
          <a:stretch>
            <a:fillRect/>
          </a:stretch>
        </p:blipFill>
        <p:spPr bwMode="auto">
          <a:xfrm>
            <a:off x="304800" y="1757363"/>
            <a:ext cx="8839200" cy="2409825"/>
          </a:xfrm>
          <a:prstGeom prst="rect">
            <a:avLst/>
          </a:prstGeom>
          <a:noFill/>
          <a:ln w="9525">
            <a:noFill/>
            <a:miter lim="800000"/>
            <a:headEnd/>
            <a:tailEnd/>
          </a:ln>
        </p:spPr>
      </p:pic>
      <p:pic>
        <p:nvPicPr>
          <p:cNvPr id="3075" name="Picture 3"/>
          <p:cNvPicPr>
            <a:picLocks noChangeAspect="1" noChangeArrowheads="1"/>
          </p:cNvPicPr>
          <p:nvPr/>
        </p:nvPicPr>
        <p:blipFill>
          <a:blip r:embed="rId4"/>
          <a:srcRect/>
          <a:stretch>
            <a:fillRect/>
          </a:stretch>
        </p:blipFill>
        <p:spPr bwMode="auto">
          <a:xfrm>
            <a:off x="333375" y="4905375"/>
            <a:ext cx="3905250" cy="3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Configuración web Spring</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57250"/>
            <a:ext cx="9144000" cy="369332"/>
          </a:xfrm>
          <a:prstGeom prst="rect">
            <a:avLst/>
          </a:prstGeom>
          <a:noFill/>
        </p:spPr>
        <p:txBody>
          <a:bodyPr wrap="square" rtlCol="0">
            <a:spAutoFit/>
          </a:bodyPr>
          <a:lstStyle/>
          <a:p>
            <a:r>
              <a:rPr lang="es-ES" sz="1800" b="1" dirty="0" smtClean="0">
                <a:solidFill>
                  <a:schemeClr val="bg1">
                    <a:lumMod val="50000"/>
                  </a:schemeClr>
                </a:solidFill>
              </a:rPr>
              <a:t> </a:t>
            </a:r>
          </a:p>
        </p:txBody>
      </p:sp>
      <p:pic>
        <p:nvPicPr>
          <p:cNvPr id="114690" name="Picture 2"/>
          <p:cNvPicPr>
            <a:picLocks noChangeAspect="1" noChangeArrowheads="1"/>
          </p:cNvPicPr>
          <p:nvPr/>
        </p:nvPicPr>
        <p:blipFill>
          <a:blip r:embed="rId3"/>
          <a:srcRect/>
          <a:stretch>
            <a:fillRect/>
          </a:stretch>
        </p:blipFill>
        <p:spPr bwMode="auto">
          <a:xfrm>
            <a:off x="1323975" y="1147763"/>
            <a:ext cx="6191250" cy="1971675"/>
          </a:xfrm>
          <a:prstGeom prst="rect">
            <a:avLst/>
          </a:prstGeom>
          <a:noFill/>
          <a:ln w="9525">
            <a:noFill/>
            <a:miter lim="800000"/>
            <a:headEnd/>
            <a:tailEnd/>
          </a:ln>
        </p:spPr>
      </p:pic>
      <p:pic>
        <p:nvPicPr>
          <p:cNvPr id="114691" name="Picture 3"/>
          <p:cNvPicPr>
            <a:picLocks noChangeAspect="1" noChangeArrowheads="1"/>
          </p:cNvPicPr>
          <p:nvPr/>
        </p:nvPicPr>
        <p:blipFill>
          <a:blip r:embed="rId4"/>
          <a:srcRect/>
          <a:stretch>
            <a:fillRect/>
          </a:stretch>
        </p:blipFill>
        <p:spPr bwMode="auto">
          <a:xfrm>
            <a:off x="0" y="3905250"/>
            <a:ext cx="91440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Anotaciones Spring</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57250"/>
            <a:ext cx="9144000" cy="369332"/>
          </a:xfrm>
          <a:prstGeom prst="rect">
            <a:avLst/>
          </a:prstGeom>
          <a:noFill/>
        </p:spPr>
        <p:txBody>
          <a:bodyPr wrap="square" rtlCol="0">
            <a:spAutoFit/>
          </a:bodyPr>
          <a:lstStyle/>
          <a:p>
            <a:r>
              <a:rPr lang="es-ES" sz="1800" b="1" dirty="0" smtClean="0">
                <a:solidFill>
                  <a:schemeClr val="bg1">
                    <a:lumMod val="50000"/>
                  </a:schemeClr>
                </a:solidFill>
              </a:rPr>
              <a:t> </a:t>
            </a:r>
          </a:p>
        </p:txBody>
      </p:sp>
      <p:sp>
        <p:nvSpPr>
          <p:cNvPr id="7" name="6 CuadroTexto"/>
          <p:cNvSpPr txBox="1"/>
          <p:nvPr/>
        </p:nvSpPr>
        <p:spPr>
          <a:xfrm>
            <a:off x="1" y="923925"/>
            <a:ext cx="9144000" cy="5632311"/>
          </a:xfrm>
          <a:prstGeom prst="rect">
            <a:avLst/>
          </a:prstGeom>
          <a:noFill/>
        </p:spPr>
        <p:txBody>
          <a:bodyPr wrap="square" rtlCol="0">
            <a:spAutoFit/>
          </a:bodyPr>
          <a:lstStyle/>
          <a:p>
            <a:r>
              <a:rPr lang="es-ES" b="1" dirty="0" smtClean="0">
                <a:solidFill>
                  <a:schemeClr val="bg1">
                    <a:lumMod val="50000"/>
                  </a:schemeClr>
                </a:solidFill>
              </a:rPr>
              <a:t>Anotaciones para los Componentes </a:t>
            </a:r>
          </a:p>
          <a:p>
            <a:endParaRPr lang="es-ES" dirty="0" smtClean="0">
              <a:solidFill>
                <a:schemeClr val="bg1">
                  <a:lumMod val="50000"/>
                </a:schemeClr>
              </a:solidFill>
            </a:endParaRPr>
          </a:p>
          <a:p>
            <a:r>
              <a:rPr lang="es-ES" b="1" dirty="0" smtClean="0">
                <a:solidFill>
                  <a:schemeClr val="bg1">
                    <a:lumMod val="50000"/>
                  </a:schemeClr>
                </a:solidFill>
              </a:rPr>
              <a:t>@</a:t>
            </a:r>
            <a:r>
              <a:rPr lang="es-ES" b="1" dirty="0" err="1" smtClean="0">
                <a:solidFill>
                  <a:schemeClr val="bg1">
                    <a:lumMod val="50000"/>
                  </a:schemeClr>
                </a:solidFill>
              </a:rPr>
              <a:t>Required</a:t>
            </a:r>
            <a:r>
              <a:rPr lang="es-ES" b="1" dirty="0" smtClean="0">
                <a:solidFill>
                  <a:schemeClr val="bg1">
                    <a:lumMod val="50000"/>
                  </a:schemeClr>
                </a:solidFill>
              </a:rPr>
              <a:t> </a:t>
            </a:r>
            <a:r>
              <a:rPr lang="es-ES" dirty="0" smtClean="0">
                <a:solidFill>
                  <a:schemeClr val="bg1">
                    <a:lumMod val="50000"/>
                  </a:schemeClr>
                </a:solidFill>
              </a:rPr>
              <a:t>Indica que la dependencia tiene que ser resuelta obligatoriamente.</a:t>
            </a:r>
          </a:p>
          <a:p>
            <a:r>
              <a:rPr lang="es-ES" b="1" dirty="0" smtClean="0">
                <a:solidFill>
                  <a:schemeClr val="bg1">
                    <a:lumMod val="50000"/>
                  </a:schemeClr>
                </a:solidFill>
              </a:rPr>
              <a:t>@</a:t>
            </a:r>
            <a:r>
              <a:rPr lang="es-ES" b="1" dirty="0" err="1" smtClean="0">
                <a:solidFill>
                  <a:schemeClr val="bg1">
                    <a:lumMod val="50000"/>
                  </a:schemeClr>
                </a:solidFill>
              </a:rPr>
              <a:t>Autowired</a:t>
            </a:r>
            <a:r>
              <a:rPr lang="es-ES" b="1" dirty="0" smtClean="0">
                <a:solidFill>
                  <a:schemeClr val="bg1">
                    <a:lumMod val="50000"/>
                  </a:schemeClr>
                </a:solidFill>
              </a:rPr>
              <a:t> </a:t>
            </a:r>
            <a:r>
              <a:rPr lang="es-ES" dirty="0" smtClean="0">
                <a:solidFill>
                  <a:schemeClr val="bg1">
                    <a:lumMod val="50000"/>
                  </a:schemeClr>
                </a:solidFill>
              </a:rPr>
              <a:t>Permite el autodescubrimiento e inyección automática de dependencias.</a:t>
            </a:r>
          </a:p>
          <a:p>
            <a:r>
              <a:rPr lang="es-ES" b="1" dirty="0" smtClean="0">
                <a:solidFill>
                  <a:schemeClr val="bg1">
                    <a:lumMod val="50000"/>
                  </a:schemeClr>
                </a:solidFill>
              </a:rPr>
              <a:t>@</a:t>
            </a:r>
            <a:r>
              <a:rPr lang="es-ES" b="1" dirty="0" err="1" smtClean="0">
                <a:solidFill>
                  <a:schemeClr val="bg1">
                    <a:lumMod val="50000"/>
                  </a:schemeClr>
                </a:solidFill>
              </a:rPr>
              <a:t>Qualifier</a:t>
            </a:r>
            <a:r>
              <a:rPr lang="es-ES" b="1" dirty="0" smtClean="0">
                <a:solidFill>
                  <a:schemeClr val="bg1">
                    <a:lumMod val="50000"/>
                  </a:schemeClr>
                </a:solidFill>
              </a:rPr>
              <a:t> </a:t>
            </a:r>
            <a:r>
              <a:rPr lang="es-ES" dirty="0" smtClean="0">
                <a:solidFill>
                  <a:schemeClr val="bg1">
                    <a:lumMod val="50000"/>
                  </a:schemeClr>
                </a:solidFill>
              </a:rPr>
              <a:t>Sirve para eliminar ambigüedades a la hora de inyectar dependencias automáticamente.</a:t>
            </a:r>
          </a:p>
          <a:p>
            <a:r>
              <a:rPr lang="es-ES" b="1" dirty="0" smtClean="0">
                <a:solidFill>
                  <a:schemeClr val="bg1">
                    <a:lumMod val="50000"/>
                  </a:schemeClr>
                </a:solidFill>
              </a:rPr>
              <a:t>@</a:t>
            </a:r>
            <a:r>
              <a:rPr lang="es-ES" b="1" dirty="0" err="1" smtClean="0">
                <a:solidFill>
                  <a:schemeClr val="bg1">
                    <a:lumMod val="50000"/>
                  </a:schemeClr>
                </a:solidFill>
              </a:rPr>
              <a:t>Component</a:t>
            </a:r>
            <a:r>
              <a:rPr lang="es-ES" b="1" dirty="0" smtClean="0">
                <a:solidFill>
                  <a:schemeClr val="bg1">
                    <a:lumMod val="50000"/>
                  </a:schemeClr>
                </a:solidFill>
              </a:rPr>
              <a:t>  </a:t>
            </a:r>
            <a:r>
              <a:rPr lang="es-ES" dirty="0" smtClean="0">
                <a:solidFill>
                  <a:schemeClr val="bg1">
                    <a:lumMod val="50000"/>
                  </a:schemeClr>
                </a:solidFill>
              </a:rPr>
              <a:t>sirve para añadir un estereotipo  </a:t>
            </a:r>
            <a:r>
              <a:rPr lang="es-ES" dirty="0" err="1" smtClean="0">
                <a:solidFill>
                  <a:schemeClr val="bg1">
                    <a:lumMod val="50000"/>
                  </a:schemeClr>
                </a:solidFill>
              </a:rPr>
              <a:t>generico</a:t>
            </a:r>
            <a:r>
              <a:rPr lang="es-ES" dirty="0" smtClean="0">
                <a:solidFill>
                  <a:schemeClr val="bg1">
                    <a:lumMod val="50000"/>
                  </a:schemeClr>
                </a:solidFill>
              </a:rPr>
              <a:t>. Un "estereotipo" es una manera de clasificar las clases a un alto nivel.</a:t>
            </a:r>
          </a:p>
          <a:p>
            <a:r>
              <a:rPr lang="es-ES" b="1" dirty="0" smtClean="0">
                <a:solidFill>
                  <a:schemeClr val="bg1">
                    <a:lumMod val="50000"/>
                  </a:schemeClr>
                </a:solidFill>
              </a:rPr>
              <a:t>@</a:t>
            </a:r>
            <a:r>
              <a:rPr lang="es-ES" b="1" dirty="0" err="1" smtClean="0">
                <a:solidFill>
                  <a:schemeClr val="bg1">
                    <a:lumMod val="50000"/>
                  </a:schemeClr>
                </a:solidFill>
              </a:rPr>
              <a:t>Repository</a:t>
            </a:r>
            <a:r>
              <a:rPr lang="es-ES" b="1" dirty="0" smtClean="0">
                <a:solidFill>
                  <a:schemeClr val="bg1">
                    <a:lumMod val="50000"/>
                  </a:schemeClr>
                </a:solidFill>
              </a:rPr>
              <a:t> </a:t>
            </a:r>
            <a:r>
              <a:rPr lang="es-ES" dirty="0" smtClean="0">
                <a:solidFill>
                  <a:schemeClr val="bg1">
                    <a:lumMod val="50000"/>
                  </a:schemeClr>
                </a:solidFill>
              </a:rPr>
              <a:t>sirve para añadir un estereotipo más especifico se usa en la capa </a:t>
            </a:r>
            <a:r>
              <a:rPr lang="es-ES" dirty="0" err="1" smtClean="0">
                <a:solidFill>
                  <a:schemeClr val="bg1">
                    <a:lumMod val="50000"/>
                  </a:schemeClr>
                </a:solidFill>
              </a:rPr>
              <a:t>persisntencia</a:t>
            </a:r>
            <a:r>
              <a:rPr lang="es-ES" dirty="0" smtClean="0">
                <a:solidFill>
                  <a:schemeClr val="bg1">
                    <a:lumMod val="50000"/>
                  </a:schemeClr>
                </a:solidFill>
              </a:rPr>
              <a:t>.</a:t>
            </a:r>
          </a:p>
          <a:p>
            <a:r>
              <a:rPr lang="es-ES" b="1" dirty="0" smtClean="0">
                <a:solidFill>
                  <a:schemeClr val="bg1">
                    <a:lumMod val="50000"/>
                  </a:schemeClr>
                </a:solidFill>
              </a:rPr>
              <a:t>@</a:t>
            </a:r>
            <a:r>
              <a:rPr lang="es-ES" b="1" dirty="0" err="1" smtClean="0">
                <a:solidFill>
                  <a:schemeClr val="bg1">
                    <a:lumMod val="50000"/>
                  </a:schemeClr>
                </a:solidFill>
              </a:rPr>
              <a:t>Service</a:t>
            </a:r>
            <a:r>
              <a:rPr lang="es-ES" b="1" dirty="0" smtClean="0">
                <a:solidFill>
                  <a:schemeClr val="bg1">
                    <a:lumMod val="50000"/>
                  </a:schemeClr>
                </a:solidFill>
              </a:rPr>
              <a:t> </a:t>
            </a:r>
            <a:r>
              <a:rPr lang="es-ES" dirty="0" smtClean="0">
                <a:solidFill>
                  <a:schemeClr val="bg1">
                    <a:lumMod val="50000"/>
                  </a:schemeClr>
                </a:solidFill>
              </a:rPr>
              <a:t>sirve para añadir un estereotipo más especifico se usa en la capa servicio.</a:t>
            </a:r>
          </a:p>
          <a:p>
            <a:r>
              <a:rPr lang="es-ES" b="1" dirty="0" smtClean="0">
                <a:solidFill>
                  <a:schemeClr val="bg1">
                    <a:lumMod val="50000"/>
                  </a:schemeClr>
                </a:solidFill>
              </a:rPr>
              <a:t>@</a:t>
            </a:r>
            <a:r>
              <a:rPr lang="es-ES" b="1" dirty="0" err="1" smtClean="0">
                <a:solidFill>
                  <a:schemeClr val="bg1">
                    <a:lumMod val="50000"/>
                  </a:schemeClr>
                </a:solidFill>
              </a:rPr>
              <a:t>Controller</a:t>
            </a:r>
            <a:r>
              <a:rPr lang="es-ES" b="1" dirty="0" smtClean="0">
                <a:solidFill>
                  <a:schemeClr val="bg1">
                    <a:lumMod val="50000"/>
                  </a:schemeClr>
                </a:solidFill>
              </a:rPr>
              <a:t> </a:t>
            </a:r>
            <a:r>
              <a:rPr lang="es-ES" dirty="0" smtClean="0">
                <a:solidFill>
                  <a:schemeClr val="bg1">
                    <a:lumMod val="50000"/>
                  </a:schemeClr>
                </a:solidFill>
              </a:rPr>
              <a:t>sirve para añadir un estereotipo más especifico se usa en la capa </a:t>
            </a:r>
            <a:r>
              <a:rPr lang="es-ES" dirty="0" err="1" smtClean="0">
                <a:solidFill>
                  <a:schemeClr val="bg1">
                    <a:lumMod val="50000"/>
                  </a:schemeClr>
                </a:solidFill>
              </a:rPr>
              <a:t>presentacion</a:t>
            </a:r>
            <a:r>
              <a:rPr lang="es-ES" dirty="0" smtClean="0">
                <a:solidFill>
                  <a:schemeClr val="bg1">
                    <a:lumMod val="50000"/>
                  </a:schemeClr>
                </a:solidFill>
              </a:rPr>
              <a:t> (Solo en Spring MVC).</a:t>
            </a:r>
          </a:p>
          <a:p>
            <a:r>
              <a:rPr lang="es-ES" b="1" dirty="0" smtClean="0">
                <a:solidFill>
                  <a:schemeClr val="bg1">
                    <a:lumMod val="50000"/>
                  </a:schemeClr>
                </a:solidFill>
              </a:rPr>
              <a:t>@</a:t>
            </a:r>
            <a:r>
              <a:rPr lang="es-ES" b="1" dirty="0" err="1" smtClean="0">
                <a:solidFill>
                  <a:schemeClr val="bg1">
                    <a:lumMod val="50000"/>
                  </a:schemeClr>
                </a:solidFill>
              </a:rPr>
              <a:t>Scope</a:t>
            </a:r>
            <a:r>
              <a:rPr lang="es-ES" b="1" dirty="0" smtClean="0">
                <a:solidFill>
                  <a:schemeClr val="bg1">
                    <a:lumMod val="50000"/>
                  </a:schemeClr>
                </a:solidFill>
              </a:rPr>
              <a:t> </a:t>
            </a:r>
            <a:r>
              <a:rPr lang="es-ES" dirty="0" smtClean="0">
                <a:solidFill>
                  <a:schemeClr val="bg1">
                    <a:lumMod val="50000"/>
                  </a:schemeClr>
                </a:solidFill>
              </a:rPr>
              <a:t>Sirve para indicar el ámbito de la clase.</a:t>
            </a:r>
          </a:p>
          <a:p>
            <a:endParaRPr lang="es-ES" dirty="0" smtClean="0">
              <a:solidFill>
                <a:schemeClr val="bg1">
                  <a:lumMod val="50000"/>
                </a:schemeClr>
              </a:solidFill>
            </a:endParaRPr>
          </a:p>
          <a:p>
            <a:r>
              <a:rPr lang="es-ES" b="1" dirty="0" smtClean="0">
                <a:solidFill>
                  <a:schemeClr val="bg1">
                    <a:lumMod val="50000"/>
                  </a:schemeClr>
                </a:solidFill>
              </a:rPr>
              <a:t>Anotaciones para la Configuración</a:t>
            </a:r>
          </a:p>
          <a:p>
            <a:endParaRPr lang="es-ES" dirty="0" smtClean="0">
              <a:solidFill>
                <a:schemeClr val="bg1">
                  <a:lumMod val="50000"/>
                </a:schemeClr>
              </a:solidFill>
            </a:endParaRPr>
          </a:p>
          <a:p>
            <a:r>
              <a:rPr lang="es-ES" b="1" dirty="0" smtClean="0">
                <a:solidFill>
                  <a:schemeClr val="bg1">
                    <a:lumMod val="50000"/>
                  </a:schemeClr>
                </a:solidFill>
              </a:rPr>
              <a:t>@</a:t>
            </a:r>
            <a:r>
              <a:rPr lang="es-ES" b="1" dirty="0" err="1" smtClean="0">
                <a:solidFill>
                  <a:schemeClr val="bg1">
                    <a:lumMod val="50000"/>
                  </a:schemeClr>
                </a:solidFill>
              </a:rPr>
              <a:t>Configuration</a:t>
            </a:r>
            <a:r>
              <a:rPr lang="es-ES" b="1" dirty="0" smtClean="0">
                <a:solidFill>
                  <a:schemeClr val="bg1">
                    <a:lumMod val="50000"/>
                  </a:schemeClr>
                </a:solidFill>
              </a:rPr>
              <a:t> </a:t>
            </a:r>
            <a:r>
              <a:rPr lang="es-ES" dirty="0" smtClean="0">
                <a:solidFill>
                  <a:schemeClr val="bg1">
                    <a:lumMod val="50000"/>
                  </a:schemeClr>
                </a:solidFill>
              </a:rPr>
              <a:t>Indica que la clase sobre la que se encuentra aplicada debe ser usada como parte de la configuración de Spring.</a:t>
            </a:r>
          </a:p>
          <a:p>
            <a:r>
              <a:rPr lang="es-ES" b="1" dirty="0" smtClean="0">
                <a:solidFill>
                  <a:schemeClr val="bg1">
                    <a:lumMod val="50000"/>
                  </a:schemeClr>
                </a:solidFill>
              </a:rPr>
              <a:t>@</a:t>
            </a:r>
            <a:r>
              <a:rPr lang="es-ES" b="1" dirty="0" err="1" smtClean="0">
                <a:solidFill>
                  <a:schemeClr val="bg1">
                    <a:lumMod val="50000"/>
                  </a:schemeClr>
                </a:solidFill>
              </a:rPr>
              <a:t>Bean</a:t>
            </a:r>
            <a:r>
              <a:rPr lang="es-ES" b="1" dirty="0" smtClean="0">
                <a:solidFill>
                  <a:schemeClr val="bg1">
                    <a:lumMod val="50000"/>
                  </a:schemeClr>
                </a:solidFill>
              </a:rPr>
              <a:t> </a:t>
            </a:r>
            <a:r>
              <a:rPr lang="es-ES" dirty="0" smtClean="0">
                <a:solidFill>
                  <a:schemeClr val="bg1">
                    <a:lumMod val="50000"/>
                  </a:schemeClr>
                </a:solidFill>
              </a:rPr>
              <a:t>indica que el elemento sobre el que se encuentra aplicada define un </a:t>
            </a:r>
            <a:r>
              <a:rPr lang="es-ES" dirty="0" err="1" smtClean="0">
                <a:solidFill>
                  <a:schemeClr val="bg1">
                    <a:lumMod val="50000"/>
                  </a:schemeClr>
                </a:solidFill>
              </a:rPr>
              <a:t>bean</a:t>
            </a:r>
            <a:r>
              <a:rPr lang="es-ES" dirty="0" smtClean="0">
                <a:solidFill>
                  <a:schemeClr val="bg1">
                    <a:lumMod val="50000"/>
                  </a:schemeClr>
                </a:solidFill>
              </a:rPr>
              <a:t>.</a:t>
            </a:r>
          </a:p>
          <a:p>
            <a:r>
              <a:rPr lang="es-ES" b="1" dirty="0" smtClean="0">
                <a:solidFill>
                  <a:schemeClr val="bg1">
                    <a:lumMod val="50000"/>
                  </a:schemeClr>
                </a:solidFill>
              </a:rPr>
              <a:t>@</a:t>
            </a:r>
            <a:r>
              <a:rPr lang="es-ES" b="1" dirty="0" err="1" smtClean="0">
                <a:solidFill>
                  <a:schemeClr val="bg1">
                    <a:lumMod val="50000"/>
                  </a:schemeClr>
                </a:solidFill>
              </a:rPr>
              <a:t>Import</a:t>
            </a:r>
            <a:r>
              <a:rPr lang="es-ES" b="1" dirty="0" smtClean="0">
                <a:solidFill>
                  <a:schemeClr val="bg1">
                    <a:lumMod val="50000"/>
                  </a:schemeClr>
                </a:solidFill>
              </a:rPr>
              <a:t> </a:t>
            </a:r>
            <a:r>
              <a:rPr lang="es-ES" dirty="0" smtClean="0">
                <a:solidFill>
                  <a:schemeClr val="bg1">
                    <a:lumMod val="50000"/>
                  </a:schemeClr>
                </a:solidFill>
              </a:rPr>
              <a:t>permite que una clase de configuración incluya a otra. </a:t>
            </a:r>
          </a:p>
          <a:p>
            <a:r>
              <a:rPr lang="es-ES" b="1" dirty="0" smtClean="0">
                <a:solidFill>
                  <a:schemeClr val="bg1">
                    <a:lumMod val="50000"/>
                  </a:schemeClr>
                </a:solidFill>
              </a:rPr>
              <a:t>@</a:t>
            </a:r>
            <a:r>
              <a:rPr lang="es-ES" b="1" dirty="0" err="1" smtClean="0">
                <a:solidFill>
                  <a:schemeClr val="bg1">
                    <a:lumMod val="50000"/>
                  </a:schemeClr>
                </a:solidFill>
              </a:rPr>
              <a:t>ImportResource</a:t>
            </a:r>
            <a:r>
              <a:rPr lang="es-ES" b="1" dirty="0" smtClean="0">
                <a:solidFill>
                  <a:schemeClr val="bg1">
                    <a:lumMod val="50000"/>
                  </a:schemeClr>
                </a:solidFill>
              </a:rPr>
              <a:t> </a:t>
            </a:r>
            <a:r>
              <a:rPr lang="es-ES" dirty="0" smtClean="0">
                <a:solidFill>
                  <a:schemeClr val="bg1">
                    <a:lumMod val="50000"/>
                  </a:schemeClr>
                </a:solidFill>
              </a:rPr>
              <a:t>permite que un fichero de configuración incluya a otra.</a:t>
            </a:r>
          </a:p>
          <a:p>
            <a:r>
              <a:rPr lang="es-ES" b="1" dirty="0" smtClean="0">
                <a:solidFill>
                  <a:schemeClr val="bg1">
                    <a:lumMod val="50000"/>
                  </a:schemeClr>
                </a:solidFill>
              </a:rPr>
              <a:t>@</a:t>
            </a:r>
            <a:r>
              <a:rPr lang="es-ES" b="1" dirty="0" err="1" smtClean="0">
                <a:solidFill>
                  <a:schemeClr val="bg1">
                    <a:lumMod val="50000"/>
                  </a:schemeClr>
                </a:solidFill>
              </a:rPr>
              <a:t>Scope</a:t>
            </a:r>
            <a:r>
              <a:rPr lang="es-ES" b="1" dirty="0" smtClean="0">
                <a:solidFill>
                  <a:schemeClr val="bg1">
                    <a:lumMod val="50000"/>
                  </a:schemeClr>
                </a:solidFill>
              </a:rPr>
              <a:t> </a:t>
            </a:r>
            <a:r>
              <a:rPr lang="es-ES" dirty="0" smtClean="0">
                <a:solidFill>
                  <a:schemeClr val="bg1">
                    <a:lumMod val="50000"/>
                  </a:schemeClr>
                </a:solidFill>
              </a:rPr>
              <a:t>Sirve para indicar el ámbito de la clase(</a:t>
            </a:r>
            <a:r>
              <a:rPr lang="es-ES" dirty="0" err="1" smtClean="0">
                <a:solidFill>
                  <a:schemeClr val="bg1">
                    <a:lumMod val="50000"/>
                  </a:schemeClr>
                </a:solidFill>
              </a:rPr>
              <a:t>singleton,prototype,request,session,globalsession</a:t>
            </a:r>
            <a:r>
              <a:rPr lang="es-ES" dirty="0" smtClean="0">
                <a:solidFill>
                  <a:schemeClr val="bg1">
                    <a:lumMod val="50000"/>
                  </a:schemeClr>
                </a:solidFill>
              </a:rPr>
              <a:t>).</a:t>
            </a:r>
          </a:p>
          <a:p>
            <a:endParaRPr lang="es-ES" dirty="0" smtClean="0"/>
          </a:p>
          <a:p>
            <a:endParaRPr lang="es-ES" b="1" dirty="0" smtClean="0"/>
          </a:p>
          <a:p>
            <a:endParaRPr lang="es-ES" dirty="0" smtClean="0"/>
          </a:p>
          <a:p>
            <a:endParaRPr lang="es-ES" b="1" dirty="0" smtClean="0"/>
          </a:p>
          <a:p>
            <a:endParaRPr lang="es-ES" dirty="0" smtClean="0"/>
          </a:p>
          <a:p>
            <a:endParaRPr lang="es-ES" b="1" dirty="0" smtClean="0"/>
          </a:p>
          <a:p>
            <a:endParaRPr lang="es-ES" b="1" dirty="0" smtClean="0"/>
          </a:p>
          <a:p>
            <a:endParaRPr lang="es-ES" b="1" dirty="0" smtClean="0"/>
          </a:p>
          <a:p>
            <a:endParaRPr lang="es-ES" b="1" dirty="0" smtClean="0"/>
          </a:p>
          <a:p>
            <a:endParaRPr lang="es-ES" b="1" dirty="0" smtClean="0"/>
          </a:p>
          <a:p>
            <a:endParaRPr lang="es-ES" b="1" dirty="0" smtClean="0">
              <a:solidFill>
                <a:schemeClr val="bg1">
                  <a:lumMod val="50000"/>
                </a:schemeClr>
              </a:solidFill>
            </a:endParaRPr>
          </a:p>
          <a:p>
            <a:endParaRPr lang="es-ES"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AOP</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1" y="857250"/>
            <a:ext cx="9144000" cy="3847207"/>
          </a:xfrm>
          <a:prstGeom prst="rect">
            <a:avLst/>
          </a:prstGeom>
          <a:noFill/>
        </p:spPr>
        <p:txBody>
          <a:bodyPr wrap="square" rtlCol="0">
            <a:spAutoFit/>
          </a:bodyPr>
          <a:lstStyle/>
          <a:p>
            <a:r>
              <a:rPr lang="es-ES" sz="1400" dirty="0" smtClean="0">
                <a:solidFill>
                  <a:schemeClr val="bg1">
                    <a:lumMod val="50000"/>
                  </a:schemeClr>
                </a:solidFill>
              </a:rPr>
              <a:t>La definición más simple de AOP es “una manera de eliminar código duplicado”. Java es un lenguaje orientado a objetos y permite crear aplicaciones usando una determinada jerarquía de objetos, sin embargo esto no permite una manera simple de eliminar código repetido en aquellos objetos que no pertenecen a la jerarquía.AOP permite controlar tareas.</a:t>
            </a:r>
          </a:p>
          <a:p>
            <a:endParaRPr lang="es-ES" sz="1000" dirty="0" smtClean="0">
              <a:solidFill>
                <a:schemeClr val="bg1">
                  <a:lumMod val="50000"/>
                </a:schemeClr>
              </a:solidFill>
            </a:endParaRPr>
          </a:p>
          <a:p>
            <a:r>
              <a:rPr lang="es-ES" sz="1400" dirty="0" smtClean="0">
                <a:solidFill>
                  <a:schemeClr val="bg1">
                    <a:lumMod val="50000"/>
                  </a:schemeClr>
                </a:solidFill>
              </a:rPr>
              <a:t>En AOP usaremos conceptos como interceptor, que inspeccionará el código que se va a ejecutar permitiendo por lo tanto realizar funcionalidades transversales de una aplicación: </a:t>
            </a:r>
          </a:p>
          <a:p>
            <a:endParaRPr lang="es-ES" sz="1400" dirty="0" smtClean="0">
              <a:solidFill>
                <a:schemeClr val="bg1">
                  <a:lumMod val="50000"/>
                </a:schemeClr>
              </a:solidFill>
            </a:endParaRPr>
          </a:p>
          <a:p>
            <a:pPr lvl="4">
              <a:buFont typeface="Arial" pitchFamily="34" charset="0"/>
              <a:buChar char="•"/>
            </a:pPr>
            <a:r>
              <a:rPr lang="es-ES" sz="1400" dirty="0" smtClean="0">
                <a:solidFill>
                  <a:schemeClr val="bg1">
                    <a:lumMod val="50000"/>
                  </a:schemeClr>
                </a:solidFill>
              </a:rPr>
              <a:t>Escritura de trazas cuando el método es llamado.</a:t>
            </a:r>
          </a:p>
          <a:p>
            <a:pPr lvl="4">
              <a:buFont typeface="Arial" pitchFamily="34" charset="0"/>
              <a:buChar char="•"/>
            </a:pPr>
            <a:r>
              <a:rPr lang="es-ES" sz="1400" dirty="0" smtClean="0">
                <a:solidFill>
                  <a:schemeClr val="bg1">
                    <a:lumMod val="50000"/>
                  </a:schemeClr>
                </a:solidFill>
              </a:rPr>
              <a:t>Modificar los objetos devueltos o envío de notificaciones.</a:t>
            </a:r>
          </a:p>
          <a:p>
            <a:endParaRPr lang="es-ES" sz="1400" dirty="0" smtClean="0">
              <a:solidFill>
                <a:schemeClr val="bg1">
                  <a:lumMod val="50000"/>
                </a:schemeClr>
              </a:solidFill>
            </a:endParaRPr>
          </a:p>
          <a:p>
            <a:r>
              <a:rPr lang="es-ES" sz="1400" dirty="0" smtClean="0">
                <a:solidFill>
                  <a:schemeClr val="bg1">
                    <a:lumMod val="50000"/>
                  </a:schemeClr>
                </a:solidFill>
              </a:rPr>
              <a:t>La Programación Orientada a Aspectos (AOP) complementa la Programación Orientada a Objetos (POO) proponiendo otra manera de pensar sobre la estructura de un programa. Mientras que la POO descompone las aplicaciones en una jerarquía de objetos, la AOP descompone los programas en aspectos (</a:t>
            </a:r>
            <a:r>
              <a:rPr lang="es-ES" sz="1400" dirty="0" err="1" smtClean="0">
                <a:solidFill>
                  <a:schemeClr val="bg1">
                    <a:lumMod val="50000"/>
                  </a:schemeClr>
                </a:solidFill>
              </a:rPr>
              <a:t>aspects</a:t>
            </a:r>
            <a:r>
              <a:rPr lang="es-ES" sz="1400" dirty="0" smtClean="0">
                <a:solidFill>
                  <a:schemeClr val="bg1">
                    <a:lumMod val="50000"/>
                  </a:schemeClr>
                </a:solidFill>
              </a:rPr>
              <a:t>) o preocupaciones (</a:t>
            </a:r>
            <a:r>
              <a:rPr lang="es-ES" sz="1400" dirty="0" err="1" smtClean="0">
                <a:solidFill>
                  <a:schemeClr val="bg1">
                    <a:lumMod val="50000"/>
                  </a:schemeClr>
                </a:solidFill>
              </a:rPr>
              <a:t>concerns</a:t>
            </a:r>
            <a:r>
              <a:rPr lang="es-ES" sz="1400" dirty="0" smtClean="0">
                <a:solidFill>
                  <a:schemeClr val="bg1">
                    <a:lumMod val="50000"/>
                  </a:schemeClr>
                </a:solidFill>
              </a:rPr>
              <a:t>). </a:t>
            </a:r>
          </a:p>
          <a:p>
            <a:endParaRPr lang="es-ES" sz="1400" dirty="0" smtClean="0">
              <a:solidFill>
                <a:schemeClr val="bg1">
                  <a:lumMod val="50000"/>
                </a:schemeClr>
              </a:solidFill>
            </a:endParaRPr>
          </a:p>
          <a:p>
            <a:endParaRPr lang="es-ES" sz="1400" dirty="0" smtClean="0">
              <a:solidFill>
                <a:schemeClr val="bg1">
                  <a:lumMod val="50000"/>
                </a:schemeClr>
              </a:solidFill>
            </a:endParaRPr>
          </a:p>
          <a:p>
            <a:endParaRPr lang="es-ES" sz="1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Conceptos AOP</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1" y="857250"/>
            <a:ext cx="9144000" cy="4124206"/>
          </a:xfrm>
          <a:prstGeom prst="rect">
            <a:avLst/>
          </a:prstGeom>
          <a:noFill/>
        </p:spPr>
        <p:txBody>
          <a:bodyPr wrap="square" rtlCol="0">
            <a:spAutoFit/>
          </a:bodyPr>
          <a:lstStyle/>
          <a:p>
            <a:r>
              <a:rPr lang="es-ES" b="1" dirty="0" smtClean="0">
                <a:solidFill>
                  <a:schemeClr val="bg1">
                    <a:lumMod val="50000"/>
                  </a:schemeClr>
                </a:solidFill>
              </a:rPr>
              <a:t>Aspectos (</a:t>
            </a:r>
            <a:r>
              <a:rPr lang="es-ES" b="1" dirty="0" err="1" smtClean="0">
                <a:solidFill>
                  <a:schemeClr val="bg1">
                    <a:lumMod val="50000"/>
                  </a:schemeClr>
                </a:solidFill>
              </a:rPr>
              <a:t>Aspect</a:t>
            </a:r>
            <a:r>
              <a:rPr lang="es-ES" b="1" dirty="0" smtClean="0">
                <a:solidFill>
                  <a:schemeClr val="bg1">
                    <a:lumMod val="50000"/>
                  </a:schemeClr>
                </a:solidFill>
              </a:rPr>
              <a:t>)</a:t>
            </a:r>
          </a:p>
          <a:p>
            <a:r>
              <a:rPr lang="es-ES" dirty="0" smtClean="0">
                <a:solidFill>
                  <a:schemeClr val="bg1">
                    <a:lumMod val="50000"/>
                  </a:schemeClr>
                </a:solidFill>
              </a:rPr>
              <a:t>	Un aspecto es la combinación de avisos (</a:t>
            </a:r>
            <a:r>
              <a:rPr lang="es-ES" smtClean="0">
                <a:solidFill>
                  <a:schemeClr val="bg1">
                    <a:lumMod val="50000"/>
                  </a:schemeClr>
                </a:solidFill>
              </a:rPr>
              <a:t>advice) </a:t>
            </a:r>
            <a:r>
              <a:rPr lang="es-ES" dirty="0" smtClean="0">
                <a:solidFill>
                  <a:schemeClr val="bg1">
                    <a:lumMod val="50000"/>
                  </a:schemeClr>
                </a:solidFill>
              </a:rPr>
              <a:t>y puntos de corte </a:t>
            </a:r>
            <a:r>
              <a:rPr lang="es-ES" dirty="0" smtClean="0">
                <a:solidFill>
                  <a:schemeClr val="bg1">
                    <a:lumMod val="50000"/>
                  </a:schemeClr>
                </a:solidFill>
              </a:rPr>
              <a:t>(</a:t>
            </a:r>
            <a:r>
              <a:rPr lang="es-ES" dirty="0" err="1" smtClean="0">
                <a:solidFill>
                  <a:schemeClr val="bg1">
                    <a:lumMod val="50000"/>
                  </a:schemeClr>
                </a:solidFill>
              </a:rPr>
              <a:t>pointcut</a:t>
            </a:r>
            <a:r>
              <a:rPr lang="es-ES" dirty="0" smtClean="0">
                <a:solidFill>
                  <a:schemeClr val="bg1">
                    <a:lumMod val="50000"/>
                  </a:schemeClr>
                </a:solidFill>
              </a:rPr>
              <a:t>).</a:t>
            </a:r>
          </a:p>
          <a:p>
            <a:endParaRPr lang="es-ES" i="1" dirty="0" smtClean="0">
              <a:solidFill>
                <a:schemeClr val="bg1">
                  <a:lumMod val="50000"/>
                </a:schemeClr>
              </a:solidFill>
            </a:endParaRPr>
          </a:p>
          <a:p>
            <a:r>
              <a:rPr lang="es-ES" b="1" dirty="0" smtClean="0">
                <a:solidFill>
                  <a:schemeClr val="bg1">
                    <a:lumMod val="50000"/>
                  </a:schemeClr>
                </a:solidFill>
              </a:rPr>
              <a:t>Avisos (</a:t>
            </a:r>
            <a:r>
              <a:rPr lang="es-ES" b="1" dirty="0" err="1" smtClean="0">
                <a:solidFill>
                  <a:schemeClr val="bg1">
                    <a:lumMod val="50000"/>
                  </a:schemeClr>
                </a:solidFill>
              </a:rPr>
              <a:t>Advice</a:t>
            </a:r>
            <a:r>
              <a:rPr lang="es-ES" b="1" dirty="0" smtClean="0">
                <a:solidFill>
                  <a:schemeClr val="bg1">
                    <a:lumMod val="50000"/>
                  </a:schemeClr>
                </a:solidFill>
              </a:rPr>
              <a:t>)</a:t>
            </a:r>
          </a:p>
          <a:p>
            <a:r>
              <a:rPr lang="es-ES" dirty="0" smtClean="0">
                <a:solidFill>
                  <a:schemeClr val="bg1">
                    <a:lumMod val="50000"/>
                  </a:schemeClr>
                </a:solidFill>
              </a:rPr>
              <a:t>	Código a inyectar en un punto concreto de la ejecución de un programa, es decir, en un punto de unión:</a:t>
            </a:r>
          </a:p>
          <a:p>
            <a:pPr lvl="2">
              <a:buFont typeface="Arial" pitchFamily="34" charset="0"/>
              <a:buChar char="•"/>
            </a:pPr>
            <a:r>
              <a:rPr lang="es-ES" dirty="0" err="1" smtClean="0">
                <a:solidFill>
                  <a:schemeClr val="bg1">
                    <a:lumMod val="50000"/>
                  </a:schemeClr>
                </a:solidFill>
              </a:rPr>
              <a:t>Before</a:t>
            </a:r>
            <a:r>
              <a:rPr lang="es-ES" dirty="0" smtClean="0">
                <a:solidFill>
                  <a:schemeClr val="bg1">
                    <a:lumMod val="50000"/>
                  </a:schemeClr>
                </a:solidFill>
              </a:rPr>
              <a:t> : Se ejecuta antes que el punto de unión.</a:t>
            </a:r>
          </a:p>
          <a:p>
            <a:pPr lvl="2">
              <a:buFont typeface="Arial" pitchFamily="34" charset="0"/>
              <a:buChar char="•"/>
            </a:pPr>
            <a:r>
              <a:rPr lang="es-ES" dirty="0" err="1" smtClean="0">
                <a:solidFill>
                  <a:schemeClr val="bg1">
                    <a:lumMod val="50000"/>
                  </a:schemeClr>
                </a:solidFill>
              </a:rPr>
              <a:t>After</a:t>
            </a:r>
            <a:r>
              <a:rPr lang="es-ES" dirty="0" smtClean="0">
                <a:solidFill>
                  <a:schemeClr val="bg1">
                    <a:lumMod val="50000"/>
                  </a:schemeClr>
                </a:solidFill>
              </a:rPr>
              <a:t> : Se ejecuta después que el punto de unión.</a:t>
            </a:r>
          </a:p>
          <a:p>
            <a:pPr lvl="2">
              <a:buFont typeface="Arial" pitchFamily="34" charset="0"/>
              <a:buChar char="•"/>
            </a:pPr>
            <a:r>
              <a:rPr lang="es-ES" dirty="0" err="1" smtClean="0">
                <a:solidFill>
                  <a:schemeClr val="bg1">
                    <a:lumMod val="50000"/>
                  </a:schemeClr>
                </a:solidFill>
              </a:rPr>
              <a:t>Around</a:t>
            </a:r>
            <a:r>
              <a:rPr lang="es-ES" dirty="0" smtClean="0">
                <a:solidFill>
                  <a:schemeClr val="bg1">
                    <a:lumMod val="50000"/>
                  </a:schemeClr>
                </a:solidFill>
              </a:rPr>
              <a:t> : Rodea la ejecución del punto de unión.</a:t>
            </a:r>
          </a:p>
          <a:p>
            <a:pPr lvl="2">
              <a:buFont typeface="Arial" pitchFamily="34" charset="0"/>
              <a:buChar char="•"/>
            </a:pPr>
            <a:r>
              <a:rPr lang="es-ES" dirty="0" err="1" smtClean="0">
                <a:solidFill>
                  <a:schemeClr val="bg1">
                    <a:lumMod val="50000"/>
                  </a:schemeClr>
                </a:solidFill>
              </a:rPr>
              <a:t>After</a:t>
            </a:r>
            <a:r>
              <a:rPr lang="es-ES" dirty="0" smtClean="0">
                <a:solidFill>
                  <a:schemeClr val="bg1">
                    <a:lumMod val="50000"/>
                  </a:schemeClr>
                </a:solidFill>
              </a:rPr>
              <a:t> </a:t>
            </a:r>
            <a:r>
              <a:rPr lang="es-ES" dirty="0" err="1" smtClean="0">
                <a:solidFill>
                  <a:schemeClr val="bg1">
                    <a:lumMod val="50000"/>
                  </a:schemeClr>
                </a:solidFill>
              </a:rPr>
              <a:t>finally</a:t>
            </a:r>
            <a:r>
              <a:rPr lang="es-ES" dirty="0" smtClean="0">
                <a:solidFill>
                  <a:schemeClr val="bg1">
                    <a:lumMod val="50000"/>
                  </a:schemeClr>
                </a:solidFill>
              </a:rPr>
              <a:t>: Se ejecuta al finalizar que le punto de unión.</a:t>
            </a:r>
          </a:p>
          <a:p>
            <a:pPr lvl="2">
              <a:buFont typeface="Arial" pitchFamily="34" charset="0"/>
              <a:buChar char="•"/>
            </a:pPr>
            <a:r>
              <a:rPr lang="es-ES" dirty="0" err="1" smtClean="0">
                <a:solidFill>
                  <a:schemeClr val="bg1">
                    <a:lumMod val="50000"/>
                  </a:schemeClr>
                </a:solidFill>
              </a:rPr>
              <a:t>Throws</a:t>
            </a:r>
            <a:r>
              <a:rPr lang="es-ES" dirty="0" smtClean="0">
                <a:solidFill>
                  <a:schemeClr val="bg1">
                    <a:lumMod val="50000"/>
                  </a:schemeClr>
                </a:solidFill>
              </a:rPr>
              <a:t>: Se ejecuta cuando ocurre un excepción.</a:t>
            </a:r>
            <a:endParaRPr lang="es-ES" i="1" dirty="0" smtClean="0">
              <a:solidFill>
                <a:schemeClr val="bg1">
                  <a:lumMod val="50000"/>
                </a:schemeClr>
              </a:solidFill>
            </a:endParaRPr>
          </a:p>
          <a:p>
            <a:endParaRPr lang="es-ES" i="1" dirty="0" smtClean="0">
              <a:solidFill>
                <a:schemeClr val="bg1">
                  <a:lumMod val="50000"/>
                </a:schemeClr>
              </a:solidFill>
            </a:endParaRPr>
          </a:p>
          <a:p>
            <a:endParaRPr lang="es-ES" dirty="0" smtClean="0">
              <a:solidFill>
                <a:schemeClr val="bg1">
                  <a:lumMod val="50000"/>
                </a:schemeClr>
              </a:solidFill>
            </a:endParaRPr>
          </a:p>
          <a:p>
            <a:r>
              <a:rPr lang="es-ES" b="1" dirty="0" smtClean="0">
                <a:solidFill>
                  <a:schemeClr val="bg1">
                    <a:lumMod val="50000"/>
                  </a:schemeClr>
                </a:solidFill>
              </a:rPr>
              <a:t>Puntos de Corte (</a:t>
            </a:r>
            <a:r>
              <a:rPr lang="es-ES" b="1" dirty="0" err="1" smtClean="0">
                <a:solidFill>
                  <a:schemeClr val="bg1">
                    <a:lumMod val="50000"/>
                  </a:schemeClr>
                </a:solidFill>
              </a:rPr>
              <a:t>Pointcut</a:t>
            </a:r>
            <a:r>
              <a:rPr lang="es-ES" b="1" dirty="0" smtClean="0">
                <a:solidFill>
                  <a:schemeClr val="bg1">
                    <a:lumMod val="50000"/>
                  </a:schemeClr>
                </a:solidFill>
              </a:rPr>
              <a:t>)</a:t>
            </a:r>
          </a:p>
          <a:p>
            <a:r>
              <a:rPr lang="es-ES" i="1" dirty="0" smtClean="0">
                <a:solidFill>
                  <a:schemeClr val="bg1">
                    <a:lumMod val="50000"/>
                  </a:schemeClr>
                </a:solidFill>
              </a:rPr>
              <a:t>	</a:t>
            </a:r>
            <a:r>
              <a:rPr lang="es-ES" dirty="0" smtClean="0">
                <a:solidFill>
                  <a:schemeClr val="bg1">
                    <a:lumMod val="50000"/>
                  </a:schemeClr>
                </a:solidFill>
              </a:rPr>
              <a:t>Expresión regular que acota áreas de interés dentro del código de un programa donde aplicar los avisos</a:t>
            </a:r>
            <a:r>
              <a:rPr lang="es-ES" dirty="0" smtClean="0">
                <a:solidFill>
                  <a:schemeClr val="bg1">
                    <a:lumMod val="50000"/>
                  </a:schemeClr>
                </a:solidFill>
              </a:rPr>
              <a:t>.</a:t>
            </a:r>
          </a:p>
          <a:p>
            <a:endParaRPr lang="es-ES" dirty="0" smtClean="0">
              <a:solidFill>
                <a:schemeClr val="bg1">
                  <a:lumMod val="50000"/>
                </a:schemeClr>
              </a:solidFill>
            </a:endParaRPr>
          </a:p>
          <a:p>
            <a:r>
              <a:rPr lang="es-ES" b="1" dirty="0" smtClean="0">
                <a:solidFill>
                  <a:schemeClr val="bg1">
                    <a:lumMod val="50000"/>
                  </a:schemeClr>
                </a:solidFill>
              </a:rPr>
              <a:t>Puntos de Unión (</a:t>
            </a:r>
            <a:r>
              <a:rPr lang="es-ES" b="1" dirty="0" err="1" smtClean="0">
                <a:solidFill>
                  <a:schemeClr val="bg1">
                    <a:lumMod val="50000"/>
                  </a:schemeClr>
                </a:solidFill>
              </a:rPr>
              <a:t>Join</a:t>
            </a:r>
            <a:r>
              <a:rPr lang="es-ES" b="1" dirty="0" smtClean="0">
                <a:solidFill>
                  <a:schemeClr val="bg1">
                    <a:lumMod val="50000"/>
                  </a:schemeClr>
                </a:solidFill>
              </a:rPr>
              <a:t> Point)</a:t>
            </a:r>
          </a:p>
          <a:p>
            <a:r>
              <a:rPr lang="es-ES" dirty="0" smtClean="0">
                <a:solidFill>
                  <a:schemeClr val="bg1">
                    <a:lumMod val="50000"/>
                  </a:schemeClr>
                </a:solidFill>
              </a:rPr>
              <a:t>	Punto del programa en el que se ejecutará un aviso. Algunos ejemplos :		</a:t>
            </a:r>
          </a:p>
          <a:p>
            <a:pPr lvl="2">
              <a:buFont typeface="Arial" pitchFamily="34" charset="0"/>
              <a:buChar char="•"/>
            </a:pPr>
            <a:r>
              <a:rPr lang="es-ES" dirty="0" smtClean="0">
                <a:solidFill>
                  <a:schemeClr val="bg1">
                    <a:lumMod val="50000"/>
                  </a:schemeClr>
                </a:solidFill>
              </a:rPr>
              <a:t>Invocación de un método</a:t>
            </a:r>
          </a:p>
          <a:p>
            <a:pPr lvl="2">
              <a:buFont typeface="Arial" pitchFamily="34" charset="0"/>
              <a:buChar char="•"/>
            </a:pPr>
            <a:r>
              <a:rPr lang="es-ES" dirty="0" smtClean="0">
                <a:solidFill>
                  <a:schemeClr val="bg1">
                    <a:lumMod val="50000"/>
                  </a:schemeClr>
                </a:solidFill>
              </a:rPr>
              <a:t>Inicialización de una clase</a:t>
            </a:r>
          </a:p>
          <a:p>
            <a:pPr lvl="2">
              <a:buFont typeface="Arial" pitchFamily="34" charset="0"/>
              <a:buChar char="•"/>
            </a:pPr>
            <a:r>
              <a:rPr lang="es-ES" dirty="0" smtClean="0">
                <a:solidFill>
                  <a:schemeClr val="bg1">
                    <a:lumMod val="50000"/>
                  </a:schemeClr>
                </a:solidFill>
              </a:rPr>
              <a:t>Inicialización de un objeto</a:t>
            </a:r>
          </a:p>
          <a:p>
            <a:endParaRPr lang="es-ES" dirty="0" smtClean="0">
              <a:solidFill>
                <a:schemeClr val="bg1">
                  <a:lumMod val="50000"/>
                </a:schemeClr>
              </a:solidFill>
            </a:endParaRPr>
          </a:p>
          <a:p>
            <a:endParaRPr lang="es-ES" sz="1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err="1" smtClean="0">
                <a:latin typeface="Avenir LT Std 35 Light"/>
              </a:rPr>
              <a:t>Pointcut</a:t>
            </a:r>
            <a:endParaRPr lang="es-ES" sz="3600" dirty="0" smtClean="0">
              <a:latin typeface="Avenir LT Std 35 Light"/>
            </a:endParaRP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971550"/>
            <a:ext cx="8724900" cy="461665"/>
          </a:xfrm>
          <a:prstGeom prst="rect">
            <a:avLst/>
          </a:prstGeom>
          <a:noFill/>
        </p:spPr>
        <p:txBody>
          <a:bodyPr wrap="square" rtlCol="0">
            <a:spAutoFit/>
          </a:bodyPr>
          <a:lstStyle/>
          <a:p>
            <a:r>
              <a:rPr lang="es-ES" dirty="0" smtClean="0">
                <a:solidFill>
                  <a:schemeClr val="bg1">
                    <a:lumMod val="50000"/>
                  </a:schemeClr>
                </a:solidFill>
              </a:rPr>
              <a:t>Spring sólo soporta </a:t>
            </a:r>
            <a:r>
              <a:rPr lang="es-ES" dirty="0" err="1" smtClean="0">
                <a:solidFill>
                  <a:schemeClr val="bg1">
                    <a:lumMod val="50000"/>
                  </a:schemeClr>
                </a:solidFill>
              </a:rPr>
              <a:t>pointcuts</a:t>
            </a:r>
            <a:r>
              <a:rPr lang="es-ES" dirty="0" smtClean="0">
                <a:solidFill>
                  <a:schemeClr val="bg1">
                    <a:lumMod val="50000"/>
                  </a:schemeClr>
                </a:solidFill>
              </a:rPr>
              <a:t> sobre la ejecución de métodos. Para definirlos hay que añadir la anotación @</a:t>
            </a:r>
            <a:r>
              <a:rPr lang="es-ES" dirty="0" err="1" smtClean="0">
                <a:solidFill>
                  <a:schemeClr val="bg1">
                    <a:lumMod val="50000"/>
                  </a:schemeClr>
                </a:solidFill>
              </a:rPr>
              <a:t>Pointcut</a:t>
            </a:r>
            <a:r>
              <a:rPr lang="es-ES" dirty="0" smtClean="0">
                <a:solidFill>
                  <a:schemeClr val="bg1">
                    <a:lumMod val="50000"/>
                  </a:schemeClr>
                </a:solidFill>
              </a:rPr>
              <a:t> con la expresión regular asociada en la declaración de un método:</a:t>
            </a:r>
            <a:endParaRPr lang="es-ES" dirty="0">
              <a:solidFill>
                <a:schemeClr val="bg1">
                  <a:lumMod val="50000"/>
                </a:schemeClr>
              </a:solidFill>
            </a:endParaRPr>
          </a:p>
        </p:txBody>
      </p:sp>
      <p:pic>
        <p:nvPicPr>
          <p:cNvPr id="4100" name="Picture 4"/>
          <p:cNvPicPr>
            <a:picLocks noChangeAspect="1" noChangeArrowheads="1"/>
          </p:cNvPicPr>
          <p:nvPr/>
        </p:nvPicPr>
        <p:blipFill>
          <a:blip r:embed="rId3"/>
          <a:srcRect/>
          <a:stretch>
            <a:fillRect/>
          </a:stretch>
        </p:blipFill>
        <p:spPr bwMode="auto">
          <a:xfrm>
            <a:off x="2667000" y="1971675"/>
            <a:ext cx="3009900" cy="419100"/>
          </a:xfrm>
          <a:prstGeom prst="rect">
            <a:avLst/>
          </a:prstGeom>
          <a:noFill/>
          <a:ln w="9525">
            <a:noFill/>
            <a:miter lim="800000"/>
            <a:headEnd/>
            <a:tailEnd/>
          </a:ln>
        </p:spPr>
      </p:pic>
      <p:sp>
        <p:nvSpPr>
          <p:cNvPr id="8" name="7 CuadroTexto"/>
          <p:cNvSpPr txBox="1"/>
          <p:nvPr/>
        </p:nvSpPr>
        <p:spPr>
          <a:xfrm>
            <a:off x="0" y="2638425"/>
            <a:ext cx="9020175" cy="3785652"/>
          </a:xfrm>
          <a:prstGeom prst="rect">
            <a:avLst/>
          </a:prstGeom>
          <a:noFill/>
        </p:spPr>
        <p:txBody>
          <a:bodyPr wrap="square" rtlCol="0">
            <a:spAutoFit/>
          </a:bodyPr>
          <a:lstStyle/>
          <a:p>
            <a:r>
              <a:rPr lang="es-ES" dirty="0" smtClean="0">
                <a:solidFill>
                  <a:schemeClr val="bg1">
                    <a:lumMod val="50000"/>
                  </a:schemeClr>
                </a:solidFill>
              </a:rPr>
              <a:t>La expresión regular define un área dentro del código de una aplicación que resulta de interés. Y en este ejemplo en concreto define como de interés la ejecución de cualquier método público llamado algo, independientemente del tipo retornado o de los parámetros esperados.</a:t>
            </a:r>
          </a:p>
          <a:p>
            <a:r>
              <a:rPr lang="es-ES" dirty="0" smtClean="0">
                <a:solidFill>
                  <a:schemeClr val="bg1">
                    <a:lumMod val="50000"/>
                  </a:schemeClr>
                </a:solidFill>
              </a:rPr>
              <a:t>El nombre del método en la clase que tiene aplicado la anotación no tiene que seguir ningún patrón concreto, pero es conveniente que sea congruente con la expresión regular.</a:t>
            </a:r>
          </a:p>
          <a:p>
            <a:r>
              <a:rPr lang="es-ES" dirty="0" smtClean="0">
                <a:solidFill>
                  <a:schemeClr val="bg1">
                    <a:lumMod val="50000"/>
                  </a:schemeClr>
                </a:solidFill>
              </a:rPr>
              <a:t>Dentro de las expresiones regulares pueden utilizarse las siguientes designaciones para limitar los </a:t>
            </a:r>
            <a:r>
              <a:rPr lang="es-ES" dirty="0" err="1" smtClean="0">
                <a:solidFill>
                  <a:schemeClr val="bg1">
                    <a:lumMod val="50000"/>
                  </a:schemeClr>
                </a:solidFill>
              </a:rPr>
              <a:t>join</a:t>
            </a:r>
            <a:r>
              <a:rPr lang="es-ES" dirty="0" smtClean="0">
                <a:solidFill>
                  <a:schemeClr val="bg1">
                    <a:lumMod val="50000"/>
                  </a:schemeClr>
                </a:solidFill>
              </a:rPr>
              <a:t> </a:t>
            </a:r>
            <a:r>
              <a:rPr lang="es-ES" dirty="0" err="1" smtClean="0">
                <a:solidFill>
                  <a:schemeClr val="bg1">
                    <a:lumMod val="50000"/>
                  </a:schemeClr>
                </a:solidFill>
              </a:rPr>
              <a:t>points</a:t>
            </a:r>
            <a:r>
              <a:rPr lang="es-ES" dirty="0" smtClean="0">
                <a:solidFill>
                  <a:schemeClr val="bg1">
                    <a:lumMod val="50000"/>
                  </a:schemeClr>
                </a:solidFill>
              </a:rPr>
              <a:t>:</a:t>
            </a:r>
          </a:p>
          <a:p>
            <a:pPr lvl="2">
              <a:buFont typeface="Arial" pitchFamily="34" charset="0"/>
              <a:buChar char="•"/>
            </a:pPr>
            <a:r>
              <a:rPr lang="es-ES" dirty="0" smtClean="0">
                <a:solidFill>
                  <a:schemeClr val="bg1">
                    <a:lumMod val="50000"/>
                  </a:schemeClr>
                </a:solidFill>
              </a:rPr>
              <a:t> </a:t>
            </a:r>
            <a:r>
              <a:rPr lang="es-ES" b="1" dirty="0" err="1" smtClean="0">
                <a:solidFill>
                  <a:schemeClr val="bg1">
                    <a:lumMod val="50000"/>
                  </a:schemeClr>
                </a:solidFill>
              </a:rPr>
              <a:t>execution</a:t>
            </a:r>
            <a:r>
              <a:rPr lang="es-ES" dirty="0" smtClean="0">
                <a:solidFill>
                  <a:schemeClr val="bg1">
                    <a:lumMod val="50000"/>
                  </a:schemeClr>
                </a:solidFill>
              </a:rPr>
              <a:t>: Ejecución de métodos.</a:t>
            </a:r>
          </a:p>
          <a:p>
            <a:pPr lvl="2">
              <a:buFont typeface="Arial" pitchFamily="34" charset="0"/>
              <a:buChar char="•"/>
            </a:pPr>
            <a:r>
              <a:rPr lang="es-ES" b="1" dirty="0" smtClean="0">
                <a:solidFill>
                  <a:schemeClr val="bg1">
                    <a:lumMod val="50000"/>
                  </a:schemeClr>
                </a:solidFill>
              </a:rPr>
              <a:t> @</a:t>
            </a:r>
            <a:r>
              <a:rPr lang="es-ES" b="1" dirty="0" err="1" smtClean="0">
                <a:solidFill>
                  <a:schemeClr val="bg1">
                    <a:lumMod val="50000"/>
                  </a:schemeClr>
                </a:solidFill>
              </a:rPr>
              <a:t>annotacion</a:t>
            </a:r>
            <a:r>
              <a:rPr lang="es-ES" dirty="0" smtClean="0">
                <a:solidFill>
                  <a:schemeClr val="bg1">
                    <a:lumMod val="50000"/>
                  </a:schemeClr>
                </a:solidFill>
              </a:rPr>
              <a:t>: Una anotación concreta.</a:t>
            </a:r>
          </a:p>
          <a:p>
            <a:pPr lvl="2">
              <a:buFont typeface="Arial" pitchFamily="34" charset="0"/>
              <a:buChar char="•"/>
            </a:pPr>
            <a:r>
              <a:rPr lang="es-ES" dirty="0" smtClean="0">
                <a:solidFill>
                  <a:schemeClr val="bg1">
                    <a:lumMod val="50000"/>
                  </a:schemeClr>
                </a:solidFill>
              </a:rPr>
              <a:t> </a:t>
            </a:r>
            <a:r>
              <a:rPr lang="es-ES" b="1" dirty="0" err="1" smtClean="0">
                <a:solidFill>
                  <a:schemeClr val="bg1">
                    <a:lumMod val="50000"/>
                  </a:schemeClr>
                </a:solidFill>
              </a:rPr>
              <a:t>within</a:t>
            </a:r>
            <a:r>
              <a:rPr lang="es-ES" dirty="0" smtClean="0">
                <a:solidFill>
                  <a:schemeClr val="bg1">
                    <a:lumMod val="50000"/>
                  </a:schemeClr>
                </a:solidFill>
              </a:rPr>
              <a:t>: Un tipo concreto, como un paquete de clases por ejemplo.</a:t>
            </a:r>
          </a:p>
          <a:p>
            <a:pPr lvl="2">
              <a:buFont typeface="Arial" pitchFamily="34" charset="0"/>
              <a:buChar char="•"/>
            </a:pPr>
            <a:r>
              <a:rPr lang="es-ES" dirty="0" smtClean="0">
                <a:solidFill>
                  <a:schemeClr val="bg1">
                    <a:lumMod val="50000"/>
                  </a:schemeClr>
                </a:solidFill>
              </a:rPr>
              <a:t> </a:t>
            </a:r>
            <a:r>
              <a:rPr lang="es-ES" b="1" dirty="0" smtClean="0">
                <a:solidFill>
                  <a:schemeClr val="bg1">
                    <a:lumMod val="50000"/>
                  </a:schemeClr>
                </a:solidFill>
              </a:rPr>
              <a:t>@</a:t>
            </a:r>
            <a:r>
              <a:rPr lang="es-ES" b="1" dirty="0" err="1" smtClean="0">
                <a:solidFill>
                  <a:schemeClr val="bg1">
                    <a:lumMod val="50000"/>
                  </a:schemeClr>
                </a:solidFill>
              </a:rPr>
              <a:t>within</a:t>
            </a:r>
            <a:r>
              <a:rPr lang="es-ES" dirty="0" smtClean="0">
                <a:solidFill>
                  <a:schemeClr val="bg1">
                    <a:lumMod val="50000"/>
                  </a:schemeClr>
                </a:solidFill>
              </a:rPr>
              <a:t>: Tipos que tienen una anotación concreta.</a:t>
            </a:r>
          </a:p>
          <a:p>
            <a:pPr lvl="2">
              <a:buFont typeface="Arial" pitchFamily="34" charset="0"/>
              <a:buChar char="•"/>
            </a:pPr>
            <a:r>
              <a:rPr lang="es-ES" b="1" dirty="0" smtClean="0">
                <a:solidFill>
                  <a:schemeClr val="bg1">
                    <a:lumMod val="50000"/>
                  </a:schemeClr>
                </a:solidFill>
              </a:rPr>
              <a:t>target</a:t>
            </a:r>
            <a:r>
              <a:rPr lang="es-ES" dirty="0" smtClean="0">
                <a:solidFill>
                  <a:schemeClr val="bg1">
                    <a:lumMod val="50000"/>
                  </a:schemeClr>
                </a:solidFill>
              </a:rPr>
              <a:t>: Instancia de un objeto de un tipo concreto.</a:t>
            </a:r>
          </a:p>
          <a:p>
            <a:pPr lvl="2">
              <a:buFont typeface="Arial" pitchFamily="34" charset="0"/>
              <a:buChar char="•"/>
            </a:pPr>
            <a:r>
              <a:rPr lang="es-ES" b="1" dirty="0" smtClean="0">
                <a:solidFill>
                  <a:schemeClr val="bg1">
                    <a:lumMod val="50000"/>
                  </a:schemeClr>
                </a:solidFill>
              </a:rPr>
              <a:t>@target</a:t>
            </a:r>
            <a:r>
              <a:rPr lang="es-ES" dirty="0" smtClean="0">
                <a:solidFill>
                  <a:schemeClr val="bg1">
                    <a:lumMod val="50000"/>
                  </a:schemeClr>
                </a:solidFill>
              </a:rPr>
              <a:t>: Instancia de un objeto con una anotación concreta.</a:t>
            </a:r>
          </a:p>
          <a:p>
            <a:pPr lvl="2">
              <a:buFont typeface="Arial" pitchFamily="34" charset="0"/>
              <a:buChar char="•"/>
            </a:pPr>
            <a:r>
              <a:rPr lang="es-ES" dirty="0" smtClean="0">
                <a:solidFill>
                  <a:schemeClr val="bg1">
                    <a:lumMod val="50000"/>
                  </a:schemeClr>
                </a:solidFill>
              </a:rPr>
              <a:t> </a:t>
            </a:r>
            <a:r>
              <a:rPr lang="es-ES" b="1" dirty="0" err="1" smtClean="0">
                <a:solidFill>
                  <a:schemeClr val="bg1">
                    <a:lumMod val="50000"/>
                  </a:schemeClr>
                </a:solidFill>
              </a:rPr>
              <a:t>args</a:t>
            </a:r>
            <a:r>
              <a:rPr lang="es-ES" dirty="0" smtClean="0">
                <a:solidFill>
                  <a:schemeClr val="bg1">
                    <a:lumMod val="50000"/>
                  </a:schemeClr>
                </a:solidFill>
              </a:rPr>
              <a:t>: Argumentos de un tipo concreto.</a:t>
            </a:r>
          </a:p>
          <a:p>
            <a:pPr lvl="2">
              <a:buFont typeface="Arial" pitchFamily="34" charset="0"/>
              <a:buChar char="•"/>
            </a:pPr>
            <a:r>
              <a:rPr lang="es-ES" dirty="0" smtClean="0">
                <a:solidFill>
                  <a:schemeClr val="bg1">
                    <a:lumMod val="50000"/>
                  </a:schemeClr>
                </a:solidFill>
              </a:rPr>
              <a:t> </a:t>
            </a:r>
            <a:r>
              <a:rPr lang="es-ES" b="1" dirty="0" smtClean="0">
                <a:solidFill>
                  <a:schemeClr val="bg1">
                    <a:lumMod val="50000"/>
                  </a:schemeClr>
                </a:solidFill>
              </a:rPr>
              <a:t>@</a:t>
            </a:r>
            <a:r>
              <a:rPr lang="es-ES" b="1" dirty="0" err="1" smtClean="0">
                <a:solidFill>
                  <a:schemeClr val="bg1">
                    <a:lumMod val="50000"/>
                  </a:schemeClr>
                </a:solidFill>
              </a:rPr>
              <a:t>args</a:t>
            </a:r>
            <a:r>
              <a:rPr lang="es-ES" dirty="0" smtClean="0">
                <a:solidFill>
                  <a:schemeClr val="bg1">
                    <a:lumMod val="50000"/>
                  </a:schemeClr>
                </a:solidFill>
              </a:rPr>
              <a:t>: Argumentos con una anotación concreta.</a:t>
            </a:r>
          </a:p>
          <a:p>
            <a:pPr lvl="2">
              <a:buFont typeface="Arial" pitchFamily="34" charset="0"/>
              <a:buChar char="•"/>
            </a:pPr>
            <a:r>
              <a:rPr lang="es-ES" b="1" dirty="0" smtClean="0">
                <a:solidFill>
                  <a:schemeClr val="bg1">
                    <a:lumMod val="50000"/>
                  </a:schemeClr>
                </a:solidFill>
              </a:rPr>
              <a:t> </a:t>
            </a:r>
            <a:r>
              <a:rPr lang="es-ES" b="1" dirty="0" err="1" smtClean="0">
                <a:solidFill>
                  <a:schemeClr val="bg1">
                    <a:lumMod val="50000"/>
                  </a:schemeClr>
                </a:solidFill>
              </a:rPr>
              <a:t>this</a:t>
            </a:r>
            <a:r>
              <a:rPr lang="es-ES" dirty="0" smtClean="0">
                <a:solidFill>
                  <a:schemeClr val="bg1">
                    <a:lumMod val="50000"/>
                  </a:schemeClr>
                </a:solidFill>
              </a:rPr>
              <a:t>: Instancia de un objeto de un tipo concreto. Pero referido al objeto proxy de Spring, no al original, al que se hace referencia con target.</a:t>
            </a:r>
          </a:p>
          <a:p>
            <a:pPr lvl="2">
              <a:buFont typeface="Arial" pitchFamily="34" charset="0"/>
              <a:buChar char="•"/>
            </a:pPr>
            <a:r>
              <a:rPr lang="es-ES" dirty="0" smtClean="0">
                <a:solidFill>
                  <a:schemeClr val="bg1">
                    <a:lumMod val="50000"/>
                  </a:schemeClr>
                </a:solidFill>
              </a:rPr>
              <a:t> </a:t>
            </a:r>
            <a:r>
              <a:rPr lang="es-ES" b="1" dirty="0" err="1" smtClean="0">
                <a:solidFill>
                  <a:schemeClr val="bg1">
                    <a:lumMod val="50000"/>
                  </a:schemeClr>
                </a:solidFill>
              </a:rPr>
              <a:t>bean</a:t>
            </a:r>
            <a:r>
              <a:rPr lang="es-ES" dirty="0" smtClean="0">
                <a:solidFill>
                  <a:schemeClr val="bg1">
                    <a:lumMod val="50000"/>
                  </a:schemeClr>
                </a:solidFill>
              </a:rPr>
              <a:t>: Instancia de un </a:t>
            </a:r>
            <a:r>
              <a:rPr lang="es-ES" dirty="0" err="1" smtClean="0">
                <a:solidFill>
                  <a:schemeClr val="bg1">
                    <a:lumMod val="50000"/>
                  </a:schemeClr>
                </a:solidFill>
              </a:rPr>
              <a:t>bean</a:t>
            </a:r>
            <a:r>
              <a:rPr lang="es-ES" dirty="0" smtClean="0">
                <a:solidFill>
                  <a:schemeClr val="bg1">
                    <a:lumMod val="50000"/>
                  </a:schemeClr>
                </a:solidFill>
              </a:rPr>
              <a:t> concreto.</a:t>
            </a:r>
          </a:p>
          <a:p>
            <a:endParaRPr lang="es-ES" dirty="0" smtClean="0">
              <a:solidFill>
                <a:schemeClr val="bg1">
                  <a:lumMod val="50000"/>
                </a:schemeClr>
              </a:solidFill>
            </a:endParaRPr>
          </a:p>
          <a:p>
            <a:r>
              <a:rPr lang="es-ES" dirty="0" smtClean="0">
                <a:solidFill>
                  <a:schemeClr val="bg1">
                    <a:lumMod val="50000"/>
                  </a:schemeClr>
                </a:solidFill>
              </a:rPr>
              <a:t>Los </a:t>
            </a:r>
            <a:r>
              <a:rPr lang="es-ES" dirty="0" err="1" smtClean="0">
                <a:solidFill>
                  <a:schemeClr val="bg1">
                    <a:lumMod val="50000"/>
                  </a:schemeClr>
                </a:solidFill>
              </a:rPr>
              <a:t>pointcuts</a:t>
            </a:r>
            <a:r>
              <a:rPr lang="es-ES" dirty="0" smtClean="0">
                <a:solidFill>
                  <a:schemeClr val="bg1">
                    <a:lumMod val="50000"/>
                  </a:schemeClr>
                </a:solidFill>
              </a:rPr>
              <a:t> se puede combinar utilizando los operadores lógicos habituales "||", "&amp;&amp;" y "!":</a:t>
            </a:r>
          </a:p>
          <a:p>
            <a:endParaRPr lang="es-E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err="1" smtClean="0">
                <a:latin typeface="Avenir LT Std 35 Light"/>
              </a:rPr>
              <a:t>Advice</a:t>
            </a:r>
            <a:endParaRPr lang="es-ES" sz="3600" dirty="0" smtClean="0">
              <a:latin typeface="Avenir LT Std 35 Light"/>
            </a:endParaRP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pic>
        <p:nvPicPr>
          <p:cNvPr id="19457" name="Picture 1"/>
          <p:cNvPicPr>
            <a:picLocks noChangeAspect="1" noChangeArrowheads="1"/>
          </p:cNvPicPr>
          <p:nvPr/>
        </p:nvPicPr>
        <p:blipFill>
          <a:blip r:embed="rId3"/>
          <a:srcRect/>
          <a:stretch>
            <a:fillRect/>
          </a:stretch>
        </p:blipFill>
        <p:spPr bwMode="auto">
          <a:xfrm>
            <a:off x="1957388" y="1400175"/>
            <a:ext cx="4867275" cy="704850"/>
          </a:xfrm>
          <a:prstGeom prst="rect">
            <a:avLst/>
          </a:prstGeom>
          <a:noFill/>
          <a:ln w="9525">
            <a:noFill/>
            <a:miter lim="800000"/>
            <a:headEnd/>
            <a:tailEnd/>
          </a:ln>
        </p:spPr>
      </p:pic>
      <p:sp>
        <p:nvSpPr>
          <p:cNvPr id="6" name="5 CuadroTexto"/>
          <p:cNvSpPr txBox="1"/>
          <p:nvPr/>
        </p:nvSpPr>
        <p:spPr>
          <a:xfrm>
            <a:off x="0" y="952500"/>
            <a:ext cx="8170827" cy="276999"/>
          </a:xfrm>
          <a:prstGeom prst="rect">
            <a:avLst/>
          </a:prstGeom>
          <a:noFill/>
        </p:spPr>
        <p:txBody>
          <a:bodyPr wrap="none" rtlCol="0">
            <a:spAutoFit/>
          </a:bodyPr>
          <a:lstStyle/>
          <a:p>
            <a:r>
              <a:rPr lang="es-ES" dirty="0" smtClean="0">
                <a:solidFill>
                  <a:schemeClr val="bg1">
                    <a:lumMod val="50000"/>
                  </a:schemeClr>
                </a:solidFill>
              </a:rPr>
              <a:t>Los </a:t>
            </a:r>
            <a:r>
              <a:rPr lang="es-ES" dirty="0" err="1" smtClean="0">
                <a:solidFill>
                  <a:schemeClr val="bg1">
                    <a:lumMod val="50000"/>
                  </a:schemeClr>
                </a:solidFill>
              </a:rPr>
              <a:t>advices</a:t>
            </a:r>
            <a:r>
              <a:rPr lang="es-ES" dirty="0" smtClean="0">
                <a:solidFill>
                  <a:schemeClr val="bg1">
                    <a:lumMod val="50000"/>
                  </a:schemeClr>
                </a:solidFill>
              </a:rPr>
              <a:t> se declaran junto con su expresión de configuración, que indica el momento en que tienen que aplicarse.</a:t>
            </a:r>
            <a:endParaRPr lang="es-ES" dirty="0">
              <a:solidFill>
                <a:schemeClr val="bg1">
                  <a:lumMod val="50000"/>
                </a:schemeClr>
              </a:solidFill>
            </a:endParaRPr>
          </a:p>
        </p:txBody>
      </p:sp>
      <p:sp>
        <p:nvSpPr>
          <p:cNvPr id="7" name="6 CuadroTexto"/>
          <p:cNvSpPr txBox="1"/>
          <p:nvPr/>
        </p:nvSpPr>
        <p:spPr>
          <a:xfrm>
            <a:off x="0" y="2590800"/>
            <a:ext cx="8062143" cy="1569660"/>
          </a:xfrm>
          <a:prstGeom prst="rect">
            <a:avLst/>
          </a:prstGeom>
          <a:noFill/>
        </p:spPr>
        <p:txBody>
          <a:bodyPr wrap="none" rtlCol="0">
            <a:spAutoFit/>
          </a:bodyPr>
          <a:lstStyle/>
          <a:p>
            <a:r>
              <a:rPr lang="es-ES" dirty="0" smtClean="0">
                <a:solidFill>
                  <a:schemeClr val="bg1">
                    <a:lumMod val="50000"/>
                  </a:schemeClr>
                </a:solidFill>
              </a:rPr>
              <a:t>Los </a:t>
            </a:r>
            <a:r>
              <a:rPr lang="es-ES" dirty="0" err="1" smtClean="0">
                <a:solidFill>
                  <a:schemeClr val="bg1">
                    <a:lumMod val="50000"/>
                  </a:schemeClr>
                </a:solidFill>
              </a:rPr>
              <a:t>advices</a:t>
            </a:r>
            <a:r>
              <a:rPr lang="es-ES" dirty="0" smtClean="0">
                <a:solidFill>
                  <a:schemeClr val="bg1">
                    <a:lumMod val="50000"/>
                  </a:schemeClr>
                </a:solidFill>
              </a:rPr>
              <a:t> se pueden configurar para que se ejecuten en los siguiente momentos:</a:t>
            </a:r>
          </a:p>
          <a:p>
            <a:endParaRPr lang="es-ES" dirty="0" smtClean="0">
              <a:solidFill>
                <a:schemeClr val="bg1">
                  <a:lumMod val="50000"/>
                </a:schemeClr>
              </a:solidFill>
            </a:endParaRPr>
          </a:p>
          <a:p>
            <a:pPr lvl="2">
              <a:buFont typeface="Arial" pitchFamily="34" charset="0"/>
              <a:buChar char="•"/>
            </a:pPr>
            <a:r>
              <a:rPr lang="es-ES" b="1" dirty="0" smtClean="0">
                <a:solidFill>
                  <a:schemeClr val="bg1">
                    <a:lumMod val="50000"/>
                  </a:schemeClr>
                </a:solidFill>
              </a:rPr>
              <a:t>@</a:t>
            </a:r>
            <a:r>
              <a:rPr lang="es-ES" b="1" dirty="0" err="1" smtClean="0">
                <a:solidFill>
                  <a:schemeClr val="bg1">
                    <a:lumMod val="50000"/>
                  </a:schemeClr>
                </a:solidFill>
              </a:rPr>
              <a:t>Before</a:t>
            </a:r>
            <a:r>
              <a:rPr lang="es-ES" dirty="0" smtClean="0">
                <a:solidFill>
                  <a:schemeClr val="bg1">
                    <a:lumMod val="50000"/>
                  </a:schemeClr>
                </a:solidFill>
              </a:rPr>
              <a:t>: Antes de la ejecución de un método.</a:t>
            </a:r>
          </a:p>
          <a:p>
            <a:pPr lvl="2">
              <a:buFont typeface="Arial" pitchFamily="34" charset="0"/>
              <a:buChar char="•"/>
            </a:pPr>
            <a:r>
              <a:rPr lang="es-ES" b="1" dirty="0" smtClean="0">
                <a:solidFill>
                  <a:schemeClr val="bg1">
                    <a:lumMod val="50000"/>
                  </a:schemeClr>
                </a:solidFill>
              </a:rPr>
              <a:t>@</a:t>
            </a:r>
            <a:r>
              <a:rPr lang="es-ES" b="1" dirty="0" err="1" smtClean="0">
                <a:solidFill>
                  <a:schemeClr val="bg1">
                    <a:lumMod val="50000"/>
                  </a:schemeClr>
                </a:solidFill>
              </a:rPr>
              <a:t>AfterReturning</a:t>
            </a:r>
            <a:r>
              <a:rPr lang="es-ES" dirty="0" smtClean="0">
                <a:solidFill>
                  <a:schemeClr val="bg1">
                    <a:lumMod val="50000"/>
                  </a:schemeClr>
                </a:solidFill>
              </a:rPr>
              <a:t>: Después de la ejecución de un método que termina normalmente.</a:t>
            </a:r>
          </a:p>
          <a:p>
            <a:pPr lvl="2">
              <a:buFont typeface="Arial" pitchFamily="34" charset="0"/>
              <a:buChar char="•"/>
            </a:pPr>
            <a:r>
              <a:rPr lang="es-ES" b="1" dirty="0" smtClean="0">
                <a:solidFill>
                  <a:schemeClr val="bg1">
                    <a:lumMod val="50000"/>
                  </a:schemeClr>
                </a:solidFill>
              </a:rPr>
              <a:t>@</a:t>
            </a:r>
            <a:r>
              <a:rPr lang="es-ES" b="1" dirty="0" err="1" smtClean="0">
                <a:solidFill>
                  <a:schemeClr val="bg1">
                    <a:lumMod val="50000"/>
                  </a:schemeClr>
                </a:solidFill>
              </a:rPr>
              <a:t>AfterThrowing</a:t>
            </a:r>
            <a:r>
              <a:rPr lang="es-ES" dirty="0" smtClean="0">
                <a:solidFill>
                  <a:schemeClr val="bg1">
                    <a:lumMod val="50000"/>
                  </a:schemeClr>
                </a:solidFill>
              </a:rPr>
              <a:t>: Después de la ejecución de un método que termina elevando una excepción.</a:t>
            </a:r>
          </a:p>
          <a:p>
            <a:pPr lvl="2">
              <a:buFont typeface="Arial" pitchFamily="34" charset="0"/>
              <a:buChar char="•"/>
            </a:pPr>
            <a:r>
              <a:rPr lang="es-ES" b="1" dirty="0" smtClean="0">
                <a:solidFill>
                  <a:schemeClr val="bg1">
                    <a:lumMod val="50000"/>
                  </a:schemeClr>
                </a:solidFill>
              </a:rPr>
              <a:t>@</a:t>
            </a:r>
            <a:r>
              <a:rPr lang="es-ES" b="1" dirty="0" err="1" smtClean="0">
                <a:solidFill>
                  <a:schemeClr val="bg1">
                    <a:lumMod val="50000"/>
                  </a:schemeClr>
                </a:solidFill>
              </a:rPr>
              <a:t>After</a:t>
            </a:r>
            <a:r>
              <a:rPr lang="es-ES" dirty="0" smtClean="0">
                <a:solidFill>
                  <a:schemeClr val="bg1">
                    <a:lumMod val="50000"/>
                  </a:schemeClr>
                </a:solidFill>
              </a:rPr>
              <a:t>: Después de la ejecución de un método que termina normalmente o elevando una excepción.</a:t>
            </a:r>
          </a:p>
          <a:p>
            <a:pPr lvl="2">
              <a:buFont typeface="Arial" pitchFamily="34" charset="0"/>
              <a:buChar char="•"/>
            </a:pPr>
            <a:r>
              <a:rPr lang="es-ES" b="1" dirty="0" smtClean="0">
                <a:solidFill>
                  <a:schemeClr val="bg1">
                    <a:lumMod val="50000"/>
                  </a:schemeClr>
                </a:solidFill>
              </a:rPr>
              <a:t>@</a:t>
            </a:r>
            <a:r>
              <a:rPr lang="es-ES" b="1" dirty="0" err="1" smtClean="0">
                <a:solidFill>
                  <a:schemeClr val="bg1">
                    <a:lumMod val="50000"/>
                  </a:schemeClr>
                </a:solidFill>
              </a:rPr>
              <a:t>Around</a:t>
            </a:r>
            <a:r>
              <a:rPr lang="es-ES" dirty="0" smtClean="0">
                <a:solidFill>
                  <a:schemeClr val="bg1">
                    <a:lumMod val="50000"/>
                  </a:schemeClr>
                </a:solidFill>
              </a:rPr>
              <a:t>: Sustituyendo por completo el código original.</a:t>
            </a:r>
          </a:p>
          <a:p>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Índice</a:t>
            </a:r>
          </a:p>
        </p:txBody>
      </p:sp>
      <p:sp>
        <p:nvSpPr>
          <p:cNvPr id="4" name="3 CuadroTexto"/>
          <p:cNvSpPr txBox="1"/>
          <p:nvPr/>
        </p:nvSpPr>
        <p:spPr>
          <a:xfrm>
            <a:off x="1047751" y="2190750"/>
            <a:ext cx="4905374" cy="2062103"/>
          </a:xfrm>
          <a:prstGeom prst="rect">
            <a:avLst/>
          </a:prstGeom>
          <a:noFill/>
        </p:spPr>
        <p:txBody>
          <a:bodyPr wrap="square" rtlCol="0">
            <a:spAutoFit/>
          </a:bodyPr>
          <a:lstStyle/>
          <a:p>
            <a:pPr>
              <a:buFont typeface="Arial" pitchFamily="34" charset="0"/>
              <a:buChar char="•"/>
            </a:pPr>
            <a:r>
              <a:rPr lang="es-ES" sz="3200" b="1" dirty="0" smtClean="0">
                <a:solidFill>
                  <a:schemeClr val="bg1">
                    <a:lumMod val="50000"/>
                  </a:schemeClr>
                </a:solidFill>
              </a:rPr>
              <a:t>Spring </a:t>
            </a:r>
          </a:p>
          <a:p>
            <a:pPr>
              <a:buFont typeface="Arial" pitchFamily="34" charset="0"/>
              <a:buChar char="•"/>
            </a:pPr>
            <a:r>
              <a:rPr lang="es-ES" sz="3200" b="1" dirty="0" smtClean="0">
                <a:solidFill>
                  <a:schemeClr val="bg1">
                    <a:lumMod val="50000"/>
                  </a:schemeClr>
                </a:solidFill>
              </a:rPr>
              <a:t>Spring AOP</a:t>
            </a:r>
          </a:p>
          <a:p>
            <a:pPr>
              <a:buFont typeface="Arial" pitchFamily="34" charset="0"/>
              <a:buChar char="•"/>
            </a:pPr>
            <a:r>
              <a:rPr lang="es-ES" sz="3200" b="1" dirty="0" smtClean="0">
                <a:solidFill>
                  <a:schemeClr val="bg1">
                    <a:lumMod val="50000"/>
                  </a:schemeClr>
                </a:solidFill>
              </a:rPr>
              <a:t>Spring Data</a:t>
            </a:r>
          </a:p>
          <a:p>
            <a:pPr>
              <a:buFont typeface="Arial" pitchFamily="34" charset="0"/>
              <a:buChar char="•"/>
            </a:pPr>
            <a:r>
              <a:rPr lang="es-ES" sz="3200" b="1" dirty="0" smtClean="0">
                <a:solidFill>
                  <a:schemeClr val="bg1">
                    <a:lumMod val="50000"/>
                  </a:schemeClr>
                </a:solidFill>
              </a:rPr>
              <a:t>Spring Security</a:t>
            </a:r>
            <a:endParaRPr lang="es-ES" sz="3200" b="1" dirty="0">
              <a:solidFill>
                <a:schemeClr val="bg1">
                  <a:lumMod val="50000"/>
                </a:schemeClr>
              </a:solidFill>
            </a:endParaRPr>
          </a:p>
        </p:txBody>
      </p:sp>
      <p:pic>
        <p:nvPicPr>
          <p:cNvPr id="3077" name="Picture 5" descr="springframework"/>
          <p:cNvPicPr>
            <a:picLocks noChangeAspect="1" noChangeArrowheads="1"/>
          </p:cNvPicPr>
          <p:nvPr/>
        </p:nvPicPr>
        <p:blipFill>
          <a:blip r:embed="rId3"/>
          <a:srcRect/>
          <a:stretch>
            <a:fillRect/>
          </a:stretch>
        </p:blipFill>
        <p:spPr bwMode="auto">
          <a:xfrm>
            <a:off x="1077913" y="1216025"/>
            <a:ext cx="6191250" cy="6858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¿Cómo funciona AOP?</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grpSp>
        <p:nvGrpSpPr>
          <p:cNvPr id="49" name="48 Grupo"/>
          <p:cNvGrpSpPr/>
          <p:nvPr/>
        </p:nvGrpSpPr>
        <p:grpSpPr>
          <a:xfrm>
            <a:off x="1019175" y="1276350"/>
            <a:ext cx="7134224" cy="3800535"/>
            <a:chOff x="1247775" y="1276350"/>
            <a:chExt cx="7134224" cy="3800535"/>
          </a:xfrm>
        </p:grpSpPr>
        <p:sp>
          <p:nvSpPr>
            <p:cNvPr id="14" name="13 Flecha derecha"/>
            <p:cNvSpPr/>
            <p:nvPr/>
          </p:nvSpPr>
          <p:spPr>
            <a:xfrm>
              <a:off x="1247775" y="2686050"/>
              <a:ext cx="6772275" cy="1276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Rectángulo"/>
            <p:cNvSpPr/>
            <p:nvPr/>
          </p:nvSpPr>
          <p:spPr>
            <a:xfrm>
              <a:off x="4095750" y="3143250"/>
              <a:ext cx="323850" cy="3238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9" name="8 Rectángulo redondeado"/>
            <p:cNvSpPr/>
            <p:nvPr/>
          </p:nvSpPr>
          <p:spPr>
            <a:xfrm>
              <a:off x="3324225" y="1276350"/>
              <a:ext cx="1828800" cy="7239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2000" dirty="0" err="1" smtClean="0">
                  <a:solidFill>
                    <a:schemeClr val="tx2"/>
                  </a:solidFill>
                </a:rPr>
                <a:t>Advice</a:t>
              </a:r>
              <a:endParaRPr lang="es-ES" sz="2000" dirty="0">
                <a:solidFill>
                  <a:schemeClr val="tx2"/>
                </a:solidFill>
              </a:endParaRPr>
            </a:p>
          </p:txBody>
        </p:sp>
        <p:grpSp>
          <p:nvGrpSpPr>
            <p:cNvPr id="13" name="12 Grupo"/>
            <p:cNvGrpSpPr/>
            <p:nvPr/>
          </p:nvGrpSpPr>
          <p:grpSpPr>
            <a:xfrm>
              <a:off x="3914775" y="1990755"/>
              <a:ext cx="676275" cy="1304896"/>
              <a:chOff x="3914775" y="1990755"/>
              <a:chExt cx="676275" cy="1304896"/>
            </a:xfrm>
          </p:grpSpPr>
          <p:sp>
            <p:nvSpPr>
              <p:cNvPr id="10" name="9 Flecha abajo"/>
              <p:cNvSpPr/>
              <p:nvPr/>
            </p:nvSpPr>
            <p:spPr>
              <a:xfrm>
                <a:off x="3914775" y="2000251"/>
                <a:ext cx="676275" cy="1295400"/>
              </a:xfrm>
              <a:prstGeom prst="downArrow">
                <a:avLst>
                  <a:gd name="adj1" fmla="val 50000"/>
                  <a:gd name="adj2" fmla="val 3169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solidFill>
                    <a:schemeClr val="tx2"/>
                  </a:solidFill>
                </a:endParaRPr>
              </a:p>
            </p:txBody>
          </p:sp>
          <p:sp>
            <p:nvSpPr>
              <p:cNvPr id="11" name="10 CuadroTexto"/>
              <p:cNvSpPr txBox="1"/>
              <p:nvPr/>
            </p:nvSpPr>
            <p:spPr>
              <a:xfrm rot="5400000">
                <a:off x="3705226" y="2343150"/>
                <a:ext cx="1104900" cy="400110"/>
              </a:xfrm>
              <a:prstGeom prst="rect">
                <a:avLst/>
              </a:prstGeom>
              <a:noFill/>
            </p:spPr>
            <p:txBody>
              <a:bodyPr wrap="square" rtlCol="0">
                <a:spAutoFit/>
              </a:bodyPr>
              <a:lstStyle/>
              <a:p>
                <a:r>
                  <a:rPr lang="es-ES" sz="2000" dirty="0" err="1" smtClean="0">
                    <a:solidFill>
                      <a:schemeClr val="tx2"/>
                    </a:solidFill>
                  </a:rPr>
                  <a:t>Pointcut</a:t>
                </a:r>
                <a:endParaRPr lang="es-ES" sz="2000" dirty="0">
                  <a:solidFill>
                    <a:schemeClr val="tx2"/>
                  </a:solidFill>
                </a:endParaRPr>
              </a:p>
            </p:txBody>
          </p:sp>
        </p:grpSp>
        <p:sp>
          <p:nvSpPr>
            <p:cNvPr id="16" name="15 Rectángulo"/>
            <p:cNvSpPr/>
            <p:nvPr/>
          </p:nvSpPr>
          <p:spPr>
            <a:xfrm>
              <a:off x="2952750" y="3133725"/>
              <a:ext cx="323850" cy="3238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7" name="16 Rectángulo"/>
            <p:cNvSpPr/>
            <p:nvPr/>
          </p:nvSpPr>
          <p:spPr>
            <a:xfrm>
              <a:off x="2409825" y="3133725"/>
              <a:ext cx="323850" cy="3238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9" name="18 Rectángulo"/>
            <p:cNvSpPr/>
            <p:nvPr/>
          </p:nvSpPr>
          <p:spPr>
            <a:xfrm>
              <a:off x="3524250" y="3143250"/>
              <a:ext cx="323850" cy="3238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0" name="19 Rectángulo"/>
            <p:cNvSpPr/>
            <p:nvPr/>
          </p:nvSpPr>
          <p:spPr>
            <a:xfrm>
              <a:off x="4667250" y="3133725"/>
              <a:ext cx="323850" cy="3238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1" name="20 Rectángulo"/>
            <p:cNvSpPr/>
            <p:nvPr/>
          </p:nvSpPr>
          <p:spPr>
            <a:xfrm>
              <a:off x="5210175" y="3133725"/>
              <a:ext cx="323850" cy="3238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2" name="21 Rectángulo"/>
            <p:cNvSpPr/>
            <p:nvPr/>
          </p:nvSpPr>
          <p:spPr>
            <a:xfrm>
              <a:off x="5781675" y="3143250"/>
              <a:ext cx="323850" cy="3238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5" name="24 CuadroTexto"/>
            <p:cNvSpPr txBox="1"/>
            <p:nvPr/>
          </p:nvSpPr>
          <p:spPr>
            <a:xfrm flipH="1">
              <a:off x="6198865" y="1295400"/>
              <a:ext cx="2183134" cy="646331"/>
            </a:xfrm>
            <a:prstGeom prst="rect">
              <a:avLst/>
            </a:prstGeom>
            <a:noFill/>
          </p:spPr>
          <p:txBody>
            <a:bodyPr wrap="square" rtlCol="0">
              <a:spAutoFit/>
            </a:bodyPr>
            <a:lstStyle/>
            <a:p>
              <a:pPr algn="ctr"/>
              <a:r>
                <a:rPr lang="es-ES" sz="1800" dirty="0" smtClean="0">
                  <a:solidFill>
                    <a:schemeClr val="tx2"/>
                  </a:solidFill>
                </a:rPr>
                <a:t>Programa en ejecución</a:t>
              </a:r>
              <a:endParaRPr lang="es-ES" sz="1800" dirty="0">
                <a:solidFill>
                  <a:schemeClr val="tx2"/>
                </a:solidFill>
              </a:endParaRPr>
            </a:p>
          </p:txBody>
        </p:sp>
        <p:sp>
          <p:nvSpPr>
            <p:cNvPr id="28" name="27 CuadroTexto"/>
            <p:cNvSpPr txBox="1"/>
            <p:nvPr/>
          </p:nvSpPr>
          <p:spPr>
            <a:xfrm>
              <a:off x="3343275" y="4676775"/>
              <a:ext cx="1914525" cy="400110"/>
            </a:xfrm>
            <a:prstGeom prst="rect">
              <a:avLst/>
            </a:prstGeom>
            <a:noFill/>
          </p:spPr>
          <p:txBody>
            <a:bodyPr wrap="square" rtlCol="0">
              <a:spAutoFit/>
            </a:bodyPr>
            <a:lstStyle/>
            <a:p>
              <a:pPr algn="ctr"/>
              <a:r>
                <a:rPr lang="es-ES" sz="2000" dirty="0" err="1" smtClean="0">
                  <a:solidFill>
                    <a:schemeClr val="tx2"/>
                  </a:solidFill>
                </a:rPr>
                <a:t>JoinPoints</a:t>
              </a:r>
              <a:endParaRPr lang="es-ES" sz="2000" dirty="0">
                <a:solidFill>
                  <a:schemeClr val="tx2"/>
                </a:solidFill>
              </a:endParaRPr>
            </a:p>
          </p:txBody>
        </p:sp>
        <p:cxnSp>
          <p:nvCxnSpPr>
            <p:cNvPr id="32" name="31 Conector recto de flecha"/>
            <p:cNvCxnSpPr>
              <a:stCxn id="28" idx="0"/>
              <a:endCxn id="22" idx="2"/>
            </p:cNvCxnSpPr>
            <p:nvPr/>
          </p:nvCxnSpPr>
          <p:spPr>
            <a:xfrm flipV="1">
              <a:off x="4300538" y="3467100"/>
              <a:ext cx="1643062" cy="1209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stCxn id="25" idx="2"/>
            </p:cNvCxnSpPr>
            <p:nvPr/>
          </p:nvCxnSpPr>
          <p:spPr>
            <a:xfrm flipH="1">
              <a:off x="4638675" y="1941731"/>
              <a:ext cx="2651757" cy="106816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8" idx="0"/>
              <a:endCxn id="21" idx="2"/>
            </p:cNvCxnSpPr>
            <p:nvPr/>
          </p:nvCxnSpPr>
          <p:spPr>
            <a:xfrm flipV="1">
              <a:off x="4300538" y="3457575"/>
              <a:ext cx="1071562" cy="1219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a:stCxn id="28" idx="0"/>
              <a:endCxn id="18" idx="2"/>
            </p:cNvCxnSpPr>
            <p:nvPr/>
          </p:nvCxnSpPr>
          <p:spPr>
            <a:xfrm flipH="1" flipV="1">
              <a:off x="4257675" y="3467100"/>
              <a:ext cx="42863" cy="1209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41 Conector recto de flecha"/>
            <p:cNvCxnSpPr>
              <a:stCxn id="28" idx="0"/>
              <a:endCxn id="20" idx="2"/>
            </p:cNvCxnSpPr>
            <p:nvPr/>
          </p:nvCxnSpPr>
          <p:spPr>
            <a:xfrm flipV="1">
              <a:off x="4300538" y="3457575"/>
              <a:ext cx="528637" cy="1219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8" idx="0"/>
              <a:endCxn id="17" idx="2"/>
            </p:cNvCxnSpPr>
            <p:nvPr/>
          </p:nvCxnSpPr>
          <p:spPr>
            <a:xfrm flipH="1" flipV="1">
              <a:off x="2571750" y="3457575"/>
              <a:ext cx="1728788" cy="1219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a:stCxn id="28" idx="0"/>
              <a:endCxn id="16" idx="2"/>
            </p:cNvCxnSpPr>
            <p:nvPr/>
          </p:nvCxnSpPr>
          <p:spPr>
            <a:xfrm flipH="1" flipV="1">
              <a:off x="3114675" y="3457575"/>
              <a:ext cx="1185863" cy="1219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47 Conector recto de flecha"/>
            <p:cNvCxnSpPr>
              <a:stCxn id="28" idx="0"/>
              <a:endCxn id="19" idx="2"/>
            </p:cNvCxnSpPr>
            <p:nvPr/>
          </p:nvCxnSpPr>
          <p:spPr>
            <a:xfrm flipH="1" flipV="1">
              <a:off x="3686175" y="3467100"/>
              <a:ext cx="614363" cy="1209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¿Cómo funciona AOP?</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pic>
        <p:nvPicPr>
          <p:cNvPr id="2050" name="Picture 2" descr="http://static.springsource.org/spring/docs/3.1.x/spring-framework-reference/html/images/aop-proxy-plain-pojo-call.png"/>
          <p:cNvPicPr>
            <a:picLocks noChangeAspect="1" noChangeArrowheads="1"/>
          </p:cNvPicPr>
          <p:nvPr/>
        </p:nvPicPr>
        <p:blipFill>
          <a:blip r:embed="rId3"/>
          <a:srcRect/>
          <a:stretch>
            <a:fillRect/>
          </a:stretch>
        </p:blipFill>
        <p:spPr bwMode="auto">
          <a:xfrm>
            <a:off x="4403725" y="2036762"/>
            <a:ext cx="4457700" cy="1809751"/>
          </a:xfrm>
          <a:prstGeom prst="rect">
            <a:avLst/>
          </a:prstGeom>
          <a:noFill/>
        </p:spPr>
      </p:pic>
      <p:pic>
        <p:nvPicPr>
          <p:cNvPr id="2054" name="Picture 6"/>
          <p:cNvPicPr>
            <a:picLocks noChangeAspect="1" noChangeArrowheads="1"/>
          </p:cNvPicPr>
          <p:nvPr/>
        </p:nvPicPr>
        <p:blipFill>
          <a:blip r:embed="rId4"/>
          <a:srcRect/>
          <a:stretch>
            <a:fillRect/>
          </a:stretch>
        </p:blipFill>
        <p:spPr bwMode="auto">
          <a:xfrm>
            <a:off x="681038" y="1309688"/>
            <a:ext cx="3209925" cy="1419225"/>
          </a:xfrm>
          <a:prstGeom prst="rect">
            <a:avLst/>
          </a:prstGeom>
          <a:noFill/>
          <a:ln w="9525">
            <a:noFill/>
            <a:miter lim="800000"/>
            <a:headEnd/>
            <a:tailEnd/>
          </a:ln>
        </p:spPr>
      </p:pic>
      <p:pic>
        <p:nvPicPr>
          <p:cNvPr id="2055" name="Picture 7"/>
          <p:cNvPicPr>
            <a:picLocks noChangeAspect="1" noChangeArrowheads="1"/>
          </p:cNvPicPr>
          <p:nvPr/>
        </p:nvPicPr>
        <p:blipFill>
          <a:blip r:embed="rId5"/>
          <a:srcRect/>
          <a:stretch>
            <a:fillRect/>
          </a:stretch>
        </p:blipFill>
        <p:spPr bwMode="auto">
          <a:xfrm>
            <a:off x="666750" y="3571875"/>
            <a:ext cx="3314700" cy="133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p:cNvPicPr>
            <a:picLocks noChangeAspect="1" noChangeArrowheads="1"/>
          </p:cNvPicPr>
          <p:nvPr/>
        </p:nvPicPr>
        <p:blipFill>
          <a:blip r:embed="rId3"/>
          <a:srcRect/>
          <a:stretch>
            <a:fillRect/>
          </a:stretch>
        </p:blipFill>
        <p:spPr bwMode="auto">
          <a:xfrm>
            <a:off x="338138" y="3529013"/>
            <a:ext cx="4905375" cy="1857375"/>
          </a:xfrm>
          <a:prstGeom prst="rect">
            <a:avLst/>
          </a:prstGeom>
          <a:noFill/>
          <a:ln w="9525">
            <a:noFill/>
            <a:miter lim="800000"/>
            <a:headEnd/>
            <a:tailEnd/>
          </a:ln>
        </p:spPr>
      </p:pic>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¿Cómo funciona AOP?</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pic>
        <p:nvPicPr>
          <p:cNvPr id="2052" name="Picture 4" descr="http://static.springsource.org/spring/docs/3.1.x/spring-framework-reference/html/images/aop-proxy-call.png"/>
          <p:cNvPicPr>
            <a:picLocks noChangeAspect="1" noChangeArrowheads="1"/>
          </p:cNvPicPr>
          <p:nvPr/>
        </p:nvPicPr>
        <p:blipFill>
          <a:blip r:embed="rId4"/>
          <a:srcRect/>
          <a:stretch>
            <a:fillRect/>
          </a:stretch>
        </p:blipFill>
        <p:spPr bwMode="auto">
          <a:xfrm>
            <a:off x="4305300" y="2085975"/>
            <a:ext cx="4838700" cy="1828800"/>
          </a:xfrm>
          <a:prstGeom prst="rect">
            <a:avLst/>
          </a:prstGeom>
          <a:noFill/>
        </p:spPr>
      </p:pic>
      <p:pic>
        <p:nvPicPr>
          <p:cNvPr id="2054" name="Picture 6"/>
          <p:cNvPicPr>
            <a:picLocks noChangeAspect="1" noChangeArrowheads="1"/>
          </p:cNvPicPr>
          <p:nvPr/>
        </p:nvPicPr>
        <p:blipFill>
          <a:blip r:embed="rId5"/>
          <a:srcRect/>
          <a:stretch>
            <a:fillRect/>
          </a:stretch>
        </p:blipFill>
        <p:spPr bwMode="auto">
          <a:xfrm>
            <a:off x="681038" y="1309688"/>
            <a:ext cx="3209925" cy="141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DAO</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7" name="6 CuadroTexto"/>
          <p:cNvSpPr txBox="1"/>
          <p:nvPr/>
        </p:nvSpPr>
        <p:spPr>
          <a:xfrm>
            <a:off x="1" y="895350"/>
            <a:ext cx="9144000" cy="954107"/>
          </a:xfrm>
          <a:prstGeom prst="rect">
            <a:avLst/>
          </a:prstGeom>
          <a:noFill/>
        </p:spPr>
        <p:txBody>
          <a:bodyPr wrap="square" rtlCol="0">
            <a:spAutoFit/>
          </a:bodyPr>
          <a:lstStyle/>
          <a:p>
            <a:r>
              <a:rPr lang="es-ES" sz="1400" dirty="0" smtClean="0">
                <a:solidFill>
                  <a:schemeClr val="bg1">
                    <a:lumMod val="50000"/>
                  </a:schemeClr>
                </a:solidFill>
              </a:rPr>
              <a:t>El acceso a los datos de objetos (DAO) en Spring está dirigido a lo que es fácil trabajar con las tecnologías de acceso de datos, como JDBC, </a:t>
            </a:r>
            <a:r>
              <a:rPr lang="es-ES" sz="1400" dirty="0" err="1" smtClean="0">
                <a:solidFill>
                  <a:schemeClr val="bg1">
                    <a:lumMod val="50000"/>
                  </a:schemeClr>
                </a:solidFill>
              </a:rPr>
              <a:t>Hibernate</a:t>
            </a:r>
            <a:r>
              <a:rPr lang="es-ES" sz="1400" dirty="0" smtClean="0">
                <a:solidFill>
                  <a:schemeClr val="bg1">
                    <a:lumMod val="50000"/>
                  </a:schemeClr>
                </a:solidFill>
              </a:rPr>
              <a:t>, JDO o JPA de una manera coherente. Esto permite cambiar entre las tecnologías de persistencia mencionados con bastante facilidad y también le permite a uno el código sin preocuparse por la detección de excepciones que son específicos para cada tecnología.</a:t>
            </a:r>
          </a:p>
        </p:txBody>
      </p:sp>
      <p:pic>
        <p:nvPicPr>
          <p:cNvPr id="71682" name="Picture 2" descr="http://www.programacion.com/cursos_descargas/patrones2/images/figure09_01.gif"/>
          <p:cNvPicPr>
            <a:picLocks noChangeAspect="1" noChangeArrowheads="1"/>
          </p:cNvPicPr>
          <p:nvPr/>
        </p:nvPicPr>
        <p:blipFill>
          <a:blip r:embed="rId3"/>
          <a:srcRect/>
          <a:stretch>
            <a:fillRect/>
          </a:stretch>
        </p:blipFill>
        <p:spPr bwMode="auto">
          <a:xfrm>
            <a:off x="1993900" y="2876550"/>
            <a:ext cx="5200650" cy="215265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ORM</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952500"/>
            <a:ext cx="9020175" cy="5632311"/>
          </a:xfrm>
          <a:prstGeom prst="rect">
            <a:avLst/>
          </a:prstGeom>
          <a:noFill/>
        </p:spPr>
        <p:txBody>
          <a:bodyPr wrap="square" rtlCol="0">
            <a:spAutoFit/>
          </a:bodyPr>
          <a:lstStyle/>
          <a:p>
            <a:r>
              <a:rPr lang="es-ES" b="1" dirty="0" smtClean="0">
                <a:solidFill>
                  <a:schemeClr val="bg1">
                    <a:lumMod val="50000"/>
                  </a:schemeClr>
                </a:solidFill>
              </a:rPr>
              <a:t>ORM (</a:t>
            </a:r>
            <a:r>
              <a:rPr lang="es-ES" b="1" dirty="0" err="1" smtClean="0">
                <a:solidFill>
                  <a:schemeClr val="bg1">
                    <a:lumMod val="50000"/>
                  </a:schemeClr>
                </a:solidFill>
              </a:rPr>
              <a:t>Object</a:t>
            </a:r>
            <a:r>
              <a:rPr lang="es-ES" b="1" dirty="0" smtClean="0">
                <a:solidFill>
                  <a:schemeClr val="bg1">
                    <a:lumMod val="50000"/>
                  </a:schemeClr>
                </a:solidFill>
              </a:rPr>
              <a:t> </a:t>
            </a:r>
            <a:r>
              <a:rPr lang="es-ES" b="1" dirty="0" err="1" smtClean="0">
                <a:solidFill>
                  <a:schemeClr val="bg1">
                    <a:lumMod val="50000"/>
                  </a:schemeClr>
                </a:solidFill>
              </a:rPr>
              <a:t>Relational</a:t>
            </a:r>
            <a:r>
              <a:rPr lang="es-ES" b="1" dirty="0" smtClean="0">
                <a:solidFill>
                  <a:schemeClr val="bg1">
                    <a:lumMod val="50000"/>
                  </a:schemeClr>
                </a:solidFill>
              </a:rPr>
              <a:t> </a:t>
            </a:r>
            <a:r>
              <a:rPr lang="es-ES" b="1" dirty="0" err="1" smtClean="0">
                <a:solidFill>
                  <a:schemeClr val="bg1">
                    <a:lumMod val="50000"/>
                  </a:schemeClr>
                </a:solidFill>
              </a:rPr>
              <a:t>Mapping</a:t>
            </a:r>
            <a:r>
              <a:rPr lang="es-ES" b="1" dirty="0" smtClean="0">
                <a:solidFill>
                  <a:schemeClr val="bg1">
                    <a:lumMod val="50000"/>
                  </a:schemeClr>
                </a:solidFill>
              </a:rPr>
              <a:t>) </a:t>
            </a:r>
            <a:r>
              <a:rPr lang="es-ES" dirty="0" smtClean="0">
                <a:solidFill>
                  <a:schemeClr val="bg1">
                    <a:lumMod val="50000"/>
                  </a:schemeClr>
                </a:solidFill>
              </a:rPr>
              <a:t>es el nombre con el que se conoce la técnica de mapear registros de una base de datos relacional a entidades de un lenguaje de programación orientado a objetos como es Java. </a:t>
            </a:r>
          </a:p>
          <a:p>
            <a:endParaRPr lang="es-ES" dirty="0" smtClean="0">
              <a:solidFill>
                <a:schemeClr val="bg1">
                  <a:lumMod val="50000"/>
                </a:schemeClr>
              </a:solidFill>
            </a:endParaRPr>
          </a:p>
          <a:p>
            <a:r>
              <a:rPr lang="es-ES" dirty="0" smtClean="0">
                <a:solidFill>
                  <a:schemeClr val="bg1">
                    <a:lumMod val="50000"/>
                  </a:schemeClr>
                </a:solidFill>
              </a:rPr>
              <a:t>Spring ofrece integración con especificaciones como JPA , JDO, HIBERNATE, IBATIS.</a:t>
            </a:r>
          </a:p>
          <a:p>
            <a:endParaRPr lang="es-ES" dirty="0" smtClean="0">
              <a:solidFill>
                <a:schemeClr val="bg1">
                  <a:lumMod val="50000"/>
                </a:schemeClr>
              </a:solidFill>
            </a:endParaRPr>
          </a:p>
          <a:p>
            <a:r>
              <a:rPr lang="es-ES" dirty="0" smtClean="0">
                <a:solidFill>
                  <a:schemeClr val="bg1">
                    <a:lumMod val="50000"/>
                  </a:schemeClr>
                </a:solidFill>
              </a:rPr>
              <a:t>Una de las características más elaboradas de Spring es el soporte que ofrece para la gestión de transacciones, gracias a su capa de abstracción de muy alto nivel que proporciona un modelo de programación muy consistente.</a:t>
            </a:r>
          </a:p>
          <a:p>
            <a:endParaRPr lang="es-ES" dirty="0" smtClean="0">
              <a:solidFill>
                <a:schemeClr val="bg1">
                  <a:lumMod val="50000"/>
                </a:schemeClr>
              </a:solidFill>
            </a:endParaRPr>
          </a:p>
          <a:p>
            <a:r>
              <a:rPr lang="es-ES" b="1" dirty="0" smtClean="0">
                <a:solidFill>
                  <a:schemeClr val="bg1">
                    <a:lumMod val="50000"/>
                  </a:schemeClr>
                </a:solidFill>
              </a:rPr>
              <a:t>Transacciones</a:t>
            </a:r>
          </a:p>
          <a:p>
            <a:endParaRPr lang="es-ES" b="1" dirty="0" smtClean="0">
              <a:solidFill>
                <a:schemeClr val="bg1">
                  <a:lumMod val="50000"/>
                </a:schemeClr>
              </a:solidFill>
            </a:endParaRPr>
          </a:p>
          <a:p>
            <a:r>
              <a:rPr lang="es-ES" dirty="0" smtClean="0">
                <a:solidFill>
                  <a:schemeClr val="bg1">
                    <a:lumMod val="50000"/>
                  </a:schemeClr>
                </a:solidFill>
              </a:rPr>
              <a:t>La mayoría de las aplicaciones que se desarrollan habitualmente no tienen grandes necesidades en cuanto a la gestión de las transacciones se refiere. El caso más habitual es una conexión a una base de datos vía JDBC que se abre y cierra de forma local dentro de un método. Si la operación falla se ejecuta un </a:t>
            </a:r>
            <a:r>
              <a:rPr lang="es-ES" i="1" dirty="0" err="1" smtClean="0">
                <a:solidFill>
                  <a:schemeClr val="bg1">
                    <a:lumMod val="50000"/>
                  </a:schemeClr>
                </a:solidFill>
              </a:rPr>
              <a:t>rollback</a:t>
            </a:r>
            <a:r>
              <a:rPr lang="es-ES" dirty="0" smtClean="0">
                <a:solidFill>
                  <a:schemeClr val="bg1">
                    <a:lumMod val="50000"/>
                  </a:schemeClr>
                </a:solidFill>
              </a:rPr>
              <a:t> que deshace los cambios realizados de forma </a:t>
            </a:r>
            <a:r>
              <a:rPr lang="es-ES" b="1" dirty="0" smtClean="0">
                <a:solidFill>
                  <a:schemeClr val="bg1">
                    <a:lumMod val="50000"/>
                  </a:schemeClr>
                </a:solidFill>
              </a:rPr>
              <a:t>local</a:t>
            </a:r>
            <a:r>
              <a:rPr lang="es-ES" dirty="0" smtClean="0">
                <a:solidFill>
                  <a:schemeClr val="bg1">
                    <a:lumMod val="50000"/>
                  </a:schemeClr>
                </a:solidFill>
              </a:rPr>
              <a:t>.</a:t>
            </a:r>
          </a:p>
          <a:p>
            <a:endParaRPr lang="es-ES" dirty="0" smtClean="0">
              <a:solidFill>
                <a:schemeClr val="bg1">
                  <a:lumMod val="50000"/>
                </a:schemeClr>
              </a:solidFill>
            </a:endParaRPr>
          </a:p>
          <a:p>
            <a:r>
              <a:rPr lang="es-ES" dirty="0" smtClean="0">
                <a:solidFill>
                  <a:schemeClr val="bg1">
                    <a:lumMod val="50000"/>
                  </a:schemeClr>
                </a:solidFill>
              </a:rPr>
              <a:t>Sin embargo, hay aplicaciones que tienen unos requerimientos mucho mayores. Por ejemplo, un sistema que consume mensajes de una cola JMS y realiza actualizaciones en una base de datos vía JDBC. Si durante la operación contra base de datos se produce algún error debería poder garantizarse que el mensaje JMS no se pierde. Es decir, la integridad de la transacción debe garantizarse de forma </a:t>
            </a:r>
            <a:r>
              <a:rPr lang="es-ES" b="1" dirty="0" smtClean="0">
                <a:solidFill>
                  <a:schemeClr val="bg1">
                    <a:lumMod val="50000"/>
                  </a:schemeClr>
                </a:solidFill>
              </a:rPr>
              <a:t>global</a:t>
            </a:r>
            <a:r>
              <a:rPr lang="es-ES" dirty="0" smtClean="0">
                <a:solidFill>
                  <a:schemeClr val="bg1">
                    <a:lumMod val="50000"/>
                  </a:schemeClr>
                </a:solidFill>
              </a:rPr>
              <a:t>.</a:t>
            </a:r>
          </a:p>
          <a:p>
            <a:endParaRPr lang="es-ES" dirty="0" smtClean="0">
              <a:solidFill>
                <a:schemeClr val="bg1">
                  <a:lumMod val="50000"/>
                </a:schemeClr>
              </a:solidFill>
            </a:endParaRPr>
          </a:p>
          <a:p>
            <a:r>
              <a:rPr lang="es-ES" dirty="0" smtClean="0">
                <a:solidFill>
                  <a:schemeClr val="bg1">
                    <a:lumMod val="50000"/>
                  </a:schemeClr>
                </a:solidFill>
              </a:rPr>
              <a:t>Java ofrece un API estándar para la gestión de transacciones llamado </a:t>
            </a:r>
            <a:r>
              <a:rPr lang="es-ES" b="1" dirty="0" smtClean="0">
                <a:solidFill>
                  <a:schemeClr val="bg1">
                    <a:lumMod val="50000"/>
                  </a:schemeClr>
                </a:solidFill>
              </a:rPr>
              <a:t>JTA</a:t>
            </a:r>
            <a:r>
              <a:rPr lang="es-ES" dirty="0" smtClean="0">
                <a:solidFill>
                  <a:schemeClr val="bg1">
                    <a:lumMod val="50000"/>
                  </a:schemeClr>
                </a:solidFill>
              </a:rPr>
              <a:t> (Java </a:t>
            </a:r>
            <a:r>
              <a:rPr lang="es-ES" dirty="0" err="1" smtClean="0">
                <a:solidFill>
                  <a:schemeClr val="bg1">
                    <a:lumMod val="50000"/>
                  </a:schemeClr>
                </a:solidFill>
              </a:rPr>
              <a:t>Transaction</a:t>
            </a:r>
            <a:r>
              <a:rPr lang="es-ES" dirty="0" smtClean="0">
                <a:solidFill>
                  <a:schemeClr val="bg1">
                    <a:lumMod val="50000"/>
                  </a:schemeClr>
                </a:solidFill>
              </a:rPr>
              <a:t> API). Es una especificación de alto nivel que se abstrae de los detalles de implementación definiendo sólo las interfaces públicas y las restricciones que deben de cumplir. Diversas organizaciones y empresas proporcionan sus propias implementaciones. Este estándar indica como se debe comunicar una aplicación con un gestor de transacciones.</a:t>
            </a:r>
          </a:p>
          <a:p>
            <a:r>
              <a:rPr lang="es-ES" dirty="0" smtClean="0">
                <a:solidFill>
                  <a:schemeClr val="bg1">
                    <a:lumMod val="50000"/>
                  </a:schemeClr>
                </a:solidFill>
              </a:rPr>
              <a:t>De forma complementaria a JTA, existe el estándar </a:t>
            </a:r>
            <a:r>
              <a:rPr lang="es-ES" b="1" dirty="0" smtClean="0">
                <a:solidFill>
                  <a:schemeClr val="bg1">
                    <a:lumMod val="50000"/>
                  </a:schemeClr>
                </a:solidFill>
              </a:rPr>
              <a:t>XA</a:t>
            </a:r>
            <a:r>
              <a:rPr lang="es-ES" dirty="0" smtClean="0">
                <a:solidFill>
                  <a:schemeClr val="bg1">
                    <a:lumMod val="50000"/>
                  </a:schemeClr>
                </a:solidFill>
              </a:rPr>
              <a:t> (</a:t>
            </a:r>
            <a:r>
              <a:rPr lang="es-ES" dirty="0" err="1" smtClean="0">
                <a:solidFill>
                  <a:schemeClr val="bg1">
                    <a:lumMod val="50000"/>
                  </a:schemeClr>
                </a:solidFill>
              </a:rPr>
              <a:t>eXtended</a:t>
            </a:r>
            <a:r>
              <a:rPr lang="es-ES" dirty="0" smtClean="0">
                <a:solidFill>
                  <a:schemeClr val="bg1">
                    <a:lumMod val="50000"/>
                  </a:schemeClr>
                </a:solidFill>
              </a:rPr>
              <a:t> </a:t>
            </a:r>
            <a:r>
              <a:rPr lang="es-ES" dirty="0" err="1" smtClean="0">
                <a:solidFill>
                  <a:schemeClr val="bg1">
                    <a:lumMod val="50000"/>
                  </a:schemeClr>
                </a:solidFill>
              </a:rPr>
              <a:t>Architecture</a:t>
            </a:r>
            <a:r>
              <a:rPr lang="es-ES" dirty="0" smtClean="0">
                <a:solidFill>
                  <a:schemeClr val="bg1">
                    <a:lumMod val="50000"/>
                  </a:schemeClr>
                </a:solidFill>
              </a:rPr>
              <a:t>), que de forma similar al anterior, es una especificación de alto nivel. Este estándar especifica como se debe comunicar un gestor de transacciones con una fuente de recursos externa, como una base de datos por ejemplo, para comunicarle que es parte de una transacción.</a:t>
            </a:r>
          </a:p>
          <a:p>
            <a:r>
              <a:rPr lang="es-ES" dirty="0" smtClean="0">
                <a:solidFill>
                  <a:schemeClr val="bg1">
                    <a:lumMod val="50000"/>
                  </a:schemeClr>
                </a:solidFill>
              </a:rPr>
              <a:t>De forma general los programadores tenemos que trabajar contra JTA, y resolver mediante configuración si es necesario o no el uso de XA.</a:t>
            </a:r>
          </a:p>
          <a:p>
            <a:endParaRPr lang="es-E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Transacción</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7" name="6 CuadroTexto"/>
          <p:cNvSpPr txBox="1"/>
          <p:nvPr/>
        </p:nvSpPr>
        <p:spPr>
          <a:xfrm>
            <a:off x="1" y="904875"/>
            <a:ext cx="9144000" cy="3323987"/>
          </a:xfrm>
          <a:prstGeom prst="rect">
            <a:avLst/>
          </a:prstGeom>
          <a:noFill/>
        </p:spPr>
        <p:txBody>
          <a:bodyPr wrap="square" rtlCol="0">
            <a:spAutoFit/>
          </a:bodyPr>
          <a:lstStyle/>
          <a:p>
            <a:r>
              <a:rPr lang="es-ES" sz="1400" dirty="0" smtClean="0">
                <a:solidFill>
                  <a:schemeClr val="bg1">
                    <a:lumMod val="50000"/>
                  </a:schemeClr>
                </a:solidFill>
              </a:rPr>
              <a:t>Una </a:t>
            </a:r>
            <a:r>
              <a:rPr lang="es-ES" sz="1400" b="1" dirty="0" smtClean="0">
                <a:solidFill>
                  <a:schemeClr val="bg1">
                    <a:lumMod val="50000"/>
                  </a:schemeClr>
                </a:solidFill>
              </a:rPr>
              <a:t>transacción</a:t>
            </a:r>
            <a:r>
              <a:rPr lang="es-ES" sz="1400" dirty="0" smtClean="0">
                <a:solidFill>
                  <a:schemeClr val="bg1">
                    <a:lumMod val="50000"/>
                  </a:schemeClr>
                </a:solidFill>
              </a:rPr>
              <a:t> en un Sistema de Gestión de Bases de Datos (SGBD), es un conjunto de órdenes que se ejecutan formando una unidad de trabajo, es decir, en forma indivisible o atómica.</a:t>
            </a:r>
          </a:p>
          <a:p>
            <a:endParaRPr lang="es-ES" sz="1400" dirty="0" smtClean="0">
              <a:solidFill>
                <a:schemeClr val="bg1">
                  <a:lumMod val="50000"/>
                </a:schemeClr>
              </a:solidFill>
            </a:endParaRPr>
          </a:p>
          <a:p>
            <a:r>
              <a:rPr lang="es-ES" sz="1400" dirty="0" smtClean="0">
                <a:solidFill>
                  <a:schemeClr val="bg1">
                    <a:lumMod val="50000"/>
                  </a:schemeClr>
                </a:solidFill>
              </a:rPr>
              <a:t>Un SGBD se dice </a:t>
            </a:r>
            <a:r>
              <a:rPr lang="es-ES" sz="1400" b="1" dirty="0" smtClean="0">
                <a:solidFill>
                  <a:schemeClr val="bg1">
                    <a:lumMod val="50000"/>
                  </a:schemeClr>
                </a:solidFill>
              </a:rPr>
              <a:t>transaccional</a:t>
            </a:r>
            <a:r>
              <a:rPr lang="es-ES" sz="1400" dirty="0" smtClean="0">
                <a:solidFill>
                  <a:schemeClr val="bg1">
                    <a:lumMod val="50000"/>
                  </a:schemeClr>
                </a:solidFill>
              </a:rPr>
              <a:t>, si es capaz de mantener la integridad de los datos, haciendo que estas transacciones no puedan finalizar en un estado intermedio. Cuando por alguna causa el sistema debe cancelar la transacción, empieza a deshacer las órdenes ejecutadas hasta dejar la base de datos en su estado inicial (llamado punto de integridad), como si la orden de la transacción nunca se hubiese realizado.</a:t>
            </a:r>
          </a:p>
          <a:p>
            <a:r>
              <a:rPr lang="es-ES" sz="1400" dirty="0" smtClean="0">
                <a:solidFill>
                  <a:schemeClr val="bg1">
                    <a:lumMod val="50000"/>
                  </a:schemeClr>
                </a:solidFill>
              </a:rPr>
              <a:t>Para esto, el lenguaje de consulta de datos SQL (</a:t>
            </a:r>
            <a:r>
              <a:rPr lang="es-ES" sz="1400" i="1" dirty="0" err="1" smtClean="0">
                <a:solidFill>
                  <a:schemeClr val="bg1">
                    <a:lumMod val="50000"/>
                  </a:schemeClr>
                </a:solidFill>
              </a:rPr>
              <a:t>Structured</a:t>
            </a:r>
            <a:r>
              <a:rPr lang="es-ES" sz="1400" i="1" dirty="0" smtClean="0">
                <a:solidFill>
                  <a:schemeClr val="bg1">
                    <a:lumMod val="50000"/>
                  </a:schemeClr>
                </a:solidFill>
              </a:rPr>
              <a:t> </a:t>
            </a:r>
            <a:r>
              <a:rPr lang="es-ES" sz="1400" i="1" dirty="0" err="1" smtClean="0">
                <a:solidFill>
                  <a:schemeClr val="bg1">
                    <a:lumMod val="50000"/>
                  </a:schemeClr>
                </a:solidFill>
              </a:rPr>
              <a:t>Query</a:t>
            </a:r>
            <a:r>
              <a:rPr lang="es-ES" sz="1400" i="1" dirty="0" smtClean="0">
                <a:solidFill>
                  <a:schemeClr val="bg1">
                    <a:lumMod val="50000"/>
                  </a:schemeClr>
                </a:solidFill>
              </a:rPr>
              <a:t> </a:t>
            </a:r>
            <a:r>
              <a:rPr lang="es-ES" sz="1400" i="1" dirty="0" err="1" smtClean="0">
                <a:solidFill>
                  <a:schemeClr val="bg1">
                    <a:lumMod val="50000"/>
                  </a:schemeClr>
                </a:solidFill>
              </a:rPr>
              <a:t>Language</a:t>
            </a:r>
            <a:r>
              <a:rPr lang="es-ES" sz="1400" dirty="0" smtClean="0">
                <a:solidFill>
                  <a:schemeClr val="bg1">
                    <a:lumMod val="50000"/>
                  </a:schemeClr>
                </a:solidFill>
              </a:rPr>
              <a:t>), provee los mecanismos para especificar que un conjunto de acciones deben constituir una transacción.</a:t>
            </a:r>
          </a:p>
          <a:p>
            <a:endParaRPr lang="es-ES" sz="1400" dirty="0" smtClean="0">
              <a:solidFill>
                <a:schemeClr val="bg1">
                  <a:lumMod val="50000"/>
                </a:schemeClr>
              </a:solidFill>
            </a:endParaRPr>
          </a:p>
          <a:p>
            <a:pPr lvl="2">
              <a:buFont typeface="Arial" pitchFamily="34" charset="0"/>
              <a:buChar char="•"/>
            </a:pPr>
            <a:r>
              <a:rPr lang="es-ES" sz="1400" b="1" dirty="0" smtClean="0">
                <a:solidFill>
                  <a:schemeClr val="bg1">
                    <a:lumMod val="50000"/>
                  </a:schemeClr>
                </a:solidFill>
              </a:rPr>
              <a:t>BEGIN TRAN</a:t>
            </a:r>
            <a:r>
              <a:rPr lang="es-ES" sz="1400" dirty="0" smtClean="0">
                <a:solidFill>
                  <a:schemeClr val="bg1">
                    <a:lumMod val="50000"/>
                  </a:schemeClr>
                </a:solidFill>
              </a:rPr>
              <a:t>: Especifica que va a empezar una transacción.</a:t>
            </a:r>
          </a:p>
          <a:p>
            <a:pPr lvl="2">
              <a:buFont typeface="Arial" pitchFamily="34" charset="0"/>
              <a:buChar char="•"/>
            </a:pPr>
            <a:r>
              <a:rPr lang="es-ES" sz="1400" b="1" dirty="0" smtClean="0">
                <a:solidFill>
                  <a:schemeClr val="bg1">
                    <a:lumMod val="50000"/>
                  </a:schemeClr>
                </a:solidFill>
              </a:rPr>
              <a:t>COMMIT TRAN</a:t>
            </a:r>
            <a:r>
              <a:rPr lang="es-ES" sz="1400" dirty="0" smtClean="0">
                <a:solidFill>
                  <a:schemeClr val="bg1">
                    <a:lumMod val="50000"/>
                  </a:schemeClr>
                </a:solidFill>
              </a:rPr>
              <a:t>: Le indica al motor que puede considerar la transacción completada con éxito.</a:t>
            </a:r>
          </a:p>
          <a:p>
            <a:pPr lvl="2">
              <a:buFont typeface="Arial" pitchFamily="34" charset="0"/>
              <a:buChar char="•"/>
            </a:pPr>
            <a:r>
              <a:rPr lang="es-ES" sz="1400" b="1" dirty="0" smtClean="0">
                <a:solidFill>
                  <a:schemeClr val="bg1">
                    <a:lumMod val="50000"/>
                  </a:schemeClr>
                </a:solidFill>
              </a:rPr>
              <a:t>ROLLBACK TRAN</a:t>
            </a:r>
            <a:r>
              <a:rPr lang="es-ES" sz="1400" dirty="0" smtClean="0">
                <a:solidFill>
                  <a:schemeClr val="bg1">
                    <a:lumMod val="50000"/>
                  </a:schemeClr>
                </a:solidFill>
              </a:rPr>
              <a:t>: Indica que se ha alcanzado un fallo y que debe restablecer la base al punto de integridad.</a:t>
            </a:r>
          </a:p>
          <a:p>
            <a:endParaRPr lang="es-ES" sz="1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Transacción</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7" name="6 CuadroTexto"/>
          <p:cNvSpPr txBox="1"/>
          <p:nvPr/>
        </p:nvSpPr>
        <p:spPr>
          <a:xfrm>
            <a:off x="1" y="904875"/>
            <a:ext cx="9144000" cy="954107"/>
          </a:xfrm>
          <a:prstGeom prst="rect">
            <a:avLst/>
          </a:prstGeom>
          <a:noFill/>
        </p:spPr>
        <p:txBody>
          <a:bodyPr wrap="square" rtlCol="0">
            <a:spAutoFit/>
          </a:bodyPr>
          <a:lstStyle/>
          <a:p>
            <a:r>
              <a:rPr lang="es-ES" sz="1400" dirty="0" smtClean="0">
                <a:solidFill>
                  <a:schemeClr val="bg1">
                    <a:lumMod val="50000"/>
                  </a:schemeClr>
                </a:solidFill>
              </a:rPr>
              <a:t>Spring se encarga de iniciar y cerrar una transacción antes de iniciar la ejecución del método y después de finalizarse este. Si se escribe de esta manera el método puede ser invocado en otras clases que tengan otros métodos transaccionales y poder participar en la transacción iniciada por dicho método, tal y como se explica en el siguiente gráfico:</a:t>
            </a:r>
            <a:endParaRPr lang="es-ES" sz="1400" dirty="0">
              <a:solidFill>
                <a:schemeClr val="bg1">
                  <a:lumMod val="50000"/>
                </a:schemeClr>
              </a:solidFill>
            </a:endParaRPr>
          </a:p>
        </p:txBody>
      </p:sp>
      <p:pic>
        <p:nvPicPr>
          <p:cNvPr id="60420" name="Picture 4" descr="http://pds7.egloos.com/pds/200711/21/14/c0036214_4743c60f880e6.gif"/>
          <p:cNvPicPr>
            <a:picLocks noChangeAspect="1" noChangeArrowheads="1"/>
          </p:cNvPicPr>
          <p:nvPr/>
        </p:nvPicPr>
        <p:blipFill>
          <a:blip r:embed="rId3"/>
          <a:srcRect/>
          <a:stretch>
            <a:fillRect/>
          </a:stretch>
        </p:blipFill>
        <p:spPr bwMode="auto">
          <a:xfrm>
            <a:off x="1898650" y="2325687"/>
            <a:ext cx="4933950" cy="3276601"/>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Transacción</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7" name="6 CuadroTexto"/>
          <p:cNvSpPr txBox="1"/>
          <p:nvPr/>
        </p:nvSpPr>
        <p:spPr>
          <a:xfrm>
            <a:off x="1" y="904875"/>
            <a:ext cx="9144000" cy="2031325"/>
          </a:xfrm>
          <a:prstGeom prst="rect">
            <a:avLst/>
          </a:prstGeom>
          <a:noFill/>
        </p:spPr>
        <p:txBody>
          <a:bodyPr wrap="square" rtlCol="0">
            <a:spAutoFit/>
          </a:bodyPr>
          <a:lstStyle/>
          <a:p>
            <a:r>
              <a:rPr lang="es-ES" sz="1400" dirty="0" smtClean="0">
                <a:solidFill>
                  <a:schemeClr val="bg1">
                    <a:lumMod val="50000"/>
                  </a:schemeClr>
                </a:solidFill>
              </a:rPr>
              <a:t>Gracias a la gestión declarativa de transacciones obtenemos los siguientes beneficios:</a:t>
            </a:r>
          </a:p>
          <a:p>
            <a:endParaRPr lang="es-ES" sz="1400" dirty="0" smtClean="0">
              <a:solidFill>
                <a:schemeClr val="bg1">
                  <a:lumMod val="50000"/>
                </a:schemeClr>
              </a:solidFill>
            </a:endParaRPr>
          </a:p>
          <a:p>
            <a:pPr lvl="2">
              <a:buFont typeface="Arial" pitchFamily="34" charset="0"/>
              <a:buChar char="•"/>
            </a:pPr>
            <a:r>
              <a:rPr lang="es-ES" sz="1400" dirty="0" smtClean="0">
                <a:solidFill>
                  <a:schemeClr val="bg1">
                    <a:lumMod val="50000"/>
                  </a:schemeClr>
                </a:solidFill>
              </a:rPr>
              <a:t>Nos ahorramos tener que escribir buena parte del código (para iniciar y cerrar transacciones).</a:t>
            </a:r>
          </a:p>
          <a:p>
            <a:pPr>
              <a:buFont typeface="Arial" pitchFamily="34" charset="0"/>
              <a:buChar char="•"/>
            </a:pPr>
            <a:endParaRPr lang="es-ES" sz="1400" dirty="0" smtClean="0">
              <a:solidFill>
                <a:schemeClr val="bg1">
                  <a:lumMod val="50000"/>
                </a:schemeClr>
              </a:solidFill>
            </a:endParaRPr>
          </a:p>
          <a:p>
            <a:pPr lvl="2">
              <a:buFont typeface="Arial" pitchFamily="34" charset="0"/>
              <a:buChar char="•"/>
            </a:pPr>
            <a:r>
              <a:rPr lang="es-ES" sz="1400" dirty="0" smtClean="0">
                <a:solidFill>
                  <a:schemeClr val="bg1">
                    <a:lumMod val="50000"/>
                  </a:schemeClr>
                </a:solidFill>
              </a:rPr>
              <a:t>Tenemos un método de reaprovechar métodos para componerlos / anidarlos y así poder construir una transacción mayor o más compleja.</a:t>
            </a:r>
          </a:p>
          <a:p>
            <a:r>
              <a:rPr lang="es-ES" sz="1400" dirty="0" smtClean="0"/>
              <a:t/>
            </a:r>
            <a:br>
              <a:rPr lang="es-ES" sz="1400" dirty="0" smtClean="0"/>
            </a:br>
            <a:r>
              <a:rPr lang="es-ES" sz="1400" dirty="0" smtClean="0"/>
              <a:t/>
            </a:r>
            <a:br>
              <a:rPr lang="es-ES" sz="1400" dirty="0" smtClean="0"/>
            </a:br>
            <a:endParaRPr lang="es-ES" sz="1400" dirty="0">
              <a:solidFill>
                <a:schemeClr val="bg1">
                  <a:lumMod val="50000"/>
                </a:schemeClr>
              </a:solidFill>
            </a:endParaRPr>
          </a:p>
        </p:txBody>
      </p:sp>
      <p:pic>
        <p:nvPicPr>
          <p:cNvPr id="78850" name="Picture 2"/>
          <p:cNvPicPr>
            <a:picLocks noChangeAspect="1" noChangeArrowheads="1"/>
          </p:cNvPicPr>
          <p:nvPr/>
        </p:nvPicPr>
        <p:blipFill>
          <a:blip r:embed="rId3"/>
          <a:srcRect/>
          <a:stretch>
            <a:fillRect/>
          </a:stretch>
        </p:blipFill>
        <p:spPr bwMode="auto">
          <a:xfrm>
            <a:off x="1419225" y="2671763"/>
            <a:ext cx="5562600" cy="1247775"/>
          </a:xfrm>
          <a:prstGeom prst="rect">
            <a:avLst/>
          </a:prstGeom>
          <a:noFill/>
          <a:ln w="9525">
            <a:noFill/>
            <a:miter lim="800000"/>
            <a:headEnd/>
            <a:tailEnd/>
          </a:ln>
        </p:spPr>
      </p:pic>
      <p:pic>
        <p:nvPicPr>
          <p:cNvPr id="78851" name="Picture 3"/>
          <p:cNvPicPr>
            <a:picLocks noChangeAspect="1" noChangeArrowheads="1"/>
          </p:cNvPicPr>
          <p:nvPr/>
        </p:nvPicPr>
        <p:blipFill>
          <a:blip r:embed="rId4"/>
          <a:srcRect/>
          <a:stretch>
            <a:fillRect/>
          </a:stretch>
        </p:blipFill>
        <p:spPr bwMode="auto">
          <a:xfrm>
            <a:off x="1533525" y="4371975"/>
            <a:ext cx="5676900" cy="80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Transacción</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7" name="6 CuadroTexto"/>
          <p:cNvSpPr txBox="1"/>
          <p:nvPr/>
        </p:nvSpPr>
        <p:spPr>
          <a:xfrm>
            <a:off x="1" y="904875"/>
            <a:ext cx="9144000" cy="5663089"/>
          </a:xfrm>
          <a:prstGeom prst="rect">
            <a:avLst/>
          </a:prstGeom>
          <a:noFill/>
        </p:spPr>
        <p:txBody>
          <a:bodyPr wrap="square" rtlCol="0">
            <a:spAutoFit/>
          </a:bodyPr>
          <a:lstStyle/>
          <a:p>
            <a:endParaRPr lang="es-ES" dirty="0" smtClean="0">
              <a:solidFill>
                <a:schemeClr val="bg1">
                  <a:lumMod val="50000"/>
                </a:schemeClr>
              </a:solidFill>
            </a:endParaRPr>
          </a:p>
          <a:p>
            <a:r>
              <a:rPr lang="es-ES" b="1" i="1" dirty="0" err="1" smtClean="0">
                <a:solidFill>
                  <a:schemeClr val="bg1">
                    <a:lumMod val="50000"/>
                  </a:schemeClr>
                </a:solidFill>
              </a:rPr>
              <a:t>propagation</a:t>
            </a:r>
            <a:r>
              <a:rPr lang="es-ES" b="1" i="1" dirty="0" smtClean="0">
                <a:solidFill>
                  <a:schemeClr val="bg1">
                    <a:lumMod val="50000"/>
                  </a:schemeClr>
                </a:solidFill>
              </a:rPr>
              <a:t>:</a:t>
            </a:r>
            <a:r>
              <a:rPr lang="es-ES" dirty="0" smtClean="0">
                <a:solidFill>
                  <a:schemeClr val="bg1">
                    <a:lumMod val="50000"/>
                  </a:schemeClr>
                </a:solidFill>
              </a:rPr>
              <a:t> Normalmente todo el código ejecutado dentro del alcance de una transacción será ejecutado en esa transacción:</a:t>
            </a:r>
          </a:p>
          <a:p>
            <a:endParaRPr lang="es-ES" dirty="0" smtClean="0">
              <a:solidFill>
                <a:schemeClr val="bg1">
                  <a:lumMod val="50000"/>
                </a:schemeClr>
              </a:solidFill>
            </a:endParaRPr>
          </a:p>
          <a:p>
            <a:r>
              <a:rPr lang="es-ES" b="1" i="1" dirty="0" err="1" smtClean="0">
                <a:solidFill>
                  <a:schemeClr val="bg1">
                    <a:lumMod val="50000"/>
                  </a:schemeClr>
                </a:solidFill>
              </a:rPr>
              <a:t>Propagation.REQUIRED</a:t>
            </a:r>
            <a:r>
              <a:rPr lang="es-ES" b="1" i="1" dirty="0" smtClean="0">
                <a:solidFill>
                  <a:schemeClr val="bg1">
                    <a:lumMod val="50000"/>
                  </a:schemeClr>
                </a:solidFill>
              </a:rPr>
              <a:t>:</a:t>
            </a:r>
            <a:r>
              <a:rPr lang="es-ES" dirty="0" smtClean="0">
                <a:solidFill>
                  <a:schemeClr val="bg1">
                    <a:lumMod val="50000"/>
                  </a:schemeClr>
                </a:solidFill>
              </a:rPr>
              <a:t> Si el método es invocado desde un contexto transaccional, entonces el método será invocado en el mismo contexto transaccional. Si el método no es invocado desde un contexto transaccional, entonces el método creará una nueva transacción e intentará comprometer(</a:t>
            </a:r>
            <a:r>
              <a:rPr lang="es-ES" dirty="0" err="1" smtClean="0">
                <a:solidFill>
                  <a:schemeClr val="bg1">
                    <a:lumMod val="50000"/>
                  </a:schemeClr>
                </a:solidFill>
              </a:rPr>
              <a:t>commit</a:t>
            </a:r>
            <a:r>
              <a:rPr lang="es-ES" dirty="0" smtClean="0">
                <a:solidFill>
                  <a:schemeClr val="bg1">
                    <a:lumMod val="50000"/>
                  </a:schemeClr>
                </a:solidFill>
              </a:rPr>
              <a:t>) la transacción cuando el método termine su ejecución.</a:t>
            </a:r>
          </a:p>
          <a:p>
            <a:r>
              <a:rPr lang="es-ES" b="1" i="1" dirty="0" err="1" smtClean="0">
                <a:solidFill>
                  <a:schemeClr val="bg1">
                    <a:lumMod val="50000"/>
                  </a:schemeClr>
                </a:solidFill>
              </a:rPr>
              <a:t>Propagation.REQUIRES_NEW</a:t>
            </a:r>
            <a:r>
              <a:rPr lang="es-ES" b="1" i="1" dirty="0" smtClean="0">
                <a:solidFill>
                  <a:schemeClr val="bg1">
                    <a:lumMod val="50000"/>
                  </a:schemeClr>
                </a:solidFill>
              </a:rPr>
              <a:t>:</a:t>
            </a:r>
            <a:r>
              <a:rPr lang="es-ES" dirty="0" smtClean="0">
                <a:solidFill>
                  <a:schemeClr val="bg1">
                    <a:lumMod val="50000"/>
                  </a:schemeClr>
                </a:solidFill>
              </a:rPr>
              <a:t> El método siempre creará una nueva transacción cuando sea invocado y comprometerá(</a:t>
            </a:r>
            <a:r>
              <a:rPr lang="es-ES" dirty="0" err="1" smtClean="0">
                <a:solidFill>
                  <a:schemeClr val="bg1">
                    <a:lumMod val="50000"/>
                  </a:schemeClr>
                </a:solidFill>
              </a:rPr>
              <a:t>commit</a:t>
            </a:r>
            <a:r>
              <a:rPr lang="es-ES" dirty="0" smtClean="0">
                <a:solidFill>
                  <a:schemeClr val="bg1">
                    <a:lumMod val="50000"/>
                  </a:schemeClr>
                </a:solidFill>
              </a:rPr>
              <a:t>) la transacción cuando el método termine su ejecución. Si ya existe un contexto transaccional, entonces </a:t>
            </a:r>
            <a:r>
              <a:rPr lang="es-ES" dirty="0" err="1" smtClean="0">
                <a:solidFill>
                  <a:schemeClr val="bg1">
                    <a:lumMod val="50000"/>
                  </a:schemeClr>
                </a:solidFill>
              </a:rPr>
              <a:t>spring</a:t>
            </a:r>
            <a:r>
              <a:rPr lang="es-ES" dirty="0" smtClean="0">
                <a:solidFill>
                  <a:schemeClr val="bg1">
                    <a:lumMod val="50000"/>
                  </a:schemeClr>
                </a:solidFill>
              </a:rPr>
              <a:t> suspenderá la transacción existente y creará otra transacción, cuando el método termine su ejecución comprometerá la transacción y reanudará la transacción suspendida.</a:t>
            </a:r>
          </a:p>
          <a:p>
            <a:r>
              <a:rPr lang="es-ES" b="1" i="1" dirty="0" err="1" smtClean="0">
                <a:solidFill>
                  <a:schemeClr val="bg1">
                    <a:lumMod val="50000"/>
                  </a:schemeClr>
                </a:solidFill>
              </a:rPr>
              <a:t>Propagation.NOT_SUPPORTED</a:t>
            </a:r>
            <a:r>
              <a:rPr lang="es-ES" b="1" i="1" dirty="0" smtClean="0">
                <a:solidFill>
                  <a:schemeClr val="bg1">
                    <a:lumMod val="50000"/>
                  </a:schemeClr>
                </a:solidFill>
              </a:rPr>
              <a:t>:</a:t>
            </a:r>
            <a:r>
              <a:rPr lang="es-ES" dirty="0" smtClean="0">
                <a:solidFill>
                  <a:schemeClr val="bg1">
                    <a:lumMod val="50000"/>
                  </a:schemeClr>
                </a:solidFill>
              </a:rPr>
              <a:t> Si el método es ejecutado en un contexto transaccional, entonces este contexto no es propagado a la ejecución del método, por lo que </a:t>
            </a:r>
            <a:r>
              <a:rPr lang="es-ES" dirty="0" err="1" smtClean="0">
                <a:solidFill>
                  <a:schemeClr val="bg1">
                    <a:lumMod val="50000"/>
                  </a:schemeClr>
                </a:solidFill>
              </a:rPr>
              <a:t>spring</a:t>
            </a:r>
            <a:r>
              <a:rPr lang="es-ES" dirty="0" smtClean="0">
                <a:solidFill>
                  <a:schemeClr val="bg1">
                    <a:lumMod val="50000"/>
                  </a:schemeClr>
                </a:solidFill>
              </a:rPr>
              <a:t> suspenderá el contexto transaccional y lo reanudará cuando el método termine su ejecución.</a:t>
            </a:r>
          </a:p>
          <a:p>
            <a:r>
              <a:rPr lang="es-ES" b="1" i="1" dirty="0" err="1" smtClean="0">
                <a:solidFill>
                  <a:schemeClr val="bg1">
                    <a:lumMod val="50000"/>
                  </a:schemeClr>
                </a:solidFill>
              </a:rPr>
              <a:t>Propagation.SUPPORTS</a:t>
            </a:r>
            <a:r>
              <a:rPr lang="es-ES" b="1" i="1" dirty="0" smtClean="0">
                <a:solidFill>
                  <a:schemeClr val="bg1">
                    <a:lumMod val="50000"/>
                  </a:schemeClr>
                </a:solidFill>
              </a:rPr>
              <a:t>:</a:t>
            </a:r>
            <a:r>
              <a:rPr lang="es-ES" dirty="0" smtClean="0">
                <a:solidFill>
                  <a:schemeClr val="bg1">
                    <a:lumMod val="50000"/>
                  </a:schemeClr>
                </a:solidFill>
              </a:rPr>
              <a:t> Si ya existe un contexto transaccional, entonces el método será invocado en el mismo contexto transaccional(igual que REQUIRED), si no existe un contexto transaccional entonces no se crea un contexto transaccional (igual que NOT_SUPPORTED)</a:t>
            </a:r>
          </a:p>
          <a:p>
            <a:r>
              <a:rPr lang="es-ES" b="1" i="1" dirty="0" err="1" smtClean="0">
                <a:solidFill>
                  <a:schemeClr val="bg1">
                    <a:lumMod val="50000"/>
                  </a:schemeClr>
                </a:solidFill>
              </a:rPr>
              <a:t>Propagation.MANDATORY</a:t>
            </a:r>
            <a:r>
              <a:rPr lang="es-ES" b="1" i="1" dirty="0" smtClean="0">
                <a:solidFill>
                  <a:schemeClr val="bg1">
                    <a:lumMod val="50000"/>
                  </a:schemeClr>
                </a:solidFill>
              </a:rPr>
              <a:t>:</a:t>
            </a:r>
            <a:r>
              <a:rPr lang="es-ES" dirty="0" smtClean="0">
                <a:solidFill>
                  <a:schemeClr val="bg1">
                    <a:lumMod val="50000"/>
                  </a:schemeClr>
                </a:solidFill>
              </a:rPr>
              <a:t> Este atributo obliga a la transacción a ser ejecutada en un contexto transaccional, si es que no existe un contexto transaccional en la ejecución del método </a:t>
            </a:r>
            <a:r>
              <a:rPr lang="es-ES" dirty="0" err="1" smtClean="0">
                <a:solidFill>
                  <a:schemeClr val="bg1">
                    <a:lumMod val="50000"/>
                  </a:schemeClr>
                </a:solidFill>
              </a:rPr>
              <a:t>spring</a:t>
            </a:r>
            <a:r>
              <a:rPr lang="es-ES" dirty="0" smtClean="0">
                <a:solidFill>
                  <a:schemeClr val="bg1">
                    <a:lumMod val="50000"/>
                  </a:schemeClr>
                </a:solidFill>
              </a:rPr>
              <a:t> retorna una Excepción.</a:t>
            </a:r>
          </a:p>
          <a:p>
            <a:r>
              <a:rPr lang="es-ES" b="1" i="1" dirty="0" err="1" smtClean="0">
                <a:solidFill>
                  <a:schemeClr val="bg1">
                    <a:lumMod val="50000"/>
                  </a:schemeClr>
                </a:solidFill>
              </a:rPr>
              <a:t>Propagation.NEVER</a:t>
            </a:r>
            <a:r>
              <a:rPr lang="es-ES" b="1" i="1" dirty="0" smtClean="0">
                <a:solidFill>
                  <a:schemeClr val="bg1">
                    <a:lumMod val="50000"/>
                  </a:schemeClr>
                </a:solidFill>
              </a:rPr>
              <a:t>:</a:t>
            </a:r>
            <a:r>
              <a:rPr lang="es-ES" dirty="0" smtClean="0">
                <a:solidFill>
                  <a:schemeClr val="bg1">
                    <a:lumMod val="50000"/>
                  </a:schemeClr>
                </a:solidFill>
              </a:rPr>
              <a:t> Este atributo obliga que la ejecución del método no sea invocado desde un contexto transaccional, de lo contrario </a:t>
            </a:r>
            <a:r>
              <a:rPr lang="es-ES" dirty="0" err="1" smtClean="0">
                <a:solidFill>
                  <a:schemeClr val="bg1">
                    <a:lumMod val="50000"/>
                  </a:schemeClr>
                </a:solidFill>
              </a:rPr>
              <a:t>spring</a:t>
            </a:r>
            <a:r>
              <a:rPr lang="es-ES" dirty="0" smtClean="0">
                <a:solidFill>
                  <a:schemeClr val="bg1">
                    <a:lumMod val="50000"/>
                  </a:schemeClr>
                </a:solidFill>
              </a:rPr>
              <a:t> retorna una excepción.</a:t>
            </a:r>
          </a:p>
          <a:p>
            <a:r>
              <a:rPr lang="es-ES" b="1" i="1" dirty="0" err="1" smtClean="0">
                <a:solidFill>
                  <a:schemeClr val="bg1">
                    <a:lumMod val="50000"/>
                  </a:schemeClr>
                </a:solidFill>
              </a:rPr>
              <a:t>Propagation.NESTED</a:t>
            </a:r>
            <a:r>
              <a:rPr lang="es-ES" b="1" i="1" dirty="0" smtClean="0">
                <a:solidFill>
                  <a:schemeClr val="bg1">
                    <a:lumMod val="50000"/>
                  </a:schemeClr>
                </a:solidFill>
              </a:rPr>
              <a:t>:</a:t>
            </a:r>
            <a:r>
              <a:rPr lang="es-ES" dirty="0" smtClean="0">
                <a:solidFill>
                  <a:schemeClr val="bg1">
                    <a:lumMod val="50000"/>
                  </a:schemeClr>
                </a:solidFill>
              </a:rPr>
              <a:t> (Solo en </a:t>
            </a:r>
            <a:r>
              <a:rPr lang="es-ES" dirty="0" err="1" smtClean="0">
                <a:solidFill>
                  <a:schemeClr val="bg1">
                    <a:lumMod val="50000"/>
                  </a:schemeClr>
                </a:solidFill>
              </a:rPr>
              <a:t>spring</a:t>
            </a:r>
            <a:r>
              <a:rPr lang="es-ES" dirty="0" smtClean="0">
                <a:solidFill>
                  <a:schemeClr val="bg1">
                    <a:lumMod val="50000"/>
                  </a:schemeClr>
                </a:solidFill>
              </a:rPr>
              <a:t> no en EJB), Se ejecuta dentro de una transacción anidada si un contexto transaccional existe.</a:t>
            </a:r>
          </a:p>
          <a:p>
            <a:r>
              <a:rPr lang="es-ES" sz="1400" dirty="0" smtClean="0"/>
              <a:t/>
            </a:r>
            <a:br>
              <a:rPr lang="es-ES" sz="1400" dirty="0" smtClean="0"/>
            </a:br>
            <a:endParaRPr lang="es-ES" sz="1400" dirty="0" smtClean="0"/>
          </a:p>
          <a:p>
            <a:r>
              <a:rPr lang="es-ES" sz="1400" dirty="0" smtClean="0"/>
              <a:t/>
            </a:r>
            <a:br>
              <a:rPr lang="es-ES" sz="1400" dirty="0" smtClean="0"/>
            </a:br>
            <a:endParaRPr lang="es-ES" sz="1400" dirty="0" smtClean="0"/>
          </a:p>
          <a:p>
            <a:r>
              <a:rPr lang="es-ES" sz="1400" dirty="0" smtClean="0"/>
              <a:t/>
            </a:r>
            <a:br>
              <a:rPr lang="es-ES" sz="1400" dirty="0" smtClean="0"/>
            </a:br>
            <a:r>
              <a:rPr lang="es-ES" sz="1400" dirty="0" smtClean="0"/>
              <a:t/>
            </a:r>
            <a:br>
              <a:rPr lang="es-ES" sz="1400" dirty="0" smtClean="0"/>
            </a:br>
            <a:endParaRPr lang="es-ES" sz="1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Transacción</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7" name="6 CuadroTexto"/>
          <p:cNvSpPr txBox="1"/>
          <p:nvPr/>
        </p:nvSpPr>
        <p:spPr>
          <a:xfrm>
            <a:off x="1" y="904875"/>
            <a:ext cx="9144000" cy="4185761"/>
          </a:xfrm>
          <a:prstGeom prst="rect">
            <a:avLst/>
          </a:prstGeom>
          <a:noFill/>
        </p:spPr>
        <p:txBody>
          <a:bodyPr wrap="square" rtlCol="0">
            <a:spAutoFit/>
          </a:bodyPr>
          <a:lstStyle/>
          <a:p>
            <a:r>
              <a:rPr lang="es-ES" sz="1400" b="1" i="1" dirty="0" err="1" smtClean="0">
                <a:solidFill>
                  <a:schemeClr val="bg1">
                    <a:lumMod val="50000"/>
                  </a:schemeClr>
                </a:solidFill>
              </a:rPr>
              <a:t>isolation</a:t>
            </a:r>
            <a:r>
              <a:rPr lang="es-ES" sz="1400" b="1" i="1" dirty="0" smtClean="0">
                <a:solidFill>
                  <a:schemeClr val="bg1">
                    <a:lumMod val="50000"/>
                  </a:schemeClr>
                </a:solidFill>
              </a:rPr>
              <a:t>:</a:t>
            </a:r>
            <a:r>
              <a:rPr lang="es-ES" sz="1400" dirty="0" smtClean="0">
                <a:solidFill>
                  <a:schemeClr val="bg1">
                    <a:lumMod val="50000"/>
                  </a:schemeClr>
                </a:solidFill>
              </a:rPr>
              <a:t> se refiere a la validez de los datos que lees. </a:t>
            </a:r>
          </a:p>
          <a:p>
            <a:endParaRPr lang="es-ES" sz="1400" dirty="0" smtClean="0">
              <a:solidFill>
                <a:schemeClr val="bg1">
                  <a:lumMod val="50000"/>
                </a:schemeClr>
              </a:solidFill>
            </a:endParaRPr>
          </a:p>
          <a:p>
            <a:r>
              <a:rPr lang="es-ES" sz="1400" b="1" i="1" dirty="0" err="1" smtClean="0">
                <a:solidFill>
                  <a:schemeClr val="bg1">
                    <a:lumMod val="50000"/>
                  </a:schemeClr>
                </a:solidFill>
              </a:rPr>
              <a:t>Isolation.DEFAULT</a:t>
            </a:r>
            <a:r>
              <a:rPr lang="es-ES" sz="1400" b="1" i="1" dirty="0" smtClean="0">
                <a:solidFill>
                  <a:schemeClr val="bg1">
                    <a:lumMod val="50000"/>
                  </a:schemeClr>
                </a:solidFill>
              </a:rPr>
              <a:t>:</a:t>
            </a:r>
            <a:r>
              <a:rPr lang="es-ES" sz="1400" dirty="0" smtClean="0">
                <a:solidFill>
                  <a:schemeClr val="bg1">
                    <a:lumMod val="50000"/>
                  </a:schemeClr>
                </a:solidFill>
              </a:rPr>
              <a:t> Usar el nivel de aislamiento por defecto de la fuente de datos.</a:t>
            </a:r>
          </a:p>
          <a:p>
            <a:r>
              <a:rPr lang="es-ES" sz="1400" b="1" i="1" dirty="0" err="1" smtClean="0">
                <a:solidFill>
                  <a:schemeClr val="bg1">
                    <a:lumMod val="50000"/>
                  </a:schemeClr>
                </a:solidFill>
              </a:rPr>
              <a:t>Isolation.READ_UNCOMMITED</a:t>
            </a:r>
            <a:r>
              <a:rPr lang="es-ES" sz="1400" b="1" i="1" dirty="0" smtClean="0">
                <a:solidFill>
                  <a:schemeClr val="bg1">
                    <a:lumMod val="50000"/>
                  </a:schemeClr>
                </a:solidFill>
              </a:rPr>
              <a:t>:</a:t>
            </a:r>
            <a:r>
              <a:rPr lang="es-ES" sz="1400" dirty="0" smtClean="0">
                <a:solidFill>
                  <a:schemeClr val="bg1">
                    <a:lumMod val="50000"/>
                  </a:schemeClr>
                </a:solidFill>
              </a:rPr>
              <a:t> Una transacción puede ver cambios aun no confirmados por otra transacción. </a:t>
            </a:r>
            <a:br>
              <a:rPr lang="es-ES" sz="1400" dirty="0" smtClean="0">
                <a:solidFill>
                  <a:schemeClr val="bg1">
                    <a:lumMod val="50000"/>
                  </a:schemeClr>
                </a:solidFill>
              </a:rPr>
            </a:br>
            <a:r>
              <a:rPr lang="es-ES" sz="1400" b="1" i="1" dirty="0" err="1" smtClean="0">
                <a:solidFill>
                  <a:schemeClr val="bg1">
                    <a:lumMod val="50000"/>
                  </a:schemeClr>
                </a:solidFill>
              </a:rPr>
              <a:t>Isolation.READ_COMMITED</a:t>
            </a:r>
            <a:r>
              <a:rPr lang="es-ES" sz="1400" b="1" i="1" dirty="0" smtClean="0">
                <a:solidFill>
                  <a:schemeClr val="bg1">
                    <a:lumMod val="50000"/>
                  </a:schemeClr>
                </a:solidFill>
              </a:rPr>
              <a:t>: </a:t>
            </a:r>
            <a:r>
              <a:rPr lang="es-ES" sz="1400" dirty="0" smtClean="0">
                <a:solidFill>
                  <a:schemeClr val="bg1">
                    <a:lumMod val="50000"/>
                  </a:schemeClr>
                </a:solidFill>
              </a:rPr>
              <a:t>éste nivel, hace que la transacción sólo lea registros que ya estén guardados.</a:t>
            </a:r>
            <a:br>
              <a:rPr lang="es-ES" sz="1400" dirty="0" smtClean="0">
                <a:solidFill>
                  <a:schemeClr val="bg1">
                    <a:lumMod val="50000"/>
                  </a:schemeClr>
                </a:solidFill>
              </a:rPr>
            </a:br>
            <a:r>
              <a:rPr lang="es-ES" sz="1400" b="1" i="1" dirty="0" err="1" smtClean="0">
                <a:solidFill>
                  <a:schemeClr val="bg1">
                    <a:lumMod val="50000"/>
                  </a:schemeClr>
                </a:solidFill>
              </a:rPr>
              <a:t>Isolation.REPEATABLE_READ</a:t>
            </a:r>
            <a:r>
              <a:rPr lang="es-ES" sz="1400" b="1" i="1" dirty="0" smtClean="0">
                <a:solidFill>
                  <a:schemeClr val="bg1">
                    <a:lumMod val="50000"/>
                  </a:schemeClr>
                </a:solidFill>
              </a:rPr>
              <a:t>: </a:t>
            </a:r>
            <a:r>
              <a:rPr lang="es-ES" sz="1400" dirty="0" smtClean="0">
                <a:solidFill>
                  <a:schemeClr val="bg1">
                    <a:lumMod val="50000"/>
                  </a:schemeClr>
                </a:solidFill>
              </a:rPr>
              <a:t>éste nivel prohíbe lecturas sobre filas que no tengan cambios guardados, también </a:t>
            </a:r>
            <a:r>
              <a:rPr lang="es-ES" sz="1400" dirty="0" err="1" smtClean="0">
                <a:solidFill>
                  <a:schemeClr val="bg1">
                    <a:lumMod val="50000"/>
                  </a:schemeClr>
                </a:solidFill>
              </a:rPr>
              <a:t>prohibe</a:t>
            </a:r>
            <a:r>
              <a:rPr lang="es-ES" sz="1400" dirty="0" smtClean="0">
                <a:solidFill>
                  <a:schemeClr val="bg1">
                    <a:lumMod val="50000"/>
                  </a:schemeClr>
                </a:solidFill>
              </a:rPr>
              <a:t> la situación donde una transacción lee un registro, una segunda transacción altera el registro, y la primera transacción vuelve a leer el registro, obteniendo así diferentes valores la segunda ocasión.</a:t>
            </a:r>
            <a:br>
              <a:rPr lang="es-ES" sz="1400" dirty="0" smtClean="0">
                <a:solidFill>
                  <a:schemeClr val="bg1">
                    <a:lumMod val="50000"/>
                  </a:schemeClr>
                </a:solidFill>
              </a:rPr>
            </a:br>
            <a:r>
              <a:rPr lang="es-ES" sz="1400" b="1" i="1" dirty="0" err="1" smtClean="0">
                <a:solidFill>
                  <a:schemeClr val="bg1">
                    <a:lumMod val="50000"/>
                  </a:schemeClr>
                </a:solidFill>
              </a:rPr>
              <a:t>Isolation.SERIALIZABLE</a:t>
            </a:r>
            <a:r>
              <a:rPr lang="es-ES" sz="1400" b="1" i="1" dirty="0" smtClean="0">
                <a:solidFill>
                  <a:schemeClr val="bg1">
                    <a:lumMod val="50000"/>
                  </a:schemeClr>
                </a:solidFill>
              </a:rPr>
              <a:t>: </a:t>
            </a:r>
            <a:r>
              <a:rPr lang="es-ES" sz="1400" dirty="0" smtClean="0">
                <a:solidFill>
                  <a:schemeClr val="bg1">
                    <a:lumMod val="50000"/>
                  </a:schemeClr>
                </a:solidFill>
              </a:rPr>
              <a:t>éste nivel prohíbe lecturas sucias, lecturas repetibles y lecturas fantasma, la situación donde se hace una consulta, se obtiene una serie de registros, y una transacción inserta un nuevo registro donde se satisface la condición WHERE de la consulta, el nuevo registro sería el fantasma.</a:t>
            </a:r>
            <a:r>
              <a:rPr lang="es-ES" sz="1400" dirty="0" smtClean="0"/>
              <a:t/>
            </a:r>
            <a:br>
              <a:rPr lang="es-ES" sz="1400" dirty="0" smtClean="0"/>
            </a:br>
            <a:r>
              <a:rPr lang="es-ES" sz="1400" dirty="0" smtClean="0"/>
              <a:t/>
            </a:r>
            <a:br>
              <a:rPr lang="es-ES" sz="1400" dirty="0" smtClean="0"/>
            </a:br>
            <a:r>
              <a:rPr lang="es-ES" sz="1400" dirty="0" smtClean="0"/>
              <a:t/>
            </a:r>
            <a:br>
              <a:rPr lang="es-ES" sz="1400" dirty="0" smtClean="0"/>
            </a:br>
            <a:endParaRPr lang="es-ES" sz="1400" dirty="0" smtClean="0"/>
          </a:p>
          <a:p>
            <a:r>
              <a:rPr lang="es-ES" sz="1400" dirty="0" smtClean="0"/>
              <a:t/>
            </a:r>
            <a:br>
              <a:rPr lang="es-ES" sz="1400" dirty="0" smtClean="0"/>
            </a:br>
            <a:endParaRPr lang="es-ES" sz="1400" dirty="0" smtClean="0"/>
          </a:p>
          <a:p>
            <a:r>
              <a:rPr lang="es-ES" sz="1400" dirty="0" smtClean="0"/>
              <a:t/>
            </a:r>
            <a:br>
              <a:rPr lang="es-ES" sz="1400" dirty="0" smtClean="0"/>
            </a:br>
            <a:r>
              <a:rPr lang="es-ES" sz="1400" dirty="0" smtClean="0"/>
              <a:t/>
            </a:r>
            <a:br>
              <a:rPr lang="es-ES" sz="1400" dirty="0" smtClean="0"/>
            </a:br>
            <a:endParaRPr lang="es-ES" sz="1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¿Qué es Spring?</a:t>
            </a:r>
          </a:p>
        </p:txBody>
      </p:sp>
      <p:sp>
        <p:nvSpPr>
          <p:cNvPr id="5" name="4 CuadroTexto"/>
          <p:cNvSpPr txBox="1"/>
          <p:nvPr/>
        </p:nvSpPr>
        <p:spPr>
          <a:xfrm>
            <a:off x="0" y="1009650"/>
            <a:ext cx="9144000" cy="3539430"/>
          </a:xfrm>
          <a:prstGeom prst="rect">
            <a:avLst/>
          </a:prstGeom>
          <a:noFill/>
        </p:spPr>
        <p:txBody>
          <a:bodyPr wrap="square" rtlCol="0">
            <a:spAutoFit/>
          </a:bodyPr>
          <a:lstStyle/>
          <a:p>
            <a:r>
              <a:rPr lang="es-ES" sz="1400" dirty="0" smtClean="0">
                <a:solidFill>
                  <a:schemeClr val="bg1">
                    <a:lumMod val="50000"/>
                  </a:schemeClr>
                </a:solidFill>
              </a:rPr>
              <a:t>Definición de </a:t>
            </a:r>
            <a:r>
              <a:rPr lang="es-ES" sz="1400" dirty="0" err="1" smtClean="0">
                <a:solidFill>
                  <a:schemeClr val="bg1">
                    <a:lumMod val="50000"/>
                  </a:schemeClr>
                </a:solidFill>
              </a:rPr>
              <a:t>spring</a:t>
            </a:r>
            <a:r>
              <a:rPr lang="es-ES" sz="1400" dirty="0" smtClean="0">
                <a:solidFill>
                  <a:schemeClr val="bg1">
                    <a:lumMod val="50000"/>
                  </a:schemeClr>
                </a:solidFill>
              </a:rPr>
              <a:t>  en el manual de referencia:</a:t>
            </a:r>
          </a:p>
          <a:p>
            <a:endParaRPr lang="en-US" sz="1400" i="1" dirty="0" smtClean="0">
              <a:solidFill>
                <a:schemeClr val="bg1">
                  <a:lumMod val="50000"/>
                </a:schemeClr>
              </a:solidFill>
            </a:endParaRPr>
          </a:p>
          <a:p>
            <a:r>
              <a:rPr lang="en-US" sz="1400" i="1" dirty="0" smtClean="0">
                <a:solidFill>
                  <a:schemeClr val="bg1">
                    <a:lumMod val="50000"/>
                  </a:schemeClr>
                </a:solidFill>
              </a:rPr>
              <a:t>Spring Framework is a Java platform that provides comprehensive infrastructure support for developing Java </a:t>
            </a:r>
          </a:p>
          <a:p>
            <a:r>
              <a:rPr lang="en-US" sz="1400" i="1" dirty="0" smtClean="0">
                <a:solidFill>
                  <a:schemeClr val="bg1">
                    <a:lumMod val="50000"/>
                  </a:schemeClr>
                </a:solidFill>
              </a:rPr>
              <a:t>applications. Spring handles the infrastructure so you can focus on your application.</a:t>
            </a:r>
          </a:p>
          <a:p>
            <a:endParaRPr lang="en-US" sz="1400" i="1" dirty="0">
              <a:solidFill>
                <a:schemeClr val="bg1">
                  <a:lumMod val="50000"/>
                </a:schemeClr>
              </a:solidFill>
            </a:endParaRPr>
          </a:p>
          <a:p>
            <a:r>
              <a:rPr lang="en-US" sz="1400" b="1" dirty="0" smtClean="0">
                <a:solidFill>
                  <a:schemeClr val="bg1">
                    <a:lumMod val="50000"/>
                  </a:schemeClr>
                </a:solidFill>
              </a:rPr>
              <a:t>En </a:t>
            </a:r>
            <a:r>
              <a:rPr lang="es-ES" sz="1400" b="1" dirty="0" smtClean="0">
                <a:solidFill>
                  <a:schemeClr val="bg1">
                    <a:lumMod val="50000"/>
                  </a:schemeClr>
                </a:solidFill>
              </a:rPr>
              <a:t>español</a:t>
            </a:r>
            <a:r>
              <a:rPr lang="en-US" sz="1400" b="1" dirty="0" smtClean="0">
                <a:solidFill>
                  <a:schemeClr val="bg1">
                    <a:lumMod val="50000"/>
                  </a:schemeClr>
                </a:solidFill>
              </a:rPr>
              <a:t>:</a:t>
            </a:r>
          </a:p>
          <a:p>
            <a:endParaRPr lang="en-US" sz="1400" b="1" dirty="0" smtClean="0">
              <a:solidFill>
                <a:schemeClr val="bg1">
                  <a:lumMod val="50000"/>
                </a:schemeClr>
              </a:solidFill>
            </a:endParaRPr>
          </a:p>
          <a:p>
            <a:r>
              <a:rPr lang="es-ES" sz="1400" b="1" dirty="0" smtClean="0">
                <a:solidFill>
                  <a:schemeClr val="bg1">
                    <a:lumMod val="50000"/>
                  </a:schemeClr>
                </a:solidFill>
              </a:rPr>
              <a:t>Spring Framework es una plataforma que nos proporciona una infraestructura que actúa de </a:t>
            </a:r>
          </a:p>
          <a:p>
            <a:r>
              <a:rPr lang="es-ES" sz="1400" b="1" dirty="0" smtClean="0">
                <a:solidFill>
                  <a:schemeClr val="bg1">
                    <a:lumMod val="50000"/>
                  </a:schemeClr>
                </a:solidFill>
              </a:rPr>
              <a:t>soporte para desarrollar aplicaciones Java</a:t>
            </a:r>
          </a:p>
          <a:p>
            <a:endParaRPr lang="es-ES" sz="1400" b="1" dirty="0" smtClean="0">
              <a:solidFill>
                <a:schemeClr val="bg1">
                  <a:lumMod val="50000"/>
                </a:schemeClr>
              </a:solidFill>
            </a:endParaRPr>
          </a:p>
          <a:p>
            <a:endParaRPr lang="es-ES" sz="1400" b="1" dirty="0">
              <a:solidFill>
                <a:schemeClr val="bg1">
                  <a:lumMod val="50000"/>
                </a:schemeClr>
              </a:solidFill>
            </a:endParaRPr>
          </a:p>
          <a:p>
            <a:r>
              <a:rPr lang="es-ES" sz="1400" b="1" dirty="0" smtClean="0">
                <a:solidFill>
                  <a:schemeClr val="bg1">
                    <a:lumMod val="50000"/>
                  </a:schemeClr>
                </a:solidFill>
              </a:rPr>
              <a:t>Spring Framework es un contenedor ligero</a:t>
            </a:r>
            <a:r>
              <a:rPr lang="es-ES" sz="1400" dirty="0" smtClean="0">
                <a:solidFill>
                  <a:schemeClr val="bg1">
                    <a:lumMod val="50000"/>
                  </a:schemeClr>
                </a:solidFill>
              </a:rPr>
              <a:t> (“</a:t>
            </a:r>
            <a:r>
              <a:rPr lang="es-ES" sz="1400" dirty="0" err="1" smtClean="0">
                <a:solidFill>
                  <a:schemeClr val="bg1">
                    <a:lumMod val="50000"/>
                  </a:schemeClr>
                </a:solidFill>
              </a:rPr>
              <a:t>lightweight</a:t>
            </a:r>
            <a:r>
              <a:rPr lang="es-ES" sz="1400" dirty="0" smtClean="0">
                <a:solidFill>
                  <a:schemeClr val="bg1">
                    <a:lumMod val="50000"/>
                  </a:schemeClr>
                </a:solidFill>
              </a:rPr>
              <a:t> </a:t>
            </a:r>
            <a:r>
              <a:rPr lang="es-ES" sz="1400" dirty="0" err="1" smtClean="0">
                <a:solidFill>
                  <a:schemeClr val="bg1">
                    <a:lumMod val="50000"/>
                  </a:schemeClr>
                </a:solidFill>
              </a:rPr>
              <a:t>container</a:t>
            </a:r>
            <a:r>
              <a:rPr lang="es-ES" sz="1400" dirty="0" smtClean="0">
                <a:solidFill>
                  <a:schemeClr val="bg1">
                    <a:lumMod val="50000"/>
                  </a:schemeClr>
                </a:solidFill>
              </a:rPr>
              <a:t>”) Pero Spring no solo se puede usar para crear aplicaciones web, se puede usar para cualquier aplicación java, aunque su uso habitual sea en entornos web, nada te impide utilizarlo para cualquier tipo de aplicación</a:t>
            </a:r>
            <a:r>
              <a:rPr lang="es-ES" sz="1400" dirty="0" smtClean="0"/>
              <a:t>.</a:t>
            </a:r>
            <a:endParaRPr lang="en-US" sz="1400" b="1" dirty="0">
              <a:solidFill>
                <a:schemeClr val="bg1">
                  <a:lumMod val="50000"/>
                </a:schemeClr>
              </a:solidFill>
            </a:endParaRPr>
          </a:p>
          <a:p>
            <a:endParaRPr lang="en-US" sz="1400" b="1" dirty="0" smtClean="0">
              <a:solidFill>
                <a:schemeClr val="bg1">
                  <a:lumMod val="50000"/>
                </a:schemeClr>
              </a:solidFill>
            </a:endParaRPr>
          </a:p>
          <a:p>
            <a:endParaRPr lang="es-ES" sz="14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Transacción</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7" name="6 CuadroTexto"/>
          <p:cNvSpPr txBox="1"/>
          <p:nvPr/>
        </p:nvSpPr>
        <p:spPr>
          <a:xfrm>
            <a:off x="1" y="904875"/>
            <a:ext cx="9144000" cy="3108543"/>
          </a:xfrm>
          <a:prstGeom prst="rect">
            <a:avLst/>
          </a:prstGeom>
          <a:noFill/>
        </p:spPr>
        <p:txBody>
          <a:bodyPr wrap="square" rtlCol="0">
            <a:spAutoFit/>
          </a:bodyPr>
          <a:lstStyle/>
          <a:p>
            <a:endParaRPr lang="es-ES" sz="1400" b="1" i="1" dirty="0" smtClean="0">
              <a:solidFill>
                <a:schemeClr val="bg1">
                  <a:lumMod val="50000"/>
                </a:schemeClr>
              </a:solidFill>
            </a:endParaRPr>
          </a:p>
          <a:p>
            <a:endParaRPr lang="es-ES" sz="1400" b="1" i="1" dirty="0" smtClean="0">
              <a:solidFill>
                <a:schemeClr val="bg1">
                  <a:lumMod val="50000"/>
                </a:schemeClr>
              </a:solidFill>
            </a:endParaRPr>
          </a:p>
          <a:p>
            <a:r>
              <a:rPr lang="es-ES" sz="1400" b="1" i="1" dirty="0" err="1" smtClean="0">
                <a:solidFill>
                  <a:schemeClr val="bg1">
                    <a:lumMod val="50000"/>
                  </a:schemeClr>
                </a:solidFill>
              </a:rPr>
              <a:t>readOnly</a:t>
            </a:r>
            <a:r>
              <a:rPr lang="es-ES" sz="1400" b="1" i="1" dirty="0" smtClean="0">
                <a:solidFill>
                  <a:schemeClr val="bg1">
                    <a:lumMod val="50000"/>
                  </a:schemeClr>
                </a:solidFill>
              </a:rPr>
              <a:t>:</a:t>
            </a:r>
            <a:r>
              <a:rPr lang="es-ES" sz="1400" dirty="0" smtClean="0">
                <a:solidFill>
                  <a:schemeClr val="bg1">
                    <a:lumMod val="50000"/>
                  </a:schemeClr>
                </a:solidFill>
              </a:rPr>
              <a:t> si </a:t>
            </a:r>
            <a:r>
              <a:rPr lang="es-ES" sz="1400" i="1" dirty="0" err="1" smtClean="0">
                <a:solidFill>
                  <a:schemeClr val="bg1">
                    <a:lumMod val="50000"/>
                  </a:schemeClr>
                </a:solidFill>
              </a:rPr>
              <a:t>readOnly</a:t>
            </a:r>
            <a:r>
              <a:rPr lang="es-ES" sz="1400" dirty="0" smtClean="0">
                <a:solidFill>
                  <a:schemeClr val="bg1">
                    <a:lumMod val="50000"/>
                  </a:schemeClr>
                </a:solidFill>
              </a:rPr>
              <a:t>  es </a:t>
            </a:r>
            <a:r>
              <a:rPr lang="es-ES" sz="1400" i="1" dirty="0" smtClean="0">
                <a:solidFill>
                  <a:schemeClr val="bg1">
                    <a:lumMod val="50000"/>
                  </a:schemeClr>
                </a:solidFill>
              </a:rPr>
              <a:t>false</a:t>
            </a:r>
            <a:r>
              <a:rPr lang="es-ES" sz="1400" dirty="0" smtClean="0">
                <a:solidFill>
                  <a:schemeClr val="bg1">
                    <a:lumMod val="50000"/>
                  </a:schemeClr>
                </a:solidFill>
              </a:rPr>
              <a:t> entonces es de </a:t>
            </a:r>
            <a:r>
              <a:rPr lang="es-ES" sz="1400" i="1" dirty="0" err="1" smtClean="0">
                <a:solidFill>
                  <a:schemeClr val="bg1">
                    <a:lumMod val="50000"/>
                  </a:schemeClr>
                </a:solidFill>
              </a:rPr>
              <a:t>Read</a:t>
            </a:r>
            <a:r>
              <a:rPr lang="es-ES" sz="1400" i="1" dirty="0" smtClean="0">
                <a:solidFill>
                  <a:schemeClr val="bg1">
                    <a:lumMod val="50000"/>
                  </a:schemeClr>
                </a:solidFill>
              </a:rPr>
              <a:t>/</a:t>
            </a:r>
            <a:r>
              <a:rPr lang="es-ES" sz="1400" i="1" dirty="0" err="1" smtClean="0">
                <a:solidFill>
                  <a:schemeClr val="bg1">
                    <a:lumMod val="50000"/>
                  </a:schemeClr>
                </a:solidFill>
              </a:rPr>
              <a:t>write</a:t>
            </a:r>
            <a:r>
              <a:rPr lang="es-ES" sz="1400" dirty="0" smtClean="0">
                <a:solidFill>
                  <a:schemeClr val="bg1">
                    <a:lumMod val="50000"/>
                  </a:schemeClr>
                </a:solidFill>
              </a:rPr>
              <a:t> y si es true es  </a:t>
            </a:r>
            <a:r>
              <a:rPr lang="es-ES" sz="1400" i="1" dirty="0" err="1" smtClean="0">
                <a:solidFill>
                  <a:schemeClr val="bg1">
                    <a:lumMod val="50000"/>
                  </a:schemeClr>
                </a:solidFill>
              </a:rPr>
              <a:t>Read-only-transaction</a:t>
            </a:r>
            <a:r>
              <a:rPr lang="es-ES" sz="1400" i="1" dirty="0" smtClean="0">
                <a:solidFill>
                  <a:schemeClr val="bg1">
                    <a:lumMod val="50000"/>
                  </a:schemeClr>
                </a:solidFill>
              </a:rPr>
              <a:t>.</a:t>
            </a:r>
          </a:p>
          <a:p>
            <a:endParaRPr lang="es-ES" sz="1400" i="1" dirty="0" smtClean="0">
              <a:solidFill>
                <a:schemeClr val="bg1">
                  <a:lumMod val="50000"/>
                </a:schemeClr>
              </a:solidFill>
            </a:endParaRPr>
          </a:p>
          <a:p>
            <a:r>
              <a:rPr lang="es-ES" sz="1400" b="1" i="1" dirty="0" err="1" smtClean="0">
                <a:solidFill>
                  <a:schemeClr val="bg1">
                    <a:lumMod val="50000"/>
                  </a:schemeClr>
                </a:solidFill>
              </a:rPr>
              <a:t>timeout</a:t>
            </a:r>
            <a:r>
              <a:rPr lang="es-ES" sz="1400" i="1" dirty="0" smtClean="0">
                <a:solidFill>
                  <a:schemeClr val="bg1">
                    <a:lumMod val="50000"/>
                  </a:schemeClr>
                </a:solidFill>
              </a:rPr>
              <a:t>: </a:t>
            </a:r>
            <a:r>
              <a:rPr lang="es-ES" sz="1400" dirty="0" smtClean="0">
                <a:solidFill>
                  <a:schemeClr val="bg1">
                    <a:lumMod val="50000"/>
                  </a:schemeClr>
                </a:solidFill>
              </a:rPr>
              <a:t>Definimos el tiempo máximo para realizar un transacción.</a:t>
            </a:r>
          </a:p>
          <a:p>
            <a:endParaRPr lang="es-ES" sz="1400" dirty="0" smtClean="0">
              <a:solidFill>
                <a:schemeClr val="bg1">
                  <a:lumMod val="50000"/>
                </a:schemeClr>
              </a:solidFill>
            </a:endParaRPr>
          </a:p>
          <a:p>
            <a:r>
              <a:rPr lang="es-ES" sz="1400" b="1" i="1" dirty="0" err="1" smtClean="0">
                <a:solidFill>
                  <a:schemeClr val="bg1">
                    <a:lumMod val="50000"/>
                  </a:schemeClr>
                </a:solidFill>
              </a:rPr>
              <a:t>rollbackFor</a:t>
            </a:r>
            <a:r>
              <a:rPr lang="es-ES" sz="1400" b="1" i="1" dirty="0" smtClean="0">
                <a:solidFill>
                  <a:schemeClr val="bg1">
                    <a:lumMod val="50000"/>
                  </a:schemeClr>
                </a:solidFill>
              </a:rPr>
              <a:t>: </a:t>
            </a:r>
            <a:r>
              <a:rPr lang="es-ES" sz="1400" dirty="0" smtClean="0">
                <a:solidFill>
                  <a:schemeClr val="bg1">
                    <a:lumMod val="50000"/>
                  </a:schemeClr>
                </a:solidFill>
              </a:rPr>
              <a:t>Clase de excepciones que indica debe causar el </a:t>
            </a:r>
            <a:r>
              <a:rPr lang="es-ES" sz="1400" dirty="0" err="1" smtClean="0">
                <a:solidFill>
                  <a:schemeClr val="bg1">
                    <a:lumMod val="50000"/>
                  </a:schemeClr>
                </a:solidFill>
              </a:rPr>
              <a:t>rollback</a:t>
            </a:r>
            <a:r>
              <a:rPr lang="es-ES" sz="1400" dirty="0" smtClean="0">
                <a:solidFill>
                  <a:schemeClr val="bg1">
                    <a:lumMod val="50000"/>
                  </a:schemeClr>
                </a:solidFill>
              </a:rPr>
              <a:t>.</a:t>
            </a:r>
          </a:p>
          <a:p>
            <a:endParaRPr lang="es-ES" sz="1400" b="1" i="1" dirty="0" smtClean="0">
              <a:solidFill>
                <a:schemeClr val="bg1">
                  <a:lumMod val="50000"/>
                </a:schemeClr>
              </a:solidFill>
            </a:endParaRPr>
          </a:p>
          <a:p>
            <a:r>
              <a:rPr lang="es-ES" sz="1400" b="1" i="1" dirty="0" err="1" smtClean="0">
                <a:solidFill>
                  <a:schemeClr val="bg1">
                    <a:lumMod val="50000"/>
                  </a:schemeClr>
                </a:solidFill>
              </a:rPr>
              <a:t>rollbackForClassname</a:t>
            </a:r>
            <a:r>
              <a:rPr lang="es-ES" sz="1400" b="1" i="1" dirty="0" smtClean="0">
                <a:solidFill>
                  <a:schemeClr val="bg1">
                    <a:lumMod val="50000"/>
                  </a:schemeClr>
                </a:solidFill>
              </a:rPr>
              <a:t>: </a:t>
            </a:r>
            <a:r>
              <a:rPr lang="es-ES" sz="1400" dirty="0" smtClean="0">
                <a:solidFill>
                  <a:schemeClr val="bg1">
                    <a:lumMod val="50000"/>
                  </a:schemeClr>
                </a:solidFill>
              </a:rPr>
              <a:t>Nombres de clases excepciones que indica debe causar el </a:t>
            </a:r>
            <a:r>
              <a:rPr lang="es-ES" sz="1400" dirty="0" err="1" smtClean="0">
                <a:solidFill>
                  <a:schemeClr val="bg1">
                    <a:lumMod val="50000"/>
                  </a:schemeClr>
                </a:solidFill>
              </a:rPr>
              <a:t>rollback</a:t>
            </a:r>
            <a:r>
              <a:rPr lang="es-ES" sz="1400" dirty="0" smtClean="0">
                <a:solidFill>
                  <a:schemeClr val="bg1">
                    <a:lumMod val="50000"/>
                  </a:schemeClr>
                </a:solidFill>
              </a:rPr>
              <a:t>.</a:t>
            </a:r>
            <a:endParaRPr lang="es-ES" sz="1400" b="1" i="1" dirty="0" smtClean="0">
              <a:solidFill>
                <a:schemeClr val="bg1">
                  <a:lumMod val="50000"/>
                </a:schemeClr>
              </a:solidFill>
            </a:endParaRPr>
          </a:p>
          <a:p>
            <a:endParaRPr lang="es-ES" sz="1400" b="1" i="1" dirty="0" smtClean="0">
              <a:solidFill>
                <a:schemeClr val="bg1">
                  <a:lumMod val="50000"/>
                </a:schemeClr>
              </a:solidFill>
            </a:endParaRPr>
          </a:p>
          <a:p>
            <a:r>
              <a:rPr lang="es-ES" sz="1400" b="1" i="1" dirty="0" smtClean="0">
                <a:solidFill>
                  <a:schemeClr val="bg1">
                    <a:lumMod val="50000"/>
                  </a:schemeClr>
                </a:solidFill>
              </a:rPr>
              <a:t> </a:t>
            </a:r>
            <a:r>
              <a:rPr lang="es-ES" sz="1400" b="1" i="1" dirty="0" err="1" smtClean="0">
                <a:solidFill>
                  <a:schemeClr val="bg1">
                    <a:lumMod val="50000"/>
                  </a:schemeClr>
                </a:solidFill>
              </a:rPr>
              <a:t>noRollbackFor</a:t>
            </a:r>
            <a:r>
              <a:rPr lang="es-ES" sz="1400" b="1" i="1" dirty="0" smtClean="0">
                <a:solidFill>
                  <a:schemeClr val="bg1">
                    <a:lumMod val="50000"/>
                  </a:schemeClr>
                </a:solidFill>
              </a:rPr>
              <a:t>: </a:t>
            </a:r>
            <a:r>
              <a:rPr lang="es-ES" sz="1400" dirty="0" smtClean="0">
                <a:solidFill>
                  <a:schemeClr val="bg1">
                    <a:lumMod val="50000"/>
                  </a:schemeClr>
                </a:solidFill>
              </a:rPr>
              <a:t>Clase de excepciones que </a:t>
            </a:r>
            <a:r>
              <a:rPr lang="es-ES" sz="1400" b="1" dirty="0" smtClean="0">
                <a:solidFill>
                  <a:schemeClr val="bg1">
                    <a:lumMod val="50000"/>
                  </a:schemeClr>
                </a:solidFill>
              </a:rPr>
              <a:t>no</a:t>
            </a:r>
            <a:r>
              <a:rPr lang="es-ES" sz="1400" dirty="0" smtClean="0">
                <a:solidFill>
                  <a:schemeClr val="bg1">
                    <a:lumMod val="50000"/>
                  </a:schemeClr>
                </a:solidFill>
              </a:rPr>
              <a:t> debe causar el </a:t>
            </a:r>
            <a:r>
              <a:rPr lang="es-ES" sz="1400" dirty="0" err="1" smtClean="0">
                <a:solidFill>
                  <a:schemeClr val="bg1">
                    <a:lumMod val="50000"/>
                  </a:schemeClr>
                </a:solidFill>
              </a:rPr>
              <a:t>rollback</a:t>
            </a:r>
            <a:r>
              <a:rPr lang="es-ES" sz="1400" dirty="0" smtClean="0">
                <a:solidFill>
                  <a:schemeClr val="bg1">
                    <a:lumMod val="50000"/>
                  </a:schemeClr>
                </a:solidFill>
              </a:rPr>
              <a:t>.</a:t>
            </a:r>
            <a:endParaRPr lang="es-ES" sz="1400" b="1" i="1" dirty="0" smtClean="0">
              <a:solidFill>
                <a:schemeClr val="bg1">
                  <a:lumMod val="50000"/>
                </a:schemeClr>
              </a:solidFill>
            </a:endParaRPr>
          </a:p>
          <a:p>
            <a:endParaRPr lang="es-ES" sz="1400" b="1" i="1" dirty="0" smtClean="0">
              <a:solidFill>
                <a:schemeClr val="bg1">
                  <a:lumMod val="50000"/>
                </a:schemeClr>
              </a:solidFill>
            </a:endParaRPr>
          </a:p>
          <a:p>
            <a:r>
              <a:rPr lang="es-ES" sz="1400" b="1" i="1" dirty="0" err="1" smtClean="0">
                <a:solidFill>
                  <a:schemeClr val="bg1">
                    <a:lumMod val="50000"/>
                  </a:schemeClr>
                </a:solidFill>
              </a:rPr>
              <a:t>noRollbackForClassname</a:t>
            </a:r>
            <a:r>
              <a:rPr lang="es-ES" sz="1400" b="1" i="1" dirty="0" smtClean="0">
                <a:solidFill>
                  <a:schemeClr val="bg1">
                    <a:lumMod val="50000"/>
                  </a:schemeClr>
                </a:solidFill>
              </a:rPr>
              <a:t>: </a:t>
            </a:r>
            <a:r>
              <a:rPr lang="es-ES" sz="1400" dirty="0" smtClean="0">
                <a:solidFill>
                  <a:schemeClr val="bg1">
                    <a:lumMod val="50000"/>
                  </a:schemeClr>
                </a:solidFill>
              </a:rPr>
              <a:t>Nombres de clases excepciones que </a:t>
            </a:r>
            <a:r>
              <a:rPr lang="es-ES" sz="1400" b="1" dirty="0" smtClean="0">
                <a:solidFill>
                  <a:schemeClr val="bg1">
                    <a:lumMod val="50000"/>
                  </a:schemeClr>
                </a:solidFill>
              </a:rPr>
              <a:t>no</a:t>
            </a:r>
            <a:r>
              <a:rPr lang="es-ES" sz="1400" dirty="0" smtClean="0">
                <a:solidFill>
                  <a:schemeClr val="bg1">
                    <a:lumMod val="50000"/>
                  </a:schemeClr>
                </a:solidFill>
              </a:rPr>
              <a:t> debe causar el </a:t>
            </a:r>
            <a:r>
              <a:rPr lang="es-ES" sz="1400" dirty="0" err="1" smtClean="0">
                <a:solidFill>
                  <a:schemeClr val="bg1">
                    <a:lumMod val="50000"/>
                  </a:schemeClr>
                </a:solidFill>
              </a:rPr>
              <a:t>rollback</a:t>
            </a:r>
            <a:r>
              <a:rPr lang="es-ES" sz="1400" dirty="0" smtClean="0">
                <a:solidFill>
                  <a:schemeClr val="bg1">
                    <a:lumMod val="50000"/>
                  </a:schemeClr>
                </a:solidFill>
              </a:rPr>
              <a:t>. </a:t>
            </a:r>
            <a:r>
              <a:rPr lang="es-ES" sz="1400" dirty="0" smtClean="0"/>
              <a:t/>
            </a:r>
            <a:br>
              <a:rPr lang="es-ES" sz="1400" dirty="0" smtClean="0"/>
            </a:br>
            <a:endParaRPr lang="es-ES" sz="1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a:t>
            </a:r>
            <a:r>
              <a:rPr lang="es-ES" dirty="0" smtClean="0">
                <a:latin typeface="Avenir LT Std 35 Light"/>
              </a:rPr>
              <a:t>Cómo funciona las transacciones en Spring</a:t>
            </a:r>
            <a:r>
              <a:rPr lang="es-ES" sz="3600" dirty="0" smtClean="0">
                <a:latin typeface="Avenir LT Std 35 Light"/>
              </a:rPr>
              <a:t>?</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7" name="6 CuadroTexto"/>
          <p:cNvSpPr txBox="1"/>
          <p:nvPr/>
        </p:nvSpPr>
        <p:spPr>
          <a:xfrm>
            <a:off x="1" y="904875"/>
            <a:ext cx="9144000" cy="954107"/>
          </a:xfrm>
          <a:prstGeom prst="rect">
            <a:avLst/>
          </a:prstGeom>
          <a:noFill/>
        </p:spPr>
        <p:txBody>
          <a:bodyPr wrap="square" rtlCol="0">
            <a:spAutoFit/>
          </a:bodyPr>
          <a:lstStyle/>
          <a:p>
            <a:endParaRPr lang="es-ES" sz="1400" b="1" i="1" dirty="0" smtClean="0">
              <a:solidFill>
                <a:schemeClr val="bg1">
                  <a:lumMod val="50000"/>
                </a:schemeClr>
              </a:solidFill>
            </a:endParaRPr>
          </a:p>
          <a:p>
            <a:endParaRPr lang="es-ES" sz="1400" b="1" i="1" dirty="0" smtClean="0">
              <a:solidFill>
                <a:schemeClr val="bg1">
                  <a:lumMod val="50000"/>
                </a:schemeClr>
              </a:solidFill>
            </a:endParaRPr>
          </a:p>
          <a:p>
            <a:r>
              <a:rPr lang="es-ES" sz="1400" dirty="0" smtClean="0"/>
              <a:t/>
            </a:r>
            <a:br>
              <a:rPr lang="es-ES" sz="1400" dirty="0" smtClean="0"/>
            </a:br>
            <a:endParaRPr lang="es-ES" sz="1400" dirty="0">
              <a:solidFill>
                <a:schemeClr val="bg1">
                  <a:lumMod val="50000"/>
                </a:schemeClr>
              </a:solidFill>
            </a:endParaRPr>
          </a:p>
        </p:txBody>
      </p:sp>
      <p:pic>
        <p:nvPicPr>
          <p:cNvPr id="139266" name="Picture 2" descr="http://static.springsource.org/spring/docs/2.5.x/reference/images/tx_prop_required.png"/>
          <p:cNvPicPr>
            <a:picLocks noChangeAspect="1" noChangeArrowheads="1"/>
          </p:cNvPicPr>
          <p:nvPr/>
        </p:nvPicPr>
        <p:blipFill>
          <a:blip r:embed="rId3"/>
          <a:srcRect/>
          <a:stretch>
            <a:fillRect/>
          </a:stretch>
        </p:blipFill>
        <p:spPr bwMode="auto">
          <a:xfrm>
            <a:off x="0" y="874712"/>
            <a:ext cx="5523195" cy="2354263"/>
          </a:xfrm>
          <a:prstGeom prst="rect">
            <a:avLst/>
          </a:prstGeom>
          <a:noFill/>
        </p:spPr>
      </p:pic>
      <p:pic>
        <p:nvPicPr>
          <p:cNvPr id="139268" name="Picture 4" descr="http://static.springsource.org/spring/docs/2.5.x/reference/images/tx_prop_requires_new.png"/>
          <p:cNvPicPr>
            <a:picLocks noChangeAspect="1" noChangeArrowheads="1"/>
          </p:cNvPicPr>
          <p:nvPr/>
        </p:nvPicPr>
        <p:blipFill>
          <a:blip r:embed="rId4"/>
          <a:srcRect/>
          <a:stretch>
            <a:fillRect/>
          </a:stretch>
        </p:blipFill>
        <p:spPr bwMode="auto">
          <a:xfrm>
            <a:off x="3028950" y="3209925"/>
            <a:ext cx="5797826" cy="200025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err="1" smtClean="0">
                <a:latin typeface="Avenir LT Std 35 Light"/>
              </a:rPr>
              <a:t>Ibatis</a:t>
            </a:r>
            <a:endParaRPr lang="es-ES" sz="3600" dirty="0" smtClean="0">
              <a:latin typeface="Avenir LT Std 35 Light"/>
            </a:endParaRP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1569660"/>
          </a:xfrm>
          <a:prstGeom prst="rect">
            <a:avLst/>
          </a:prstGeom>
          <a:noFill/>
        </p:spPr>
        <p:txBody>
          <a:bodyPr wrap="square" rtlCol="0">
            <a:spAutoFit/>
          </a:bodyPr>
          <a:lstStyle/>
          <a:p>
            <a:r>
              <a:rPr lang="es-ES" b="1" dirty="0" err="1" smtClean="0">
                <a:solidFill>
                  <a:schemeClr val="bg1">
                    <a:lumMod val="50000"/>
                  </a:schemeClr>
                </a:solidFill>
              </a:rPr>
              <a:t>iBATIS</a:t>
            </a:r>
            <a:r>
              <a:rPr lang="es-ES" dirty="0" smtClean="0">
                <a:solidFill>
                  <a:schemeClr val="bg1">
                    <a:lumMod val="50000"/>
                  </a:schemeClr>
                </a:solidFill>
              </a:rPr>
              <a:t> es un </a:t>
            </a:r>
            <a:r>
              <a:rPr lang="es-ES" i="1" dirty="0" err="1" smtClean="0">
                <a:solidFill>
                  <a:schemeClr val="bg1">
                    <a:lumMod val="50000"/>
                  </a:schemeClr>
                </a:solidFill>
              </a:rPr>
              <a:t>framework</a:t>
            </a:r>
            <a:r>
              <a:rPr lang="es-ES" dirty="0" smtClean="0">
                <a:solidFill>
                  <a:schemeClr val="bg1">
                    <a:lumMod val="50000"/>
                  </a:schemeClr>
                </a:solidFill>
              </a:rPr>
              <a:t> de código abierto basado en capas desarrollado por Apache, que se ocupa de la capa de </a:t>
            </a:r>
            <a:r>
              <a:rPr lang="es-ES" b="1" dirty="0" smtClean="0">
                <a:solidFill>
                  <a:schemeClr val="bg1">
                    <a:lumMod val="50000"/>
                  </a:schemeClr>
                </a:solidFill>
              </a:rPr>
              <a:t>Persistencia</a:t>
            </a:r>
            <a:r>
              <a:rPr lang="es-ES" dirty="0" smtClean="0">
                <a:solidFill>
                  <a:schemeClr val="bg1">
                    <a:lumMod val="50000"/>
                  </a:schemeClr>
                </a:solidFill>
              </a:rPr>
              <a:t> Puede ser implementado en Java y </a:t>
            </a:r>
            <a:r>
              <a:rPr lang="es-ES" dirty="0" err="1" smtClean="0">
                <a:solidFill>
                  <a:schemeClr val="bg1">
                    <a:lumMod val="50000"/>
                  </a:schemeClr>
                </a:solidFill>
              </a:rPr>
              <a:t>.Net</a:t>
            </a:r>
            <a:r>
              <a:rPr lang="es-ES" dirty="0" smtClean="0">
                <a:solidFill>
                  <a:schemeClr val="bg1">
                    <a:lumMod val="50000"/>
                  </a:schemeClr>
                </a:solidFill>
              </a:rPr>
              <a:t>.</a:t>
            </a:r>
          </a:p>
          <a:p>
            <a:endParaRPr lang="es-ES" dirty="0" smtClean="0">
              <a:solidFill>
                <a:schemeClr val="bg1">
                  <a:lumMod val="50000"/>
                </a:schemeClr>
              </a:solidFill>
            </a:endParaRPr>
          </a:p>
          <a:p>
            <a:r>
              <a:rPr lang="es-ES" dirty="0" err="1" smtClean="0">
                <a:solidFill>
                  <a:schemeClr val="bg1">
                    <a:lumMod val="50000"/>
                  </a:schemeClr>
                </a:solidFill>
              </a:rPr>
              <a:t>iBATIS</a:t>
            </a:r>
            <a:r>
              <a:rPr lang="es-ES" dirty="0" smtClean="0">
                <a:solidFill>
                  <a:schemeClr val="bg1">
                    <a:lumMod val="50000"/>
                  </a:schemeClr>
                </a:solidFill>
              </a:rPr>
              <a:t> asocia objetos de modelo (JavaBeans) con sentencias SQL o procedimientos almacenados mediante ficheros descriptores XML, simplificando la utilización de bases de datos.</a:t>
            </a:r>
          </a:p>
          <a:p>
            <a:endParaRPr lang="es-ES" dirty="0" smtClean="0">
              <a:solidFill>
                <a:schemeClr val="bg1">
                  <a:lumMod val="50000"/>
                </a:schemeClr>
              </a:solidFill>
            </a:endParaRPr>
          </a:p>
          <a:p>
            <a:r>
              <a:rPr lang="es-ES" dirty="0" smtClean="0">
                <a:solidFill>
                  <a:schemeClr val="bg1">
                    <a:lumMod val="50000"/>
                  </a:schemeClr>
                </a:solidFill>
              </a:rPr>
              <a:t>El 21 de Mayo de 2010 el equipo de desarrollo decidió continuar el proyecto en Google </a:t>
            </a:r>
            <a:r>
              <a:rPr lang="es-ES" dirty="0" err="1" smtClean="0">
                <a:solidFill>
                  <a:schemeClr val="bg1">
                    <a:lumMod val="50000"/>
                  </a:schemeClr>
                </a:solidFill>
              </a:rPr>
              <a:t>code</a:t>
            </a:r>
            <a:r>
              <a:rPr lang="es-ES" dirty="0" smtClean="0">
                <a:solidFill>
                  <a:schemeClr val="bg1">
                    <a:lumMod val="50000"/>
                  </a:schemeClr>
                </a:solidFill>
              </a:rPr>
              <a:t> bajo la nueva denominación </a:t>
            </a:r>
            <a:r>
              <a:rPr lang="es-ES" dirty="0" err="1" smtClean="0">
                <a:solidFill>
                  <a:schemeClr val="bg1">
                    <a:lumMod val="50000"/>
                  </a:schemeClr>
                </a:solidFill>
              </a:rPr>
              <a:t>Mybatis</a:t>
            </a:r>
            <a:r>
              <a:rPr lang="es-ES" dirty="0" smtClean="0">
                <a:solidFill>
                  <a:schemeClr val="bg1">
                    <a:lumMod val="50000"/>
                  </a:schemeClr>
                </a:solidFill>
              </a:rPr>
              <a:t>.</a:t>
            </a:r>
          </a:p>
          <a:p>
            <a:endParaRPr lang="es-ES" dirty="0"/>
          </a:p>
        </p:txBody>
      </p:sp>
      <p:grpSp>
        <p:nvGrpSpPr>
          <p:cNvPr id="23" name="22 Grupo"/>
          <p:cNvGrpSpPr/>
          <p:nvPr/>
        </p:nvGrpSpPr>
        <p:grpSpPr>
          <a:xfrm>
            <a:off x="2705100" y="2771775"/>
            <a:ext cx="3762375" cy="2800350"/>
            <a:chOff x="2838450" y="3143250"/>
            <a:chExt cx="3762375" cy="2800350"/>
          </a:xfrm>
        </p:grpSpPr>
        <p:sp>
          <p:nvSpPr>
            <p:cNvPr id="8" name="7 Rectángulo"/>
            <p:cNvSpPr/>
            <p:nvPr/>
          </p:nvSpPr>
          <p:spPr>
            <a:xfrm>
              <a:off x="2857500" y="3143250"/>
              <a:ext cx="374332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u="sng" dirty="0" err="1" smtClean="0">
                  <a:solidFill>
                    <a:schemeClr val="bg1"/>
                  </a:solidFill>
                </a:rPr>
                <a:t>Ibatis</a:t>
              </a:r>
              <a:endParaRPr lang="es-ES" sz="2000" b="1" u="sng" dirty="0" smtClean="0">
                <a:solidFill>
                  <a:schemeClr val="bg1"/>
                </a:solidFill>
              </a:endParaRPr>
            </a:p>
            <a:p>
              <a:pPr algn="ctr"/>
              <a:endParaRPr lang="es-ES" b="1" u="sng" dirty="0" smtClean="0">
                <a:solidFill>
                  <a:schemeClr val="bg1"/>
                </a:solidFill>
              </a:endParaRPr>
            </a:p>
            <a:p>
              <a:pPr algn="ctr"/>
              <a:r>
                <a:rPr lang="es-ES" dirty="0" smtClean="0">
                  <a:solidFill>
                    <a:schemeClr val="bg1"/>
                  </a:solidFill>
                </a:rPr>
                <a:t>SqlMapConfig.xml</a:t>
              </a:r>
            </a:p>
            <a:p>
              <a:pPr algn="ctr"/>
              <a:r>
                <a:rPr lang="es-ES" dirty="0" smtClean="0">
                  <a:solidFill>
                    <a:schemeClr val="bg1"/>
                  </a:solidFill>
                </a:rPr>
                <a:t>SqlMap.xml</a:t>
              </a:r>
            </a:p>
            <a:p>
              <a:pPr algn="ctr"/>
              <a:endParaRPr lang="es-ES" dirty="0"/>
            </a:p>
          </p:txBody>
        </p:sp>
        <p:sp>
          <p:nvSpPr>
            <p:cNvPr id="10" name="9 Rectángulo"/>
            <p:cNvSpPr/>
            <p:nvPr/>
          </p:nvSpPr>
          <p:spPr>
            <a:xfrm>
              <a:off x="2838450" y="4533900"/>
              <a:ext cx="3762375" cy="333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Disco magnético"/>
            <p:cNvSpPr/>
            <p:nvPr/>
          </p:nvSpPr>
          <p:spPr>
            <a:xfrm>
              <a:off x="3657601" y="5324475"/>
              <a:ext cx="2114550" cy="6191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16 Conector recto de flecha"/>
            <p:cNvCxnSpPr>
              <a:endCxn id="10" idx="0"/>
            </p:cNvCxnSpPr>
            <p:nvPr/>
          </p:nvCxnSpPr>
          <p:spPr>
            <a:xfrm>
              <a:off x="4714875" y="4162425"/>
              <a:ext cx="4763" cy="3714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10" idx="2"/>
              <a:endCxn id="11" idx="1"/>
            </p:cNvCxnSpPr>
            <p:nvPr/>
          </p:nvCxnSpPr>
          <p:spPr>
            <a:xfrm flipH="1">
              <a:off x="4714876" y="4867275"/>
              <a:ext cx="4762"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4410075" y="5629275"/>
              <a:ext cx="771525" cy="276999"/>
            </a:xfrm>
            <a:prstGeom prst="rect">
              <a:avLst/>
            </a:prstGeom>
            <a:noFill/>
          </p:spPr>
          <p:txBody>
            <a:bodyPr wrap="square" rtlCol="0">
              <a:spAutoFit/>
            </a:bodyPr>
            <a:lstStyle/>
            <a:p>
              <a:r>
                <a:rPr lang="es-ES" dirty="0" smtClean="0">
                  <a:solidFill>
                    <a:schemeClr val="bg1"/>
                  </a:solidFill>
                </a:rPr>
                <a:t>BBDD</a:t>
              </a:r>
              <a:endParaRPr lang="es-ES" dirty="0">
                <a:solidFill>
                  <a:schemeClr val="bg1"/>
                </a:solidFill>
              </a:endParaRPr>
            </a:p>
          </p:txBody>
        </p:sp>
        <p:sp>
          <p:nvSpPr>
            <p:cNvPr id="21" name="20 CuadroTexto"/>
            <p:cNvSpPr txBox="1"/>
            <p:nvPr/>
          </p:nvSpPr>
          <p:spPr>
            <a:xfrm>
              <a:off x="4371976" y="4543425"/>
              <a:ext cx="952500" cy="276999"/>
            </a:xfrm>
            <a:prstGeom prst="rect">
              <a:avLst/>
            </a:prstGeom>
            <a:noFill/>
          </p:spPr>
          <p:txBody>
            <a:bodyPr wrap="square" rtlCol="0">
              <a:spAutoFit/>
            </a:bodyPr>
            <a:lstStyle/>
            <a:p>
              <a:r>
                <a:rPr lang="es-ES" dirty="0" smtClean="0">
                  <a:solidFill>
                    <a:schemeClr val="bg1"/>
                  </a:solidFill>
                </a:rPr>
                <a:t>JDBC</a:t>
              </a:r>
              <a:endParaRPr lang="es-ES" dirty="0">
                <a:solidFill>
                  <a:schemeClr val="bg1"/>
                </a:solidFill>
              </a:endParaRPr>
            </a:p>
          </p:txBody>
        </p:sp>
        <p:sp>
          <p:nvSpPr>
            <p:cNvPr id="22" name="21 CuadroTexto"/>
            <p:cNvSpPr txBox="1"/>
            <p:nvPr/>
          </p:nvSpPr>
          <p:spPr>
            <a:xfrm>
              <a:off x="4019550" y="3295650"/>
              <a:ext cx="1457325" cy="276999"/>
            </a:xfrm>
            <a:prstGeom prst="rect">
              <a:avLst/>
            </a:prstGeom>
            <a:noFill/>
          </p:spPr>
          <p:txBody>
            <a:bodyPr wrap="square" rtlCol="0">
              <a:spAutoFit/>
            </a:bodyPr>
            <a:lstStyle/>
            <a:p>
              <a:pPr algn="ctr"/>
              <a:endParaRPr lang="es-ES" dirty="0">
                <a:solidFill>
                  <a:schemeClr val="bg1"/>
                </a:solidFill>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err="1" smtClean="0">
                <a:latin typeface="Avenir LT Std 35 Light"/>
              </a:rPr>
              <a:t>Ibatis</a:t>
            </a:r>
            <a:endParaRPr lang="es-ES" sz="3600" dirty="0" smtClean="0">
              <a:latin typeface="Avenir LT Std 35 Light"/>
            </a:endParaRP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grpSp>
        <p:nvGrpSpPr>
          <p:cNvPr id="16" name="15 Grupo"/>
          <p:cNvGrpSpPr/>
          <p:nvPr/>
        </p:nvGrpSpPr>
        <p:grpSpPr>
          <a:xfrm>
            <a:off x="285750" y="1182687"/>
            <a:ext cx="1266825" cy="1512888"/>
            <a:chOff x="381000" y="1163637"/>
            <a:chExt cx="1266825" cy="1512888"/>
          </a:xfrm>
        </p:grpSpPr>
        <p:pic>
          <p:nvPicPr>
            <p:cNvPr id="80898" name="Picture 2" descr="http://icons.iconarchive.com/icons/enhancedlabs/lha-objects/128/Filetype-XML-icon.png"/>
            <p:cNvPicPr>
              <a:picLocks noChangeAspect="1" noChangeArrowheads="1"/>
            </p:cNvPicPr>
            <p:nvPr/>
          </p:nvPicPr>
          <p:blipFill>
            <a:blip r:embed="rId3"/>
            <a:srcRect/>
            <a:stretch>
              <a:fillRect/>
            </a:stretch>
          </p:blipFill>
          <p:spPr bwMode="auto">
            <a:xfrm>
              <a:off x="384175" y="1163637"/>
              <a:ext cx="1219200" cy="1219201"/>
            </a:xfrm>
            <a:prstGeom prst="rect">
              <a:avLst/>
            </a:prstGeom>
            <a:noFill/>
          </p:spPr>
        </p:pic>
        <p:sp>
          <p:nvSpPr>
            <p:cNvPr id="15" name="14 CuadroTexto"/>
            <p:cNvSpPr txBox="1"/>
            <p:nvPr/>
          </p:nvSpPr>
          <p:spPr>
            <a:xfrm>
              <a:off x="381000" y="2400300"/>
              <a:ext cx="1266825" cy="276225"/>
            </a:xfrm>
            <a:prstGeom prst="rect">
              <a:avLst/>
            </a:prstGeom>
            <a:noFill/>
          </p:spPr>
          <p:txBody>
            <a:bodyPr wrap="square" rtlCol="0">
              <a:spAutoFit/>
            </a:bodyPr>
            <a:lstStyle/>
            <a:p>
              <a:pPr algn="ctr"/>
              <a:r>
                <a:rPr lang="es-ES" dirty="0" smtClean="0"/>
                <a:t>dao.xml</a:t>
              </a:r>
              <a:endParaRPr lang="es-ES" dirty="0"/>
            </a:p>
          </p:txBody>
        </p:sp>
      </p:grpSp>
      <p:grpSp>
        <p:nvGrpSpPr>
          <p:cNvPr id="18" name="17 Grupo"/>
          <p:cNvGrpSpPr/>
          <p:nvPr/>
        </p:nvGrpSpPr>
        <p:grpSpPr>
          <a:xfrm>
            <a:off x="1819275" y="1211262"/>
            <a:ext cx="1266825" cy="1512888"/>
            <a:chOff x="381000" y="1163637"/>
            <a:chExt cx="1266825" cy="1512888"/>
          </a:xfrm>
        </p:grpSpPr>
        <p:pic>
          <p:nvPicPr>
            <p:cNvPr id="23" name="Picture 2" descr="http://icons.iconarchive.com/icons/enhancedlabs/lha-objects/128/Filetype-XML-icon.png"/>
            <p:cNvPicPr>
              <a:picLocks noChangeAspect="1" noChangeArrowheads="1"/>
            </p:cNvPicPr>
            <p:nvPr/>
          </p:nvPicPr>
          <p:blipFill>
            <a:blip r:embed="rId3"/>
            <a:srcRect/>
            <a:stretch>
              <a:fillRect/>
            </a:stretch>
          </p:blipFill>
          <p:spPr bwMode="auto">
            <a:xfrm>
              <a:off x="384175" y="1163637"/>
              <a:ext cx="1219200" cy="1219201"/>
            </a:xfrm>
            <a:prstGeom prst="rect">
              <a:avLst/>
            </a:prstGeom>
            <a:noFill/>
          </p:spPr>
        </p:pic>
        <p:sp>
          <p:nvSpPr>
            <p:cNvPr id="24" name="23 CuadroTexto"/>
            <p:cNvSpPr txBox="1"/>
            <p:nvPr/>
          </p:nvSpPr>
          <p:spPr>
            <a:xfrm>
              <a:off x="381000" y="2400300"/>
              <a:ext cx="1266825" cy="276225"/>
            </a:xfrm>
            <a:prstGeom prst="rect">
              <a:avLst/>
            </a:prstGeom>
            <a:noFill/>
          </p:spPr>
          <p:txBody>
            <a:bodyPr wrap="square" rtlCol="0">
              <a:spAutoFit/>
            </a:bodyPr>
            <a:lstStyle/>
            <a:p>
              <a:pPr algn="ctr"/>
              <a:r>
                <a:rPr lang="es-ES" dirty="0" smtClean="0"/>
                <a:t>SqlMap.xml</a:t>
              </a:r>
              <a:endParaRPr lang="es-ES" dirty="0"/>
            </a:p>
          </p:txBody>
        </p:sp>
      </p:grpSp>
      <p:grpSp>
        <p:nvGrpSpPr>
          <p:cNvPr id="25" name="24 Grupo"/>
          <p:cNvGrpSpPr/>
          <p:nvPr/>
        </p:nvGrpSpPr>
        <p:grpSpPr>
          <a:xfrm>
            <a:off x="314325" y="2840037"/>
            <a:ext cx="1428750" cy="1513662"/>
            <a:chOff x="305929" y="1163637"/>
            <a:chExt cx="1407583" cy="1513662"/>
          </a:xfrm>
        </p:grpSpPr>
        <p:pic>
          <p:nvPicPr>
            <p:cNvPr id="26" name="Picture 2" descr="http://icons.iconarchive.com/icons/enhancedlabs/lha-objects/128/Filetype-XML-icon.png"/>
            <p:cNvPicPr>
              <a:picLocks noChangeAspect="1" noChangeArrowheads="1"/>
            </p:cNvPicPr>
            <p:nvPr/>
          </p:nvPicPr>
          <p:blipFill>
            <a:blip r:embed="rId3"/>
            <a:srcRect/>
            <a:stretch>
              <a:fillRect/>
            </a:stretch>
          </p:blipFill>
          <p:spPr bwMode="auto">
            <a:xfrm>
              <a:off x="384175" y="1163637"/>
              <a:ext cx="1219200" cy="1219201"/>
            </a:xfrm>
            <a:prstGeom prst="rect">
              <a:avLst/>
            </a:prstGeom>
            <a:noFill/>
          </p:spPr>
        </p:pic>
        <p:sp>
          <p:nvSpPr>
            <p:cNvPr id="27" name="26 CuadroTexto"/>
            <p:cNvSpPr txBox="1"/>
            <p:nvPr/>
          </p:nvSpPr>
          <p:spPr>
            <a:xfrm>
              <a:off x="305929" y="2400300"/>
              <a:ext cx="1407583" cy="276999"/>
            </a:xfrm>
            <a:prstGeom prst="rect">
              <a:avLst/>
            </a:prstGeom>
            <a:noFill/>
          </p:spPr>
          <p:txBody>
            <a:bodyPr wrap="square" rtlCol="0">
              <a:spAutoFit/>
            </a:bodyPr>
            <a:lstStyle/>
            <a:p>
              <a:pPr algn="ctr"/>
              <a:r>
                <a:rPr lang="es-ES" dirty="0" smtClean="0"/>
                <a:t>SqlMapConfig.xml</a:t>
              </a:r>
              <a:endParaRPr lang="es-ES" dirty="0"/>
            </a:p>
          </p:txBody>
        </p:sp>
      </p:grpSp>
      <p:pic>
        <p:nvPicPr>
          <p:cNvPr id="33" name="32 Imagen" descr="fff.GIF"/>
          <p:cNvPicPr>
            <a:picLocks noChangeAspect="1"/>
          </p:cNvPicPr>
          <p:nvPr/>
        </p:nvPicPr>
        <p:blipFill>
          <a:blip r:embed="rId4"/>
          <a:stretch>
            <a:fillRect/>
          </a:stretch>
        </p:blipFill>
        <p:spPr>
          <a:xfrm>
            <a:off x="2309812" y="2938462"/>
            <a:ext cx="6181725" cy="2162175"/>
          </a:xfrm>
          <a:prstGeom prst="rect">
            <a:avLst/>
          </a:prstGeom>
        </p:spPr>
      </p:pic>
      <p:cxnSp>
        <p:nvCxnSpPr>
          <p:cNvPr id="35" name="34 Conector recto de flecha"/>
          <p:cNvCxnSpPr/>
          <p:nvPr/>
        </p:nvCxnSpPr>
        <p:spPr>
          <a:xfrm flipH="1" flipV="1">
            <a:off x="3981450" y="3429000"/>
            <a:ext cx="2971800" cy="1104900"/>
          </a:xfrm>
          <a:prstGeom prst="straightConnector1">
            <a:avLst/>
          </a:prstGeom>
          <a:ln w="63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p:nvPr/>
        </p:nvCxnSpPr>
        <p:spPr>
          <a:xfrm flipH="1" flipV="1">
            <a:off x="7620000" y="3790950"/>
            <a:ext cx="19050" cy="723900"/>
          </a:xfrm>
          <a:prstGeom prst="straightConnector1">
            <a:avLst/>
          </a:prstGeom>
          <a:ln w="63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3"/>
          <p:cNvPicPr>
            <a:picLocks noChangeAspect="1" noChangeArrowheads="1"/>
          </p:cNvPicPr>
          <p:nvPr/>
        </p:nvPicPr>
        <p:blipFill>
          <a:blip r:embed="rId3"/>
          <a:srcRect/>
          <a:stretch>
            <a:fillRect/>
          </a:stretch>
        </p:blipFill>
        <p:spPr bwMode="auto">
          <a:xfrm>
            <a:off x="185738" y="3857625"/>
            <a:ext cx="6086475" cy="1485900"/>
          </a:xfrm>
          <a:prstGeom prst="rect">
            <a:avLst/>
          </a:prstGeom>
          <a:noFill/>
          <a:ln w="9525">
            <a:noFill/>
            <a:miter lim="800000"/>
            <a:headEnd/>
            <a:tailEnd/>
          </a:ln>
        </p:spPr>
      </p:pic>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 Integración de Spring con </a:t>
            </a:r>
            <a:r>
              <a:rPr lang="es-ES" sz="3600" dirty="0" err="1" smtClean="0">
                <a:latin typeface="Avenir LT Std 35 Light"/>
              </a:rPr>
              <a:t>Ibatis</a:t>
            </a:r>
            <a:endParaRPr lang="es-ES" sz="3600" dirty="0" smtClean="0">
              <a:latin typeface="Avenir LT Std 35 Light"/>
            </a:endParaRP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grpSp>
        <p:nvGrpSpPr>
          <p:cNvPr id="4" name="24 Grupo"/>
          <p:cNvGrpSpPr/>
          <p:nvPr/>
        </p:nvGrpSpPr>
        <p:grpSpPr>
          <a:xfrm>
            <a:off x="209550" y="2478087"/>
            <a:ext cx="1428750" cy="1513662"/>
            <a:chOff x="305929" y="1163637"/>
            <a:chExt cx="1407583" cy="1513662"/>
          </a:xfrm>
        </p:grpSpPr>
        <p:pic>
          <p:nvPicPr>
            <p:cNvPr id="26" name="Picture 2" descr="http://icons.iconarchive.com/icons/enhancedlabs/lha-objects/128/Filetype-XML-icon.png"/>
            <p:cNvPicPr>
              <a:picLocks noChangeAspect="1" noChangeArrowheads="1"/>
            </p:cNvPicPr>
            <p:nvPr/>
          </p:nvPicPr>
          <p:blipFill>
            <a:blip r:embed="rId4"/>
            <a:srcRect/>
            <a:stretch>
              <a:fillRect/>
            </a:stretch>
          </p:blipFill>
          <p:spPr bwMode="auto">
            <a:xfrm>
              <a:off x="384175" y="1163637"/>
              <a:ext cx="1219200" cy="1219201"/>
            </a:xfrm>
            <a:prstGeom prst="rect">
              <a:avLst/>
            </a:prstGeom>
            <a:noFill/>
          </p:spPr>
        </p:pic>
        <p:sp>
          <p:nvSpPr>
            <p:cNvPr id="27" name="26 CuadroTexto"/>
            <p:cNvSpPr txBox="1"/>
            <p:nvPr/>
          </p:nvSpPr>
          <p:spPr>
            <a:xfrm>
              <a:off x="305929" y="2400300"/>
              <a:ext cx="1407583" cy="276999"/>
            </a:xfrm>
            <a:prstGeom prst="rect">
              <a:avLst/>
            </a:prstGeom>
            <a:noFill/>
          </p:spPr>
          <p:txBody>
            <a:bodyPr wrap="square" rtlCol="0">
              <a:spAutoFit/>
            </a:bodyPr>
            <a:lstStyle/>
            <a:p>
              <a:pPr algn="ctr"/>
              <a:r>
                <a:rPr lang="es-ES" dirty="0" smtClean="0"/>
                <a:t>SqlMapConfig.xml</a:t>
              </a:r>
              <a:endParaRPr lang="es-ES" dirty="0"/>
            </a:p>
          </p:txBody>
        </p:sp>
      </p:grpSp>
      <p:grpSp>
        <p:nvGrpSpPr>
          <p:cNvPr id="18" name="17 Grupo"/>
          <p:cNvGrpSpPr/>
          <p:nvPr/>
        </p:nvGrpSpPr>
        <p:grpSpPr>
          <a:xfrm>
            <a:off x="314325" y="1006475"/>
            <a:ext cx="1266825" cy="1536700"/>
            <a:chOff x="285750" y="1158875"/>
            <a:chExt cx="1266825" cy="1536700"/>
          </a:xfrm>
        </p:grpSpPr>
        <p:grpSp>
          <p:nvGrpSpPr>
            <p:cNvPr id="2" name="15 Grupo"/>
            <p:cNvGrpSpPr/>
            <p:nvPr/>
          </p:nvGrpSpPr>
          <p:grpSpPr>
            <a:xfrm>
              <a:off x="285750" y="1182687"/>
              <a:ext cx="1266825" cy="1512888"/>
              <a:chOff x="381000" y="1163637"/>
              <a:chExt cx="1266825" cy="1512888"/>
            </a:xfrm>
          </p:grpSpPr>
          <p:pic>
            <p:nvPicPr>
              <p:cNvPr id="80898" name="Picture 2" descr="http://icons.iconarchive.com/icons/enhancedlabs/lha-objects/128/Filetype-XML-icon.png"/>
              <p:cNvPicPr>
                <a:picLocks noChangeAspect="1" noChangeArrowheads="1"/>
              </p:cNvPicPr>
              <p:nvPr/>
            </p:nvPicPr>
            <p:blipFill>
              <a:blip r:embed="rId4"/>
              <a:srcRect/>
              <a:stretch>
                <a:fillRect/>
              </a:stretch>
            </p:blipFill>
            <p:spPr bwMode="auto">
              <a:xfrm>
                <a:off x="384175" y="1163637"/>
                <a:ext cx="1219200" cy="1219201"/>
              </a:xfrm>
              <a:prstGeom prst="rect">
                <a:avLst/>
              </a:prstGeom>
              <a:noFill/>
            </p:spPr>
          </p:pic>
          <p:sp>
            <p:nvSpPr>
              <p:cNvPr id="15" name="14 CuadroTexto"/>
              <p:cNvSpPr txBox="1"/>
              <p:nvPr/>
            </p:nvSpPr>
            <p:spPr>
              <a:xfrm>
                <a:off x="381000" y="2400300"/>
                <a:ext cx="1266825" cy="276225"/>
              </a:xfrm>
              <a:prstGeom prst="rect">
                <a:avLst/>
              </a:prstGeom>
              <a:noFill/>
            </p:spPr>
            <p:txBody>
              <a:bodyPr wrap="square" rtlCol="0">
                <a:spAutoFit/>
              </a:bodyPr>
              <a:lstStyle/>
              <a:p>
                <a:pPr algn="ctr"/>
                <a:r>
                  <a:rPr lang="es-ES" dirty="0" smtClean="0"/>
                  <a:t>dao.xml</a:t>
                </a:r>
                <a:endParaRPr lang="es-ES" dirty="0"/>
              </a:p>
            </p:txBody>
          </p:sp>
        </p:grpSp>
        <p:pic>
          <p:nvPicPr>
            <p:cNvPr id="90114" name="Picture 2" descr="http://icons.iconarchive.com/icons/visualpharm/must-have/48/Delete-icon.png"/>
            <p:cNvPicPr>
              <a:picLocks noChangeAspect="1" noChangeArrowheads="1"/>
            </p:cNvPicPr>
            <p:nvPr/>
          </p:nvPicPr>
          <p:blipFill>
            <a:blip r:embed="rId5"/>
            <a:srcRect/>
            <a:stretch>
              <a:fillRect/>
            </a:stretch>
          </p:blipFill>
          <p:spPr bwMode="auto">
            <a:xfrm>
              <a:off x="1089025" y="1158875"/>
              <a:ext cx="457200" cy="457200"/>
            </a:xfrm>
            <a:prstGeom prst="rect">
              <a:avLst/>
            </a:prstGeom>
            <a:noFill/>
          </p:spPr>
        </p:pic>
      </p:grpSp>
      <p:pic>
        <p:nvPicPr>
          <p:cNvPr id="19" name="18 Imagen" descr="ddd.GIF"/>
          <p:cNvPicPr>
            <a:picLocks noChangeAspect="1"/>
          </p:cNvPicPr>
          <p:nvPr/>
        </p:nvPicPr>
        <p:blipFill>
          <a:blip r:embed="rId6"/>
          <a:stretch>
            <a:fillRect/>
          </a:stretch>
        </p:blipFill>
        <p:spPr>
          <a:xfrm>
            <a:off x="2414587" y="914400"/>
            <a:ext cx="6505575" cy="2857500"/>
          </a:xfrm>
          <a:prstGeom prst="rect">
            <a:avLst/>
          </a:prstGeom>
        </p:spPr>
      </p:pic>
      <p:grpSp>
        <p:nvGrpSpPr>
          <p:cNvPr id="3" name="17 Grupo"/>
          <p:cNvGrpSpPr/>
          <p:nvPr/>
        </p:nvGrpSpPr>
        <p:grpSpPr>
          <a:xfrm>
            <a:off x="1914525" y="2430462"/>
            <a:ext cx="1266825" cy="1512888"/>
            <a:chOff x="381000" y="1163637"/>
            <a:chExt cx="1266825" cy="1512888"/>
          </a:xfrm>
        </p:grpSpPr>
        <p:pic>
          <p:nvPicPr>
            <p:cNvPr id="23" name="Picture 2" descr="http://icons.iconarchive.com/icons/enhancedlabs/lha-objects/128/Filetype-XML-icon.png"/>
            <p:cNvPicPr>
              <a:picLocks noChangeAspect="1" noChangeArrowheads="1"/>
            </p:cNvPicPr>
            <p:nvPr/>
          </p:nvPicPr>
          <p:blipFill>
            <a:blip r:embed="rId4"/>
            <a:srcRect/>
            <a:stretch>
              <a:fillRect/>
            </a:stretch>
          </p:blipFill>
          <p:spPr bwMode="auto">
            <a:xfrm>
              <a:off x="384175" y="1163637"/>
              <a:ext cx="1219200" cy="1219201"/>
            </a:xfrm>
            <a:prstGeom prst="rect">
              <a:avLst/>
            </a:prstGeom>
            <a:noFill/>
          </p:spPr>
        </p:pic>
        <p:sp>
          <p:nvSpPr>
            <p:cNvPr id="24" name="23 CuadroTexto"/>
            <p:cNvSpPr txBox="1"/>
            <p:nvPr/>
          </p:nvSpPr>
          <p:spPr>
            <a:xfrm>
              <a:off x="381000" y="2400300"/>
              <a:ext cx="1266825" cy="276225"/>
            </a:xfrm>
            <a:prstGeom prst="rect">
              <a:avLst/>
            </a:prstGeom>
            <a:noFill/>
          </p:spPr>
          <p:txBody>
            <a:bodyPr wrap="square" rtlCol="0">
              <a:spAutoFit/>
            </a:bodyPr>
            <a:lstStyle/>
            <a:p>
              <a:pPr algn="ctr"/>
              <a:r>
                <a:rPr lang="es-ES" dirty="0" smtClean="0"/>
                <a:t>SqlMap.xml</a:t>
              </a:r>
              <a:endParaRPr lang="es-ES" dirty="0"/>
            </a:p>
          </p:txBody>
        </p:sp>
      </p:grpSp>
      <p:pic>
        <p:nvPicPr>
          <p:cNvPr id="90117" name="Picture 5"/>
          <p:cNvPicPr>
            <a:picLocks noChangeAspect="1" noChangeArrowheads="1"/>
          </p:cNvPicPr>
          <p:nvPr/>
        </p:nvPicPr>
        <p:blipFill>
          <a:blip r:embed="rId7"/>
          <a:srcRect/>
          <a:stretch>
            <a:fillRect/>
          </a:stretch>
        </p:blipFill>
        <p:spPr bwMode="auto">
          <a:xfrm>
            <a:off x="3895725" y="5195888"/>
            <a:ext cx="5095875" cy="100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sp>
        <p:nvSpPr>
          <p:cNvPr id="7" name="6 CuadroTexto"/>
          <p:cNvSpPr txBox="1"/>
          <p:nvPr/>
        </p:nvSpPr>
        <p:spPr>
          <a:xfrm>
            <a:off x="0" y="895350"/>
            <a:ext cx="9020174" cy="4370427"/>
          </a:xfrm>
          <a:prstGeom prst="rect">
            <a:avLst/>
          </a:prstGeom>
          <a:noFill/>
        </p:spPr>
        <p:txBody>
          <a:bodyPr wrap="square" rtlCol="0">
            <a:spAutoFit/>
          </a:bodyPr>
          <a:lstStyle/>
          <a:p>
            <a:r>
              <a:rPr lang="es-ES" sz="1400" b="1" dirty="0" smtClean="0">
                <a:solidFill>
                  <a:schemeClr val="bg1">
                    <a:lumMod val="50000"/>
                  </a:schemeClr>
                </a:solidFill>
              </a:rPr>
              <a:t>Spring Security </a:t>
            </a:r>
            <a:r>
              <a:rPr lang="es-ES" sz="1400" dirty="0" smtClean="0">
                <a:solidFill>
                  <a:schemeClr val="bg1">
                    <a:lumMod val="50000"/>
                  </a:schemeClr>
                </a:solidFill>
              </a:rPr>
              <a:t>proporciona servicios de seguridad para aplicaciones de software empresariales basados en J2EE, enfocado particularmente sobre proyectos construidos usando </a:t>
            </a:r>
            <a:r>
              <a:rPr lang="es-ES" sz="1400" dirty="0" err="1" smtClean="0">
                <a:solidFill>
                  <a:schemeClr val="bg1">
                    <a:lumMod val="50000"/>
                  </a:schemeClr>
                </a:solidFill>
              </a:rPr>
              <a:t>SpringFramework</a:t>
            </a:r>
            <a:r>
              <a:rPr lang="es-ES" sz="1400" dirty="0" smtClean="0">
                <a:solidFill>
                  <a:schemeClr val="bg1">
                    <a:lumMod val="50000"/>
                  </a:schemeClr>
                </a:solidFill>
              </a:rPr>
              <a:t>.</a:t>
            </a:r>
          </a:p>
          <a:p>
            <a:r>
              <a:rPr lang="es-ES" sz="1400" dirty="0" smtClean="0">
                <a:solidFill>
                  <a:schemeClr val="bg1">
                    <a:lumMod val="50000"/>
                  </a:schemeClr>
                </a:solidFill>
              </a:rPr>
              <a:t/>
            </a:r>
            <a:br>
              <a:rPr lang="es-ES" sz="1400" dirty="0" smtClean="0">
                <a:solidFill>
                  <a:schemeClr val="bg1">
                    <a:lumMod val="50000"/>
                  </a:schemeClr>
                </a:solidFill>
              </a:rPr>
            </a:br>
            <a:endParaRPr lang="es-ES" sz="1400" dirty="0" smtClean="0">
              <a:solidFill>
                <a:schemeClr val="bg1">
                  <a:lumMod val="50000"/>
                </a:schemeClr>
              </a:solidFill>
            </a:endParaRPr>
          </a:p>
          <a:p>
            <a:r>
              <a:rPr lang="es-ES" sz="1400" dirty="0" smtClean="0">
                <a:solidFill>
                  <a:schemeClr val="bg1">
                    <a:lumMod val="50000"/>
                  </a:schemeClr>
                </a:solidFill>
              </a:rPr>
              <a:t>Como sabemos la seguridad comprende dos operaciones: La primera operación es conocida como "</a:t>
            </a:r>
            <a:r>
              <a:rPr lang="es-ES" sz="1400" i="1" u="sng" dirty="0" smtClean="0">
                <a:solidFill>
                  <a:schemeClr val="bg1">
                    <a:lumMod val="50000"/>
                  </a:schemeClr>
                </a:solidFill>
              </a:rPr>
              <a:t>autenticación</a:t>
            </a:r>
            <a:r>
              <a:rPr lang="es-ES" sz="1400" dirty="0" smtClean="0">
                <a:solidFill>
                  <a:schemeClr val="bg1">
                    <a:lumMod val="50000"/>
                  </a:schemeClr>
                </a:solidFill>
              </a:rPr>
              <a:t>", por el cual se establece si un usuario(que quiere realizar una acción en nuestra aplicación) es quien dice ser, y la segunda operación es llamada "</a:t>
            </a:r>
            <a:r>
              <a:rPr lang="es-ES" sz="1400" i="1" u="sng" dirty="0" smtClean="0">
                <a:solidFill>
                  <a:schemeClr val="bg1">
                    <a:lumMod val="50000"/>
                  </a:schemeClr>
                </a:solidFill>
              </a:rPr>
              <a:t>autorización</a:t>
            </a:r>
            <a:r>
              <a:rPr lang="es-ES" sz="1400" dirty="0" smtClean="0">
                <a:solidFill>
                  <a:schemeClr val="bg1">
                    <a:lumMod val="50000"/>
                  </a:schemeClr>
                </a:solidFill>
              </a:rPr>
              <a:t>" que se refiere al proceso de decidir si a un usuario le es permitido realizar una determinada acción en nuestra aplicación.</a:t>
            </a:r>
          </a:p>
          <a:p>
            <a:r>
              <a:rPr lang="es-ES" sz="1400" dirty="0" smtClean="0">
                <a:solidFill>
                  <a:schemeClr val="bg1">
                    <a:lumMod val="50000"/>
                  </a:schemeClr>
                </a:solidFill>
              </a:rPr>
              <a:t/>
            </a:r>
            <a:br>
              <a:rPr lang="es-ES" sz="1400" dirty="0" smtClean="0">
                <a:solidFill>
                  <a:schemeClr val="bg1">
                    <a:lumMod val="50000"/>
                  </a:schemeClr>
                </a:solidFill>
              </a:rPr>
            </a:br>
            <a:endParaRPr lang="es-ES" sz="1400" dirty="0" smtClean="0">
              <a:solidFill>
                <a:schemeClr val="bg1">
                  <a:lumMod val="50000"/>
                </a:schemeClr>
              </a:solidFill>
            </a:endParaRPr>
          </a:p>
          <a:p>
            <a:r>
              <a:rPr lang="es-ES" sz="1400" dirty="0" smtClean="0">
                <a:solidFill>
                  <a:schemeClr val="bg1">
                    <a:lumMod val="50000"/>
                  </a:schemeClr>
                </a:solidFill>
              </a:rPr>
              <a:t>Para llegar al punto donde una acción de autorización es necesaria, la identidad del usuario ya ha sido establecida por el proceso de "</a:t>
            </a:r>
            <a:r>
              <a:rPr lang="es-ES" sz="1400" i="1" u="sng" dirty="0" smtClean="0">
                <a:solidFill>
                  <a:schemeClr val="bg1">
                    <a:lumMod val="50000"/>
                  </a:schemeClr>
                </a:solidFill>
              </a:rPr>
              <a:t>autenticación</a:t>
            </a:r>
            <a:r>
              <a:rPr lang="es-ES" sz="1400" dirty="0" smtClean="0">
                <a:solidFill>
                  <a:schemeClr val="bg1">
                    <a:lumMod val="50000"/>
                  </a:schemeClr>
                </a:solidFill>
              </a:rPr>
              <a:t>", estos conceptos son comunes y no todos son específicos a Spring Security.</a:t>
            </a:r>
          </a:p>
          <a:p>
            <a:r>
              <a:rPr lang="es-ES" sz="1400" dirty="0" smtClean="0">
                <a:solidFill>
                  <a:schemeClr val="bg1">
                    <a:lumMod val="50000"/>
                  </a:schemeClr>
                </a:solidFill>
              </a:rPr>
              <a:t/>
            </a:r>
            <a:br>
              <a:rPr lang="es-ES" sz="1400" dirty="0" smtClean="0">
                <a:solidFill>
                  <a:schemeClr val="bg1">
                    <a:lumMod val="50000"/>
                  </a:schemeClr>
                </a:solidFill>
              </a:rPr>
            </a:br>
            <a:endParaRPr lang="es-ES" sz="1400" dirty="0" smtClean="0">
              <a:solidFill>
                <a:schemeClr val="bg1">
                  <a:lumMod val="50000"/>
                </a:schemeClr>
              </a:solidFill>
            </a:endParaRPr>
          </a:p>
          <a:p>
            <a:r>
              <a:rPr lang="es-ES" sz="1400" dirty="0" smtClean="0">
                <a:solidFill>
                  <a:schemeClr val="bg1">
                    <a:lumMod val="50000"/>
                  </a:schemeClr>
                </a:solidFill>
              </a:rPr>
              <a:t>En el nivel de "</a:t>
            </a:r>
            <a:r>
              <a:rPr lang="es-ES" sz="1400" i="1" u="sng" dirty="0" smtClean="0">
                <a:solidFill>
                  <a:schemeClr val="bg1">
                    <a:lumMod val="50000"/>
                  </a:schemeClr>
                </a:solidFill>
              </a:rPr>
              <a:t>autenticación</a:t>
            </a:r>
            <a:r>
              <a:rPr lang="es-ES" sz="1400" dirty="0" smtClean="0">
                <a:solidFill>
                  <a:schemeClr val="bg1">
                    <a:lumMod val="50000"/>
                  </a:schemeClr>
                </a:solidFill>
              </a:rPr>
              <a:t>" Spring Security soporta muchos modelos de autenticación, muchos de estos modelos de autenticación son proporcionados por terceros o son desarrollados por estándares importantes como el IETF(Internet </a:t>
            </a:r>
            <a:r>
              <a:rPr lang="es-ES" sz="1400" dirty="0" err="1" smtClean="0">
                <a:solidFill>
                  <a:schemeClr val="bg1">
                    <a:lumMod val="50000"/>
                  </a:schemeClr>
                </a:solidFill>
              </a:rPr>
              <a:t>Engineering</a:t>
            </a:r>
            <a:r>
              <a:rPr lang="es-ES" sz="1400" dirty="0" smtClean="0">
                <a:solidFill>
                  <a:schemeClr val="bg1">
                    <a:lumMod val="50000"/>
                  </a:schemeClr>
                </a:solidFill>
              </a:rPr>
              <a:t> </a:t>
            </a:r>
            <a:r>
              <a:rPr lang="es-ES" sz="1400" dirty="0" err="1" smtClean="0">
                <a:solidFill>
                  <a:schemeClr val="bg1">
                    <a:lumMod val="50000"/>
                  </a:schemeClr>
                </a:solidFill>
              </a:rPr>
              <a:t>tTask</a:t>
            </a:r>
            <a:r>
              <a:rPr lang="es-ES" sz="1400" dirty="0" smtClean="0">
                <a:solidFill>
                  <a:schemeClr val="bg1">
                    <a:lumMod val="50000"/>
                  </a:schemeClr>
                </a:solidFill>
              </a:rPr>
              <a:t> </a:t>
            </a:r>
            <a:r>
              <a:rPr lang="es-ES" sz="1400" dirty="0" err="1" smtClean="0">
                <a:solidFill>
                  <a:schemeClr val="bg1">
                    <a:lumMod val="50000"/>
                  </a:schemeClr>
                </a:solidFill>
              </a:rPr>
              <a:t>Force</a:t>
            </a:r>
            <a:r>
              <a:rPr lang="es-ES" sz="1400" dirty="0" smtClean="0">
                <a:solidFill>
                  <a:schemeClr val="bg1">
                    <a:lumMod val="50000"/>
                  </a:schemeClr>
                </a:solidFill>
              </a:rPr>
              <a:t>), adicionalmente, Spring Security proporciona su propio conjunto de características de autenticación.</a:t>
            </a:r>
          </a:p>
          <a:p>
            <a:endParaRPr lang="es-E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sp>
        <p:nvSpPr>
          <p:cNvPr id="7" name="6 CuadroTexto"/>
          <p:cNvSpPr txBox="1"/>
          <p:nvPr/>
        </p:nvSpPr>
        <p:spPr>
          <a:xfrm>
            <a:off x="0" y="809625"/>
            <a:ext cx="9020174" cy="6217087"/>
          </a:xfrm>
          <a:prstGeom prst="rect">
            <a:avLst/>
          </a:prstGeom>
          <a:noFill/>
        </p:spPr>
        <p:txBody>
          <a:bodyPr wrap="square" rtlCol="0">
            <a:spAutoFit/>
          </a:bodyPr>
          <a:lstStyle/>
          <a:p>
            <a:r>
              <a:rPr lang="es-ES" dirty="0" smtClean="0">
                <a:solidFill>
                  <a:schemeClr val="bg1">
                    <a:lumMod val="50000"/>
                  </a:schemeClr>
                </a:solidFill>
              </a:rPr>
              <a:t>Spring Security actualmente soporta integración de autenticación con todas las siguientes tecnologías:</a:t>
            </a:r>
          </a:p>
          <a:p>
            <a:pPr lvl="3">
              <a:buFont typeface="Arial" pitchFamily="34" charset="0"/>
              <a:buChar char="•"/>
            </a:pPr>
            <a:r>
              <a:rPr lang="es-ES" i="1" dirty="0" smtClean="0">
                <a:solidFill>
                  <a:schemeClr val="bg1">
                    <a:lumMod val="50000"/>
                  </a:schemeClr>
                </a:solidFill>
              </a:rPr>
              <a:t>HTTP</a:t>
            </a:r>
            <a:r>
              <a:rPr lang="es-ES" dirty="0" smtClean="0">
                <a:solidFill>
                  <a:schemeClr val="bg1">
                    <a:lumMod val="50000"/>
                  </a:schemeClr>
                </a:solidFill>
              </a:rPr>
              <a:t> BASIC </a:t>
            </a:r>
            <a:r>
              <a:rPr lang="es-ES" dirty="0" err="1" smtClean="0">
                <a:solidFill>
                  <a:schemeClr val="bg1">
                    <a:lumMod val="50000"/>
                  </a:schemeClr>
                </a:solidFill>
              </a:rPr>
              <a:t>authentication</a:t>
            </a:r>
            <a:r>
              <a:rPr lang="es-ES" dirty="0" smtClean="0">
                <a:solidFill>
                  <a:schemeClr val="bg1">
                    <a:lumMod val="50000"/>
                  </a:schemeClr>
                </a:solidFill>
              </a:rPr>
              <a:t> </a:t>
            </a:r>
            <a:r>
              <a:rPr lang="es-ES" dirty="0" err="1" smtClean="0">
                <a:solidFill>
                  <a:schemeClr val="bg1">
                    <a:lumMod val="50000"/>
                  </a:schemeClr>
                </a:solidFill>
              </a:rPr>
              <a:t>headers</a:t>
            </a:r>
            <a:r>
              <a:rPr lang="es-ES" dirty="0" smtClean="0">
                <a:solidFill>
                  <a:schemeClr val="bg1">
                    <a:lumMod val="50000"/>
                  </a:schemeClr>
                </a:solidFill>
              </a:rPr>
              <a:t> (</a:t>
            </a:r>
            <a:r>
              <a:rPr lang="es-ES" dirty="0" err="1" smtClean="0">
                <a:solidFill>
                  <a:schemeClr val="bg1">
                    <a:lumMod val="50000"/>
                  </a:schemeClr>
                </a:solidFill>
              </a:rPr>
              <a:t>an</a:t>
            </a:r>
            <a:r>
              <a:rPr lang="es-ES" dirty="0" smtClean="0">
                <a:solidFill>
                  <a:schemeClr val="bg1">
                    <a:lumMod val="50000"/>
                  </a:schemeClr>
                </a:solidFill>
              </a:rPr>
              <a:t> IEFT RFC-</a:t>
            </a:r>
            <a:r>
              <a:rPr lang="es-ES" dirty="0" err="1" smtClean="0">
                <a:solidFill>
                  <a:schemeClr val="bg1">
                    <a:lumMod val="50000"/>
                  </a:schemeClr>
                </a:solidFill>
              </a:rPr>
              <a:t>based</a:t>
            </a:r>
            <a:r>
              <a:rPr lang="es-ES" dirty="0" smtClean="0">
                <a:solidFill>
                  <a:schemeClr val="bg1">
                    <a:lumMod val="50000"/>
                  </a:schemeClr>
                </a:solidFill>
              </a:rPr>
              <a:t> </a:t>
            </a:r>
            <a:r>
              <a:rPr lang="es-ES" dirty="0" err="1" smtClean="0">
                <a:solidFill>
                  <a:schemeClr val="bg1">
                    <a:lumMod val="50000"/>
                  </a:schemeClr>
                </a:solidFill>
              </a:rPr>
              <a:t>standard</a:t>
            </a:r>
            <a:r>
              <a:rPr lang="es-ES" dirty="0" smtClean="0">
                <a:solidFill>
                  <a:schemeClr val="bg1">
                    <a:lumMod val="50000"/>
                  </a:schemeClr>
                </a:solidFill>
              </a:rPr>
              <a:t>).</a:t>
            </a:r>
          </a:p>
          <a:p>
            <a:pPr lvl="3">
              <a:buFont typeface="Arial" pitchFamily="34" charset="0"/>
              <a:buChar char="•"/>
            </a:pPr>
            <a:r>
              <a:rPr lang="es-ES" i="1" dirty="0" smtClean="0">
                <a:solidFill>
                  <a:schemeClr val="bg1">
                    <a:lumMod val="50000"/>
                  </a:schemeClr>
                </a:solidFill>
              </a:rPr>
              <a:t>HTTP</a:t>
            </a:r>
            <a:r>
              <a:rPr lang="es-ES" dirty="0" smtClean="0">
                <a:solidFill>
                  <a:schemeClr val="bg1">
                    <a:lumMod val="50000"/>
                  </a:schemeClr>
                </a:solidFill>
              </a:rPr>
              <a:t> </a:t>
            </a:r>
            <a:r>
              <a:rPr lang="es-ES" dirty="0" err="1" smtClean="0">
                <a:solidFill>
                  <a:schemeClr val="bg1">
                    <a:lumMod val="50000"/>
                  </a:schemeClr>
                </a:solidFill>
              </a:rPr>
              <a:t>Digest</a:t>
            </a:r>
            <a:r>
              <a:rPr lang="es-ES" dirty="0" smtClean="0">
                <a:solidFill>
                  <a:schemeClr val="bg1">
                    <a:lumMod val="50000"/>
                  </a:schemeClr>
                </a:solidFill>
              </a:rPr>
              <a:t> </a:t>
            </a:r>
            <a:r>
              <a:rPr lang="es-ES" dirty="0" err="1" smtClean="0">
                <a:solidFill>
                  <a:schemeClr val="bg1">
                    <a:lumMod val="50000"/>
                  </a:schemeClr>
                </a:solidFill>
              </a:rPr>
              <a:t>authentication</a:t>
            </a:r>
            <a:r>
              <a:rPr lang="es-ES" dirty="0" smtClean="0">
                <a:solidFill>
                  <a:schemeClr val="bg1">
                    <a:lumMod val="50000"/>
                  </a:schemeClr>
                </a:solidFill>
              </a:rPr>
              <a:t> </a:t>
            </a:r>
            <a:r>
              <a:rPr lang="es-ES" dirty="0" err="1" smtClean="0">
                <a:solidFill>
                  <a:schemeClr val="bg1">
                    <a:lumMod val="50000"/>
                  </a:schemeClr>
                </a:solidFill>
              </a:rPr>
              <a:t>headers</a:t>
            </a:r>
            <a:r>
              <a:rPr lang="es-ES" dirty="0" smtClean="0">
                <a:solidFill>
                  <a:schemeClr val="bg1">
                    <a:lumMod val="50000"/>
                  </a:schemeClr>
                </a:solidFill>
              </a:rPr>
              <a:t> (</a:t>
            </a:r>
            <a:r>
              <a:rPr lang="es-ES" dirty="0" err="1" smtClean="0">
                <a:solidFill>
                  <a:schemeClr val="bg1">
                    <a:lumMod val="50000"/>
                  </a:schemeClr>
                </a:solidFill>
              </a:rPr>
              <a:t>an</a:t>
            </a:r>
            <a:r>
              <a:rPr lang="es-ES" dirty="0" smtClean="0">
                <a:solidFill>
                  <a:schemeClr val="bg1">
                    <a:lumMod val="50000"/>
                  </a:schemeClr>
                </a:solidFill>
              </a:rPr>
              <a:t> IEFT RFC-</a:t>
            </a:r>
            <a:r>
              <a:rPr lang="es-ES" dirty="0" err="1" smtClean="0">
                <a:solidFill>
                  <a:schemeClr val="bg1">
                    <a:lumMod val="50000"/>
                  </a:schemeClr>
                </a:solidFill>
              </a:rPr>
              <a:t>based</a:t>
            </a:r>
            <a:r>
              <a:rPr lang="es-ES" dirty="0" smtClean="0">
                <a:solidFill>
                  <a:schemeClr val="bg1">
                    <a:lumMod val="50000"/>
                  </a:schemeClr>
                </a:solidFill>
              </a:rPr>
              <a:t> </a:t>
            </a:r>
            <a:r>
              <a:rPr lang="es-ES" dirty="0" err="1" smtClean="0">
                <a:solidFill>
                  <a:schemeClr val="bg1">
                    <a:lumMod val="50000"/>
                  </a:schemeClr>
                </a:solidFill>
              </a:rPr>
              <a:t>standard</a:t>
            </a:r>
            <a:r>
              <a:rPr lang="es-ES" dirty="0" smtClean="0">
                <a:solidFill>
                  <a:schemeClr val="bg1">
                    <a:lumMod val="50000"/>
                  </a:schemeClr>
                </a:solidFill>
              </a:rPr>
              <a:t>).</a:t>
            </a:r>
          </a:p>
          <a:p>
            <a:pPr lvl="3">
              <a:buFont typeface="Arial" pitchFamily="34" charset="0"/>
              <a:buChar char="•"/>
            </a:pPr>
            <a:r>
              <a:rPr lang="es-ES" i="1" dirty="0" smtClean="0">
                <a:solidFill>
                  <a:schemeClr val="bg1">
                    <a:lumMod val="50000"/>
                  </a:schemeClr>
                </a:solidFill>
              </a:rPr>
              <a:t>HTTP</a:t>
            </a:r>
            <a:r>
              <a:rPr lang="es-ES" dirty="0" smtClean="0">
                <a:solidFill>
                  <a:schemeClr val="bg1">
                    <a:lumMod val="50000"/>
                  </a:schemeClr>
                </a:solidFill>
              </a:rPr>
              <a:t> X.509 </a:t>
            </a:r>
            <a:r>
              <a:rPr lang="es-ES" dirty="0" err="1" smtClean="0">
                <a:solidFill>
                  <a:schemeClr val="bg1">
                    <a:lumMod val="50000"/>
                  </a:schemeClr>
                </a:solidFill>
              </a:rPr>
              <a:t>client</a:t>
            </a:r>
            <a:r>
              <a:rPr lang="es-ES" dirty="0" smtClean="0">
                <a:solidFill>
                  <a:schemeClr val="bg1">
                    <a:lumMod val="50000"/>
                  </a:schemeClr>
                </a:solidFill>
              </a:rPr>
              <a:t> </a:t>
            </a:r>
            <a:r>
              <a:rPr lang="es-ES" dirty="0" err="1" smtClean="0">
                <a:solidFill>
                  <a:schemeClr val="bg1">
                    <a:lumMod val="50000"/>
                  </a:schemeClr>
                </a:solidFill>
              </a:rPr>
              <a:t>certificate</a:t>
            </a:r>
            <a:r>
              <a:rPr lang="es-ES" dirty="0" smtClean="0">
                <a:solidFill>
                  <a:schemeClr val="bg1">
                    <a:lumMod val="50000"/>
                  </a:schemeClr>
                </a:solidFill>
              </a:rPr>
              <a:t> </a:t>
            </a:r>
            <a:r>
              <a:rPr lang="es-ES" dirty="0" err="1" smtClean="0">
                <a:solidFill>
                  <a:schemeClr val="bg1">
                    <a:lumMod val="50000"/>
                  </a:schemeClr>
                </a:solidFill>
              </a:rPr>
              <a:t>exchange</a:t>
            </a:r>
            <a:r>
              <a:rPr lang="es-ES" dirty="0" smtClean="0">
                <a:solidFill>
                  <a:schemeClr val="bg1">
                    <a:lumMod val="50000"/>
                  </a:schemeClr>
                </a:solidFill>
              </a:rPr>
              <a:t> (</a:t>
            </a:r>
            <a:r>
              <a:rPr lang="es-ES" dirty="0" err="1" smtClean="0">
                <a:solidFill>
                  <a:schemeClr val="bg1">
                    <a:lumMod val="50000"/>
                  </a:schemeClr>
                </a:solidFill>
              </a:rPr>
              <a:t>an</a:t>
            </a:r>
            <a:r>
              <a:rPr lang="es-ES" dirty="0" smtClean="0">
                <a:solidFill>
                  <a:schemeClr val="bg1">
                    <a:lumMod val="50000"/>
                  </a:schemeClr>
                </a:solidFill>
              </a:rPr>
              <a:t> IEFT RFC-</a:t>
            </a:r>
            <a:r>
              <a:rPr lang="es-ES" dirty="0" err="1" smtClean="0">
                <a:solidFill>
                  <a:schemeClr val="bg1">
                    <a:lumMod val="50000"/>
                  </a:schemeClr>
                </a:solidFill>
              </a:rPr>
              <a:t>based</a:t>
            </a:r>
            <a:r>
              <a:rPr lang="es-ES" dirty="0" smtClean="0">
                <a:solidFill>
                  <a:schemeClr val="bg1">
                    <a:lumMod val="50000"/>
                  </a:schemeClr>
                </a:solidFill>
              </a:rPr>
              <a:t> </a:t>
            </a:r>
            <a:r>
              <a:rPr lang="es-ES" dirty="0" err="1" smtClean="0">
                <a:solidFill>
                  <a:schemeClr val="bg1">
                    <a:lumMod val="50000"/>
                  </a:schemeClr>
                </a:solidFill>
              </a:rPr>
              <a:t>standard</a:t>
            </a:r>
            <a:r>
              <a:rPr lang="es-ES" dirty="0" smtClean="0">
                <a:solidFill>
                  <a:schemeClr val="bg1">
                    <a:lumMod val="50000"/>
                  </a:schemeClr>
                </a:solidFill>
              </a:rPr>
              <a:t>).</a:t>
            </a:r>
          </a:p>
          <a:p>
            <a:pPr lvl="3">
              <a:buFont typeface="Arial" pitchFamily="34" charset="0"/>
              <a:buChar char="•"/>
            </a:pPr>
            <a:r>
              <a:rPr lang="es-ES" i="1" dirty="0" smtClean="0">
                <a:solidFill>
                  <a:schemeClr val="bg1">
                    <a:lumMod val="50000"/>
                  </a:schemeClr>
                </a:solidFill>
              </a:rPr>
              <a:t>LDAP</a:t>
            </a:r>
            <a:r>
              <a:rPr lang="es-ES" dirty="0" smtClean="0">
                <a:solidFill>
                  <a:schemeClr val="bg1">
                    <a:lumMod val="50000"/>
                  </a:schemeClr>
                </a:solidFill>
              </a:rPr>
              <a:t> (un enfoque muy </a:t>
            </a:r>
            <a:r>
              <a:rPr lang="es-ES" dirty="0" err="1" smtClean="0">
                <a:solidFill>
                  <a:schemeClr val="bg1">
                    <a:lumMod val="50000"/>
                  </a:schemeClr>
                </a:solidFill>
              </a:rPr>
              <a:t>comun</a:t>
            </a:r>
            <a:r>
              <a:rPr lang="es-ES" dirty="0" smtClean="0">
                <a:solidFill>
                  <a:schemeClr val="bg1">
                    <a:lumMod val="50000"/>
                  </a:schemeClr>
                </a:solidFill>
              </a:rPr>
              <a:t> para necesidades de autenticación multiplataforma, </a:t>
            </a:r>
            <a:r>
              <a:rPr lang="es-ES" dirty="0" err="1" smtClean="0">
                <a:solidFill>
                  <a:schemeClr val="bg1">
                    <a:lumMod val="50000"/>
                  </a:schemeClr>
                </a:solidFill>
              </a:rPr>
              <a:t>especificamente</a:t>
            </a:r>
            <a:r>
              <a:rPr lang="es-ES" dirty="0" smtClean="0">
                <a:solidFill>
                  <a:schemeClr val="bg1">
                    <a:lumMod val="50000"/>
                  </a:schemeClr>
                </a:solidFill>
              </a:rPr>
              <a:t> en entornos extensos).</a:t>
            </a:r>
          </a:p>
          <a:p>
            <a:pPr lvl="3">
              <a:buFont typeface="Arial" pitchFamily="34" charset="0"/>
              <a:buChar char="•"/>
            </a:pPr>
            <a:r>
              <a:rPr lang="es-ES" i="1" dirty="0" err="1" smtClean="0">
                <a:solidFill>
                  <a:schemeClr val="bg1">
                    <a:lumMod val="50000"/>
                  </a:schemeClr>
                </a:solidFill>
              </a:rPr>
              <a:t>Form-based</a:t>
            </a:r>
            <a:r>
              <a:rPr lang="es-ES" i="1" dirty="0" smtClean="0">
                <a:solidFill>
                  <a:schemeClr val="bg1">
                    <a:lumMod val="50000"/>
                  </a:schemeClr>
                </a:solidFill>
              </a:rPr>
              <a:t> </a:t>
            </a:r>
            <a:r>
              <a:rPr lang="es-ES" i="1" dirty="0" err="1" smtClean="0">
                <a:solidFill>
                  <a:schemeClr val="bg1">
                    <a:lumMod val="50000"/>
                  </a:schemeClr>
                </a:solidFill>
              </a:rPr>
              <a:t>authentication</a:t>
            </a:r>
            <a:r>
              <a:rPr lang="es-ES" i="1" dirty="0" smtClean="0">
                <a:solidFill>
                  <a:schemeClr val="bg1">
                    <a:lumMod val="50000"/>
                  </a:schemeClr>
                </a:solidFill>
              </a:rPr>
              <a:t> </a:t>
            </a:r>
            <a:r>
              <a:rPr lang="es-ES" dirty="0" smtClean="0">
                <a:solidFill>
                  <a:schemeClr val="bg1">
                    <a:lumMod val="50000"/>
                  </a:schemeClr>
                </a:solidFill>
              </a:rPr>
              <a:t>(necesario para interfaces de usuario simples).</a:t>
            </a:r>
          </a:p>
          <a:p>
            <a:pPr lvl="3">
              <a:buFont typeface="Arial" pitchFamily="34" charset="0"/>
              <a:buChar char="•"/>
            </a:pPr>
            <a:r>
              <a:rPr lang="es-ES" i="1" dirty="0" err="1" smtClean="0">
                <a:solidFill>
                  <a:schemeClr val="bg1">
                    <a:lumMod val="50000"/>
                  </a:schemeClr>
                </a:solidFill>
              </a:rPr>
              <a:t>OpenID</a:t>
            </a:r>
            <a:r>
              <a:rPr lang="es-ES" dirty="0" smtClean="0">
                <a:solidFill>
                  <a:schemeClr val="bg1">
                    <a:lumMod val="50000"/>
                  </a:schemeClr>
                </a:solidFill>
              </a:rPr>
              <a:t> </a:t>
            </a:r>
            <a:r>
              <a:rPr lang="es-ES" dirty="0" err="1" smtClean="0">
                <a:solidFill>
                  <a:schemeClr val="bg1">
                    <a:lumMod val="50000"/>
                  </a:schemeClr>
                </a:solidFill>
              </a:rPr>
              <a:t>authentication</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Computer</a:t>
            </a:r>
            <a:r>
              <a:rPr lang="es-ES" dirty="0" smtClean="0">
                <a:solidFill>
                  <a:schemeClr val="bg1">
                    <a:lumMod val="50000"/>
                  </a:schemeClr>
                </a:solidFill>
              </a:rPr>
              <a:t> </a:t>
            </a:r>
            <a:r>
              <a:rPr lang="es-ES" dirty="0" err="1" smtClean="0">
                <a:solidFill>
                  <a:schemeClr val="bg1">
                    <a:lumMod val="50000"/>
                  </a:schemeClr>
                </a:solidFill>
              </a:rPr>
              <a:t>Associates</a:t>
            </a:r>
            <a:r>
              <a:rPr lang="es-ES" dirty="0" smtClean="0">
                <a:solidFill>
                  <a:schemeClr val="bg1">
                    <a:lumMod val="50000"/>
                  </a:schemeClr>
                </a:solidFill>
              </a:rPr>
              <a:t> </a:t>
            </a:r>
            <a:r>
              <a:rPr lang="es-ES" dirty="0" err="1" smtClean="0">
                <a:solidFill>
                  <a:schemeClr val="bg1">
                    <a:lumMod val="50000"/>
                  </a:schemeClr>
                </a:solidFill>
              </a:rPr>
              <a:t>Siteminder</a:t>
            </a:r>
            <a:r>
              <a:rPr lang="es-ES" dirty="0" smtClean="0">
                <a:solidFill>
                  <a:schemeClr val="bg1">
                    <a:lumMod val="50000"/>
                  </a:schemeClr>
                </a:solidFill>
              </a:rPr>
              <a:t>.</a:t>
            </a:r>
          </a:p>
          <a:p>
            <a:pPr lvl="3">
              <a:buFont typeface="Arial" pitchFamily="34" charset="0"/>
              <a:buChar char="•"/>
            </a:pPr>
            <a:r>
              <a:rPr lang="es-ES" dirty="0" smtClean="0">
                <a:solidFill>
                  <a:schemeClr val="bg1">
                    <a:lumMod val="50000"/>
                  </a:schemeClr>
                </a:solidFill>
              </a:rPr>
              <a:t>JA-SIG Central </a:t>
            </a:r>
            <a:r>
              <a:rPr lang="es-ES" dirty="0" err="1" smtClean="0">
                <a:solidFill>
                  <a:schemeClr val="bg1">
                    <a:lumMod val="50000"/>
                  </a:schemeClr>
                </a:solidFill>
              </a:rPr>
              <a:t>Authentication</a:t>
            </a:r>
            <a:r>
              <a:rPr lang="es-ES" dirty="0" smtClean="0">
                <a:solidFill>
                  <a:schemeClr val="bg1">
                    <a:lumMod val="50000"/>
                  </a:schemeClr>
                </a:solidFill>
              </a:rPr>
              <a:t> </a:t>
            </a:r>
            <a:r>
              <a:rPr lang="es-ES" dirty="0" err="1" smtClean="0">
                <a:solidFill>
                  <a:schemeClr val="bg1">
                    <a:lumMod val="50000"/>
                  </a:schemeClr>
                </a:solidFill>
              </a:rPr>
              <a:t>Service</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Transparent</a:t>
            </a:r>
            <a:r>
              <a:rPr lang="es-ES" dirty="0" smtClean="0">
                <a:solidFill>
                  <a:schemeClr val="bg1">
                    <a:lumMod val="50000"/>
                  </a:schemeClr>
                </a:solidFill>
              </a:rPr>
              <a:t> </a:t>
            </a:r>
            <a:r>
              <a:rPr lang="es-ES" dirty="0" err="1" smtClean="0">
                <a:solidFill>
                  <a:schemeClr val="bg1">
                    <a:lumMod val="50000"/>
                  </a:schemeClr>
                </a:solidFill>
              </a:rPr>
              <a:t>authentication</a:t>
            </a:r>
            <a:r>
              <a:rPr lang="es-ES" dirty="0" smtClean="0">
                <a:solidFill>
                  <a:schemeClr val="bg1">
                    <a:lumMod val="50000"/>
                  </a:schemeClr>
                </a:solidFill>
              </a:rPr>
              <a:t> </a:t>
            </a:r>
            <a:r>
              <a:rPr lang="es-ES" dirty="0" err="1" smtClean="0">
                <a:solidFill>
                  <a:schemeClr val="bg1">
                    <a:lumMod val="50000"/>
                  </a:schemeClr>
                </a:solidFill>
              </a:rPr>
              <a:t>context</a:t>
            </a:r>
            <a:r>
              <a:rPr lang="es-ES" dirty="0" smtClean="0">
                <a:solidFill>
                  <a:schemeClr val="bg1">
                    <a:lumMod val="50000"/>
                  </a:schemeClr>
                </a:solidFill>
              </a:rPr>
              <a:t> </a:t>
            </a:r>
            <a:r>
              <a:rPr lang="es-ES" dirty="0" err="1" smtClean="0">
                <a:solidFill>
                  <a:schemeClr val="bg1">
                    <a:lumMod val="50000"/>
                  </a:schemeClr>
                </a:solidFill>
              </a:rPr>
              <a:t>propagation</a:t>
            </a:r>
            <a:r>
              <a:rPr lang="es-ES" dirty="0" smtClean="0">
                <a:solidFill>
                  <a:schemeClr val="bg1">
                    <a:lumMod val="50000"/>
                  </a:schemeClr>
                </a:solidFill>
              </a:rPr>
              <a:t> </a:t>
            </a:r>
            <a:r>
              <a:rPr lang="es-ES" dirty="0" err="1" smtClean="0">
                <a:solidFill>
                  <a:schemeClr val="bg1">
                    <a:lumMod val="50000"/>
                  </a:schemeClr>
                </a:solidFill>
              </a:rPr>
              <a:t>for</a:t>
            </a:r>
            <a:r>
              <a:rPr lang="es-ES" dirty="0" smtClean="0">
                <a:solidFill>
                  <a:schemeClr val="bg1">
                    <a:lumMod val="50000"/>
                  </a:schemeClr>
                </a:solidFill>
              </a:rPr>
              <a:t> </a:t>
            </a:r>
            <a:r>
              <a:rPr lang="es-ES" dirty="0" err="1" smtClean="0">
                <a:solidFill>
                  <a:schemeClr val="bg1">
                    <a:lumMod val="50000"/>
                  </a:schemeClr>
                </a:solidFill>
              </a:rPr>
              <a:t>Remote</a:t>
            </a:r>
            <a:r>
              <a:rPr lang="es-ES" dirty="0" smtClean="0">
                <a:solidFill>
                  <a:schemeClr val="bg1">
                    <a:lumMod val="50000"/>
                  </a:schemeClr>
                </a:solidFill>
              </a:rPr>
              <a:t> </a:t>
            </a:r>
            <a:r>
              <a:rPr lang="es-ES" dirty="0" err="1" smtClean="0">
                <a:solidFill>
                  <a:schemeClr val="bg1">
                    <a:lumMod val="50000"/>
                  </a:schemeClr>
                </a:solidFill>
              </a:rPr>
              <a:t>Method</a:t>
            </a:r>
            <a:r>
              <a:rPr lang="es-ES" dirty="0" smtClean="0">
                <a:solidFill>
                  <a:schemeClr val="bg1">
                    <a:lumMod val="50000"/>
                  </a:schemeClr>
                </a:solidFill>
              </a:rPr>
              <a:t> </a:t>
            </a:r>
            <a:r>
              <a:rPr lang="es-ES" dirty="0" err="1" smtClean="0">
                <a:solidFill>
                  <a:schemeClr val="bg1">
                    <a:lumMod val="50000"/>
                  </a:schemeClr>
                </a:solidFill>
              </a:rPr>
              <a:t>Invocation</a:t>
            </a:r>
            <a:r>
              <a:rPr lang="es-ES" dirty="0" smtClean="0">
                <a:solidFill>
                  <a:schemeClr val="bg1">
                    <a:lumMod val="50000"/>
                  </a:schemeClr>
                </a:solidFill>
              </a:rPr>
              <a:t> (RMI) and </a:t>
            </a:r>
            <a:r>
              <a:rPr lang="es-ES" dirty="0" err="1" smtClean="0">
                <a:solidFill>
                  <a:schemeClr val="bg1">
                    <a:lumMod val="50000"/>
                  </a:schemeClr>
                </a:solidFill>
              </a:rPr>
              <a:t>HttpInvoker</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Automatic</a:t>
            </a:r>
            <a:r>
              <a:rPr lang="es-ES" dirty="0" smtClean="0">
                <a:solidFill>
                  <a:schemeClr val="bg1">
                    <a:lumMod val="50000"/>
                  </a:schemeClr>
                </a:solidFill>
              </a:rPr>
              <a:t> "</a:t>
            </a:r>
            <a:r>
              <a:rPr lang="es-ES" dirty="0" err="1" smtClean="0">
                <a:solidFill>
                  <a:schemeClr val="bg1">
                    <a:lumMod val="50000"/>
                  </a:schemeClr>
                </a:solidFill>
              </a:rPr>
              <a:t>remember</a:t>
            </a:r>
            <a:r>
              <a:rPr lang="es-ES" dirty="0" smtClean="0">
                <a:solidFill>
                  <a:schemeClr val="bg1">
                    <a:lumMod val="50000"/>
                  </a:schemeClr>
                </a:solidFill>
              </a:rPr>
              <a:t>-me" </a:t>
            </a:r>
            <a:r>
              <a:rPr lang="es-ES" dirty="0" err="1" smtClean="0">
                <a:solidFill>
                  <a:schemeClr val="bg1">
                    <a:lumMod val="50000"/>
                  </a:schemeClr>
                </a:solidFill>
              </a:rPr>
              <a:t>authentication</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Anonymous</a:t>
            </a:r>
            <a:r>
              <a:rPr lang="es-ES" dirty="0" smtClean="0">
                <a:solidFill>
                  <a:schemeClr val="bg1">
                    <a:lumMod val="50000"/>
                  </a:schemeClr>
                </a:solidFill>
              </a:rPr>
              <a:t> </a:t>
            </a:r>
            <a:r>
              <a:rPr lang="es-ES" dirty="0" err="1" smtClean="0">
                <a:solidFill>
                  <a:schemeClr val="bg1">
                    <a:lumMod val="50000"/>
                  </a:schemeClr>
                </a:solidFill>
              </a:rPr>
              <a:t>authentication</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Run</a:t>
            </a:r>
            <a:r>
              <a:rPr lang="es-ES" dirty="0" smtClean="0">
                <a:solidFill>
                  <a:schemeClr val="bg1">
                    <a:lumMod val="50000"/>
                  </a:schemeClr>
                </a:solidFill>
              </a:rPr>
              <a:t>-as </a:t>
            </a:r>
            <a:r>
              <a:rPr lang="es-ES" dirty="0" err="1" smtClean="0">
                <a:solidFill>
                  <a:schemeClr val="bg1">
                    <a:lumMod val="50000"/>
                  </a:schemeClr>
                </a:solidFill>
              </a:rPr>
              <a:t>authentication</a:t>
            </a:r>
            <a:r>
              <a:rPr lang="es-ES" dirty="0" smtClean="0">
                <a:solidFill>
                  <a:schemeClr val="bg1">
                    <a:lumMod val="50000"/>
                  </a:schemeClr>
                </a:solidFill>
              </a:rPr>
              <a:t>.</a:t>
            </a:r>
          </a:p>
          <a:p>
            <a:pPr lvl="3">
              <a:buFont typeface="Arial" pitchFamily="34" charset="0"/>
              <a:buChar char="•"/>
            </a:pPr>
            <a:r>
              <a:rPr lang="es-ES" dirty="0" smtClean="0">
                <a:solidFill>
                  <a:schemeClr val="bg1">
                    <a:lumMod val="50000"/>
                  </a:schemeClr>
                </a:solidFill>
              </a:rPr>
              <a:t>Java </a:t>
            </a:r>
            <a:r>
              <a:rPr lang="es-ES" dirty="0" err="1" smtClean="0">
                <a:solidFill>
                  <a:schemeClr val="bg1">
                    <a:lumMod val="50000"/>
                  </a:schemeClr>
                </a:solidFill>
              </a:rPr>
              <a:t>Authentication</a:t>
            </a:r>
            <a:r>
              <a:rPr lang="es-ES" dirty="0" smtClean="0">
                <a:solidFill>
                  <a:schemeClr val="bg1">
                    <a:lumMod val="50000"/>
                  </a:schemeClr>
                </a:solidFill>
              </a:rPr>
              <a:t> and </a:t>
            </a:r>
            <a:r>
              <a:rPr lang="es-ES" dirty="0" err="1" smtClean="0">
                <a:solidFill>
                  <a:schemeClr val="bg1">
                    <a:lumMod val="50000"/>
                  </a:schemeClr>
                </a:solidFill>
              </a:rPr>
              <a:t>Authorization</a:t>
            </a:r>
            <a:r>
              <a:rPr lang="es-ES" dirty="0" smtClean="0">
                <a:solidFill>
                  <a:schemeClr val="bg1">
                    <a:lumMod val="50000"/>
                  </a:schemeClr>
                </a:solidFill>
              </a:rPr>
              <a:t> </a:t>
            </a:r>
            <a:r>
              <a:rPr lang="es-ES" dirty="0" err="1" smtClean="0">
                <a:solidFill>
                  <a:schemeClr val="bg1">
                    <a:lumMod val="50000"/>
                  </a:schemeClr>
                </a:solidFill>
              </a:rPr>
              <a:t>Service</a:t>
            </a:r>
            <a:r>
              <a:rPr lang="es-ES" dirty="0" smtClean="0">
                <a:solidFill>
                  <a:schemeClr val="bg1">
                    <a:lumMod val="50000"/>
                  </a:schemeClr>
                </a:solidFill>
              </a:rPr>
              <a:t> (JAAS)</a:t>
            </a:r>
          </a:p>
          <a:p>
            <a:pPr lvl="3">
              <a:buFont typeface="Arial" pitchFamily="34" charset="0"/>
              <a:buChar char="•"/>
            </a:pPr>
            <a:r>
              <a:rPr lang="es-ES" dirty="0" err="1" smtClean="0">
                <a:solidFill>
                  <a:schemeClr val="bg1">
                    <a:lumMod val="50000"/>
                  </a:schemeClr>
                </a:solidFill>
              </a:rPr>
              <a:t>Container</a:t>
            </a:r>
            <a:r>
              <a:rPr lang="es-ES" dirty="0" smtClean="0">
                <a:solidFill>
                  <a:schemeClr val="bg1">
                    <a:lumMod val="50000"/>
                  </a:schemeClr>
                </a:solidFill>
              </a:rPr>
              <a:t> </a:t>
            </a:r>
            <a:r>
              <a:rPr lang="es-ES" dirty="0" err="1" smtClean="0">
                <a:solidFill>
                  <a:schemeClr val="bg1">
                    <a:lumMod val="50000"/>
                  </a:schemeClr>
                </a:solidFill>
              </a:rPr>
              <a:t>integration</a:t>
            </a:r>
            <a:r>
              <a:rPr lang="es-ES" dirty="0" smtClean="0">
                <a:solidFill>
                  <a:schemeClr val="bg1">
                    <a:lumMod val="50000"/>
                  </a:schemeClr>
                </a:solidFill>
              </a:rPr>
              <a:t> </a:t>
            </a:r>
            <a:r>
              <a:rPr lang="es-ES" dirty="0" err="1" smtClean="0">
                <a:solidFill>
                  <a:schemeClr val="bg1">
                    <a:lumMod val="50000"/>
                  </a:schemeClr>
                </a:solidFill>
              </a:rPr>
              <a:t>with</a:t>
            </a:r>
            <a:r>
              <a:rPr lang="es-ES" dirty="0" smtClean="0">
                <a:solidFill>
                  <a:schemeClr val="bg1">
                    <a:lumMod val="50000"/>
                  </a:schemeClr>
                </a:solidFill>
              </a:rPr>
              <a:t> </a:t>
            </a:r>
            <a:r>
              <a:rPr lang="es-ES" dirty="0" err="1" smtClean="0">
                <a:solidFill>
                  <a:schemeClr val="bg1">
                    <a:lumMod val="50000"/>
                  </a:schemeClr>
                </a:solidFill>
              </a:rPr>
              <a:t>JBoss</a:t>
            </a:r>
            <a:r>
              <a:rPr lang="es-ES" dirty="0" smtClean="0">
                <a:solidFill>
                  <a:schemeClr val="bg1">
                    <a:lumMod val="50000"/>
                  </a:schemeClr>
                </a:solidFill>
              </a:rPr>
              <a:t>, </a:t>
            </a:r>
            <a:r>
              <a:rPr lang="es-ES" dirty="0" err="1" smtClean="0">
                <a:solidFill>
                  <a:schemeClr val="bg1">
                    <a:lumMod val="50000"/>
                  </a:schemeClr>
                </a:solidFill>
              </a:rPr>
              <a:t>Jetty</a:t>
            </a:r>
            <a:r>
              <a:rPr lang="es-ES" dirty="0" smtClean="0">
                <a:solidFill>
                  <a:schemeClr val="bg1">
                    <a:lumMod val="50000"/>
                  </a:schemeClr>
                </a:solidFill>
              </a:rPr>
              <a:t>, </a:t>
            </a:r>
            <a:r>
              <a:rPr lang="es-ES" dirty="0" err="1" smtClean="0">
                <a:solidFill>
                  <a:schemeClr val="bg1">
                    <a:lumMod val="50000"/>
                  </a:schemeClr>
                </a:solidFill>
              </a:rPr>
              <a:t>Resin</a:t>
            </a:r>
            <a:r>
              <a:rPr lang="es-ES" dirty="0" smtClean="0">
                <a:solidFill>
                  <a:schemeClr val="bg1">
                    <a:lumMod val="50000"/>
                  </a:schemeClr>
                </a:solidFill>
              </a:rPr>
              <a:t> and </a:t>
            </a:r>
            <a:r>
              <a:rPr lang="es-ES" dirty="0" err="1" smtClean="0">
                <a:solidFill>
                  <a:schemeClr val="bg1">
                    <a:lumMod val="50000"/>
                  </a:schemeClr>
                </a:solidFill>
              </a:rPr>
              <a:t>Tomcat</a:t>
            </a:r>
            <a:r>
              <a:rPr lang="es-ES" dirty="0" smtClean="0">
                <a:solidFill>
                  <a:schemeClr val="bg1">
                    <a:lumMod val="50000"/>
                  </a:schemeClr>
                </a:solidFill>
              </a:rPr>
              <a:t> (</a:t>
            </a:r>
            <a:r>
              <a:rPr lang="es-ES" dirty="0" err="1" smtClean="0">
                <a:solidFill>
                  <a:schemeClr val="bg1">
                    <a:lumMod val="50000"/>
                  </a:schemeClr>
                </a:solidFill>
              </a:rPr>
              <a:t>tambien</a:t>
            </a:r>
            <a:r>
              <a:rPr lang="es-ES" dirty="0" smtClean="0">
                <a:solidFill>
                  <a:schemeClr val="bg1">
                    <a:lumMod val="50000"/>
                  </a:schemeClr>
                </a:solidFill>
              </a:rPr>
              <a:t> podemos usar autenticación gestionada por el contenedor)</a:t>
            </a:r>
          </a:p>
          <a:p>
            <a:pPr lvl="3">
              <a:buFont typeface="Arial" pitchFamily="34" charset="0"/>
              <a:buChar char="•"/>
            </a:pPr>
            <a:r>
              <a:rPr lang="es-ES" dirty="0" smtClean="0">
                <a:solidFill>
                  <a:schemeClr val="bg1">
                    <a:lumMod val="50000"/>
                  </a:schemeClr>
                </a:solidFill>
              </a:rPr>
              <a:t>Java Open </a:t>
            </a:r>
            <a:r>
              <a:rPr lang="es-ES" dirty="0" err="1" smtClean="0">
                <a:solidFill>
                  <a:schemeClr val="bg1">
                    <a:lumMod val="50000"/>
                  </a:schemeClr>
                </a:solidFill>
              </a:rPr>
              <a:t>Source</a:t>
            </a:r>
            <a:r>
              <a:rPr lang="es-ES" dirty="0" smtClean="0">
                <a:solidFill>
                  <a:schemeClr val="bg1">
                    <a:lumMod val="50000"/>
                  </a:schemeClr>
                </a:solidFill>
              </a:rPr>
              <a:t> Single </a:t>
            </a:r>
            <a:r>
              <a:rPr lang="es-ES" dirty="0" err="1" smtClean="0">
                <a:solidFill>
                  <a:schemeClr val="bg1">
                    <a:lumMod val="50000"/>
                  </a:schemeClr>
                </a:solidFill>
              </a:rPr>
              <a:t>Sign</a:t>
            </a:r>
            <a:r>
              <a:rPr lang="es-ES" dirty="0" smtClean="0">
                <a:solidFill>
                  <a:schemeClr val="bg1">
                    <a:lumMod val="50000"/>
                  </a:schemeClr>
                </a:solidFill>
              </a:rPr>
              <a:t> </a:t>
            </a:r>
            <a:r>
              <a:rPr lang="es-ES" dirty="0" err="1" smtClean="0">
                <a:solidFill>
                  <a:schemeClr val="bg1">
                    <a:lumMod val="50000"/>
                  </a:schemeClr>
                </a:solidFill>
              </a:rPr>
              <a:t>On</a:t>
            </a:r>
            <a:r>
              <a:rPr lang="es-ES" dirty="0" smtClean="0">
                <a:solidFill>
                  <a:schemeClr val="bg1">
                    <a:lumMod val="50000"/>
                  </a:schemeClr>
                </a:solidFill>
              </a:rPr>
              <a:t> (JOSSO)* (*Indica proporcionado por un tercero)</a:t>
            </a:r>
          </a:p>
          <a:p>
            <a:pPr lvl="3">
              <a:buFont typeface="Arial" pitchFamily="34" charset="0"/>
              <a:buChar char="•"/>
            </a:pPr>
            <a:r>
              <a:rPr lang="es-ES" dirty="0" err="1" smtClean="0">
                <a:solidFill>
                  <a:schemeClr val="bg1">
                    <a:lumMod val="50000"/>
                  </a:schemeClr>
                </a:solidFill>
              </a:rPr>
              <a:t>OpenNMS</a:t>
            </a:r>
            <a:r>
              <a:rPr lang="es-ES" dirty="0" smtClean="0">
                <a:solidFill>
                  <a:schemeClr val="bg1">
                    <a:lumMod val="50000"/>
                  </a:schemeClr>
                </a:solidFill>
              </a:rPr>
              <a:t> Network Management </a:t>
            </a:r>
            <a:r>
              <a:rPr lang="es-ES" dirty="0" err="1" smtClean="0">
                <a:solidFill>
                  <a:schemeClr val="bg1">
                    <a:lumMod val="50000"/>
                  </a:schemeClr>
                </a:solidFill>
              </a:rPr>
              <a:t>Platform</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AppFuse</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AndroMDA</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Mule</a:t>
            </a:r>
            <a:r>
              <a:rPr lang="es-ES" dirty="0" smtClean="0">
                <a:solidFill>
                  <a:schemeClr val="bg1">
                    <a:lumMod val="50000"/>
                  </a:schemeClr>
                </a:solidFill>
              </a:rPr>
              <a:t> ESB*</a:t>
            </a:r>
          </a:p>
          <a:p>
            <a:pPr lvl="3">
              <a:buFont typeface="Arial" pitchFamily="34" charset="0"/>
              <a:buChar char="•"/>
            </a:pPr>
            <a:r>
              <a:rPr lang="es-ES" dirty="0" err="1" smtClean="0">
                <a:solidFill>
                  <a:schemeClr val="bg1">
                    <a:lumMod val="50000"/>
                  </a:schemeClr>
                </a:solidFill>
              </a:rPr>
              <a:t>Direct</a:t>
            </a:r>
            <a:r>
              <a:rPr lang="es-ES" dirty="0" smtClean="0">
                <a:solidFill>
                  <a:schemeClr val="bg1">
                    <a:lumMod val="50000"/>
                  </a:schemeClr>
                </a:solidFill>
              </a:rPr>
              <a:t> Web </a:t>
            </a:r>
            <a:r>
              <a:rPr lang="es-ES" dirty="0" err="1" smtClean="0">
                <a:solidFill>
                  <a:schemeClr val="bg1">
                    <a:lumMod val="50000"/>
                  </a:schemeClr>
                </a:solidFill>
              </a:rPr>
              <a:t>Request</a:t>
            </a:r>
            <a:r>
              <a:rPr lang="es-ES" dirty="0" smtClean="0">
                <a:solidFill>
                  <a:schemeClr val="bg1">
                    <a:lumMod val="50000"/>
                  </a:schemeClr>
                </a:solidFill>
              </a:rPr>
              <a:t> (DWR)*</a:t>
            </a:r>
          </a:p>
          <a:p>
            <a:pPr lvl="3">
              <a:buFont typeface="Arial" pitchFamily="34" charset="0"/>
              <a:buChar char="•"/>
            </a:pPr>
            <a:r>
              <a:rPr lang="es-ES" dirty="0" err="1" smtClean="0">
                <a:solidFill>
                  <a:schemeClr val="bg1">
                    <a:lumMod val="50000"/>
                  </a:schemeClr>
                </a:solidFill>
              </a:rPr>
              <a:t>Grails</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Tapestry</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JTrac</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Jasypt</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Roller</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Elastic</a:t>
            </a:r>
            <a:r>
              <a:rPr lang="es-ES" dirty="0" smtClean="0">
                <a:solidFill>
                  <a:schemeClr val="bg1">
                    <a:lumMod val="50000"/>
                  </a:schemeClr>
                </a:solidFill>
              </a:rPr>
              <a:t> </a:t>
            </a:r>
            <a:r>
              <a:rPr lang="es-ES" dirty="0" err="1" smtClean="0">
                <a:solidFill>
                  <a:schemeClr val="bg1">
                    <a:lumMod val="50000"/>
                  </a:schemeClr>
                </a:solidFill>
              </a:rPr>
              <a:t>Plath</a:t>
            </a:r>
            <a:r>
              <a:rPr lang="es-ES" dirty="0" smtClean="0">
                <a:solidFill>
                  <a:schemeClr val="bg1">
                    <a:lumMod val="50000"/>
                  </a:schemeClr>
                </a:solidFill>
              </a:rPr>
              <a:t>*</a:t>
            </a:r>
          </a:p>
          <a:p>
            <a:pPr lvl="3">
              <a:buFont typeface="Arial" pitchFamily="34" charset="0"/>
              <a:buChar char="•"/>
            </a:pPr>
            <a:r>
              <a:rPr lang="es-ES" dirty="0" err="1" smtClean="0">
                <a:solidFill>
                  <a:schemeClr val="bg1">
                    <a:lumMod val="50000"/>
                  </a:schemeClr>
                </a:solidFill>
              </a:rPr>
              <a:t>Atlassian</a:t>
            </a:r>
            <a:r>
              <a:rPr lang="es-ES" dirty="0" smtClean="0">
                <a:solidFill>
                  <a:schemeClr val="bg1">
                    <a:lumMod val="50000"/>
                  </a:schemeClr>
                </a:solidFill>
              </a:rPr>
              <a:t> </a:t>
            </a:r>
            <a:r>
              <a:rPr lang="es-ES" dirty="0" err="1" smtClean="0">
                <a:solidFill>
                  <a:schemeClr val="bg1">
                    <a:lumMod val="50000"/>
                  </a:schemeClr>
                </a:solidFill>
              </a:rPr>
              <a:t>Crowd</a:t>
            </a:r>
            <a:r>
              <a:rPr lang="es-ES" dirty="0" smtClean="0">
                <a:solidFill>
                  <a:schemeClr val="bg1">
                    <a:lumMod val="50000"/>
                  </a:schemeClr>
                </a:solidFill>
              </a:rPr>
              <a:t>*</a:t>
            </a:r>
          </a:p>
          <a:p>
            <a:pPr lvl="3">
              <a:buFont typeface="Arial" pitchFamily="34" charset="0"/>
              <a:buChar char="•"/>
            </a:pPr>
            <a:r>
              <a:rPr lang="es-ES" dirty="0" smtClean="0">
                <a:solidFill>
                  <a:schemeClr val="bg1">
                    <a:lumMod val="50000"/>
                  </a:schemeClr>
                </a:solidFill>
              </a:rPr>
              <a:t>Nuestros propios sistemas de autenticación.</a:t>
            </a:r>
          </a:p>
          <a:p>
            <a:r>
              <a:rPr lang="es-ES" dirty="0" smtClean="0"/>
              <a:t>							</a:t>
            </a:r>
          </a:p>
          <a:p>
            <a:endParaRPr lang="es-E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¿Porque usar Spring Security?</a:t>
            </a:r>
          </a:p>
        </p:txBody>
      </p:sp>
      <p:sp>
        <p:nvSpPr>
          <p:cNvPr id="5" name="4 CuadroTexto"/>
          <p:cNvSpPr txBox="1"/>
          <p:nvPr/>
        </p:nvSpPr>
        <p:spPr>
          <a:xfrm>
            <a:off x="0" y="1152525"/>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sp>
        <p:nvSpPr>
          <p:cNvPr id="8" name="7 Rectángulo"/>
          <p:cNvSpPr/>
          <p:nvPr/>
        </p:nvSpPr>
        <p:spPr>
          <a:xfrm>
            <a:off x="0" y="1966526"/>
            <a:ext cx="9144000" cy="1631216"/>
          </a:xfrm>
          <a:prstGeom prst="rect">
            <a:avLst/>
          </a:prstGeom>
        </p:spPr>
        <p:txBody>
          <a:bodyPr wrap="square">
            <a:spAutoFit/>
          </a:bodyPr>
          <a:lstStyle/>
          <a:p>
            <a:pPr marL="2971800" lvl="6" indent="-228600">
              <a:buFont typeface="+mj-lt"/>
              <a:buAutoNum type="arabicPeriod"/>
            </a:pPr>
            <a:r>
              <a:rPr lang="es-ES" sz="2000" b="1" dirty="0" smtClean="0">
                <a:solidFill>
                  <a:schemeClr val="bg1">
                    <a:lumMod val="50000"/>
                  </a:schemeClr>
                </a:solidFill>
              </a:rPr>
              <a:t>Basada en permisos</a:t>
            </a:r>
          </a:p>
          <a:p>
            <a:pPr marL="2971800" lvl="6" indent="-228600">
              <a:buFont typeface="+mj-lt"/>
              <a:buAutoNum type="arabicPeriod"/>
            </a:pPr>
            <a:r>
              <a:rPr lang="es-ES" sz="2000" b="1" dirty="0" smtClean="0">
                <a:solidFill>
                  <a:schemeClr val="bg1">
                    <a:lumMod val="50000"/>
                  </a:schemeClr>
                </a:solidFill>
              </a:rPr>
              <a:t>Jerárquica</a:t>
            </a:r>
          </a:p>
          <a:p>
            <a:pPr marL="2971800" lvl="6" indent="-228600">
              <a:buFont typeface="+mj-lt"/>
              <a:buAutoNum type="arabicPeriod"/>
            </a:pPr>
            <a:r>
              <a:rPr lang="es-ES" sz="2000" b="1" dirty="0" smtClean="0">
                <a:solidFill>
                  <a:schemeClr val="bg1">
                    <a:lumMod val="50000"/>
                  </a:schemeClr>
                </a:solidFill>
              </a:rPr>
              <a:t>Independiente del servidor de aplicaciones</a:t>
            </a:r>
          </a:p>
          <a:p>
            <a:pPr marL="2971800" lvl="6" indent="-228600">
              <a:buFont typeface="+mj-lt"/>
              <a:buAutoNum type="arabicPeriod"/>
            </a:pPr>
            <a:r>
              <a:rPr lang="es-ES" sz="2000" b="1" dirty="0" smtClean="0">
                <a:solidFill>
                  <a:schemeClr val="bg1">
                    <a:lumMod val="50000"/>
                  </a:schemeClr>
                </a:solidFill>
              </a:rPr>
              <a:t>Transportable</a:t>
            </a:r>
          </a:p>
          <a:p>
            <a:pPr marL="2971800" lvl="6" indent="-228600">
              <a:buFont typeface="+mj-lt"/>
              <a:buAutoNum type="arabicPeriod"/>
            </a:pPr>
            <a:r>
              <a:rPr lang="es-ES" sz="2000" b="1" dirty="0" smtClean="0">
                <a:solidFill>
                  <a:schemeClr val="bg1">
                    <a:lumMod val="50000"/>
                  </a:schemeClr>
                </a:solidFill>
              </a:rPr>
              <a:t>Versátil y adaptable</a:t>
            </a:r>
            <a:endParaRPr lang="es-ES" sz="20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Arquitectura Spring Security</a:t>
            </a:r>
          </a:p>
        </p:txBody>
      </p:sp>
      <p:sp>
        <p:nvSpPr>
          <p:cNvPr id="5" name="4 CuadroTexto"/>
          <p:cNvSpPr txBox="1"/>
          <p:nvPr/>
        </p:nvSpPr>
        <p:spPr>
          <a:xfrm>
            <a:off x="0" y="1152525"/>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grpSp>
        <p:nvGrpSpPr>
          <p:cNvPr id="23" name="22 Grupo"/>
          <p:cNvGrpSpPr/>
          <p:nvPr/>
        </p:nvGrpSpPr>
        <p:grpSpPr>
          <a:xfrm>
            <a:off x="1476375" y="1276350"/>
            <a:ext cx="6048375" cy="4229100"/>
            <a:chOff x="838200" y="1266825"/>
            <a:chExt cx="6048375" cy="4229100"/>
          </a:xfrm>
        </p:grpSpPr>
        <p:sp>
          <p:nvSpPr>
            <p:cNvPr id="7" name="6 Rectángulo redondeado"/>
            <p:cNvSpPr/>
            <p:nvPr/>
          </p:nvSpPr>
          <p:spPr>
            <a:xfrm>
              <a:off x="857250" y="1266825"/>
              <a:ext cx="2705100" cy="118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u="sng" dirty="0" smtClean="0"/>
                <a:t>Peticiones Web</a:t>
              </a:r>
            </a:p>
            <a:p>
              <a:pPr algn="ctr"/>
              <a:endParaRPr lang="es-ES" sz="1400" dirty="0" smtClean="0"/>
            </a:p>
            <a:p>
              <a:pPr algn="ctr"/>
              <a:r>
                <a:rPr lang="es-ES" sz="1400" dirty="0" smtClean="0"/>
                <a:t>Cadena de filtros de seguridad</a:t>
              </a:r>
              <a:endParaRPr lang="es-ES" sz="1400" dirty="0"/>
            </a:p>
          </p:txBody>
        </p:sp>
        <p:sp>
          <p:nvSpPr>
            <p:cNvPr id="15" name="14 Rectángulo redondeado"/>
            <p:cNvSpPr/>
            <p:nvPr/>
          </p:nvSpPr>
          <p:spPr>
            <a:xfrm>
              <a:off x="4086225" y="1276350"/>
              <a:ext cx="2705100" cy="1181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b="1" u="sng" dirty="0" smtClean="0"/>
                <a:t>Métodos Negocio</a:t>
              </a:r>
            </a:p>
            <a:p>
              <a:pPr algn="ctr"/>
              <a:endParaRPr lang="es-ES" sz="1400" dirty="0" smtClean="0"/>
            </a:p>
            <a:p>
              <a:pPr algn="ctr"/>
              <a:r>
                <a:rPr lang="es-ES" sz="1400" dirty="0" err="1" smtClean="0"/>
                <a:t>Proxies</a:t>
              </a:r>
              <a:r>
                <a:rPr lang="es-ES" sz="1400" dirty="0" smtClean="0"/>
                <a:t>/interceptores de seguridad</a:t>
              </a:r>
              <a:endParaRPr lang="es-ES" sz="1400" dirty="0"/>
            </a:p>
          </p:txBody>
        </p:sp>
        <p:sp>
          <p:nvSpPr>
            <p:cNvPr id="18" name="17 Rectángulo redondeado"/>
            <p:cNvSpPr/>
            <p:nvPr/>
          </p:nvSpPr>
          <p:spPr>
            <a:xfrm>
              <a:off x="847725" y="2809875"/>
              <a:ext cx="6029014" cy="1181100"/>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u="sng" dirty="0" smtClean="0"/>
                <a:t>Seguridad Aplicaciones Spring Security 3</a:t>
              </a:r>
            </a:p>
            <a:p>
              <a:pPr algn="ctr"/>
              <a:endParaRPr lang="es-ES" dirty="0" smtClean="0"/>
            </a:p>
            <a:p>
              <a:pPr algn="ctr"/>
              <a:endParaRPr lang="es-ES" dirty="0" smtClean="0"/>
            </a:p>
            <a:p>
              <a:pPr algn="ctr"/>
              <a:r>
                <a:rPr lang="es-ES" dirty="0" err="1" smtClean="0"/>
                <a:t>SecurityContextHolder</a:t>
              </a:r>
              <a:r>
                <a:rPr lang="es-ES" dirty="0" smtClean="0"/>
                <a:t>, </a:t>
              </a:r>
              <a:r>
                <a:rPr lang="es-ES" dirty="0" err="1" smtClean="0"/>
                <a:t>SecurityContext</a:t>
              </a:r>
              <a:r>
                <a:rPr lang="es-ES" dirty="0" smtClean="0"/>
                <a:t>, </a:t>
              </a:r>
              <a:r>
                <a:rPr lang="es-ES" dirty="0" err="1" smtClean="0"/>
                <a:t>Authenticaction</a:t>
              </a:r>
              <a:r>
                <a:rPr lang="es-ES" dirty="0" smtClean="0"/>
                <a:t>, </a:t>
              </a:r>
              <a:r>
                <a:rPr lang="es-ES" dirty="0" err="1" smtClean="0"/>
                <a:t>GrantedAuthority</a:t>
              </a:r>
              <a:r>
                <a:rPr lang="es-ES" dirty="0" smtClean="0"/>
                <a:t> </a:t>
              </a:r>
            </a:p>
            <a:p>
              <a:pPr algn="ctr"/>
              <a:endParaRPr lang="es-ES" dirty="0" smtClean="0"/>
            </a:p>
            <a:p>
              <a:pPr algn="ctr"/>
              <a:endParaRPr lang="es-ES" dirty="0"/>
            </a:p>
          </p:txBody>
        </p:sp>
        <p:sp>
          <p:nvSpPr>
            <p:cNvPr id="20" name="19 Rectángulo redondeado"/>
            <p:cNvSpPr/>
            <p:nvPr/>
          </p:nvSpPr>
          <p:spPr>
            <a:xfrm>
              <a:off x="838200" y="4314825"/>
              <a:ext cx="2705100" cy="118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u="sng" dirty="0" smtClean="0"/>
                <a:t>Autentificación</a:t>
              </a:r>
            </a:p>
            <a:p>
              <a:pPr algn="ctr"/>
              <a:endParaRPr lang="es-ES" dirty="0" smtClean="0"/>
            </a:p>
            <a:p>
              <a:pPr algn="ctr"/>
              <a:r>
                <a:rPr lang="es-ES" dirty="0" err="1" smtClean="0"/>
                <a:t>AuthenticationManager</a:t>
              </a:r>
              <a:endParaRPr lang="es-ES" dirty="0" smtClean="0"/>
            </a:p>
            <a:p>
              <a:pPr algn="ctr"/>
              <a:r>
                <a:rPr lang="es-ES" dirty="0" err="1" smtClean="0"/>
                <a:t>AuthenticationProviders</a:t>
              </a:r>
              <a:endParaRPr lang="es-ES" dirty="0" smtClean="0"/>
            </a:p>
            <a:p>
              <a:pPr algn="ctr"/>
              <a:r>
                <a:rPr lang="es-ES" dirty="0" err="1" smtClean="0"/>
                <a:t>UserDetailsService</a:t>
              </a:r>
              <a:endParaRPr lang="es-ES" dirty="0" smtClean="0"/>
            </a:p>
          </p:txBody>
        </p:sp>
        <p:sp>
          <p:nvSpPr>
            <p:cNvPr id="22" name="21 Rectángulo redondeado"/>
            <p:cNvSpPr/>
            <p:nvPr/>
          </p:nvSpPr>
          <p:spPr>
            <a:xfrm>
              <a:off x="4181475" y="4286250"/>
              <a:ext cx="2705100" cy="1181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b="1" u="sng" dirty="0" smtClean="0"/>
                <a:t>Autorización</a:t>
              </a:r>
            </a:p>
            <a:p>
              <a:pPr algn="ctr"/>
              <a:endParaRPr lang="es-ES" sz="1400" b="1" u="sng" dirty="0" smtClean="0"/>
            </a:p>
            <a:p>
              <a:pPr algn="ctr"/>
              <a:r>
                <a:rPr lang="es-ES" dirty="0" err="1" smtClean="0"/>
                <a:t>AccessDecisionManager</a:t>
              </a:r>
              <a:endParaRPr lang="es-ES" dirty="0" smtClean="0"/>
            </a:p>
            <a:p>
              <a:pPr algn="ctr"/>
              <a:r>
                <a:rPr lang="es-ES" dirty="0" err="1" smtClean="0"/>
                <a:t>Voters</a:t>
              </a:r>
              <a:endParaRPr lang="es-ES" dirty="0" smtClean="0"/>
            </a:p>
            <a:p>
              <a:pPr algn="ctr"/>
              <a:r>
                <a:rPr lang="es-ES" dirty="0" err="1" smtClean="0"/>
                <a:t>AfterInvocationManager</a:t>
              </a:r>
              <a:endParaRPr lang="es-ES" dirty="0" smtClean="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pic>
        <p:nvPicPr>
          <p:cNvPr id="4098" name="Picture 2" descr="http://federicojcdm.files.wordpress.com/2010/03/authenticationmanager.png"/>
          <p:cNvPicPr>
            <a:picLocks noChangeAspect="1" noChangeArrowheads="1"/>
          </p:cNvPicPr>
          <p:nvPr/>
        </p:nvPicPr>
        <p:blipFill>
          <a:blip r:embed="rId3"/>
          <a:srcRect/>
          <a:stretch>
            <a:fillRect/>
          </a:stretch>
        </p:blipFill>
        <p:spPr bwMode="auto">
          <a:xfrm>
            <a:off x="879475" y="1033462"/>
            <a:ext cx="7229475" cy="4476751"/>
          </a:xfrm>
          <a:prstGeom prst="rect">
            <a:avLst/>
          </a:prstGeom>
          <a:noFill/>
        </p:spPr>
      </p:pic>
      <p:sp>
        <p:nvSpPr>
          <p:cNvPr id="7" name="6 Rectángulo"/>
          <p:cNvSpPr/>
          <p:nvPr/>
        </p:nvSpPr>
        <p:spPr>
          <a:xfrm>
            <a:off x="2600313" y="5652701"/>
            <a:ext cx="3790974" cy="276999"/>
          </a:xfrm>
          <a:prstGeom prst="rect">
            <a:avLst/>
          </a:prstGeom>
        </p:spPr>
        <p:txBody>
          <a:bodyPr wrap="none">
            <a:spAutoFit/>
          </a:bodyPr>
          <a:lstStyle/>
          <a:p>
            <a:r>
              <a:rPr lang="es-ES" dirty="0" smtClean="0">
                <a:solidFill>
                  <a:schemeClr val="bg1">
                    <a:lumMod val="50000"/>
                  </a:schemeClr>
                </a:solidFill>
              </a:rPr>
              <a:t>Diagrama de clases Autenticación en Spring Security</a:t>
            </a:r>
            <a:endParaRPr lang="es-E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Historia Spring</a:t>
            </a:r>
          </a:p>
        </p:txBody>
      </p:sp>
      <p:sp>
        <p:nvSpPr>
          <p:cNvPr id="5" name="4 CuadroTexto"/>
          <p:cNvSpPr txBox="1"/>
          <p:nvPr/>
        </p:nvSpPr>
        <p:spPr>
          <a:xfrm>
            <a:off x="0" y="1009650"/>
            <a:ext cx="9144000" cy="2677656"/>
          </a:xfrm>
          <a:prstGeom prst="rect">
            <a:avLst/>
          </a:prstGeom>
          <a:noFill/>
        </p:spPr>
        <p:txBody>
          <a:bodyPr wrap="square" rtlCol="0">
            <a:spAutoFit/>
          </a:bodyPr>
          <a:lstStyle/>
          <a:p>
            <a:endParaRPr lang="es-ES" sz="1400" dirty="0" smtClean="0">
              <a:solidFill>
                <a:schemeClr val="bg1">
                  <a:lumMod val="50000"/>
                </a:schemeClr>
              </a:solidFill>
            </a:endParaRPr>
          </a:p>
          <a:p>
            <a:r>
              <a:rPr lang="es-ES" sz="1400" dirty="0" smtClean="0">
                <a:solidFill>
                  <a:schemeClr val="bg1">
                    <a:lumMod val="50000"/>
                  </a:schemeClr>
                </a:solidFill>
              </a:rPr>
              <a:t>El origen de Spring </a:t>
            </a:r>
            <a:r>
              <a:rPr lang="es-ES" sz="1400" dirty="0" err="1" smtClean="0">
                <a:solidFill>
                  <a:schemeClr val="bg1">
                    <a:lumMod val="50000"/>
                  </a:schemeClr>
                </a:solidFill>
              </a:rPr>
              <a:t>framework</a:t>
            </a:r>
            <a:r>
              <a:rPr lang="es-ES" sz="1400" dirty="0" smtClean="0">
                <a:solidFill>
                  <a:schemeClr val="bg1">
                    <a:lumMod val="50000"/>
                  </a:schemeClr>
                </a:solidFill>
              </a:rPr>
              <a:t> se remonta al </a:t>
            </a:r>
            <a:r>
              <a:rPr lang="es-ES" sz="1400" dirty="0" err="1" smtClean="0">
                <a:solidFill>
                  <a:schemeClr val="bg1">
                    <a:lumMod val="50000"/>
                  </a:schemeClr>
                </a:solidFill>
              </a:rPr>
              <a:t>framework</a:t>
            </a:r>
            <a:r>
              <a:rPr lang="es-ES" sz="1400" dirty="0" smtClean="0">
                <a:solidFill>
                  <a:schemeClr val="bg1">
                    <a:lumMod val="50000"/>
                  </a:schemeClr>
                </a:solidFill>
              </a:rPr>
              <a:t> llamado </a:t>
            </a:r>
            <a:r>
              <a:rPr lang="es-ES" sz="1400" i="1" dirty="0" smtClean="0">
                <a:solidFill>
                  <a:schemeClr val="bg1">
                    <a:lumMod val="50000"/>
                  </a:schemeClr>
                </a:solidFill>
              </a:rPr>
              <a:t>Interface 21 </a:t>
            </a:r>
            <a:r>
              <a:rPr lang="es-ES" sz="1400" dirty="0" smtClean="0">
                <a:solidFill>
                  <a:schemeClr val="bg1">
                    <a:lumMod val="50000"/>
                  </a:schemeClr>
                </a:solidFill>
              </a:rPr>
              <a:t>el cual fue utilizado en el libro “</a:t>
            </a:r>
            <a:r>
              <a:rPr lang="es-ES" sz="1400" i="1" dirty="0" err="1" smtClean="0">
                <a:solidFill>
                  <a:schemeClr val="bg1">
                    <a:lumMod val="50000"/>
                  </a:schemeClr>
                </a:solidFill>
              </a:rPr>
              <a:t>Expert</a:t>
            </a:r>
            <a:r>
              <a:rPr lang="es-ES" sz="1400" i="1" dirty="0" smtClean="0">
                <a:solidFill>
                  <a:schemeClr val="bg1">
                    <a:lumMod val="50000"/>
                  </a:schemeClr>
                </a:solidFill>
              </a:rPr>
              <a:t> </a:t>
            </a:r>
            <a:r>
              <a:rPr lang="es-ES" sz="1400" i="1" dirty="0" err="1" smtClean="0">
                <a:solidFill>
                  <a:schemeClr val="bg1">
                    <a:lumMod val="50000"/>
                  </a:schemeClr>
                </a:solidFill>
              </a:rPr>
              <a:t>One</a:t>
            </a:r>
            <a:r>
              <a:rPr lang="es-ES" sz="1400" i="1" dirty="0" smtClean="0">
                <a:solidFill>
                  <a:schemeClr val="bg1">
                    <a:lumMod val="50000"/>
                  </a:schemeClr>
                </a:solidFill>
              </a:rPr>
              <a:t> </a:t>
            </a:r>
            <a:r>
              <a:rPr lang="es-ES" sz="1400" i="1" dirty="0" err="1" smtClean="0">
                <a:solidFill>
                  <a:schemeClr val="bg1">
                    <a:lumMod val="50000"/>
                  </a:schemeClr>
                </a:solidFill>
              </a:rPr>
              <a:t>to</a:t>
            </a:r>
            <a:r>
              <a:rPr lang="es-ES" sz="1400" i="1" dirty="0" smtClean="0">
                <a:solidFill>
                  <a:schemeClr val="bg1">
                    <a:lumMod val="50000"/>
                  </a:schemeClr>
                </a:solidFill>
              </a:rPr>
              <a:t> </a:t>
            </a:r>
            <a:r>
              <a:rPr lang="es-ES" sz="1400" i="1" dirty="0" err="1" smtClean="0">
                <a:solidFill>
                  <a:schemeClr val="bg1">
                    <a:lumMod val="50000"/>
                  </a:schemeClr>
                </a:solidFill>
              </a:rPr>
              <a:t>One</a:t>
            </a:r>
            <a:r>
              <a:rPr lang="es-ES" sz="1400" i="1" dirty="0" smtClean="0">
                <a:solidFill>
                  <a:schemeClr val="bg1">
                    <a:lumMod val="50000"/>
                  </a:schemeClr>
                </a:solidFill>
              </a:rPr>
              <a:t> J2EE </a:t>
            </a:r>
            <a:r>
              <a:rPr lang="es-ES" sz="1400" i="1" dirty="0" err="1" smtClean="0">
                <a:solidFill>
                  <a:schemeClr val="bg1">
                    <a:lumMod val="50000"/>
                  </a:schemeClr>
                </a:solidFill>
              </a:rPr>
              <a:t>Design</a:t>
            </a:r>
            <a:r>
              <a:rPr lang="es-ES" sz="1400" i="1" dirty="0" smtClean="0">
                <a:solidFill>
                  <a:schemeClr val="bg1">
                    <a:lumMod val="50000"/>
                  </a:schemeClr>
                </a:solidFill>
              </a:rPr>
              <a:t> and </a:t>
            </a:r>
            <a:r>
              <a:rPr lang="es-ES" sz="1400" i="1" dirty="0" err="1" smtClean="0">
                <a:solidFill>
                  <a:schemeClr val="bg1">
                    <a:lumMod val="50000"/>
                  </a:schemeClr>
                </a:solidFill>
              </a:rPr>
              <a:t>Development</a:t>
            </a:r>
            <a:r>
              <a:rPr lang="es-ES" sz="1400" dirty="0" smtClean="0">
                <a:solidFill>
                  <a:schemeClr val="bg1">
                    <a:lumMod val="50000"/>
                  </a:schemeClr>
                </a:solidFill>
              </a:rPr>
              <a:t>”  escrito por </a:t>
            </a:r>
            <a:r>
              <a:rPr lang="es-ES" sz="1400" dirty="0" err="1" smtClean="0">
                <a:solidFill>
                  <a:schemeClr val="bg1">
                    <a:lumMod val="50000"/>
                  </a:schemeClr>
                </a:solidFill>
              </a:rPr>
              <a:t>Rod</a:t>
            </a:r>
            <a:r>
              <a:rPr lang="es-ES" sz="1400" dirty="0" smtClean="0">
                <a:solidFill>
                  <a:schemeClr val="bg1">
                    <a:lumMod val="50000"/>
                  </a:schemeClr>
                </a:solidFill>
              </a:rPr>
              <a:t> Johnson, después le cambio el nombre a Spring Framework, desde la primera versión de Spring se lanzó en Marzo de 2004, con la versión 1.0. Meses mas tarde, en concreto el 21 de Junio de 2004, </a:t>
            </a:r>
            <a:r>
              <a:rPr lang="es-ES" sz="1400" dirty="0" err="1" smtClean="0">
                <a:solidFill>
                  <a:schemeClr val="bg1">
                    <a:lumMod val="50000"/>
                  </a:schemeClr>
                </a:solidFill>
              </a:rPr>
              <a:t>Rod</a:t>
            </a:r>
            <a:r>
              <a:rPr lang="es-ES" sz="1400" dirty="0" smtClean="0">
                <a:solidFill>
                  <a:schemeClr val="bg1">
                    <a:lumMod val="50000"/>
                  </a:schemeClr>
                </a:solidFill>
              </a:rPr>
              <a:t> Johnson creador de Spring, publicó el libro: “</a:t>
            </a:r>
            <a:r>
              <a:rPr lang="es-ES" sz="1400" i="1" dirty="0" smtClean="0">
                <a:solidFill>
                  <a:schemeClr val="bg1">
                    <a:lumMod val="50000"/>
                  </a:schemeClr>
                </a:solidFill>
              </a:rPr>
              <a:t>J2EE </a:t>
            </a:r>
            <a:r>
              <a:rPr lang="es-ES" sz="1400" i="1" dirty="0" err="1" smtClean="0">
                <a:solidFill>
                  <a:schemeClr val="bg1">
                    <a:lumMod val="50000"/>
                  </a:schemeClr>
                </a:solidFill>
              </a:rPr>
              <a:t>development</a:t>
            </a:r>
            <a:r>
              <a:rPr lang="es-ES" sz="1400" i="1" dirty="0" smtClean="0">
                <a:solidFill>
                  <a:schemeClr val="bg1">
                    <a:lumMod val="50000"/>
                  </a:schemeClr>
                </a:solidFill>
              </a:rPr>
              <a:t> </a:t>
            </a:r>
            <a:r>
              <a:rPr lang="es-ES" sz="1400" i="1" dirty="0" err="1" smtClean="0">
                <a:solidFill>
                  <a:schemeClr val="bg1">
                    <a:lumMod val="50000"/>
                  </a:schemeClr>
                </a:solidFill>
              </a:rPr>
              <a:t>without</a:t>
            </a:r>
            <a:r>
              <a:rPr lang="es-ES" sz="1400" i="1" dirty="0" smtClean="0">
                <a:solidFill>
                  <a:schemeClr val="bg1">
                    <a:lumMod val="50000"/>
                  </a:schemeClr>
                </a:solidFill>
              </a:rPr>
              <a:t> EJB</a:t>
            </a:r>
            <a:r>
              <a:rPr lang="es-ES" sz="1400" dirty="0" smtClean="0">
                <a:solidFill>
                  <a:schemeClr val="bg1">
                    <a:lumMod val="50000"/>
                  </a:schemeClr>
                </a:solidFill>
              </a:rPr>
              <a:t>“. Recomiendo encarecidamente su lectura, te hace comprender los motivos por los que diseñar Spring.</a:t>
            </a:r>
          </a:p>
          <a:p>
            <a:endParaRPr lang="es-ES" sz="1400" dirty="0" smtClean="0"/>
          </a:p>
          <a:p>
            <a:r>
              <a:rPr lang="es-ES" sz="1400" dirty="0" smtClean="0">
                <a:solidFill>
                  <a:schemeClr val="bg1">
                    <a:lumMod val="50000"/>
                  </a:schemeClr>
                </a:solidFill>
              </a:rPr>
              <a:t>Hoy en día Spring ha crecido mucho que Incluso ya no es exclusivo de Java, pues ya hay versión para .NET, bautizada como Spring.NET.</a:t>
            </a:r>
          </a:p>
          <a:p>
            <a:endParaRPr lang="en-US" sz="1400" b="1" dirty="0" smtClean="0">
              <a:solidFill>
                <a:schemeClr val="bg1">
                  <a:lumMod val="50000"/>
                </a:schemeClr>
              </a:solidFill>
            </a:endParaRPr>
          </a:p>
          <a:p>
            <a:endParaRPr lang="es-ES" sz="1400" b="1" dirty="0">
              <a:solidFill>
                <a:schemeClr val="bg1">
                  <a:lumMod val="50000"/>
                </a:schemeClr>
              </a:solidFill>
            </a:endParaRPr>
          </a:p>
        </p:txBody>
      </p:sp>
      <p:grpSp>
        <p:nvGrpSpPr>
          <p:cNvPr id="7" name="6 Grupo"/>
          <p:cNvGrpSpPr/>
          <p:nvPr/>
        </p:nvGrpSpPr>
        <p:grpSpPr>
          <a:xfrm>
            <a:off x="5305425" y="4143375"/>
            <a:ext cx="2601913" cy="847725"/>
            <a:chOff x="4629150" y="4029075"/>
            <a:chExt cx="2601913" cy="847725"/>
          </a:xfrm>
        </p:grpSpPr>
        <p:sp>
          <p:nvSpPr>
            <p:cNvPr id="6" name="5 Rectángulo"/>
            <p:cNvSpPr/>
            <p:nvPr/>
          </p:nvSpPr>
          <p:spPr>
            <a:xfrm>
              <a:off x="4629150" y="4029075"/>
              <a:ext cx="2600325" cy="8477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4994" name="Picture 2" descr="http://www.springframework.net/img/logo.png"/>
            <p:cNvPicPr>
              <a:picLocks noChangeAspect="1" noChangeArrowheads="1"/>
            </p:cNvPicPr>
            <p:nvPr/>
          </p:nvPicPr>
          <p:blipFill>
            <a:blip r:embed="rId3"/>
            <a:srcRect/>
            <a:stretch>
              <a:fillRect/>
            </a:stretch>
          </p:blipFill>
          <p:spPr bwMode="auto">
            <a:xfrm>
              <a:off x="4649788" y="4048125"/>
              <a:ext cx="2581275" cy="800100"/>
            </a:xfrm>
            <a:prstGeom prst="rect">
              <a:avLst/>
            </a:prstGeom>
            <a:noFill/>
          </p:spPr>
        </p:pic>
      </p:grpSp>
      <p:pic>
        <p:nvPicPr>
          <p:cNvPr id="84996" name="Picture 4" descr="Spring"/>
          <p:cNvPicPr>
            <a:picLocks noChangeAspect="1" noChangeArrowheads="1"/>
          </p:cNvPicPr>
          <p:nvPr/>
        </p:nvPicPr>
        <p:blipFill>
          <a:blip r:embed="rId4"/>
          <a:srcRect/>
          <a:stretch>
            <a:fillRect/>
          </a:stretch>
        </p:blipFill>
        <p:spPr bwMode="auto">
          <a:xfrm>
            <a:off x="1125538" y="3867150"/>
            <a:ext cx="2400300" cy="142875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pic>
        <p:nvPicPr>
          <p:cNvPr id="94210" name="Picture 2" descr="http://federicojcdm.files.wordpress.com/2010/03/authenticationmanager1.png"/>
          <p:cNvPicPr>
            <a:picLocks noChangeAspect="1" noChangeArrowheads="1"/>
          </p:cNvPicPr>
          <p:nvPr/>
        </p:nvPicPr>
        <p:blipFill>
          <a:blip r:embed="rId3"/>
          <a:srcRect/>
          <a:stretch>
            <a:fillRect/>
          </a:stretch>
        </p:blipFill>
        <p:spPr bwMode="auto">
          <a:xfrm>
            <a:off x="1165225" y="1685925"/>
            <a:ext cx="6543675" cy="2867025"/>
          </a:xfrm>
          <a:prstGeom prst="rect">
            <a:avLst/>
          </a:prstGeom>
          <a:noFill/>
        </p:spPr>
      </p:pic>
      <p:sp>
        <p:nvSpPr>
          <p:cNvPr id="7" name="6 Rectángulo"/>
          <p:cNvSpPr/>
          <p:nvPr/>
        </p:nvSpPr>
        <p:spPr>
          <a:xfrm>
            <a:off x="2694983" y="4804976"/>
            <a:ext cx="3582584" cy="276999"/>
          </a:xfrm>
          <a:prstGeom prst="rect">
            <a:avLst/>
          </a:prstGeom>
        </p:spPr>
        <p:txBody>
          <a:bodyPr wrap="none">
            <a:spAutoFit/>
          </a:bodyPr>
          <a:lstStyle/>
          <a:p>
            <a:r>
              <a:rPr lang="es-ES" dirty="0" smtClean="0">
                <a:solidFill>
                  <a:schemeClr val="bg1">
                    <a:lumMod val="50000"/>
                  </a:schemeClr>
                </a:solidFill>
              </a:rPr>
              <a:t>Diagrama de colaboración </a:t>
            </a:r>
            <a:r>
              <a:rPr lang="es-ES" dirty="0" err="1" smtClean="0">
                <a:solidFill>
                  <a:schemeClr val="bg1">
                    <a:lumMod val="50000"/>
                  </a:schemeClr>
                </a:solidFill>
              </a:rPr>
              <a:t>AuthenticationManager</a:t>
            </a:r>
            <a:endParaRPr lang="es-E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pic>
        <p:nvPicPr>
          <p:cNvPr id="100354" name="Picture 2" descr="http://federicojcdm.files.wordpress.com/2010/03/interfaces-de-autorizacion-spring-security.png"/>
          <p:cNvPicPr>
            <a:picLocks noChangeAspect="1" noChangeArrowheads="1"/>
          </p:cNvPicPr>
          <p:nvPr/>
        </p:nvPicPr>
        <p:blipFill>
          <a:blip r:embed="rId3"/>
          <a:srcRect/>
          <a:stretch>
            <a:fillRect/>
          </a:stretch>
        </p:blipFill>
        <p:spPr bwMode="auto">
          <a:xfrm>
            <a:off x="0" y="819542"/>
            <a:ext cx="9144000" cy="5114533"/>
          </a:xfrm>
          <a:prstGeom prst="rect">
            <a:avLst/>
          </a:prstGeom>
          <a:noFill/>
        </p:spPr>
      </p:pic>
      <p:sp>
        <p:nvSpPr>
          <p:cNvPr id="8" name="7 Rectángulo"/>
          <p:cNvSpPr/>
          <p:nvPr/>
        </p:nvSpPr>
        <p:spPr>
          <a:xfrm>
            <a:off x="2897137" y="5890826"/>
            <a:ext cx="3714030" cy="276999"/>
          </a:xfrm>
          <a:prstGeom prst="rect">
            <a:avLst/>
          </a:prstGeom>
        </p:spPr>
        <p:txBody>
          <a:bodyPr wrap="none">
            <a:spAutoFit/>
          </a:bodyPr>
          <a:lstStyle/>
          <a:p>
            <a:r>
              <a:rPr lang="es-ES" dirty="0" smtClean="0">
                <a:solidFill>
                  <a:schemeClr val="bg1">
                    <a:lumMod val="50000"/>
                  </a:schemeClr>
                </a:solidFill>
              </a:rPr>
              <a:t>Diagrama de clases Autorización en Spring Security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pic>
        <p:nvPicPr>
          <p:cNvPr id="102402" name="Picture 2" descr="http://federicojcdm.files.wordpress.com/2010/03/authorization.png"/>
          <p:cNvPicPr>
            <a:picLocks noChangeAspect="1" noChangeArrowheads="1"/>
          </p:cNvPicPr>
          <p:nvPr/>
        </p:nvPicPr>
        <p:blipFill>
          <a:blip r:embed="rId3"/>
          <a:srcRect/>
          <a:stretch>
            <a:fillRect/>
          </a:stretch>
        </p:blipFill>
        <p:spPr bwMode="auto">
          <a:xfrm>
            <a:off x="1" y="938213"/>
            <a:ext cx="4076699" cy="4232440"/>
          </a:xfrm>
          <a:prstGeom prst="rect">
            <a:avLst/>
          </a:prstGeom>
          <a:noFill/>
        </p:spPr>
      </p:pic>
      <p:sp>
        <p:nvSpPr>
          <p:cNvPr id="7" name="6 Rectángulo"/>
          <p:cNvSpPr/>
          <p:nvPr/>
        </p:nvSpPr>
        <p:spPr>
          <a:xfrm>
            <a:off x="4171950" y="844957"/>
            <a:ext cx="4972050" cy="5309146"/>
          </a:xfrm>
          <a:prstGeom prst="rect">
            <a:avLst/>
          </a:prstGeom>
        </p:spPr>
        <p:txBody>
          <a:bodyPr wrap="square">
            <a:spAutoFit/>
          </a:bodyPr>
          <a:lstStyle/>
          <a:p>
            <a:r>
              <a:rPr lang="es-ES" sz="1050" dirty="0" smtClean="0">
                <a:solidFill>
                  <a:schemeClr val="bg1">
                    <a:lumMod val="50000"/>
                  </a:schemeClr>
                </a:solidFill>
              </a:rPr>
              <a:t>Como se puede ver en la figura, el sistema de autorización de Spring Security está basado en un sistema de Votos. Concretamente </a:t>
            </a:r>
            <a:r>
              <a:rPr lang="es-ES" sz="1050" dirty="0" err="1" smtClean="0">
                <a:solidFill>
                  <a:schemeClr val="bg1">
                    <a:lumMod val="50000"/>
                  </a:schemeClr>
                </a:solidFill>
              </a:rPr>
              <a:t>SpringSecurity</a:t>
            </a:r>
            <a:r>
              <a:rPr lang="es-ES" sz="1050" dirty="0" smtClean="0">
                <a:solidFill>
                  <a:schemeClr val="bg1">
                    <a:lumMod val="50000"/>
                  </a:schemeClr>
                </a:solidFill>
              </a:rPr>
              <a:t> viene con tres implementaciones de </a:t>
            </a:r>
            <a:r>
              <a:rPr lang="es-ES" sz="1050" dirty="0" err="1" smtClean="0">
                <a:solidFill>
                  <a:schemeClr val="bg1">
                    <a:lumMod val="50000"/>
                  </a:schemeClr>
                </a:solidFill>
              </a:rPr>
              <a:t>AccessDecisionManager</a:t>
            </a:r>
            <a:r>
              <a:rPr lang="es-ES" sz="1050" dirty="0" smtClean="0">
                <a:solidFill>
                  <a:schemeClr val="bg1">
                    <a:lumMod val="50000"/>
                  </a:schemeClr>
                </a:solidFill>
              </a:rPr>
              <a:t>:</a:t>
            </a:r>
          </a:p>
          <a:p>
            <a:endParaRPr lang="es-ES" sz="800" dirty="0" smtClean="0">
              <a:solidFill>
                <a:schemeClr val="bg1">
                  <a:lumMod val="50000"/>
                </a:schemeClr>
              </a:solidFill>
            </a:endParaRPr>
          </a:p>
          <a:p>
            <a:r>
              <a:rPr lang="es-ES" sz="1050" b="1" i="1" dirty="0" err="1" smtClean="0">
                <a:solidFill>
                  <a:schemeClr val="bg1">
                    <a:lumMod val="50000"/>
                  </a:schemeClr>
                </a:solidFill>
              </a:rPr>
              <a:t>AffirmativeBased</a:t>
            </a:r>
            <a:r>
              <a:rPr lang="es-ES" sz="1050" dirty="0" smtClean="0">
                <a:solidFill>
                  <a:schemeClr val="bg1">
                    <a:lumMod val="50000"/>
                  </a:schemeClr>
                </a:solidFill>
              </a:rPr>
              <a:t>:  En el caso de recibir un sólo voto positivo, se le da acceso al recurso </a:t>
            </a:r>
            <a:r>
              <a:rPr lang="es-ES" sz="1050" dirty="0" err="1" smtClean="0">
                <a:solidFill>
                  <a:schemeClr val="bg1">
                    <a:lumMod val="50000"/>
                  </a:schemeClr>
                </a:solidFill>
              </a:rPr>
              <a:t>protegido.Se</a:t>
            </a:r>
            <a:r>
              <a:rPr lang="es-ES" sz="1050" dirty="0" smtClean="0">
                <a:solidFill>
                  <a:schemeClr val="bg1">
                    <a:lumMod val="50000"/>
                  </a:schemeClr>
                </a:solidFill>
              </a:rPr>
              <a:t> permite controlar el comportamiento en el caso que todos los votos son de abstención.</a:t>
            </a:r>
          </a:p>
          <a:p>
            <a:endParaRPr lang="es-ES" sz="800" dirty="0" smtClean="0">
              <a:solidFill>
                <a:schemeClr val="bg1">
                  <a:lumMod val="50000"/>
                </a:schemeClr>
              </a:solidFill>
            </a:endParaRPr>
          </a:p>
          <a:p>
            <a:r>
              <a:rPr lang="es-ES" sz="1050" b="1" i="1" dirty="0" err="1" smtClean="0">
                <a:solidFill>
                  <a:schemeClr val="bg1">
                    <a:lumMod val="50000"/>
                  </a:schemeClr>
                </a:solidFill>
              </a:rPr>
              <a:t>ConsensusBased</a:t>
            </a:r>
            <a:r>
              <a:rPr lang="es-ES" sz="1050" dirty="0" smtClean="0">
                <a:solidFill>
                  <a:schemeClr val="bg1">
                    <a:lumMod val="50000"/>
                  </a:schemeClr>
                </a:solidFill>
              </a:rPr>
              <a:t>: Será necesario que haya más votos positivos que negativos para dar acceso al recurso protegido. Se permite controlar el comportamiento en el caso que todos los votos son de abstención.</a:t>
            </a:r>
          </a:p>
          <a:p>
            <a:endParaRPr lang="es-ES" sz="800" dirty="0" smtClean="0">
              <a:solidFill>
                <a:schemeClr val="bg1">
                  <a:lumMod val="50000"/>
                </a:schemeClr>
              </a:solidFill>
            </a:endParaRPr>
          </a:p>
          <a:p>
            <a:r>
              <a:rPr lang="es-ES" sz="1050" b="1" i="1" dirty="0" err="1" smtClean="0">
                <a:solidFill>
                  <a:schemeClr val="bg1">
                    <a:lumMod val="50000"/>
                  </a:schemeClr>
                </a:solidFill>
              </a:rPr>
              <a:t>UnanimousBased</a:t>
            </a:r>
            <a:r>
              <a:rPr lang="es-ES" sz="1050" dirty="0" smtClean="0">
                <a:solidFill>
                  <a:schemeClr val="bg1">
                    <a:lumMod val="50000"/>
                  </a:schemeClr>
                </a:solidFill>
              </a:rPr>
              <a:t>: Es necesario que todos los votos sean positivos para dar acceso al recurso protegido. Se permite controlar el comportamiento en el caso que todos los votos son de abstención.</a:t>
            </a:r>
          </a:p>
          <a:p>
            <a:endParaRPr lang="es-ES" sz="800" dirty="0" smtClean="0">
              <a:solidFill>
                <a:schemeClr val="bg1">
                  <a:lumMod val="50000"/>
                </a:schemeClr>
              </a:solidFill>
            </a:endParaRPr>
          </a:p>
          <a:p>
            <a:r>
              <a:rPr lang="es-ES" sz="1050" dirty="0" smtClean="0">
                <a:solidFill>
                  <a:schemeClr val="bg1">
                    <a:lumMod val="50000"/>
                  </a:schemeClr>
                </a:solidFill>
              </a:rPr>
              <a:t>Como se puede ver en la figura los componentes </a:t>
            </a:r>
            <a:r>
              <a:rPr lang="es-ES" sz="1050" dirty="0" err="1" smtClean="0">
                <a:solidFill>
                  <a:schemeClr val="bg1">
                    <a:lumMod val="50000"/>
                  </a:schemeClr>
                </a:solidFill>
              </a:rPr>
              <a:t>AccessDecisionManager</a:t>
            </a:r>
            <a:r>
              <a:rPr lang="es-ES" sz="1050" dirty="0" smtClean="0">
                <a:solidFill>
                  <a:schemeClr val="bg1">
                    <a:lumMod val="50000"/>
                  </a:schemeClr>
                </a:solidFill>
              </a:rPr>
              <a:t> usan </a:t>
            </a:r>
            <a:r>
              <a:rPr lang="es-ES" sz="1050" dirty="0" err="1" smtClean="0">
                <a:solidFill>
                  <a:schemeClr val="bg1">
                    <a:lumMod val="50000"/>
                  </a:schemeClr>
                </a:solidFill>
              </a:rPr>
              <a:t>AccessDecisionVoter</a:t>
            </a:r>
            <a:r>
              <a:rPr lang="es-ES" sz="1050" dirty="0" smtClean="0">
                <a:solidFill>
                  <a:schemeClr val="bg1">
                    <a:lumMod val="50000"/>
                  </a:schemeClr>
                </a:solidFill>
              </a:rPr>
              <a:t>. En concreto en Spring Security vienen dos implementaciones de </a:t>
            </a:r>
            <a:r>
              <a:rPr lang="es-ES" sz="1050" dirty="0" err="1" smtClean="0">
                <a:solidFill>
                  <a:schemeClr val="bg1">
                    <a:lumMod val="50000"/>
                  </a:schemeClr>
                </a:solidFill>
              </a:rPr>
              <a:t>AccessDecisionVoter</a:t>
            </a:r>
            <a:r>
              <a:rPr lang="es-ES" sz="1050" dirty="0" smtClean="0">
                <a:solidFill>
                  <a:schemeClr val="bg1">
                    <a:lumMod val="50000"/>
                  </a:schemeClr>
                </a:solidFill>
              </a:rPr>
              <a:t>:</a:t>
            </a:r>
          </a:p>
          <a:p>
            <a:endParaRPr lang="es-ES" sz="800" dirty="0" smtClean="0">
              <a:solidFill>
                <a:schemeClr val="bg1">
                  <a:lumMod val="50000"/>
                </a:schemeClr>
              </a:solidFill>
            </a:endParaRPr>
          </a:p>
          <a:p>
            <a:r>
              <a:rPr lang="es-ES" sz="1050" b="1" i="1" dirty="0" err="1" smtClean="0">
                <a:solidFill>
                  <a:schemeClr val="bg1">
                    <a:lumMod val="50000"/>
                  </a:schemeClr>
                </a:solidFill>
              </a:rPr>
              <a:t>RoleVoter</a:t>
            </a:r>
            <a:r>
              <a:rPr lang="es-ES" sz="1050" dirty="0" smtClean="0">
                <a:solidFill>
                  <a:schemeClr val="bg1">
                    <a:lumMod val="50000"/>
                  </a:schemeClr>
                </a:solidFill>
              </a:rPr>
              <a:t>: Este componente simplemente comprueba si para cada rol especificado para proteger al recurso protegido lo presenta el principal que realiza la petición. En tal caso emite un voto positivo. (Revisar el componente ). En el caso que el principal no tenga el rol el componente realizará un voto negativo. En concreto para el caso del componente se presenta un </a:t>
            </a:r>
            <a:r>
              <a:rPr lang="es-ES" sz="1050" dirty="0" err="1" smtClean="0">
                <a:solidFill>
                  <a:schemeClr val="bg1">
                    <a:lumMod val="50000"/>
                  </a:schemeClr>
                </a:solidFill>
              </a:rPr>
              <a:t>AffirmativeBased</a:t>
            </a:r>
            <a:r>
              <a:rPr lang="es-ES" sz="1050" dirty="0" smtClean="0">
                <a:solidFill>
                  <a:schemeClr val="bg1">
                    <a:lumMod val="50000"/>
                  </a:schemeClr>
                </a:solidFill>
              </a:rPr>
              <a:t> </a:t>
            </a:r>
            <a:r>
              <a:rPr lang="es-ES" sz="1050" dirty="0" err="1" smtClean="0">
                <a:solidFill>
                  <a:schemeClr val="bg1">
                    <a:lumMod val="50000"/>
                  </a:schemeClr>
                </a:solidFill>
              </a:rPr>
              <a:t>AccessDecisionManager</a:t>
            </a:r>
            <a:r>
              <a:rPr lang="es-ES" sz="1050" dirty="0" smtClean="0">
                <a:solidFill>
                  <a:schemeClr val="bg1">
                    <a:lumMod val="50000"/>
                  </a:schemeClr>
                </a:solidFill>
              </a:rPr>
              <a:t>, con lo que con que el principal disponga de un rol de los especificados en la lista, se procederá a dar permiso al recurso protegido (en este caso la URL).</a:t>
            </a:r>
          </a:p>
          <a:p>
            <a:endParaRPr lang="es-ES" sz="800" dirty="0" smtClean="0">
              <a:solidFill>
                <a:schemeClr val="bg1">
                  <a:lumMod val="50000"/>
                </a:schemeClr>
              </a:solidFill>
            </a:endParaRPr>
          </a:p>
          <a:p>
            <a:r>
              <a:rPr lang="es-ES" sz="1050" b="1" i="1" dirty="0" err="1" smtClean="0">
                <a:solidFill>
                  <a:schemeClr val="bg1">
                    <a:lumMod val="50000"/>
                  </a:schemeClr>
                </a:solidFill>
              </a:rPr>
              <a:t>AuthenticatedVoter</a:t>
            </a:r>
            <a:r>
              <a:rPr lang="es-ES" sz="1050" dirty="0" smtClean="0">
                <a:solidFill>
                  <a:schemeClr val="bg1">
                    <a:lumMod val="50000"/>
                  </a:schemeClr>
                </a:solidFill>
              </a:rPr>
              <a:t>. Este componente permite diferenciar entre acceso anónimo al recurso, completamente autenticado u autenticado mediante mecanismos </a:t>
            </a:r>
            <a:r>
              <a:rPr lang="es-ES" sz="1050" dirty="0" err="1" smtClean="0">
                <a:solidFill>
                  <a:schemeClr val="bg1">
                    <a:lumMod val="50000"/>
                  </a:schemeClr>
                </a:solidFill>
              </a:rPr>
              <a:t>remember</a:t>
            </a:r>
            <a:r>
              <a:rPr lang="es-ES" sz="1050" dirty="0" smtClean="0">
                <a:solidFill>
                  <a:schemeClr val="bg1">
                    <a:lumMod val="50000"/>
                  </a:schemeClr>
                </a:solidFill>
              </a:rPr>
              <a:t>-me (IS_AUTHENTICATED:ANONYMOUS, IS_AUTHENTICATED_REMEMBERED, IS_AUTHENTICATED_FULLY)</a:t>
            </a:r>
            <a:endParaRPr lang="es-ES" sz="105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pic>
        <p:nvPicPr>
          <p:cNvPr id="104450" name="Picture 2" descr="http://federicojcdm.files.wordpress.com/2010/03/filtros.png"/>
          <p:cNvPicPr>
            <a:picLocks noChangeAspect="1" noChangeArrowheads="1"/>
          </p:cNvPicPr>
          <p:nvPr/>
        </p:nvPicPr>
        <p:blipFill>
          <a:blip r:embed="rId3"/>
          <a:srcRect/>
          <a:stretch>
            <a:fillRect/>
          </a:stretch>
        </p:blipFill>
        <p:spPr bwMode="auto">
          <a:xfrm>
            <a:off x="0" y="857250"/>
            <a:ext cx="2671794" cy="5314950"/>
          </a:xfrm>
          <a:prstGeom prst="rect">
            <a:avLst/>
          </a:prstGeom>
          <a:noFill/>
        </p:spPr>
      </p:pic>
      <p:sp>
        <p:nvSpPr>
          <p:cNvPr id="9" name="8 Rectángulo"/>
          <p:cNvSpPr/>
          <p:nvPr/>
        </p:nvSpPr>
        <p:spPr>
          <a:xfrm>
            <a:off x="2857500" y="1743581"/>
            <a:ext cx="6286500" cy="3231654"/>
          </a:xfrm>
          <a:prstGeom prst="rect">
            <a:avLst/>
          </a:prstGeom>
        </p:spPr>
        <p:txBody>
          <a:bodyPr wrap="square">
            <a:spAutoFit/>
          </a:bodyPr>
          <a:lstStyle/>
          <a:p>
            <a:r>
              <a:rPr lang="es-ES" dirty="0" smtClean="0">
                <a:solidFill>
                  <a:schemeClr val="bg1">
                    <a:lumMod val="50000"/>
                  </a:schemeClr>
                </a:solidFill>
              </a:rPr>
              <a:t>Desde el punto de vista de la arquitectura, </a:t>
            </a:r>
            <a:r>
              <a:rPr lang="es-ES" b="1" dirty="0" smtClean="0">
                <a:solidFill>
                  <a:schemeClr val="bg1">
                    <a:lumMod val="50000"/>
                  </a:schemeClr>
                </a:solidFill>
              </a:rPr>
              <a:t>Spring Security mantiene una cadena de filtros</a:t>
            </a:r>
            <a:r>
              <a:rPr lang="es-ES" dirty="0" smtClean="0">
                <a:solidFill>
                  <a:schemeClr val="bg1">
                    <a:lumMod val="50000"/>
                  </a:schemeClr>
                </a:solidFill>
              </a:rPr>
              <a:t>, cada uno de los cuales da cabida a una funcionalidad dentro de los procesos de autenticación y autorización entre cada petición y respuesta. Es posible modificar y extender la cadena de filtros para ajustarse a las necesidades particulares de cada aplicación. Así por ejemplo por destacar algunos mencionar los siguientes filtros:</a:t>
            </a:r>
          </a:p>
          <a:p>
            <a:endParaRPr lang="es-ES" dirty="0" smtClean="0">
              <a:solidFill>
                <a:schemeClr val="bg1">
                  <a:lumMod val="50000"/>
                </a:schemeClr>
              </a:solidFill>
            </a:endParaRPr>
          </a:p>
          <a:p>
            <a:r>
              <a:rPr lang="es-ES" b="1" i="1" dirty="0" err="1" smtClean="0">
                <a:solidFill>
                  <a:schemeClr val="bg1">
                    <a:lumMod val="50000"/>
                  </a:schemeClr>
                </a:solidFill>
              </a:rPr>
              <a:t>FilterSecurityInterceptor</a:t>
            </a:r>
            <a:r>
              <a:rPr lang="es-ES" dirty="0" smtClean="0">
                <a:solidFill>
                  <a:schemeClr val="bg1">
                    <a:lumMod val="50000"/>
                  </a:schemeClr>
                </a:solidFill>
              </a:rPr>
              <a:t>. Es el encargado de manejar la seguridad de los recursos HTTP. Básicamente es el que maneja los elementos definidos anteriormente en el </a:t>
            </a:r>
            <a:r>
              <a:rPr lang="es-ES" dirty="0" err="1" smtClean="0">
                <a:solidFill>
                  <a:schemeClr val="bg1">
                    <a:lumMod val="50000"/>
                  </a:schemeClr>
                </a:solidFill>
              </a:rPr>
              <a:t>namespace</a:t>
            </a:r>
            <a:r>
              <a:rPr lang="es-ES" dirty="0" smtClean="0">
                <a:solidFill>
                  <a:schemeClr val="bg1">
                    <a:lumMod val="50000"/>
                  </a:schemeClr>
                </a:solidFill>
              </a:rPr>
              <a:t>.</a:t>
            </a:r>
          </a:p>
          <a:p>
            <a:endParaRPr lang="es-ES" dirty="0" smtClean="0">
              <a:solidFill>
                <a:schemeClr val="bg1">
                  <a:lumMod val="50000"/>
                </a:schemeClr>
              </a:solidFill>
            </a:endParaRPr>
          </a:p>
          <a:p>
            <a:r>
              <a:rPr lang="es-ES" b="1" i="1" dirty="0" err="1" smtClean="0">
                <a:solidFill>
                  <a:schemeClr val="bg1">
                    <a:lumMod val="50000"/>
                  </a:schemeClr>
                </a:solidFill>
              </a:rPr>
              <a:t>ExceptionTranslationFilter</a:t>
            </a:r>
            <a:r>
              <a:rPr lang="es-ES" dirty="0" smtClean="0">
                <a:solidFill>
                  <a:schemeClr val="bg1">
                    <a:lumMod val="50000"/>
                  </a:schemeClr>
                </a:solidFill>
              </a:rPr>
              <a:t>. Es el encarga de manejar las excepciones lanzadas por los interceptores de seguridad y proveer la respuesta HTTP correspondiente.</a:t>
            </a:r>
          </a:p>
          <a:p>
            <a:endParaRPr lang="es-ES" dirty="0" smtClean="0">
              <a:solidFill>
                <a:schemeClr val="bg1">
                  <a:lumMod val="50000"/>
                </a:schemeClr>
              </a:solidFill>
            </a:endParaRPr>
          </a:p>
          <a:p>
            <a:r>
              <a:rPr lang="es-ES" b="1" i="1" dirty="0" err="1" smtClean="0">
                <a:solidFill>
                  <a:schemeClr val="bg1">
                    <a:lumMod val="50000"/>
                  </a:schemeClr>
                </a:solidFill>
              </a:rPr>
              <a:t>SecurityContextPersistenceFilter</a:t>
            </a:r>
            <a:r>
              <a:rPr lang="es-ES" dirty="0" smtClean="0">
                <a:solidFill>
                  <a:schemeClr val="bg1">
                    <a:lumMod val="50000"/>
                  </a:schemeClr>
                </a:solidFill>
              </a:rPr>
              <a:t>: Es el responsable de guardar el contexto de seguridad entre peticiones. Básicamente el contexto de seguridad es guardado a nivel de sesión.</a:t>
            </a:r>
          </a:p>
          <a:p>
            <a:endParaRPr lang="es-E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pic>
        <p:nvPicPr>
          <p:cNvPr id="105474" name="Picture 2"/>
          <p:cNvPicPr>
            <a:picLocks noChangeAspect="1" noChangeArrowheads="1"/>
          </p:cNvPicPr>
          <p:nvPr/>
        </p:nvPicPr>
        <p:blipFill>
          <a:blip r:embed="rId3"/>
          <a:srcRect/>
          <a:stretch>
            <a:fillRect/>
          </a:stretch>
        </p:blipFill>
        <p:spPr bwMode="auto">
          <a:xfrm>
            <a:off x="1062038" y="3024188"/>
            <a:ext cx="7286625" cy="2047875"/>
          </a:xfrm>
          <a:prstGeom prst="rect">
            <a:avLst/>
          </a:prstGeom>
          <a:noFill/>
          <a:ln w="9525">
            <a:noFill/>
            <a:miter lim="800000"/>
            <a:headEnd/>
            <a:tailEnd/>
          </a:ln>
        </p:spPr>
      </p:pic>
      <p:pic>
        <p:nvPicPr>
          <p:cNvPr id="10" name="Picture 2"/>
          <p:cNvPicPr>
            <a:picLocks noChangeAspect="1" noChangeArrowheads="1"/>
          </p:cNvPicPr>
          <p:nvPr/>
        </p:nvPicPr>
        <p:blipFill>
          <a:blip r:embed="rId4"/>
          <a:srcRect/>
          <a:stretch>
            <a:fillRect/>
          </a:stretch>
        </p:blipFill>
        <p:spPr bwMode="auto">
          <a:xfrm>
            <a:off x="1181100" y="1123950"/>
            <a:ext cx="3905250" cy="1447800"/>
          </a:xfrm>
          <a:prstGeom prst="rect">
            <a:avLst/>
          </a:prstGeom>
          <a:noFill/>
          <a:ln w="9525">
            <a:noFill/>
            <a:miter lim="800000"/>
            <a:headEnd/>
            <a:tailEnd/>
          </a:ln>
        </p:spPr>
      </p:pic>
      <p:sp>
        <p:nvSpPr>
          <p:cNvPr id="11" name="10 CuadroTexto"/>
          <p:cNvSpPr txBox="1"/>
          <p:nvPr/>
        </p:nvSpPr>
        <p:spPr>
          <a:xfrm>
            <a:off x="3390900" y="5581650"/>
            <a:ext cx="1734770" cy="276999"/>
          </a:xfrm>
          <a:prstGeom prst="rect">
            <a:avLst/>
          </a:prstGeom>
          <a:noFill/>
        </p:spPr>
        <p:txBody>
          <a:bodyPr wrap="none" rtlCol="0">
            <a:spAutoFit/>
          </a:bodyPr>
          <a:lstStyle/>
          <a:p>
            <a:r>
              <a:rPr lang="es-ES" dirty="0" smtClean="0">
                <a:solidFill>
                  <a:schemeClr val="bg1">
                    <a:lumMod val="50000"/>
                  </a:schemeClr>
                </a:solidFill>
              </a:rPr>
              <a:t>Configuración web.xml</a:t>
            </a:r>
            <a:endParaRPr lang="es-E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pic>
        <p:nvPicPr>
          <p:cNvPr id="105476" name="Picture 4"/>
          <p:cNvPicPr>
            <a:picLocks noChangeAspect="1" noChangeArrowheads="1"/>
          </p:cNvPicPr>
          <p:nvPr/>
        </p:nvPicPr>
        <p:blipFill>
          <a:blip r:embed="rId3"/>
          <a:srcRect/>
          <a:stretch>
            <a:fillRect/>
          </a:stretch>
        </p:blipFill>
        <p:spPr bwMode="auto">
          <a:xfrm>
            <a:off x="123825" y="1138238"/>
            <a:ext cx="8905875" cy="3457575"/>
          </a:xfrm>
          <a:prstGeom prst="rect">
            <a:avLst/>
          </a:prstGeom>
          <a:noFill/>
          <a:ln w="9525">
            <a:noFill/>
            <a:miter lim="800000"/>
            <a:headEnd/>
            <a:tailEnd/>
          </a:ln>
        </p:spPr>
      </p:pic>
      <p:sp>
        <p:nvSpPr>
          <p:cNvPr id="9" name="8 CuadroTexto"/>
          <p:cNvSpPr txBox="1"/>
          <p:nvPr/>
        </p:nvSpPr>
        <p:spPr>
          <a:xfrm>
            <a:off x="2571750" y="5534025"/>
            <a:ext cx="4205960" cy="276999"/>
          </a:xfrm>
          <a:prstGeom prst="rect">
            <a:avLst/>
          </a:prstGeom>
          <a:noFill/>
        </p:spPr>
        <p:txBody>
          <a:bodyPr wrap="none" rtlCol="0">
            <a:spAutoFit/>
          </a:bodyPr>
          <a:lstStyle/>
          <a:p>
            <a:r>
              <a:rPr lang="es-ES" dirty="0" smtClean="0">
                <a:solidFill>
                  <a:schemeClr val="bg1">
                    <a:lumMod val="50000"/>
                  </a:schemeClr>
                </a:solidFill>
              </a:rPr>
              <a:t>Fichero de configuración de applicationContext-security.xml</a:t>
            </a:r>
            <a:endParaRPr lang="es-E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sp>
        <p:nvSpPr>
          <p:cNvPr id="9" name="8 CuadroTexto"/>
          <p:cNvSpPr txBox="1"/>
          <p:nvPr/>
        </p:nvSpPr>
        <p:spPr>
          <a:xfrm>
            <a:off x="2324100" y="5543550"/>
            <a:ext cx="5088252" cy="276999"/>
          </a:xfrm>
          <a:prstGeom prst="rect">
            <a:avLst/>
          </a:prstGeom>
          <a:noFill/>
        </p:spPr>
        <p:txBody>
          <a:bodyPr wrap="none" rtlCol="0">
            <a:spAutoFit/>
          </a:bodyPr>
          <a:lstStyle/>
          <a:p>
            <a:r>
              <a:rPr lang="es-ES" dirty="0" smtClean="0">
                <a:solidFill>
                  <a:schemeClr val="bg1">
                    <a:lumMod val="50000"/>
                  </a:schemeClr>
                </a:solidFill>
              </a:rPr>
              <a:t>Configurar el </a:t>
            </a:r>
            <a:r>
              <a:rPr lang="es-ES" dirty="0" err="1" smtClean="0">
                <a:solidFill>
                  <a:schemeClr val="bg1">
                    <a:lumMod val="50000"/>
                  </a:schemeClr>
                </a:solidFill>
              </a:rPr>
              <a:t>login</a:t>
            </a:r>
            <a:r>
              <a:rPr lang="es-ES" dirty="0" smtClean="0">
                <a:solidFill>
                  <a:schemeClr val="bg1">
                    <a:lumMod val="50000"/>
                  </a:schemeClr>
                </a:solidFill>
              </a:rPr>
              <a:t>/</a:t>
            </a:r>
            <a:r>
              <a:rPr lang="es-ES" dirty="0" err="1" smtClean="0">
                <a:solidFill>
                  <a:schemeClr val="bg1">
                    <a:lumMod val="50000"/>
                  </a:schemeClr>
                </a:solidFill>
              </a:rPr>
              <a:t>logout</a:t>
            </a:r>
            <a:r>
              <a:rPr lang="es-ES" dirty="0" smtClean="0">
                <a:solidFill>
                  <a:schemeClr val="bg1">
                    <a:lumMod val="50000"/>
                  </a:schemeClr>
                </a:solidFill>
              </a:rPr>
              <a:t> explícitamente y recursos CSS,JS e imágenes</a:t>
            </a:r>
            <a:endParaRPr lang="es-ES" dirty="0">
              <a:solidFill>
                <a:schemeClr val="bg1">
                  <a:lumMod val="50000"/>
                </a:schemeClr>
              </a:solidFill>
            </a:endParaRPr>
          </a:p>
        </p:txBody>
      </p:sp>
      <p:pic>
        <p:nvPicPr>
          <p:cNvPr id="107524" name="Picture 4"/>
          <p:cNvPicPr>
            <a:picLocks noChangeAspect="1" noChangeArrowheads="1"/>
          </p:cNvPicPr>
          <p:nvPr/>
        </p:nvPicPr>
        <p:blipFill>
          <a:blip r:embed="rId3"/>
          <a:srcRect/>
          <a:stretch>
            <a:fillRect/>
          </a:stretch>
        </p:blipFill>
        <p:spPr bwMode="auto">
          <a:xfrm>
            <a:off x="933450" y="2233613"/>
            <a:ext cx="7391400" cy="204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sp>
        <p:nvSpPr>
          <p:cNvPr id="9" name="8 CuadroTexto"/>
          <p:cNvSpPr txBox="1"/>
          <p:nvPr/>
        </p:nvSpPr>
        <p:spPr>
          <a:xfrm>
            <a:off x="2962275" y="5534025"/>
            <a:ext cx="2860078" cy="276999"/>
          </a:xfrm>
          <a:prstGeom prst="rect">
            <a:avLst/>
          </a:prstGeom>
          <a:noFill/>
        </p:spPr>
        <p:txBody>
          <a:bodyPr wrap="none" rtlCol="0">
            <a:spAutoFit/>
          </a:bodyPr>
          <a:lstStyle/>
          <a:p>
            <a:r>
              <a:rPr lang="es-ES" dirty="0" smtClean="0">
                <a:solidFill>
                  <a:schemeClr val="bg1">
                    <a:lumMod val="50000"/>
                  </a:schemeClr>
                </a:solidFill>
              </a:rPr>
              <a:t>Configurar encriptación de contraseñas</a:t>
            </a:r>
            <a:endParaRPr lang="es-ES" dirty="0">
              <a:solidFill>
                <a:schemeClr val="bg1">
                  <a:lumMod val="50000"/>
                </a:schemeClr>
              </a:solidFill>
            </a:endParaRPr>
          </a:p>
        </p:txBody>
      </p:sp>
      <p:pic>
        <p:nvPicPr>
          <p:cNvPr id="108547" name="Picture 3"/>
          <p:cNvPicPr>
            <a:picLocks noChangeAspect="1" noChangeArrowheads="1"/>
          </p:cNvPicPr>
          <p:nvPr/>
        </p:nvPicPr>
        <p:blipFill>
          <a:blip r:embed="rId3"/>
          <a:srcRect/>
          <a:stretch>
            <a:fillRect/>
          </a:stretch>
        </p:blipFill>
        <p:spPr bwMode="auto">
          <a:xfrm>
            <a:off x="0" y="2262188"/>
            <a:ext cx="9163050"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sp>
        <p:nvSpPr>
          <p:cNvPr id="9" name="8 CuadroTexto"/>
          <p:cNvSpPr txBox="1"/>
          <p:nvPr/>
        </p:nvSpPr>
        <p:spPr>
          <a:xfrm>
            <a:off x="2962275" y="5534025"/>
            <a:ext cx="2409634" cy="276999"/>
          </a:xfrm>
          <a:prstGeom prst="rect">
            <a:avLst/>
          </a:prstGeom>
          <a:noFill/>
        </p:spPr>
        <p:txBody>
          <a:bodyPr wrap="none" rtlCol="0">
            <a:spAutoFit/>
          </a:bodyPr>
          <a:lstStyle/>
          <a:p>
            <a:r>
              <a:rPr lang="es-ES" dirty="0" smtClean="0">
                <a:solidFill>
                  <a:schemeClr val="bg1">
                    <a:lumMod val="50000"/>
                  </a:schemeClr>
                </a:solidFill>
              </a:rPr>
              <a:t>Configurar un canal seguro </a:t>
            </a:r>
            <a:r>
              <a:rPr lang="es-ES" dirty="0" err="1" smtClean="0">
                <a:solidFill>
                  <a:schemeClr val="bg1">
                    <a:lumMod val="50000"/>
                  </a:schemeClr>
                </a:solidFill>
              </a:rPr>
              <a:t>https</a:t>
            </a:r>
            <a:endParaRPr lang="es-ES" dirty="0">
              <a:solidFill>
                <a:schemeClr val="bg1">
                  <a:lumMod val="50000"/>
                </a:schemeClr>
              </a:solidFill>
            </a:endParaRPr>
          </a:p>
        </p:txBody>
      </p:sp>
      <p:pic>
        <p:nvPicPr>
          <p:cNvPr id="109571" name="Picture 3"/>
          <p:cNvPicPr>
            <a:picLocks noChangeAspect="1" noChangeArrowheads="1"/>
          </p:cNvPicPr>
          <p:nvPr/>
        </p:nvPicPr>
        <p:blipFill>
          <a:blip r:embed="rId3"/>
          <a:srcRect/>
          <a:stretch>
            <a:fillRect/>
          </a:stretch>
        </p:blipFill>
        <p:spPr bwMode="auto">
          <a:xfrm>
            <a:off x="938213" y="1976438"/>
            <a:ext cx="7419975" cy="2562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sp>
        <p:nvSpPr>
          <p:cNvPr id="9" name="8 CuadroTexto"/>
          <p:cNvSpPr txBox="1"/>
          <p:nvPr/>
        </p:nvSpPr>
        <p:spPr>
          <a:xfrm>
            <a:off x="1895475" y="5867400"/>
            <a:ext cx="5553123" cy="276999"/>
          </a:xfrm>
          <a:prstGeom prst="rect">
            <a:avLst/>
          </a:prstGeom>
          <a:noFill/>
        </p:spPr>
        <p:txBody>
          <a:bodyPr wrap="none" rtlCol="0">
            <a:spAutoFit/>
          </a:bodyPr>
          <a:lstStyle/>
          <a:p>
            <a:r>
              <a:rPr lang="es-ES" dirty="0" smtClean="0">
                <a:solidFill>
                  <a:schemeClr val="bg1">
                    <a:lumMod val="50000"/>
                  </a:schemeClr>
                </a:solidFill>
              </a:rPr>
              <a:t>Configurar control de la expiración de sesión, concurrencia y acceso denegado</a:t>
            </a:r>
            <a:endParaRPr lang="es-ES" dirty="0">
              <a:solidFill>
                <a:schemeClr val="bg1">
                  <a:lumMod val="50000"/>
                </a:schemeClr>
              </a:solidFill>
            </a:endParaRPr>
          </a:p>
        </p:txBody>
      </p:sp>
      <p:pic>
        <p:nvPicPr>
          <p:cNvPr id="110596" name="Picture 4"/>
          <p:cNvPicPr>
            <a:picLocks noChangeAspect="1" noChangeArrowheads="1"/>
          </p:cNvPicPr>
          <p:nvPr/>
        </p:nvPicPr>
        <p:blipFill>
          <a:blip r:embed="rId3"/>
          <a:srcRect/>
          <a:stretch>
            <a:fillRect/>
          </a:stretch>
        </p:blipFill>
        <p:spPr bwMode="auto">
          <a:xfrm>
            <a:off x="247650" y="1419225"/>
            <a:ext cx="8686800" cy="3619500"/>
          </a:xfrm>
          <a:prstGeom prst="rect">
            <a:avLst/>
          </a:prstGeom>
          <a:noFill/>
          <a:ln w="9525">
            <a:noFill/>
            <a:miter lim="800000"/>
            <a:headEnd/>
            <a:tailEnd/>
          </a:ln>
        </p:spPr>
      </p:pic>
      <p:pic>
        <p:nvPicPr>
          <p:cNvPr id="110597" name="Picture 5"/>
          <p:cNvPicPr>
            <a:picLocks noChangeAspect="1" noChangeArrowheads="1"/>
          </p:cNvPicPr>
          <p:nvPr/>
        </p:nvPicPr>
        <p:blipFill>
          <a:blip r:embed="rId4"/>
          <a:srcRect/>
          <a:stretch>
            <a:fillRect/>
          </a:stretch>
        </p:blipFill>
        <p:spPr bwMode="auto">
          <a:xfrm>
            <a:off x="471488" y="5105400"/>
            <a:ext cx="7248525"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¿Por qué usar Spring?</a:t>
            </a:r>
          </a:p>
        </p:txBody>
      </p:sp>
      <p:sp>
        <p:nvSpPr>
          <p:cNvPr id="5" name="4 CuadroTexto"/>
          <p:cNvSpPr txBox="1"/>
          <p:nvPr/>
        </p:nvSpPr>
        <p:spPr>
          <a:xfrm>
            <a:off x="0" y="1009650"/>
            <a:ext cx="9144000" cy="4278094"/>
          </a:xfrm>
          <a:prstGeom prst="rect">
            <a:avLst/>
          </a:prstGeom>
          <a:noFill/>
        </p:spPr>
        <p:txBody>
          <a:bodyPr wrap="square" rtlCol="0">
            <a:spAutoFit/>
          </a:bodyPr>
          <a:lstStyle/>
          <a:p>
            <a:endParaRPr lang="es-ES" sz="1600" dirty="0" smtClean="0">
              <a:solidFill>
                <a:schemeClr val="bg1">
                  <a:lumMod val="50000"/>
                </a:schemeClr>
              </a:solidFill>
            </a:endParaRPr>
          </a:p>
          <a:p>
            <a:pPr>
              <a:buFont typeface="Arial" pitchFamily="34" charset="0"/>
              <a:buChar char="•"/>
            </a:pPr>
            <a:endParaRPr lang="en-US" sz="1600" dirty="0" smtClean="0">
              <a:solidFill>
                <a:schemeClr val="bg1">
                  <a:lumMod val="50000"/>
                </a:schemeClr>
              </a:solidFill>
            </a:endParaRPr>
          </a:p>
          <a:p>
            <a:pPr lvl="1">
              <a:buFont typeface="Arial" pitchFamily="34" charset="0"/>
              <a:buChar char="•"/>
            </a:pPr>
            <a:r>
              <a:rPr lang="es-ES" sz="1600" dirty="0" smtClean="0">
                <a:solidFill>
                  <a:schemeClr val="bg1">
                    <a:lumMod val="50000"/>
                  </a:schemeClr>
                </a:solidFill>
              </a:rPr>
              <a:t>Una potente gestión de configuración basado en Inversión de control (</a:t>
            </a:r>
            <a:r>
              <a:rPr lang="es-ES" sz="1600" i="1" dirty="0" err="1" smtClean="0">
                <a:solidFill>
                  <a:schemeClr val="bg1">
                    <a:lumMod val="50000"/>
                  </a:schemeClr>
                </a:solidFill>
              </a:rPr>
              <a:t>Inversion</a:t>
            </a:r>
            <a:r>
              <a:rPr lang="es-ES" sz="1600" i="1" dirty="0" smtClean="0">
                <a:solidFill>
                  <a:schemeClr val="bg1">
                    <a:lumMod val="50000"/>
                  </a:schemeClr>
                </a:solidFill>
              </a:rPr>
              <a:t> of Control</a:t>
            </a:r>
            <a:r>
              <a:rPr lang="es-ES" sz="1600" dirty="0" smtClean="0">
                <a:solidFill>
                  <a:schemeClr val="bg1">
                    <a:lumMod val="50000"/>
                  </a:schemeClr>
                </a:solidFill>
              </a:rPr>
              <a:t>, </a:t>
            </a:r>
            <a:r>
              <a:rPr lang="es-ES" sz="1600" dirty="0" err="1" smtClean="0">
                <a:solidFill>
                  <a:schemeClr val="bg1">
                    <a:lumMod val="50000"/>
                  </a:schemeClr>
                </a:solidFill>
              </a:rPr>
              <a:t>IoC</a:t>
            </a:r>
            <a:r>
              <a:rPr lang="es-ES" sz="1600" dirty="0" smtClean="0">
                <a:solidFill>
                  <a:schemeClr val="bg1">
                    <a:lumMod val="50000"/>
                  </a:schemeClr>
                </a:solidFill>
              </a:rPr>
              <a:t>) e Inyección de Dependencias (</a:t>
            </a:r>
            <a:r>
              <a:rPr lang="es-ES" sz="1600" i="1" dirty="0" err="1" smtClean="0">
                <a:solidFill>
                  <a:schemeClr val="bg1">
                    <a:lumMod val="50000"/>
                  </a:schemeClr>
                </a:solidFill>
              </a:rPr>
              <a:t>Dependency</a:t>
            </a:r>
            <a:r>
              <a:rPr lang="es-ES" sz="1600" i="1" dirty="0" smtClean="0">
                <a:solidFill>
                  <a:schemeClr val="bg1">
                    <a:lumMod val="50000"/>
                  </a:schemeClr>
                </a:solidFill>
              </a:rPr>
              <a:t> </a:t>
            </a:r>
            <a:r>
              <a:rPr lang="es-ES" sz="1600" i="1" dirty="0" err="1" smtClean="0">
                <a:solidFill>
                  <a:schemeClr val="bg1">
                    <a:lumMod val="50000"/>
                  </a:schemeClr>
                </a:solidFill>
              </a:rPr>
              <a:t>Injection</a:t>
            </a:r>
            <a:r>
              <a:rPr lang="es-ES" sz="1600" dirty="0" smtClean="0">
                <a:solidFill>
                  <a:schemeClr val="bg1">
                    <a:lumMod val="50000"/>
                  </a:schemeClr>
                </a:solidFill>
              </a:rPr>
              <a:t>, DI). </a:t>
            </a:r>
          </a:p>
          <a:p>
            <a:pPr>
              <a:buFont typeface="Arial" pitchFamily="34" charset="0"/>
              <a:buChar char="•"/>
            </a:pPr>
            <a:endParaRPr lang="es-ES" sz="1600" dirty="0" smtClean="0">
              <a:solidFill>
                <a:schemeClr val="bg1">
                  <a:lumMod val="50000"/>
                </a:schemeClr>
              </a:solidFill>
            </a:endParaRPr>
          </a:p>
          <a:p>
            <a:pPr lvl="1">
              <a:buFont typeface="Arial" pitchFamily="34" charset="0"/>
              <a:buChar char="•"/>
            </a:pPr>
            <a:r>
              <a:rPr lang="es-ES" sz="1600" dirty="0" smtClean="0">
                <a:solidFill>
                  <a:schemeClr val="bg1">
                    <a:lumMod val="50000"/>
                  </a:schemeClr>
                </a:solidFill>
              </a:rPr>
              <a:t>Permite la construcción de aplicaciones basado en </a:t>
            </a:r>
            <a:r>
              <a:rPr lang="es-ES" sz="1600" dirty="0" err="1" smtClean="0">
                <a:solidFill>
                  <a:schemeClr val="bg1">
                    <a:lumMod val="50000"/>
                  </a:schemeClr>
                </a:solidFill>
              </a:rPr>
              <a:t>POJOs</a:t>
            </a:r>
            <a:r>
              <a:rPr lang="es-ES" sz="1600" dirty="0" smtClean="0">
                <a:solidFill>
                  <a:schemeClr val="bg1">
                    <a:lumMod val="50000"/>
                  </a:schemeClr>
                </a:solidFill>
              </a:rPr>
              <a:t>(</a:t>
            </a:r>
            <a:r>
              <a:rPr lang="es-ES" sz="1600" dirty="0" err="1" smtClean="0">
                <a:solidFill>
                  <a:schemeClr val="bg1">
                    <a:lumMod val="50000"/>
                  </a:schemeClr>
                </a:solidFill>
              </a:rPr>
              <a:t>Plain</a:t>
            </a:r>
            <a:r>
              <a:rPr lang="es-ES" sz="1600" dirty="0" smtClean="0">
                <a:solidFill>
                  <a:schemeClr val="bg1">
                    <a:lumMod val="50000"/>
                  </a:schemeClr>
                </a:solidFill>
              </a:rPr>
              <a:t> </a:t>
            </a:r>
            <a:r>
              <a:rPr lang="es-ES" sz="1600" dirty="0" err="1" smtClean="0">
                <a:solidFill>
                  <a:schemeClr val="bg1">
                    <a:lumMod val="50000"/>
                  </a:schemeClr>
                </a:solidFill>
              </a:rPr>
              <a:t>Old</a:t>
            </a:r>
            <a:r>
              <a:rPr lang="es-ES" sz="1600" dirty="0" smtClean="0">
                <a:solidFill>
                  <a:schemeClr val="bg1">
                    <a:lumMod val="50000"/>
                  </a:schemeClr>
                </a:solidFill>
              </a:rPr>
              <a:t> Java </a:t>
            </a:r>
            <a:r>
              <a:rPr lang="es-ES" sz="1600" dirty="0" err="1" smtClean="0">
                <a:solidFill>
                  <a:schemeClr val="bg1">
                    <a:lumMod val="50000"/>
                  </a:schemeClr>
                </a:solidFill>
              </a:rPr>
              <a:t>Object</a:t>
            </a:r>
            <a:r>
              <a:rPr lang="es-ES" sz="1600" dirty="0" smtClean="0">
                <a:solidFill>
                  <a:schemeClr val="bg1">
                    <a:lumMod val="50000"/>
                  </a:schemeClr>
                </a:solidFill>
              </a:rPr>
              <a:t>).</a:t>
            </a:r>
          </a:p>
          <a:p>
            <a:pPr lvl="1">
              <a:buFont typeface="Arial" pitchFamily="34" charset="0"/>
              <a:buChar char="•"/>
            </a:pPr>
            <a:endParaRPr lang="es-ES" sz="1600" dirty="0" smtClean="0">
              <a:solidFill>
                <a:schemeClr val="bg1">
                  <a:lumMod val="50000"/>
                </a:schemeClr>
              </a:solidFill>
            </a:endParaRPr>
          </a:p>
          <a:p>
            <a:pPr lvl="1">
              <a:buFont typeface="Arial" pitchFamily="34" charset="0"/>
              <a:buChar char="•"/>
            </a:pPr>
            <a:r>
              <a:rPr lang="es-ES" sz="1600" dirty="0" smtClean="0">
                <a:solidFill>
                  <a:schemeClr val="bg1">
                    <a:lumMod val="50000"/>
                  </a:schemeClr>
                </a:solidFill>
              </a:rPr>
              <a:t>Capa de abstracción de JDBC.</a:t>
            </a:r>
          </a:p>
          <a:p>
            <a:pPr lvl="1">
              <a:buFont typeface="Arial" pitchFamily="34" charset="0"/>
              <a:buChar char="•"/>
            </a:pPr>
            <a:endParaRPr lang="es-ES" sz="1600" dirty="0">
              <a:solidFill>
                <a:schemeClr val="bg1">
                  <a:lumMod val="50000"/>
                </a:schemeClr>
              </a:solidFill>
            </a:endParaRPr>
          </a:p>
          <a:p>
            <a:pPr lvl="1">
              <a:buFont typeface="Arial" pitchFamily="34" charset="0"/>
              <a:buChar char="•"/>
            </a:pPr>
            <a:r>
              <a:rPr lang="es-ES" sz="1600" dirty="0" smtClean="0">
                <a:solidFill>
                  <a:schemeClr val="bg1">
                    <a:lumMod val="50000"/>
                  </a:schemeClr>
                </a:solidFill>
              </a:rPr>
              <a:t>Integración con los ORM principales (</a:t>
            </a:r>
            <a:r>
              <a:rPr lang="es-ES" sz="1600" dirty="0" err="1" smtClean="0">
                <a:solidFill>
                  <a:schemeClr val="bg1">
                    <a:lumMod val="50000"/>
                  </a:schemeClr>
                </a:solidFill>
              </a:rPr>
              <a:t>Hibernate</a:t>
            </a:r>
            <a:r>
              <a:rPr lang="es-ES" sz="1600" dirty="0" smtClean="0">
                <a:solidFill>
                  <a:schemeClr val="bg1">
                    <a:lumMod val="50000"/>
                  </a:schemeClr>
                </a:solidFill>
              </a:rPr>
              <a:t>, JDO, </a:t>
            </a:r>
            <a:r>
              <a:rPr lang="es-ES" sz="1600" dirty="0" err="1" smtClean="0">
                <a:solidFill>
                  <a:schemeClr val="bg1">
                    <a:lumMod val="50000"/>
                  </a:schemeClr>
                </a:solidFill>
              </a:rPr>
              <a:t>ibatis</a:t>
            </a:r>
            <a:r>
              <a:rPr lang="es-ES" sz="1600" dirty="0" smtClean="0">
                <a:solidFill>
                  <a:schemeClr val="bg1">
                    <a:lumMod val="50000"/>
                  </a:schemeClr>
                </a:solidFill>
              </a:rPr>
              <a:t>, JPA,…).</a:t>
            </a:r>
          </a:p>
          <a:p>
            <a:pPr lvl="1">
              <a:buFont typeface="Arial" pitchFamily="34" charset="0"/>
              <a:buChar char="•"/>
            </a:pPr>
            <a:endParaRPr lang="es-ES" sz="1600" dirty="0">
              <a:solidFill>
                <a:schemeClr val="bg1">
                  <a:lumMod val="50000"/>
                </a:schemeClr>
              </a:solidFill>
            </a:endParaRPr>
          </a:p>
          <a:p>
            <a:pPr lvl="1">
              <a:buFont typeface="Arial" pitchFamily="34" charset="0"/>
              <a:buChar char="•"/>
            </a:pPr>
            <a:r>
              <a:rPr lang="es-ES" sz="1600" dirty="0" smtClean="0">
                <a:solidFill>
                  <a:schemeClr val="bg1">
                    <a:lumMod val="50000"/>
                  </a:schemeClr>
                </a:solidFill>
              </a:rPr>
              <a:t>Abstracción para gestión de transacciones.</a:t>
            </a:r>
          </a:p>
          <a:p>
            <a:pPr>
              <a:buFont typeface="Arial" pitchFamily="34" charset="0"/>
              <a:buChar char="•"/>
            </a:pPr>
            <a:endParaRPr lang="es-ES" sz="1600" dirty="0" smtClean="0">
              <a:solidFill>
                <a:schemeClr val="bg1">
                  <a:lumMod val="50000"/>
                </a:schemeClr>
              </a:solidFill>
            </a:endParaRPr>
          </a:p>
          <a:p>
            <a:pPr lvl="1">
              <a:buFont typeface="Arial" pitchFamily="34" charset="0"/>
              <a:buChar char="•"/>
            </a:pPr>
            <a:r>
              <a:rPr lang="es-ES" sz="1600" dirty="0" smtClean="0">
                <a:solidFill>
                  <a:schemeClr val="bg1">
                    <a:lumMod val="50000"/>
                  </a:schemeClr>
                </a:solidFill>
              </a:rPr>
              <a:t>Código Desacoplado. </a:t>
            </a:r>
          </a:p>
          <a:p>
            <a:pPr lvl="1">
              <a:buFont typeface="Arial" pitchFamily="34" charset="0"/>
              <a:buChar char="•"/>
            </a:pPr>
            <a:endParaRPr lang="es-ES" sz="1600" dirty="0">
              <a:solidFill>
                <a:schemeClr val="bg1">
                  <a:lumMod val="50000"/>
                </a:schemeClr>
              </a:solidFill>
            </a:endParaRPr>
          </a:p>
          <a:p>
            <a:pPr lvl="1">
              <a:buFont typeface="Arial" pitchFamily="34" charset="0"/>
              <a:buChar char="•"/>
            </a:pPr>
            <a:r>
              <a:rPr lang="es-ES" sz="1600" dirty="0" smtClean="0">
                <a:solidFill>
                  <a:schemeClr val="bg1">
                    <a:lumMod val="50000"/>
                  </a:schemeClr>
                </a:solidFill>
              </a:rPr>
              <a:t>Capa de Negocio y acceso a datos sean reusables y no atados a servicios J2EE específicos.</a:t>
            </a:r>
            <a:endParaRPr lang="es-ES" sz="1600" dirty="0">
              <a:solidFill>
                <a:schemeClr val="bg1">
                  <a:lumMod val="50000"/>
                </a:schemeClr>
              </a:solidFill>
            </a:endParaRPr>
          </a:p>
          <a:p>
            <a:endParaRPr lang="es-ES" sz="16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9" name="Picture 3"/>
          <p:cNvPicPr>
            <a:picLocks noChangeAspect="1" noChangeArrowheads="1"/>
          </p:cNvPicPr>
          <p:nvPr/>
        </p:nvPicPr>
        <p:blipFill>
          <a:blip r:embed="rId3"/>
          <a:srcRect/>
          <a:stretch>
            <a:fillRect/>
          </a:stretch>
        </p:blipFill>
        <p:spPr bwMode="auto">
          <a:xfrm>
            <a:off x="161925" y="881064"/>
            <a:ext cx="7263834" cy="5338762"/>
          </a:xfrm>
          <a:prstGeom prst="rect">
            <a:avLst/>
          </a:prstGeom>
          <a:noFill/>
          <a:ln w="9525">
            <a:noFill/>
            <a:miter lim="800000"/>
            <a:headEnd/>
            <a:tailEnd/>
          </a:ln>
        </p:spPr>
      </p:pic>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sp>
        <p:nvSpPr>
          <p:cNvPr id="9" name="8 CuadroTexto"/>
          <p:cNvSpPr txBox="1"/>
          <p:nvPr/>
        </p:nvSpPr>
        <p:spPr>
          <a:xfrm>
            <a:off x="1895475" y="5534025"/>
            <a:ext cx="5553123" cy="276999"/>
          </a:xfrm>
          <a:prstGeom prst="rect">
            <a:avLst/>
          </a:prstGeom>
          <a:noFill/>
        </p:spPr>
        <p:txBody>
          <a:bodyPr wrap="none" rtlCol="0">
            <a:spAutoFit/>
          </a:bodyPr>
          <a:lstStyle/>
          <a:p>
            <a:r>
              <a:rPr lang="es-ES" dirty="0" smtClean="0">
                <a:solidFill>
                  <a:schemeClr val="bg1">
                    <a:lumMod val="50000"/>
                  </a:schemeClr>
                </a:solidFill>
              </a:rPr>
              <a:t>Configurar control de la expiración de sesión, concurrencia y acceso denegado</a:t>
            </a:r>
            <a:endParaRPr lang="es-ES" dirty="0">
              <a:solidFill>
                <a:schemeClr val="bg1">
                  <a:lumMod val="50000"/>
                </a:schemeClr>
              </a:solidFill>
            </a:endParaRPr>
          </a:p>
        </p:txBody>
      </p:sp>
      <p:pic>
        <p:nvPicPr>
          <p:cNvPr id="111618" name="Picture 2"/>
          <p:cNvPicPr>
            <a:picLocks noChangeAspect="1" noChangeArrowheads="1"/>
          </p:cNvPicPr>
          <p:nvPr/>
        </p:nvPicPr>
        <p:blipFill>
          <a:blip r:embed="rId4"/>
          <a:srcRect/>
          <a:stretch>
            <a:fillRect/>
          </a:stretch>
        </p:blipFill>
        <p:spPr bwMode="auto">
          <a:xfrm>
            <a:off x="4733925" y="1066800"/>
            <a:ext cx="4410075"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sp>
        <p:nvSpPr>
          <p:cNvPr id="9" name="8 CuadroTexto"/>
          <p:cNvSpPr txBox="1"/>
          <p:nvPr/>
        </p:nvSpPr>
        <p:spPr>
          <a:xfrm>
            <a:off x="1219200" y="5514975"/>
            <a:ext cx="5756704" cy="276999"/>
          </a:xfrm>
          <a:prstGeom prst="rect">
            <a:avLst/>
          </a:prstGeom>
          <a:noFill/>
        </p:spPr>
        <p:txBody>
          <a:bodyPr wrap="none" rtlCol="0">
            <a:spAutoFit/>
          </a:bodyPr>
          <a:lstStyle/>
          <a:p>
            <a:r>
              <a:rPr lang="es-ES" dirty="0" smtClean="0">
                <a:solidFill>
                  <a:schemeClr val="bg1">
                    <a:lumMod val="50000"/>
                  </a:schemeClr>
                </a:solidFill>
              </a:rPr>
              <a:t>Configurar la seguridad en la invocación de métodos de negocio con anotaciones </a:t>
            </a:r>
            <a:endParaRPr lang="es-ES" dirty="0">
              <a:solidFill>
                <a:schemeClr val="bg1">
                  <a:lumMod val="50000"/>
                </a:schemeClr>
              </a:solidFill>
            </a:endParaRPr>
          </a:p>
        </p:txBody>
      </p:sp>
      <p:pic>
        <p:nvPicPr>
          <p:cNvPr id="112642" name="Picture 2"/>
          <p:cNvPicPr>
            <a:picLocks noChangeAspect="1" noChangeArrowheads="1"/>
          </p:cNvPicPr>
          <p:nvPr/>
        </p:nvPicPr>
        <p:blipFill>
          <a:blip r:embed="rId3"/>
          <a:srcRect/>
          <a:stretch>
            <a:fillRect/>
          </a:stretch>
        </p:blipFill>
        <p:spPr bwMode="auto">
          <a:xfrm>
            <a:off x="904875" y="2233613"/>
            <a:ext cx="7353300" cy="790575"/>
          </a:xfrm>
          <a:prstGeom prst="rect">
            <a:avLst/>
          </a:prstGeom>
          <a:noFill/>
          <a:ln w="9525">
            <a:noFill/>
            <a:miter lim="800000"/>
            <a:headEnd/>
            <a:tailEnd/>
          </a:ln>
        </p:spPr>
      </p:pic>
      <p:pic>
        <p:nvPicPr>
          <p:cNvPr id="112645" name="Picture 5"/>
          <p:cNvPicPr>
            <a:picLocks noChangeAspect="1" noChangeArrowheads="1"/>
          </p:cNvPicPr>
          <p:nvPr/>
        </p:nvPicPr>
        <p:blipFill>
          <a:blip r:embed="rId4"/>
          <a:srcRect/>
          <a:stretch>
            <a:fillRect/>
          </a:stretch>
        </p:blipFill>
        <p:spPr bwMode="auto">
          <a:xfrm>
            <a:off x="747713" y="1685925"/>
            <a:ext cx="4810125" cy="457200"/>
          </a:xfrm>
          <a:prstGeom prst="rect">
            <a:avLst/>
          </a:prstGeom>
          <a:noFill/>
          <a:ln w="9525">
            <a:noFill/>
            <a:miter lim="800000"/>
            <a:headEnd/>
            <a:tailEnd/>
          </a:ln>
        </p:spPr>
      </p:pic>
      <p:sp>
        <p:nvSpPr>
          <p:cNvPr id="14" name="13 CuadroTexto"/>
          <p:cNvSpPr txBox="1"/>
          <p:nvPr/>
        </p:nvSpPr>
        <p:spPr>
          <a:xfrm>
            <a:off x="895350" y="1314450"/>
            <a:ext cx="1377300" cy="276999"/>
          </a:xfrm>
          <a:prstGeom prst="rect">
            <a:avLst/>
          </a:prstGeom>
          <a:noFill/>
        </p:spPr>
        <p:txBody>
          <a:bodyPr wrap="none" rtlCol="0">
            <a:spAutoFit/>
          </a:bodyPr>
          <a:lstStyle/>
          <a:p>
            <a:r>
              <a:rPr lang="es-ES" dirty="0" smtClean="0">
                <a:solidFill>
                  <a:schemeClr val="bg1">
                    <a:lumMod val="50000"/>
                  </a:schemeClr>
                </a:solidFill>
              </a:rPr>
              <a:t>Con anotaciones:</a:t>
            </a:r>
            <a:endParaRPr lang="es-ES" dirty="0">
              <a:solidFill>
                <a:schemeClr val="bg1">
                  <a:lumMod val="50000"/>
                </a:schemeClr>
              </a:solidFill>
            </a:endParaRPr>
          </a:p>
        </p:txBody>
      </p:sp>
      <p:pic>
        <p:nvPicPr>
          <p:cNvPr id="112646" name="Picture 6"/>
          <p:cNvPicPr>
            <a:picLocks noChangeAspect="1" noChangeArrowheads="1"/>
          </p:cNvPicPr>
          <p:nvPr/>
        </p:nvPicPr>
        <p:blipFill>
          <a:blip r:embed="rId5"/>
          <a:srcRect/>
          <a:stretch>
            <a:fillRect/>
          </a:stretch>
        </p:blipFill>
        <p:spPr bwMode="auto">
          <a:xfrm>
            <a:off x="900113" y="4029075"/>
            <a:ext cx="4695825" cy="723900"/>
          </a:xfrm>
          <a:prstGeom prst="rect">
            <a:avLst/>
          </a:prstGeom>
          <a:noFill/>
          <a:ln w="9525">
            <a:noFill/>
            <a:miter lim="800000"/>
            <a:headEnd/>
            <a:tailEnd/>
          </a:ln>
        </p:spPr>
      </p:pic>
      <p:sp>
        <p:nvSpPr>
          <p:cNvPr id="17" name="16 CuadroTexto"/>
          <p:cNvSpPr txBox="1"/>
          <p:nvPr/>
        </p:nvSpPr>
        <p:spPr>
          <a:xfrm>
            <a:off x="819150" y="3581400"/>
            <a:ext cx="1089914" cy="276999"/>
          </a:xfrm>
          <a:prstGeom prst="rect">
            <a:avLst/>
          </a:prstGeom>
          <a:noFill/>
        </p:spPr>
        <p:txBody>
          <a:bodyPr wrap="none" rtlCol="0">
            <a:spAutoFit/>
          </a:bodyPr>
          <a:lstStyle/>
          <a:p>
            <a:r>
              <a:rPr lang="es-ES" dirty="0" smtClean="0">
                <a:solidFill>
                  <a:schemeClr val="bg1">
                    <a:lumMod val="50000"/>
                  </a:schemeClr>
                </a:solidFill>
              </a:rPr>
              <a:t>Con </a:t>
            </a:r>
            <a:r>
              <a:rPr lang="es-ES" dirty="0" err="1" smtClean="0">
                <a:solidFill>
                  <a:schemeClr val="bg1">
                    <a:lumMod val="50000"/>
                  </a:schemeClr>
                </a:solidFill>
              </a:rPr>
              <a:t>AspectJ</a:t>
            </a:r>
            <a:r>
              <a:rPr lang="es-ES" dirty="0" smtClean="0">
                <a:solidFill>
                  <a:schemeClr val="bg1">
                    <a:lumMod val="50000"/>
                  </a:schemeClr>
                </a:solidFill>
              </a:rPr>
              <a:t>:</a:t>
            </a:r>
            <a:endParaRPr lang="es-E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Spring Security</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sp>
        <p:nvSpPr>
          <p:cNvPr id="9" name="8 CuadroTexto"/>
          <p:cNvSpPr txBox="1"/>
          <p:nvPr/>
        </p:nvSpPr>
        <p:spPr>
          <a:xfrm>
            <a:off x="2857500" y="5514975"/>
            <a:ext cx="3286477" cy="276999"/>
          </a:xfrm>
          <a:prstGeom prst="rect">
            <a:avLst/>
          </a:prstGeom>
          <a:noFill/>
        </p:spPr>
        <p:txBody>
          <a:bodyPr wrap="none" rtlCol="0">
            <a:spAutoFit/>
          </a:bodyPr>
          <a:lstStyle/>
          <a:p>
            <a:r>
              <a:rPr lang="es-ES" dirty="0" smtClean="0">
                <a:solidFill>
                  <a:schemeClr val="bg1">
                    <a:lumMod val="50000"/>
                  </a:schemeClr>
                </a:solidFill>
              </a:rPr>
              <a:t>Configurar para cambiar el prefijo de los roles</a:t>
            </a:r>
            <a:endParaRPr lang="es-ES" dirty="0">
              <a:solidFill>
                <a:schemeClr val="bg1">
                  <a:lumMod val="50000"/>
                </a:schemeClr>
              </a:solidFill>
            </a:endParaRPr>
          </a:p>
        </p:txBody>
      </p:sp>
      <p:pic>
        <p:nvPicPr>
          <p:cNvPr id="113666" name="Picture 2"/>
          <p:cNvPicPr>
            <a:picLocks noChangeAspect="1" noChangeArrowheads="1"/>
          </p:cNvPicPr>
          <p:nvPr/>
        </p:nvPicPr>
        <p:blipFill>
          <a:blip r:embed="rId3"/>
          <a:srcRect/>
          <a:stretch>
            <a:fillRect/>
          </a:stretch>
        </p:blipFill>
        <p:spPr bwMode="auto">
          <a:xfrm>
            <a:off x="809625" y="1295400"/>
            <a:ext cx="5962650" cy="381000"/>
          </a:xfrm>
          <a:prstGeom prst="rect">
            <a:avLst/>
          </a:prstGeom>
          <a:noFill/>
          <a:ln w="9525">
            <a:noFill/>
            <a:miter lim="800000"/>
            <a:headEnd/>
            <a:tailEnd/>
          </a:ln>
        </p:spPr>
      </p:pic>
      <p:pic>
        <p:nvPicPr>
          <p:cNvPr id="113667" name="Picture 3"/>
          <p:cNvPicPr>
            <a:picLocks noChangeAspect="1" noChangeArrowheads="1"/>
          </p:cNvPicPr>
          <p:nvPr/>
        </p:nvPicPr>
        <p:blipFill>
          <a:blip r:embed="rId4"/>
          <a:srcRect/>
          <a:stretch>
            <a:fillRect/>
          </a:stretch>
        </p:blipFill>
        <p:spPr bwMode="auto">
          <a:xfrm>
            <a:off x="942975" y="2371725"/>
            <a:ext cx="68199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Encuesta de </a:t>
            </a:r>
            <a:r>
              <a:rPr lang="es-ES" sz="3600" dirty="0" err="1" smtClean="0">
                <a:latin typeface="Avenir LT Std 35 Light"/>
              </a:rPr>
              <a:t>frameworks</a:t>
            </a:r>
            <a:endParaRPr lang="es-ES" sz="3600" dirty="0" smtClean="0">
              <a:latin typeface="Avenir LT Std 35 Light"/>
            </a:endParaRP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graphicFrame>
        <p:nvGraphicFramePr>
          <p:cNvPr id="8" name="7 Gráfico"/>
          <p:cNvGraphicFramePr/>
          <p:nvPr/>
        </p:nvGraphicFramePr>
        <p:xfrm>
          <a:off x="1485900" y="1254125"/>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Referencias</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sp>
        <p:nvSpPr>
          <p:cNvPr id="6" name="5 CuadroTexto"/>
          <p:cNvSpPr txBox="1"/>
          <p:nvPr/>
        </p:nvSpPr>
        <p:spPr>
          <a:xfrm>
            <a:off x="0" y="847725"/>
            <a:ext cx="9144000" cy="461665"/>
          </a:xfrm>
          <a:prstGeom prst="rect">
            <a:avLst/>
          </a:prstGeom>
          <a:noFill/>
        </p:spPr>
        <p:txBody>
          <a:bodyPr wrap="square" rtlCol="0">
            <a:spAutoFit/>
          </a:bodyPr>
          <a:lstStyle/>
          <a:p>
            <a:r>
              <a:rPr lang="es-ES" dirty="0" smtClean="0">
                <a:solidFill>
                  <a:schemeClr val="bg1">
                    <a:lumMod val="50000"/>
                  </a:schemeClr>
                </a:solidFill>
              </a:rPr>
              <a:t>.</a:t>
            </a:r>
          </a:p>
          <a:p>
            <a:endParaRPr lang="es-ES" dirty="0"/>
          </a:p>
        </p:txBody>
      </p:sp>
      <p:graphicFrame>
        <p:nvGraphicFramePr>
          <p:cNvPr id="8" name="7 Gráfico"/>
          <p:cNvGraphicFramePr/>
          <p:nvPr/>
        </p:nvGraphicFramePr>
        <p:xfrm>
          <a:off x="1485900" y="1254125"/>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0" y="1104900"/>
            <a:ext cx="9144000" cy="5078313"/>
          </a:xfrm>
          <a:prstGeom prst="rect">
            <a:avLst/>
          </a:prstGeom>
          <a:noFill/>
        </p:spPr>
        <p:txBody>
          <a:bodyPr wrap="square" rtlCol="0">
            <a:spAutoFit/>
          </a:bodyPr>
          <a:lstStyle/>
          <a:p>
            <a:endParaRPr lang="es-ES" dirty="0" smtClean="0">
              <a:hlinkClick r:id="rId4"/>
            </a:endParaRPr>
          </a:p>
          <a:p>
            <a:endParaRPr lang="es-ES" dirty="0" smtClean="0">
              <a:hlinkClick r:id="rId4"/>
            </a:endParaRPr>
          </a:p>
          <a:p>
            <a:pPr lvl="3"/>
            <a:r>
              <a:rPr lang="es-ES" sz="1800" dirty="0" smtClean="0">
                <a:solidFill>
                  <a:schemeClr val="bg1">
                    <a:lumMod val="50000"/>
                  </a:schemeClr>
                </a:solidFill>
              </a:rPr>
              <a:t>Spring</a:t>
            </a:r>
          </a:p>
          <a:p>
            <a:pPr lvl="3"/>
            <a:endParaRPr lang="es-ES" dirty="0" smtClean="0"/>
          </a:p>
          <a:p>
            <a:pPr lvl="4">
              <a:buFont typeface="Arial" pitchFamily="34" charset="0"/>
              <a:buChar char="•"/>
            </a:pPr>
            <a:r>
              <a:rPr lang="es-ES" dirty="0" smtClean="0">
                <a:hlinkClick r:id="rId4"/>
              </a:rPr>
              <a:t>http://www.springsource.org/</a:t>
            </a:r>
            <a:endParaRPr lang="es-ES" dirty="0" smtClean="0"/>
          </a:p>
          <a:p>
            <a:pPr lvl="4">
              <a:buFont typeface="Arial" pitchFamily="34" charset="0"/>
              <a:buChar char="•"/>
            </a:pPr>
            <a:endParaRPr lang="es-ES" dirty="0" smtClean="0"/>
          </a:p>
          <a:p>
            <a:pPr lvl="4">
              <a:buFont typeface="Arial" pitchFamily="34" charset="0"/>
              <a:buChar char="•"/>
            </a:pPr>
            <a:r>
              <a:rPr lang="es-ES" dirty="0" smtClean="0">
                <a:hlinkClick r:id="rId5"/>
              </a:rPr>
              <a:t>http://www.juntadeandalucia.es/servicios/madeja/contenido/recurso/142</a:t>
            </a:r>
            <a:endParaRPr lang="es-ES" dirty="0" smtClean="0"/>
          </a:p>
          <a:p>
            <a:pPr lvl="4">
              <a:buFont typeface="Arial" pitchFamily="34" charset="0"/>
              <a:buChar char="•"/>
            </a:pPr>
            <a:endParaRPr lang="es-ES" dirty="0" smtClean="0"/>
          </a:p>
          <a:p>
            <a:pPr lvl="4">
              <a:buFont typeface="Arial" pitchFamily="34" charset="0"/>
              <a:buChar char="•"/>
            </a:pPr>
            <a:r>
              <a:rPr lang="es-ES" dirty="0" smtClean="0">
                <a:hlinkClick r:id="rId6"/>
              </a:rPr>
              <a:t>http://www.mkyong.com/tutorials/spring-tutorials/</a:t>
            </a:r>
            <a:endParaRPr lang="es-ES" dirty="0" smtClean="0"/>
          </a:p>
          <a:p>
            <a:pPr lvl="4">
              <a:buFont typeface="Arial" pitchFamily="34" charset="0"/>
              <a:buChar char="•"/>
            </a:pPr>
            <a:endParaRPr lang="es-ES" dirty="0" smtClean="0"/>
          </a:p>
          <a:p>
            <a:pPr lvl="4">
              <a:buFont typeface="Arial" pitchFamily="34" charset="0"/>
              <a:buChar char="•"/>
            </a:pPr>
            <a:r>
              <a:rPr lang="es-ES" dirty="0" smtClean="0">
                <a:hlinkClick r:id="rId7"/>
              </a:rPr>
              <a:t>http://forum.springsource.org/forum.php</a:t>
            </a:r>
            <a:endParaRPr lang="es-ES" dirty="0" smtClean="0"/>
          </a:p>
          <a:p>
            <a:pPr lvl="4">
              <a:buFont typeface="Arial" pitchFamily="34" charset="0"/>
              <a:buChar char="•"/>
            </a:pPr>
            <a:endParaRPr lang="es-ES" dirty="0" smtClean="0"/>
          </a:p>
          <a:p>
            <a:pPr lvl="4">
              <a:buFont typeface="Arial" pitchFamily="34" charset="0"/>
              <a:buChar char="•"/>
            </a:pPr>
            <a:r>
              <a:rPr lang="es-ES" dirty="0" smtClean="0">
                <a:hlinkClick r:id="rId8"/>
              </a:rPr>
              <a:t>http://stackoverflow.com/</a:t>
            </a:r>
            <a:endParaRPr lang="es-ES" dirty="0" smtClean="0"/>
          </a:p>
          <a:p>
            <a:pPr lvl="3"/>
            <a:endParaRPr lang="es-ES" dirty="0" smtClean="0"/>
          </a:p>
          <a:p>
            <a:pPr lvl="3"/>
            <a:endParaRPr lang="es-ES" dirty="0" smtClean="0">
              <a:solidFill>
                <a:schemeClr val="bg1">
                  <a:lumMod val="50000"/>
                </a:schemeClr>
              </a:solidFill>
            </a:endParaRPr>
          </a:p>
          <a:p>
            <a:pPr lvl="3"/>
            <a:r>
              <a:rPr lang="es-ES" sz="1800" dirty="0" smtClean="0">
                <a:solidFill>
                  <a:schemeClr val="bg1">
                    <a:lumMod val="50000"/>
                  </a:schemeClr>
                </a:solidFill>
              </a:rPr>
              <a:t>Spring Security</a:t>
            </a:r>
          </a:p>
          <a:p>
            <a:pPr lvl="3"/>
            <a:endParaRPr lang="es-ES" dirty="0" smtClean="0"/>
          </a:p>
          <a:p>
            <a:pPr lvl="4">
              <a:buFont typeface="Arial" pitchFamily="34" charset="0"/>
              <a:buChar char="•"/>
            </a:pPr>
            <a:r>
              <a:rPr lang="es-ES" dirty="0" smtClean="0">
                <a:hlinkClick r:id="rId9"/>
              </a:rPr>
              <a:t>http://federicojcdm.wordpress.com/2010/03/23/un-recorrido-por-spring-security-3-0/</a:t>
            </a:r>
            <a:endParaRPr lang="es-ES" dirty="0" smtClean="0"/>
          </a:p>
          <a:p>
            <a:pPr lvl="4">
              <a:buFont typeface="Arial" pitchFamily="34" charset="0"/>
              <a:buChar char="•"/>
            </a:pPr>
            <a:endParaRPr lang="es-ES" dirty="0" smtClean="0"/>
          </a:p>
          <a:p>
            <a:pPr lvl="4">
              <a:buFont typeface="Arial" pitchFamily="34" charset="0"/>
              <a:buChar char="•"/>
            </a:pPr>
            <a:r>
              <a:rPr lang="es-ES" dirty="0" smtClean="0">
                <a:hlinkClick r:id="rId10"/>
              </a:rPr>
              <a:t>http://www.juntadeandalucia.es/servicios/madeja/contenido/recurso/236</a:t>
            </a:r>
            <a:endParaRPr lang="es-ES" dirty="0" smtClean="0"/>
          </a:p>
          <a:p>
            <a:pPr lvl="4">
              <a:buFont typeface="Arial" pitchFamily="34" charset="0"/>
              <a:buChar char="•"/>
            </a:pPr>
            <a:endParaRPr lang="es-ES" dirty="0" smtClean="0"/>
          </a:p>
          <a:p>
            <a:pPr lvl="4">
              <a:buFont typeface="Arial" pitchFamily="34" charset="0"/>
              <a:buChar char="•"/>
            </a:pPr>
            <a:r>
              <a:rPr lang="es-ES" dirty="0" smtClean="0">
                <a:hlinkClick r:id="rId7"/>
              </a:rPr>
              <a:t>http://forum.springsource.org/forum.php</a:t>
            </a:r>
            <a:endParaRPr lang="es-ES" dirty="0" smtClean="0"/>
          </a:p>
          <a:p>
            <a:endParaRPr lang="es-ES" dirty="0" smtClean="0"/>
          </a:p>
          <a:p>
            <a:endParaRPr lang="es-ES" dirty="0" smtClean="0"/>
          </a:p>
          <a:p>
            <a:endParaRPr lang="es-ES" dirty="0" smtClean="0"/>
          </a:p>
          <a:p>
            <a:endParaRPr lang="es-E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6556375" y="3500438"/>
            <a:ext cx="2408238" cy="1060450"/>
          </a:xfrm>
          <a:prstGeom prst="rect">
            <a:avLst/>
          </a:prstGeom>
          <a:noFill/>
          <a:ln w="9525">
            <a:noFill/>
            <a:miter lim="800000"/>
            <a:headEnd/>
            <a:tailEnd/>
          </a:ln>
        </p:spPr>
        <p:txBody>
          <a:bodyPr lIns="18000" tIns="91440" rIns="18000" bIns="91440"/>
          <a:lstStyle/>
          <a:p>
            <a:r>
              <a:rPr lang="es-ES">
                <a:solidFill>
                  <a:srgbClr val="003C79"/>
                </a:solidFill>
              </a:rPr>
              <a:t>Tarragona,  30 </a:t>
            </a:r>
          </a:p>
          <a:p>
            <a:r>
              <a:rPr lang="es-ES">
                <a:solidFill>
                  <a:srgbClr val="00407A"/>
                </a:solidFill>
              </a:rPr>
              <a:t>28003 Madrid</a:t>
            </a:r>
          </a:p>
          <a:p>
            <a:endParaRPr lang="es-ES">
              <a:solidFill>
                <a:srgbClr val="00407A"/>
              </a:solidFill>
            </a:endParaRPr>
          </a:p>
          <a:p>
            <a:r>
              <a:rPr lang="es-ES">
                <a:solidFill>
                  <a:srgbClr val="00407A"/>
                </a:solidFill>
                <a:latin typeface="Avenir LT Std 85 Heavy"/>
              </a:rPr>
              <a:t>www.indizen.com</a:t>
            </a:r>
            <a:endParaRPr lang="es-ES"/>
          </a:p>
        </p:txBody>
      </p:sp>
      <p:pic>
        <p:nvPicPr>
          <p:cNvPr id="19459" name="Picture 5" descr="Transparent.png"/>
          <p:cNvPicPr>
            <a:picLocks noChangeAspect="1" noChangeArrowheads="1"/>
          </p:cNvPicPr>
          <p:nvPr/>
        </p:nvPicPr>
        <p:blipFill>
          <a:blip r:embed="rId3"/>
          <a:srcRect/>
          <a:stretch>
            <a:fillRect/>
          </a:stretch>
        </p:blipFill>
        <p:spPr bwMode="auto">
          <a:xfrm>
            <a:off x="6470650" y="2924175"/>
            <a:ext cx="1917700" cy="647700"/>
          </a:xfrm>
          <a:prstGeom prst="rect">
            <a:avLst/>
          </a:prstGeom>
          <a:blipFill dpi="0" rotWithShape="1">
            <a:blip r:embed="rId4"/>
            <a:srcRect/>
            <a:stretch>
              <a:fillRect/>
            </a:stretch>
          </a:blipFill>
          <a:ln w="9525">
            <a:noFill/>
            <a:miter lim="800000"/>
            <a:headEnd/>
            <a:tailEnd/>
          </a:ln>
        </p:spPr>
      </p:pic>
      <p:sp>
        <p:nvSpPr>
          <p:cNvPr id="19460" name="Line 10"/>
          <p:cNvSpPr>
            <a:spLocks noChangeShapeType="1"/>
          </p:cNvSpPr>
          <p:nvPr/>
        </p:nvSpPr>
        <p:spPr bwMode="auto">
          <a:xfrm>
            <a:off x="6372225" y="2924175"/>
            <a:ext cx="0" cy="3744913"/>
          </a:xfrm>
          <a:prstGeom prst="line">
            <a:avLst/>
          </a:prstGeom>
          <a:noFill/>
          <a:ln w="9525">
            <a:solidFill>
              <a:srgbClr val="0D2A66"/>
            </a:solidFill>
            <a:round/>
            <a:headEnd/>
            <a:tailEnd/>
          </a:ln>
        </p:spPr>
        <p:txBody>
          <a:bodyPr/>
          <a:lstStyle/>
          <a:p>
            <a:endParaRPr lang="es-ES"/>
          </a:p>
        </p:txBody>
      </p:sp>
      <p:sp>
        <p:nvSpPr>
          <p:cNvPr id="19461" name="4 CuadroTexto"/>
          <p:cNvSpPr txBox="1">
            <a:spLocks noChangeArrowheads="1"/>
          </p:cNvSpPr>
          <p:nvPr/>
        </p:nvSpPr>
        <p:spPr bwMode="auto">
          <a:xfrm>
            <a:off x="2819400" y="1752600"/>
            <a:ext cx="3057525" cy="1446213"/>
          </a:xfrm>
          <a:prstGeom prst="rect">
            <a:avLst/>
          </a:prstGeom>
          <a:noFill/>
          <a:ln w="9525">
            <a:noFill/>
            <a:miter lim="800000"/>
            <a:headEnd/>
            <a:tailEnd/>
          </a:ln>
        </p:spPr>
        <p:txBody>
          <a:bodyPr>
            <a:spAutoFit/>
          </a:bodyPr>
          <a:lstStyle/>
          <a:p>
            <a:pPr algn="ctr"/>
            <a:r>
              <a:rPr lang="es-ES" sz="8800" b="1">
                <a:solidFill>
                  <a:srgbClr val="4F81BD"/>
                </a:solidFill>
              </a:rPr>
              <a:t>Q&amp;A</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Pojo</a:t>
            </a:r>
          </a:p>
        </p:txBody>
      </p:sp>
      <p:sp>
        <p:nvSpPr>
          <p:cNvPr id="5" name="4 CuadroTexto"/>
          <p:cNvSpPr txBox="1"/>
          <p:nvPr/>
        </p:nvSpPr>
        <p:spPr>
          <a:xfrm>
            <a:off x="0" y="1009650"/>
            <a:ext cx="9144000" cy="2554545"/>
          </a:xfrm>
          <a:prstGeom prst="rect">
            <a:avLst/>
          </a:prstGeom>
          <a:noFill/>
        </p:spPr>
        <p:txBody>
          <a:bodyPr wrap="square" rtlCol="0">
            <a:spAutoFit/>
          </a:bodyPr>
          <a:lstStyle/>
          <a:p>
            <a:endParaRPr lang="es-ES" sz="1600" dirty="0" smtClean="0">
              <a:solidFill>
                <a:schemeClr val="bg1">
                  <a:lumMod val="50000"/>
                </a:schemeClr>
              </a:solidFill>
            </a:endParaRPr>
          </a:p>
          <a:p>
            <a:pPr>
              <a:buFont typeface="Arial" pitchFamily="34" charset="0"/>
              <a:buChar char="•"/>
            </a:pPr>
            <a:endParaRPr lang="en-US" sz="1600" dirty="0" smtClean="0">
              <a:solidFill>
                <a:schemeClr val="bg1">
                  <a:lumMod val="50000"/>
                </a:schemeClr>
              </a:solidFill>
            </a:endParaRPr>
          </a:p>
          <a:p>
            <a:r>
              <a:rPr lang="es-ES" sz="1600" dirty="0" smtClean="0">
                <a:solidFill>
                  <a:schemeClr val="bg1">
                    <a:lumMod val="50000"/>
                  </a:schemeClr>
                </a:solidFill>
              </a:rPr>
              <a:t>Un </a:t>
            </a:r>
            <a:r>
              <a:rPr lang="es-ES" sz="1600" b="1" dirty="0" smtClean="0">
                <a:solidFill>
                  <a:schemeClr val="bg1">
                    <a:lumMod val="50000"/>
                  </a:schemeClr>
                </a:solidFill>
              </a:rPr>
              <a:t>POJO</a:t>
            </a:r>
            <a:r>
              <a:rPr lang="es-ES" sz="1600" dirty="0" smtClean="0">
                <a:solidFill>
                  <a:schemeClr val="bg1">
                    <a:lumMod val="50000"/>
                  </a:schemeClr>
                </a:solidFill>
              </a:rPr>
              <a:t> (</a:t>
            </a:r>
            <a:r>
              <a:rPr lang="es-ES" sz="1600" i="1" dirty="0" err="1" smtClean="0">
                <a:solidFill>
                  <a:schemeClr val="bg1">
                    <a:lumMod val="50000"/>
                  </a:schemeClr>
                </a:solidFill>
              </a:rPr>
              <a:t>Plain</a:t>
            </a:r>
            <a:r>
              <a:rPr lang="es-ES" sz="1600" i="1" dirty="0" smtClean="0">
                <a:solidFill>
                  <a:schemeClr val="bg1">
                    <a:lumMod val="50000"/>
                  </a:schemeClr>
                </a:solidFill>
              </a:rPr>
              <a:t> </a:t>
            </a:r>
            <a:r>
              <a:rPr lang="es-ES" sz="1600" i="1" dirty="0" err="1" smtClean="0">
                <a:solidFill>
                  <a:schemeClr val="bg1">
                    <a:lumMod val="50000"/>
                  </a:schemeClr>
                </a:solidFill>
              </a:rPr>
              <a:t>Old</a:t>
            </a:r>
            <a:r>
              <a:rPr lang="es-ES" sz="1600" i="1" dirty="0" smtClean="0">
                <a:solidFill>
                  <a:schemeClr val="bg1">
                    <a:lumMod val="50000"/>
                  </a:schemeClr>
                </a:solidFill>
              </a:rPr>
              <a:t> Java </a:t>
            </a:r>
            <a:r>
              <a:rPr lang="es-ES" sz="1600" i="1" dirty="0" err="1" smtClean="0">
                <a:solidFill>
                  <a:schemeClr val="bg1">
                    <a:lumMod val="50000"/>
                  </a:schemeClr>
                </a:solidFill>
              </a:rPr>
              <a:t>Object</a:t>
            </a:r>
            <a:r>
              <a:rPr lang="es-ES" sz="1600" dirty="0" smtClean="0">
                <a:solidFill>
                  <a:schemeClr val="bg1">
                    <a:lumMod val="50000"/>
                  </a:schemeClr>
                </a:solidFill>
              </a:rPr>
              <a:t>) es una sigla creada por Martin </a:t>
            </a:r>
            <a:r>
              <a:rPr lang="es-ES" sz="1600" dirty="0" err="1" smtClean="0">
                <a:solidFill>
                  <a:schemeClr val="bg1">
                    <a:lumMod val="50000"/>
                  </a:schemeClr>
                </a:solidFill>
              </a:rPr>
              <a:t>Fowler</a:t>
            </a:r>
            <a:r>
              <a:rPr lang="es-ES" sz="1600" dirty="0" smtClean="0">
                <a:solidFill>
                  <a:schemeClr val="bg1">
                    <a:lumMod val="50000"/>
                  </a:schemeClr>
                </a:solidFill>
              </a:rPr>
              <a:t>, Rebecca </a:t>
            </a:r>
            <a:r>
              <a:rPr lang="es-ES" sz="1600" dirty="0" err="1" smtClean="0">
                <a:solidFill>
                  <a:schemeClr val="bg1">
                    <a:lumMod val="50000"/>
                  </a:schemeClr>
                </a:solidFill>
              </a:rPr>
              <a:t>Parsons</a:t>
            </a:r>
            <a:r>
              <a:rPr lang="es-ES" sz="1600" dirty="0" smtClean="0">
                <a:solidFill>
                  <a:schemeClr val="bg1">
                    <a:lumMod val="50000"/>
                  </a:schemeClr>
                </a:solidFill>
              </a:rPr>
              <a:t> y </a:t>
            </a:r>
            <a:r>
              <a:rPr lang="es-ES" sz="1600" dirty="0" err="1" smtClean="0">
                <a:solidFill>
                  <a:schemeClr val="bg1">
                    <a:lumMod val="50000"/>
                  </a:schemeClr>
                </a:solidFill>
              </a:rPr>
              <a:t>Josh</a:t>
            </a:r>
            <a:r>
              <a:rPr lang="es-ES" sz="1600" dirty="0" smtClean="0">
                <a:solidFill>
                  <a:schemeClr val="bg1">
                    <a:lumMod val="50000"/>
                  </a:schemeClr>
                </a:solidFill>
              </a:rPr>
              <a:t> </a:t>
            </a:r>
            <a:r>
              <a:rPr lang="es-ES" sz="1600" dirty="0" err="1" smtClean="0">
                <a:solidFill>
                  <a:schemeClr val="bg1">
                    <a:lumMod val="50000"/>
                  </a:schemeClr>
                </a:solidFill>
              </a:rPr>
              <a:t>MacKenzie</a:t>
            </a:r>
            <a:r>
              <a:rPr lang="es-ES" sz="1600" dirty="0" smtClean="0">
                <a:solidFill>
                  <a:schemeClr val="bg1">
                    <a:lumMod val="50000"/>
                  </a:schemeClr>
                </a:solidFill>
              </a:rPr>
              <a:t> en septiembre de 2000 y utilizada por programadores Java para enfatizar el uso de clases simples y que no dependen de un </a:t>
            </a:r>
            <a:r>
              <a:rPr lang="es-ES" sz="1600" dirty="0" err="1" smtClean="0">
                <a:solidFill>
                  <a:schemeClr val="bg1">
                    <a:lumMod val="50000"/>
                  </a:schemeClr>
                </a:solidFill>
              </a:rPr>
              <a:t>framework</a:t>
            </a:r>
            <a:r>
              <a:rPr lang="es-ES" sz="1600" dirty="0" smtClean="0">
                <a:solidFill>
                  <a:schemeClr val="bg1">
                    <a:lumMod val="50000"/>
                  </a:schemeClr>
                </a:solidFill>
              </a:rPr>
              <a:t> en especial. Este acrónimo surge como una reacción en el mundo Java a los </a:t>
            </a:r>
            <a:r>
              <a:rPr lang="es-ES" sz="1600" dirty="0" err="1" smtClean="0">
                <a:solidFill>
                  <a:schemeClr val="bg1">
                    <a:lumMod val="50000"/>
                  </a:schemeClr>
                </a:solidFill>
              </a:rPr>
              <a:t>frameworks</a:t>
            </a:r>
            <a:r>
              <a:rPr lang="es-ES" sz="1600" dirty="0" smtClean="0">
                <a:solidFill>
                  <a:schemeClr val="bg1">
                    <a:lumMod val="50000"/>
                  </a:schemeClr>
                </a:solidFill>
              </a:rPr>
              <a:t> cada vez más complejos, y que requieren un complicado andamiaje que esconde el problema que realmente se está modelando. En particular surge en oposición al modelo planteado por los estándares EJB anteriores al 3.0, en los que los "Enterprise JavaBeans" debían implementar interfaces especiales.</a:t>
            </a:r>
            <a:endParaRPr lang="es-ES" sz="1600" dirty="0">
              <a:solidFill>
                <a:schemeClr val="bg1">
                  <a:lumMod val="50000"/>
                </a:schemeClr>
              </a:solidFill>
            </a:endParaRPr>
          </a:p>
          <a:p>
            <a:endParaRPr lang="es-ES" sz="1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err="1" smtClean="0">
                <a:latin typeface="Avenir LT Std 35 Light"/>
              </a:rPr>
              <a:t>IoC</a:t>
            </a:r>
            <a:r>
              <a:rPr lang="es-ES" sz="3600" dirty="0" smtClean="0">
                <a:latin typeface="Avenir LT Std 35 Light"/>
              </a:rPr>
              <a:t> y DI</a:t>
            </a:r>
          </a:p>
        </p:txBody>
      </p:sp>
      <p:sp>
        <p:nvSpPr>
          <p:cNvPr id="5" name="4 CuadroTexto"/>
          <p:cNvSpPr txBox="1"/>
          <p:nvPr/>
        </p:nvSpPr>
        <p:spPr>
          <a:xfrm>
            <a:off x="0" y="1009650"/>
            <a:ext cx="9144000" cy="5324535"/>
          </a:xfrm>
          <a:prstGeom prst="rect">
            <a:avLst/>
          </a:prstGeom>
          <a:noFill/>
        </p:spPr>
        <p:txBody>
          <a:bodyPr wrap="square" rtlCol="0">
            <a:spAutoFit/>
          </a:bodyPr>
          <a:lstStyle/>
          <a:p>
            <a:r>
              <a:rPr lang="es-ES" sz="1400" dirty="0" err="1" smtClean="0">
                <a:solidFill>
                  <a:schemeClr val="bg1">
                    <a:lumMod val="50000"/>
                  </a:schemeClr>
                </a:solidFill>
              </a:rPr>
              <a:t>IoC</a:t>
            </a:r>
            <a:r>
              <a:rPr lang="es-ES" sz="1400" dirty="0" smtClean="0">
                <a:solidFill>
                  <a:schemeClr val="bg1">
                    <a:lumMod val="50000"/>
                  </a:schemeClr>
                </a:solidFill>
              </a:rPr>
              <a:t> también es conocido por DI. Hoy en día ya no se usa prácticamente el primer término, sino el segundo. Cuando tu diseñas una aplicación en Java dispones de muchos objetos que se relacionan entre sí mediante composición. Para enlazar dos objetos tendrías que inyectarle a uno de ellos una instancia del otro. Esto lo realiza Spring por nosotros, por eso se llama </a:t>
            </a:r>
            <a:r>
              <a:rPr lang="es-ES" sz="1400" b="1" dirty="0" smtClean="0">
                <a:solidFill>
                  <a:schemeClr val="bg1">
                    <a:lumMod val="50000"/>
                  </a:schemeClr>
                </a:solidFill>
              </a:rPr>
              <a:t>Inversión de control, porque es </a:t>
            </a:r>
            <a:r>
              <a:rPr lang="es-ES" sz="1400" b="1" dirty="0" err="1" smtClean="0">
                <a:solidFill>
                  <a:schemeClr val="bg1">
                    <a:lumMod val="50000"/>
                  </a:schemeClr>
                </a:solidFill>
              </a:rPr>
              <a:t>spring</a:t>
            </a:r>
            <a:r>
              <a:rPr lang="es-ES" sz="1400" b="1" dirty="0" smtClean="0">
                <a:solidFill>
                  <a:schemeClr val="bg1">
                    <a:lumMod val="50000"/>
                  </a:schemeClr>
                </a:solidFill>
              </a:rPr>
              <a:t> quien se encarga de estas dependencias, instancia los objetos y los inyecta por reflexión .</a:t>
            </a:r>
            <a:endParaRPr lang="es-ES" sz="1400" dirty="0" smtClean="0">
              <a:solidFill>
                <a:schemeClr val="bg1">
                  <a:lumMod val="50000"/>
                </a:schemeClr>
              </a:solidFill>
            </a:endParaRPr>
          </a:p>
          <a:p>
            <a:endParaRPr lang="es-ES" sz="1400" dirty="0">
              <a:solidFill>
                <a:schemeClr val="bg1">
                  <a:lumMod val="50000"/>
                </a:schemeClr>
              </a:solidFill>
            </a:endParaRPr>
          </a:p>
          <a:p>
            <a:r>
              <a:rPr lang="es-ES" sz="1400" dirty="0" smtClean="0">
                <a:solidFill>
                  <a:schemeClr val="bg1">
                    <a:lumMod val="50000"/>
                  </a:schemeClr>
                </a:solidFill>
              </a:rPr>
              <a:t>A grandes rasgos, declaras en un XML los componentes de tu aplicación y sus dependencias. Spring lee este XML, llamado </a:t>
            </a:r>
            <a:r>
              <a:rPr lang="es-ES" sz="1400" dirty="0" err="1" smtClean="0">
                <a:solidFill>
                  <a:schemeClr val="bg1">
                    <a:lumMod val="50000"/>
                  </a:schemeClr>
                </a:solidFill>
              </a:rPr>
              <a:t>Application</a:t>
            </a:r>
            <a:r>
              <a:rPr lang="es-ES" sz="1400" dirty="0" smtClean="0">
                <a:solidFill>
                  <a:schemeClr val="bg1">
                    <a:lumMod val="50000"/>
                  </a:schemeClr>
                </a:solidFill>
              </a:rPr>
              <a:t> </a:t>
            </a:r>
            <a:r>
              <a:rPr lang="es-ES" sz="1400" dirty="0" err="1" smtClean="0">
                <a:solidFill>
                  <a:schemeClr val="bg1">
                    <a:lumMod val="50000"/>
                  </a:schemeClr>
                </a:solidFill>
              </a:rPr>
              <a:t>Context</a:t>
            </a:r>
            <a:r>
              <a:rPr lang="es-ES" sz="1400" dirty="0" smtClean="0">
                <a:solidFill>
                  <a:schemeClr val="bg1">
                    <a:lumMod val="50000"/>
                  </a:schemeClr>
                </a:solidFill>
              </a:rPr>
              <a:t>, crea los componentes y sus relaciones entre ellos. Las últimas versiones de Spring, ya permiten anotaciones, y se puede anotar una propiedad en una clase mediante </a:t>
            </a:r>
            <a:r>
              <a:rPr lang="es-ES" sz="1400" b="1" dirty="0" smtClean="0">
                <a:solidFill>
                  <a:schemeClr val="bg1">
                    <a:lumMod val="50000"/>
                  </a:schemeClr>
                </a:solidFill>
              </a:rPr>
              <a:t>@</a:t>
            </a:r>
            <a:r>
              <a:rPr lang="es-ES" sz="1400" b="1" dirty="0" err="1" smtClean="0">
                <a:solidFill>
                  <a:schemeClr val="bg1">
                    <a:lumMod val="50000"/>
                  </a:schemeClr>
                </a:solidFill>
              </a:rPr>
              <a:t>Autowired</a:t>
            </a:r>
            <a:r>
              <a:rPr lang="es-ES" sz="1400" dirty="0" smtClean="0">
                <a:solidFill>
                  <a:schemeClr val="bg1">
                    <a:lumMod val="50000"/>
                  </a:schemeClr>
                </a:solidFill>
              </a:rPr>
              <a:t> para que Spring busque la clase correspondiente, la instancie y la inyecte, ahorrándonos bastante código XML.</a:t>
            </a:r>
          </a:p>
          <a:p>
            <a:endParaRPr lang="es-ES" sz="1400" dirty="0" smtClean="0">
              <a:solidFill>
                <a:schemeClr val="bg1">
                  <a:lumMod val="50000"/>
                </a:schemeClr>
              </a:solidFill>
            </a:endParaRPr>
          </a:p>
          <a:p>
            <a:r>
              <a:rPr lang="es-ES" sz="1400" dirty="0" smtClean="0">
                <a:solidFill>
                  <a:schemeClr val="bg1">
                    <a:lumMod val="50000"/>
                  </a:schemeClr>
                </a:solidFill>
              </a:rPr>
              <a:t>La “</a:t>
            </a:r>
            <a:r>
              <a:rPr lang="es-ES" sz="1400" dirty="0" err="1" smtClean="0">
                <a:solidFill>
                  <a:schemeClr val="bg1">
                    <a:lumMod val="50000"/>
                  </a:schemeClr>
                </a:solidFill>
              </a:rPr>
              <a:t>Dependency</a:t>
            </a:r>
            <a:r>
              <a:rPr lang="es-ES" sz="1400" dirty="0" smtClean="0">
                <a:solidFill>
                  <a:schemeClr val="bg1">
                    <a:lumMod val="50000"/>
                  </a:schemeClr>
                </a:solidFill>
              </a:rPr>
              <a:t> </a:t>
            </a:r>
            <a:r>
              <a:rPr lang="es-ES" sz="1400" dirty="0" err="1" smtClean="0">
                <a:solidFill>
                  <a:schemeClr val="bg1">
                    <a:lumMod val="50000"/>
                  </a:schemeClr>
                </a:solidFill>
              </a:rPr>
              <a:t>injection</a:t>
            </a:r>
            <a:r>
              <a:rPr lang="es-ES" sz="1400" dirty="0" smtClean="0">
                <a:solidFill>
                  <a:schemeClr val="bg1">
                    <a:lumMod val="50000"/>
                  </a:schemeClr>
                </a:solidFill>
              </a:rPr>
              <a:t>”, ya no es un concepto propio de Spring, otros </a:t>
            </a:r>
            <a:r>
              <a:rPr lang="es-ES" sz="1400" dirty="0" err="1" smtClean="0">
                <a:solidFill>
                  <a:schemeClr val="bg1">
                    <a:lumMod val="50000"/>
                  </a:schemeClr>
                </a:solidFill>
              </a:rPr>
              <a:t>frameworks</a:t>
            </a:r>
            <a:r>
              <a:rPr lang="es-ES" sz="1400" dirty="0" smtClean="0">
                <a:solidFill>
                  <a:schemeClr val="bg1">
                    <a:lumMod val="50000"/>
                  </a:schemeClr>
                </a:solidFill>
              </a:rPr>
              <a:t> lo copiaron. Desde la versión 6 de J2EE existe la anotación @</a:t>
            </a:r>
            <a:r>
              <a:rPr lang="es-ES" sz="1400" dirty="0" err="1" smtClean="0">
                <a:solidFill>
                  <a:schemeClr val="bg1">
                    <a:lumMod val="50000"/>
                  </a:schemeClr>
                </a:solidFill>
              </a:rPr>
              <a:t>Inject</a:t>
            </a:r>
            <a:r>
              <a:rPr lang="es-ES" sz="1400" dirty="0" smtClean="0">
                <a:solidFill>
                  <a:schemeClr val="bg1">
                    <a:lumMod val="50000"/>
                  </a:schemeClr>
                </a:solidFill>
              </a:rPr>
              <a:t> para hacer exactamente lo mismo.</a:t>
            </a:r>
          </a:p>
          <a:p>
            <a:endParaRPr lang="es-ES" sz="1400" dirty="0" smtClean="0">
              <a:solidFill>
                <a:schemeClr val="bg1">
                  <a:lumMod val="50000"/>
                </a:schemeClr>
              </a:solidFill>
            </a:endParaRPr>
          </a:p>
          <a:p>
            <a:r>
              <a:rPr lang="es-ES" sz="1400" dirty="0" smtClean="0">
                <a:solidFill>
                  <a:schemeClr val="bg1">
                    <a:lumMod val="50000"/>
                  </a:schemeClr>
                </a:solidFill>
              </a:rPr>
              <a:t>El principio antes expuesto tiene varios beneficios entre los que podemos destacar:</a:t>
            </a:r>
          </a:p>
          <a:p>
            <a:pPr lvl="1">
              <a:buFont typeface="Arial" pitchFamily="34" charset="0"/>
              <a:buChar char="•"/>
            </a:pPr>
            <a:r>
              <a:rPr lang="es-ES" sz="1400" dirty="0" smtClean="0">
                <a:solidFill>
                  <a:schemeClr val="bg1">
                    <a:lumMod val="50000"/>
                  </a:schemeClr>
                </a:solidFill>
              </a:rPr>
              <a:t>Quita la responsabilidad de buscar o crear objetos dependientes, dejando estos configurables. De esta forma búsquedas de componentes complejas como es el uso de JNDI pueden ser delegadas al contenedor.</a:t>
            </a:r>
          </a:p>
          <a:p>
            <a:pPr lvl="1">
              <a:buFont typeface="Arial" pitchFamily="34" charset="0"/>
              <a:buChar char="•"/>
            </a:pPr>
            <a:r>
              <a:rPr lang="es-ES" sz="1400" dirty="0" smtClean="0">
                <a:solidFill>
                  <a:schemeClr val="bg1">
                    <a:lumMod val="50000"/>
                  </a:schemeClr>
                </a:solidFill>
              </a:rPr>
              <a:t>Reduce a cero las dependencias entre implementaciones, favoreciendo el uso de diseño de modelos de objetos basados en interfaces.</a:t>
            </a:r>
          </a:p>
          <a:p>
            <a:pPr lvl="1">
              <a:buFont typeface="Arial" pitchFamily="34" charset="0"/>
              <a:buChar char="•"/>
            </a:pPr>
            <a:r>
              <a:rPr lang="es-ES" sz="1400" dirty="0" smtClean="0">
                <a:solidFill>
                  <a:schemeClr val="bg1">
                    <a:lumMod val="50000"/>
                  </a:schemeClr>
                </a:solidFill>
              </a:rPr>
              <a:t>Permite a la aplicación ser reconfigurada sin tocar el código.</a:t>
            </a:r>
          </a:p>
          <a:p>
            <a:pPr lvl="1">
              <a:buFont typeface="Arial" pitchFamily="34" charset="0"/>
              <a:buChar char="•"/>
            </a:pPr>
            <a:r>
              <a:rPr lang="es-ES" sz="1400" dirty="0" smtClean="0">
                <a:solidFill>
                  <a:schemeClr val="bg1">
                    <a:lumMod val="50000"/>
                  </a:schemeClr>
                </a:solidFill>
              </a:rPr>
              <a:t>Estimula la escritura de componentes </a:t>
            </a:r>
            <a:r>
              <a:rPr lang="es-ES" sz="1400" dirty="0" err="1" smtClean="0">
                <a:solidFill>
                  <a:schemeClr val="bg1">
                    <a:lumMod val="50000"/>
                  </a:schemeClr>
                </a:solidFill>
              </a:rPr>
              <a:t>testeables</a:t>
            </a:r>
            <a:r>
              <a:rPr lang="es-ES" sz="1400" dirty="0" smtClean="0">
                <a:solidFill>
                  <a:schemeClr val="bg1">
                    <a:lumMod val="50000"/>
                  </a:schemeClr>
                </a:solidFill>
              </a:rPr>
              <a:t>, pues la </a:t>
            </a:r>
            <a:r>
              <a:rPr lang="es-ES" sz="1400" dirty="0" err="1" smtClean="0">
                <a:solidFill>
                  <a:schemeClr val="bg1">
                    <a:lumMod val="50000"/>
                  </a:schemeClr>
                </a:solidFill>
              </a:rPr>
              <a:t>IoC</a:t>
            </a:r>
            <a:r>
              <a:rPr lang="es-ES" sz="1400" dirty="0" smtClean="0">
                <a:solidFill>
                  <a:schemeClr val="bg1">
                    <a:lumMod val="50000"/>
                  </a:schemeClr>
                </a:solidFill>
              </a:rPr>
              <a:t> facilita el uso de pruebas unitarias.</a:t>
            </a:r>
          </a:p>
          <a:p>
            <a:endParaRPr lang="es-ES" sz="1400" dirty="0" smtClean="0">
              <a:solidFill>
                <a:schemeClr val="bg1">
                  <a:lumMod val="50000"/>
                </a:schemeClr>
              </a:solidFill>
            </a:endParaRPr>
          </a:p>
          <a:p>
            <a:pPr lvl="1"/>
            <a:endParaRPr lang="es-ES" sz="1600" dirty="0">
              <a:solidFill>
                <a:schemeClr val="bg1">
                  <a:lumMod val="50000"/>
                </a:schemeClr>
              </a:solidFill>
            </a:endParaRPr>
          </a:p>
          <a:p>
            <a:endParaRPr lang="es-ES" sz="1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Ejemplo de DI</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pic>
        <p:nvPicPr>
          <p:cNvPr id="4" name="3 Imagen" descr="id.GIF"/>
          <p:cNvPicPr>
            <a:picLocks noChangeAspect="1"/>
          </p:cNvPicPr>
          <p:nvPr/>
        </p:nvPicPr>
        <p:blipFill>
          <a:blip r:embed="rId3"/>
          <a:stretch>
            <a:fillRect/>
          </a:stretch>
        </p:blipFill>
        <p:spPr>
          <a:xfrm>
            <a:off x="2195512" y="1952625"/>
            <a:ext cx="4752975" cy="29527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Módulos de Spring</a:t>
            </a:r>
          </a:p>
        </p:txBody>
      </p:sp>
      <p:sp>
        <p:nvSpPr>
          <p:cNvPr id="5" name="4 CuadroTexto"/>
          <p:cNvSpPr txBox="1"/>
          <p:nvPr/>
        </p:nvSpPr>
        <p:spPr>
          <a:xfrm>
            <a:off x="0" y="1009650"/>
            <a:ext cx="9144000" cy="584775"/>
          </a:xfrm>
          <a:prstGeom prst="rect">
            <a:avLst/>
          </a:prstGeom>
          <a:noFill/>
        </p:spPr>
        <p:txBody>
          <a:bodyPr wrap="square" rtlCol="0">
            <a:spAutoFit/>
          </a:bodyPr>
          <a:lstStyle/>
          <a:p>
            <a:pPr lvl="1"/>
            <a:endParaRPr lang="es-ES" sz="1600" dirty="0">
              <a:solidFill>
                <a:schemeClr val="bg1">
                  <a:lumMod val="50000"/>
                </a:schemeClr>
              </a:solidFill>
            </a:endParaRPr>
          </a:p>
          <a:p>
            <a:endParaRPr lang="es-ES" sz="1600" dirty="0" smtClean="0"/>
          </a:p>
        </p:txBody>
      </p:sp>
      <p:pic>
        <p:nvPicPr>
          <p:cNvPr id="2050" name="Picture 2" descr="springmodules"/>
          <p:cNvPicPr>
            <a:picLocks noChangeAspect="1" noChangeArrowheads="1"/>
          </p:cNvPicPr>
          <p:nvPr/>
        </p:nvPicPr>
        <p:blipFill>
          <a:blip r:embed="rId3"/>
          <a:srcRect/>
          <a:stretch>
            <a:fillRect/>
          </a:stretch>
        </p:blipFill>
        <p:spPr bwMode="auto">
          <a:xfrm>
            <a:off x="1793875" y="1292225"/>
            <a:ext cx="5534025" cy="4267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rtada">
  <a:themeElements>
    <a:clrScheme name="Porta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rtad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orta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rtad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rtad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rtad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rtad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rtad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rtad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rtad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rtad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rtad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rtad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rtad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ágina">
  <a:themeElements>
    <a:clrScheme name="Página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Página">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ágina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6945</TotalTime>
  <Words>3623</Words>
  <Application>Microsoft Office PowerPoint</Application>
  <PresentationFormat>Presentación en pantalla (4:3)</PresentationFormat>
  <Paragraphs>493</Paragraphs>
  <Slides>55</Slides>
  <Notes>55</Notes>
  <HiddenSlides>0</HiddenSlides>
  <MMClips>0</MMClips>
  <ScaleCrop>false</ScaleCrop>
  <HeadingPairs>
    <vt:vector size="4" baseType="variant">
      <vt:variant>
        <vt:lpstr>Tema</vt:lpstr>
      </vt:variant>
      <vt:variant>
        <vt:i4>2</vt:i4>
      </vt:variant>
      <vt:variant>
        <vt:lpstr>Títulos de diapositiva</vt:lpstr>
      </vt:variant>
      <vt:variant>
        <vt:i4>55</vt:i4>
      </vt:variant>
    </vt:vector>
  </HeadingPairs>
  <TitlesOfParts>
    <vt:vector size="57" baseType="lpstr">
      <vt:lpstr>Portada</vt:lpstr>
      <vt:lpstr>Página</vt:lpstr>
      <vt:lpstr>Diapositiva 1</vt:lpstr>
      <vt:lpstr>Índice</vt:lpstr>
      <vt:lpstr>¿Qué es Spring?</vt:lpstr>
      <vt:lpstr>Historia Spring</vt:lpstr>
      <vt:lpstr>¿Por qué usar Spring?</vt:lpstr>
      <vt:lpstr>Pojo</vt:lpstr>
      <vt:lpstr>IoC y DI</vt:lpstr>
      <vt:lpstr>Ejemplo de DI</vt:lpstr>
      <vt:lpstr>Módulos de Spring</vt:lpstr>
      <vt:lpstr>Módulos de Spring</vt:lpstr>
      <vt:lpstr>Configuración Spring</vt:lpstr>
      <vt:lpstr>Configuración Spring</vt:lpstr>
      <vt:lpstr>Configuración Spring</vt:lpstr>
      <vt:lpstr>Configuración web Spring</vt:lpstr>
      <vt:lpstr>Anotaciones Spring</vt:lpstr>
      <vt:lpstr>Spring AOP</vt:lpstr>
      <vt:lpstr>Conceptos AOP</vt:lpstr>
      <vt:lpstr>Pointcut</vt:lpstr>
      <vt:lpstr>Advice</vt:lpstr>
      <vt:lpstr>¿Cómo funciona AOP?</vt:lpstr>
      <vt:lpstr>¿Cómo funciona AOP?</vt:lpstr>
      <vt:lpstr>¿Cómo funciona AOP?</vt:lpstr>
      <vt:lpstr>Spring DAO</vt:lpstr>
      <vt:lpstr>Spring ORM</vt:lpstr>
      <vt:lpstr>Transacción</vt:lpstr>
      <vt:lpstr>Transacción</vt:lpstr>
      <vt:lpstr>Transacción</vt:lpstr>
      <vt:lpstr>Transacción</vt:lpstr>
      <vt:lpstr>Transacción</vt:lpstr>
      <vt:lpstr>Transacción</vt:lpstr>
      <vt:lpstr>¿Cómo funciona las transacciones en Spring?</vt:lpstr>
      <vt:lpstr>Ibatis</vt:lpstr>
      <vt:lpstr>Ibatis</vt:lpstr>
      <vt:lpstr> Integración de Spring con Ibatis</vt:lpstr>
      <vt:lpstr>Spring Security</vt:lpstr>
      <vt:lpstr>Spring Security</vt:lpstr>
      <vt:lpstr>¿Porque usar Spring Security?</vt:lpstr>
      <vt:lpstr>Arquitectura Spring Security</vt:lpstr>
      <vt:lpstr>Spring Security</vt:lpstr>
      <vt:lpstr>Spring Security</vt:lpstr>
      <vt:lpstr>Spring Security</vt:lpstr>
      <vt:lpstr>Spring Security</vt:lpstr>
      <vt:lpstr>Spring Security</vt:lpstr>
      <vt:lpstr>Spring Security</vt:lpstr>
      <vt:lpstr>Spring Security</vt:lpstr>
      <vt:lpstr>Spring Security</vt:lpstr>
      <vt:lpstr>Spring Security</vt:lpstr>
      <vt:lpstr>Spring Security</vt:lpstr>
      <vt:lpstr>Spring Security</vt:lpstr>
      <vt:lpstr>Spring Security</vt:lpstr>
      <vt:lpstr>Spring Security</vt:lpstr>
      <vt:lpstr>Spring Security</vt:lpstr>
      <vt:lpstr>Encuesta de frameworks</vt:lpstr>
      <vt:lpstr>Referencias</vt:lpstr>
      <vt:lpstr>Diapositiva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Presentación</dc:title>
  <dc:creator>bokeroncillo</dc:creator>
  <cp:lastModifiedBy>Biomed</cp:lastModifiedBy>
  <cp:revision>412</cp:revision>
  <dcterms:created xsi:type="dcterms:W3CDTF">2010-03-23T10:36:31Z</dcterms:created>
  <dcterms:modified xsi:type="dcterms:W3CDTF">2012-12-24T08:54:21Z</dcterms:modified>
</cp:coreProperties>
</file>