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5" r:id="rId5"/>
    <p:sldId id="266" r:id="rId6"/>
    <p:sldId id="260" r:id="rId7"/>
    <p:sldId id="269" r:id="rId8"/>
    <p:sldId id="267" r:id="rId9"/>
    <p:sldId id="268" r:id="rId10"/>
    <p:sldId id="264" r:id="rId11"/>
    <p:sldId id="27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5"/>
    <p:restoredTop sz="94660"/>
  </p:normalViewPr>
  <p:slideViewPr>
    <p:cSldViewPr>
      <p:cViewPr varScale="1">
        <p:scale>
          <a:sx n="107" d="100"/>
          <a:sy n="107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FCF08-ECF5-3E44-AD97-322AE3BC014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BCA9-680E-FA4A-8FAB-8D0446D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NEMS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LBHB Lab Meeting</a:t>
            </a:r>
          </a:p>
          <a:p>
            <a:r>
              <a:rPr lang="en-US" dirty="0" smtClean="0"/>
              <a:t>June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NEMS – all the parts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24" y="838200"/>
            <a:ext cx="7674576" cy="58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Near-term to-dos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Model engine</a:t>
            </a:r>
          </a:p>
          <a:p>
            <a:pPr lvl="1"/>
            <a:r>
              <a:rPr lang="en-US" dirty="0" smtClean="0"/>
              <a:t>Standard module format</a:t>
            </a:r>
          </a:p>
          <a:p>
            <a:pPr lvl="1"/>
            <a:r>
              <a:rPr lang="en-US" dirty="0" smtClean="0"/>
              <a:t>Integrate contextual variables (behavior state, pupil)</a:t>
            </a:r>
          </a:p>
          <a:p>
            <a:pPr lvl="1"/>
            <a:r>
              <a:rPr lang="en-US" dirty="0" smtClean="0"/>
              <a:t>Nested cross-validation</a:t>
            </a:r>
          </a:p>
          <a:p>
            <a:endParaRPr lang="en-US" dirty="0"/>
          </a:p>
          <a:p>
            <a:r>
              <a:rPr lang="en-US" dirty="0" smtClean="0"/>
              <a:t>Fitter</a:t>
            </a:r>
          </a:p>
          <a:p>
            <a:pPr lvl="1"/>
            <a:r>
              <a:rPr lang="en-US" dirty="0" smtClean="0"/>
              <a:t>Simple gradient descent</a:t>
            </a:r>
          </a:p>
          <a:p>
            <a:pPr lvl="1"/>
            <a:r>
              <a:rPr lang="en-US" dirty="0" smtClean="0"/>
              <a:t>Iterative fitters</a:t>
            </a:r>
          </a:p>
          <a:p>
            <a:pPr lvl="1"/>
            <a:r>
              <a:rPr lang="en-US" dirty="0" smtClean="0"/>
              <a:t>Integrate with fancy fitters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/>
              <a:t>Web-based </a:t>
            </a:r>
            <a:r>
              <a:rPr lang="en-US" dirty="0" smtClean="0"/>
              <a:t>model &amp; </a:t>
            </a:r>
            <a:r>
              <a:rPr lang="en-US" dirty="0"/>
              <a:t>results </a:t>
            </a:r>
            <a:r>
              <a:rPr lang="en-US" dirty="0" smtClean="0"/>
              <a:t>browser, fit launcher</a:t>
            </a:r>
          </a:p>
          <a:p>
            <a:pPr lvl="1"/>
            <a:r>
              <a:rPr lang="en-US" dirty="0" smtClean="0"/>
              <a:t>Communicate data file information, pre-processing to fitter</a:t>
            </a:r>
          </a:p>
          <a:p>
            <a:pPr lvl="1"/>
            <a:r>
              <a:rPr lang="en-US" dirty="0" smtClean="0"/>
              <a:t>Model visualization tool (</a:t>
            </a:r>
            <a:r>
              <a:rPr lang="en-US" dirty="0" err="1" smtClean="0"/>
              <a:t>narf_modelpane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 to cluster for fitting large datasets</a:t>
            </a:r>
          </a:p>
          <a:p>
            <a:pPr lvl="1"/>
            <a:r>
              <a:rPr lang="en-US" dirty="0" smtClean="0"/>
              <a:t>User specific batches, data sets</a:t>
            </a:r>
          </a:p>
          <a:p>
            <a:pPr lvl="1"/>
            <a:r>
              <a:rPr lang="en-US" dirty="0" smtClean="0"/>
              <a:t>Data upload/management</a:t>
            </a:r>
          </a:p>
          <a:p>
            <a:pPr lvl="1"/>
            <a:endParaRPr lang="en-US" dirty="0"/>
          </a:p>
          <a:p>
            <a:r>
              <a:rPr lang="en-US" dirty="0" smtClean="0"/>
              <a:t>Core utilities for loading, plotting data and talking to </a:t>
            </a:r>
            <a:r>
              <a:rPr lang="en-US" dirty="0" err="1" smtClean="0"/>
              <a:t>celldb</a:t>
            </a:r>
            <a:endParaRPr lang="en-US" dirty="0"/>
          </a:p>
          <a:p>
            <a:pPr lvl="1"/>
            <a:r>
              <a:rPr lang="en-US" dirty="0" err="1" smtClean="0"/>
              <a:t>loadspikeraster</a:t>
            </a:r>
            <a:r>
              <a:rPr lang="en-US" dirty="0" smtClean="0"/>
              <a:t> – kind of replaced by </a:t>
            </a:r>
          </a:p>
          <a:p>
            <a:pPr lvl="1"/>
            <a:r>
              <a:rPr lang="en-US" dirty="0" err="1" smtClean="0"/>
              <a:t>dbgetscellfile</a:t>
            </a:r>
            <a:endParaRPr lang="en-US" dirty="0" smtClean="0"/>
          </a:p>
          <a:p>
            <a:pPr lvl="1"/>
            <a:r>
              <a:rPr lang="en-US" dirty="0" err="1" smtClean="0"/>
              <a:t>raster_plot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? What would be useful to make it worth doing analysis </a:t>
            </a:r>
            <a:r>
              <a:rPr lang="en-US" smtClean="0"/>
              <a:t>in Python?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3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bunch of FIR matrices for A1 TORC STRFs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3" y="1066800"/>
            <a:ext cx="864951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DCF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3400" y="6080125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DCF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STRFs for 24 channels recorded simultaneously in A1/AAF using a fixed array of platinum-iridium electrodes.</a:t>
            </a:r>
          </a:p>
        </p:txBody>
      </p:sp>
    </p:spTree>
    <p:extLst>
      <p:ext uri="{BB962C8B-B14F-4D97-AF65-F5344CB8AC3E}">
        <p14:creationId xmlns:p14="http://schemas.microsoft.com/office/powerpoint/2010/main" val="37301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Stephen’s schedule next month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 June 19-29</a:t>
            </a:r>
          </a:p>
          <a:p>
            <a:pPr lvl="1"/>
            <a:r>
              <a:rPr lang="en-US" dirty="0" smtClean="0"/>
              <a:t>Back 29-30</a:t>
            </a:r>
          </a:p>
          <a:p>
            <a:pPr lvl="1"/>
            <a:r>
              <a:rPr lang="en-US" dirty="0" smtClean="0"/>
              <a:t>Out again July 3-14</a:t>
            </a:r>
          </a:p>
          <a:p>
            <a:pPr lvl="1"/>
            <a:r>
              <a:rPr lang="en-US" dirty="0" smtClean="0"/>
              <a:t>Back Monday July 17</a:t>
            </a:r>
          </a:p>
          <a:p>
            <a:pPr lvl="1"/>
            <a:r>
              <a:rPr lang="en-US" dirty="0" smtClean="0"/>
              <a:t>Skype (svdavid1), Google Hangout?</a:t>
            </a:r>
          </a:p>
          <a:p>
            <a:pPr lvl="1"/>
            <a:endParaRPr lang="en-US" dirty="0"/>
          </a:p>
          <a:p>
            <a:r>
              <a:rPr lang="en-US" dirty="0" smtClean="0"/>
              <a:t>Surgery</a:t>
            </a:r>
          </a:p>
          <a:p>
            <a:pPr lvl="1"/>
            <a:r>
              <a:rPr lang="en-US" dirty="0" smtClean="0"/>
              <a:t>Implant SPF animal for </a:t>
            </a:r>
            <a:r>
              <a:rPr lang="en-US" dirty="0" err="1" smtClean="0"/>
              <a:t>Jesyin</a:t>
            </a:r>
            <a:r>
              <a:rPr lang="en-US" dirty="0" smtClean="0"/>
              <a:t> pilots.</a:t>
            </a:r>
          </a:p>
          <a:p>
            <a:pPr lvl="1"/>
            <a:r>
              <a:rPr lang="en-US" dirty="0" smtClean="0"/>
              <a:t>MRB surgery suit closed, IACUC has approved use of Knight Inst. suite on LBRB 1</a:t>
            </a:r>
            <a:r>
              <a:rPr lang="en-US" baseline="30000" dirty="0" smtClean="0"/>
              <a:t>st</a:t>
            </a:r>
            <a:r>
              <a:rPr lang="en-US" dirty="0" smtClean="0"/>
              <a:t> floor.</a:t>
            </a:r>
          </a:p>
          <a:p>
            <a:pPr lvl="1"/>
            <a:r>
              <a:rPr lang="en-US" dirty="0" smtClean="0"/>
              <a:t>Need card key access, need to schedule with Elizabeth Le and </a:t>
            </a:r>
            <a:r>
              <a:rPr lang="en-US" dirty="0"/>
              <a:t>Traci Schaller</a:t>
            </a:r>
          </a:p>
        </p:txBody>
      </p:sp>
    </p:spTree>
    <p:extLst>
      <p:ext uri="{BB962C8B-B14F-4D97-AF65-F5344CB8AC3E}">
        <p14:creationId xmlns:p14="http://schemas.microsoft.com/office/powerpoint/2010/main" val="228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NEMS – Neural Encoding Model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3177" y="6549251"/>
            <a:ext cx="546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Wu et al. 2006; Thorson &amp; David 2015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84559" y="5755697"/>
                <a:ext cx="1765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59" y="5755697"/>
                <a:ext cx="1765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2722" y="577351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Time-varying response as a function of the incoming stimulus: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3520440"/>
            <a:ext cx="3810000" cy="212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3810000"/>
            <a:ext cx="2876550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8001000" cy="41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– the model engine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46770" y="1066800"/>
                <a:ext cx="2157322" cy="391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∙,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groupCh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70" y="1066800"/>
                <a:ext cx="2157322" cy="3914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22628" y="11411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Basic model: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76400" y="2882444"/>
                <a:ext cx="5049396" cy="86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400">
                                  <a:latin typeface="Cambria Math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ilenames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cellid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etc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1400" dirty="0"/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stimulus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spectrogram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40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context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task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state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arousal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network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state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)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/>
                                    <m:t>actual</m:t>
                                  </m:r>
                                  <m:r>
                                    <a:rPr lang="en-US" sz="1400" b="0" i="0" dirty="0" smtClean="0"/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/>
                                    <m:t>response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(input data)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82444"/>
                <a:ext cx="5049396" cy="869405"/>
              </a:xfrm>
              <a:prstGeom prst="rect">
                <a:avLst/>
              </a:prstGeom>
              <a:blipFill rotWithShape="0">
                <a:blip r:embed="rId3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08628" y="1672423"/>
                <a:ext cx="2820772" cy="384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groupCh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28" y="1672423"/>
                <a:ext cx="2820772" cy="384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04656" y="167242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“Engine”: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667000" y="2362200"/>
                <a:ext cx="422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  <m:brk m:alnAt="7"/>
                          </m:rPr>
                          <a:rPr lang="en-US" sz="1400">
                            <a:latin typeface="Cambria Math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</a:rPr>
                          <m:t>ilenames</m:t>
                        </m:r>
                        <m:r>
                          <a:rPr lang="en-US" sz="140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</a:rPr>
                          <m:t>cellid</m:t>
                        </m:r>
                        <m:r>
                          <a:rPr lang="en-US" sz="140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</a:rPr>
                          <m:t>etc</m:t>
                        </m:r>
                        <m:r>
                          <a:rPr lang="en-US" sz="1400">
                            <a:latin typeface="Cambria Math" charset="0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                           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 (starting point)</a:t>
                </a:r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2200"/>
                <a:ext cx="4222438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590" t="-177143" r="-1590" b="-26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6003452" y="2653844"/>
            <a:ext cx="0" cy="4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2590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Load module – or make this pre-processing?</a:t>
            </a:r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91803" y="4060546"/>
                <a:ext cx="5964325" cy="110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400">
                                  <a:latin typeface="Cambria Math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ilenames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cellid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etc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1400" dirty="0"/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stimulus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spectrogram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40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context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task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state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arousal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network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state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)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>
                                      <a:ea typeface="Al Bayan" charset="-78"/>
                                      <a:cs typeface="Al Bayan" charset="-78"/>
                                    </a:rPr>
                                    <m:t>actual</m:t>
                                  </m:r>
                                  <m:r>
                                    <a:rPr lang="en-US" sz="1400" b="0" i="0" dirty="0" smtClean="0">
                                      <a:ea typeface="Al Bayan" charset="-78"/>
                                      <a:cs typeface="Al Bayan" charset="-78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>
                                      <a:ea typeface="Al Bayan" charset="-78"/>
                                      <a:cs typeface="Al Bayan" charset="-78"/>
                                    </a:rPr>
                                    <m:t>response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/>
                                    <m:t>predicted</m:t>
                                  </m:r>
                                  <m:r>
                                    <a:rPr lang="en-US" sz="1400" b="0" i="0" dirty="0" smtClean="0"/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/>
                                    <m:t>response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 smtClean="0"/>
                  <a:t> (prediction complete)</a:t>
                </a:r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803" y="4060546"/>
                <a:ext cx="5964325" cy="1104661"/>
              </a:xfrm>
              <a:prstGeom prst="rect">
                <a:avLst/>
              </a:prstGeom>
              <a:blipFill rotWithShape="0">
                <a:blip r:embed="rId6"/>
                <a:stretch>
                  <a:fillRect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981860" y="3784346"/>
            <a:ext cx="0" cy="4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3452" y="3733800"/>
            <a:ext cx="214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 module(s) – require free parameters (𝛉)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690276" y="5457422"/>
                <a:ext cx="5472524" cy="1098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400" b="0" i="0" smtClean="0">
                                  <a:latin typeface="Cambria Math" charset="0"/>
                                </a:rPr>
                                <m:t>filenames</m:t>
                              </m:r>
                              <m:r>
                                <a:rPr lang="en-US" sz="1400" b="0" i="0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charset="0"/>
                                </a:rPr>
                                <m:t>cellid</m:t>
                              </m:r>
                              <m:r>
                                <a:rPr lang="en-US" sz="1400" b="0" i="0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charset="0"/>
                                </a:rPr>
                                <m:t>etc</m:t>
                              </m:r>
                              <m:r>
                                <a:rPr lang="en-US" sz="1400" b="0" i="0" smtClean="0">
                                  <a:latin typeface="Cambria Math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1400" dirty="0"/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stimulus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spectrogram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40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context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task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state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arousal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network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state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)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/>
                                    <m:t>predicted</m:t>
                                  </m:r>
                                  <m:r>
                                    <a:rPr lang="en-US" sz="1400" b="0" i="0" dirty="0" smtClean="0"/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/>
                                    <m:t>response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𝐸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>
                                      <a:latin typeface="Cambria Math" charset="0"/>
                                    </a:rPr>
                                    <m:t>prediction</m:t>
                                  </m:r>
                                  <m:r>
                                    <a:rPr lang="en-US" sz="1400" b="0" i="0" dirty="0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/>
                                    <m:t>error</m:t>
                                  </m:r>
                                  <m:r>
                                    <a:rPr lang="en-US" sz="1400" b="0" i="1" dirty="0" smtClean="0"/>
                                    <m:t>,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𝑣𝑠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. 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/>
                  <a:t> (error calculated)</a:t>
                </a:r>
                <a:endParaRPr lang="en-US" sz="1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76" y="5457422"/>
                <a:ext cx="5472524" cy="1098827"/>
              </a:xfrm>
              <a:prstGeom prst="rect">
                <a:avLst/>
              </a:prstGeom>
              <a:blipFill rotWithShape="0">
                <a:blip r:embed="rId7"/>
                <a:stretch>
                  <a:fillRect r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988312" y="5109865"/>
            <a:ext cx="0" cy="4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9904" y="5139984"/>
            <a:ext cx="252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Error calculation </a:t>
            </a:r>
            <a:r>
              <a:rPr lang="en-US" sz="1200" dirty="0" smtClean="0"/>
              <a:t>module(s)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85800" y="2344151"/>
            <a:ext cx="8001000" cy="138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12855" y="2729299"/>
            <a:ext cx="128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Special step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pre-process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0" grpId="0"/>
      <p:bldP spid="21" grpId="0"/>
      <p:bldP spid="23" grpId="0"/>
      <p:bldP spid="26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– the fitter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46770" y="1066800"/>
                <a:ext cx="2157322" cy="391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∙,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groupCh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70" y="1066800"/>
                <a:ext cx="2157322" cy="3914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22628" y="11411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Basic model: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08628" y="1672423"/>
                <a:ext cx="2820772" cy="384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groupCh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28" y="1672423"/>
                <a:ext cx="2820772" cy="3849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15231" y="16880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12732" y="2353758"/>
            <a:ext cx="404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Fitter:  Choose values of </a:t>
            </a:r>
            <a:r>
              <a:rPr lang="en-US" dirty="0" err="1" smtClean="0"/>
              <a:t>θ</a:t>
            </a:r>
            <a:r>
              <a:rPr lang="en-US" dirty="0" smtClean="0"/>
              <a:t> for which the engine produces the minimum prediction error.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9600" y="3657600"/>
                <a:ext cx="8209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s-I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 = (average square difference between response and prediction) 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57600"/>
                <a:ext cx="820917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65" t="-28889" r="-133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491950" y="4274469"/>
            <a:ext cx="11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780131" y="4280137"/>
                <a:ext cx="34406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131" y="4280137"/>
                <a:ext cx="344069" cy="520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657600" y="4143462"/>
                <a:ext cx="5029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How does a small change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 in the vector </a:t>
                </a:r>
                <a:r>
                  <a:rPr lang="en-US" dirty="0" err="1" smtClean="0"/>
                  <a:t>θ</a:t>
                </a:r>
                <a:r>
                  <a:rPr lang="en-US" dirty="0" smtClean="0"/>
                  <a:t> change E? Find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 that produces minimum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, greatest decrease in prediction error).</a:t>
                </a:r>
              </a:p>
              <a:p>
                <a:endParaRPr lang="en-US" dirty="0"/>
              </a:p>
              <a:p>
                <a:r>
                  <a:rPr lang="en-US" dirty="0" smtClean="0"/>
                  <a:t>Keep stepping by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 until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bg-BG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143462"/>
                <a:ext cx="5029200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970" t="-2479" r="-97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STRF engine requires three 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1086770"/>
            <a:ext cx="6003810" cy="364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71" y="1086770"/>
            <a:ext cx="2331429" cy="188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8731" y="1272698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3509" y="1272698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9207" y="1272698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02709" y="1272698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6791" y="1272698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67400" y="5158898"/>
                <a:ext cx="3171766" cy="78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𝑆𝑇𝑅𝐹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158898"/>
                <a:ext cx="3171766" cy="784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43940" y="48540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8718" y="48540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7318" y="48540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7918" y="48540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48540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Connector 17"/>
          <p:cNvCxnSpPr>
            <a:stCxn id="11" idx="3"/>
            <a:endCxn id="14" idx="1"/>
          </p:cNvCxnSpPr>
          <p:nvPr/>
        </p:nvCxnSpPr>
        <p:spPr>
          <a:xfrm>
            <a:off x="1344022" y="5038764"/>
            <a:ext cx="18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3"/>
            <a:endCxn id="16" idx="1"/>
          </p:cNvCxnSpPr>
          <p:nvPr/>
        </p:nvCxnSpPr>
        <p:spPr>
          <a:xfrm>
            <a:off x="2057400" y="5038764"/>
            <a:ext cx="690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7" idx="1"/>
          </p:cNvCxnSpPr>
          <p:nvPr/>
        </p:nvCxnSpPr>
        <p:spPr>
          <a:xfrm>
            <a:off x="3048000" y="503876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>
            <a:off x="4872082" y="5038764"/>
            <a:ext cx="137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77200" y="3101498"/>
            <a:ext cx="0" cy="1937266"/>
          </a:xfrm>
          <a:prstGeom prst="line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24602" y="5269031"/>
            <a:ext cx="192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Spike-triggered average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47900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634661" y="5023631"/>
            <a:ext cx="1442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1225" y="47900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34" name="Straight Connector 1033"/>
          <p:cNvCxnSpPr/>
          <p:nvPr/>
        </p:nvCxnSpPr>
        <p:spPr>
          <a:xfrm flipH="1" flipV="1">
            <a:off x="609605" y="1577498"/>
            <a:ext cx="7320192" cy="199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60679" y="6183868"/>
            <a:ext cx="9635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2400" y="6183868"/>
            <a:ext cx="9635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65879" y="6183868"/>
            <a:ext cx="9635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MSE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76600" y="636853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45891" y="636853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1" grpId="0"/>
      <p:bldP spid="14" grpId="0"/>
      <p:bldP spid="15" grpId="0"/>
      <p:bldP spid="16" grpId="0"/>
      <p:bldP spid="17" grpId="0"/>
      <p:bldP spid="34" grpId="0"/>
      <p:bldP spid="39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model_name</a:t>
            </a:r>
            <a:r>
              <a:rPr lang="en-US" dirty="0" smtClean="0"/>
              <a:t> / keyword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 smtClean="0"/>
              <a:t>Model_name</a:t>
            </a:r>
            <a:r>
              <a:rPr lang="en-US" sz="2400" dirty="0" smtClean="0"/>
              <a:t> = “key1_key2_..._</a:t>
            </a:r>
            <a:r>
              <a:rPr lang="en-US" sz="2400" dirty="0" err="1" smtClean="0"/>
              <a:t>key</a:t>
            </a:r>
            <a:r>
              <a:rPr lang="en-US" sz="2400" i="1" dirty="0" err="1" smtClean="0"/>
              <a:t>N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Fitting: execute sequence key1, then key2, </a:t>
            </a:r>
            <a:r>
              <a:rPr lang="is-IS" sz="2400" dirty="0" smtClean="0"/>
              <a:t>… then key</a:t>
            </a:r>
            <a:r>
              <a:rPr lang="is-IS" sz="2400" i="1" dirty="0" smtClean="0"/>
              <a:t>N</a:t>
            </a:r>
          </a:p>
          <a:p>
            <a:pPr marL="0" indent="0">
              <a:buNone/>
            </a:pPr>
            <a:endParaRPr lang="is-IS" sz="2400" dirty="0" smtClean="0"/>
          </a:p>
          <a:p>
            <a:pPr marL="0" indent="0">
              <a:buNone/>
            </a:pPr>
            <a:r>
              <a:rPr lang="en-US" sz="2400" dirty="0" err="1" smtClean="0"/>
              <a:t>key</a:t>
            </a:r>
            <a:r>
              <a:rPr lang="en-US" sz="2400" i="1" dirty="0" err="1" smtClean="0"/>
              <a:t>X</a:t>
            </a:r>
            <a:r>
              <a:rPr lang="en-US" sz="2400" dirty="0" smtClean="0"/>
              <a:t> is a function that can do anything, </a:t>
            </a: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Add one or more modules to stack</a:t>
            </a:r>
          </a:p>
          <a:p>
            <a:r>
              <a:rPr lang="en-US" sz="2400" dirty="0" smtClean="0"/>
              <a:t>Set parameters or hyperparameters</a:t>
            </a:r>
          </a:p>
          <a:p>
            <a:r>
              <a:rPr lang="en-US" sz="2400" dirty="0" smtClean="0"/>
              <a:t>Run a fit algorithm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fb18ch100_lognn_wcg03_adp1pc_ap3z1_siglog100_fit05c</a:t>
            </a:r>
          </a:p>
          <a:p>
            <a:r>
              <a:rPr lang="en-US" sz="2400" i="1" dirty="0" smtClean="0"/>
              <a:t>fb18ch100</a:t>
            </a:r>
            <a:r>
              <a:rPr lang="en-US" sz="2400" dirty="0" smtClean="0"/>
              <a:t> – load 18 channel spectrogram, 100 Hz sampling rate</a:t>
            </a:r>
          </a:p>
          <a:p>
            <a:r>
              <a:rPr lang="en-US" sz="2400" i="1" dirty="0" err="1" smtClean="0"/>
              <a:t>lognn</a:t>
            </a:r>
            <a:r>
              <a:rPr lang="en-US" sz="2400" dirty="0" smtClean="0"/>
              <a:t> – perform compression on spectrogram (1 free </a:t>
            </a:r>
            <a:r>
              <a:rPr lang="en-US" sz="2400" dirty="0" err="1" smtClean="0"/>
              <a:t>parm</a:t>
            </a:r>
            <a:r>
              <a:rPr lang="en-US" sz="2400" dirty="0" smtClean="0"/>
              <a:t>)</a:t>
            </a:r>
          </a:p>
          <a:p>
            <a:r>
              <a:rPr lang="en-US" sz="2400" i="1" dirty="0" smtClean="0"/>
              <a:t>wcg03</a:t>
            </a:r>
            <a:r>
              <a:rPr lang="en-US" sz="2400" dirty="0" smtClean="0"/>
              <a:t> – Gaussian spectral weighting to three </a:t>
            </a:r>
            <a:r>
              <a:rPr lang="en-US" sz="2400" dirty="0" err="1" smtClean="0"/>
              <a:t>channesl</a:t>
            </a:r>
            <a:r>
              <a:rPr lang="en-US" sz="2400" dirty="0" smtClean="0"/>
              <a:t> (6 free </a:t>
            </a:r>
            <a:r>
              <a:rPr lang="en-US" sz="2400" dirty="0" err="1" smtClean="0"/>
              <a:t>parms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i="1" dirty="0" smtClean="0"/>
              <a:t>adp1pc</a:t>
            </a:r>
            <a:r>
              <a:rPr lang="en-US" sz="2400" dirty="0" smtClean="0"/>
              <a:t>– synaptic depression or facilitation for each of the (three) channels (3 </a:t>
            </a:r>
            <a:r>
              <a:rPr lang="en-US" sz="2400" dirty="0"/>
              <a:t>free </a:t>
            </a:r>
            <a:r>
              <a:rPr lang="en-US" sz="2400" dirty="0" err="1" smtClean="0"/>
              <a:t>parms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i="1" dirty="0" smtClean="0"/>
              <a:t>ap3z1</a:t>
            </a:r>
            <a:r>
              <a:rPr lang="en-US" sz="2400" dirty="0" smtClean="0"/>
              <a:t>– FIR pole-zero filter (4 </a:t>
            </a:r>
            <a:r>
              <a:rPr lang="en-US" sz="2400" dirty="0"/>
              <a:t>free </a:t>
            </a:r>
            <a:r>
              <a:rPr lang="en-US" sz="2400" dirty="0" err="1" smtClean="0"/>
              <a:t>parms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i="1" dirty="0" smtClean="0"/>
              <a:t>siglog100</a:t>
            </a:r>
            <a:r>
              <a:rPr lang="en-US" sz="2400" dirty="0" smtClean="0"/>
              <a:t> – logistic sigmoid (5 </a:t>
            </a:r>
            <a:r>
              <a:rPr lang="en-US" sz="2400" dirty="0"/>
              <a:t>free </a:t>
            </a:r>
            <a:r>
              <a:rPr lang="en-US" sz="2400" dirty="0" err="1" smtClean="0"/>
              <a:t>parms</a:t>
            </a:r>
            <a:r>
              <a:rPr lang="en-US" sz="2400" dirty="0" smtClean="0"/>
              <a:t>)</a:t>
            </a:r>
          </a:p>
          <a:p>
            <a:r>
              <a:rPr lang="en-US" sz="2400" i="1" dirty="0" smtClean="0"/>
              <a:t>fit05c</a:t>
            </a:r>
            <a:r>
              <a:rPr lang="en-US" sz="2400" dirty="0" smtClean="0"/>
              <a:t> – iterative coordinate descent until 𝛥E &lt; 10^-6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is-IS" sz="2400" dirty="0"/>
          </a:p>
        </p:txBody>
      </p:sp>
    </p:spTree>
    <p:extLst>
      <p:ext uri="{BB962C8B-B14F-4D97-AF65-F5344CB8AC3E}">
        <p14:creationId xmlns:p14="http://schemas.microsoft.com/office/powerpoint/2010/main" val="19192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–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3646988" cy="4906963"/>
          </a:xfrm>
        </p:spPr>
      </p:pic>
      <p:sp>
        <p:nvSpPr>
          <p:cNvPr id="5" name="TextBox 4"/>
          <p:cNvSpPr txBox="1"/>
          <p:nvPr/>
        </p:nvSpPr>
        <p:spPr>
          <a:xfrm>
            <a:off x="5023894" y="1981200"/>
            <a:ext cx="256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Spectral filter parameters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3893" y="2667000"/>
            <a:ext cx="31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Synaptic depression parameters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3892" y="3352800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 filter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9048" y="4077402"/>
            <a:ext cx="343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nonlinearity input vs. output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9047" y="4802004"/>
            <a:ext cx="291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vs. actual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-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437"/>
            <a:ext cx="7360444" cy="4906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81200"/>
            <a:ext cx="4189194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10000" y="33528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926</Words>
  <Application>Microsoft Macintosh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 Bayan</vt:lpstr>
      <vt:lpstr>Calibri</vt:lpstr>
      <vt:lpstr>Cambria Math</vt:lpstr>
      <vt:lpstr>Arial</vt:lpstr>
      <vt:lpstr>Office Theme</vt:lpstr>
      <vt:lpstr>NEMS planning</vt:lpstr>
      <vt:lpstr>Next month</vt:lpstr>
      <vt:lpstr>NEMS – Neural Encoding Model System</vt:lpstr>
      <vt:lpstr>Core – the model engine</vt:lpstr>
      <vt:lpstr>Core – the fitter</vt:lpstr>
      <vt:lpstr>Linear STRF engine requires three modules</vt:lpstr>
      <vt:lpstr>model_name / keyword sequences</vt:lpstr>
      <vt:lpstr>Core – visualization</vt:lpstr>
      <vt:lpstr>Core - browser</vt:lpstr>
      <vt:lpstr>NEMS – all the parts</vt:lpstr>
      <vt:lpstr>Near-term to-dos</vt:lpstr>
      <vt:lpstr>A bunch of FIR matrices for A1 TORC STRFs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svd</dc:creator>
  <cp:lastModifiedBy>Stephen David</cp:lastModifiedBy>
  <cp:revision>21</cp:revision>
  <dcterms:created xsi:type="dcterms:W3CDTF">2006-08-16T00:00:00Z</dcterms:created>
  <dcterms:modified xsi:type="dcterms:W3CDTF">2017-06-14T21:39:27Z</dcterms:modified>
</cp:coreProperties>
</file>