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A27ED-ACDB-4607-8443-4257F708475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101D2-F34B-44B8-8611-A0D6DE4D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0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Kujawa and Liberman</a:t>
            </a:r>
            <a:r>
              <a:rPr lang="en-US" baseline="0" dirty="0" smtClean="0"/>
              <a:t> exposed 16 week-old mice to 100dB octave-band noise, and observed an ~50% loss of ANFs,  but no threshold shift.</a:t>
            </a:r>
          </a:p>
          <a:p>
            <a:r>
              <a:rPr lang="en-US" baseline="0" dirty="0" smtClean="0"/>
              <a:t>Auditory Brainstem Response – Play a short tone to the mouse, record gross electrical potential using electrodes on vertex and pinna.</a:t>
            </a:r>
          </a:p>
          <a:p>
            <a:r>
              <a:rPr lang="en-US" baseline="0" dirty="0" smtClean="0"/>
              <a:t>Wave I is known to be generated by the firing of ANFs….</a:t>
            </a:r>
          </a:p>
          <a:p>
            <a:r>
              <a:rPr lang="en-US" baseline="0" dirty="0" smtClean="0"/>
              <a:t>In the damaged region wave I amplitudes do not recover.  This makes sense with high-threshold ANF loss.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Question: how prevalent is ANF loss in humans, can it explain complaints of hearing in noise despite normal thresholds?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ABR in humans?</a:t>
            </a:r>
          </a:p>
          <a:p>
            <a:r>
              <a:rPr lang="en-US" baseline="0" dirty="0" smtClean="0"/>
              <a:t>Mice are littermates: genetically identical, same age, weight, gender.  Humans are very much the opposite.  Genetic differences cause variations in head shape and size, leading to variability in ABR amplitudes.</a:t>
            </a:r>
          </a:p>
          <a:p>
            <a:endParaRPr lang="en-US" baseline="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6C59E-ABD4-4A9D-A066-B6C9C08F88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Kujawa and Liberman</a:t>
            </a:r>
            <a:r>
              <a:rPr lang="en-US" baseline="0" dirty="0" smtClean="0"/>
              <a:t> exposed 16 week-old mice to 100dB octave-band noise, and observed an ~50% loss of ANFs,  but no threshold shift.</a:t>
            </a:r>
          </a:p>
          <a:p>
            <a:r>
              <a:rPr lang="en-US" baseline="0" dirty="0" smtClean="0"/>
              <a:t>Auditory Brainstem Response – Play a short tone to the mouse, record gross electrical potential using electrodes on vertex and pinna.</a:t>
            </a:r>
          </a:p>
          <a:p>
            <a:r>
              <a:rPr lang="en-US" baseline="0" dirty="0" smtClean="0"/>
              <a:t>Wave I is known to be generated by the firing of ANFs….</a:t>
            </a:r>
          </a:p>
          <a:p>
            <a:r>
              <a:rPr lang="en-US" baseline="0" dirty="0" smtClean="0"/>
              <a:t>In the damaged region wave I amplitudes do not recover.  This makes sense with high-threshold ANF loss.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Question: how prevalent is ANF loss in humans, can it explain complaints of hearing in noise despite normal thresholds?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ABR in humans?</a:t>
            </a:r>
          </a:p>
          <a:p>
            <a:r>
              <a:rPr lang="en-US" baseline="0" dirty="0" smtClean="0"/>
              <a:t>Mice are littermates: genetically identical, same age, weight, gender.  Humans are very much the opposite.  Genetic differences cause variations in head shape and size, leading to variability in ABR amplitudes.</a:t>
            </a:r>
          </a:p>
          <a:p>
            <a:endParaRPr lang="en-US" baseline="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6C59E-ABD4-4A9D-A066-B6C9C08F88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6C59E-ABD4-4A9D-A066-B6C9C08F8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7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A636-817B-43EB-8B5D-FB450DC14AD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A0A8-B963-4886-BB51-D245E2B1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jpg"/><Relationship Id="rId5" Type="http://schemas.openxmlformats.org/officeDocument/2006/relationships/image" Target="../media/image1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 txBox="1">
            <a:spLocks/>
          </p:cNvSpPr>
          <p:nvPr/>
        </p:nvSpPr>
        <p:spPr>
          <a:xfrm>
            <a:off x="457200" y="1191183"/>
            <a:ext cx="2305594" cy="511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bg1"/>
                </a:solidFill>
                <a:latin typeface="Swis721 BT" pitchFamily="34" charset="0"/>
              </a:rPr>
              <a:t>Tone Pip (ABR)</a:t>
            </a:r>
            <a:endParaRPr lang="en-US" sz="2500" dirty="0">
              <a:solidFill>
                <a:schemeClr val="bg1"/>
              </a:solidFill>
              <a:latin typeface="Swis721 BT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76497" y="1359977"/>
            <a:ext cx="2667000" cy="5207484"/>
            <a:chOff x="6096000" y="1567249"/>
            <a:chExt cx="2667000" cy="5207484"/>
          </a:xfrm>
        </p:grpSpPr>
        <p:sp>
          <p:nvSpPr>
            <p:cNvPr id="44" name="Rectangle 43"/>
            <p:cNvSpPr/>
            <p:nvPr/>
          </p:nvSpPr>
          <p:spPr>
            <a:xfrm>
              <a:off x="6096000" y="1567249"/>
              <a:ext cx="2667000" cy="5153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1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770"/>
            <a:stretch/>
          </p:blipFill>
          <p:spPr bwMode="auto">
            <a:xfrm>
              <a:off x="6218674" y="1685657"/>
              <a:ext cx="2425545" cy="4708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5" name="Straight Arrow Connector 54"/>
            <p:cNvCxnSpPr/>
            <p:nvPr/>
          </p:nvCxnSpPr>
          <p:spPr>
            <a:xfrm>
              <a:off x="6622045" y="6383515"/>
              <a:ext cx="20573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705600" y="6405401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wis721 BT" pitchFamily="34" charset="0"/>
                </a:rPr>
                <a:t>100 milliseconds</a:t>
              </a:r>
              <a:endParaRPr lang="en-US" dirty="0">
                <a:latin typeface="Swis721 BT" pitchFamily="34" charset="0"/>
              </a:endParaRPr>
            </a:p>
          </p:txBody>
        </p:sp>
      </p:grpSp>
      <p:sp>
        <p:nvSpPr>
          <p:cNvPr id="59" name="Subtitle 2"/>
          <p:cNvSpPr txBox="1">
            <a:spLocks/>
          </p:cNvSpPr>
          <p:nvPr/>
        </p:nvSpPr>
        <p:spPr>
          <a:xfrm>
            <a:off x="3919321" y="1191183"/>
            <a:ext cx="1643279" cy="51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bg1"/>
                </a:solidFill>
                <a:latin typeface="Swis721 BT" pitchFamily="34" charset="0"/>
              </a:rPr>
              <a:t>Tone</a:t>
            </a:r>
            <a:endParaRPr lang="en-US" sz="2500" dirty="0">
              <a:solidFill>
                <a:schemeClr val="bg1"/>
              </a:solidFill>
              <a:latin typeface="Swis721 BT" pitchFamily="34" charset="0"/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0" y="762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Envelope Following Response (EFR)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511010" y="6096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smtClean="0">
                <a:latin typeface="Helvetica" pitchFamily="-105" charset="0"/>
                <a:ea typeface="Helvetica" pitchFamily="-105" charset="0"/>
                <a:cs typeface="Helvetica" pitchFamily="-105" charset="0"/>
              </a:rPr>
              <a:t>An auditory evoked response</a:t>
            </a:r>
          </a:p>
          <a:p>
            <a:r>
              <a:rPr lang="en-US" i="1" dirty="0" smtClean="0">
                <a:latin typeface="Helvetica" pitchFamily="-105" charset="0"/>
                <a:ea typeface="Helvetica" pitchFamily="-105" charset="0"/>
                <a:cs typeface="Helvetica" pitchFamily="-105" charset="0"/>
              </a:rPr>
              <a:t>Stimulus: sinusoidally amplitude-modulated (SAM) tone</a:t>
            </a:r>
            <a:endParaRPr lang="en-US" i="1" dirty="0">
              <a:latin typeface="Helvetica" pitchFamily="-105" charset="0"/>
              <a:ea typeface="Helvetica" pitchFamily="-105" charset="0"/>
              <a:cs typeface="Helvetica" pitchFamily="-105" charset="0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3505200"/>
            <a:ext cx="3334551" cy="31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Dropbox (Personal)\Research Docs\Presentation\Amelia Peabody 2014\human abr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62"/>
          <a:stretch/>
        </p:blipFill>
        <p:spPr bwMode="auto">
          <a:xfrm>
            <a:off x="3618787" y="1829069"/>
            <a:ext cx="2411785" cy="210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und"/>
          <p:cNvSpPr>
            <a:spLocks noEditPoints="1" noChangeArrowheads="1"/>
          </p:cNvSpPr>
          <p:nvPr/>
        </p:nvSpPr>
        <p:spPr bwMode="auto">
          <a:xfrm>
            <a:off x="4530186" y="5842630"/>
            <a:ext cx="588988" cy="588988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 txBox="1">
            <a:spLocks/>
          </p:cNvSpPr>
          <p:nvPr/>
        </p:nvSpPr>
        <p:spPr>
          <a:xfrm>
            <a:off x="457200" y="1191183"/>
            <a:ext cx="2305594" cy="511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bg1"/>
                </a:solidFill>
                <a:latin typeface="Swis721 BT" pitchFamily="34" charset="0"/>
              </a:rPr>
              <a:t>Tone Pip (ABR)</a:t>
            </a:r>
            <a:endParaRPr lang="en-US" sz="2500" dirty="0">
              <a:solidFill>
                <a:schemeClr val="bg1"/>
              </a:solidFill>
              <a:latin typeface="Swis721 BT" pitchFamily="34" charset="0"/>
            </a:endParaRP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3919321" y="1191183"/>
            <a:ext cx="1643279" cy="51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bg1"/>
                </a:solidFill>
                <a:latin typeface="Swis721 BT" pitchFamily="34" charset="0"/>
              </a:rPr>
              <a:t>Tone</a:t>
            </a:r>
            <a:endParaRPr lang="en-US" sz="2500" dirty="0">
              <a:solidFill>
                <a:schemeClr val="bg1"/>
              </a:solidFill>
              <a:latin typeface="Swis721 BT" pitchFamily="34" charset="0"/>
            </a:endParaRPr>
          </a:p>
        </p:txBody>
      </p:sp>
      <p:sp>
        <p:nvSpPr>
          <p:cNvPr id="21" name="Freeform 45"/>
          <p:cNvSpPr>
            <a:spLocks/>
          </p:cNvSpPr>
          <p:nvPr/>
        </p:nvSpPr>
        <p:spPr bwMode="auto">
          <a:xfrm>
            <a:off x="4957783" y="2537807"/>
            <a:ext cx="3328813" cy="2723486"/>
          </a:xfrm>
          <a:custGeom>
            <a:avLst/>
            <a:gdLst>
              <a:gd name="T0" fmla="*/ 0 w 5752"/>
              <a:gd name="T1" fmla="*/ 0 h 4304"/>
              <a:gd name="T2" fmla="*/ 2147483647 w 5752"/>
              <a:gd name="T3" fmla="*/ 0 h 4304"/>
              <a:gd name="T4" fmla="*/ 2147483647 w 5752"/>
              <a:gd name="T5" fmla="*/ 0 h 4304"/>
              <a:gd name="T6" fmla="*/ 2147483647 w 5752"/>
              <a:gd name="T7" fmla="*/ 2147483647 h 4304"/>
              <a:gd name="T8" fmla="*/ 2147483647 w 5752"/>
              <a:gd name="T9" fmla="*/ 2147483647 h 4304"/>
              <a:gd name="T10" fmla="*/ 0 w 5752"/>
              <a:gd name="T11" fmla="*/ 2147483647 h 4304"/>
              <a:gd name="T12" fmla="*/ 0 w 5752"/>
              <a:gd name="T13" fmla="*/ 2147483647 h 4304"/>
              <a:gd name="T14" fmla="*/ 0 w 5752"/>
              <a:gd name="T15" fmla="*/ 0 h 4304"/>
              <a:gd name="T16" fmla="*/ 0 w 5752"/>
              <a:gd name="T17" fmla="*/ 0 h 43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2"/>
              <a:gd name="T28" fmla="*/ 0 h 4304"/>
              <a:gd name="T29" fmla="*/ 5752 w 5752"/>
              <a:gd name="T30" fmla="*/ 4304 h 43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2" h="4304">
                <a:moveTo>
                  <a:pt x="0" y="0"/>
                </a:moveTo>
                <a:lnTo>
                  <a:pt x="5752" y="0"/>
                </a:lnTo>
                <a:lnTo>
                  <a:pt x="5752" y="4304"/>
                </a:lnTo>
                <a:lnTo>
                  <a:pt x="0" y="43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11"/>
          <a:stretch/>
        </p:blipFill>
        <p:spPr bwMode="auto">
          <a:xfrm>
            <a:off x="4442551" y="3809694"/>
            <a:ext cx="2133434" cy="143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22"/>
          <p:cNvGrpSpPr/>
          <p:nvPr/>
        </p:nvGrpSpPr>
        <p:grpSpPr>
          <a:xfrm rot="16200000">
            <a:off x="5013171" y="4457005"/>
            <a:ext cx="1224526" cy="109616"/>
            <a:chOff x="3083972" y="2401325"/>
            <a:chExt cx="1574818" cy="65510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 flipV="1">
              <a:off x="3870870" y="1646162"/>
              <a:ext cx="1022" cy="1574817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58790" y="2401325"/>
              <a:ext cx="0" cy="65509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83973" y="2401326"/>
              <a:ext cx="0" cy="65509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>
            <a:off x="5673390" y="4993720"/>
            <a:ext cx="1016529" cy="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6708352" y="4705806"/>
            <a:ext cx="1416970" cy="71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Modulated</a:t>
            </a:r>
          </a:p>
          <a:p>
            <a:r>
              <a:rPr lang="en-US" dirty="0"/>
              <a:t>Rate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365620" y="4227756"/>
            <a:ext cx="372858" cy="131551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479515" y="4494880"/>
            <a:ext cx="2002303" cy="0"/>
          </a:xfrm>
          <a:prstGeom prst="straightConnector1">
            <a:avLst/>
          </a:prstGeom>
          <a:ln w="25400">
            <a:solidFill>
              <a:srgbClr val="00FF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/>
          <p:cNvSpPr txBox="1">
            <a:spLocks/>
          </p:cNvSpPr>
          <p:nvPr/>
        </p:nvSpPr>
        <p:spPr>
          <a:xfrm>
            <a:off x="6738478" y="3956751"/>
            <a:ext cx="1524000" cy="75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sz="2500">
                <a:solidFill>
                  <a:schemeClr val="bg1"/>
                </a:solidFill>
                <a:latin typeface="Swis721 BT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Average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Rate</a:t>
            </a: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3172322" y="2770355"/>
            <a:ext cx="1828800" cy="90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sz="2500">
                <a:solidFill>
                  <a:schemeClr val="bg1"/>
                </a:solidFill>
                <a:latin typeface="Swis721 BT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SAM-tone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Stimulus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172322" y="3904131"/>
            <a:ext cx="1524000" cy="108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sz="2500">
                <a:solidFill>
                  <a:schemeClr val="bg1"/>
                </a:solidFill>
                <a:latin typeface="Swis721 BT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Auditory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Nerve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6692403" y="3225726"/>
            <a:ext cx="1386844" cy="60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Carrier </a:t>
            </a:r>
          </a:p>
          <a:p>
            <a:r>
              <a:rPr lang="en-US" dirty="0"/>
              <a:t>Frequency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6186" y="3491648"/>
            <a:ext cx="59628" cy="65509"/>
            <a:chOff x="5029200" y="1793884"/>
            <a:chExt cx="59628" cy="65509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5029200" y="1828800"/>
              <a:ext cx="57150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088828" y="1793884"/>
              <a:ext cx="0" cy="65509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029200" y="1793884"/>
              <a:ext cx="0" cy="65509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6" b="4293"/>
          <a:stretch/>
        </p:blipFill>
        <p:spPr bwMode="auto">
          <a:xfrm>
            <a:off x="4442551" y="2805367"/>
            <a:ext cx="2133434" cy="68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Arrow Connector 49"/>
          <p:cNvCxnSpPr/>
          <p:nvPr/>
        </p:nvCxnSpPr>
        <p:spPr>
          <a:xfrm flipH="1">
            <a:off x="5949962" y="2747072"/>
            <a:ext cx="739957" cy="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47790" y="2757372"/>
            <a:ext cx="918210" cy="65509"/>
            <a:chOff x="5029200" y="1793884"/>
            <a:chExt cx="918210" cy="6550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031105" y="1825616"/>
              <a:ext cx="916305" cy="1022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5947410" y="1793884"/>
              <a:ext cx="0" cy="65509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029200" y="1793884"/>
              <a:ext cx="0" cy="65509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H="1">
            <a:off x="5949962" y="3527218"/>
            <a:ext cx="706094" cy="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/>
          <p:cNvSpPr txBox="1">
            <a:spLocks/>
          </p:cNvSpPr>
          <p:nvPr/>
        </p:nvSpPr>
        <p:spPr>
          <a:xfrm>
            <a:off x="0" y="762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Envelope Following Response (EFR)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511010" y="6096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smtClean="0">
                <a:latin typeface="Helvetica" pitchFamily="-105" charset="0"/>
                <a:ea typeface="Helvetica" pitchFamily="-105" charset="0"/>
                <a:cs typeface="Helvetica" pitchFamily="-105" charset="0"/>
              </a:rPr>
              <a:t>An auditory evoked response</a:t>
            </a:r>
          </a:p>
          <a:p>
            <a:r>
              <a:rPr lang="en-US" i="1" dirty="0" smtClean="0">
                <a:latin typeface="Helvetica" pitchFamily="-105" charset="0"/>
                <a:ea typeface="Helvetica" pitchFamily="-105" charset="0"/>
                <a:cs typeface="Helvetica" pitchFamily="-105" charset="0"/>
              </a:rPr>
              <a:t>Stimulus: sinusoidally amplitude-modulated (SAM) tone</a:t>
            </a:r>
            <a:endParaRPr lang="en-US" i="1" dirty="0">
              <a:latin typeface="Helvetica" pitchFamily="-105" charset="0"/>
              <a:ea typeface="Helvetica" pitchFamily="-105" charset="0"/>
              <a:cs typeface="Helvetica" pitchFamily="-105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497" y="1359977"/>
            <a:ext cx="2667000" cy="5207484"/>
            <a:chOff x="6096000" y="1567249"/>
            <a:chExt cx="2667000" cy="5207484"/>
          </a:xfrm>
        </p:grpSpPr>
        <p:sp>
          <p:nvSpPr>
            <p:cNvPr id="41" name="Rectangle 40"/>
            <p:cNvSpPr/>
            <p:nvPr/>
          </p:nvSpPr>
          <p:spPr>
            <a:xfrm>
              <a:off x="6096000" y="1567249"/>
              <a:ext cx="2667000" cy="5153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1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770"/>
            <a:stretch/>
          </p:blipFill>
          <p:spPr bwMode="auto">
            <a:xfrm>
              <a:off x="6218674" y="1685657"/>
              <a:ext cx="2425545" cy="4708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" name="Straight Arrow Connector 46"/>
            <p:cNvCxnSpPr/>
            <p:nvPr/>
          </p:nvCxnSpPr>
          <p:spPr>
            <a:xfrm>
              <a:off x="6622045" y="6383515"/>
              <a:ext cx="20573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705600" y="6405401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wis721 BT" pitchFamily="34" charset="0"/>
                </a:rPr>
                <a:t>100 milliseconds</a:t>
              </a:r>
              <a:endParaRPr lang="en-US" dirty="0">
                <a:latin typeface="Swis721 BT" pitchFamily="34" charset="0"/>
              </a:endParaRPr>
            </a:p>
          </p:txBody>
        </p:sp>
      </p:grpSp>
      <p:sp>
        <p:nvSpPr>
          <p:cNvPr id="52" name="Subtitle 2"/>
          <p:cNvSpPr txBox="1">
            <a:spLocks/>
          </p:cNvSpPr>
          <p:nvPr/>
        </p:nvSpPr>
        <p:spPr>
          <a:xfrm>
            <a:off x="6738478" y="2537807"/>
            <a:ext cx="1524000" cy="75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sz="2500">
                <a:solidFill>
                  <a:schemeClr val="bg1"/>
                </a:solidFill>
                <a:latin typeface="Swis721 BT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lnSpc>
                <a:spcPts val="18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Modulation</a:t>
            </a:r>
          </a:p>
          <a:p>
            <a:pPr>
              <a:lnSpc>
                <a:spcPts val="18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Frequency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7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0830" y="2215253"/>
            <a:ext cx="2933606" cy="23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0" y="762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Envelope Following Response (EFR)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3874" y="3317981"/>
            <a:ext cx="3334551" cy="31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0830" y="2215253"/>
            <a:ext cx="2933606" cy="23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8424" y="2215253"/>
            <a:ext cx="2933607" cy="23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6587247" y="4653535"/>
            <a:ext cx="2175753" cy="5090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sz="1500" dirty="0" smtClean="0">
                <a:latin typeface="Swis721 BT" pitchFamily="34" charset="0"/>
              </a:rPr>
              <a:t>Joris </a:t>
            </a:r>
            <a:r>
              <a:rPr lang="en-US" sz="1500" i="1" dirty="0" smtClean="0">
                <a:latin typeface="Swis721 BT" pitchFamily="34" charset="0"/>
              </a:rPr>
              <a:t>et al</a:t>
            </a:r>
            <a:r>
              <a:rPr lang="en-US" sz="1500" dirty="0" smtClean="0">
                <a:latin typeface="Swis721 BT" pitchFamily="34" charset="0"/>
              </a:rPr>
              <a:t> 2004</a:t>
            </a:r>
            <a:endParaRPr lang="en-US" sz="1500" dirty="0">
              <a:latin typeface="Swis721 BT" pitchFamily="34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187632" y="1872727"/>
            <a:ext cx="2535667" cy="48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EFR</a:t>
            </a:r>
          </a:p>
        </p:txBody>
      </p:sp>
      <p:pic>
        <p:nvPicPr>
          <p:cNvPr id="16" name="Picture 2" descr="C:\Dropbox (Personal)\Research Docs\Presentation\Amelia Peabody 2014\human abr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62"/>
          <a:stretch/>
        </p:blipFill>
        <p:spPr bwMode="auto">
          <a:xfrm>
            <a:off x="152400" y="2438400"/>
            <a:ext cx="2281632" cy="19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11010" y="609600"/>
            <a:ext cx="72613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smtClean="0">
                <a:latin typeface="Helvetica" pitchFamily="-105" charset="0"/>
                <a:ea typeface="Helvetica" pitchFamily="-105" charset="0"/>
                <a:cs typeface="Helvetica" pitchFamily="-105" charset="0"/>
              </a:rPr>
              <a:t>As you ascend the auditory system, the maximum frequency a neuron can follow decreases</a:t>
            </a:r>
            <a:endParaRPr lang="en-US" i="1" dirty="0">
              <a:latin typeface="Helvetica" pitchFamily="-105" charset="0"/>
              <a:ea typeface="Helvetica" pitchFamily="-105" charset="0"/>
              <a:cs typeface="Helvetica" pitchFamily="-105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435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16"/>
    </mc:Choice>
    <mc:Fallback xmlns="">
      <p:transition spd="slow" advTm="161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85564" y="76200"/>
            <a:ext cx="8553635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Steps to Analyze EFR: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05200" y="685800"/>
            <a:ext cx="4880489" cy="297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1. For each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stimulus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71450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1a. Compute Fourier transform</a:t>
            </a:r>
          </a:p>
          <a:p>
            <a:pPr marL="171450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71450" lvl="1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71450" lvl="1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71450" lvl="1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71450" lvl="1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71450" lvl="1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71450" lvl="1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71450" lvl="1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1b. Extract amplitude at modulation 	frequency</a:t>
            </a:r>
          </a:p>
          <a:p>
            <a:pPr marL="514350" lvl="1" indent="-342900">
              <a:buAutoNum type="arabicPeriod" startAt="2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Repeat step 1 for all stimuli</a:t>
            </a:r>
          </a:p>
          <a:p>
            <a:pPr marL="514350" lvl="1" indent="-342900">
              <a:buAutoNum type="arabicPeriod" startAt="2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Plot amplitude vs. modulation frequency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3327" y="1447800"/>
            <a:ext cx="3824233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Subtitle 2"/>
          <p:cNvSpPr txBox="1">
            <a:spLocks/>
          </p:cNvSpPr>
          <p:nvPr/>
        </p:nvSpPr>
        <p:spPr>
          <a:xfrm>
            <a:off x="4383181" y="1406652"/>
            <a:ext cx="3254581" cy="324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 algn="ctr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Swis721 BT" pitchFamily="34" charset="0"/>
              </a:rPr>
              <a:t>Response to 1 kHz </a:t>
            </a:r>
          </a:p>
          <a:p>
            <a:pPr marL="171450" lvl="1" indent="0" algn="ctr">
              <a:lnSpc>
                <a:spcPts val="18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Swis721 BT" pitchFamily="34" charset="0"/>
              </a:rPr>
              <a:t>modulation frequency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76497" y="1359977"/>
            <a:ext cx="2667000" cy="5207484"/>
            <a:chOff x="6096000" y="1567249"/>
            <a:chExt cx="2667000" cy="5207484"/>
          </a:xfrm>
        </p:grpSpPr>
        <p:sp>
          <p:nvSpPr>
            <p:cNvPr id="38" name="Rectangle 37"/>
            <p:cNvSpPr/>
            <p:nvPr/>
          </p:nvSpPr>
          <p:spPr>
            <a:xfrm>
              <a:off x="6096000" y="1567249"/>
              <a:ext cx="2667000" cy="5153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1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770"/>
            <a:stretch/>
          </p:blipFill>
          <p:spPr bwMode="auto">
            <a:xfrm>
              <a:off x="6218674" y="1685657"/>
              <a:ext cx="2425545" cy="4708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" name="Straight Arrow Connector 41"/>
            <p:cNvCxnSpPr/>
            <p:nvPr/>
          </p:nvCxnSpPr>
          <p:spPr>
            <a:xfrm>
              <a:off x="6622045" y="6383515"/>
              <a:ext cx="20573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05600" y="6405401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wis721 BT" pitchFamily="34" charset="0"/>
                </a:rPr>
                <a:t>100 milliseconds</a:t>
              </a:r>
              <a:endParaRPr lang="en-US" dirty="0">
                <a:latin typeface="Swis721 BT" pitchFamily="34" charset="0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4270049" y="4668249"/>
            <a:ext cx="3019788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6" t="36316" r="-55456" b="34871"/>
          <a:stretch/>
        </p:blipFill>
        <p:spPr bwMode="auto">
          <a:xfrm>
            <a:off x="4910129" y="4675321"/>
            <a:ext cx="527530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t="92415" r="44608" b="-8879"/>
          <a:stretch/>
        </p:blipFill>
        <p:spPr bwMode="auto">
          <a:xfrm>
            <a:off x="4462454" y="6248400"/>
            <a:ext cx="2743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9" t="37154" r="88524" b="33211"/>
          <a:stretch/>
        </p:blipFill>
        <p:spPr bwMode="auto">
          <a:xfrm>
            <a:off x="4270049" y="4751521"/>
            <a:ext cx="6400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0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39"/>
    </mc:Choice>
    <mc:Fallback xmlns="">
      <p:transition spd="slow" advTm="6653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8|27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3.9|1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413</Words>
  <Application>Microsoft Office PowerPoint</Application>
  <PresentationFormat>On-screen Show (4:3)</PresentationFormat>
  <Paragraphs>67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Shaheen</dc:creator>
  <cp:lastModifiedBy>Luke Shaheen</cp:lastModifiedBy>
  <cp:revision>8</cp:revision>
  <dcterms:created xsi:type="dcterms:W3CDTF">2016-07-22T18:30:54Z</dcterms:created>
  <dcterms:modified xsi:type="dcterms:W3CDTF">2016-07-26T05:06:59Z</dcterms:modified>
</cp:coreProperties>
</file>