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61" r:id="rId4"/>
    <p:sldId id="263" r:id="rId5"/>
    <p:sldId id="257" r:id="rId6"/>
    <p:sldId id="262" r:id="rId7"/>
    <p:sldId id="258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357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12495-C7AA-4B7B-B279-59E5098A76AF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08E4F-F485-4938-A6CF-1D48753270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0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08E4F-F485-4938-A6CF-1D487532702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999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650BE-A018-1CE7-A1A2-E7F4FE739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84CF81-D2C1-D245-674B-2E913295DC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D0DA81-ECDD-532A-15CB-82C1EB55D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1C22-20EC-F412-BE1F-84D0D01102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08E4F-F485-4938-A6CF-1D487532702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1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E1E078-39E4-4786-AB83-25D06C84132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38F-3F18-485D-83A6-493A42C5461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01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E078-39E4-4786-AB83-25D06C84132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38F-3F18-485D-83A6-493A42C54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24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E078-39E4-4786-AB83-25D06C84132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38F-3F18-485D-83A6-493A42C5461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1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E078-39E4-4786-AB83-25D06C84132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38F-3F18-485D-83A6-493A42C54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95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E078-39E4-4786-AB83-25D06C84132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38F-3F18-485D-83A6-493A42C5461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0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E078-39E4-4786-AB83-25D06C84132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38F-3F18-485D-83A6-493A42C54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08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E078-39E4-4786-AB83-25D06C84132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38F-3F18-485D-83A6-493A42C54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85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E078-39E4-4786-AB83-25D06C84132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38F-3F18-485D-83A6-493A42C54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44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E078-39E4-4786-AB83-25D06C84132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38F-3F18-485D-83A6-493A42C54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46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E078-39E4-4786-AB83-25D06C84132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38F-3F18-485D-83A6-493A42C54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48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E078-39E4-4786-AB83-25D06C84132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38F-3F18-485D-83A6-493A42C5461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0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E1E078-39E4-4786-AB83-25D06C84132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CDB538F-3F18-485D-83A6-493A42C5461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70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E8FC-A86A-0650-A53C-595F42B09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Predictive Analytics Hackathon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45D4B-1F30-6EB0-049A-D1B969EFA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Ben Carter,</a:t>
            </a:r>
          </a:p>
          <a:p>
            <a:r>
              <a:rPr lang="en-GB" dirty="0"/>
              <a:t>Emma Watmore,</a:t>
            </a:r>
          </a:p>
          <a:p>
            <a:r>
              <a:rPr lang="en-GB" dirty="0"/>
              <a:t>Jamal Fazaldin</a:t>
            </a:r>
          </a:p>
        </p:txBody>
      </p:sp>
    </p:spTree>
    <p:extLst>
      <p:ext uri="{BB962C8B-B14F-4D97-AF65-F5344CB8AC3E}">
        <p14:creationId xmlns:p14="http://schemas.microsoft.com/office/powerpoint/2010/main" val="97776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BAA4-A38B-C579-E013-BE15AE2E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926E5-7124-831B-A2FD-5DA5690AD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Including more records will enhance model accuracy specifically more records of individuals that have been accepted for a loan.</a:t>
            </a:r>
          </a:p>
          <a:p>
            <a:r>
              <a:rPr lang="en-GB" dirty="0"/>
              <a:t>Instead of classifying credit history as good or bad a credit score maybe more useful.</a:t>
            </a:r>
          </a:p>
          <a:p>
            <a:r>
              <a:rPr lang="en-GB" dirty="0"/>
              <a:t>Introducing more features such as age or asset wealth/collateral may enhance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25371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99BE-7D8B-1F7F-3F4E-C7E10D57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mortgage application outcomes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B4E5D-EC89-5BFC-1BF6-27B524EB10EA}"/>
              </a:ext>
            </a:extLst>
          </p:cNvPr>
          <p:cNvSpPr txBox="1"/>
          <p:nvPr/>
        </p:nvSpPr>
        <p:spPr>
          <a:xfrm>
            <a:off x="581912" y="1837369"/>
            <a:ext cx="112417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1CADE4"/>
                </a:solidFill>
              </a:rPr>
              <a:t>Situation</a:t>
            </a:r>
          </a:p>
          <a:p>
            <a:r>
              <a:rPr lang="en-GB" dirty="0"/>
              <a:t>Proton Bank is looking to automate their loan application process due to a surge in the number of applicants.</a:t>
            </a:r>
            <a:endParaRPr lang="en-GB" sz="3600" dirty="0"/>
          </a:p>
          <a:p>
            <a:r>
              <a:rPr lang="en-GB" sz="3600" dirty="0">
                <a:solidFill>
                  <a:srgbClr val="1CADE4"/>
                </a:solidFill>
              </a:rPr>
              <a:t>Task</a:t>
            </a:r>
          </a:p>
          <a:p>
            <a:r>
              <a:rPr lang="en-GB" dirty="0"/>
              <a:t>We are building a logistic regression model to predict whether a loan application will be rejected or approved by identifying key risk factors.</a:t>
            </a:r>
          </a:p>
          <a:p>
            <a:r>
              <a:rPr lang="en-GB" sz="3600" dirty="0">
                <a:solidFill>
                  <a:srgbClr val="1CADE4"/>
                </a:solidFill>
              </a:rPr>
              <a:t>Action </a:t>
            </a:r>
          </a:p>
          <a:p>
            <a:r>
              <a:rPr lang="en-GB" dirty="0"/>
              <a:t>1. Review and clean data and perform EDA.</a:t>
            </a:r>
          </a:p>
          <a:p>
            <a:r>
              <a:rPr lang="en-GB" dirty="0"/>
              <a:t>2. Identify influential factors.</a:t>
            </a:r>
          </a:p>
          <a:p>
            <a:r>
              <a:rPr lang="en-GB" dirty="0"/>
              <a:t>3. Build and evaluate a logistical regression model.</a:t>
            </a:r>
          </a:p>
          <a:p>
            <a:r>
              <a:rPr lang="en-GB" dirty="0"/>
              <a:t>5. Analyse feature importance to understand drivers of loan rejection. </a:t>
            </a:r>
          </a:p>
          <a:p>
            <a:r>
              <a:rPr lang="en-GB" sz="3600" dirty="0">
                <a:solidFill>
                  <a:srgbClr val="1CADE4"/>
                </a:solidFill>
              </a:rPr>
              <a:t>Result</a:t>
            </a:r>
          </a:p>
          <a:p>
            <a:r>
              <a:rPr lang="en-GB" dirty="0"/>
              <a:t>The most influential factors leading to loan decisions will be identified, helping Proton Bank focus on high-quality applications and improve operational efficiency. </a:t>
            </a:r>
          </a:p>
        </p:txBody>
      </p:sp>
    </p:spTree>
    <p:extLst>
      <p:ext uri="{BB962C8B-B14F-4D97-AF65-F5344CB8AC3E}">
        <p14:creationId xmlns:p14="http://schemas.microsoft.com/office/powerpoint/2010/main" val="8957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6D0EA-EAAE-20C2-2B3A-4E536449E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D883-16DF-2BA8-A391-0763B4B2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1325563"/>
          </a:xfrm>
        </p:spPr>
        <p:txBody>
          <a:bodyPr/>
          <a:lstStyle/>
          <a:p>
            <a:r>
              <a:rPr lang="en-GB" dirty="0"/>
              <a:t>Data Cleaning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0845A-2611-8EE0-3B86-BF739EF1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1363"/>
            <a:ext cx="3505200" cy="18869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E9B6E0-1470-B7A3-86F4-921F026BA782}"/>
              </a:ext>
            </a:extLst>
          </p:cNvPr>
          <p:cNvSpPr txBox="1"/>
          <p:nvPr/>
        </p:nvSpPr>
        <p:spPr>
          <a:xfrm>
            <a:off x="819127" y="1642031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Imported Libraries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FF6611-37D0-B6AE-3E15-4A25F12210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1539" b="89245"/>
          <a:stretch>
            <a:fillRect/>
          </a:stretch>
        </p:blipFill>
        <p:spPr>
          <a:xfrm>
            <a:off x="759251" y="4947010"/>
            <a:ext cx="3472602" cy="7962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0A9095-5A77-65D4-BD8F-E480B502D670}"/>
              </a:ext>
            </a:extLst>
          </p:cNvPr>
          <p:cNvSpPr txBox="1"/>
          <p:nvPr/>
        </p:nvSpPr>
        <p:spPr>
          <a:xfrm>
            <a:off x="759251" y="3961018"/>
            <a:ext cx="3584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Reading the data and stripping whitespace from all values using a custom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6B8E9-512E-B5E0-6B2A-86AA31D412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183"/>
          <a:stretch>
            <a:fillRect/>
          </a:stretch>
        </p:blipFill>
        <p:spPr>
          <a:xfrm>
            <a:off x="4564625" y="3704986"/>
            <a:ext cx="3839336" cy="2115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2EC70F-D653-988B-0009-1385EEF4CB14}"/>
              </a:ext>
            </a:extLst>
          </p:cNvPr>
          <p:cNvSpPr txBox="1"/>
          <p:nvPr/>
        </p:nvSpPr>
        <p:spPr>
          <a:xfrm>
            <a:off x="4597236" y="1260280"/>
            <a:ext cx="3917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Renaming fields and outputting using a custom function to validate the data by outputting unique values, outputting the number of unique values, non-null values and data types for each field, the number of duplicate records and a summary of the datasets numerical fields.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96C8B-E87D-DBA1-6413-9772743D9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186" y="1296672"/>
            <a:ext cx="3505200" cy="45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2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462AD-7861-930A-F3F4-7FF7AE7C0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4880-3D93-A4FE-AE4C-434F69C4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1325563"/>
          </a:xfrm>
        </p:spPr>
        <p:txBody>
          <a:bodyPr/>
          <a:lstStyle/>
          <a:p>
            <a:r>
              <a:rPr lang="en-GB" dirty="0"/>
              <a:t>Data Cleaning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F7DA5-903F-4CD9-BE76-E181D73AE89A}"/>
              </a:ext>
            </a:extLst>
          </p:cNvPr>
          <p:cNvSpPr txBox="1"/>
          <p:nvPr/>
        </p:nvSpPr>
        <p:spPr>
          <a:xfrm>
            <a:off x="820835" y="1615064"/>
            <a:ext cx="835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Ensuring that there is a normal distribution across our continuous variables.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6E116-6935-89EF-730A-284423E7C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54238"/>
            <a:ext cx="4376574" cy="2160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00B6C7-1044-0B9E-6C1B-2711E910C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36" y="4314825"/>
            <a:ext cx="4393938" cy="2169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C25E47-0AD2-1599-62B1-2445E1A50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938" y="2151499"/>
            <a:ext cx="4371033" cy="2160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C041FB-C1F4-E5E3-0319-9E42BEF70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939" y="4312086"/>
            <a:ext cx="4371034" cy="216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9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9DBD-DD22-8272-AB5B-6A1A0C75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1325563"/>
          </a:xfrm>
        </p:spPr>
        <p:txBody>
          <a:bodyPr/>
          <a:lstStyle/>
          <a:p>
            <a:r>
              <a:rPr lang="en-GB" dirty="0"/>
              <a:t>Data Cleaning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B867D-11FE-B2DA-1C72-00F12F2A9F8D}"/>
              </a:ext>
            </a:extLst>
          </p:cNvPr>
          <p:cNvSpPr txBox="1"/>
          <p:nvPr/>
        </p:nvSpPr>
        <p:spPr>
          <a:xfrm>
            <a:off x="820836" y="1615064"/>
            <a:ext cx="452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Converting Boolean-Like Categories to Binaries.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2AAF62-EFFC-949A-5D28-743F3217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36" y="2017829"/>
            <a:ext cx="8665618" cy="9903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ABD654-F17B-E37C-72E9-1A48A8BB0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36" y="3377517"/>
            <a:ext cx="8463680" cy="4871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8B2756-F553-45DC-B48E-E13F8F15F083}"/>
              </a:ext>
            </a:extLst>
          </p:cNvPr>
          <p:cNvSpPr txBox="1"/>
          <p:nvPr/>
        </p:nvSpPr>
        <p:spPr>
          <a:xfrm>
            <a:off x="820836" y="3008185"/>
            <a:ext cx="760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Cleaning and changing the data type of the dependents field to Float points.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ED492A-9600-513E-5142-E4ED396A5E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2668" b="4739"/>
          <a:stretch>
            <a:fillRect/>
          </a:stretch>
        </p:blipFill>
        <p:spPr>
          <a:xfrm>
            <a:off x="820836" y="5366665"/>
            <a:ext cx="8481044" cy="12875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F72129-EAAE-FBF2-8650-E5A9EEB42C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9177"/>
          <a:stretch>
            <a:fillRect/>
          </a:stretch>
        </p:blipFill>
        <p:spPr>
          <a:xfrm>
            <a:off x="838200" y="4323366"/>
            <a:ext cx="8481044" cy="369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2708B5D-A325-26F7-8FE1-E4077DD47642}"/>
              </a:ext>
            </a:extLst>
          </p:cNvPr>
          <p:cNvSpPr txBox="1"/>
          <p:nvPr/>
        </p:nvSpPr>
        <p:spPr>
          <a:xfrm>
            <a:off x="820836" y="3909335"/>
            <a:ext cx="857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Transposing the “</a:t>
            </a:r>
            <a:r>
              <a:rPr lang="en-GB" dirty="0" err="1"/>
              <a:t>property_area</a:t>
            </a:r>
            <a:r>
              <a:rPr lang="en-GB" dirty="0"/>
              <a:t>” field via one-hot encoding to enhance model performance.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BE91-1530-C996-4793-FA09A7DA554A}"/>
              </a:ext>
            </a:extLst>
          </p:cNvPr>
          <p:cNvSpPr txBox="1"/>
          <p:nvPr/>
        </p:nvSpPr>
        <p:spPr>
          <a:xfrm>
            <a:off x="791742" y="4692698"/>
            <a:ext cx="863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Ensuring all numerical fields (incl. Booleans) are represented as float points. In addition, feature engineered total household income to enhance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53785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C3266-1AA7-1E3D-EB76-0EE44B6B0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C6AB-8EB1-DB6E-8894-98E94B1B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1325563"/>
          </a:xfrm>
        </p:spPr>
        <p:txBody>
          <a:bodyPr/>
          <a:lstStyle/>
          <a:p>
            <a:r>
              <a:rPr lang="en-GB" dirty="0"/>
              <a:t>Data Cleaning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CC9DC-029F-7CDE-0239-EF43040D901C}"/>
              </a:ext>
            </a:extLst>
          </p:cNvPr>
          <p:cNvSpPr txBox="1"/>
          <p:nvPr/>
        </p:nvSpPr>
        <p:spPr>
          <a:xfrm>
            <a:off x="820836" y="1615064"/>
            <a:ext cx="7199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Normalised all relevant non-binary numerical fields to enhance model performance using Standard Scler as part of the sci-kit learn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7D44D-CE84-FB49-A59D-35AAD23E3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36" y="2261395"/>
            <a:ext cx="6456264" cy="1139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7DB09-FEA5-37E6-36A2-004C7AD1C6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5630" r="65653" b="39615"/>
          <a:stretch>
            <a:fillRect/>
          </a:stretch>
        </p:blipFill>
        <p:spPr>
          <a:xfrm>
            <a:off x="7505543" y="2083967"/>
            <a:ext cx="2381250" cy="177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8AB3BA-9B1B-94B7-E08C-E4E4B18D73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541" r="58822"/>
          <a:stretch>
            <a:fillRect/>
          </a:stretch>
        </p:blipFill>
        <p:spPr>
          <a:xfrm>
            <a:off x="2043114" y="4100822"/>
            <a:ext cx="1648863" cy="27042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FD8A26-13BC-F2DB-355B-EF8A3F89D62E}"/>
              </a:ext>
            </a:extLst>
          </p:cNvPr>
          <p:cNvSpPr txBox="1"/>
          <p:nvPr/>
        </p:nvSpPr>
        <p:spPr>
          <a:xfrm>
            <a:off x="1123873" y="5279235"/>
            <a:ext cx="876300" cy="37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Before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F1D931-8143-B8BA-27DB-A861CC8024A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0756" r="63489"/>
          <a:stretch>
            <a:fillRect/>
          </a:stretch>
        </p:blipFill>
        <p:spPr>
          <a:xfrm>
            <a:off x="8930329" y="4078598"/>
            <a:ext cx="1724102" cy="27264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8341DA-1118-D3E6-8884-5D99F3FC85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539" t="509" r="50000" b="95721"/>
          <a:stretch>
            <a:fillRect/>
          </a:stretch>
        </p:blipFill>
        <p:spPr>
          <a:xfrm>
            <a:off x="7505543" y="2347457"/>
            <a:ext cx="3000826" cy="1774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03662B-06DE-23C1-E941-AA030C01AEC5}"/>
              </a:ext>
            </a:extLst>
          </p:cNvPr>
          <p:cNvSpPr txBox="1"/>
          <p:nvPr/>
        </p:nvSpPr>
        <p:spPr>
          <a:xfrm>
            <a:off x="10720464" y="5279235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776629-93EC-AECC-F642-FFB67A652BDE}"/>
              </a:ext>
            </a:extLst>
          </p:cNvPr>
          <p:cNvSpPr txBox="1"/>
          <p:nvPr/>
        </p:nvSpPr>
        <p:spPr>
          <a:xfrm>
            <a:off x="736635" y="3428431"/>
            <a:ext cx="7199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VIF and a correlation matrix to understand where multicollinearity is occurring, how severely and informing the best way to address it.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B484DE7-61BA-E2EE-FA2B-A2C81E11750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" t="5315" r="15746" b="82778"/>
          <a:stretch>
            <a:fillRect/>
          </a:stretch>
        </p:blipFill>
        <p:spPr>
          <a:xfrm>
            <a:off x="7652120" y="3563880"/>
            <a:ext cx="3586653" cy="36933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0C9512-1C4D-2C56-DDCA-A033E097E4D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691977" y="5367647"/>
            <a:ext cx="994480" cy="8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01E20E-5CD8-6B5D-D2CB-84A0AA74456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505543" y="5367647"/>
            <a:ext cx="1424786" cy="7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22F3EF5-718E-9281-4231-617979879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457" y="4172100"/>
            <a:ext cx="2819086" cy="25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9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5971-4998-6EE5-9E9E-257E8EA4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556921"/>
            <a:ext cx="10515600" cy="1325563"/>
          </a:xfrm>
        </p:spPr>
        <p:txBody>
          <a:bodyPr/>
          <a:lstStyle/>
          <a:p>
            <a:r>
              <a:rPr lang="en-GB" dirty="0"/>
              <a:t>Model fitting and Evaluation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40B414-D53A-FC43-40A2-EBF35C6D6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874361"/>
            <a:ext cx="4709236" cy="1086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962E29-4605-9E94-C456-6AB532047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745" y="2132819"/>
            <a:ext cx="6451767" cy="38488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D0FDFB-6CDB-C880-AD34-7EBD0794B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901" y="4635165"/>
            <a:ext cx="2431835" cy="20963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E6E12DE-A812-8C51-66B2-7916CE5F0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499" y="3135056"/>
            <a:ext cx="4709237" cy="132556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E27263-7242-1826-6F59-C804090C04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066" y="4635165"/>
            <a:ext cx="2431835" cy="209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7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9B209-44B5-D8AB-DF29-C5B292E3C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50C4-B832-1C00-D6B5-1CDECDE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556921"/>
            <a:ext cx="10515600" cy="1325563"/>
          </a:xfrm>
        </p:spPr>
        <p:txBody>
          <a:bodyPr/>
          <a:lstStyle/>
          <a:p>
            <a:r>
              <a:rPr lang="en-GB" dirty="0"/>
              <a:t>Model fitting and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529A5-14CB-76FF-B48A-D2896E3A8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40" y="2249424"/>
            <a:ext cx="4475226" cy="4475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064DA0-2A44-06DB-D5DE-2E2482DF8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634" y="2249424"/>
            <a:ext cx="4475226" cy="44752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A48AE9-A44E-0DAE-381E-D8264FFB79DF}"/>
              </a:ext>
            </a:extLst>
          </p:cNvPr>
          <p:cNvSpPr txBox="1"/>
          <p:nvPr/>
        </p:nvSpPr>
        <p:spPr>
          <a:xfrm>
            <a:off x="2432304" y="1778918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Semi-Urban (Reference)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C3668-018A-234E-9AB1-8567CB13B9E0}"/>
              </a:ext>
            </a:extLst>
          </p:cNvPr>
          <p:cNvSpPr txBox="1"/>
          <p:nvPr/>
        </p:nvSpPr>
        <p:spPr>
          <a:xfrm>
            <a:off x="8464296" y="1778918"/>
            <a:ext cx="185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Urban (Reference)</a:t>
            </a:r>
          </a:p>
        </p:txBody>
      </p:sp>
    </p:spTree>
    <p:extLst>
      <p:ext uri="{BB962C8B-B14F-4D97-AF65-F5344CB8AC3E}">
        <p14:creationId xmlns:p14="http://schemas.microsoft.com/office/powerpoint/2010/main" val="38071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63814-FFAD-1FE0-0603-E4FBCC52D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3036-A943-F745-B3FF-B567F09F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146C-FDAA-6836-DE51-F6DD67F6D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can be used to build an API to predict loan applications however with an accuracy score of 60% this is not recommended.</a:t>
            </a:r>
          </a:p>
          <a:p>
            <a:r>
              <a:rPr lang="en-GB" dirty="0"/>
              <a:t>Credit History is the most influential factor when determining an applicant's likeliness of having their loan request accepted, followed by whether or not they reside in a semi-urban property.</a:t>
            </a:r>
          </a:p>
          <a:p>
            <a:r>
              <a:rPr lang="en-GB" dirty="0"/>
              <a:t>Loan amount, loan term and applicant/co-applicant incomes were not important when considering an applicant's loan request.</a:t>
            </a:r>
          </a:p>
          <a:p>
            <a:r>
              <a:rPr lang="en-GB" dirty="0"/>
              <a:t>GitHub Repo for this project available here: [link]</a:t>
            </a:r>
          </a:p>
        </p:txBody>
      </p:sp>
    </p:spTree>
    <p:extLst>
      <p:ext uri="{BB962C8B-B14F-4D97-AF65-F5344CB8AC3E}">
        <p14:creationId xmlns:p14="http://schemas.microsoft.com/office/powerpoint/2010/main" val="1498525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7407</TotalTime>
  <Words>478</Words>
  <Application>Microsoft Office PowerPoint</Application>
  <PresentationFormat>Widescreen</PresentationFormat>
  <Paragraphs>47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Tw Cen MT</vt:lpstr>
      <vt:lpstr>Tw Cen MT Condensed</vt:lpstr>
      <vt:lpstr>Wingdings 3</vt:lpstr>
      <vt:lpstr>Integral</vt:lpstr>
      <vt:lpstr>Predictive Analytics Hackathon </vt:lpstr>
      <vt:lpstr>Predicting mortgage application outcomes </vt:lpstr>
      <vt:lpstr>Data Cleaning </vt:lpstr>
      <vt:lpstr>Data Cleaning </vt:lpstr>
      <vt:lpstr>Data Cleaning </vt:lpstr>
      <vt:lpstr>Data Cleaning </vt:lpstr>
      <vt:lpstr>Model fitting and Evaluation</vt:lpstr>
      <vt:lpstr>Model fitting and Evaluation</vt:lpstr>
      <vt:lpstr>Final Thoughts</vt:lpstr>
      <vt:lpstr>Further Improvements </vt:lpstr>
    </vt:vector>
  </TitlesOfParts>
  <Company>London Borough of Hammersmith and Fulham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Watmore Emma: H&amp;F</dc:creator>
  <cp:lastModifiedBy>Fazaldin Jamal: H&amp;F</cp:lastModifiedBy>
  <cp:revision>3</cp:revision>
  <dcterms:created xsi:type="dcterms:W3CDTF">2025-07-31T08:56:13Z</dcterms:created>
  <dcterms:modified xsi:type="dcterms:W3CDTF">2025-08-07T12:45:02Z</dcterms:modified>
</cp:coreProperties>
</file>