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18"/>
  </p:notesMasterIdLst>
  <p:sldIdLst>
    <p:sldId id="713" r:id="rId4"/>
    <p:sldId id="714" r:id="rId5"/>
    <p:sldId id="715" r:id="rId6"/>
    <p:sldId id="716" r:id="rId7"/>
    <p:sldId id="717" r:id="rId8"/>
    <p:sldId id="718" r:id="rId9"/>
    <p:sldId id="719" r:id="rId10"/>
    <p:sldId id="720" r:id="rId11"/>
    <p:sldId id="721" r:id="rId12"/>
    <p:sldId id="727" r:id="rId13"/>
    <p:sldId id="728" r:id="rId14"/>
    <p:sldId id="725" r:id="rId15"/>
    <p:sldId id="726" r:id="rId16"/>
    <p:sldId id="729" r:id="rId17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7"/>
            <p14:sldId id="728"/>
            <p14:sldId id="725"/>
            <p14:sldId id="726"/>
            <p14:sldId id="7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00" autoAdjust="0"/>
    <p:restoredTop sz="90986" autoAdjust="0"/>
  </p:normalViewPr>
  <p:slideViewPr>
    <p:cSldViewPr>
      <p:cViewPr varScale="1">
        <p:scale>
          <a:sx n="149" d="100"/>
          <a:sy n="149" d="100"/>
        </p:scale>
        <p:origin x="77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9/9/22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51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84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24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7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51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38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4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rojas@austin.utexas.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rojas@austin.utexas.edu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Alfonso Rojas-</a:t>
            </a:r>
            <a:r>
              <a:rPr lang="en-US" sz="1050" cap="all" dirty="0">
                <a:latin typeface="Arial Black" charset="0"/>
              </a:rPr>
              <a:t>Á</a:t>
            </a:r>
            <a:r>
              <a:rPr lang="en-US" sz="1050" b="0" i="0" cap="all" baseline="0" dirty="0">
                <a:latin typeface="Arial Black" charset="0"/>
              </a:rPr>
              <a:t>lvarez, Ph.D.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LBJ School of Public Affairs,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September 2022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Stata workshop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Statistical Software in Public Policy Workshop Series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Merge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7D2A09C-5611-EAF2-30D6-5046555B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You’re adding columns using a link variable</a:t>
            </a:r>
          </a:p>
          <a:p>
            <a:r>
              <a:rPr lang="en-US" sz="1600" dirty="0"/>
              <a:t>Open dataset X, have Y in same directory, sort</a:t>
            </a:r>
          </a:p>
          <a:p>
            <a:r>
              <a:rPr lang="en-US" sz="1600" dirty="0"/>
              <a:t>Variables don’t have to match</a:t>
            </a:r>
          </a:p>
          <a:p>
            <a:r>
              <a:rPr lang="en-US" sz="1600" dirty="0"/>
              <a:t>Rows can (and should) match but don’t have to</a:t>
            </a:r>
          </a:p>
          <a:p>
            <a:r>
              <a:rPr lang="en-US" sz="1600" dirty="0"/>
              <a:t>_merge variable provides key information: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merge country using economy.dta</a:t>
            </a:r>
          </a:p>
          <a:p>
            <a:endParaRPr lang="en-US" sz="1200" dirty="0"/>
          </a:p>
          <a:p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A09AD-D596-D9BA-AC8A-2DF6475F839D}"/>
              </a:ext>
            </a:extLst>
          </p:cNvPr>
          <p:cNvSpPr txBox="1"/>
          <p:nvPr/>
        </p:nvSpPr>
        <p:spPr>
          <a:xfrm>
            <a:off x="7696200" y="4019550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+mn-lt"/>
              </a:rPr>
              <a:t>Image Credit: StataProject Blog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60C1A1-299B-B09B-22E1-B778899EF5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5" r="10684"/>
          <a:stretch/>
        </p:blipFill>
        <p:spPr>
          <a:xfrm>
            <a:off x="5486399" y="1076295"/>
            <a:ext cx="3048001" cy="2914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C0E7DE-0F90-0719-B9A9-43B5D2BDB628}"/>
              </a:ext>
            </a:extLst>
          </p:cNvPr>
          <p:cNvSpPr txBox="1"/>
          <p:nvPr/>
        </p:nvSpPr>
        <p:spPr>
          <a:xfrm>
            <a:off x="5090445" y="1854985"/>
            <a:ext cx="304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9DD37-4D45-0D6A-696F-B6C6496119DB}"/>
              </a:ext>
            </a:extLst>
          </p:cNvPr>
          <p:cNvSpPr txBox="1"/>
          <p:nvPr/>
        </p:nvSpPr>
        <p:spPr>
          <a:xfrm>
            <a:off x="8610600" y="1881485"/>
            <a:ext cx="304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X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357FDD-1016-7A08-EB62-576D069E2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90" y="3012320"/>
            <a:ext cx="3975100" cy="100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0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833ABB-C2F4-B19F-B78C-5BD1F7D48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/>
          <a:stretch/>
        </p:blipFill>
        <p:spPr bwMode="auto">
          <a:xfrm>
            <a:off x="5181599" y="1069352"/>
            <a:ext cx="380863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One-to-Many Merge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7D2A09C-5611-EAF2-30D6-5046555B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Several observations per identifier</a:t>
            </a:r>
          </a:p>
          <a:p>
            <a:r>
              <a:rPr lang="en-US" sz="1600" dirty="0"/>
              <a:t>Open dataset X, have Y in same directory, sort</a:t>
            </a:r>
          </a:p>
          <a:p>
            <a:r>
              <a:rPr lang="en-US" sz="1600" dirty="0"/>
              <a:t>Variables don’t have to match</a:t>
            </a:r>
          </a:p>
          <a:p>
            <a:r>
              <a:rPr lang="en-US" sz="1600" dirty="0"/>
              <a:t>Be very careful! Validate before saving</a:t>
            </a:r>
          </a:p>
          <a:p>
            <a:r>
              <a:rPr lang="en-US" sz="1600" dirty="0"/>
              <a:t>Many-to-one also works!</a:t>
            </a:r>
          </a:p>
          <a:p>
            <a:r>
              <a:rPr lang="en-US" sz="1600" dirty="0"/>
              <a:t>Avoid many-to-many if possible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merge 1:m </a:t>
            </a:r>
            <a:r>
              <a:rPr lang="en-US" sz="1600" i="1" dirty="0" err="1"/>
              <a:t>fam_id</a:t>
            </a:r>
            <a:r>
              <a:rPr lang="en-US" sz="1600" i="1" dirty="0"/>
              <a:t> using </a:t>
            </a:r>
            <a:r>
              <a:rPr lang="en-US" sz="1600" i="1" dirty="0" err="1"/>
              <a:t>individuals.dta</a:t>
            </a:r>
            <a:endParaRPr lang="en-US" sz="1600" i="1" dirty="0"/>
          </a:p>
          <a:p>
            <a:endParaRPr lang="en-US" sz="1200" dirty="0"/>
          </a:p>
          <a:p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A09AD-D596-D9BA-AC8A-2DF6475F839D}"/>
              </a:ext>
            </a:extLst>
          </p:cNvPr>
          <p:cNvSpPr txBox="1"/>
          <p:nvPr/>
        </p:nvSpPr>
        <p:spPr>
          <a:xfrm>
            <a:off x="7696200" y="4019550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+mn-lt"/>
              </a:rPr>
              <a:t>Image Credit: StataProject Blog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C0E7DE-0F90-0719-B9A9-43B5D2BDB628}"/>
              </a:ext>
            </a:extLst>
          </p:cNvPr>
          <p:cNvSpPr txBox="1"/>
          <p:nvPr/>
        </p:nvSpPr>
        <p:spPr>
          <a:xfrm>
            <a:off x="4847215" y="1710353"/>
            <a:ext cx="304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9DD37-4D45-0D6A-696F-B6C6496119DB}"/>
              </a:ext>
            </a:extLst>
          </p:cNvPr>
          <p:cNvSpPr txBox="1"/>
          <p:nvPr/>
        </p:nvSpPr>
        <p:spPr>
          <a:xfrm>
            <a:off x="8634486" y="1710354"/>
            <a:ext cx="304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4633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Scripting in Stata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The power of do-files</a:t>
            </a:r>
          </a:p>
          <a:p>
            <a:r>
              <a:rPr lang="en-US" sz="1600" dirty="0"/>
              <a:t>Replicability and version control</a:t>
            </a:r>
          </a:p>
          <a:p>
            <a:r>
              <a:rPr lang="en-US" sz="1600" dirty="0"/>
              <a:t>Sharing and exchanging scripts (code)</a:t>
            </a:r>
          </a:p>
          <a:p>
            <a:r>
              <a:rPr lang="en-US" sz="1600" dirty="0"/>
              <a:t>Time saving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601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Advanced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Regression</a:t>
            </a:r>
          </a:p>
          <a:p>
            <a:r>
              <a:rPr lang="en-US" sz="1600" dirty="0"/>
              <a:t>Panel data (</a:t>
            </a:r>
            <a:r>
              <a:rPr lang="en-US" sz="1600" dirty="0" err="1"/>
              <a:t>fe</a:t>
            </a:r>
            <a:r>
              <a:rPr lang="en-US" sz="1600" dirty="0"/>
              <a:t> and re)</a:t>
            </a:r>
          </a:p>
          <a:p>
            <a:r>
              <a:rPr lang="en-US" sz="1600" dirty="0"/>
              <a:t>Classification (logistic and </a:t>
            </a:r>
            <a:r>
              <a:rPr lang="en-US" sz="1600" dirty="0" err="1"/>
              <a:t>glm</a:t>
            </a:r>
            <a:r>
              <a:rPr lang="en-US" sz="1600" dirty="0"/>
              <a:t>)</a:t>
            </a:r>
          </a:p>
          <a:p>
            <a:r>
              <a:rPr lang="en-US" sz="1600" dirty="0"/>
              <a:t>Estimation (error estimation and others)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2129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Q&amp;A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2914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Office Hours </a:t>
            </a:r>
            <a:r>
              <a:rPr lang="en-US" sz="1600" dirty="0"/>
              <a:t>for technical, software or installation assistance (or anything else):</a:t>
            </a:r>
          </a:p>
          <a:p>
            <a:pPr marL="0" indent="0">
              <a:buNone/>
            </a:pPr>
            <a:r>
              <a:rPr lang="en-US" sz="1600" dirty="0"/>
              <a:t>	Monday 10-11:30am; Thursday 2-3:30pm, in </a:t>
            </a:r>
            <a:r>
              <a:rPr lang="en-US" sz="1600" b="1" dirty="0"/>
              <a:t>SRH 3.264.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 algn="ctr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Contact: </a:t>
            </a:r>
            <a:r>
              <a:rPr lang="en-US" sz="1600" dirty="0">
                <a:solidFill>
                  <a:srgbClr val="000000"/>
                </a:solidFill>
                <a:hlinkClick r:id="rId3"/>
              </a:rPr>
              <a:t>arojas@austin.utexas.edu</a:t>
            </a:r>
            <a:r>
              <a:rPr lang="en-US" sz="1600" dirty="0">
                <a:solidFill>
                  <a:srgbClr val="000000"/>
                </a:solidFill>
              </a:rPr>
              <a:t> | (512-552-9860)</a:t>
            </a:r>
          </a:p>
          <a:p>
            <a:pPr marL="0" indent="0" algn="ctr">
              <a:buNone/>
            </a:pPr>
            <a:r>
              <a:rPr lang="en-US" sz="1600" i="1" dirty="0">
                <a:solidFill>
                  <a:srgbClr val="000000"/>
                </a:solidFill>
              </a:rPr>
              <a:t>Say the class/subject upfront!</a:t>
            </a:r>
            <a:endParaRPr lang="en-US" sz="1600" i="1" dirty="0"/>
          </a:p>
          <a:p>
            <a:pPr marL="0" indent="0">
              <a:buNone/>
            </a:pPr>
            <a:endParaRPr lang="en-US" sz="16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531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291465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First of six statistical software workshops in the Fall:</a:t>
            </a:r>
          </a:p>
          <a:p>
            <a:pPr lvl="1"/>
            <a:r>
              <a:rPr lang="en-US" sz="1600" b="1" dirty="0"/>
              <a:t>September 9: Introduction to Stata in public policy</a:t>
            </a:r>
          </a:p>
          <a:p>
            <a:pPr lvl="1"/>
            <a:r>
              <a:rPr lang="en-US" sz="1600" dirty="0"/>
              <a:t>September 16: Stata lab</a:t>
            </a:r>
          </a:p>
          <a:p>
            <a:pPr lvl="1"/>
            <a:r>
              <a:rPr lang="en-US" sz="1600" dirty="0"/>
              <a:t>September 23: Introduction to Excel in public policy</a:t>
            </a:r>
          </a:p>
          <a:p>
            <a:pPr lvl="1"/>
            <a:r>
              <a:rPr lang="en-US" sz="1600" dirty="0"/>
              <a:t>September 30: Excel lab</a:t>
            </a:r>
          </a:p>
          <a:p>
            <a:pPr lvl="1"/>
            <a:r>
              <a:rPr lang="en-US" sz="1600" dirty="0"/>
              <a:t>October 14: Introduction to R in public policy</a:t>
            </a:r>
          </a:p>
          <a:p>
            <a:pPr lvl="1"/>
            <a:r>
              <a:rPr lang="en-US" sz="1600" dirty="0"/>
              <a:t>October 21: R lab</a:t>
            </a:r>
          </a:p>
          <a:p>
            <a:pPr lvl="1"/>
            <a:endParaRPr lang="en-US" sz="1600" dirty="0"/>
          </a:p>
          <a:p>
            <a:pPr marL="0" indent="0" algn="ctr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Fridays, from 12:15 to 1:45pm, in SRH 3.312/3.360</a:t>
            </a:r>
          </a:p>
          <a:p>
            <a:pPr marL="0" indent="0" algn="ctr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Contact: </a:t>
            </a:r>
            <a:r>
              <a:rPr lang="en-US" sz="1800" dirty="0">
                <a:solidFill>
                  <a:srgbClr val="000000"/>
                </a:solidFill>
                <a:hlinkClick r:id="rId2"/>
              </a:rPr>
              <a:t>arojas@austin.utexas.edu</a:t>
            </a:r>
            <a:r>
              <a:rPr lang="en-US" sz="1800" dirty="0">
                <a:solidFill>
                  <a:srgbClr val="000000"/>
                </a:solidFill>
              </a:rPr>
              <a:t> | (512-552-9860)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rgbClr val="000000"/>
                </a:solidFill>
              </a:rPr>
              <a:t>Say the class/subject upfront!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1309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About these workshops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291465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Workshops are </a:t>
            </a:r>
            <a:r>
              <a:rPr lang="en-US" sz="1800" i="1" dirty="0" err="1"/>
              <a:t>à</a:t>
            </a:r>
            <a:r>
              <a:rPr lang="en-US" sz="1800" i="1" dirty="0"/>
              <a:t> la carte</a:t>
            </a:r>
            <a:r>
              <a:rPr lang="en-US" sz="1800" dirty="0"/>
              <a:t>; come to any you choose based on your needs.</a:t>
            </a:r>
          </a:p>
          <a:p>
            <a:r>
              <a:rPr lang="en-US" sz="1800" dirty="0"/>
              <a:t>There is no evaluation, evaluation or required participation.</a:t>
            </a:r>
          </a:p>
          <a:p>
            <a:r>
              <a:rPr lang="en-US" sz="1800" dirty="0"/>
              <a:t>The labs will usually build upon the content of the intro session.</a:t>
            </a:r>
          </a:p>
          <a:p>
            <a:r>
              <a:rPr lang="en-US" sz="1800" dirty="0"/>
              <a:t>We assume no previous exposure to the software.</a:t>
            </a:r>
          </a:p>
          <a:p>
            <a:r>
              <a:rPr lang="en-US" sz="1800" dirty="0"/>
              <a:t>We won’t be going over installation of the software.</a:t>
            </a:r>
          </a:p>
          <a:p>
            <a:r>
              <a:rPr lang="en-US" sz="1800" dirty="0"/>
              <a:t>1 hour of lecture and 10-15 minutes of Q&amp;A and troubleshooting</a:t>
            </a:r>
          </a:p>
          <a:p>
            <a:r>
              <a:rPr lang="en-US" sz="1800" dirty="0"/>
              <a:t>Feel free to ask questions whenever!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Office Hours </a:t>
            </a:r>
            <a:r>
              <a:rPr lang="en-US" sz="1800" dirty="0"/>
              <a:t>for technical, software or installation assistance (or anything else):</a:t>
            </a:r>
          </a:p>
          <a:p>
            <a:pPr marL="0" indent="0">
              <a:buNone/>
            </a:pPr>
            <a:r>
              <a:rPr lang="en-US" sz="1800" dirty="0"/>
              <a:t>	Monday 10-11:30am; Thursday 2-3:30pm, in </a:t>
            </a:r>
            <a:r>
              <a:rPr lang="en-US" sz="1800" b="1" dirty="0"/>
              <a:t>SRH 3.264.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490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Introduction to Stata in Public Policy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2914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Contents for today’s workshop: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What is Stata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First steps on using Stata – sample data set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Basic exploratory and cleaning commands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EDA and combining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Scripting (do-files)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Advanced applications (regression, panel data)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7. Q&amp;A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201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2453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What is Stata?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0" y="1481894"/>
            <a:ext cx="2743200" cy="291465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Statistical software package for datasets:</a:t>
            </a:r>
          </a:p>
          <a:p>
            <a:pPr lvl="1"/>
            <a:r>
              <a:rPr lang="en-US" sz="1200" dirty="0"/>
              <a:t>Explore, </a:t>
            </a:r>
          </a:p>
          <a:p>
            <a:pPr lvl="1"/>
            <a:r>
              <a:rPr lang="en-US" sz="1200" dirty="0"/>
              <a:t>Summarize</a:t>
            </a:r>
          </a:p>
          <a:p>
            <a:pPr lvl="1"/>
            <a:r>
              <a:rPr lang="en-US" sz="1200" dirty="0"/>
              <a:t>Analyze</a:t>
            </a:r>
          </a:p>
          <a:p>
            <a:r>
              <a:rPr lang="en-US" sz="1600" dirty="0"/>
              <a:t>Predominant: </a:t>
            </a:r>
          </a:p>
          <a:p>
            <a:pPr lvl="1"/>
            <a:r>
              <a:rPr lang="en-US" sz="1200" dirty="0"/>
              <a:t>Social sciences </a:t>
            </a:r>
          </a:p>
          <a:p>
            <a:pPr lvl="1"/>
            <a:r>
              <a:rPr lang="en-US" sz="1200" dirty="0"/>
              <a:t>Economics</a:t>
            </a:r>
          </a:p>
          <a:p>
            <a:pPr lvl="1"/>
            <a:r>
              <a:rPr lang="en-US" sz="1200" dirty="0"/>
              <a:t>Public policy</a:t>
            </a:r>
          </a:p>
          <a:p>
            <a:r>
              <a:rPr lang="en-US" sz="1600" dirty="0"/>
              <a:t>Available:</a:t>
            </a:r>
          </a:p>
          <a:p>
            <a:pPr lvl="1"/>
            <a:r>
              <a:rPr lang="en-US" sz="1200" dirty="0"/>
              <a:t>LBJ School labs</a:t>
            </a:r>
          </a:p>
          <a:p>
            <a:pPr lvl="1"/>
            <a:r>
              <a:rPr lang="en-US" sz="1200" dirty="0"/>
              <a:t>CNS Stats Server</a:t>
            </a:r>
          </a:p>
          <a:p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1AA147-9477-122E-2399-33D0F5169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38" y="1390294"/>
            <a:ext cx="6438801" cy="35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2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Initial setup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Set your working directory</a:t>
            </a:r>
          </a:p>
          <a:p>
            <a:r>
              <a:rPr lang="en-US" sz="1600" dirty="0"/>
              <a:t>Create a do-file</a:t>
            </a:r>
          </a:p>
          <a:p>
            <a:r>
              <a:rPr lang="en-US" sz="1600" dirty="0"/>
              <a:t>“Code or no-code” --&gt; choose your own adventure</a:t>
            </a:r>
          </a:p>
          <a:p>
            <a:r>
              <a:rPr lang="en-US" sz="1600" dirty="0"/>
              <a:t>Open a dataset (.</a:t>
            </a:r>
            <a:r>
              <a:rPr lang="en-US" sz="1600" dirty="0" err="1"/>
              <a:t>dta</a:t>
            </a:r>
            <a:r>
              <a:rPr lang="en-US" sz="1600" dirty="0"/>
              <a:t> or import excel, csv and others)</a:t>
            </a:r>
          </a:p>
          <a:p>
            <a:pPr lvl="1"/>
            <a:r>
              <a:rPr lang="en-US" sz="1600" dirty="0"/>
              <a:t>Sample dataset for today: </a:t>
            </a:r>
            <a:r>
              <a:rPr lang="en-US" sz="1600" dirty="0" err="1"/>
              <a:t>sysuse</a:t>
            </a:r>
            <a:r>
              <a:rPr lang="en-US" sz="1600" dirty="0"/>
              <a:t> </a:t>
            </a:r>
            <a:r>
              <a:rPr lang="en-US" sz="1600" dirty="0" err="1"/>
              <a:t>census.dta</a:t>
            </a:r>
            <a:endParaRPr lang="en-US" sz="1600" dirty="0"/>
          </a:p>
          <a:p>
            <a:r>
              <a:rPr lang="en-US" sz="1600" dirty="0"/>
              <a:t>Edit data (careful!)</a:t>
            </a:r>
          </a:p>
          <a:p>
            <a:r>
              <a:rPr lang="en-US" sz="1600" dirty="0"/>
              <a:t>Color coding and variable types</a:t>
            </a:r>
          </a:p>
          <a:p>
            <a:r>
              <a:rPr lang="en-US" sz="1600" dirty="0"/>
              <a:t>Save your data</a:t>
            </a:r>
          </a:p>
          <a:p>
            <a:r>
              <a:rPr lang="en-US" sz="1600" dirty="0"/>
              <a:t>More advanced tasks:</a:t>
            </a:r>
          </a:p>
          <a:p>
            <a:pPr lvl="1"/>
            <a:r>
              <a:rPr lang="en-US" sz="1600" dirty="0"/>
              <a:t>Create a log</a:t>
            </a:r>
          </a:p>
          <a:p>
            <a:pPr lvl="1"/>
            <a:r>
              <a:rPr lang="en-US" sz="1600" dirty="0"/>
              <a:t>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423675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Basic exploratory and cleaning commands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Exploring:</a:t>
            </a:r>
          </a:p>
          <a:p>
            <a:pPr lvl="1"/>
            <a:r>
              <a:rPr lang="en-US" sz="1200" dirty="0"/>
              <a:t>describe, summarize, tab, table, crosstabs, </a:t>
            </a:r>
            <a:r>
              <a:rPr lang="en-US" sz="1200" dirty="0" err="1"/>
              <a:t>tabstats</a:t>
            </a:r>
            <a:endParaRPr lang="en-US" sz="1200" dirty="0"/>
          </a:p>
          <a:p>
            <a:pPr lvl="1"/>
            <a:r>
              <a:rPr lang="en-US" sz="1200" dirty="0"/>
              <a:t>“if”  commands</a:t>
            </a:r>
          </a:p>
          <a:p>
            <a:r>
              <a:rPr lang="en-US" sz="1600" dirty="0"/>
              <a:t>Cleaning: </a:t>
            </a:r>
          </a:p>
          <a:p>
            <a:pPr lvl="1"/>
            <a:r>
              <a:rPr lang="en-US" sz="1200" dirty="0"/>
              <a:t>rename, label, gen</a:t>
            </a:r>
          </a:p>
          <a:p>
            <a:pPr lvl="1"/>
            <a:r>
              <a:rPr lang="en-US" sz="1200" dirty="0" err="1"/>
              <a:t>egen</a:t>
            </a:r>
            <a:r>
              <a:rPr lang="en-US" sz="1200" dirty="0"/>
              <a:t>, sort, create id’s by group</a:t>
            </a:r>
          </a:p>
          <a:p>
            <a:pPr lvl="1"/>
            <a:r>
              <a:rPr lang="en-US" sz="1200" dirty="0"/>
              <a:t>drop, keep</a:t>
            </a:r>
          </a:p>
          <a:p>
            <a:r>
              <a:rPr lang="en-US" sz="1600" dirty="0"/>
              <a:t>Options for each command:</a:t>
            </a:r>
          </a:p>
          <a:p>
            <a:pPr lvl="1"/>
            <a:r>
              <a:rPr lang="en-US" sz="1200" dirty="0"/>
              <a:t>Use help!</a:t>
            </a:r>
          </a:p>
          <a:p>
            <a:pPr lvl="1"/>
            <a:r>
              <a:rPr lang="en-US" sz="1200" dirty="0"/>
              <a:t>Use </a:t>
            </a:r>
            <a:r>
              <a:rPr lang="en-US" sz="1200" dirty="0" err="1"/>
              <a:t>Stackoverflow</a:t>
            </a:r>
            <a:r>
              <a:rPr lang="en-US" sz="1200" dirty="0"/>
              <a:t>!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493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Exploratory Data Analysis and Combining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Plots</a:t>
            </a:r>
          </a:p>
          <a:p>
            <a:pPr lvl="1"/>
            <a:r>
              <a:rPr lang="en-US" sz="1200" dirty="0"/>
              <a:t>Scatterplots</a:t>
            </a:r>
          </a:p>
          <a:p>
            <a:pPr lvl="1"/>
            <a:r>
              <a:rPr lang="en-US" sz="1200" dirty="0"/>
              <a:t>Histograms</a:t>
            </a:r>
          </a:p>
          <a:p>
            <a:pPr lvl="1"/>
            <a:r>
              <a:rPr lang="en-US" sz="1200" dirty="0"/>
              <a:t>Boxplots</a:t>
            </a:r>
          </a:p>
          <a:p>
            <a:pPr lvl="1"/>
            <a:r>
              <a:rPr lang="en-US" sz="1200" dirty="0"/>
              <a:t>Density plots</a:t>
            </a:r>
          </a:p>
          <a:p>
            <a:pPr lvl="1"/>
            <a:r>
              <a:rPr lang="en-US" sz="1200" dirty="0"/>
              <a:t>Titles, legends, axis, and others.</a:t>
            </a:r>
          </a:p>
          <a:p>
            <a:r>
              <a:rPr lang="en-US" sz="1600" dirty="0"/>
              <a:t>Combining datasets</a:t>
            </a:r>
          </a:p>
          <a:p>
            <a:pPr lvl="1"/>
            <a:r>
              <a:rPr lang="en-US" sz="1200" dirty="0"/>
              <a:t>Why do we want to combine?</a:t>
            </a:r>
          </a:p>
          <a:p>
            <a:pPr lvl="1"/>
            <a:r>
              <a:rPr lang="en-US" sz="1200" dirty="0"/>
              <a:t>Append or merge?</a:t>
            </a:r>
          </a:p>
          <a:p>
            <a:pPr lvl="1"/>
            <a:r>
              <a:rPr lang="en-US" sz="1200" dirty="0"/>
              <a:t>Link variable for merging</a:t>
            </a:r>
          </a:p>
          <a:p>
            <a:pPr lvl="1"/>
            <a:r>
              <a:rPr lang="en-US" sz="1200" dirty="0"/>
              <a:t>Common frames for appending</a:t>
            </a:r>
          </a:p>
          <a:p>
            <a:pPr lvl="1"/>
            <a:r>
              <a:rPr lang="en-US" sz="1200" dirty="0"/>
              <a:t>One to one, many to one, many to many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034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Append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B6217-88E6-9BA4-C1D8-32FA3FCA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814" y="1371600"/>
            <a:ext cx="3313186" cy="2586610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7D2A09C-5611-EAF2-30D6-5046555B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You’re adding rows to an existing frame</a:t>
            </a:r>
          </a:p>
          <a:p>
            <a:r>
              <a:rPr lang="en-US" sz="1600" dirty="0"/>
              <a:t>Open dataset X, have Y in same directory</a:t>
            </a:r>
          </a:p>
          <a:p>
            <a:r>
              <a:rPr lang="en-US" sz="1600" dirty="0"/>
              <a:t>You need the variables to match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append using y</a:t>
            </a:r>
          </a:p>
          <a:p>
            <a:endParaRPr lang="en-US" sz="12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227D7-3075-A787-6FA3-A7518F088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43150"/>
            <a:ext cx="4994129" cy="1389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BEAA18-D6FB-773D-2EC3-AB761A4C58A3}"/>
              </a:ext>
            </a:extLst>
          </p:cNvPr>
          <p:cNvSpPr txBox="1"/>
          <p:nvPr/>
        </p:nvSpPr>
        <p:spPr>
          <a:xfrm>
            <a:off x="7696200" y="2133600"/>
            <a:ext cx="685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42318D-B8AC-029A-3552-AB6D2C62C021}"/>
              </a:ext>
            </a:extLst>
          </p:cNvPr>
          <p:cNvSpPr txBox="1"/>
          <p:nvPr/>
        </p:nvSpPr>
        <p:spPr>
          <a:xfrm>
            <a:off x="5791200" y="2110085"/>
            <a:ext cx="685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A09AD-D596-D9BA-AC8A-2DF6475F839D}"/>
              </a:ext>
            </a:extLst>
          </p:cNvPr>
          <p:cNvSpPr txBox="1"/>
          <p:nvPr/>
        </p:nvSpPr>
        <p:spPr>
          <a:xfrm>
            <a:off x="7848600" y="4019550"/>
            <a:ext cx="1219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+mn-lt"/>
              </a:rPr>
              <a:t>Image Credit: </a:t>
            </a:r>
            <a:r>
              <a:rPr lang="en-US" sz="700" dirty="0" err="1">
                <a:latin typeface="+mn-lt"/>
              </a:rPr>
              <a:t>HighBond</a:t>
            </a:r>
            <a:endParaRPr lang="en-US" sz="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1883821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7195</TotalTime>
  <Words>707</Words>
  <Application>Microsoft Macintosh PowerPoint</Application>
  <PresentationFormat>On-screen Show (16:9)</PresentationFormat>
  <Paragraphs>154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16-9 Cover</vt:lpstr>
      <vt:lpstr>16-9 Light Background</vt:lpstr>
      <vt:lpstr>16-9 White Backgroud</vt:lpstr>
      <vt:lpstr>PowerPoint Presentation</vt:lpstr>
      <vt:lpstr>Welcome!</vt:lpstr>
      <vt:lpstr>About these workshops</vt:lpstr>
      <vt:lpstr>Introduction to Stata in Public Policy </vt:lpstr>
      <vt:lpstr>What is Stata?</vt:lpstr>
      <vt:lpstr>Initial setup</vt:lpstr>
      <vt:lpstr>Basic exploratory and cleaning commands</vt:lpstr>
      <vt:lpstr>Exploratory Data Analysis and Combining</vt:lpstr>
      <vt:lpstr>Append</vt:lpstr>
      <vt:lpstr>Merge</vt:lpstr>
      <vt:lpstr>One-to-Many Merge</vt:lpstr>
      <vt:lpstr>Scripting in Stata</vt:lpstr>
      <vt:lpstr>Advanced applications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Rojas Alvarez, Alfonso J</cp:lastModifiedBy>
  <cp:revision>407</cp:revision>
  <cp:lastPrinted>2011-01-24T02:49:42Z</cp:lastPrinted>
  <dcterms:created xsi:type="dcterms:W3CDTF">2011-06-30T15:04:08Z</dcterms:created>
  <dcterms:modified xsi:type="dcterms:W3CDTF">2022-09-09T16:25:50Z</dcterms:modified>
  <cp:category/>
</cp:coreProperties>
</file>