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Qiyao Liang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69262A8-BA1F-4459-BCBA-19079F78059F}">
  <a:tblStyle styleId="{069262A8-BA1F-4459-BCBA-19079F7805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5" Type="http://schemas.openxmlformats.org/officeDocument/2006/relationships/font" Target="fonts/Lato-boldItalic.fntdata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20-07-01T07:11:10.244">
    <p:pos x="6000" y="0"/>
    <p:text>TODO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afeeead4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afeeead4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21d172231_0_9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21d172231_0_9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21d172231_0_9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21d172231_0_9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afeeead4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afeeead4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21d172231_0_9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21d172231_0_9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afeeead4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afeeead4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afda829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afda829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afeeead48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afeeead4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afeeead48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afeeead48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qiskit.org/textbook/ch-machine-learning/machine-learning-qiskit-pytorch.html" TargetMode="External"/><Relationship Id="rId4" Type="http://schemas.openxmlformats.org/officeDocument/2006/relationships/hyperlink" Target="https://github.com/BoschSamuel/QizGlori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hyperlink" Target="https://qiskit.org/textbook/ch-machine-learning/machine-learning-qiskit-pytorch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hyperlink" Target="https://arxiv.org/abs/1411.4028" TargetMode="External"/><Relationship Id="rId6" Type="http://schemas.openxmlformats.org/officeDocument/2006/relationships/hyperlink" Target="https://qiskit.org/textbook/ch-algorithms/quantum-fourier-transform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1.xml"/><Relationship Id="rId4" Type="http://schemas.openxmlformats.org/officeDocument/2006/relationships/hyperlink" Target="https://github.com/liangqiyao990210/Quantum-Deep-Learnin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900" y="1174000"/>
            <a:ext cx="5016000" cy="19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Hybrid Neural Network with Qiskit and Pytorch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215150" y="3329550"/>
            <a:ext cx="3661500" cy="16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Hackathon Coach: Robert Loredo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Team Ube Pancake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36" name="Google Shape;136;p13"/>
          <p:cNvPicPr preferRelativeResize="0"/>
          <p:nvPr/>
        </p:nvPicPr>
        <p:blipFill rotWithShape="1">
          <a:blip r:embed="rId3">
            <a:alphaModFix/>
          </a:blip>
          <a:srcRect b="13274" l="19138" r="16270" t="13625"/>
          <a:stretch/>
        </p:blipFill>
        <p:spPr>
          <a:xfrm>
            <a:off x="685250" y="2696000"/>
            <a:ext cx="1516525" cy="196585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3"/>
          <p:cNvSpPr txBox="1"/>
          <p:nvPr/>
        </p:nvSpPr>
        <p:spPr>
          <a:xfrm>
            <a:off x="3990150" y="544900"/>
            <a:ext cx="41115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IBM Qiskit Community Summer Jam Hackathon (North Carolina)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 txBox="1"/>
          <p:nvPr>
            <p:ph type="title"/>
          </p:nvPr>
        </p:nvSpPr>
        <p:spPr>
          <a:xfrm>
            <a:off x="1297500" y="393750"/>
            <a:ext cx="7038900" cy="5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Direction:</a:t>
            </a:r>
            <a:endParaRPr/>
          </a:p>
        </p:txBody>
      </p:sp>
      <p:sp>
        <p:nvSpPr>
          <p:cNvPr id="212" name="Google Shape;212;p22"/>
          <p:cNvSpPr txBox="1"/>
          <p:nvPr>
            <p:ph idx="1" type="body"/>
          </p:nvPr>
        </p:nvSpPr>
        <p:spPr>
          <a:xfrm>
            <a:off x="1297500" y="1092250"/>
            <a:ext cx="7038900" cy="36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Try out different classification problems: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MNIST Fashion, Cats and dogs, etc.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Try out different circuits: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Investigate the differences between multiple parameters per single qubit versus multiple qubits each with a single parameter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Try out more complex circuits, composite circuits, entanglement-generating circuits, </a:t>
            </a:r>
            <a:r>
              <a:rPr lang="en" sz="1400"/>
              <a:t>n-controlled unitary, </a:t>
            </a:r>
            <a:r>
              <a:rPr lang="en" sz="1400"/>
              <a:t>etc. (in progress)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Explore suitable circuits for specific problems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Implement CUDA for GPU acceleration of training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Implement on NISQ devices (IBM quantum hardware):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Try training our neural nets on the actual IBM machine (have attempted)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Compare results from an actual hardware with that from the simulator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Implement QECCs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393750"/>
            <a:ext cx="70389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Foundational Work</a:t>
            </a:r>
            <a:endParaRPr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1297500" y="966150"/>
            <a:ext cx="7038900" cy="3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Qiskit Textbook:</a:t>
            </a:r>
            <a:r>
              <a:rPr lang="en" sz="1700"/>
              <a:t> Hybrid quantum-classical Neural Networks with PyTorch and Qiskit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https://qiskit.org/textbook/ch-machine-learning/machine-learning-qiskit-pytorch.html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Implemented a quantum neural network layer of 1 qubit with 1 trainable parameter into a classical neural network for the classification between 0 and 1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Qiskit Camp Europe 2019 Hackathon: Team QizGloria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u="sng">
                <a:solidFill>
                  <a:schemeClr val="hlink"/>
                </a:solidFill>
                <a:hlinkClick r:id="rId4"/>
              </a:rPr>
              <a:t>https://github.com/BoschSamuel/QizGloria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Built upon the Qiskit Textbook example and expanded to 1 qubit with 2 and 3 trainable parameters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Attempted at implementing a 2-qubit layer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63800" y="252150"/>
            <a:ext cx="7038900" cy="5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Quantum-classical Hybrid Neural Network</a:t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75" y="940675"/>
            <a:ext cx="8964227" cy="350774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 txBox="1"/>
          <p:nvPr/>
        </p:nvSpPr>
        <p:spPr>
          <a:xfrm>
            <a:off x="230250" y="4448425"/>
            <a:ext cx="86835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Reference: Qiskit Textbook</a:t>
            </a:r>
            <a:r>
              <a:rPr lang="en">
                <a:solidFill>
                  <a:srgbClr val="FFFFFF"/>
                </a:solidFill>
              </a:rPr>
              <a:t> Hybrid quantum-classical Neural Networks with PyTorch and Qiskit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https://qiskit.org/textbook/ch-machine-learning/machine-learning-qiskit-pytorch.html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87575" y="393750"/>
            <a:ext cx="70389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Layer Circuit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"/>
          <p:cNvSpPr txBox="1"/>
          <p:nvPr/>
        </p:nvSpPr>
        <p:spPr>
          <a:xfrm>
            <a:off x="420500" y="3273488"/>
            <a:ext cx="2551800" cy="12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-qubit circuit with a unitary3 gate that has 3 trainable parameters/qubit (u3)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7" name="Google Shape;157;p16"/>
          <p:cNvCxnSpPr/>
          <p:nvPr/>
        </p:nvCxnSpPr>
        <p:spPr>
          <a:xfrm rot="10800000">
            <a:off x="5480950" y="1880338"/>
            <a:ext cx="556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16"/>
          <p:cNvSpPr txBox="1"/>
          <p:nvPr/>
        </p:nvSpPr>
        <p:spPr>
          <a:xfrm>
            <a:off x="6170475" y="1135750"/>
            <a:ext cx="25518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1-qubit circuit with a y-rotation that has 1 trainable parameter/qubit (ry)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9" name="Google Shape;159;p16"/>
          <p:cNvCxnSpPr/>
          <p:nvPr/>
        </p:nvCxnSpPr>
        <p:spPr>
          <a:xfrm>
            <a:off x="3071600" y="3918938"/>
            <a:ext cx="556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0" name="Google Shape;16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6245" y="3184757"/>
            <a:ext cx="4955599" cy="138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500" y="1135750"/>
            <a:ext cx="4726475" cy="165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type="title"/>
          </p:nvPr>
        </p:nvSpPr>
        <p:spPr>
          <a:xfrm>
            <a:off x="1297500" y="393750"/>
            <a:ext cx="70389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Layer Circuit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17"/>
          <p:cNvPicPr preferRelativeResize="0"/>
          <p:nvPr/>
        </p:nvPicPr>
        <p:blipFill rotWithShape="1">
          <a:blip r:embed="rId3">
            <a:alphaModFix/>
          </a:blip>
          <a:srcRect b="0" l="5311" r="0" t="0"/>
          <a:stretch/>
        </p:blipFill>
        <p:spPr>
          <a:xfrm>
            <a:off x="625550" y="1054875"/>
            <a:ext cx="4184750" cy="17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7"/>
          <p:cNvPicPr preferRelativeResize="0"/>
          <p:nvPr/>
        </p:nvPicPr>
        <p:blipFill rotWithShape="1">
          <a:blip r:embed="rId4">
            <a:alphaModFix/>
          </a:blip>
          <a:srcRect b="0" l="11371" r="0" t="0"/>
          <a:stretch/>
        </p:blipFill>
        <p:spPr>
          <a:xfrm>
            <a:off x="4100900" y="3086000"/>
            <a:ext cx="4488149" cy="16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7"/>
          <p:cNvSpPr txBox="1"/>
          <p:nvPr/>
        </p:nvSpPr>
        <p:spPr>
          <a:xfrm>
            <a:off x="5590325" y="1451688"/>
            <a:ext cx="2551800" cy="9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N-qubit y-rotation typed circuit with 1 trainable parameter/qubit (ryN)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0" name="Google Shape;170;p17"/>
          <p:cNvCxnSpPr>
            <a:stCxn id="169" idx="1"/>
          </p:cNvCxnSpPr>
          <p:nvPr/>
        </p:nvCxnSpPr>
        <p:spPr>
          <a:xfrm rot="10800000">
            <a:off x="5034125" y="1938288"/>
            <a:ext cx="556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" name="Google Shape;171;p17"/>
          <p:cNvSpPr txBox="1"/>
          <p:nvPr/>
        </p:nvSpPr>
        <p:spPr>
          <a:xfrm>
            <a:off x="529725" y="3174350"/>
            <a:ext cx="25518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Bell state circuit  with n</a:t>
            </a: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-qubit y-rotation with 1 trainable parameter/qubit (bell)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2" name="Google Shape;172;p17"/>
          <p:cNvCxnSpPr/>
          <p:nvPr/>
        </p:nvCxnSpPr>
        <p:spPr>
          <a:xfrm>
            <a:off x="3170825" y="3918938"/>
            <a:ext cx="556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/>
          <p:nvPr>
            <p:ph type="title"/>
          </p:nvPr>
        </p:nvSpPr>
        <p:spPr>
          <a:xfrm>
            <a:off x="1297500" y="393750"/>
            <a:ext cx="70389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Layer Circuit (in progress)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8"/>
          <p:cNvSpPr txBox="1"/>
          <p:nvPr/>
        </p:nvSpPr>
        <p:spPr>
          <a:xfrm>
            <a:off x="6086800" y="1272963"/>
            <a:ext cx="2551800" cy="9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N-qubit Quantum Fourier Transform Circuit (qft)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9" name="Google Shape;179;p18"/>
          <p:cNvCxnSpPr>
            <a:stCxn id="178" idx="1"/>
          </p:cNvCxnSpPr>
          <p:nvPr/>
        </p:nvCxnSpPr>
        <p:spPr>
          <a:xfrm rot="10800000">
            <a:off x="5530600" y="1759563"/>
            <a:ext cx="556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p18"/>
          <p:cNvSpPr txBox="1"/>
          <p:nvPr/>
        </p:nvSpPr>
        <p:spPr>
          <a:xfrm>
            <a:off x="529725" y="3524988"/>
            <a:ext cx="25518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N-qubit </a:t>
            </a: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QAOA Circuit (QAOA)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1" name="Google Shape;181;p18"/>
          <p:cNvCxnSpPr/>
          <p:nvPr/>
        </p:nvCxnSpPr>
        <p:spPr>
          <a:xfrm>
            <a:off x="3170825" y="3918938"/>
            <a:ext cx="556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2" name="Google Shape;182;p18"/>
          <p:cNvPicPr preferRelativeResize="0"/>
          <p:nvPr/>
        </p:nvPicPr>
        <p:blipFill rotWithShape="1">
          <a:blip r:embed="rId3">
            <a:alphaModFix/>
          </a:blip>
          <a:srcRect b="0" l="4707" r="0" t="0"/>
          <a:stretch/>
        </p:blipFill>
        <p:spPr>
          <a:xfrm>
            <a:off x="529725" y="1105363"/>
            <a:ext cx="4825774" cy="16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8"/>
          <p:cNvPicPr preferRelativeResize="0"/>
          <p:nvPr/>
        </p:nvPicPr>
        <p:blipFill rotWithShape="1">
          <a:blip r:embed="rId4">
            <a:alphaModFix/>
          </a:blip>
          <a:srcRect b="6619" l="13688" r="0" t="7410"/>
          <a:stretch/>
        </p:blipFill>
        <p:spPr>
          <a:xfrm>
            <a:off x="4021475" y="3038450"/>
            <a:ext cx="4463500" cy="177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8"/>
          <p:cNvSpPr txBox="1"/>
          <p:nvPr/>
        </p:nvSpPr>
        <p:spPr>
          <a:xfrm>
            <a:off x="251625" y="4388825"/>
            <a:ext cx="3108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A Quantum Approximate Optimization Algorithm: 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5"/>
              </a:rPr>
              <a:t>https://arxiv.org/abs/1411.4028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18"/>
          <p:cNvSpPr txBox="1"/>
          <p:nvPr/>
        </p:nvSpPr>
        <p:spPr>
          <a:xfrm>
            <a:off x="5808700" y="2156800"/>
            <a:ext cx="3108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Qiskit Quantum Fourier Transform</a:t>
            </a:r>
            <a:r>
              <a:rPr lang="en" sz="900">
                <a:solidFill>
                  <a:srgbClr val="FFFFFF"/>
                </a:solidFill>
              </a:rPr>
              <a:t>: 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6"/>
              </a:rPr>
              <a:t>https://qiskit.org/textbook/ch-algorithms/quantum-fourier-transform.html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"/>
          <p:cNvSpPr txBox="1"/>
          <p:nvPr>
            <p:ph type="title"/>
          </p:nvPr>
        </p:nvSpPr>
        <p:spPr>
          <a:xfrm>
            <a:off x="1297500" y="393750"/>
            <a:ext cx="7038900" cy="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Highlights</a:t>
            </a:r>
            <a:endParaRPr/>
          </a:p>
        </p:txBody>
      </p:sp>
      <p:graphicFrame>
        <p:nvGraphicFramePr>
          <p:cNvPr id="191" name="Google Shape;191;p19"/>
          <p:cNvGraphicFramePr/>
          <p:nvPr/>
        </p:nvGraphicFramePr>
        <p:xfrm>
          <a:off x="565200" y="10567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{069262A8-BA1F-4459-BCBA-19079F78059F}</a:tableStyleId>
              </a:tblPr>
              <a:tblGrid>
                <a:gridCol w="731800"/>
                <a:gridCol w="1356050"/>
                <a:gridCol w="1918925"/>
                <a:gridCol w="1335600"/>
                <a:gridCol w="1335600"/>
                <a:gridCol w="1335600"/>
              </a:tblGrid>
              <a:tr h="60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TASK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BACKEND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N_QUBITS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CIRC_TYPE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60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Classify 0-1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QASM Simulator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ryN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Classify 0-1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QASM Simulator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bell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99.8%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2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Classify 0-5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QASM Simulator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ryN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91%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2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Classify 0-7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QASM Simulator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ryN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95%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  <a:tr h="582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Classify 0-9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QASM Simulator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ryN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86%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2" name="Google Shape;192;p19"/>
          <p:cNvSpPr txBox="1"/>
          <p:nvPr/>
        </p:nvSpPr>
        <p:spPr>
          <a:xfrm>
            <a:off x="422700" y="4683225"/>
            <a:ext cx="90885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More results to be found in out README: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https://github.com/liangqiyao990210/Quantum-Deep-Learning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8725" y="152400"/>
            <a:ext cx="4310374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0"/>
          <p:cNvSpPr/>
          <p:nvPr/>
        </p:nvSpPr>
        <p:spPr>
          <a:xfrm>
            <a:off x="5980100" y="2571750"/>
            <a:ext cx="687300" cy="791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125" y="241750"/>
            <a:ext cx="4263925" cy="2511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3538" y="2815861"/>
            <a:ext cx="3201092" cy="2175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have tried and learned...</a:t>
            </a:r>
            <a:endParaRPr/>
          </a:p>
        </p:txBody>
      </p:sp>
      <p:sp>
        <p:nvSpPr>
          <p:cNvPr id="206" name="Google Shape;206;p21"/>
          <p:cNvSpPr txBox="1"/>
          <p:nvPr>
            <p:ph idx="1" type="body"/>
          </p:nvPr>
        </p:nvSpPr>
        <p:spPr>
          <a:xfrm>
            <a:off x="1297500" y="1307850"/>
            <a:ext cx="7038900" cy="31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Hybrid NNs could have potential applications for NISQ devices!! (Qiskit and Pytorch)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It doesn’t seem like the more qubits we use (hence more trainable parameters), the better results we get for classifying numbers (to be investigated)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have tried running our IBM Q Rome but it took too long…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Don’t try to run everything the night before...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