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1" r:id="rId2"/>
    <p:sldId id="329" r:id="rId3"/>
    <p:sldId id="330" r:id="rId4"/>
    <p:sldId id="332" r:id="rId5"/>
    <p:sldId id="33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97443" autoAdjust="0"/>
  </p:normalViewPr>
  <p:slideViewPr>
    <p:cSldViewPr>
      <p:cViewPr varScale="1">
        <p:scale>
          <a:sx n="91" d="100"/>
          <a:sy n="91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EDA77-0FA4-41BC-92C4-1FFA6E2BC0F6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A516D-1AD5-4E97-8620-11105142E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35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EEE9-AB13-4F78-94AC-FE8ABB45B60C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0D0D-68F2-4903-93B9-BB91BE154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89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EEE9-AB13-4F78-94AC-FE8ABB45B60C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0D0D-68F2-4903-93B9-BB91BE154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8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EEE9-AB13-4F78-94AC-FE8ABB45B60C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0D0D-68F2-4903-93B9-BB91BE154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6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EEE9-AB13-4F78-94AC-FE8ABB45B60C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0D0D-68F2-4903-93B9-BB91BE154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35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EEE9-AB13-4F78-94AC-FE8ABB45B60C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0D0D-68F2-4903-93B9-BB91BE154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2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EEE9-AB13-4F78-94AC-FE8ABB45B60C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0D0D-68F2-4903-93B9-BB91BE154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7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EEE9-AB13-4F78-94AC-FE8ABB45B60C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0D0D-68F2-4903-93B9-BB91BE154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1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EEE9-AB13-4F78-94AC-FE8ABB45B60C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0D0D-68F2-4903-93B9-BB91BE154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7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EEE9-AB13-4F78-94AC-FE8ABB45B60C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0D0D-68F2-4903-93B9-BB91BE154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2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EEE9-AB13-4F78-94AC-FE8ABB45B60C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0D0D-68F2-4903-93B9-BB91BE154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6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EEE9-AB13-4F78-94AC-FE8ABB45B60C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0D0D-68F2-4903-93B9-BB91BE154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3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4EEE9-AB13-4F78-94AC-FE8ABB45B60C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10D0D-68F2-4903-93B9-BB91BE154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1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3.png"/><Relationship Id="rId7" Type="http://schemas.openxmlformats.org/officeDocument/2006/relationships/image" Target="../media/image18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mathbits.com/MathBits/StudentResources/GraphPaper/14by14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181">
            <a:off x="292341" y="4864346"/>
            <a:ext cx="2234799" cy="2109000"/>
          </a:xfrm>
          <a:prstGeom prst="rect">
            <a:avLst/>
          </a:prstGeom>
          <a:noFill/>
          <a:scene3d>
            <a:camera prst="isometricTopUp">
              <a:rot lat="19015222" lon="17445204" rev="3929356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RK4 Integrator |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9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Method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1037" r="-1111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6" descr="http://mathbits.com/MathBits/StudentResources/GraphPaper/14by14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181">
            <a:off x="778118" y="2290049"/>
            <a:ext cx="2234799" cy="2109000"/>
          </a:xfrm>
          <a:prstGeom prst="rect">
            <a:avLst/>
          </a:prstGeom>
          <a:noFill/>
          <a:scene3d>
            <a:camera prst="isometricTopUp">
              <a:rot lat="19015222" lon="17445204" rev="3929356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mathbits.com/MathBits/StudentResources/GraphPaper/14by14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181">
            <a:off x="749542" y="2823447"/>
            <a:ext cx="2234799" cy="2109000"/>
          </a:xfrm>
          <a:prstGeom prst="rect">
            <a:avLst/>
          </a:prstGeom>
          <a:noFill/>
          <a:scene3d>
            <a:camera prst="isometricTopUp">
              <a:rot lat="19015222" lon="17445204" rev="3929356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mathbits.com/MathBits/StudentResources/GraphPaper/14by14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181">
            <a:off x="711443" y="3339706"/>
            <a:ext cx="2234799" cy="2109000"/>
          </a:xfrm>
          <a:prstGeom prst="rect">
            <a:avLst/>
          </a:prstGeom>
          <a:noFill/>
          <a:scene3d>
            <a:camera prst="isometricTopUp">
              <a:rot lat="19015222" lon="17445204" rev="3929356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mathbits.com/MathBits/StudentResources/GraphPaper/14by14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181">
            <a:off x="673342" y="3883271"/>
            <a:ext cx="2234799" cy="2109000"/>
          </a:xfrm>
          <a:prstGeom prst="rect">
            <a:avLst/>
          </a:prstGeom>
          <a:noFill/>
          <a:scene3d>
            <a:camera prst="isometricTopUp">
              <a:rot lat="19015222" lon="17445204" rev="3929356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mathbits.com/MathBits/StudentResources/GraphPaper/14by14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181">
            <a:off x="292340" y="1612500"/>
            <a:ext cx="2234799" cy="2109000"/>
          </a:xfrm>
          <a:prstGeom prst="rect">
            <a:avLst/>
          </a:prstGeom>
          <a:noFill/>
          <a:scene3d>
            <a:camera prst="isometricTopUp">
              <a:rot lat="19015222" lon="17445204" rev="3929356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mathbits.com/MathBits/StudentResources/GraphPaper/14by14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181">
            <a:off x="6751047" y="2290048"/>
            <a:ext cx="2234799" cy="2109000"/>
          </a:xfrm>
          <a:prstGeom prst="rect">
            <a:avLst/>
          </a:prstGeom>
          <a:noFill/>
          <a:scene3d>
            <a:camera prst="isometricTopUp">
              <a:rot lat="19015222" lon="17445204" rev="3929356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mathbits.com/MathBits/StudentResources/GraphPaper/14by14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181">
            <a:off x="6712107" y="3122211"/>
            <a:ext cx="2234799" cy="2109000"/>
          </a:xfrm>
          <a:prstGeom prst="rect">
            <a:avLst/>
          </a:prstGeom>
          <a:noFill/>
          <a:scene3d>
            <a:camera prst="isometricTopUp">
              <a:rot lat="19015222" lon="17445204" rev="3929356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mathbits.com/MathBits/StudentResources/GraphPaper/14by14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181">
            <a:off x="6674009" y="3890250"/>
            <a:ext cx="2234799" cy="2109000"/>
          </a:xfrm>
          <a:prstGeom prst="rect">
            <a:avLst/>
          </a:prstGeom>
          <a:noFill/>
          <a:scene3d>
            <a:camera prst="isometricTopUp">
              <a:rot lat="19015222" lon="17445204" rev="3929356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19400" y="2345057"/>
                <a:ext cx="3715504" cy="3940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endParaRPr lang="en-US" i="1" dirty="0" smtClean="0">
                  <a:latin typeface="Cambria Math"/>
                </a:endParaRP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4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4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4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4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4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i="1" dirty="0" smtClean="0">
                  <a:latin typeface="Cambria Math"/>
                </a:endParaRPr>
              </a:p>
              <a:p>
                <a:endParaRPr lang="en-US" i="1" dirty="0" smtClean="0">
                  <a:latin typeface="Cambria Math"/>
                </a:endParaRP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4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4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4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4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i="1" dirty="0" smtClean="0">
                  <a:latin typeface="Cambria Math"/>
                </a:endParaRPr>
              </a:p>
              <a:p>
                <a:endParaRPr lang="en-US" i="1" dirty="0" smtClean="0">
                  <a:latin typeface="Cambria Math"/>
                </a:endParaRPr>
              </a:p>
              <a:p>
                <a:r>
                  <a:rPr lang="en-US" i="1" dirty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4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345057"/>
                <a:ext cx="3715504" cy="394030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24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mathbits.com/MathBits/StudentResources/GraphPaper/14by14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181">
            <a:off x="597143" y="4957048"/>
            <a:ext cx="2234799" cy="2109000"/>
          </a:xfrm>
          <a:prstGeom prst="rect">
            <a:avLst/>
          </a:prstGeom>
          <a:noFill/>
          <a:scene3d>
            <a:camera prst="isometricTopUp">
              <a:rot lat="19015222" lon="17445204" rev="3929356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RK4 Integrator | 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Method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6" descr="http://mathbits.com/MathBits/StudentResources/GraphPaper/14by14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181">
            <a:off x="1282943" y="3597571"/>
            <a:ext cx="2234799" cy="2109000"/>
          </a:xfrm>
          <a:prstGeom prst="rect">
            <a:avLst/>
          </a:prstGeom>
          <a:noFill/>
          <a:scene3d>
            <a:camera prst="isometricTopUp">
              <a:rot lat="19015222" lon="17445204" rev="3929356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mathbits.com/MathBits/StudentResources/GraphPaper/14by14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181">
            <a:off x="1359143" y="2821728"/>
            <a:ext cx="2234799" cy="2109000"/>
          </a:xfrm>
          <a:prstGeom prst="rect">
            <a:avLst/>
          </a:prstGeom>
          <a:noFill/>
          <a:scene3d>
            <a:camera prst="isometricTopUp">
              <a:rot lat="19015222" lon="17445204" rev="3929356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mathbits.com/MathBits/StudentResources/GraphPaper/14by14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181">
            <a:off x="597143" y="1680448"/>
            <a:ext cx="2234799" cy="2109000"/>
          </a:xfrm>
          <a:prstGeom prst="rect">
            <a:avLst/>
          </a:prstGeom>
          <a:noFill/>
          <a:scene3d>
            <a:camera prst="isometricTopUp">
              <a:rot lat="19015222" lon="17445204" rev="3929356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14700" y="2350777"/>
                <a:ext cx="4059253" cy="3778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endParaRPr lang="en-US" i="1" dirty="0" smtClean="0">
                  <a:latin typeface="Cambria Math"/>
                </a:endParaRP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4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, 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i="1" dirty="0" smtClean="0">
                  <a:latin typeface="Cambria Math"/>
                </a:endParaRPr>
              </a:p>
              <a:p>
                <a:endParaRPr lang="en-US" i="1" dirty="0" smtClean="0">
                  <a:latin typeface="Cambria Math"/>
                </a:endParaRP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,  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4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accent4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4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4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i="1" dirty="0" smtClean="0">
                  <a:latin typeface="Cambria Math"/>
                </a:endParaRP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700" y="2350777"/>
                <a:ext cx="4059253" cy="37782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78781" y="2971800"/>
                <a:ext cx="1245982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781" y="2971800"/>
                <a:ext cx="1245982" cy="3931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373953" y="3628976"/>
                <a:ext cx="1374222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+=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953" y="3628976"/>
                <a:ext cx="1374222" cy="3931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378781" y="2350777"/>
                <a:ext cx="8901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781" y="2350777"/>
                <a:ext cx="89018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359731" y="4305737"/>
                <a:ext cx="1245982" cy="394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731" y="4305737"/>
                <a:ext cx="1245982" cy="39440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54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RK4 Integrator | 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Alternative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000" r="-2074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97143" y="1680448"/>
            <a:ext cx="2996799" cy="5385600"/>
            <a:chOff x="597143" y="1680448"/>
            <a:chExt cx="2996799" cy="5385600"/>
          </a:xfrm>
        </p:grpSpPr>
        <p:pic>
          <p:nvPicPr>
            <p:cNvPr id="12" name="Picture 6" descr="http://mathbits.com/MathBits/StudentResources/GraphPaper/14by14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86181">
              <a:off x="597143" y="4957048"/>
              <a:ext cx="2234799" cy="2109000"/>
            </a:xfrm>
            <a:prstGeom prst="rect">
              <a:avLst/>
            </a:prstGeom>
            <a:noFill/>
            <a:scene3d>
              <a:camera prst="isometricTopUp">
                <a:rot lat="19015222" lon="17445204" rev="3929356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http://mathbits.com/MathBits/StudentResources/GraphPaper/14by14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86181">
              <a:off x="1282943" y="3597571"/>
              <a:ext cx="2234799" cy="2109000"/>
            </a:xfrm>
            <a:prstGeom prst="rect">
              <a:avLst/>
            </a:prstGeom>
            <a:noFill/>
            <a:scene3d>
              <a:camera prst="isometricTopUp">
                <a:rot lat="19015222" lon="17445204" rev="3929356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http://mathbits.com/MathBits/StudentResources/GraphPaper/14by14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86181">
              <a:off x="1359143" y="2821728"/>
              <a:ext cx="2234799" cy="2109000"/>
            </a:xfrm>
            <a:prstGeom prst="rect">
              <a:avLst/>
            </a:prstGeom>
            <a:noFill/>
            <a:scene3d>
              <a:camera prst="isometricTopUp">
                <a:rot lat="19015222" lon="17445204" rev="3929356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mathbits.com/MathBits/StudentResources/GraphPaper/14by14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86181">
              <a:off x="597143" y="1680448"/>
              <a:ext cx="2234799" cy="2109000"/>
            </a:xfrm>
            <a:prstGeom prst="rect">
              <a:avLst/>
            </a:prstGeom>
            <a:noFill/>
            <a:scene3d>
              <a:camera prst="isometricTopUp">
                <a:rot lat="19015222" lon="17445204" rev="3929356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20351" y="1346300"/>
                <a:ext cx="3920176" cy="5202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0" dirty="0" smtClean="0">
                  <a:effectLst>
                    <a:glow rad="101600">
                      <a:srgbClr val="FFFF00">
                        <a:alpha val="60000"/>
                      </a:srgbClr>
                    </a:glow>
                  </a:effectLst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4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effectLst>
                              <a:glow rad="101600">
                                <a:srgbClr val="FFFF00">
                                  <a:alpha val="60000"/>
                                </a:srgbClr>
                              </a:glow>
                            </a:effectLst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effectLst>
                              <a:glow rad="101600">
                                <a:srgbClr val="FFFF00">
                                  <a:alpha val="60000"/>
                                </a:srgbClr>
                              </a:glow>
                            </a:effectLst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effectLst>
                              <a:glow rad="101600">
                                <a:srgbClr val="FFFF00">
                                  <a:alpha val="60000"/>
                                </a:srgbClr>
                              </a:glow>
                            </a:effectLst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effectLst>
                          <a:glow rad="101600">
                            <a:srgbClr val="FFFF00">
                              <a:alpha val="60000"/>
                            </a:srgbClr>
                          </a:glow>
                        </a:effectLst>
                        <a:latin typeface="Cambria Math"/>
                      </a:rPr>
                      <m:t>=</m:t>
                    </m:r>
                    <m:r>
                      <a:rPr lang="en-US" b="0" i="1" smtClean="0">
                        <a:effectLst>
                          <a:glow rad="101600">
                            <a:srgbClr val="FFFF00">
                              <a:alpha val="60000"/>
                            </a:srgbClr>
                          </a:glow>
                        </a:effectLst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effectLst>
                              <a:glow rad="101600">
                                <a:srgbClr val="FFFF00">
                                  <a:alpha val="60000"/>
                                </a:srgbClr>
                              </a:glow>
                            </a:effectLst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4"/>
                                </a:solidFill>
                                <a:effectLst>
                                  <a:glow rad="101600">
                                    <a:srgbClr val="FFFF00">
                                      <a:alpha val="60000"/>
                                    </a:srgbClr>
                                  </a:glow>
                                </a:effectLst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accent4"/>
                                </a:solidFill>
                                <a:effectLst>
                                  <a:glow rad="101600">
                                    <a:srgbClr val="FFFF00">
                                      <a:alpha val="60000"/>
                                    </a:srgbClr>
                                  </a:glow>
                                </a:effectLst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accent4"/>
                                </a:solidFill>
                                <a:effectLst>
                                  <a:glow rad="101600">
                                    <a:srgbClr val="FFFF00">
                                      <a:alpha val="6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>
                  <a:latin typeface="Cambria Math"/>
                </a:endParaRPr>
              </a:p>
              <a:p>
                <a:r>
                  <a:rPr lang="en-US" dirty="0" smtClean="0">
                    <a:solidFill>
                      <a:schemeClr val="accent2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/6;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 smtClean="0">
                  <a:latin typeface="Cambria Math"/>
                </a:endParaRPr>
              </a:p>
              <a:p>
                <a:r>
                  <a:rPr lang="en-US" i="1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4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i="1" dirty="0" smtClean="0">
                  <a:latin typeface="Cambria Math"/>
                </a:endParaRPr>
              </a:p>
              <a:p>
                <a:endParaRPr lang="en-US" i="1" dirty="0" smtClean="0">
                  <a:latin typeface="Cambria Math"/>
                </a:endParaRP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4"/>
                            </a:solidFill>
                            <a:effectLst>
                              <a:glow rad="101600">
                                <a:srgbClr val="FFFF00">
                                  <a:alpha val="60000"/>
                                </a:srgbClr>
                              </a:glow>
                            </a:effectLst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/>
                            </a:solidFill>
                            <a:effectLst>
                              <a:glow rad="101600">
                                <a:srgbClr val="FFFF00">
                                  <a:alpha val="60000"/>
                                </a:srgbClr>
                              </a:glow>
                            </a:effectLst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4"/>
                            </a:solidFill>
                            <a:effectLst>
                              <a:glow rad="101600">
                                <a:srgbClr val="FFFF00">
                                  <a:alpha val="60000"/>
                                </a:srgbClr>
                              </a:glow>
                            </a:effectLst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smtClean="0">
                        <a:effectLst>
                          <a:glow rad="101600">
                            <a:srgbClr val="FFFF00">
                              <a:alpha val="60000"/>
                            </a:srgbClr>
                          </a:glow>
                        </a:effectLst>
                        <a:latin typeface="Cambria Math"/>
                      </a:rPr>
                      <m:t>= </m:t>
                    </m:r>
                    <m:r>
                      <a:rPr lang="en-US" i="1">
                        <a:effectLst>
                          <a:glow rad="101600">
                            <a:srgbClr val="FFFF00">
                              <a:alpha val="60000"/>
                            </a:srgbClr>
                          </a:glow>
                        </a:effectLst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effectLst>
                              <a:glow rad="101600">
                                <a:srgbClr val="FFFF00">
                                  <a:alpha val="60000"/>
                                </a:srgbClr>
                              </a:glow>
                            </a:effectLst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effectLst>
                                  <a:glow rad="101600">
                                    <a:srgbClr val="FFFF00">
                                      <a:alpha val="60000"/>
                                    </a:srgbClr>
                                  </a:glow>
                                </a:effectLst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effectLst>
                                  <a:glow rad="101600">
                                    <a:srgbClr val="FFFF00">
                                      <a:alpha val="60000"/>
                                    </a:srgbClr>
                                  </a:glow>
                                </a:effectLst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effectLst>
                                  <a:glow rad="101600">
                                    <a:srgbClr val="FFFF00">
                                      <a:alpha val="6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endParaRPr lang="en-US" b="0" i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4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/3;</m:t>
                    </m:r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4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solidFill>
                              <a:schemeClr val="accent4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b="0" i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4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i="1" dirty="0" smtClean="0">
                  <a:latin typeface="Cambria Math"/>
                </a:endParaRPr>
              </a:p>
              <a:p>
                <a:endParaRPr lang="en-US" i="1" dirty="0" smtClean="0">
                  <a:latin typeface="Cambria Math"/>
                </a:endParaRPr>
              </a:p>
              <a:p>
                <a:r>
                  <a:rPr lang="en-US" dirty="0" smtClean="0">
                    <a:solidFill>
                      <a:schemeClr val="accent2"/>
                    </a:solidFill>
                    <a:effectLst>
                      <a:glow rad="101600">
                        <a:srgbClr val="FFFF00">
                          <a:alpha val="60000"/>
                        </a:srgbClr>
                      </a:glow>
                    </a:effectLst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effectLst>
                              <a:glow rad="101600">
                                <a:srgbClr val="FFFF00">
                                  <a:alpha val="60000"/>
                                </a:srgbClr>
                              </a:glow>
                            </a:effectLst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effectLst>
                              <a:glow rad="101600">
                                <a:srgbClr val="FFFF00">
                                  <a:alpha val="60000"/>
                                </a:srgbClr>
                              </a:glow>
                            </a:effectLst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effectLst>
                              <a:glow rad="101600">
                                <a:srgbClr val="FFFF00">
                                  <a:alpha val="60000"/>
                                </a:srgbClr>
                              </a:glow>
                            </a:effectLst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effectLst>
                          <a:glow rad="101600">
                            <a:srgbClr val="FFFF00">
                              <a:alpha val="60000"/>
                            </a:srgbClr>
                          </a:glow>
                        </a:effectLst>
                        <a:latin typeface="Cambria Math"/>
                      </a:rPr>
                      <m:t>=</m:t>
                    </m:r>
                    <m:r>
                      <a:rPr lang="en-US" i="1">
                        <a:effectLst>
                          <a:glow rad="101600">
                            <a:srgbClr val="FFFF00">
                              <a:alpha val="60000"/>
                            </a:srgbClr>
                          </a:glow>
                        </a:effectLst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effectLst>
                              <a:glow rad="101600">
                                <a:srgbClr val="FFFF00">
                                  <a:alpha val="60000"/>
                                </a:srgbClr>
                              </a:glow>
                            </a:effectLst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4"/>
                                </a:solidFill>
                                <a:effectLst>
                                  <a:glow rad="101600">
                                    <a:srgbClr val="FFFF00">
                                      <a:alpha val="60000"/>
                                    </a:srgbClr>
                                  </a:glow>
                                </a:effectLst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4"/>
                                </a:solidFill>
                                <a:effectLst>
                                  <a:glow rad="101600">
                                    <a:srgbClr val="FFFF00">
                                      <a:alpha val="60000"/>
                                    </a:srgbClr>
                                  </a:glow>
                                </a:effectLst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4"/>
                                </a:solidFill>
                                <a:effectLst>
                                  <a:glow rad="101600">
                                    <a:srgbClr val="FFFF00">
                                      <a:alpha val="6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>
                  <a:effectLst>
                    <a:glow rad="101600">
                      <a:srgbClr val="FFFF00">
                        <a:alpha val="60000"/>
                      </a:srgbClr>
                    </a:glow>
                  </a:effectLst>
                  <a:latin typeface="Cambria Math"/>
                </a:endParaRP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/3;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4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i="1" dirty="0" smtClean="0">
                  <a:solidFill>
                    <a:schemeClr val="accent4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4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4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effectLst>
                            <a:glow rad="101600">
                              <a:srgbClr val="FFFF00">
                                <a:alpha val="60000"/>
                              </a:srgbClr>
                            </a:glow>
                          </a:effectLst>
                          <a:latin typeface="Cambria Math"/>
                        </a:rPr>
                        <m:t>= </m:t>
                      </m:r>
                      <m:r>
                        <a:rPr lang="en-US" i="1">
                          <a:effectLst>
                            <a:glow rad="101600">
                              <a:srgbClr val="FFFF00">
                                <a:alpha val="60000"/>
                              </a:srgbClr>
                            </a:glow>
                          </a:effectLst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>
                  <a:effectLst>
                    <a:glow rad="101600">
                      <a:srgbClr val="FFFF00">
                        <a:alpha val="60000"/>
                      </a:srgbClr>
                    </a:glow>
                  </a:effectLst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3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h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4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b="0" dirty="0" smtClean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351" y="1346300"/>
                <a:ext cx="3920176" cy="5202643"/>
              </a:xfrm>
              <a:prstGeom prst="rect">
                <a:avLst/>
              </a:prstGeom>
              <a:blipFill rotWithShape="1">
                <a:blip r:embed="rId4"/>
                <a:stretch>
                  <a:fillRect l="-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/>
          <p:cNvSpPr/>
          <p:nvPr/>
        </p:nvSpPr>
        <p:spPr>
          <a:xfrm>
            <a:off x="7696200" y="1676400"/>
            <a:ext cx="152400" cy="228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7696200" y="2286000"/>
            <a:ext cx="152400" cy="228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7696200" y="2620648"/>
            <a:ext cx="152400" cy="5035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7696200" y="3541580"/>
            <a:ext cx="152400" cy="228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7696200" y="3876228"/>
            <a:ext cx="152400" cy="5035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7696200" y="4661268"/>
            <a:ext cx="152400" cy="228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>
            <a:off x="7696200" y="4995916"/>
            <a:ext cx="152400" cy="5035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>
            <a:off x="7696200" y="5824920"/>
            <a:ext cx="152400" cy="228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7706710" y="6172200"/>
            <a:ext cx="152400" cy="228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25740" y="1610082"/>
            <a:ext cx="1318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Step initialization</a:t>
            </a:r>
          </a:p>
          <a:p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stepInit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0" y="1279439"/>
                <a:ext cx="9144000" cy="39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/>
                  <a:t>Given </a:t>
                </a:r>
                <a:r>
                  <a:rPr lang="en-US" dirty="0"/>
                  <a:t>a starting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the RK4 class only needs highlighted steps computed </a:t>
                </a:r>
                <a:r>
                  <a:rPr lang="en-US" dirty="0" smtClean="0">
                    <a:effectLst>
                      <a:glow rad="101600">
                        <a:srgbClr val="FFFF00">
                          <a:alpha val="60000"/>
                        </a:srgbClr>
                      </a:glow>
                    </a:effectLst>
                  </a:rPr>
                  <a:t>externally: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79439"/>
                <a:ext cx="9144000" cy="390748"/>
              </a:xfrm>
              <a:prstGeom prst="rect">
                <a:avLst/>
              </a:prstGeom>
              <a:blipFill rotWithShape="1">
                <a:blip r:embed="rId5"/>
                <a:stretch>
                  <a:fillRect t="-15625" b="-29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7904768" y="2220538"/>
            <a:ext cx="1239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K1 Calculation</a:t>
            </a:r>
          </a:p>
          <a:p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RKEvolve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04768" y="2672369"/>
            <a:ext cx="1239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K1 Finalization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K1Finalize()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04768" y="3527839"/>
            <a:ext cx="1239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K2 Calculation</a:t>
            </a:r>
          </a:p>
          <a:p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RKEvolve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04768" y="3979670"/>
            <a:ext cx="1239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K2 Finalization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K2Finalize()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04768" y="4595806"/>
            <a:ext cx="1239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K3 Calculation</a:t>
            </a:r>
          </a:p>
          <a:p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RKEvolve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04768" y="5047637"/>
            <a:ext cx="1239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K3 Finalization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K3Finalize()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04768" y="5707740"/>
            <a:ext cx="1239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K4 Calculation</a:t>
            </a:r>
          </a:p>
          <a:p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RKEvolve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04768" y="6159571"/>
            <a:ext cx="1239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K4 Finalization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K4Finalize()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85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RK4 Integrator | </a:t>
                </a:r>
                <a:r>
                  <a:rPr lang="en-US" dirty="0" smtClean="0"/>
                  <a:t>Interacting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346299"/>
                <a:ext cx="3071867" cy="50522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3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b="0" dirty="0" smtClean="0">
                    <a:solidFill>
                      <a:schemeClr val="accent3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b="0" dirty="0" smtClean="0">
                  <a:solidFill>
                    <a:schemeClr val="accent3"/>
                  </a:solidFill>
                </a:endParaRPr>
              </a:p>
              <a:p>
                <a:pPr/>
                <a:r>
                  <a:rPr lang="en-US" b="0" dirty="0" smtClean="0">
                    <a:solidFill>
                      <a:schemeClr val="accent3"/>
                    </a:solidFill>
                  </a:rPr>
                  <a:t/>
                </a:r>
                <a:br>
                  <a:rPr lang="en-US" b="0" dirty="0" smtClean="0">
                    <a:solidFill>
                      <a:schemeClr val="accent3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3"/>
                          </a:solidFill>
                          <a:effectLst>
                            <a:glow rad="101600">
                              <a:srgbClr val="FFFF00">
                                <a:alpha val="60000"/>
                              </a:srgbClr>
                            </a:glow>
                          </a:effectLst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effectLst>
                            <a:glow rad="101600">
                              <a:srgbClr val="FFFF00">
                                <a:alpha val="60000"/>
                              </a:srgbClr>
                            </a:glow>
                          </a:effectLst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accent3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3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chemeClr val="accent3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/>
                      </a:rPr>
                      <m:t>+=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3"/>
                    </a:solidFill>
                  </a:rPr>
                  <a:t>/6;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 smtClean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i="1" dirty="0" smtClean="0">
                  <a:solidFill>
                    <a:schemeClr val="accent3"/>
                  </a:solidFill>
                  <a:latin typeface="Cambria Math"/>
                </a:endParaRPr>
              </a:p>
              <a:p>
                <a:endParaRPr lang="en-US" i="1" dirty="0" smtClean="0">
                  <a:solidFill>
                    <a:schemeClr val="accent3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accent3"/>
                          </a:solidFill>
                          <a:effectLst>
                            <a:glow rad="101600">
                              <a:srgbClr val="FFFF00">
                                <a:alpha val="60000"/>
                              </a:srgbClr>
                            </a:glow>
                          </a:effectLst>
                          <a:latin typeface="Cambria Math"/>
                        </a:rPr>
                        <m:t>= 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effectLst>
                            <a:glow rad="101600">
                              <a:srgbClr val="FFFF00">
                                <a:alpha val="60000"/>
                              </a:srgbClr>
                            </a:glow>
                          </a:effectLst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3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0" dirty="0" smtClean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solidFill>
                            <a:schemeClr val="accent3"/>
                          </a:solidFill>
                          <a:latin typeface="Cambria Math"/>
                        </a:rPr>
                        <m:t>+=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/3;  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solidFill>
                            <a:schemeClr val="accent3"/>
                          </a:solidFill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b="0" i="0" dirty="0" smtClean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i="1" dirty="0" smtClean="0">
                  <a:solidFill>
                    <a:schemeClr val="accent3"/>
                  </a:solidFill>
                  <a:latin typeface="Cambria Math"/>
                </a:endParaRPr>
              </a:p>
              <a:p>
                <a:endParaRPr lang="en-US" i="1" dirty="0" smtClean="0">
                  <a:solidFill>
                    <a:schemeClr val="accent3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solidFill>
                            <a:schemeClr val="accent3"/>
                          </a:solidFill>
                          <a:effectLst>
                            <a:glow rad="101600">
                              <a:srgbClr val="FFFF00">
                                <a:alpha val="60000"/>
                              </a:srgbClr>
                            </a:glow>
                          </a:effectLst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effectLst>
                            <a:glow rad="101600">
                              <a:srgbClr val="FFFF00">
                                <a:alpha val="60000"/>
                              </a:srgbClr>
                            </a:glow>
                          </a:effectLst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3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3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2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chemeClr val="accent3"/>
                  </a:solidFill>
                  <a:effectLst>
                    <a:glow rad="101600">
                      <a:srgbClr val="FFFF00">
                        <a:alpha val="60000"/>
                      </a:srgbClr>
                    </a:glow>
                  </a:effectLst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solidFill>
                            <a:schemeClr val="accent3"/>
                          </a:solidFill>
                          <a:latin typeface="Cambria Math"/>
                        </a:rPr>
                        <m:t>+=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/3;  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solidFill>
                            <a:schemeClr val="accent3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/>
                        </a:rPr>
                        <m:t>h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accent3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  <a:p>
                <a:endParaRPr lang="en-US" i="1" dirty="0" smtClean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solidFill>
                            <a:schemeClr val="accent3"/>
                          </a:solidFill>
                          <a:effectLst>
                            <a:glow rad="101600">
                              <a:srgbClr val="FFFF00">
                                <a:alpha val="60000"/>
                              </a:srgbClr>
                            </a:glow>
                          </a:effectLst>
                          <a:latin typeface="Cambria Math"/>
                        </a:rPr>
                        <m:t>= 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effectLst>
                            <a:glow rad="101600">
                              <a:srgbClr val="FFFF00">
                                <a:alpha val="60000"/>
                              </a:srgbClr>
                            </a:glow>
                          </a:effectLst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3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3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2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>
                  <a:solidFill>
                    <a:schemeClr val="accent3"/>
                  </a:solidFill>
                  <a:effectLst>
                    <a:glow rad="101600">
                      <a:srgbClr val="FFFF00">
                        <a:alpha val="60000"/>
                      </a:srgbClr>
                    </a:glow>
                  </a:effectLst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3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/>
                      </a:rPr>
                      <m:t> 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3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/>
                      </a:rPr>
                      <m:t>h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b="0" dirty="0" smtClean="0">
                    <a:solidFill>
                      <a:schemeClr val="accent3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46299"/>
                <a:ext cx="3071867" cy="5052281"/>
              </a:xfrm>
              <a:prstGeom prst="rect">
                <a:avLst/>
              </a:prstGeom>
              <a:blipFill rotWithShape="1">
                <a:blip r:embed="rId3"/>
                <a:stretch>
                  <a:fillRect l="-994" t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410200" y="1346299"/>
                <a:ext cx="3071867" cy="50522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b="0" dirty="0" smtClean="0">
                    <a:solidFill>
                      <a:schemeClr val="accent2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b="0" dirty="0" smtClean="0">
                  <a:solidFill>
                    <a:schemeClr val="accent2"/>
                  </a:solidFill>
                </a:endParaRPr>
              </a:p>
              <a:p>
                <a:pPr/>
                <a:r>
                  <a:rPr lang="en-US" b="0" dirty="0" smtClean="0">
                    <a:solidFill>
                      <a:schemeClr val="accent2"/>
                    </a:solidFill>
                  </a:rPr>
                  <a:t/>
                </a:r>
                <a:br>
                  <a:rPr lang="en-US" b="0" dirty="0" smtClean="0">
                    <a:solidFill>
                      <a:schemeClr val="accent2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/>
                          </a:solidFill>
                          <a:effectLst>
                            <a:glow rad="101600">
                              <a:srgbClr val="FFFF00">
                                <a:alpha val="60000"/>
                              </a:srgbClr>
                            </a:glow>
                          </a:effectLst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effectLst>
                            <a:glow rad="101600">
                              <a:srgbClr val="FFFF00">
                                <a:alpha val="60000"/>
                              </a:srgbClr>
                            </a:glow>
                          </a:effectLst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accent2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2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chemeClr val="accent2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</a:rPr>
                      <m:t>+=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/6;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i="1" dirty="0" smtClean="0">
                  <a:solidFill>
                    <a:schemeClr val="accent2"/>
                  </a:solidFill>
                  <a:latin typeface="Cambria Math"/>
                </a:endParaRPr>
              </a:p>
              <a:p>
                <a:endParaRPr lang="en-US" i="1" dirty="0" smtClean="0">
                  <a:solidFill>
                    <a:schemeClr val="accent2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accent2"/>
                          </a:solidFill>
                          <a:effectLst>
                            <a:glow rad="101600">
                              <a:srgbClr val="FFFF00">
                                <a:alpha val="60000"/>
                              </a:srgbClr>
                            </a:glow>
                          </a:effectLst>
                          <a:latin typeface="Cambria Math"/>
                        </a:rPr>
                        <m:t>= 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effectLst>
                            <a:glow rad="101600">
                              <a:srgbClr val="FFFF00">
                                <a:alpha val="60000"/>
                              </a:srgbClr>
                            </a:glow>
                          </a:effectLst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2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0" dirty="0" smtClean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+=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/3;  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b="0" i="0" dirty="0" smtClean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i="1" dirty="0" smtClean="0">
                  <a:solidFill>
                    <a:schemeClr val="accent2"/>
                  </a:solidFill>
                  <a:latin typeface="Cambria Math"/>
                </a:endParaRPr>
              </a:p>
              <a:p>
                <a:endParaRPr lang="en-US" i="1" dirty="0" smtClean="0">
                  <a:solidFill>
                    <a:schemeClr val="accent2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solidFill>
                            <a:schemeClr val="accent2"/>
                          </a:solidFill>
                          <a:effectLst>
                            <a:glow rad="101600">
                              <a:srgbClr val="FFFF00">
                                <a:alpha val="60000"/>
                              </a:srgbClr>
                            </a:glow>
                          </a:effectLst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effectLst>
                            <a:glow rad="101600">
                              <a:srgbClr val="FFFF00">
                                <a:alpha val="60000"/>
                              </a:srgbClr>
                            </a:glow>
                          </a:effectLst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2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chemeClr val="accent2"/>
                  </a:solidFill>
                  <a:effectLst>
                    <a:glow rad="101600">
                      <a:srgbClr val="FFFF00">
                        <a:alpha val="60000"/>
                      </a:srgbClr>
                    </a:glow>
                  </a:effectLst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+=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/3;  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h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solidFill>
                            <a:schemeClr val="accent2"/>
                          </a:solidFill>
                          <a:effectLst>
                            <a:glow rad="101600">
                              <a:srgbClr val="FFFF00">
                                <a:alpha val="60000"/>
                              </a:srgbClr>
                            </a:glow>
                          </a:effectLst>
                          <a:latin typeface="Cambria Math"/>
                        </a:rPr>
                        <m:t>= 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effectLst>
                            <a:glow rad="101600">
                              <a:srgbClr val="FFFF00">
                                <a:alpha val="60000"/>
                              </a:srgbClr>
                            </a:glow>
                          </a:effectLst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2"/>
                              </a:solidFill>
                              <a:effectLst>
                                <a:glow rad="101600">
                                  <a:srgbClr val="FFFF00">
                                    <a:alpha val="60000"/>
                                  </a:srgbClr>
                                </a:glow>
                              </a:effectLst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effectLst>
                                    <a:glow rad="101600">
                                      <a:srgbClr val="FFFF00">
                                        <a:alpha val="60000"/>
                                      </a:srgbClr>
                                    </a:glow>
                                  </a:effectLst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>
                  <a:solidFill>
                    <a:schemeClr val="accent2"/>
                  </a:solidFill>
                  <a:effectLst>
                    <a:glow rad="101600">
                      <a:srgbClr val="FFFF00">
                        <a:alpha val="60000"/>
                      </a:srgbClr>
                    </a:glow>
                  </a:effectLst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/>
                      </a:rPr>
                      <m:t> 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/>
                      </a:rPr>
                      <m:t>h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b="0" dirty="0" smtClean="0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346299"/>
                <a:ext cx="3071867" cy="5052281"/>
              </a:xfrm>
              <a:prstGeom prst="rect">
                <a:avLst/>
              </a:prstGeom>
              <a:blipFill rotWithShape="1">
                <a:blip r:embed="rId4"/>
                <a:stretch>
                  <a:fillRect l="-994" t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609600" y="1713186"/>
            <a:ext cx="6019800" cy="371986"/>
            <a:chOff x="609600" y="1713186"/>
            <a:chExt cx="6019800" cy="371986"/>
          </a:xfrm>
        </p:grpSpPr>
        <p:grpSp>
          <p:nvGrpSpPr>
            <p:cNvPr id="1043" name="Group 1042"/>
            <p:cNvGrpSpPr/>
            <p:nvPr/>
          </p:nvGrpSpPr>
          <p:grpSpPr>
            <a:xfrm>
              <a:off x="1600200" y="1713186"/>
              <a:ext cx="3959772" cy="371986"/>
              <a:chOff x="1600200" y="1713186"/>
              <a:chExt cx="3959772" cy="3719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4" name="TextBox 1023"/>
                  <p:cNvSpPr txBox="1"/>
                  <p:nvPr/>
                </p:nvSpPr>
                <p:spPr>
                  <a:xfrm>
                    <a:off x="2541097" y="1808173"/>
                    <a:ext cx="265341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>
                        <a:effectLst/>
                      </a:rPr>
                      <a:t>Compute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solidFill>
                                  <a:schemeClr val="accent2"/>
                                </a:solidFill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accent2"/>
                                </a:solidFill>
                                <a:effectLst/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accent2"/>
                                </a:solidFill>
                                <a:effectLst/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oMath>
                    </a14:m>
                    <a:r>
                      <a:rPr lang="en-US" sz="1200" dirty="0" smtClean="0">
                        <a:effectLst/>
                      </a:rPr>
                      <a:t> from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solidFill>
                                  <a:schemeClr val="accent2"/>
                                </a:solidFill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accent2"/>
                                </a:solidFill>
                                <a:effectLst/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a14:m>
                    <a:r>
                      <a:rPr lang="en-US" sz="1200" dirty="0" smtClean="0">
                        <a:effectLst/>
                      </a:rPr>
                      <a:t> for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accent3"/>
                            </a:solidFill>
                            <a:effectLst/>
                            <a:latin typeface="Cambria Math"/>
                          </a:rPr>
                          <m:t>𝑓</m:t>
                        </m:r>
                      </m:oMath>
                    </a14:m>
                    <a:r>
                      <a:rPr lang="en-US" sz="1200" dirty="0" smtClean="0">
                        <a:effectLst/>
                      </a:rPr>
                      <a:t>, use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solidFill>
                                  <a:schemeClr val="accent3"/>
                                </a:solidFill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accent3"/>
                                </a:solidFill>
                                <a:effectLst/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accent3"/>
                                </a:solidFill>
                                <a:effectLst/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oMath>
                    </a14:m>
                    <a:r>
                      <a:rPr lang="en-US" sz="1200" dirty="0" smtClean="0">
                        <a:effectLst/>
                      </a:rPr>
                      <a:t> for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accent2"/>
                            </a:solidFill>
                            <a:effectLst/>
                            <a:latin typeface="Cambria Math"/>
                          </a:rPr>
                          <m:t>𝑓</m:t>
                        </m:r>
                      </m:oMath>
                    </a14:m>
                    <a:r>
                      <a:rPr lang="en-US" sz="1200" dirty="0" smtClean="0">
                        <a:effectLst/>
                      </a:rPr>
                      <a:t> </a:t>
                    </a:r>
                    <a:endParaRPr lang="en-US" sz="12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024" name="TextBox 10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1097" y="1808173"/>
                    <a:ext cx="2653419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230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28" name="Elbow Connector 1027"/>
              <p:cNvCxnSpPr/>
              <p:nvPr/>
            </p:nvCxnSpPr>
            <p:spPr>
              <a:xfrm rot="10800000" flipV="1">
                <a:off x="1600200" y="1713186"/>
                <a:ext cx="3959772" cy="261444"/>
              </a:xfrm>
              <a:prstGeom prst="bentConnector3">
                <a:avLst>
                  <a:gd name="adj1" fmla="val 99986"/>
                </a:avLst>
              </a:prstGeom>
              <a:ln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609600" y="1813046"/>
              <a:ext cx="6019800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629400" y="1813046"/>
              <a:ext cx="0" cy="161585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1177159" y="2971800"/>
            <a:ext cx="5486400" cy="371986"/>
            <a:chOff x="1143000" y="1713186"/>
            <a:chExt cx="5486400" cy="371986"/>
          </a:xfrm>
        </p:grpSpPr>
        <p:grpSp>
          <p:nvGrpSpPr>
            <p:cNvPr id="85" name="Group 84"/>
            <p:cNvGrpSpPr/>
            <p:nvPr/>
          </p:nvGrpSpPr>
          <p:grpSpPr>
            <a:xfrm>
              <a:off x="1600200" y="1713186"/>
              <a:ext cx="3959772" cy="371986"/>
              <a:chOff x="1600200" y="1713186"/>
              <a:chExt cx="3959772" cy="3719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2541097" y="1808173"/>
                    <a:ext cx="265341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>
                        <a:effectLst/>
                      </a:rPr>
                      <a:t>Compute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solidFill>
                                  <a:schemeClr val="accent2"/>
                                </a:solidFill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accent2"/>
                                </a:solidFill>
                                <a:effectLst/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accent2"/>
                                </a:solidFill>
                                <a:effectLst/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oMath>
                    </a14:m>
                    <a:r>
                      <a:rPr lang="en-US" sz="1200" dirty="0" smtClean="0">
                        <a:effectLst/>
                      </a:rPr>
                      <a:t> from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solidFill>
                                  <a:schemeClr val="accent2"/>
                                </a:solidFill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accent2"/>
                                </a:solidFill>
                                <a:effectLst/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a14:m>
                    <a:r>
                      <a:rPr lang="en-US" sz="1200" dirty="0" smtClean="0">
                        <a:effectLst/>
                      </a:rPr>
                      <a:t> for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accent3"/>
                            </a:solidFill>
                            <a:effectLst/>
                            <a:latin typeface="Cambria Math"/>
                          </a:rPr>
                          <m:t>𝑓</m:t>
                        </m:r>
                      </m:oMath>
                    </a14:m>
                    <a:r>
                      <a:rPr lang="en-US" sz="1200" dirty="0" smtClean="0">
                        <a:effectLst/>
                      </a:rPr>
                      <a:t>, use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solidFill>
                                  <a:schemeClr val="accent3"/>
                                </a:solidFill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accent3"/>
                                </a:solidFill>
                                <a:effectLst/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accent3"/>
                                </a:solidFill>
                                <a:effectLst/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oMath>
                    </a14:m>
                    <a:r>
                      <a:rPr lang="en-US" sz="1200" dirty="0" smtClean="0">
                        <a:effectLst/>
                      </a:rPr>
                      <a:t> for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accent2"/>
                            </a:solidFill>
                            <a:effectLst/>
                            <a:latin typeface="Cambria Math"/>
                          </a:rPr>
                          <m:t>𝑓</m:t>
                        </m:r>
                      </m:oMath>
                    </a14:m>
                    <a:r>
                      <a:rPr lang="en-US" sz="1200" dirty="0" smtClean="0">
                        <a:effectLst/>
                      </a:rPr>
                      <a:t> </a:t>
                    </a:r>
                    <a:endParaRPr lang="en-US" sz="12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1097" y="1808173"/>
                    <a:ext cx="2653419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Elbow Connector 88"/>
              <p:cNvCxnSpPr/>
              <p:nvPr/>
            </p:nvCxnSpPr>
            <p:spPr>
              <a:xfrm rot="10800000" flipV="1">
                <a:off x="1600200" y="1713186"/>
                <a:ext cx="3959772" cy="261444"/>
              </a:xfrm>
              <a:prstGeom prst="bentConnector3">
                <a:avLst>
                  <a:gd name="adj1" fmla="val 99986"/>
                </a:avLst>
              </a:prstGeom>
              <a:ln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Straight Connector 85"/>
            <p:cNvCxnSpPr/>
            <p:nvPr/>
          </p:nvCxnSpPr>
          <p:spPr>
            <a:xfrm>
              <a:off x="1143000" y="1813046"/>
              <a:ext cx="5486400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6629400" y="1813046"/>
              <a:ext cx="0" cy="161585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1158765" y="4314496"/>
            <a:ext cx="5486400" cy="371986"/>
            <a:chOff x="1143000" y="1713186"/>
            <a:chExt cx="5486400" cy="371986"/>
          </a:xfrm>
        </p:grpSpPr>
        <p:grpSp>
          <p:nvGrpSpPr>
            <p:cNvPr id="91" name="Group 90"/>
            <p:cNvGrpSpPr/>
            <p:nvPr/>
          </p:nvGrpSpPr>
          <p:grpSpPr>
            <a:xfrm>
              <a:off x="1600200" y="1713186"/>
              <a:ext cx="3959772" cy="371986"/>
              <a:chOff x="1600200" y="1713186"/>
              <a:chExt cx="3959772" cy="3719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2541097" y="1808173"/>
                    <a:ext cx="265341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>
                        <a:effectLst/>
                      </a:rPr>
                      <a:t>Compute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solidFill>
                                  <a:schemeClr val="accent2"/>
                                </a:solidFill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accent2"/>
                                </a:solidFill>
                                <a:effectLst/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accent2"/>
                                </a:solidFill>
                                <a:effectLst/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oMath>
                    </a14:m>
                    <a:r>
                      <a:rPr lang="en-US" sz="1200" dirty="0" smtClean="0">
                        <a:effectLst/>
                      </a:rPr>
                      <a:t> from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solidFill>
                                  <a:schemeClr val="accent2"/>
                                </a:solidFill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accent2"/>
                                </a:solidFill>
                                <a:effectLst/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a14:m>
                    <a:r>
                      <a:rPr lang="en-US" sz="1200" dirty="0" smtClean="0">
                        <a:effectLst/>
                      </a:rPr>
                      <a:t> for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accent3"/>
                            </a:solidFill>
                            <a:effectLst/>
                            <a:latin typeface="Cambria Math"/>
                          </a:rPr>
                          <m:t>𝑓</m:t>
                        </m:r>
                      </m:oMath>
                    </a14:m>
                    <a:r>
                      <a:rPr lang="en-US" sz="1200" dirty="0" smtClean="0">
                        <a:effectLst/>
                      </a:rPr>
                      <a:t>, use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solidFill>
                                  <a:schemeClr val="accent3"/>
                                </a:solidFill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accent3"/>
                                </a:solidFill>
                                <a:effectLst/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accent3"/>
                                </a:solidFill>
                                <a:effectLst/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oMath>
                    </a14:m>
                    <a:r>
                      <a:rPr lang="en-US" sz="1200" dirty="0" smtClean="0">
                        <a:effectLst/>
                      </a:rPr>
                      <a:t> for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accent2"/>
                            </a:solidFill>
                            <a:effectLst/>
                            <a:latin typeface="Cambria Math"/>
                          </a:rPr>
                          <m:t>𝑓</m:t>
                        </m:r>
                      </m:oMath>
                    </a14:m>
                    <a:r>
                      <a:rPr lang="en-US" sz="1200" dirty="0" smtClean="0">
                        <a:effectLst/>
                      </a:rPr>
                      <a:t> </a:t>
                    </a:r>
                    <a:endParaRPr lang="en-US" sz="12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94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1097" y="1808173"/>
                    <a:ext cx="2653419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5" name="Elbow Connector 94"/>
              <p:cNvCxnSpPr/>
              <p:nvPr/>
            </p:nvCxnSpPr>
            <p:spPr>
              <a:xfrm rot="10800000" flipV="1">
                <a:off x="1600200" y="1713186"/>
                <a:ext cx="3959772" cy="261444"/>
              </a:xfrm>
              <a:prstGeom prst="bentConnector3">
                <a:avLst>
                  <a:gd name="adj1" fmla="val 99986"/>
                </a:avLst>
              </a:prstGeom>
              <a:ln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Straight Connector 91"/>
            <p:cNvCxnSpPr/>
            <p:nvPr/>
          </p:nvCxnSpPr>
          <p:spPr>
            <a:xfrm>
              <a:off x="1143000" y="1813046"/>
              <a:ext cx="5486400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6629400" y="1813046"/>
              <a:ext cx="0" cy="161585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1177159" y="5410200"/>
            <a:ext cx="5486400" cy="371986"/>
            <a:chOff x="1143000" y="1713186"/>
            <a:chExt cx="5486400" cy="371986"/>
          </a:xfrm>
        </p:grpSpPr>
        <p:grpSp>
          <p:nvGrpSpPr>
            <p:cNvPr id="97" name="Group 96"/>
            <p:cNvGrpSpPr/>
            <p:nvPr/>
          </p:nvGrpSpPr>
          <p:grpSpPr>
            <a:xfrm>
              <a:off x="1600200" y="1713186"/>
              <a:ext cx="3959772" cy="371986"/>
              <a:chOff x="1600200" y="1713186"/>
              <a:chExt cx="3959772" cy="3719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2541097" y="1808173"/>
                    <a:ext cx="265341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>
                        <a:effectLst/>
                      </a:rPr>
                      <a:t>Compute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solidFill>
                                  <a:schemeClr val="accent2"/>
                                </a:solidFill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accent2"/>
                                </a:solidFill>
                                <a:effectLst/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accent2"/>
                                </a:solidFill>
                                <a:effectLst/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oMath>
                    </a14:m>
                    <a:r>
                      <a:rPr lang="en-US" sz="1200" dirty="0" smtClean="0">
                        <a:effectLst/>
                      </a:rPr>
                      <a:t> from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solidFill>
                                  <a:schemeClr val="accent2"/>
                                </a:solidFill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accent2"/>
                                </a:solidFill>
                                <a:effectLst/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a14:m>
                    <a:r>
                      <a:rPr lang="en-US" sz="1200" dirty="0" smtClean="0">
                        <a:effectLst/>
                      </a:rPr>
                      <a:t> for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accent3"/>
                            </a:solidFill>
                            <a:effectLst/>
                            <a:latin typeface="Cambria Math"/>
                          </a:rPr>
                          <m:t>𝑓</m:t>
                        </m:r>
                      </m:oMath>
                    </a14:m>
                    <a:r>
                      <a:rPr lang="en-US" sz="1200" dirty="0" smtClean="0">
                        <a:effectLst/>
                      </a:rPr>
                      <a:t>, use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solidFill>
                                  <a:schemeClr val="accent3"/>
                                </a:solidFill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accent3"/>
                                </a:solidFill>
                                <a:effectLst/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accent3"/>
                                </a:solidFill>
                                <a:effectLst/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oMath>
                    </a14:m>
                    <a:r>
                      <a:rPr lang="en-US" sz="1200" dirty="0" smtClean="0">
                        <a:effectLst/>
                      </a:rPr>
                      <a:t> for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accent2"/>
                            </a:solidFill>
                            <a:effectLst/>
                            <a:latin typeface="Cambria Math"/>
                          </a:rPr>
                          <m:t>𝑓</m:t>
                        </m:r>
                      </m:oMath>
                    </a14:m>
                    <a:r>
                      <a:rPr lang="en-US" sz="1200" dirty="0" smtClean="0">
                        <a:effectLst/>
                      </a:rPr>
                      <a:t> </a:t>
                    </a:r>
                    <a:endParaRPr lang="en-US" sz="12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1097" y="1808173"/>
                    <a:ext cx="2653419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1" name="Elbow Connector 100"/>
              <p:cNvCxnSpPr/>
              <p:nvPr/>
            </p:nvCxnSpPr>
            <p:spPr>
              <a:xfrm rot="10800000" flipV="1">
                <a:off x="1600200" y="1713186"/>
                <a:ext cx="3959772" cy="261444"/>
              </a:xfrm>
              <a:prstGeom prst="bentConnector3">
                <a:avLst>
                  <a:gd name="adj1" fmla="val 99986"/>
                </a:avLst>
              </a:prstGeom>
              <a:ln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Straight Connector 97"/>
            <p:cNvCxnSpPr/>
            <p:nvPr/>
          </p:nvCxnSpPr>
          <p:spPr>
            <a:xfrm>
              <a:off x="1143000" y="1813046"/>
              <a:ext cx="5486400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6629400" y="1813046"/>
              <a:ext cx="0" cy="161585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5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mathbits.com/MathBits/StudentResources/GraphPaper/14by14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75" r="43796"/>
          <a:stretch/>
        </p:blipFill>
        <p:spPr bwMode="auto">
          <a:xfrm rot="20786181">
            <a:off x="1935775" y="4490636"/>
            <a:ext cx="166022" cy="2109000"/>
          </a:xfrm>
          <a:prstGeom prst="rect">
            <a:avLst/>
          </a:prstGeom>
          <a:noFill/>
          <a:scene3d>
            <a:camera prst="isometricTopUp">
              <a:rot lat="19015222" lon="17445204" rev="3929356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RK4 Integrator | 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“wedge” </a:t>
            </a:r>
            <a:r>
              <a:rPr lang="en-US" dirty="0" smtClean="0"/>
              <a:t>integrator</a:t>
            </a:r>
            <a:endParaRPr lang="en-US" dirty="0"/>
          </a:p>
        </p:txBody>
      </p:sp>
      <p:pic>
        <p:nvPicPr>
          <p:cNvPr id="8" name="Picture 6" descr="http://mathbits.com/MathBits/StudentResources/GraphPaper/14by14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2" r="49360"/>
          <a:stretch/>
        </p:blipFill>
        <p:spPr bwMode="auto">
          <a:xfrm rot="20786181">
            <a:off x="1744211" y="3778723"/>
            <a:ext cx="463906" cy="2109000"/>
          </a:xfrm>
          <a:prstGeom prst="rect">
            <a:avLst/>
          </a:prstGeom>
          <a:noFill/>
          <a:scene3d>
            <a:camera prst="isometricTopUp">
              <a:rot lat="19015222" lon="17445204" rev="3929356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mathbits.com/MathBits/StudentResources/GraphPaper/14by14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4" t="-1489" r="18676" b="1489"/>
          <a:stretch/>
        </p:blipFill>
        <p:spPr bwMode="auto">
          <a:xfrm rot="20786181">
            <a:off x="1570021" y="3024555"/>
            <a:ext cx="703733" cy="2109000"/>
          </a:xfrm>
          <a:prstGeom prst="rect">
            <a:avLst/>
          </a:prstGeom>
          <a:noFill/>
          <a:scene3d>
            <a:camera prst="isometricTopUp">
              <a:rot lat="19015222" lon="17445204" rev="3929356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mathbits.com/MathBits/StudentResources/GraphPaper/14by14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79"/>
          <a:stretch/>
        </p:blipFill>
        <p:spPr bwMode="auto">
          <a:xfrm rot="20786181">
            <a:off x="1121324" y="2217968"/>
            <a:ext cx="1410623" cy="2109000"/>
          </a:xfrm>
          <a:prstGeom prst="rect">
            <a:avLst/>
          </a:prstGeom>
          <a:noFill/>
          <a:scene3d>
            <a:camera prst="isometricTopUp">
              <a:rot lat="19015222" lon="17445204" rev="3929356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895600" y="2532602"/>
                <a:ext cx="5507485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3"/>
                <a:r>
                  <a:rPr lang="en-US" dirty="0" smtClean="0"/>
                  <a:t>Use previous RK4 method, but calculate values only on a 2D “wedge”</a:t>
                </a:r>
              </a:p>
              <a:p>
                <a:pPr lvl="3"/>
                <a:endParaRPr lang="en-US" dirty="0" smtClean="0"/>
              </a:p>
              <a:p>
                <a:pPr lvl="3"/>
                <a:endParaRPr lang="en-US" dirty="0"/>
              </a:p>
              <a:p>
                <a:pPr lvl="3"/>
                <a:endParaRPr lang="en-US" dirty="0" smtClean="0"/>
              </a:p>
              <a:p>
                <a:pPr lvl="3"/>
                <a:endParaRPr lang="en-US" dirty="0" smtClean="0"/>
              </a:p>
              <a:p>
                <a:pPr lvl="3"/>
                <a:endParaRPr lang="en-US" dirty="0"/>
              </a:p>
              <a:p>
                <a:pPr lvl="3"/>
                <a:endParaRPr lang="en-US" dirty="0" smtClean="0"/>
              </a:p>
              <a:p>
                <a:pPr lvl="3"/>
                <a:endParaRPr lang="en-US" dirty="0"/>
              </a:p>
              <a:p>
                <a:pPr lvl="3"/>
                <a:r>
                  <a:rPr lang="en-US" dirty="0" smtClean="0"/>
                  <a:t>Gives </a:t>
                </a:r>
                <a:r>
                  <a:rPr lang="en-US" dirty="0" smtClean="0"/>
                  <a:t>a 9x </a:t>
                </a:r>
                <a:r>
                  <a:rPr lang="en-US" dirty="0" smtClean="0"/>
                  <a:t>memory reduction </a:t>
                </a:r>
                <a:r>
                  <a:rPr lang="en-US" dirty="0" smtClean="0"/>
                  <a:t>over a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9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integrator. This is important </a:t>
                </a:r>
                <a:r>
                  <a:rPr lang="en-US" dirty="0"/>
                  <a:t>for </a:t>
                </a:r>
                <a:r>
                  <a:rPr lang="en-US" dirty="0" smtClean="0"/>
                  <a:t>low-RAM </a:t>
                </a:r>
                <a:r>
                  <a:rPr lang="en-US" dirty="0"/>
                  <a:t>environments, </a:t>
                </a:r>
                <a:r>
                  <a:rPr lang="en-US" dirty="0" smtClean="0"/>
                  <a:t>such as GPUs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532602"/>
                <a:ext cx="5507485" cy="3693319"/>
              </a:xfrm>
              <a:prstGeom prst="rect">
                <a:avLst/>
              </a:prstGeom>
              <a:blipFill rotWithShape="1">
                <a:blip r:embed="rId4"/>
                <a:stretch>
                  <a:fillRect t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6" descr="http://mathbits.com/MathBits/StudentResources/GraphPaper/14by14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77"/>
          <a:stretch/>
        </p:blipFill>
        <p:spPr bwMode="auto">
          <a:xfrm rot="20786181">
            <a:off x="616613" y="2478339"/>
            <a:ext cx="838556" cy="2109000"/>
          </a:xfrm>
          <a:prstGeom prst="rect">
            <a:avLst/>
          </a:prstGeom>
          <a:noFill/>
          <a:scene3d>
            <a:camera prst="isometricTopUp">
              <a:rot lat="19015222" lon="17445204" rev="3929356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James\Desktop\amin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521842"/>
            <a:ext cx="42481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939824" y="6581001"/>
            <a:ext cx="1204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arXiv:1310.2948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37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8360</TotalTime>
  <Words>347</Words>
  <Application>Microsoft Office PowerPoint</Application>
  <PresentationFormat>On-screen Show (4:3)</PresentationFormat>
  <Paragraphs>110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RK4 Integrator | The 9N^3 Method</vt:lpstr>
      <vt:lpstr>RK4 Integrator | A 4N^3   Method</vt:lpstr>
      <vt:lpstr>RK4 Integrator | A 4N^3 Alternative</vt:lpstr>
      <vt:lpstr>RK4 Integrator | Interacting 4N^3</vt:lpstr>
      <vt:lpstr>RK4 Integrator | 1N^3+O(N^2)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445</cp:revision>
  <dcterms:created xsi:type="dcterms:W3CDTF">2015-10-24T18:16:22Z</dcterms:created>
  <dcterms:modified xsi:type="dcterms:W3CDTF">2016-07-10T15:48:00Z</dcterms:modified>
</cp:coreProperties>
</file>