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80" r:id="rId2"/>
    <p:sldId id="1141" r:id="rId3"/>
    <p:sldId id="980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8"/>
  </p:normalViewPr>
  <p:slideViewPr>
    <p:cSldViewPr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1653-3131-054F-A6DA-713406AB0E4E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7E82-303A-EF49-8593-3A82474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6C0D15-6C3A-8BC3-CFAF-214A4B394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C5FA8-35C6-8540-9D3A-686A539918A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50690" name="Rectangle 2">
            <a:extLst>
              <a:ext uri="{FF2B5EF4-FFF2-40B4-BE49-F238E27FC236}">
                <a16:creationId xmlns:a16="http://schemas.microsoft.com/office/drawing/2014/main" id="{608EF7F5-221A-5114-E877-BF9AA5F4A3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>
            <a:extLst>
              <a:ext uri="{FF2B5EF4-FFF2-40B4-BE49-F238E27FC236}">
                <a16:creationId xmlns:a16="http://schemas.microsoft.com/office/drawing/2014/main" id="{BC6698B9-20A9-CB61-7FA5-B38C099CF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6580188"/>
            <a:ext cx="1209675" cy="2809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A9C427-8518-FBC5-21A1-827EDB3A9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6514E-F05E-A741-A7A1-90AA0B5F3AE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43170" name="Rectangle 2">
            <a:extLst>
              <a:ext uri="{FF2B5EF4-FFF2-40B4-BE49-F238E27FC236}">
                <a16:creationId xmlns:a16="http://schemas.microsoft.com/office/drawing/2014/main" id="{E0D5CB9C-1EA4-60D4-6E20-6376919B32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73BF79C-B4B6-E996-EE1A-683DE9744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6580188"/>
            <a:ext cx="1209675" cy="2809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91D0D9-283F-4D66-DB12-321CD43AC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78BE3-64B9-D649-A0A3-5DB00639B0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77BA8ABA-9636-0C34-D45D-E06C4C2489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66B2963B-D364-088B-C60D-788EC544D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6580188"/>
            <a:ext cx="1209675" cy="2809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0B2E-E69C-4817-A2D9-A2D442A6C01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E63A-6FF7-46DF-A67D-14632BE9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3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4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>
            <a:extLst>
              <a:ext uri="{FF2B5EF4-FFF2-40B4-BE49-F238E27FC236}">
                <a16:creationId xmlns:a16="http://schemas.microsoft.com/office/drawing/2014/main" id="{60F6AD14-6A1C-95C3-EB25-F472E1F02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198438"/>
            <a:ext cx="6680200" cy="62865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The Mammalian Olfactory System</a:t>
            </a:r>
          </a:p>
        </p:txBody>
      </p:sp>
      <p:sp>
        <p:nvSpPr>
          <p:cNvPr id="1649667" name="Text Box 3">
            <a:extLst>
              <a:ext uri="{FF2B5EF4-FFF2-40B4-BE49-F238E27FC236}">
                <a16:creationId xmlns:a16="http://schemas.microsoft.com/office/drawing/2014/main" id="{53DFC051-42BB-65ED-B28C-6C5F79DF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981075"/>
            <a:ext cx="691038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Aft>
                <a:spcPct val="50000"/>
              </a:spcAft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Olfactory epithelium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b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  human:  1 cm</a:t>
            </a:r>
            <a:r>
              <a:rPr lang="en-US" altLang="en-US" baseline="3000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per nostril (5 x 10</a:t>
            </a:r>
            <a:r>
              <a:rPr lang="en-US" altLang="en-US" baseline="30000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cells)</a:t>
            </a:r>
            <a:b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  dog:  ~25 cm</a:t>
            </a:r>
            <a:r>
              <a:rPr lang="en-US" altLang="en-US" baseline="3000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per nostril, highly reticulated</a:t>
            </a:r>
          </a:p>
          <a:p>
            <a:pPr>
              <a:lnSpc>
                <a:spcPct val="105000"/>
              </a:lnSpc>
              <a:spcAft>
                <a:spcPct val="50000"/>
              </a:spcAft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Even Humans can distinguish </a:t>
            </a:r>
            <a:b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   &gt;10,000 individual scents.</a:t>
            </a:r>
          </a:p>
          <a:p>
            <a:pPr>
              <a:lnSpc>
                <a:spcPct val="105000"/>
              </a:lnSpc>
              <a:spcAft>
                <a:spcPct val="50000"/>
              </a:spcAft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~500 </a:t>
            </a:r>
            <a:r>
              <a:rPr lang="en-US" altLang="en-US" sz="2600">
                <a:solidFill>
                  <a:schemeClr val="accent1"/>
                </a:solidFill>
                <a:latin typeface="Arial" panose="020B0604020202020204" pitchFamily="34" charset="0"/>
              </a:rPr>
              <a:t>semi-specific</a:t>
            </a: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 receptors:</a:t>
            </a:r>
            <a:b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   2% of mammalian genome!</a:t>
            </a:r>
          </a:p>
          <a:p>
            <a:pPr>
              <a:lnSpc>
                <a:spcPct val="105000"/>
              </a:lnSpc>
              <a:spcAft>
                <a:spcPct val="50000"/>
              </a:spcAft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Olfactory receptors are GPCRs, </a:t>
            </a:r>
            <a:b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   receptor structure speculative,</a:t>
            </a:r>
            <a:b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  <a:t>   but probably metalloprotein.</a:t>
            </a:r>
            <a:br>
              <a:rPr lang="en-US" altLang="en-US" sz="26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>
                <a:latin typeface="Arial" panose="020B0604020202020204" pitchFamily="34" charset="0"/>
              </a:rPr>
              <a:t>Wang, Luthey-Schulten, Suslick,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   </a:t>
            </a:r>
            <a:r>
              <a:rPr lang="en-US" altLang="en-US" sz="2000" i="1">
                <a:latin typeface="Arial" panose="020B0604020202020204" pitchFamily="34" charset="0"/>
              </a:rPr>
              <a:t>PNAS </a:t>
            </a:r>
            <a:r>
              <a:rPr lang="en-US" altLang="en-US" sz="2000">
                <a:latin typeface="Arial" panose="020B0604020202020204" pitchFamily="34" charset="0"/>
              </a:rPr>
              <a:t> 2003, </a:t>
            </a:r>
            <a:r>
              <a:rPr lang="en-US" altLang="en-US" sz="2000" i="1">
                <a:latin typeface="Arial" panose="020B0604020202020204" pitchFamily="34" charset="0"/>
              </a:rPr>
              <a:t>100</a:t>
            </a:r>
            <a:r>
              <a:rPr lang="en-US" altLang="en-US" sz="2000">
                <a:latin typeface="Arial" panose="020B0604020202020204" pitchFamily="34" charset="0"/>
              </a:rPr>
              <a:t>, 3035</a:t>
            </a: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649668" name="Group 4">
            <a:extLst>
              <a:ext uri="{FF2B5EF4-FFF2-40B4-BE49-F238E27FC236}">
                <a16:creationId xmlns:a16="http://schemas.microsoft.com/office/drawing/2014/main" id="{C87B928B-C3A9-9104-C691-18CDDF8808EC}"/>
              </a:ext>
            </a:extLst>
          </p:cNvPr>
          <p:cNvGrpSpPr>
            <a:grpSpLocks/>
          </p:cNvGrpSpPr>
          <p:nvPr/>
        </p:nvGrpSpPr>
        <p:grpSpPr bwMode="auto">
          <a:xfrm>
            <a:off x="5891213" y="2549525"/>
            <a:ext cx="3011487" cy="3040063"/>
            <a:chOff x="3551" y="1606"/>
            <a:chExt cx="1897" cy="1915"/>
          </a:xfrm>
        </p:grpSpPr>
        <p:pic>
          <p:nvPicPr>
            <p:cNvPr id="1649669" name="Picture 5">
              <a:extLst>
                <a:ext uri="{FF2B5EF4-FFF2-40B4-BE49-F238E27FC236}">
                  <a16:creationId xmlns:a16="http://schemas.microsoft.com/office/drawing/2014/main" id="{09942838-2CE3-4325-3FDB-455B389435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1" y="1606"/>
              <a:ext cx="1893" cy="191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670" name="Text Box 6">
              <a:extLst>
                <a:ext uri="{FF2B5EF4-FFF2-40B4-BE49-F238E27FC236}">
                  <a16:creationId xmlns:a16="http://schemas.microsoft.com/office/drawing/2014/main" id="{A75EBCC5-3958-7FAF-105B-9B4C25FF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61"/>
              <a:ext cx="481" cy="23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chemeClr val="bg1"/>
                  </a:solidFill>
                </a:rPr>
                <a:t>olfactory</a:t>
              </a:r>
              <a:br>
                <a:rPr lang="en-US" altLang="en-US" sz="1200">
                  <a:solidFill>
                    <a:schemeClr val="bg1"/>
                  </a:solidFill>
                </a:rPr>
              </a:br>
              <a:r>
                <a:rPr lang="en-US" altLang="en-US" sz="1200">
                  <a:solidFill>
                    <a:schemeClr val="bg1"/>
                  </a:solidFill>
                </a:rPr>
                <a:t>epithelium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>
            <a:extLst>
              <a:ext uri="{FF2B5EF4-FFF2-40B4-BE49-F238E27FC236}">
                <a16:creationId xmlns:a16="http://schemas.microsoft.com/office/drawing/2014/main" id="{6DBBD342-85F3-4ECF-A5C4-314005B7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84275"/>
            <a:ext cx="89566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1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Aft>
                <a:spcPct val="70000"/>
              </a:spcAft>
              <a:buClr>
                <a:srgbClr val="0000CC"/>
              </a:buClr>
              <a:buSzPct val="120000"/>
              <a:buFontTx/>
              <a:buChar char="•"/>
            </a:pPr>
            <a:r>
              <a:rPr lang="en-US" altLang="en-US" sz="2800">
                <a:solidFill>
                  <a:srgbClr val="FF3300"/>
                </a:solidFill>
                <a:latin typeface="Arial" panose="020B0604020202020204" pitchFamily="34" charset="0"/>
              </a:rPr>
              <a:t> Uses: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</a:t>
            </a:r>
            <a:r>
              <a:rPr lang="en-US" altLang="en-US" sz="2200">
                <a:latin typeface="Arial" panose="020B0604020202020204" pitchFamily="34" charset="0"/>
              </a:rPr>
              <a:t>  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Non-invasive medical diagnosis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▪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 Dosimetry of Toxic Industrial Chemicals (TICs) 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 1</a:t>
            </a:r>
            <a:r>
              <a:rPr lang="en-US" altLang="en-US" sz="2200" baseline="30000">
                <a:solidFill>
                  <a:schemeClr val="tx2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Responders:  Fires, chemical spills, …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 Security screening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  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Rapid Bacterial Identification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 Personal hygiene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 Food and drug spoilage</a:t>
            </a:r>
            <a:b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200">
                <a:solidFill>
                  <a:srgbClr val="FF3300"/>
                </a:solidFill>
                <a:latin typeface="Arial" panose="020B0604020202020204" pitchFamily="34" charset="0"/>
              </a:rPr>
              <a:t>▪</a:t>
            </a:r>
            <a:r>
              <a:rPr lang="en-US" altLang="en-US" sz="2200">
                <a:solidFill>
                  <a:schemeClr val="tx2"/>
                </a:solidFill>
                <a:latin typeface="Arial" panose="020B0604020202020204" pitchFamily="34" charset="0"/>
              </a:rPr>
              <a:t>  Process control …</a:t>
            </a:r>
          </a:p>
          <a:p>
            <a:pPr eaLnBrk="1" hangingPunct="1">
              <a:lnSpc>
                <a:spcPct val="120000"/>
              </a:lnSpc>
              <a:spcAft>
                <a:spcPct val="70000"/>
              </a:spcAft>
              <a:buClr>
                <a:schemeClr val="accent2"/>
              </a:buClr>
              <a:buSzPct val="120000"/>
              <a:buFontTx/>
              <a:buChar char="•"/>
            </a:pPr>
            <a:r>
              <a:rPr lang="en-US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 Problem:	 </a:t>
            </a:r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Current Technology is</a:t>
            </a:r>
            <a:b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	  not sensitive, not portable, </a:t>
            </a:r>
            <a:r>
              <a:rPr lang="en-US" altLang="en-US" sz="2800" u="sng">
                <a:solidFill>
                  <a:schemeClr val="tx2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 not cheap.</a:t>
            </a:r>
          </a:p>
        </p:txBody>
      </p:sp>
      <p:sp>
        <p:nvSpPr>
          <p:cNvPr id="1542147" name="Rectangle 3">
            <a:extLst>
              <a:ext uri="{FF2B5EF4-FFF2-40B4-BE49-F238E27FC236}">
                <a16:creationId xmlns:a16="http://schemas.microsoft.com/office/drawing/2014/main" id="{04022ED2-0D3E-55A3-E656-3E78F0D0E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239713"/>
            <a:ext cx="7534275" cy="579437"/>
          </a:xfrm>
          <a:noFill/>
          <a:ln/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  <a:spcAft>
                <a:spcPct val="200000"/>
              </a:spcAft>
            </a:pPr>
            <a:r>
              <a:rPr lang="en-US" altLang="en-US"/>
              <a:t>Artificial Olfaction:  Chemical Sensing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14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>
            <a:extLst>
              <a:ext uri="{FF2B5EF4-FFF2-40B4-BE49-F238E27FC236}">
                <a16:creationId xmlns:a16="http://schemas.microsoft.com/office/drawing/2014/main" id="{436F6D11-FBA9-7670-FDF5-5AE51153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3744" y="262732"/>
            <a:ext cx="6923088" cy="800100"/>
          </a:xfrm>
          <a:noFill/>
          <a:ln/>
        </p:spPr>
        <p:txBody>
          <a:bodyPr anchor="b">
            <a:normAutofit/>
          </a:bodyPr>
          <a:lstStyle/>
          <a:p>
            <a:r>
              <a:rPr lang="en-US" altLang="en-US" dirty="0"/>
              <a:t>Colorimetric Array Detector</a:t>
            </a:r>
          </a:p>
        </p:txBody>
      </p:sp>
      <p:grpSp>
        <p:nvGrpSpPr>
          <p:cNvPr id="1153027" name="Group 3">
            <a:extLst>
              <a:ext uri="{FF2B5EF4-FFF2-40B4-BE49-F238E27FC236}">
                <a16:creationId xmlns:a16="http://schemas.microsoft.com/office/drawing/2014/main" id="{B74D183E-1234-B52B-631F-89494F7D4D71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041400"/>
            <a:ext cx="7432675" cy="4703763"/>
            <a:chOff x="274" y="656"/>
            <a:chExt cx="4682" cy="2963"/>
          </a:xfrm>
        </p:grpSpPr>
        <p:sp>
          <p:nvSpPr>
            <p:cNvPr id="1153028" name="Rectangle 4">
              <a:extLst>
                <a:ext uri="{FF2B5EF4-FFF2-40B4-BE49-F238E27FC236}">
                  <a16:creationId xmlns:a16="http://schemas.microsoft.com/office/drawing/2014/main" id="{10292995-867E-B8F7-2AA3-7C6FE97D5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" y="656"/>
              <a:ext cx="4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88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1"/>
                </a:buClr>
                <a:buSzPct val="120000"/>
                <a:buFontTx/>
                <a:buChar char="•"/>
              </a:pPr>
              <a:r>
                <a:rPr lang="en-US" altLang="en-US" sz="2400">
                  <a:solidFill>
                    <a:schemeClr val="tx2"/>
                  </a:solidFill>
                </a:rPr>
                <a:t>  </a:t>
              </a:r>
              <a:r>
                <a:rPr lang="en-US" altLang="en-US">
                  <a:solidFill>
                    <a:schemeClr val="tx2"/>
                  </a:solidFill>
                </a:rPr>
                <a:t>Printed array of </a:t>
              </a:r>
              <a:r>
                <a:rPr lang="en-US" altLang="en-US" i="1">
                  <a:solidFill>
                    <a:schemeClr val="accent1"/>
                  </a:solidFill>
                </a:rPr>
                <a:t>chemically responsive</a:t>
              </a:r>
              <a:r>
                <a:rPr lang="en-US" altLang="en-US">
                  <a:solidFill>
                    <a:schemeClr val="tx2"/>
                  </a:solidFill>
                </a:rPr>
                <a:t> dyes.</a:t>
              </a:r>
            </a:p>
          </p:txBody>
        </p:sp>
        <p:grpSp>
          <p:nvGrpSpPr>
            <p:cNvPr id="1153029" name="Group 5">
              <a:extLst>
                <a:ext uri="{FF2B5EF4-FFF2-40B4-BE49-F238E27FC236}">
                  <a16:creationId xmlns:a16="http://schemas.microsoft.com/office/drawing/2014/main" id="{CB1B0CB8-EA0E-F20D-3BCF-3E681F498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" y="1948"/>
              <a:ext cx="1440" cy="1671"/>
              <a:chOff x="274" y="1948"/>
              <a:chExt cx="1440" cy="1671"/>
            </a:xfrm>
          </p:grpSpPr>
          <p:pic>
            <p:nvPicPr>
              <p:cNvPr id="1153030" name="Picture 6">
                <a:extLst>
                  <a:ext uri="{FF2B5EF4-FFF2-40B4-BE49-F238E27FC236}">
                    <a16:creationId xmlns:a16="http://schemas.microsoft.com/office/drawing/2014/main" id="{BF98569C-163E-D159-6C0F-C0C2F4309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-4000"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" y="2179"/>
                <a:ext cx="144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1" name="Rectangle 7">
                <a:extLst>
                  <a:ext uri="{FF2B5EF4-FFF2-40B4-BE49-F238E27FC236}">
                    <a16:creationId xmlns:a16="http://schemas.microsoft.com/office/drawing/2014/main" id="{A9923E7A-EA31-DF7D-1F27-03FB4B4C9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" y="1948"/>
                <a:ext cx="12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20000"/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Before Exposure</a:t>
                </a:r>
                <a:endParaRPr lang="en-US" altLang="en-US" sz="2000" b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153032" name="Group 8">
            <a:extLst>
              <a:ext uri="{FF2B5EF4-FFF2-40B4-BE49-F238E27FC236}">
                <a16:creationId xmlns:a16="http://schemas.microsoft.com/office/drawing/2014/main" id="{9108D37B-1CDB-5F2A-C5B4-CC0FF85B5C2E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1474788"/>
            <a:ext cx="8250238" cy="4729162"/>
            <a:chOff x="358" y="929"/>
            <a:chExt cx="5197" cy="2979"/>
          </a:xfrm>
        </p:grpSpPr>
        <p:sp>
          <p:nvSpPr>
            <p:cNvPr id="1153033" name="Rectangle 9">
              <a:extLst>
                <a:ext uri="{FF2B5EF4-FFF2-40B4-BE49-F238E27FC236}">
                  <a16:creationId xmlns:a16="http://schemas.microsoft.com/office/drawing/2014/main" id="{F6DEEA2C-1054-287D-3D2D-F71E4231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929"/>
              <a:ext cx="5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88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1"/>
                </a:buClr>
                <a:buSzPct val="120000"/>
                <a:buFontTx/>
                <a:buChar char="•"/>
              </a:pPr>
              <a:r>
                <a:rPr lang="en-US" altLang="en-US" sz="2400">
                  <a:solidFill>
                    <a:schemeClr val="tx2"/>
                  </a:solidFill>
                </a:rPr>
                <a:t>  </a:t>
              </a:r>
              <a:r>
                <a:rPr lang="en-US" altLang="en-US">
                  <a:solidFill>
                    <a:schemeClr val="tx2"/>
                  </a:solidFill>
                </a:rPr>
                <a:t>Digitally image before &amp; after exposure &amp; subtract.</a:t>
              </a:r>
            </a:p>
          </p:txBody>
        </p:sp>
        <p:grpSp>
          <p:nvGrpSpPr>
            <p:cNvPr id="1153034" name="Group 10">
              <a:extLst>
                <a:ext uri="{FF2B5EF4-FFF2-40B4-BE49-F238E27FC236}">
                  <a16:creationId xmlns:a16="http://schemas.microsoft.com/office/drawing/2014/main" id="{4972A20E-29B6-A3CC-CF9A-85A5C2CD2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9" y="1954"/>
              <a:ext cx="1440" cy="1954"/>
              <a:chOff x="1929" y="1954"/>
              <a:chExt cx="1440" cy="1954"/>
            </a:xfrm>
          </p:grpSpPr>
          <p:pic>
            <p:nvPicPr>
              <p:cNvPr id="1153035" name="Picture 11">
                <a:extLst>
                  <a:ext uri="{FF2B5EF4-FFF2-40B4-BE49-F238E27FC236}">
                    <a16:creationId xmlns:a16="http://schemas.microsoft.com/office/drawing/2014/main" id="{1DD8F370-896B-F479-E4F3-2CB8107EF0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-4000"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9" y="2179"/>
                <a:ext cx="144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6" name="Rectangle 12">
                <a:extLst>
                  <a:ext uri="{FF2B5EF4-FFF2-40B4-BE49-F238E27FC236}">
                    <a16:creationId xmlns:a16="http://schemas.microsoft.com/office/drawing/2014/main" id="{A916466C-5D3B-50E2-CFFF-85AD02045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1954"/>
                <a:ext cx="1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buSzPct val="120000"/>
                </a:pPr>
                <a:r>
                  <a:rPr lang="en-US" altLang="en-US" sz="2000">
                    <a:solidFill>
                      <a:schemeClr val="tx2"/>
                    </a:solidFill>
                  </a:rPr>
                  <a:t>After Exposure</a:t>
                </a:r>
                <a:endParaRPr lang="en-US" altLang="en-US" sz="20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53037" name="Rectangle 13">
                <a:extLst>
                  <a:ext uri="{FF2B5EF4-FFF2-40B4-BE49-F238E27FC236}">
                    <a16:creationId xmlns:a16="http://schemas.microsoft.com/office/drawing/2014/main" id="{115800D2-02F5-B823-DABC-B75E3F6E5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" y="3736"/>
                <a:ext cx="607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  <a:buSzPct val="120000"/>
                </a:pPr>
                <a:r>
                  <a:rPr lang="en-US" altLang="en-US" sz="1400">
                    <a:solidFill>
                      <a:schemeClr val="tx2"/>
                    </a:solidFill>
                  </a:rPr>
                  <a:t>ammonia</a:t>
                </a:r>
              </a:p>
            </p:txBody>
          </p:sp>
        </p:grpSp>
      </p:grpSp>
      <p:grpSp>
        <p:nvGrpSpPr>
          <p:cNvPr id="1153038" name="Group 14">
            <a:extLst>
              <a:ext uri="{FF2B5EF4-FFF2-40B4-BE49-F238E27FC236}">
                <a16:creationId xmlns:a16="http://schemas.microsoft.com/office/drawing/2014/main" id="{02C6EDC3-0DF8-3577-A27C-03753BEEA8B1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1968500"/>
            <a:ext cx="8683625" cy="4519613"/>
            <a:chOff x="358" y="1240"/>
            <a:chExt cx="5470" cy="2847"/>
          </a:xfrm>
        </p:grpSpPr>
        <p:sp>
          <p:nvSpPr>
            <p:cNvPr id="1153039" name="Rectangle 15">
              <a:extLst>
                <a:ext uri="{FF2B5EF4-FFF2-40B4-BE49-F238E27FC236}">
                  <a16:creationId xmlns:a16="http://schemas.microsoft.com/office/drawing/2014/main" id="{D9145678-8C09-4C57-F026-D5E5FA098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240"/>
              <a:ext cx="5149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88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1"/>
                </a:buClr>
                <a:buSzPct val="120000"/>
                <a:buFontTx/>
                <a:buChar char="•"/>
              </a:pPr>
              <a:r>
                <a:rPr lang="en-US" altLang="en-US" sz="2400">
                  <a:solidFill>
                    <a:schemeClr val="tx2"/>
                  </a:solidFill>
                </a:rPr>
                <a:t>  </a:t>
              </a:r>
              <a:r>
                <a:rPr lang="en-US" altLang="en-US">
                  <a:solidFill>
                    <a:schemeClr val="tx2"/>
                  </a:solidFill>
                </a:rPr>
                <a:t>Difference Map is a “molecular fingerprint”:</a:t>
              </a:r>
              <a:br>
                <a:rPr lang="en-US" altLang="en-US">
                  <a:solidFill>
                    <a:schemeClr val="tx2"/>
                  </a:solidFill>
                </a:rPr>
              </a:br>
              <a:r>
                <a:rPr lang="en-US" altLang="en-US">
                  <a:solidFill>
                    <a:schemeClr val="tx2"/>
                  </a:solidFill>
                </a:rPr>
                <a:t>    a unique 108-dimensional vector (36 </a:t>
              </a:r>
              <a:r>
                <a:rPr lang="el-GR" altLang="en-US">
                  <a:solidFill>
                    <a:schemeClr val="tx2"/>
                  </a:solidFill>
                  <a:cs typeface="Arial" panose="020B0604020202020204" pitchFamily="34" charset="0"/>
                </a:rPr>
                <a:t>Δ</a:t>
              </a:r>
              <a:r>
                <a:rPr lang="en-US" altLang="en-US">
                  <a:solidFill>
                    <a:schemeClr val="tx2"/>
                  </a:solidFill>
                </a:rPr>
                <a:t>R, </a:t>
              </a:r>
              <a:r>
                <a:rPr lang="el-GR" altLang="en-US">
                  <a:solidFill>
                    <a:schemeClr val="tx2"/>
                  </a:solidFill>
                  <a:cs typeface="Arial" panose="020B0604020202020204" pitchFamily="34" charset="0"/>
                </a:rPr>
                <a:t>Δ</a:t>
              </a:r>
              <a:r>
                <a:rPr lang="en-US" altLang="en-US">
                  <a:solidFill>
                    <a:schemeClr val="tx2"/>
                  </a:solidFill>
                </a:rPr>
                <a:t>G, </a:t>
              </a:r>
              <a:r>
                <a:rPr lang="el-GR" altLang="en-US">
                  <a:solidFill>
                    <a:schemeClr val="tx2"/>
                  </a:solidFill>
                  <a:cs typeface="Arial" panose="020B0604020202020204" pitchFamily="34" charset="0"/>
                </a:rPr>
                <a:t>Δ</a:t>
              </a:r>
              <a:r>
                <a:rPr lang="en-US" altLang="en-US">
                  <a:solidFill>
                    <a:schemeClr val="tx2"/>
                  </a:solidFill>
                </a:rPr>
                <a:t>B).</a:t>
              </a:r>
            </a:p>
          </p:txBody>
        </p:sp>
        <p:grpSp>
          <p:nvGrpSpPr>
            <p:cNvPr id="1153040" name="Group 16">
              <a:extLst>
                <a:ext uri="{FF2B5EF4-FFF2-40B4-BE49-F238E27FC236}">
                  <a16:creationId xmlns:a16="http://schemas.microsoft.com/office/drawing/2014/main" id="{44EF1BBF-7F0A-B9D0-7A0B-2D37410F1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3" y="1954"/>
              <a:ext cx="2235" cy="2133"/>
              <a:chOff x="3593" y="1954"/>
              <a:chExt cx="2235" cy="2133"/>
            </a:xfrm>
          </p:grpSpPr>
          <p:sp>
            <p:nvSpPr>
              <p:cNvPr id="1153041" name="Rectangle 17">
                <a:extLst>
                  <a:ext uri="{FF2B5EF4-FFF2-40B4-BE49-F238E27FC236}">
                    <a16:creationId xmlns:a16="http://schemas.microsoft.com/office/drawing/2014/main" id="{00F12730-1160-722B-7379-B575BC96F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2649"/>
                <a:ext cx="835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>
                        <a:alpha val="88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sz="1600">
                    <a:solidFill>
                      <a:schemeClr val="accent1"/>
                    </a:solidFill>
                  </a:rPr>
                  <a:t>(center avg.</a:t>
                </a:r>
                <a:br>
                  <a:rPr lang="en-US" altLang="en-US" sz="1600">
                    <a:solidFill>
                      <a:schemeClr val="accent1"/>
                    </a:solidFill>
                  </a:rPr>
                </a:br>
                <a:r>
                  <a:rPr lang="en-US" altLang="en-US" sz="1600">
                    <a:solidFill>
                      <a:schemeClr val="accent1"/>
                    </a:solidFill>
                  </a:rPr>
                  <a:t>300 pixels)</a:t>
                </a:r>
              </a:p>
            </p:txBody>
          </p:sp>
          <p:sp>
            <p:nvSpPr>
              <p:cNvPr id="1153042" name="Rectangle 18">
                <a:extLst>
                  <a:ext uri="{FF2B5EF4-FFF2-40B4-BE49-F238E27FC236}">
                    <a16:creationId xmlns:a16="http://schemas.microsoft.com/office/drawing/2014/main" id="{1CC7D597-CFD7-162D-665B-D51C75288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9" y="1954"/>
                <a:ext cx="11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chemeClr val="tx2"/>
                    </a:solidFill>
                  </a:rPr>
                  <a:t>Difference Map</a:t>
                </a:r>
              </a:p>
            </p:txBody>
          </p:sp>
          <p:sp>
            <p:nvSpPr>
              <p:cNvPr id="1153043" name="Rectangle 19">
                <a:extLst>
                  <a:ext uri="{FF2B5EF4-FFF2-40B4-BE49-F238E27FC236}">
                    <a16:creationId xmlns:a16="http://schemas.microsoft.com/office/drawing/2014/main" id="{EBAC39E0-BB78-6206-9A4F-F674D8A1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591"/>
                <a:ext cx="962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95000"/>
                  </a:lnSpc>
                </a:pPr>
                <a:r>
                  <a:rPr lang="en-US" altLang="en-US" sz="1600">
                    <a:solidFill>
                      <a:schemeClr val="tx2"/>
                    </a:solidFill>
                  </a:rPr>
                  <a:t>|R</a:t>
                </a:r>
                <a:r>
                  <a:rPr lang="en-US" altLang="en-US" sz="1600" baseline="-25000">
                    <a:solidFill>
                      <a:schemeClr val="tx2"/>
                    </a:solidFill>
                  </a:rPr>
                  <a:t>after</a:t>
                </a:r>
                <a:r>
                  <a:rPr lang="en-US" altLang="en-US" sz="1600">
                    <a:solidFill>
                      <a:schemeClr val="tx2"/>
                    </a:solidFill>
                  </a:rPr>
                  <a:t>- R</a:t>
                </a:r>
                <a:r>
                  <a:rPr lang="en-US" altLang="en-US" sz="1600" baseline="-25000">
                    <a:solidFill>
                      <a:schemeClr val="tx2"/>
                    </a:solidFill>
                  </a:rPr>
                  <a:t>before</a:t>
                </a:r>
                <a:r>
                  <a:rPr lang="en-US" altLang="en-US" sz="1600">
                    <a:solidFill>
                      <a:schemeClr val="tx2"/>
                    </a:solidFill>
                  </a:rPr>
                  <a:t>|,</a:t>
                </a:r>
                <a:br>
                  <a:rPr lang="en-US" altLang="en-US" sz="1600">
                    <a:solidFill>
                      <a:schemeClr val="tx2"/>
                    </a:solidFill>
                  </a:rPr>
                </a:br>
                <a:r>
                  <a:rPr lang="en-US" altLang="en-US" sz="1600">
                    <a:solidFill>
                      <a:schemeClr val="tx2"/>
                    </a:solidFill>
                  </a:rPr>
                  <a:t>|G</a:t>
                </a:r>
                <a:r>
                  <a:rPr lang="en-US" altLang="en-US" sz="1600" baseline="-25000">
                    <a:solidFill>
                      <a:schemeClr val="tx2"/>
                    </a:solidFill>
                  </a:rPr>
                  <a:t>after</a:t>
                </a:r>
                <a:r>
                  <a:rPr lang="en-US" altLang="en-US" sz="1600">
                    <a:solidFill>
                      <a:schemeClr val="tx2"/>
                    </a:solidFill>
                  </a:rPr>
                  <a:t>- G</a:t>
                </a:r>
                <a:r>
                  <a:rPr lang="en-US" altLang="en-US" sz="1600" baseline="-25000">
                    <a:solidFill>
                      <a:schemeClr val="tx2"/>
                    </a:solidFill>
                  </a:rPr>
                  <a:t>before</a:t>
                </a:r>
                <a:r>
                  <a:rPr lang="en-US" altLang="en-US" sz="1600">
                    <a:solidFill>
                      <a:schemeClr val="tx2"/>
                    </a:solidFill>
                  </a:rPr>
                  <a:t>|,</a:t>
                </a:r>
                <a:br>
                  <a:rPr lang="en-US" altLang="en-US" sz="1600">
                    <a:solidFill>
                      <a:schemeClr val="tx2"/>
                    </a:solidFill>
                  </a:rPr>
                </a:br>
                <a:r>
                  <a:rPr lang="en-US" altLang="en-US" sz="1600">
                    <a:solidFill>
                      <a:schemeClr val="tx2"/>
                    </a:solidFill>
                  </a:rPr>
                  <a:t>|B</a:t>
                </a:r>
                <a:r>
                  <a:rPr lang="en-US" altLang="en-US" sz="1600" baseline="-25000">
                    <a:solidFill>
                      <a:schemeClr val="tx2"/>
                    </a:solidFill>
                  </a:rPr>
                  <a:t>after</a:t>
                </a:r>
                <a:r>
                  <a:rPr lang="en-US" altLang="en-US" sz="1600">
                    <a:solidFill>
                      <a:schemeClr val="tx2"/>
                    </a:solidFill>
                  </a:rPr>
                  <a:t>- B</a:t>
                </a:r>
                <a:r>
                  <a:rPr lang="en-US" altLang="en-US" sz="1600" baseline="-25000">
                    <a:solidFill>
                      <a:schemeClr val="tx2"/>
                    </a:solidFill>
                  </a:rPr>
                  <a:t>before</a:t>
                </a:r>
                <a:r>
                  <a:rPr lang="en-US" altLang="en-US" sz="1600">
                    <a:solidFill>
                      <a:schemeClr val="tx2"/>
                    </a:solidFill>
                  </a:rPr>
                  <a:t>| </a:t>
                </a:r>
              </a:p>
            </p:txBody>
          </p:sp>
          <p:pic>
            <p:nvPicPr>
              <p:cNvPr id="1153044" name="Picture 20">
                <a:extLst>
                  <a:ext uri="{FF2B5EF4-FFF2-40B4-BE49-F238E27FC236}">
                    <a16:creationId xmlns:a16="http://schemas.microsoft.com/office/drawing/2014/main" id="{036A51C8-15B5-8F67-9C1F-C3AD77AA4E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3" y="2179"/>
                <a:ext cx="1440" cy="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53045" name="Group 21">
            <a:extLst>
              <a:ext uri="{FF2B5EF4-FFF2-40B4-BE49-F238E27FC236}">
                <a16:creationId xmlns:a16="http://schemas.microsoft.com/office/drawing/2014/main" id="{437D3223-D67F-E5BA-F8E7-18D43A65DAB4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856038"/>
            <a:ext cx="4983162" cy="2555875"/>
            <a:chOff x="215" y="2429"/>
            <a:chExt cx="3139" cy="1610"/>
          </a:xfrm>
        </p:grpSpPr>
        <p:sp>
          <p:nvSpPr>
            <p:cNvPr id="1153046" name="Rectangle 22">
              <a:extLst>
                <a:ext uri="{FF2B5EF4-FFF2-40B4-BE49-F238E27FC236}">
                  <a16:creationId xmlns:a16="http://schemas.microsoft.com/office/drawing/2014/main" id="{9C5C629A-4E91-E923-67CC-0C264B569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3639"/>
              <a:ext cx="15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777777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sz="1400">
                  <a:solidFill>
                    <a:schemeClr val="tx2"/>
                  </a:solidFill>
                </a:rPr>
                <a:t>The dyes that change color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400">
                  <a:solidFill>
                    <a:schemeClr val="tx2"/>
                  </a:solidFill>
                </a:rPr>
                <a:t>most in this example are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400">
                  <a:solidFill>
                    <a:schemeClr val="tx2"/>
                  </a:solidFill>
                </a:rPr>
                <a:t>boxed in gray.</a:t>
              </a:r>
            </a:p>
          </p:txBody>
        </p:sp>
        <p:grpSp>
          <p:nvGrpSpPr>
            <p:cNvPr id="1153047" name="Group 23">
              <a:extLst>
                <a:ext uri="{FF2B5EF4-FFF2-40B4-BE49-F238E27FC236}">
                  <a16:creationId xmlns:a16="http://schemas.microsoft.com/office/drawing/2014/main" id="{48E4ED1B-AEEE-CC8C-E0FF-CAFCFECAC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2429"/>
              <a:ext cx="3078" cy="710"/>
              <a:chOff x="276" y="2429"/>
              <a:chExt cx="3078" cy="710"/>
            </a:xfrm>
          </p:grpSpPr>
          <p:grpSp>
            <p:nvGrpSpPr>
              <p:cNvPr id="1153048" name="Group 24">
                <a:extLst>
                  <a:ext uri="{FF2B5EF4-FFF2-40B4-BE49-F238E27FC236}">
                    <a16:creationId xmlns:a16="http://schemas.microsoft.com/office/drawing/2014/main" id="{7CA90F46-ADAC-E641-1EEA-E6F2A22040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" y="2441"/>
                <a:ext cx="1417" cy="698"/>
                <a:chOff x="276" y="2441"/>
                <a:chExt cx="1417" cy="698"/>
              </a:xfrm>
            </p:grpSpPr>
            <p:sp>
              <p:nvSpPr>
                <p:cNvPr id="1153049" name="AutoShape 25">
                  <a:extLst>
                    <a:ext uri="{FF2B5EF4-FFF2-40B4-BE49-F238E27FC236}">
                      <a16:creationId xmlns:a16="http://schemas.microsoft.com/office/drawing/2014/main" id="{A3A75C6F-DAFC-F343-8C4E-3DDBADDC5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" y="2683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0" name="AutoShape 26">
                  <a:extLst>
                    <a:ext uri="{FF2B5EF4-FFF2-40B4-BE49-F238E27FC236}">
                      <a16:creationId xmlns:a16="http://schemas.microsoft.com/office/drawing/2014/main" id="{6B9810D3-04BC-B746-2090-A041E4629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" y="2927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1" name="AutoShape 27">
                  <a:extLst>
                    <a:ext uri="{FF2B5EF4-FFF2-40B4-BE49-F238E27FC236}">
                      <a16:creationId xmlns:a16="http://schemas.microsoft.com/office/drawing/2014/main" id="{4FD70ADF-975F-AECD-A2E6-FDF36F809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" y="2929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2" name="AutoShape 28">
                  <a:extLst>
                    <a:ext uri="{FF2B5EF4-FFF2-40B4-BE49-F238E27FC236}">
                      <a16:creationId xmlns:a16="http://schemas.microsoft.com/office/drawing/2014/main" id="{327B2FED-6066-36DD-5F82-3B17393C1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7" y="2683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3" name="AutoShape 29">
                  <a:extLst>
                    <a:ext uri="{FF2B5EF4-FFF2-40B4-BE49-F238E27FC236}">
                      <a16:creationId xmlns:a16="http://schemas.microsoft.com/office/drawing/2014/main" id="{0783CBFA-0C4B-0059-3BAA-7998F0C13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2" y="2682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4" name="AutoShape 30">
                  <a:extLst>
                    <a:ext uri="{FF2B5EF4-FFF2-40B4-BE49-F238E27FC236}">
                      <a16:creationId xmlns:a16="http://schemas.microsoft.com/office/drawing/2014/main" id="{6C4EA788-65D4-928B-BF5F-9D6E4A4D9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2685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5" name="AutoShape 31">
                  <a:extLst>
                    <a:ext uri="{FF2B5EF4-FFF2-40B4-BE49-F238E27FC236}">
                      <a16:creationId xmlns:a16="http://schemas.microsoft.com/office/drawing/2014/main" id="{1E6C82A8-CA33-8409-C1A1-ECE2F6290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" y="2683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6" name="AutoShape 32">
                  <a:extLst>
                    <a:ext uri="{FF2B5EF4-FFF2-40B4-BE49-F238E27FC236}">
                      <a16:creationId xmlns:a16="http://schemas.microsoft.com/office/drawing/2014/main" id="{4F0BCFD8-21F6-B49D-2F44-F286B54E2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" y="2684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57" name="AutoShape 33">
                  <a:extLst>
                    <a:ext uri="{FF2B5EF4-FFF2-40B4-BE49-F238E27FC236}">
                      <a16:creationId xmlns:a16="http://schemas.microsoft.com/office/drawing/2014/main" id="{EC813C5F-12A3-CC06-7ED8-C7526992C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4" y="2441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3058" name="Group 34">
                <a:extLst>
                  <a:ext uri="{FF2B5EF4-FFF2-40B4-BE49-F238E27FC236}">
                    <a16:creationId xmlns:a16="http://schemas.microsoft.com/office/drawing/2014/main" id="{221BBA09-D9FA-1032-BB3A-A032899B88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7" y="2429"/>
                <a:ext cx="1417" cy="698"/>
                <a:chOff x="276" y="2441"/>
                <a:chExt cx="1417" cy="698"/>
              </a:xfrm>
            </p:grpSpPr>
            <p:sp>
              <p:nvSpPr>
                <p:cNvPr id="1153059" name="AutoShape 35">
                  <a:extLst>
                    <a:ext uri="{FF2B5EF4-FFF2-40B4-BE49-F238E27FC236}">
                      <a16:creationId xmlns:a16="http://schemas.microsoft.com/office/drawing/2014/main" id="{4F88D35E-4DCC-C68D-8144-4FDBC0FD0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" y="2683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0" name="AutoShape 36">
                  <a:extLst>
                    <a:ext uri="{FF2B5EF4-FFF2-40B4-BE49-F238E27FC236}">
                      <a16:creationId xmlns:a16="http://schemas.microsoft.com/office/drawing/2014/main" id="{A3A1DEDB-11C8-984D-C07E-1C17C0FB3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" y="2927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1" name="AutoShape 37">
                  <a:extLst>
                    <a:ext uri="{FF2B5EF4-FFF2-40B4-BE49-F238E27FC236}">
                      <a16:creationId xmlns:a16="http://schemas.microsoft.com/office/drawing/2014/main" id="{8B056E9E-C75F-7F34-2555-2510C2C26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" y="2929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2" name="AutoShape 38">
                  <a:extLst>
                    <a:ext uri="{FF2B5EF4-FFF2-40B4-BE49-F238E27FC236}">
                      <a16:creationId xmlns:a16="http://schemas.microsoft.com/office/drawing/2014/main" id="{0976D118-06C3-945C-BBCA-D337D8F6C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7" y="2683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3" name="AutoShape 39">
                  <a:extLst>
                    <a:ext uri="{FF2B5EF4-FFF2-40B4-BE49-F238E27FC236}">
                      <a16:creationId xmlns:a16="http://schemas.microsoft.com/office/drawing/2014/main" id="{E9AFE2C0-E692-D4B5-6AF9-E19778370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2" y="2682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4" name="AutoShape 40">
                  <a:extLst>
                    <a:ext uri="{FF2B5EF4-FFF2-40B4-BE49-F238E27FC236}">
                      <a16:creationId xmlns:a16="http://schemas.microsoft.com/office/drawing/2014/main" id="{609E35BF-5F91-5992-3024-DE9E8F68B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2685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5" name="AutoShape 41">
                  <a:extLst>
                    <a:ext uri="{FF2B5EF4-FFF2-40B4-BE49-F238E27FC236}">
                      <a16:creationId xmlns:a16="http://schemas.microsoft.com/office/drawing/2014/main" id="{65739B45-3DA4-63F4-4E88-98278FF42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" y="2683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6" name="AutoShape 42">
                  <a:extLst>
                    <a:ext uri="{FF2B5EF4-FFF2-40B4-BE49-F238E27FC236}">
                      <a16:creationId xmlns:a16="http://schemas.microsoft.com/office/drawing/2014/main" id="{056CC34C-D909-7D33-75F2-7DF054EE0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" y="2684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3067" name="AutoShape 43">
                  <a:extLst>
                    <a:ext uri="{FF2B5EF4-FFF2-40B4-BE49-F238E27FC236}">
                      <a16:creationId xmlns:a16="http://schemas.microsoft.com/office/drawing/2014/main" id="{3363E99F-FA50-A2EE-9AB1-2FF04475C7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4" y="2441"/>
                  <a:ext cx="210" cy="210"/>
                </a:xfrm>
                <a:prstGeom prst="octagon">
                  <a:avLst>
                    <a:gd name="adj" fmla="val 29287"/>
                  </a:avLst>
                </a:prstGeom>
                <a:noFill/>
                <a:ln w="44450">
                  <a:solidFill>
                    <a:srgbClr val="77777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139701" y="3171549"/>
            <a:ext cx="6148388" cy="3368675"/>
            <a:chOff x="18" y="1958"/>
            <a:chExt cx="3873" cy="2122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8" y="1958"/>
              <a:ext cx="3873" cy="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7" y="1961"/>
              <a:ext cx="62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decylamine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806" y="1961"/>
              <a:ext cx="38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aniline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31" y="1961"/>
              <a:ext cx="2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999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033" y="196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167" y="201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204" y="1961"/>
              <a:ext cx="35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520" y="1961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576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609" y="1961"/>
              <a:ext cx="4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picoline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319" y="1961"/>
              <a:ext cx="5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acetic acid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074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92" y="2681"/>
              <a:ext cx="64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hexanethiol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889" y="2681"/>
              <a:ext cx="60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benzylthiol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1778" y="2681"/>
              <a:ext cx="43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ethanol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2539" y="2681"/>
              <a:ext cx="49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pentanol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3346" y="268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3481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3517" y="2681"/>
              <a:ext cx="2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668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3703" y="2681"/>
              <a:ext cx="1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56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8" name="Picture 3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9" name="Picture 3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782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3349" y="3396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405" y="3396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3438" y="3396"/>
              <a:ext cx="3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octene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838" y="3396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972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008" y="3396"/>
              <a:ext cx="5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phosphine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" name="Rectangle 43"/>
            <p:cNvSpPr>
              <a:spLocks noChangeArrowheads="1"/>
            </p:cNvSpPr>
            <p:nvPr/>
          </p:nvSpPr>
          <p:spPr bwMode="auto">
            <a:xfrm>
              <a:off x="18" y="3396"/>
              <a:ext cx="33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PhMe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44"/>
            <p:cNvSpPr>
              <a:spLocks noChangeArrowheads="1"/>
            </p:cNvSpPr>
            <p:nvPr/>
          </p:nvSpPr>
          <p:spPr bwMode="auto">
            <a:xfrm>
              <a:off x="287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5"/>
            <p:cNvSpPr>
              <a:spLocks noChangeArrowheads="1"/>
            </p:cNvSpPr>
            <p:nvPr/>
          </p:nvSpPr>
          <p:spPr bwMode="auto">
            <a:xfrm>
              <a:off x="323" y="3396"/>
              <a:ext cx="5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6"/>
            <p:cNvSpPr>
              <a:spLocks noChangeArrowheads="1"/>
            </p:cNvSpPr>
            <p:nvPr/>
          </p:nvSpPr>
          <p:spPr bwMode="auto">
            <a:xfrm>
              <a:off x="1791" y="3396"/>
              <a:ext cx="44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hexanal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7"/>
            <p:cNvSpPr>
              <a:spLocks noChangeArrowheads="1"/>
            </p:cNvSpPr>
            <p:nvPr/>
          </p:nvSpPr>
          <p:spPr bwMode="auto">
            <a:xfrm>
              <a:off x="2433" y="3396"/>
              <a:ext cx="7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benzaldehyde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72" name="Picture 4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3497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3" name="Picture 4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4" name="Picture 5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5" name="Picture 5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6" name="Picture 5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53"/>
            <p:cNvSpPr>
              <a:spLocks noChangeArrowheads="1"/>
            </p:cNvSpPr>
            <p:nvPr/>
          </p:nvSpPr>
          <p:spPr bwMode="auto">
            <a:xfrm>
              <a:off x="87" y="1961"/>
              <a:ext cx="62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decylamine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54"/>
            <p:cNvSpPr>
              <a:spLocks noChangeArrowheads="1"/>
            </p:cNvSpPr>
            <p:nvPr/>
          </p:nvSpPr>
          <p:spPr bwMode="auto">
            <a:xfrm>
              <a:off x="1806" y="1961"/>
              <a:ext cx="38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aniline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55"/>
            <p:cNvSpPr>
              <a:spLocks noChangeArrowheads="1"/>
            </p:cNvSpPr>
            <p:nvPr/>
          </p:nvSpPr>
          <p:spPr bwMode="auto">
            <a:xfrm>
              <a:off x="831" y="1961"/>
              <a:ext cx="2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56"/>
            <p:cNvSpPr>
              <a:spLocks noChangeArrowheads="1"/>
            </p:cNvSpPr>
            <p:nvPr/>
          </p:nvSpPr>
          <p:spPr bwMode="auto">
            <a:xfrm>
              <a:off x="999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57"/>
            <p:cNvSpPr>
              <a:spLocks noChangeArrowheads="1"/>
            </p:cNvSpPr>
            <p:nvPr/>
          </p:nvSpPr>
          <p:spPr bwMode="auto">
            <a:xfrm>
              <a:off x="1033" y="196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58"/>
            <p:cNvSpPr>
              <a:spLocks noChangeArrowheads="1"/>
            </p:cNvSpPr>
            <p:nvPr/>
          </p:nvSpPr>
          <p:spPr bwMode="auto">
            <a:xfrm>
              <a:off x="1167" y="201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59"/>
            <p:cNvSpPr>
              <a:spLocks noChangeArrowheads="1"/>
            </p:cNvSpPr>
            <p:nvPr/>
          </p:nvSpPr>
          <p:spPr bwMode="auto">
            <a:xfrm>
              <a:off x="1204" y="1961"/>
              <a:ext cx="35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60"/>
            <p:cNvSpPr>
              <a:spLocks noChangeArrowheads="1"/>
            </p:cNvSpPr>
            <p:nvPr/>
          </p:nvSpPr>
          <p:spPr bwMode="auto">
            <a:xfrm>
              <a:off x="2520" y="1961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61"/>
            <p:cNvSpPr>
              <a:spLocks noChangeArrowheads="1"/>
            </p:cNvSpPr>
            <p:nvPr/>
          </p:nvSpPr>
          <p:spPr bwMode="auto">
            <a:xfrm>
              <a:off x="2576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ctangle 62"/>
            <p:cNvSpPr>
              <a:spLocks noChangeArrowheads="1"/>
            </p:cNvSpPr>
            <p:nvPr/>
          </p:nvSpPr>
          <p:spPr bwMode="auto">
            <a:xfrm>
              <a:off x="2609" y="1961"/>
              <a:ext cx="4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picoline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63"/>
            <p:cNvSpPr>
              <a:spLocks noChangeArrowheads="1"/>
            </p:cNvSpPr>
            <p:nvPr/>
          </p:nvSpPr>
          <p:spPr bwMode="auto">
            <a:xfrm>
              <a:off x="3319" y="1961"/>
              <a:ext cx="5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acetic acid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88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9" name="Picture 6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0" name="Picture 6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1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2" name="Picture 6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074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7" name="Rectangle 69"/>
            <p:cNvSpPr>
              <a:spLocks noChangeArrowheads="1"/>
            </p:cNvSpPr>
            <p:nvPr/>
          </p:nvSpPr>
          <p:spPr bwMode="auto">
            <a:xfrm>
              <a:off x="87" y="1961"/>
              <a:ext cx="62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decylamine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70"/>
            <p:cNvSpPr>
              <a:spLocks noChangeArrowheads="1"/>
            </p:cNvSpPr>
            <p:nvPr/>
          </p:nvSpPr>
          <p:spPr bwMode="auto">
            <a:xfrm>
              <a:off x="1806" y="1961"/>
              <a:ext cx="38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aniline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71"/>
            <p:cNvSpPr>
              <a:spLocks noChangeArrowheads="1"/>
            </p:cNvSpPr>
            <p:nvPr/>
          </p:nvSpPr>
          <p:spPr bwMode="auto">
            <a:xfrm>
              <a:off x="831" y="1961"/>
              <a:ext cx="2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72"/>
            <p:cNvSpPr>
              <a:spLocks noChangeArrowheads="1"/>
            </p:cNvSpPr>
            <p:nvPr/>
          </p:nvSpPr>
          <p:spPr bwMode="auto">
            <a:xfrm>
              <a:off x="999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73"/>
            <p:cNvSpPr>
              <a:spLocks noChangeArrowheads="1"/>
            </p:cNvSpPr>
            <p:nvPr/>
          </p:nvSpPr>
          <p:spPr bwMode="auto">
            <a:xfrm>
              <a:off x="1033" y="196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74"/>
            <p:cNvSpPr>
              <a:spLocks noChangeArrowheads="1"/>
            </p:cNvSpPr>
            <p:nvPr/>
          </p:nvSpPr>
          <p:spPr bwMode="auto">
            <a:xfrm>
              <a:off x="1167" y="201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75"/>
            <p:cNvSpPr>
              <a:spLocks noChangeArrowheads="1"/>
            </p:cNvSpPr>
            <p:nvPr/>
          </p:nvSpPr>
          <p:spPr bwMode="auto">
            <a:xfrm>
              <a:off x="1204" y="1961"/>
              <a:ext cx="35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76"/>
            <p:cNvSpPr>
              <a:spLocks noChangeArrowheads="1"/>
            </p:cNvSpPr>
            <p:nvPr/>
          </p:nvSpPr>
          <p:spPr bwMode="auto">
            <a:xfrm>
              <a:off x="2520" y="1961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77"/>
            <p:cNvSpPr>
              <a:spLocks noChangeArrowheads="1"/>
            </p:cNvSpPr>
            <p:nvPr/>
          </p:nvSpPr>
          <p:spPr bwMode="auto">
            <a:xfrm>
              <a:off x="2576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78"/>
            <p:cNvSpPr>
              <a:spLocks noChangeArrowheads="1"/>
            </p:cNvSpPr>
            <p:nvPr/>
          </p:nvSpPr>
          <p:spPr bwMode="auto">
            <a:xfrm>
              <a:off x="2609" y="1961"/>
              <a:ext cx="4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picoline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79"/>
            <p:cNvSpPr>
              <a:spLocks noChangeArrowheads="1"/>
            </p:cNvSpPr>
            <p:nvPr/>
          </p:nvSpPr>
          <p:spPr bwMode="auto">
            <a:xfrm>
              <a:off x="3319" y="1961"/>
              <a:ext cx="5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acetic acid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80"/>
            <p:cNvSpPr>
              <a:spLocks noChangeArrowheads="1"/>
            </p:cNvSpPr>
            <p:nvPr/>
          </p:nvSpPr>
          <p:spPr bwMode="auto">
            <a:xfrm>
              <a:off x="87" y="1961"/>
              <a:ext cx="62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decylamine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81"/>
            <p:cNvSpPr>
              <a:spLocks noChangeArrowheads="1"/>
            </p:cNvSpPr>
            <p:nvPr/>
          </p:nvSpPr>
          <p:spPr bwMode="auto">
            <a:xfrm>
              <a:off x="1806" y="1961"/>
              <a:ext cx="38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aniline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82"/>
            <p:cNvSpPr>
              <a:spLocks noChangeArrowheads="1"/>
            </p:cNvSpPr>
            <p:nvPr/>
          </p:nvSpPr>
          <p:spPr bwMode="auto">
            <a:xfrm>
              <a:off x="831" y="1961"/>
              <a:ext cx="2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83"/>
            <p:cNvSpPr>
              <a:spLocks noChangeArrowheads="1"/>
            </p:cNvSpPr>
            <p:nvPr/>
          </p:nvSpPr>
          <p:spPr bwMode="auto">
            <a:xfrm>
              <a:off x="999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84"/>
            <p:cNvSpPr>
              <a:spLocks noChangeArrowheads="1"/>
            </p:cNvSpPr>
            <p:nvPr/>
          </p:nvSpPr>
          <p:spPr bwMode="auto">
            <a:xfrm>
              <a:off x="1033" y="196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85"/>
            <p:cNvSpPr>
              <a:spLocks noChangeArrowheads="1"/>
            </p:cNvSpPr>
            <p:nvPr/>
          </p:nvSpPr>
          <p:spPr bwMode="auto">
            <a:xfrm>
              <a:off x="1167" y="201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86"/>
            <p:cNvSpPr>
              <a:spLocks noChangeArrowheads="1"/>
            </p:cNvSpPr>
            <p:nvPr/>
          </p:nvSpPr>
          <p:spPr bwMode="auto">
            <a:xfrm>
              <a:off x="1204" y="1961"/>
              <a:ext cx="35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amine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87"/>
            <p:cNvSpPr>
              <a:spLocks noChangeArrowheads="1"/>
            </p:cNvSpPr>
            <p:nvPr/>
          </p:nvSpPr>
          <p:spPr bwMode="auto">
            <a:xfrm>
              <a:off x="2520" y="1961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88"/>
            <p:cNvSpPr>
              <a:spLocks noChangeArrowheads="1"/>
            </p:cNvSpPr>
            <p:nvPr/>
          </p:nvSpPr>
          <p:spPr bwMode="auto">
            <a:xfrm>
              <a:off x="2576" y="1961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ctangle 89"/>
            <p:cNvSpPr>
              <a:spLocks noChangeArrowheads="1"/>
            </p:cNvSpPr>
            <p:nvPr/>
          </p:nvSpPr>
          <p:spPr bwMode="auto">
            <a:xfrm>
              <a:off x="2609" y="1961"/>
              <a:ext cx="4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picoline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Rectangle 90"/>
            <p:cNvSpPr>
              <a:spLocks noChangeArrowheads="1"/>
            </p:cNvSpPr>
            <p:nvPr/>
          </p:nvSpPr>
          <p:spPr bwMode="auto">
            <a:xfrm>
              <a:off x="3319" y="1961"/>
              <a:ext cx="5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acetic acid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15" name="Picture 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6" name="Picture 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7" name="Picture 9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8" name="Picture 9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9" name="Picture 9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074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0" name="Picture 9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1" name="Picture 9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2" name="Picture 9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3" name="Picture 9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074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4" name="Picture 1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074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9" name="Rectangle 101"/>
            <p:cNvSpPr>
              <a:spLocks noChangeArrowheads="1"/>
            </p:cNvSpPr>
            <p:nvPr/>
          </p:nvSpPr>
          <p:spPr bwMode="auto">
            <a:xfrm>
              <a:off x="92" y="2681"/>
              <a:ext cx="64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hexanethiol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Rectangle 102"/>
            <p:cNvSpPr>
              <a:spLocks noChangeArrowheads="1"/>
            </p:cNvSpPr>
            <p:nvPr/>
          </p:nvSpPr>
          <p:spPr bwMode="auto">
            <a:xfrm>
              <a:off x="889" y="2681"/>
              <a:ext cx="60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benzylthiol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Rectangle 103"/>
            <p:cNvSpPr>
              <a:spLocks noChangeArrowheads="1"/>
            </p:cNvSpPr>
            <p:nvPr/>
          </p:nvSpPr>
          <p:spPr bwMode="auto">
            <a:xfrm>
              <a:off x="1778" y="2681"/>
              <a:ext cx="43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ethanol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Rectangle 104"/>
            <p:cNvSpPr>
              <a:spLocks noChangeArrowheads="1"/>
            </p:cNvSpPr>
            <p:nvPr/>
          </p:nvSpPr>
          <p:spPr bwMode="auto">
            <a:xfrm>
              <a:off x="2539" y="2681"/>
              <a:ext cx="49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pentanol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Rectangle 105"/>
            <p:cNvSpPr>
              <a:spLocks noChangeArrowheads="1"/>
            </p:cNvSpPr>
            <p:nvPr/>
          </p:nvSpPr>
          <p:spPr bwMode="auto">
            <a:xfrm>
              <a:off x="3346" y="268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Rectangle 106"/>
            <p:cNvSpPr>
              <a:spLocks noChangeArrowheads="1"/>
            </p:cNvSpPr>
            <p:nvPr/>
          </p:nvSpPr>
          <p:spPr bwMode="auto">
            <a:xfrm>
              <a:off x="3481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107"/>
            <p:cNvSpPr>
              <a:spLocks noChangeArrowheads="1"/>
            </p:cNvSpPr>
            <p:nvPr/>
          </p:nvSpPr>
          <p:spPr bwMode="auto">
            <a:xfrm>
              <a:off x="3517" y="2681"/>
              <a:ext cx="2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Rectangle 108"/>
            <p:cNvSpPr>
              <a:spLocks noChangeArrowheads="1"/>
            </p:cNvSpPr>
            <p:nvPr/>
          </p:nvSpPr>
          <p:spPr bwMode="auto">
            <a:xfrm>
              <a:off x="3668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Rectangle 109"/>
            <p:cNvSpPr>
              <a:spLocks noChangeArrowheads="1"/>
            </p:cNvSpPr>
            <p:nvPr/>
          </p:nvSpPr>
          <p:spPr bwMode="auto">
            <a:xfrm>
              <a:off x="3703" y="2681"/>
              <a:ext cx="1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34" name="Picture 1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" name="Picture 1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6" name="Picture 1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7" name="Picture 1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8" name="Picture 1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782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5" name="Rectangle 115"/>
            <p:cNvSpPr>
              <a:spLocks noChangeArrowheads="1"/>
            </p:cNvSpPr>
            <p:nvPr/>
          </p:nvSpPr>
          <p:spPr bwMode="auto">
            <a:xfrm>
              <a:off x="92" y="2681"/>
              <a:ext cx="64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hexanethiol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Rectangle 116"/>
            <p:cNvSpPr>
              <a:spLocks noChangeArrowheads="1"/>
            </p:cNvSpPr>
            <p:nvPr/>
          </p:nvSpPr>
          <p:spPr bwMode="auto">
            <a:xfrm>
              <a:off x="889" y="2681"/>
              <a:ext cx="60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benzylthiol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" name="Rectangle 117"/>
            <p:cNvSpPr>
              <a:spLocks noChangeArrowheads="1"/>
            </p:cNvSpPr>
            <p:nvPr/>
          </p:nvSpPr>
          <p:spPr bwMode="auto">
            <a:xfrm>
              <a:off x="1778" y="2681"/>
              <a:ext cx="43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ethanol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" name="Rectangle 118"/>
            <p:cNvSpPr>
              <a:spLocks noChangeArrowheads="1"/>
            </p:cNvSpPr>
            <p:nvPr/>
          </p:nvSpPr>
          <p:spPr bwMode="auto">
            <a:xfrm>
              <a:off x="2539" y="2681"/>
              <a:ext cx="49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pentanol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" name="Rectangle 119"/>
            <p:cNvSpPr>
              <a:spLocks noChangeArrowheads="1"/>
            </p:cNvSpPr>
            <p:nvPr/>
          </p:nvSpPr>
          <p:spPr bwMode="auto">
            <a:xfrm>
              <a:off x="3346" y="268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" name="Rectangle 120"/>
            <p:cNvSpPr>
              <a:spLocks noChangeArrowheads="1"/>
            </p:cNvSpPr>
            <p:nvPr/>
          </p:nvSpPr>
          <p:spPr bwMode="auto">
            <a:xfrm>
              <a:off x="3481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" name="Rectangle 121"/>
            <p:cNvSpPr>
              <a:spLocks noChangeArrowheads="1"/>
            </p:cNvSpPr>
            <p:nvPr/>
          </p:nvSpPr>
          <p:spPr bwMode="auto">
            <a:xfrm>
              <a:off x="3517" y="2681"/>
              <a:ext cx="2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" name="Rectangle 122"/>
            <p:cNvSpPr>
              <a:spLocks noChangeArrowheads="1"/>
            </p:cNvSpPr>
            <p:nvPr/>
          </p:nvSpPr>
          <p:spPr bwMode="auto">
            <a:xfrm>
              <a:off x="3668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3" name="Rectangle 123"/>
            <p:cNvSpPr>
              <a:spLocks noChangeArrowheads="1"/>
            </p:cNvSpPr>
            <p:nvPr/>
          </p:nvSpPr>
          <p:spPr bwMode="auto">
            <a:xfrm>
              <a:off x="3703" y="2681"/>
              <a:ext cx="1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9" name="Rectangle 124"/>
            <p:cNvSpPr>
              <a:spLocks noChangeArrowheads="1"/>
            </p:cNvSpPr>
            <p:nvPr/>
          </p:nvSpPr>
          <p:spPr bwMode="auto">
            <a:xfrm>
              <a:off x="92" y="2681"/>
              <a:ext cx="64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hexanethiol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0" name="Rectangle 125"/>
            <p:cNvSpPr>
              <a:spLocks noChangeArrowheads="1"/>
            </p:cNvSpPr>
            <p:nvPr/>
          </p:nvSpPr>
          <p:spPr bwMode="auto">
            <a:xfrm>
              <a:off x="889" y="2681"/>
              <a:ext cx="60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benzylthiol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1" name="Rectangle 126"/>
            <p:cNvSpPr>
              <a:spLocks noChangeArrowheads="1"/>
            </p:cNvSpPr>
            <p:nvPr/>
          </p:nvSpPr>
          <p:spPr bwMode="auto">
            <a:xfrm>
              <a:off x="1778" y="2681"/>
              <a:ext cx="43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ethanol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2" name="Rectangle 127"/>
            <p:cNvSpPr>
              <a:spLocks noChangeArrowheads="1"/>
            </p:cNvSpPr>
            <p:nvPr/>
          </p:nvSpPr>
          <p:spPr bwMode="auto">
            <a:xfrm>
              <a:off x="2539" y="2681"/>
              <a:ext cx="49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pentanol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3" name="Rectangle 128"/>
            <p:cNvSpPr>
              <a:spLocks noChangeArrowheads="1"/>
            </p:cNvSpPr>
            <p:nvPr/>
          </p:nvSpPr>
          <p:spPr bwMode="auto">
            <a:xfrm>
              <a:off x="3346" y="2681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4" name="Rectangle 129"/>
            <p:cNvSpPr>
              <a:spLocks noChangeArrowheads="1"/>
            </p:cNvSpPr>
            <p:nvPr/>
          </p:nvSpPr>
          <p:spPr bwMode="auto">
            <a:xfrm>
              <a:off x="3481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5" name="Rectangle 130"/>
            <p:cNvSpPr>
              <a:spLocks noChangeArrowheads="1"/>
            </p:cNvSpPr>
            <p:nvPr/>
          </p:nvSpPr>
          <p:spPr bwMode="auto">
            <a:xfrm>
              <a:off x="3517" y="2681"/>
              <a:ext cx="2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6" name="Rectangle 131"/>
            <p:cNvSpPr>
              <a:spLocks noChangeArrowheads="1"/>
            </p:cNvSpPr>
            <p:nvPr/>
          </p:nvSpPr>
          <p:spPr bwMode="auto">
            <a:xfrm>
              <a:off x="3668" y="2733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7" name="Rectangle 132"/>
            <p:cNvSpPr>
              <a:spLocks noChangeArrowheads="1"/>
            </p:cNvSpPr>
            <p:nvPr/>
          </p:nvSpPr>
          <p:spPr bwMode="auto">
            <a:xfrm>
              <a:off x="3703" y="2681"/>
              <a:ext cx="12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57" name="Picture 1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8" name="Picture 13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9" name="Picture 13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0" name="Picture 13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3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782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2" name="Picture 1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3" name="Picture 1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4" name="Picture 14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5" name="Picture 14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2782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6" name="Picture 14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2782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8" name="Rectangle 143"/>
            <p:cNvSpPr>
              <a:spLocks noChangeArrowheads="1"/>
            </p:cNvSpPr>
            <p:nvPr/>
          </p:nvSpPr>
          <p:spPr bwMode="auto">
            <a:xfrm>
              <a:off x="3349" y="3396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9" name="Rectangle 144"/>
            <p:cNvSpPr>
              <a:spLocks noChangeArrowheads="1"/>
            </p:cNvSpPr>
            <p:nvPr/>
          </p:nvSpPr>
          <p:spPr bwMode="auto">
            <a:xfrm>
              <a:off x="3405" y="3396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0" name="Rectangle 145"/>
            <p:cNvSpPr>
              <a:spLocks noChangeArrowheads="1"/>
            </p:cNvSpPr>
            <p:nvPr/>
          </p:nvSpPr>
          <p:spPr bwMode="auto">
            <a:xfrm>
              <a:off x="3438" y="3396"/>
              <a:ext cx="3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octene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1" name="Rectangle 146"/>
            <p:cNvSpPr>
              <a:spLocks noChangeArrowheads="1"/>
            </p:cNvSpPr>
            <p:nvPr/>
          </p:nvSpPr>
          <p:spPr bwMode="auto">
            <a:xfrm>
              <a:off x="838" y="3396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2" name="Rectangle 147"/>
            <p:cNvSpPr>
              <a:spLocks noChangeArrowheads="1"/>
            </p:cNvSpPr>
            <p:nvPr/>
          </p:nvSpPr>
          <p:spPr bwMode="auto">
            <a:xfrm>
              <a:off x="972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3" name="Rectangle 148"/>
            <p:cNvSpPr>
              <a:spLocks noChangeArrowheads="1"/>
            </p:cNvSpPr>
            <p:nvPr/>
          </p:nvSpPr>
          <p:spPr bwMode="auto">
            <a:xfrm>
              <a:off x="1008" y="3396"/>
              <a:ext cx="5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phosphine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4" name="Rectangle 149"/>
            <p:cNvSpPr>
              <a:spLocks noChangeArrowheads="1"/>
            </p:cNvSpPr>
            <p:nvPr/>
          </p:nvSpPr>
          <p:spPr bwMode="auto">
            <a:xfrm>
              <a:off x="18" y="3396"/>
              <a:ext cx="33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PhMe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5" name="Rectangle 150"/>
            <p:cNvSpPr>
              <a:spLocks noChangeArrowheads="1"/>
            </p:cNvSpPr>
            <p:nvPr/>
          </p:nvSpPr>
          <p:spPr bwMode="auto">
            <a:xfrm>
              <a:off x="287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6" name="Rectangle 151"/>
            <p:cNvSpPr>
              <a:spLocks noChangeArrowheads="1"/>
            </p:cNvSpPr>
            <p:nvPr/>
          </p:nvSpPr>
          <p:spPr bwMode="auto">
            <a:xfrm>
              <a:off x="323" y="3396"/>
              <a:ext cx="5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7" name="Rectangle 152"/>
            <p:cNvSpPr>
              <a:spLocks noChangeArrowheads="1"/>
            </p:cNvSpPr>
            <p:nvPr/>
          </p:nvSpPr>
          <p:spPr bwMode="auto">
            <a:xfrm>
              <a:off x="1791" y="3396"/>
              <a:ext cx="44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hexanal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8" name="Rectangle 153"/>
            <p:cNvSpPr>
              <a:spLocks noChangeArrowheads="1"/>
            </p:cNvSpPr>
            <p:nvPr/>
          </p:nvSpPr>
          <p:spPr bwMode="auto">
            <a:xfrm>
              <a:off x="2433" y="3396"/>
              <a:ext cx="7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benzaldehyde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78" name="Picture 15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3497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9" name="Picture 15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0" name="Picture 15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1" name="Picture 157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2" name="Picture 15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9" name="Rectangle 159"/>
            <p:cNvSpPr>
              <a:spLocks noChangeArrowheads="1"/>
            </p:cNvSpPr>
            <p:nvPr/>
          </p:nvSpPr>
          <p:spPr bwMode="auto">
            <a:xfrm>
              <a:off x="3349" y="3396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0" name="Rectangle 160"/>
            <p:cNvSpPr>
              <a:spLocks noChangeArrowheads="1"/>
            </p:cNvSpPr>
            <p:nvPr/>
          </p:nvSpPr>
          <p:spPr bwMode="auto">
            <a:xfrm>
              <a:off x="3405" y="3396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1" name="Rectangle 161"/>
            <p:cNvSpPr>
              <a:spLocks noChangeArrowheads="1"/>
            </p:cNvSpPr>
            <p:nvPr/>
          </p:nvSpPr>
          <p:spPr bwMode="auto">
            <a:xfrm>
              <a:off x="3438" y="3396"/>
              <a:ext cx="3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octene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2" name="Rectangle 162"/>
            <p:cNvSpPr>
              <a:spLocks noChangeArrowheads="1"/>
            </p:cNvSpPr>
            <p:nvPr/>
          </p:nvSpPr>
          <p:spPr bwMode="auto">
            <a:xfrm>
              <a:off x="838" y="3396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3" name="Rectangle 163"/>
            <p:cNvSpPr>
              <a:spLocks noChangeArrowheads="1"/>
            </p:cNvSpPr>
            <p:nvPr/>
          </p:nvSpPr>
          <p:spPr bwMode="auto">
            <a:xfrm>
              <a:off x="972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4" name="Rectangle 164"/>
            <p:cNvSpPr>
              <a:spLocks noChangeArrowheads="1"/>
            </p:cNvSpPr>
            <p:nvPr/>
          </p:nvSpPr>
          <p:spPr bwMode="auto">
            <a:xfrm>
              <a:off x="1008" y="3396"/>
              <a:ext cx="5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phosphine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5" name="Rectangle 165"/>
            <p:cNvSpPr>
              <a:spLocks noChangeArrowheads="1"/>
            </p:cNvSpPr>
            <p:nvPr/>
          </p:nvSpPr>
          <p:spPr bwMode="auto">
            <a:xfrm>
              <a:off x="18" y="3396"/>
              <a:ext cx="33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PhMe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6" name="Rectangle 166"/>
            <p:cNvSpPr>
              <a:spLocks noChangeArrowheads="1"/>
            </p:cNvSpPr>
            <p:nvPr/>
          </p:nvSpPr>
          <p:spPr bwMode="auto">
            <a:xfrm>
              <a:off x="287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7" name="Rectangle 167"/>
            <p:cNvSpPr>
              <a:spLocks noChangeArrowheads="1"/>
            </p:cNvSpPr>
            <p:nvPr/>
          </p:nvSpPr>
          <p:spPr bwMode="auto">
            <a:xfrm>
              <a:off x="323" y="3396"/>
              <a:ext cx="5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3" name="Rectangle 168"/>
            <p:cNvSpPr>
              <a:spLocks noChangeArrowheads="1"/>
            </p:cNvSpPr>
            <p:nvPr/>
          </p:nvSpPr>
          <p:spPr bwMode="auto">
            <a:xfrm>
              <a:off x="1791" y="3396"/>
              <a:ext cx="44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hexanal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3" name="Rectangle 169"/>
            <p:cNvSpPr>
              <a:spLocks noChangeArrowheads="1"/>
            </p:cNvSpPr>
            <p:nvPr/>
          </p:nvSpPr>
          <p:spPr bwMode="auto">
            <a:xfrm>
              <a:off x="2433" y="3396"/>
              <a:ext cx="7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benzaldehyde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4" name="Rectangle 170"/>
            <p:cNvSpPr>
              <a:spLocks noChangeArrowheads="1"/>
            </p:cNvSpPr>
            <p:nvPr/>
          </p:nvSpPr>
          <p:spPr bwMode="auto">
            <a:xfrm>
              <a:off x="3349" y="3396"/>
              <a:ext cx="11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5" name="Rectangle 171"/>
            <p:cNvSpPr>
              <a:spLocks noChangeArrowheads="1"/>
            </p:cNvSpPr>
            <p:nvPr/>
          </p:nvSpPr>
          <p:spPr bwMode="auto">
            <a:xfrm>
              <a:off x="3405" y="3396"/>
              <a:ext cx="8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Rectangle 172"/>
            <p:cNvSpPr>
              <a:spLocks noChangeArrowheads="1"/>
            </p:cNvSpPr>
            <p:nvPr/>
          </p:nvSpPr>
          <p:spPr bwMode="auto">
            <a:xfrm>
              <a:off x="3438" y="3396"/>
              <a:ext cx="39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octene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ctangle 173"/>
            <p:cNvSpPr>
              <a:spLocks noChangeArrowheads="1"/>
            </p:cNvSpPr>
            <p:nvPr/>
          </p:nvSpPr>
          <p:spPr bwMode="auto">
            <a:xfrm>
              <a:off x="838" y="3396"/>
              <a:ext cx="19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ctangle 174"/>
            <p:cNvSpPr>
              <a:spLocks noChangeArrowheads="1"/>
            </p:cNvSpPr>
            <p:nvPr/>
          </p:nvSpPr>
          <p:spPr bwMode="auto">
            <a:xfrm>
              <a:off x="972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ctangle 175"/>
            <p:cNvSpPr>
              <a:spLocks noChangeArrowheads="1"/>
            </p:cNvSpPr>
            <p:nvPr/>
          </p:nvSpPr>
          <p:spPr bwMode="auto">
            <a:xfrm>
              <a:off x="1008" y="3396"/>
              <a:ext cx="59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phosphine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Rectangle 176"/>
            <p:cNvSpPr>
              <a:spLocks noChangeArrowheads="1"/>
            </p:cNvSpPr>
            <p:nvPr/>
          </p:nvSpPr>
          <p:spPr bwMode="auto">
            <a:xfrm>
              <a:off x="18" y="3396"/>
              <a:ext cx="33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PhMe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1" name="Rectangle 177"/>
            <p:cNvSpPr>
              <a:spLocks noChangeArrowheads="1"/>
            </p:cNvSpPr>
            <p:nvPr/>
          </p:nvSpPr>
          <p:spPr bwMode="auto">
            <a:xfrm>
              <a:off x="287" y="3447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Rectangle 178"/>
            <p:cNvSpPr>
              <a:spLocks noChangeArrowheads="1"/>
            </p:cNvSpPr>
            <p:nvPr/>
          </p:nvSpPr>
          <p:spPr bwMode="auto">
            <a:xfrm>
              <a:off x="323" y="3396"/>
              <a:ext cx="52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phospine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3" name="Rectangle 179"/>
            <p:cNvSpPr>
              <a:spLocks noChangeArrowheads="1"/>
            </p:cNvSpPr>
            <p:nvPr/>
          </p:nvSpPr>
          <p:spPr bwMode="auto">
            <a:xfrm>
              <a:off x="1791" y="3396"/>
              <a:ext cx="44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hexanal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4" name="Rectangle 180"/>
            <p:cNvSpPr>
              <a:spLocks noChangeArrowheads="1"/>
            </p:cNvSpPr>
            <p:nvPr/>
          </p:nvSpPr>
          <p:spPr bwMode="auto">
            <a:xfrm>
              <a:off x="2433" y="3396"/>
              <a:ext cx="75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benzaldehyde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05" name="Picture 18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3497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6" name="Picture 18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7" name="Picture 18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" name="Picture 18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9" name="Picture 18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0" name="Picture 18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3497"/>
              <a:ext cx="63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1" name="Picture 18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2" name="Picture 18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3" name="Picture 18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4" name="Picture 19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" y="3497"/>
              <a:ext cx="63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3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29" y="4986663"/>
            <a:ext cx="2115411" cy="178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" name="Line Callout 2 1104"/>
          <p:cNvSpPr/>
          <p:nvPr/>
        </p:nvSpPr>
        <p:spPr>
          <a:xfrm>
            <a:off x="139701" y="3171548"/>
            <a:ext cx="2451100" cy="1147763"/>
          </a:xfrm>
          <a:prstGeom prst="borderCallout2">
            <a:avLst>
              <a:gd name="adj1" fmla="val -13327"/>
              <a:gd name="adj2" fmla="val 261478"/>
              <a:gd name="adj3" fmla="val -15913"/>
              <a:gd name="adj4" fmla="val 106658"/>
              <a:gd name="adj5" fmla="val 1002"/>
              <a:gd name="adj6" fmla="val 988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0" name="Group 1109"/>
          <p:cNvGrpSpPr/>
          <p:nvPr/>
        </p:nvGrpSpPr>
        <p:grpSpPr>
          <a:xfrm>
            <a:off x="6532196" y="2748886"/>
            <a:ext cx="2611804" cy="3991066"/>
            <a:chOff x="6558450" y="213472"/>
            <a:chExt cx="2438400" cy="4158594"/>
          </a:xfrm>
        </p:grpSpPr>
        <p:pic>
          <p:nvPicPr>
            <p:cNvPr id="192" name="Picture 9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9891" y="530445"/>
              <a:ext cx="1974964" cy="1786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" name="Frame 1105"/>
            <p:cNvSpPr/>
            <p:nvPr/>
          </p:nvSpPr>
          <p:spPr>
            <a:xfrm>
              <a:off x="6558450" y="213472"/>
              <a:ext cx="2438400" cy="4158594"/>
            </a:xfrm>
            <a:prstGeom prst="frame">
              <a:avLst>
                <a:gd name="adj1" fmla="val 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7" name="Oval 1106"/>
            <p:cNvSpPr/>
            <p:nvPr/>
          </p:nvSpPr>
          <p:spPr>
            <a:xfrm>
              <a:off x="7732499" y="1174925"/>
              <a:ext cx="304800" cy="2286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7412573" y="3516830"/>
              <a:ext cx="304800" cy="2286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073436" y="3516830"/>
              <a:ext cx="304800" cy="2286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404474" y="1447800"/>
              <a:ext cx="304800" cy="2286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077064" y="1447800"/>
              <a:ext cx="304800" cy="2286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7753568" y="3214412"/>
              <a:ext cx="304800" cy="2286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80"/>
            <p:cNvSpPr>
              <a:spLocks noChangeArrowheads="1"/>
            </p:cNvSpPr>
            <p:nvPr/>
          </p:nvSpPr>
          <p:spPr bwMode="auto">
            <a:xfrm>
              <a:off x="7225836" y="381000"/>
              <a:ext cx="998538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decylamine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7291138" y="2375904"/>
              <a:ext cx="97302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ec-Bu</a:t>
              </a:r>
              <a:r>
                <a:rPr kumimoji="0" lang="en-US" sz="1100" b="1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amine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109" name="Table 1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13352"/>
              </p:ext>
            </p:extLst>
          </p:nvPr>
        </p:nvGraphicFramePr>
        <p:xfrm>
          <a:off x="6705600" y="381000"/>
          <a:ext cx="2438400" cy="2092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38">
                <a:tc>
                  <a:txBody>
                    <a:bodyPr/>
                    <a:lstStyle/>
                    <a:p>
                      <a:endParaRPr lang="en-US" sz="1200" b="1" dirty="0">
                        <a:latin typeface="Arial Black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|R</a:t>
                      </a:r>
                      <a:r>
                        <a:rPr lang="en-US" sz="1200" b="1" baseline="-25000" dirty="0">
                          <a:solidFill>
                            <a:schemeClr val="tx2"/>
                          </a:solidFill>
                        </a:rPr>
                        <a:t>after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 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</a:t>
                      </a:r>
                      <a:r>
                        <a:rPr lang="en-US" sz="1200" b="1" baseline="-25000" dirty="0" err="1">
                          <a:solidFill>
                            <a:schemeClr val="tx2"/>
                          </a:solidFill>
                        </a:rPr>
                        <a:t>before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|,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</a:rPr>
                      </a:br>
                      <a:endParaRPr lang="en-US" sz="1200" b="1" dirty="0">
                        <a:latin typeface="Arial Black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|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G</a:t>
                      </a:r>
                      <a:r>
                        <a:rPr lang="en-US" sz="1200" b="1" baseline="-25000" dirty="0" err="1">
                          <a:solidFill>
                            <a:schemeClr val="tx2"/>
                          </a:solidFill>
                        </a:rPr>
                        <a:t>after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 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G</a:t>
                      </a:r>
                      <a:r>
                        <a:rPr lang="en-US" sz="1200" b="1" baseline="-25000" dirty="0" err="1">
                          <a:solidFill>
                            <a:schemeClr val="tx2"/>
                          </a:solidFill>
                        </a:rPr>
                        <a:t>before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|,</a:t>
                      </a:r>
                      <a:br>
                        <a:rPr lang="en-US" sz="1200" b="1" dirty="0">
                          <a:solidFill>
                            <a:schemeClr val="tx2"/>
                          </a:solidFill>
                        </a:rPr>
                      </a:br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|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sz="1200" b="1" baseline="-25000" dirty="0" err="1">
                          <a:solidFill>
                            <a:schemeClr val="tx2"/>
                          </a:solidFill>
                        </a:rPr>
                        <a:t>after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 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sz="1200" b="1" baseline="-25000" dirty="0" err="1">
                          <a:solidFill>
                            <a:schemeClr val="tx2"/>
                          </a:solidFill>
                        </a:rPr>
                        <a:t>before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|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latin typeface="Arial Black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9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itchFamily="34" charset="0"/>
                          <a:cs typeface="Arial" pitchFamily="34" charset="0"/>
                        </a:rPr>
                        <a:t>dye1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-0.814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-0.652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9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itchFamily="34" charset="0"/>
                          <a:cs typeface="Arial" pitchFamily="34" charset="0"/>
                        </a:rPr>
                        <a:t>dye2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-0.806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9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9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itchFamily="34" charset="0"/>
                          <a:cs typeface="Arial" pitchFamily="34" charset="0"/>
                        </a:rPr>
                        <a:t>dye36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1" name="TextBox 210"/>
          <p:cNvSpPr txBox="1"/>
          <p:nvPr/>
        </p:nvSpPr>
        <p:spPr>
          <a:xfrm>
            <a:off x="2825751" y="65402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" name="Frame 1"/>
          <p:cNvSpPr/>
          <p:nvPr/>
        </p:nvSpPr>
        <p:spPr>
          <a:xfrm>
            <a:off x="76200" y="44101"/>
            <a:ext cx="8991600" cy="2667000"/>
          </a:xfrm>
          <a:prstGeom prst="frame">
            <a:avLst>
              <a:gd name="adj1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665796" y="2297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818196" y="27429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grpSp>
        <p:nvGrpSpPr>
          <p:cNvPr id="210" name="Group 5"/>
          <p:cNvGrpSpPr>
            <a:grpSpLocks/>
          </p:cNvGrpSpPr>
          <p:nvPr/>
        </p:nvGrpSpPr>
        <p:grpSpPr bwMode="auto">
          <a:xfrm>
            <a:off x="152400" y="76201"/>
            <a:ext cx="1981200" cy="2362200"/>
            <a:chOff x="274" y="1948"/>
            <a:chExt cx="1440" cy="1671"/>
          </a:xfrm>
        </p:grpSpPr>
        <p:pic>
          <p:nvPicPr>
            <p:cNvPr id="213" name="Picture 6" descr="cki1"/>
            <p:cNvPicPr>
              <a:picLocks noChangeAspect="1" noChangeArrowheads="1"/>
            </p:cNvPicPr>
            <p:nvPr/>
          </p:nvPicPr>
          <p:blipFill>
            <a:blip r:embed="rId17">
              <a:lum bright="-4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2179"/>
              <a:ext cx="144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4" name="Rectangle 7"/>
            <p:cNvSpPr>
              <a:spLocks noChangeArrowheads="1"/>
            </p:cNvSpPr>
            <p:nvPr/>
          </p:nvSpPr>
          <p:spPr bwMode="auto">
            <a:xfrm>
              <a:off x="360" y="1948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SzPct val="120000"/>
              </a:pPr>
              <a:r>
                <a:rPr lang="en-US" sz="2000">
                  <a:solidFill>
                    <a:schemeClr val="tx2"/>
                  </a:solidFill>
                </a:rPr>
                <a:t>Before Exposure</a:t>
              </a:r>
              <a:endParaRPr lang="en-US" sz="2000" b="0">
                <a:solidFill>
                  <a:schemeClr val="tx2"/>
                </a:solidFill>
              </a:endParaRPr>
            </a:p>
          </p:txBody>
        </p:sp>
      </p:grpSp>
      <p:sp>
        <p:nvSpPr>
          <p:cNvPr id="216" name="Rectangle 9"/>
          <p:cNvSpPr>
            <a:spLocks noChangeArrowheads="1"/>
          </p:cNvSpPr>
          <p:nvPr/>
        </p:nvSpPr>
        <p:spPr bwMode="auto">
          <a:xfrm>
            <a:off x="0" y="-1371600"/>
            <a:ext cx="132104" cy="24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1"/>
              </a:buClr>
              <a:buSzPct val="120000"/>
              <a:buFontTx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17" name="Group 10"/>
          <p:cNvGrpSpPr>
            <a:grpSpLocks/>
          </p:cNvGrpSpPr>
          <p:nvPr/>
        </p:nvGrpSpPr>
        <p:grpSpPr bwMode="auto">
          <a:xfrm>
            <a:off x="2286000" y="76200"/>
            <a:ext cx="2186543" cy="2604075"/>
            <a:chOff x="1929" y="1954"/>
            <a:chExt cx="1440" cy="1851"/>
          </a:xfrm>
        </p:grpSpPr>
        <p:pic>
          <p:nvPicPr>
            <p:cNvPr id="218" name="Picture 11" descr="cki1"/>
            <p:cNvPicPr>
              <a:picLocks noChangeAspect="1" noChangeArrowheads="1"/>
            </p:cNvPicPr>
            <p:nvPr/>
          </p:nvPicPr>
          <p:blipFill>
            <a:blip r:embed="rId18">
              <a:lum bright="-4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" y="2179"/>
              <a:ext cx="144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Rectangle 12"/>
            <p:cNvSpPr>
              <a:spLocks noChangeArrowheads="1"/>
            </p:cNvSpPr>
            <p:nvPr/>
          </p:nvSpPr>
          <p:spPr bwMode="auto">
            <a:xfrm>
              <a:off x="2079" y="1954"/>
              <a:ext cx="11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SzPct val="120000"/>
              </a:pPr>
              <a:r>
                <a:rPr lang="en-US" sz="2000" dirty="0">
                  <a:solidFill>
                    <a:schemeClr val="tx2"/>
                  </a:solidFill>
                </a:rPr>
                <a:t>After Exposure</a:t>
              </a:r>
              <a:endParaRPr lang="en-US" sz="2000" b="0" dirty="0">
                <a:solidFill>
                  <a:schemeClr val="tx2"/>
                </a:solidFill>
              </a:endParaRPr>
            </a:p>
          </p:txBody>
        </p:sp>
        <p:sp>
          <p:nvSpPr>
            <p:cNvPr id="220" name="Rectangle 13"/>
            <p:cNvSpPr>
              <a:spLocks noChangeArrowheads="1"/>
            </p:cNvSpPr>
            <p:nvPr/>
          </p:nvSpPr>
          <p:spPr bwMode="auto">
            <a:xfrm>
              <a:off x="2280" y="3633"/>
              <a:ext cx="60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buSzPct val="120000"/>
              </a:pPr>
              <a:r>
                <a:rPr lang="en-US" sz="1400" dirty="0">
                  <a:solidFill>
                    <a:schemeClr val="tx2"/>
                  </a:solidFill>
                </a:rPr>
                <a:t>ammonia</a:t>
              </a:r>
            </a:p>
          </p:txBody>
        </p:sp>
      </p:grpSp>
      <p:grpSp>
        <p:nvGrpSpPr>
          <p:cNvPr id="223" name="Group 16"/>
          <p:cNvGrpSpPr>
            <a:grpSpLocks/>
          </p:cNvGrpSpPr>
          <p:nvPr/>
        </p:nvGrpSpPr>
        <p:grpSpPr bwMode="auto">
          <a:xfrm>
            <a:off x="4495800" y="36816"/>
            <a:ext cx="2209800" cy="2438400"/>
            <a:chOff x="3593" y="1954"/>
            <a:chExt cx="1440" cy="1665"/>
          </a:xfrm>
        </p:grpSpPr>
        <p:sp>
          <p:nvSpPr>
            <p:cNvPr id="225" name="Rectangle 18"/>
            <p:cNvSpPr>
              <a:spLocks noChangeArrowheads="1"/>
            </p:cNvSpPr>
            <p:nvPr/>
          </p:nvSpPr>
          <p:spPr bwMode="auto">
            <a:xfrm>
              <a:off x="3729" y="1954"/>
              <a:ext cx="11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Difference Map</a:t>
              </a:r>
            </a:p>
          </p:txBody>
        </p:sp>
        <p:pic>
          <p:nvPicPr>
            <p:cNvPr id="227" name="Picture 20" descr="Ammoni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" y="2179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9" name="Rectangle 22"/>
          <p:cNvSpPr>
            <a:spLocks noChangeArrowheads="1"/>
          </p:cNvSpPr>
          <p:nvPr/>
        </p:nvSpPr>
        <p:spPr bwMode="auto">
          <a:xfrm>
            <a:off x="76200" y="2480050"/>
            <a:ext cx="2195016" cy="56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tx2"/>
                </a:solidFill>
              </a:rPr>
              <a:t>The dyes that change color</a:t>
            </a:r>
          </a:p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tx2"/>
                </a:solidFill>
              </a:rPr>
              <a:t>most in this example are</a:t>
            </a:r>
          </a:p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tx2"/>
                </a:solidFill>
              </a:rPr>
              <a:t>boxed in gray.</a:t>
            </a:r>
          </a:p>
        </p:txBody>
      </p:sp>
      <p:grpSp>
        <p:nvGrpSpPr>
          <p:cNvPr id="231" name="Group 24"/>
          <p:cNvGrpSpPr>
            <a:grpSpLocks/>
          </p:cNvGrpSpPr>
          <p:nvPr/>
        </p:nvGrpSpPr>
        <p:grpSpPr bwMode="auto">
          <a:xfrm>
            <a:off x="162087" y="779039"/>
            <a:ext cx="1971514" cy="973561"/>
            <a:chOff x="276" y="2441"/>
            <a:chExt cx="1417" cy="698"/>
          </a:xfrm>
        </p:grpSpPr>
        <p:sp>
          <p:nvSpPr>
            <p:cNvPr id="242" name="AutoShape 25"/>
            <p:cNvSpPr>
              <a:spLocks noChangeArrowheads="1"/>
            </p:cNvSpPr>
            <p:nvPr/>
          </p:nvSpPr>
          <p:spPr bwMode="auto">
            <a:xfrm>
              <a:off x="1001" y="2683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AutoShape 26"/>
            <p:cNvSpPr>
              <a:spLocks noChangeArrowheads="1"/>
            </p:cNvSpPr>
            <p:nvPr/>
          </p:nvSpPr>
          <p:spPr bwMode="auto">
            <a:xfrm>
              <a:off x="276" y="2927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AutoShape 27"/>
            <p:cNvSpPr>
              <a:spLocks noChangeArrowheads="1"/>
            </p:cNvSpPr>
            <p:nvPr/>
          </p:nvSpPr>
          <p:spPr bwMode="auto">
            <a:xfrm>
              <a:off x="510" y="2929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utoShape 28"/>
            <p:cNvSpPr>
              <a:spLocks noChangeArrowheads="1"/>
            </p:cNvSpPr>
            <p:nvPr/>
          </p:nvSpPr>
          <p:spPr bwMode="auto">
            <a:xfrm>
              <a:off x="757" y="2683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AutoShape 29"/>
            <p:cNvSpPr>
              <a:spLocks noChangeArrowheads="1"/>
            </p:cNvSpPr>
            <p:nvPr/>
          </p:nvSpPr>
          <p:spPr bwMode="auto">
            <a:xfrm>
              <a:off x="1242" y="2682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AutoShape 30"/>
            <p:cNvSpPr>
              <a:spLocks noChangeArrowheads="1"/>
            </p:cNvSpPr>
            <p:nvPr/>
          </p:nvSpPr>
          <p:spPr bwMode="auto">
            <a:xfrm>
              <a:off x="511" y="2685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AutoShape 31"/>
            <p:cNvSpPr>
              <a:spLocks noChangeArrowheads="1"/>
            </p:cNvSpPr>
            <p:nvPr/>
          </p:nvSpPr>
          <p:spPr bwMode="auto">
            <a:xfrm>
              <a:off x="277" y="2683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AutoShape 32"/>
            <p:cNvSpPr>
              <a:spLocks noChangeArrowheads="1"/>
            </p:cNvSpPr>
            <p:nvPr/>
          </p:nvSpPr>
          <p:spPr bwMode="auto">
            <a:xfrm>
              <a:off x="1483" y="2684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AutoShape 33"/>
            <p:cNvSpPr>
              <a:spLocks noChangeArrowheads="1"/>
            </p:cNvSpPr>
            <p:nvPr/>
          </p:nvSpPr>
          <p:spPr bwMode="auto">
            <a:xfrm>
              <a:off x="1244" y="2441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34"/>
          <p:cNvGrpSpPr>
            <a:grpSpLocks/>
          </p:cNvGrpSpPr>
          <p:nvPr/>
        </p:nvGrpSpPr>
        <p:grpSpPr bwMode="auto">
          <a:xfrm>
            <a:off x="2286000" y="762000"/>
            <a:ext cx="2209800" cy="973561"/>
            <a:chOff x="276" y="2441"/>
            <a:chExt cx="1417" cy="698"/>
          </a:xfrm>
        </p:grpSpPr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1001" y="2683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276" y="2927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510" y="2929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757" y="2683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1242" y="2682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511" y="2685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277" y="2683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1483" y="2684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1244" y="2441"/>
              <a:ext cx="210" cy="210"/>
            </a:xfrm>
            <a:prstGeom prst="octagon">
              <a:avLst>
                <a:gd name="adj" fmla="val 29287"/>
              </a:avLst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09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6126</TotalTime>
  <Words>460</Words>
  <Application>Microsoft Macintosh PowerPoint</Application>
  <PresentationFormat>On-screen Show (4:3)</PresentationFormat>
  <Paragraphs>177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Arial Black</vt:lpstr>
      <vt:lpstr>Calibri</vt:lpstr>
      <vt:lpstr>Office Theme</vt:lpstr>
      <vt:lpstr>The Mammalian Olfactory System</vt:lpstr>
      <vt:lpstr>Artificial Olfaction:  Chemical Sensing</vt:lpstr>
      <vt:lpstr>Colorimetric Array Detector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Zhong, Wenxuan</dc:creator>
  <cp:lastModifiedBy>Wenxuan Zhong</cp:lastModifiedBy>
  <cp:revision>14</cp:revision>
  <dcterms:created xsi:type="dcterms:W3CDTF">2012-09-19T15:23:38Z</dcterms:created>
  <dcterms:modified xsi:type="dcterms:W3CDTF">2025-04-05T19:02:30Z</dcterms:modified>
</cp:coreProperties>
</file>