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5" r:id="rId3"/>
    <p:sldId id="257" r:id="rId4"/>
    <p:sldId id="266" r:id="rId5"/>
    <p:sldId id="267" r:id="rId6"/>
    <p:sldId id="268" r:id="rId7"/>
    <p:sldId id="269" r:id="rId8"/>
    <p:sldId id="270" r:id="rId9"/>
    <p:sldId id="258" r:id="rId10"/>
    <p:sldId id="279" r:id="rId11"/>
    <p:sldId id="280" r:id="rId12"/>
    <p:sldId id="277" r:id="rId13"/>
    <p:sldId id="278" r:id="rId14"/>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DA7A51-0942-447C-AFAB-C10522399E13}" v="75" dt="2025-06-29T14:26:37.2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66" d="100"/>
          <a:sy n="66" d="100"/>
        </p:scale>
        <p:origin x="1930" y="77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slidemake.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sp>
        <p:nvSpPr>
          <p:cNvPr id="3" name="Text 1">
            <a:hlinkClick r:id="rId3"/>
          </p:cNvPr>
          <p:cNvSpPr/>
          <p:nvPr/>
        </p:nvSpPr>
        <p:spPr>
          <a:xfrm>
            <a:off x="7315200" y="4572000"/>
            <a:ext cx="1828800" cy="457200"/>
          </a:xfrm>
          <a:prstGeom prst="rect">
            <a:avLst/>
          </a:prstGeom>
          <a:noFill/>
          <a:ln/>
        </p:spPr>
        <p:txBody>
          <a:bodyPr wrap="square" rtlCol="0" anchor="ctr"/>
          <a:lstStyle/>
          <a:p>
            <a:pPr algn="ctr"/>
            <a:r>
              <a:rPr lang="en-US" sz="1000" b="0" u="sng" dirty="0">
                <a:solidFill>
                  <a:srgbClr val="357EC7"/>
                </a:solidFill>
                <a:latin typeface="Optima" pitchFamily="34" charset="0"/>
                <a:ea typeface="Optima" pitchFamily="34" charset="-122"/>
                <a:cs typeface="Optima" pitchFamily="34" charset="-120"/>
                <a:hlinkClick r:id="rId3">
                  <a:extLst>
                    <a:ext uri="{A12FA001-AC4F-418D-AE19-62706E023703}">
                      <ahyp:hlinkClr xmlns:ahyp="http://schemas.microsoft.com/office/drawing/2018/hyperlinkcolor" val="tx"/>
                    </a:ext>
                  </a:extLst>
                </a:hlinkClick>
              </a:rPr>
              <a:t>SlideMake.com</a:t>
            </a:r>
            <a:endParaRPr lang="en-US" sz="1000" dirty="0"/>
          </a:p>
        </p:txBody>
      </p:sp>
      <p:sp>
        <p:nvSpPr>
          <p:cNvPr id="5" name="TextBox 4">
            <a:extLst>
              <a:ext uri="{FF2B5EF4-FFF2-40B4-BE49-F238E27FC236}">
                <a16:creationId xmlns:a16="http://schemas.microsoft.com/office/drawing/2014/main" id="{37D59ADD-8983-5DB7-9B36-1B233ABA6EFE}"/>
              </a:ext>
            </a:extLst>
          </p:cNvPr>
          <p:cNvSpPr txBox="1"/>
          <p:nvPr/>
        </p:nvSpPr>
        <p:spPr>
          <a:xfrm>
            <a:off x="2459621" y="2384913"/>
            <a:ext cx="4572000" cy="1323439"/>
          </a:xfrm>
          <a:prstGeom prst="rect">
            <a:avLst/>
          </a:prstGeom>
          <a:noFill/>
        </p:spPr>
        <p:txBody>
          <a:bodyPr wrap="square">
            <a:spAutoFit/>
          </a:bodyPr>
          <a:lstStyle/>
          <a:p>
            <a:r>
              <a:rPr lang="en-IN" sz="4000" b="1" dirty="0"/>
              <a:t>Cafeteria menu display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40C5AB-8C88-4CBD-7AEE-342FEA5BE9B2}"/>
              </a:ext>
            </a:extLst>
          </p:cNvPr>
          <p:cNvSpPr txBox="1"/>
          <p:nvPr/>
        </p:nvSpPr>
        <p:spPr>
          <a:xfrm>
            <a:off x="219919" y="115746"/>
            <a:ext cx="6858000" cy="4524315"/>
          </a:xfrm>
          <a:prstGeom prst="rect">
            <a:avLst/>
          </a:prstGeom>
          <a:noFill/>
        </p:spPr>
        <p:txBody>
          <a:bodyPr wrap="square">
            <a:spAutoFit/>
          </a:bodyPr>
          <a:lstStyle/>
          <a:p>
            <a:pPr algn="l">
              <a:buNone/>
            </a:pPr>
            <a:r>
              <a:rPr lang="en-US" b="1" i="0" dirty="0">
                <a:solidFill>
                  <a:srgbClr val="111827"/>
                </a:solidFill>
                <a:effectLst/>
                <a:latin typeface="__Inter_e8ce0c"/>
              </a:rPr>
              <a:t>Feature Scope of the Cafeteria Menu Display Project</a:t>
            </a:r>
          </a:p>
          <a:p>
            <a:pPr algn="l">
              <a:buNone/>
            </a:pPr>
            <a:r>
              <a:rPr lang="en-US" b="0" i="0" dirty="0">
                <a:solidFill>
                  <a:srgbClr val="374151"/>
                </a:solidFill>
                <a:effectLst/>
                <a:latin typeface="__Inter_e8ce0c"/>
              </a:rPr>
              <a:t>The following features outline the scope of the cafeteria menu display project, detailing both the core functionalities and potential enhancements:</a:t>
            </a:r>
          </a:p>
          <a:p>
            <a:pPr algn="l">
              <a:buNone/>
            </a:pPr>
            <a:r>
              <a:rPr lang="en-US" b="1" i="0" dirty="0">
                <a:solidFill>
                  <a:srgbClr val="111827"/>
                </a:solidFill>
                <a:effectLst/>
                <a:latin typeface="__Inter_e8ce0c"/>
              </a:rPr>
              <a:t>Core Features</a:t>
            </a:r>
          </a:p>
          <a:p>
            <a:pPr algn="l">
              <a:buFont typeface="+mj-lt"/>
              <a:buAutoNum type="arabicPeriod"/>
            </a:pPr>
            <a:r>
              <a:rPr lang="en-US" b="1" i="0" dirty="0">
                <a:solidFill>
                  <a:srgbClr val="111827"/>
                </a:solidFill>
                <a:effectLst/>
                <a:latin typeface="__Inter_e8ce0c"/>
              </a:rPr>
              <a:t>Menu Display</a:t>
            </a:r>
            <a:r>
              <a:rPr lang="en-US" b="0" i="0" dirty="0">
                <a:solidFill>
                  <a:srgbClr val="374151"/>
                </a:solidFill>
                <a:effectLst/>
                <a:latin typeface="__Inter_e8ce0c"/>
              </a:rPr>
              <a:t>:</a:t>
            </a:r>
          </a:p>
          <a:p>
            <a:pPr algn="l">
              <a:buFont typeface="+mj-lt"/>
              <a:buAutoNum type="arabicPeriod"/>
            </a:pPr>
            <a:r>
              <a:rPr lang="en-US" b="0" i="0" dirty="0">
                <a:solidFill>
                  <a:srgbClr val="374151"/>
                </a:solidFill>
                <a:effectLst/>
                <a:latin typeface="__Inter_e8ce0c"/>
              </a:rPr>
              <a:t>Display a list of food items with their names, prices, and descriptions.</a:t>
            </a:r>
          </a:p>
          <a:p>
            <a:pPr algn="l">
              <a:buFont typeface="+mj-lt"/>
              <a:buAutoNum type="arabicPeriod"/>
            </a:pPr>
            <a:r>
              <a:rPr lang="en-US" b="0" i="0" dirty="0">
                <a:solidFill>
                  <a:srgbClr val="374151"/>
                </a:solidFill>
                <a:effectLst/>
                <a:latin typeface="__Inter_e8ce0c"/>
              </a:rPr>
              <a:t>Format the menu for easy readability.</a:t>
            </a:r>
          </a:p>
          <a:p>
            <a:pPr algn="l">
              <a:buFont typeface="+mj-lt"/>
              <a:buAutoNum type="arabicPeriod"/>
            </a:pPr>
            <a:r>
              <a:rPr lang="en-US" b="1" i="0" dirty="0">
                <a:solidFill>
                  <a:srgbClr val="111827"/>
                </a:solidFill>
                <a:effectLst/>
                <a:latin typeface="__Inter_e8ce0c"/>
              </a:rPr>
              <a:t>User Interaction</a:t>
            </a:r>
            <a:r>
              <a:rPr lang="en-US" b="0" i="0" dirty="0">
                <a:solidFill>
                  <a:srgbClr val="374151"/>
                </a:solidFill>
                <a:effectLst/>
                <a:latin typeface="__Inter_e8ce0c"/>
              </a:rPr>
              <a:t>:</a:t>
            </a:r>
          </a:p>
          <a:p>
            <a:pPr algn="l">
              <a:buFont typeface="+mj-lt"/>
              <a:buAutoNum type="arabicPeriod"/>
            </a:pPr>
            <a:r>
              <a:rPr lang="en-US" b="0" i="0" dirty="0">
                <a:solidFill>
                  <a:srgbClr val="374151"/>
                </a:solidFill>
                <a:effectLst/>
                <a:latin typeface="__Inter_e8ce0c"/>
              </a:rPr>
              <a:t>Allow users to input the name of the item they wish to order.</a:t>
            </a:r>
          </a:p>
          <a:p>
            <a:pPr algn="l">
              <a:buFont typeface="+mj-lt"/>
              <a:buAutoNum type="arabicPeriod"/>
            </a:pPr>
            <a:r>
              <a:rPr lang="en-US" b="0" i="0" dirty="0">
                <a:solidFill>
                  <a:srgbClr val="374151"/>
                </a:solidFill>
                <a:effectLst/>
                <a:latin typeface="__Inter_e8ce0c"/>
              </a:rPr>
              <a:t>Provide feedback on whether the item is available or not.</a:t>
            </a:r>
          </a:p>
          <a:p>
            <a:pPr algn="l">
              <a:buFont typeface="+mj-lt"/>
              <a:buAutoNum type="arabicPeriod"/>
            </a:pPr>
            <a:r>
              <a:rPr lang="en-US" b="1" i="0" dirty="0">
                <a:solidFill>
                  <a:srgbClr val="111827"/>
                </a:solidFill>
                <a:effectLst/>
                <a:latin typeface="__Inter_e8ce0c"/>
              </a:rPr>
              <a:t>Order Confirmation</a:t>
            </a:r>
            <a:r>
              <a:rPr lang="en-US" b="0" i="0" dirty="0">
                <a:solidFill>
                  <a:srgbClr val="374151"/>
                </a:solidFill>
                <a:effectLst/>
                <a:latin typeface="__Inter_e8ce0c"/>
              </a:rPr>
              <a:t>:</a:t>
            </a:r>
          </a:p>
          <a:p>
            <a:pPr algn="l">
              <a:buFont typeface="+mj-lt"/>
              <a:buAutoNum type="arabicPeriod"/>
            </a:pPr>
            <a:r>
              <a:rPr lang="en-US" b="0" i="0" dirty="0">
                <a:solidFill>
                  <a:srgbClr val="374151"/>
                </a:solidFill>
                <a:effectLst/>
                <a:latin typeface="__Inter_e8ce0c"/>
              </a:rPr>
              <a:t>Confirm the user's order by displaying the selected item and its price.</a:t>
            </a:r>
          </a:p>
          <a:p>
            <a:pPr algn="l">
              <a:buFont typeface="+mj-lt"/>
              <a:buAutoNum type="arabicPeriod"/>
            </a:pPr>
            <a:r>
              <a:rPr lang="en-US" b="1" i="0" dirty="0">
                <a:solidFill>
                  <a:srgbClr val="111827"/>
                </a:solidFill>
                <a:effectLst/>
                <a:latin typeface="__Inter_e8ce0c"/>
              </a:rPr>
              <a:t>Object-Oriented Design</a:t>
            </a:r>
            <a:r>
              <a:rPr lang="en-US" b="0" i="0" dirty="0">
                <a:solidFill>
                  <a:srgbClr val="374151"/>
                </a:solidFill>
                <a:effectLst/>
                <a:latin typeface="__Inter_e8ce0c"/>
              </a:rPr>
              <a:t>:</a:t>
            </a:r>
          </a:p>
          <a:p>
            <a:pPr algn="l">
              <a:buFont typeface="+mj-lt"/>
              <a:buAutoNum type="arabicPeriod"/>
            </a:pPr>
            <a:r>
              <a:rPr lang="en-US" b="0" i="0" dirty="0">
                <a:solidFill>
                  <a:srgbClr val="374151"/>
                </a:solidFill>
                <a:effectLst/>
                <a:latin typeface="__Inter_e8ce0c"/>
              </a:rPr>
              <a:t>Utilize classes to represent menu items and manage the menu, promoting code reusability and maintainability.</a:t>
            </a:r>
          </a:p>
        </p:txBody>
      </p:sp>
    </p:spTree>
    <p:extLst>
      <p:ext uri="{BB962C8B-B14F-4D97-AF65-F5344CB8AC3E}">
        <p14:creationId xmlns:p14="http://schemas.microsoft.com/office/powerpoint/2010/main" val="313238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BB3EBD-38F1-EAAC-C0BB-88AC78479E17}"/>
              </a:ext>
            </a:extLst>
          </p:cNvPr>
          <p:cNvSpPr txBox="1"/>
          <p:nvPr/>
        </p:nvSpPr>
        <p:spPr>
          <a:xfrm>
            <a:off x="0" y="115747"/>
            <a:ext cx="9144000" cy="7017306"/>
          </a:xfrm>
          <a:prstGeom prst="rect">
            <a:avLst/>
          </a:prstGeom>
          <a:noFill/>
        </p:spPr>
        <p:txBody>
          <a:bodyPr wrap="square">
            <a:spAutoFit/>
          </a:bodyPr>
          <a:lstStyle/>
          <a:p>
            <a:pPr algn="l">
              <a:buNone/>
            </a:pPr>
            <a:r>
              <a:rPr lang="en-US" b="1" i="0" dirty="0">
                <a:solidFill>
                  <a:srgbClr val="111827"/>
                </a:solidFill>
                <a:effectLst/>
                <a:latin typeface="__Inter_e8ce0c"/>
              </a:rPr>
              <a:t>Potential Enhancements</a:t>
            </a:r>
          </a:p>
          <a:p>
            <a:pPr algn="l">
              <a:buFont typeface="+mj-lt"/>
              <a:buAutoNum type="arabicPeriod"/>
            </a:pPr>
            <a:r>
              <a:rPr lang="en-US" b="1" i="0" dirty="0">
                <a:solidFill>
                  <a:srgbClr val="111827"/>
                </a:solidFill>
                <a:effectLst/>
                <a:latin typeface="__Inter_e8ce0c"/>
              </a:rPr>
              <a:t>Graphical User Interface (GUI)</a:t>
            </a:r>
            <a:r>
              <a:rPr lang="en-US" b="0" i="0" dirty="0">
                <a:solidFill>
                  <a:srgbClr val="374151"/>
                </a:solidFill>
                <a:effectLst/>
                <a:latin typeface="__Inter_e8ce0c"/>
              </a:rPr>
              <a:t>:</a:t>
            </a:r>
          </a:p>
          <a:p>
            <a:pPr algn="l">
              <a:buFont typeface="+mj-lt"/>
              <a:buAutoNum type="arabicPeriod"/>
            </a:pPr>
            <a:r>
              <a:rPr lang="en-US" b="0" i="0" dirty="0">
                <a:solidFill>
                  <a:srgbClr val="374151"/>
                </a:solidFill>
                <a:effectLst/>
                <a:latin typeface="__Inter_e8ce0c"/>
              </a:rPr>
              <a:t>Develop a GUI using Java Swing or JavaFX to provide a more interactive and visually appealing user experience.</a:t>
            </a:r>
          </a:p>
          <a:p>
            <a:pPr algn="l">
              <a:buFont typeface="+mj-lt"/>
              <a:buAutoNum type="arabicPeriod"/>
            </a:pPr>
            <a:r>
              <a:rPr lang="en-US" b="1" i="0" dirty="0">
                <a:solidFill>
                  <a:srgbClr val="111827"/>
                </a:solidFill>
                <a:effectLst/>
                <a:latin typeface="__Inter_e8ce0c"/>
              </a:rPr>
              <a:t>Multiple Orders</a:t>
            </a:r>
            <a:r>
              <a:rPr lang="en-US" b="0" i="0" dirty="0">
                <a:solidFill>
                  <a:srgbClr val="374151"/>
                </a:solidFill>
                <a:effectLst/>
                <a:latin typeface="__Inter_e8ce0c"/>
              </a:rPr>
              <a:t>:</a:t>
            </a:r>
          </a:p>
          <a:p>
            <a:pPr algn="l">
              <a:buFont typeface="+mj-lt"/>
              <a:buAutoNum type="arabicPeriod"/>
            </a:pPr>
            <a:r>
              <a:rPr lang="en-US" b="0" i="0" dirty="0">
                <a:solidFill>
                  <a:srgbClr val="374151"/>
                </a:solidFill>
                <a:effectLst/>
                <a:latin typeface="__Inter_e8ce0c"/>
              </a:rPr>
              <a:t>Allow users to place multiple orders in a single session and calculate the total price.</a:t>
            </a:r>
          </a:p>
          <a:p>
            <a:pPr algn="l">
              <a:buFont typeface="+mj-lt"/>
              <a:buAutoNum type="arabicPeriod"/>
            </a:pPr>
            <a:r>
              <a:rPr lang="en-US" b="1" i="0" dirty="0">
                <a:solidFill>
                  <a:srgbClr val="111827"/>
                </a:solidFill>
                <a:effectLst/>
                <a:latin typeface="__Inter_e8ce0c"/>
              </a:rPr>
              <a:t>Search Functionality</a:t>
            </a:r>
            <a:r>
              <a:rPr lang="en-US" b="0" i="0" dirty="0">
                <a:solidFill>
                  <a:srgbClr val="374151"/>
                </a:solidFill>
                <a:effectLst/>
                <a:latin typeface="__Inter_e8ce0c"/>
              </a:rPr>
              <a:t>:</a:t>
            </a:r>
          </a:p>
          <a:p>
            <a:pPr algn="l">
              <a:buFont typeface="+mj-lt"/>
              <a:buAutoNum type="arabicPeriod"/>
            </a:pPr>
            <a:r>
              <a:rPr lang="en-US" b="0" i="0" dirty="0">
                <a:solidFill>
                  <a:srgbClr val="374151"/>
                </a:solidFill>
                <a:effectLst/>
                <a:latin typeface="__Inter_e8ce0c"/>
              </a:rPr>
              <a:t>Implement a search feature to allow users to quickly find specific menu items by name or category.</a:t>
            </a:r>
          </a:p>
          <a:p>
            <a:pPr algn="l">
              <a:buFont typeface="+mj-lt"/>
              <a:buAutoNum type="arabicPeriod"/>
            </a:pPr>
            <a:r>
              <a:rPr lang="en-US" b="1" i="0" dirty="0">
                <a:solidFill>
                  <a:srgbClr val="111827"/>
                </a:solidFill>
                <a:effectLst/>
                <a:latin typeface="__Inter_e8ce0c"/>
              </a:rPr>
              <a:t>Dynamic Menu Management</a:t>
            </a:r>
            <a:r>
              <a:rPr lang="en-US" b="0" i="0" dirty="0">
                <a:solidFill>
                  <a:srgbClr val="374151"/>
                </a:solidFill>
                <a:effectLst/>
                <a:latin typeface="__Inter_e8ce0c"/>
              </a:rPr>
              <a:t>:</a:t>
            </a:r>
          </a:p>
          <a:p>
            <a:pPr algn="l">
              <a:buFont typeface="+mj-lt"/>
              <a:buAutoNum type="arabicPeriod"/>
            </a:pPr>
            <a:r>
              <a:rPr lang="en-US" b="0" i="0" dirty="0">
                <a:solidFill>
                  <a:srgbClr val="374151"/>
                </a:solidFill>
                <a:effectLst/>
                <a:latin typeface="__Inter_e8ce0c"/>
              </a:rPr>
              <a:t>Enable the addition, removal, or modification of menu items at runtime, possibly through an admin interface.</a:t>
            </a:r>
          </a:p>
          <a:p>
            <a:pPr algn="l">
              <a:buFont typeface="+mj-lt"/>
              <a:buAutoNum type="arabicPeriod"/>
            </a:pPr>
            <a:r>
              <a:rPr lang="en-US" b="1" i="0" dirty="0">
                <a:solidFill>
                  <a:srgbClr val="111827"/>
                </a:solidFill>
                <a:effectLst/>
                <a:latin typeface="__Inter_e8ce0c"/>
              </a:rPr>
              <a:t>Nutritional Information</a:t>
            </a:r>
            <a:r>
              <a:rPr lang="en-US" b="0" i="0" dirty="0">
                <a:solidFill>
                  <a:srgbClr val="374151"/>
                </a:solidFill>
                <a:effectLst/>
                <a:latin typeface="__Inter_e8ce0c"/>
              </a:rPr>
              <a:t>:</a:t>
            </a:r>
          </a:p>
          <a:p>
            <a:pPr algn="l">
              <a:buFont typeface="+mj-lt"/>
              <a:buAutoNum type="arabicPeriod"/>
            </a:pPr>
            <a:r>
              <a:rPr lang="en-US" b="0" i="0" dirty="0">
                <a:solidFill>
                  <a:srgbClr val="374151"/>
                </a:solidFill>
                <a:effectLst/>
                <a:latin typeface="__Inter_e8ce0c"/>
              </a:rPr>
              <a:t>Include nutritional information for each menu item, such as calories, fat content, and allergens.</a:t>
            </a:r>
          </a:p>
          <a:p>
            <a:pPr algn="l">
              <a:buFont typeface="+mj-lt"/>
              <a:buAutoNum type="arabicPeriod"/>
            </a:pPr>
            <a:r>
              <a:rPr lang="en-US" b="1" i="0" dirty="0">
                <a:solidFill>
                  <a:srgbClr val="111827"/>
                </a:solidFill>
                <a:effectLst/>
                <a:latin typeface="__Inter_e8ce0c"/>
              </a:rPr>
              <a:t>User Accounts</a:t>
            </a:r>
            <a:r>
              <a:rPr lang="en-US" b="0" i="0" dirty="0">
                <a:solidFill>
                  <a:srgbClr val="374151"/>
                </a:solidFill>
                <a:effectLst/>
                <a:latin typeface="__Inter_e8ce0c"/>
              </a:rPr>
              <a:t>:</a:t>
            </a:r>
          </a:p>
          <a:p>
            <a:pPr algn="l">
              <a:buFont typeface="+mj-lt"/>
              <a:buAutoNum type="arabicPeriod"/>
            </a:pPr>
            <a:r>
              <a:rPr lang="en-US" b="0" i="0" dirty="0">
                <a:solidFill>
                  <a:srgbClr val="374151"/>
                </a:solidFill>
                <a:effectLst/>
                <a:latin typeface="__Inter_e8ce0c"/>
              </a:rPr>
              <a:t>Implement user account functionality to save favorite orders and preferences.</a:t>
            </a:r>
          </a:p>
          <a:p>
            <a:pPr algn="l">
              <a:buFont typeface="+mj-lt"/>
              <a:buAutoNum type="arabicPeriod"/>
            </a:pPr>
            <a:r>
              <a:rPr lang="en-US" b="1" i="0" dirty="0">
                <a:solidFill>
                  <a:srgbClr val="111827"/>
                </a:solidFill>
                <a:effectLst/>
                <a:latin typeface="__Inter_e8ce0c"/>
              </a:rPr>
              <a:t>Order History</a:t>
            </a:r>
            <a:r>
              <a:rPr lang="en-US" b="0" i="0" dirty="0">
                <a:solidFill>
                  <a:srgbClr val="374151"/>
                </a:solidFill>
                <a:effectLst/>
                <a:latin typeface="__Inter_e8ce0c"/>
              </a:rPr>
              <a:t>:</a:t>
            </a:r>
          </a:p>
          <a:p>
            <a:pPr algn="l">
              <a:buFont typeface="+mj-lt"/>
              <a:buAutoNum type="arabicPeriod"/>
            </a:pPr>
            <a:r>
              <a:rPr lang="en-US" b="0" i="0" dirty="0">
                <a:solidFill>
                  <a:srgbClr val="374151"/>
                </a:solidFill>
                <a:effectLst/>
                <a:latin typeface="__Inter_e8ce0c"/>
              </a:rPr>
              <a:t>Maintain a history of past orders for users to review and reorder easily.</a:t>
            </a:r>
          </a:p>
          <a:p>
            <a:pPr algn="l">
              <a:buFont typeface="+mj-lt"/>
              <a:buAutoNum type="arabicPeriod"/>
            </a:pPr>
            <a:r>
              <a:rPr lang="en-US" b="1" i="0" dirty="0">
                <a:solidFill>
                  <a:srgbClr val="111827"/>
                </a:solidFill>
                <a:effectLst/>
                <a:latin typeface="__Inter_e8ce0c"/>
              </a:rPr>
              <a:t>Payment Integration</a:t>
            </a:r>
            <a:r>
              <a:rPr lang="en-US" b="0" i="0" dirty="0">
                <a:solidFill>
                  <a:srgbClr val="374151"/>
                </a:solidFill>
                <a:effectLst/>
                <a:latin typeface="__Inter_e8ce0c"/>
              </a:rPr>
              <a:t>:</a:t>
            </a:r>
          </a:p>
          <a:p>
            <a:pPr algn="l">
              <a:buFont typeface="+mj-lt"/>
              <a:buAutoNum type="arabicPeriod"/>
            </a:pPr>
            <a:r>
              <a:rPr lang="en-US" b="0" i="0" dirty="0">
                <a:solidFill>
                  <a:srgbClr val="374151"/>
                </a:solidFill>
                <a:effectLst/>
                <a:latin typeface="__Inter_e8ce0c"/>
              </a:rPr>
              <a:t>Integrate a payment system to allow users to complete their orders online.</a:t>
            </a:r>
          </a:p>
          <a:p>
            <a:pPr algn="l">
              <a:buFont typeface="+mj-lt"/>
              <a:buAutoNum type="arabicPeriod"/>
            </a:pPr>
            <a:r>
              <a:rPr lang="en-US" b="1" i="0" dirty="0">
                <a:solidFill>
                  <a:srgbClr val="111827"/>
                </a:solidFill>
                <a:effectLst/>
                <a:latin typeface="__Inter_e8ce0c"/>
              </a:rPr>
              <a:t>Feedback System</a:t>
            </a:r>
            <a:r>
              <a:rPr lang="en-US" b="0" i="0" dirty="0">
                <a:solidFill>
                  <a:srgbClr val="374151"/>
                </a:solidFill>
                <a:effectLst/>
                <a:latin typeface="__Inter_e8ce0c"/>
              </a:rPr>
              <a:t>:</a:t>
            </a:r>
          </a:p>
          <a:p>
            <a:pPr algn="l">
              <a:buFont typeface="+mj-lt"/>
              <a:buAutoNum type="arabicPeriod"/>
            </a:pPr>
            <a:r>
              <a:rPr lang="en-US" b="0" i="0" dirty="0">
                <a:solidFill>
                  <a:srgbClr val="374151"/>
                </a:solidFill>
                <a:effectLst/>
                <a:latin typeface="__Inter_e8ce0c"/>
              </a:rPr>
              <a:t>Allow users to provide feedback on menu items, which can be used to improve offerings.</a:t>
            </a:r>
          </a:p>
          <a:p>
            <a:pPr algn="l">
              <a:buFont typeface="+mj-lt"/>
              <a:buAutoNum type="arabicPeriod"/>
            </a:pPr>
            <a:r>
              <a:rPr lang="en-US" b="1" i="0" dirty="0">
                <a:solidFill>
                  <a:srgbClr val="111827"/>
                </a:solidFill>
                <a:effectLst/>
                <a:latin typeface="__Inter_e8ce0c"/>
              </a:rPr>
              <a:t>Localization</a:t>
            </a:r>
            <a:r>
              <a:rPr lang="en-US" b="0" i="0" dirty="0">
                <a:solidFill>
                  <a:srgbClr val="374151"/>
                </a:solidFill>
                <a:effectLst/>
                <a:latin typeface="__Inter_e8ce0c"/>
              </a:rPr>
              <a:t>:</a:t>
            </a:r>
          </a:p>
          <a:p>
            <a:pPr algn="l">
              <a:buFont typeface="+mj-lt"/>
              <a:buAutoNum type="arabicPeriod"/>
            </a:pPr>
            <a:r>
              <a:rPr lang="en-US" b="0" i="0" dirty="0">
                <a:solidFill>
                  <a:srgbClr val="374151"/>
                </a:solidFill>
                <a:effectLst/>
                <a:latin typeface="__Inter_e8ce0c"/>
              </a:rPr>
              <a:t>Support multiple languages to cater to a diverse user base.</a:t>
            </a:r>
          </a:p>
        </p:txBody>
      </p:sp>
    </p:spTree>
    <p:extLst>
      <p:ext uri="{BB962C8B-B14F-4D97-AF65-F5344CB8AC3E}">
        <p14:creationId xmlns:p14="http://schemas.microsoft.com/office/powerpoint/2010/main" val="638649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97C878-B132-A7BA-F958-C35D4D9A96D3}"/>
              </a:ext>
            </a:extLst>
          </p:cNvPr>
          <p:cNvSpPr txBox="1"/>
          <p:nvPr/>
        </p:nvSpPr>
        <p:spPr>
          <a:xfrm>
            <a:off x="254000" y="657146"/>
            <a:ext cx="8331200" cy="4862870"/>
          </a:xfrm>
          <a:prstGeom prst="rect">
            <a:avLst/>
          </a:prstGeom>
          <a:noFill/>
        </p:spPr>
        <p:txBody>
          <a:bodyPr wrap="square">
            <a:spAutoFit/>
          </a:bodyPr>
          <a:lstStyle/>
          <a:p>
            <a:pPr algn="just">
              <a:buNone/>
            </a:pPr>
            <a:r>
              <a:rPr lang="en-US" sz="2000" b="1" dirty="0"/>
              <a:t>Conclusion</a:t>
            </a:r>
          </a:p>
          <a:p>
            <a:r>
              <a:rPr lang="en-US" dirty="0"/>
              <a:t>The Cafeteria Menu Display project successfully demonstrates the application of Java programming principles to create an interactive and user-friendly interface for displaying a cafeteria menu. By utilizing object-oriented design, the project effectively organizes menu items, allowing users to easily view and select their desired food options.</a:t>
            </a:r>
          </a:p>
          <a:p>
            <a:r>
              <a:rPr lang="en-US" dirty="0"/>
              <a:t>The core functionalities, including menu display, user interaction, and order confirmation, provide a solid foundation for a practical application that enhances the dining experience. The project not only serves as a useful tool for customers but also showcases the potential for further enhancements, such as the integration of a graphical user interface, dynamic menu management, and payment processing.</a:t>
            </a:r>
          </a:p>
          <a:p>
            <a:r>
              <a:rPr lang="en-US" dirty="0"/>
              <a:t>Overall, this project highlights the importance of user experience in food service applications and sets the stage for future developments that can make the cafeteria ordering process more efficient and enjoyable. With the outlined features and enhancements, the Cafeteria Menu Display project can evolve into a comprehensive solution that meets the needs of both customers and cafeteria operators.</a:t>
            </a:r>
          </a:p>
          <a:p>
            <a:pPr algn="just">
              <a:buNone/>
            </a:pPr>
            <a:endParaRPr lang="en-US" sz="2000" b="1" dirty="0"/>
          </a:p>
        </p:txBody>
      </p:sp>
    </p:spTree>
    <p:extLst>
      <p:ext uri="{BB962C8B-B14F-4D97-AF65-F5344CB8AC3E}">
        <p14:creationId xmlns:p14="http://schemas.microsoft.com/office/powerpoint/2010/main" val="2453619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9BA0D2E-3287-AD70-A5D6-1D9CDAA8B953}"/>
              </a:ext>
            </a:extLst>
          </p:cNvPr>
          <p:cNvSpPr txBox="1"/>
          <p:nvPr/>
        </p:nvSpPr>
        <p:spPr>
          <a:xfrm>
            <a:off x="2286000" y="2385814"/>
            <a:ext cx="4572000" cy="769441"/>
          </a:xfrm>
          <a:prstGeom prst="rect">
            <a:avLst/>
          </a:prstGeom>
          <a:noFill/>
        </p:spPr>
        <p:txBody>
          <a:bodyPr wrap="square">
            <a:spAutoFit/>
          </a:bodyPr>
          <a:lstStyle/>
          <a:p>
            <a:pPr algn="ctr"/>
            <a:r>
              <a:rPr lang="en-IN" sz="4400" b="1" dirty="0"/>
              <a:t>Thank you</a:t>
            </a:r>
          </a:p>
        </p:txBody>
      </p:sp>
    </p:spTree>
    <p:extLst>
      <p:ext uri="{BB962C8B-B14F-4D97-AF65-F5344CB8AC3E}">
        <p14:creationId xmlns:p14="http://schemas.microsoft.com/office/powerpoint/2010/main" val="1258448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003607-450C-E334-E783-A3BA9689A05D}"/>
              </a:ext>
            </a:extLst>
          </p:cNvPr>
          <p:cNvSpPr txBox="1"/>
          <p:nvPr/>
        </p:nvSpPr>
        <p:spPr>
          <a:xfrm>
            <a:off x="467360" y="325120"/>
            <a:ext cx="7995920" cy="3970318"/>
          </a:xfrm>
          <a:prstGeom prst="rect">
            <a:avLst/>
          </a:prstGeom>
          <a:noFill/>
        </p:spPr>
        <p:txBody>
          <a:bodyPr wrap="square">
            <a:spAutoFit/>
          </a:bodyPr>
          <a:lstStyle/>
          <a:p>
            <a:pPr algn="just"/>
            <a:r>
              <a:rPr lang="en-US" sz="2800" b="1" dirty="0"/>
              <a:t>Abstract   </a:t>
            </a:r>
          </a:p>
          <a:p>
            <a:pPr algn="just"/>
            <a:r>
              <a:rPr lang="en-US" sz="1600" dirty="0"/>
              <a:t>This project presents a Java application designed to display a cafeteria menu. The application allows users to view available food items, their prices, and descriptions. It aims to enhance user experience by providing a simple and interactive interface for selecting meals. The program utilizes object-oriented programming principles to manage menu items and user interactions effectively. This project is a Java-based application designed to display a cafeteria menu, providing users with an interactive way to view and select food items. The application showcases a list of menu items, each accompanied by its name, price, and description. Utilizing object-oriented programming principles, the project consists of a </a:t>
            </a:r>
            <a:r>
              <a:rPr lang="en-US" sz="1600" dirty="0" err="1"/>
              <a:t>MenuItem</a:t>
            </a:r>
            <a:r>
              <a:rPr lang="en-US" sz="1600" dirty="0"/>
              <a:t> class to represent individual food items and a </a:t>
            </a:r>
            <a:r>
              <a:rPr lang="en-US" sz="1600" dirty="0" err="1"/>
              <a:t>CafeteriaMenu</a:t>
            </a:r>
            <a:r>
              <a:rPr lang="en-US" sz="1600" dirty="0"/>
              <a:t> class to manage and display the menu. Users can easily navigate the menu and place orders by entering the name of their desired item. This project aims to enhance user experience in a cafeteria setting by offering a simple, efficient, and engaging interface for meal selection.</a:t>
            </a:r>
          </a:p>
          <a:p>
            <a:pPr algn="just"/>
            <a:endParaRPr lang="en-US" sz="1600" dirty="0"/>
          </a:p>
          <a:p>
            <a:pPr algn="just"/>
            <a:endParaRPr lang="en-US" sz="1600" dirty="0"/>
          </a:p>
        </p:txBody>
      </p:sp>
    </p:spTree>
    <p:extLst>
      <p:ext uri="{BB962C8B-B14F-4D97-AF65-F5344CB8AC3E}">
        <p14:creationId xmlns:p14="http://schemas.microsoft.com/office/powerpoint/2010/main" val="243511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457200" y="228600"/>
            <a:ext cx="8229600" cy="4505960"/>
          </a:xfrm>
          <a:prstGeom prst="rect">
            <a:avLst/>
          </a:prstGeom>
          <a:noFill/>
          <a:ln/>
        </p:spPr>
        <p:txBody>
          <a:bodyPr wrap="square" rtlCol="0" anchor="ctr"/>
          <a:lstStyle/>
          <a:p>
            <a:endParaRPr lang="en-US" sz="2400" dirty="0"/>
          </a:p>
        </p:txBody>
      </p:sp>
      <p:sp>
        <p:nvSpPr>
          <p:cNvPr id="19" name="TextBox 18">
            <a:extLst>
              <a:ext uri="{FF2B5EF4-FFF2-40B4-BE49-F238E27FC236}">
                <a16:creationId xmlns:a16="http://schemas.microsoft.com/office/drawing/2014/main" id="{C04D0DC8-1E6B-D4CC-5DF5-918D960B680D}"/>
              </a:ext>
            </a:extLst>
          </p:cNvPr>
          <p:cNvSpPr txBox="1"/>
          <p:nvPr/>
        </p:nvSpPr>
        <p:spPr>
          <a:xfrm>
            <a:off x="264160" y="210245"/>
            <a:ext cx="8422640" cy="3477875"/>
          </a:xfrm>
          <a:prstGeom prst="rect">
            <a:avLst/>
          </a:prstGeom>
          <a:noFill/>
        </p:spPr>
        <p:txBody>
          <a:bodyPr wrap="square">
            <a:spAutoFit/>
          </a:bodyPr>
          <a:lstStyle/>
          <a:p>
            <a:pPr>
              <a:buNone/>
            </a:pPr>
            <a:r>
              <a:rPr lang="en-US" sz="2000" b="1" dirty="0"/>
              <a:t>Introduction</a:t>
            </a:r>
          </a:p>
          <a:p>
            <a:pPr>
              <a:buNone/>
            </a:pPr>
            <a:r>
              <a:rPr lang="en-US" sz="2000" dirty="0"/>
              <a:t>In modern dining establishments, a well-organized menu is crucial for customer satisfaction. A cafeteria menu not only informs customers about available food options but also influences their choices. This project focuses on creating a Java application that simulates a cafeteria menu display. The application will feature a user-friendly interface that allows users to browse through various food items, view their prices, and select items for </a:t>
            </a:r>
            <a:r>
              <a:rPr lang="en-US" sz="2000" dirty="0" err="1"/>
              <a:t>ordering.The</a:t>
            </a:r>
            <a:r>
              <a:rPr lang="en-US" sz="2000" dirty="0"/>
              <a:t> program is designed with the following </a:t>
            </a:r>
            <a:r>
              <a:rPr lang="en-US" sz="2000" dirty="0" err="1"/>
              <a:t>objectives:To</a:t>
            </a:r>
            <a:r>
              <a:rPr lang="en-US" sz="2000" dirty="0"/>
              <a:t> provide a clear and concise display of menu </a:t>
            </a:r>
            <a:r>
              <a:rPr lang="en-US" sz="2000" dirty="0" err="1"/>
              <a:t>items.To</a:t>
            </a:r>
            <a:r>
              <a:rPr lang="en-US" sz="2000" dirty="0"/>
              <a:t> allow users to interactively select items from the </a:t>
            </a:r>
            <a:r>
              <a:rPr lang="en-US" sz="2000" dirty="0" err="1"/>
              <a:t>menu.To</a:t>
            </a:r>
            <a:r>
              <a:rPr lang="en-US" sz="2000" dirty="0"/>
              <a:t> demonstrate the use of Java's object-oriented programming features, such as classes and methods.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DEFC82-8CE8-BA00-DA2E-96BFB2B9820B}"/>
              </a:ext>
            </a:extLst>
          </p:cNvPr>
          <p:cNvSpPr txBox="1"/>
          <p:nvPr/>
        </p:nvSpPr>
        <p:spPr>
          <a:xfrm>
            <a:off x="335280" y="285830"/>
            <a:ext cx="7985760" cy="4278094"/>
          </a:xfrm>
          <a:prstGeom prst="rect">
            <a:avLst/>
          </a:prstGeom>
          <a:noFill/>
        </p:spPr>
        <p:txBody>
          <a:bodyPr wrap="square">
            <a:spAutoFit/>
          </a:bodyPr>
          <a:lstStyle/>
          <a:p>
            <a:r>
              <a:rPr lang="en-IN" b="1" dirty="0"/>
              <a:t>Cafeteria Menu</a:t>
            </a:r>
          </a:p>
          <a:p>
            <a:r>
              <a:rPr lang="en-IN" b="1" dirty="0"/>
              <a:t>Cheeseburger</a:t>
            </a:r>
            <a:endParaRPr lang="en-IN" dirty="0"/>
          </a:p>
          <a:p>
            <a:r>
              <a:rPr lang="en-IN" b="1" dirty="0"/>
              <a:t>Price</a:t>
            </a:r>
            <a:r>
              <a:rPr lang="en-IN" dirty="0"/>
              <a:t>: $5.99</a:t>
            </a:r>
          </a:p>
          <a:p>
            <a:r>
              <a:rPr lang="en-IN" b="1" dirty="0"/>
              <a:t>Description</a:t>
            </a:r>
            <a:r>
              <a:rPr lang="en-IN" dirty="0"/>
              <a:t>: Juicy beef patty with cheese.</a:t>
            </a:r>
          </a:p>
          <a:p>
            <a:r>
              <a:rPr lang="en-IN" b="1" dirty="0"/>
              <a:t>Caesar Salad</a:t>
            </a:r>
            <a:endParaRPr lang="en-IN" dirty="0"/>
          </a:p>
          <a:p>
            <a:r>
              <a:rPr lang="en-IN" b="1" dirty="0"/>
              <a:t>Price</a:t>
            </a:r>
            <a:r>
              <a:rPr lang="en-IN" dirty="0"/>
              <a:t>: $4.99</a:t>
            </a:r>
          </a:p>
          <a:p>
            <a:r>
              <a:rPr lang="en-IN" b="1" dirty="0"/>
              <a:t>Description</a:t>
            </a:r>
            <a:r>
              <a:rPr lang="en-IN" dirty="0"/>
              <a:t>: Fresh romaine lettuce with Caesar dressing.</a:t>
            </a:r>
          </a:p>
          <a:p>
            <a:r>
              <a:rPr lang="en-IN" b="1" dirty="0"/>
              <a:t>Vegetable Stir Fry</a:t>
            </a:r>
            <a:endParaRPr lang="en-IN" dirty="0"/>
          </a:p>
          <a:p>
            <a:r>
              <a:rPr lang="en-IN" b="1" dirty="0"/>
              <a:t>Price</a:t>
            </a:r>
            <a:r>
              <a:rPr lang="en-IN" dirty="0"/>
              <a:t>: $6.49</a:t>
            </a:r>
          </a:p>
          <a:p>
            <a:r>
              <a:rPr lang="en-IN" b="1" dirty="0"/>
              <a:t>Description</a:t>
            </a:r>
            <a:r>
              <a:rPr lang="en-IN" dirty="0"/>
              <a:t>: Mixed vegetables stir-fried with soy sauce.</a:t>
            </a:r>
          </a:p>
          <a:p>
            <a:r>
              <a:rPr lang="en-IN" b="1" dirty="0"/>
              <a:t>Chocolate Cake</a:t>
            </a:r>
            <a:endParaRPr lang="en-IN" dirty="0"/>
          </a:p>
          <a:p>
            <a:r>
              <a:rPr lang="en-IN" b="1" dirty="0"/>
              <a:t>Price</a:t>
            </a:r>
            <a:r>
              <a:rPr lang="en-IN" dirty="0"/>
              <a:t>: $3.99</a:t>
            </a:r>
          </a:p>
          <a:p>
            <a:r>
              <a:rPr lang="en-IN" b="1" dirty="0"/>
              <a:t>Description</a:t>
            </a:r>
            <a:r>
              <a:rPr lang="en-IN" dirty="0"/>
              <a:t>: Rich chocolate cake with frosting.</a:t>
            </a:r>
          </a:p>
          <a:p>
            <a:r>
              <a:rPr lang="en-IN" dirty="0"/>
              <a:t>This menu provides a variety of options, catering to </a:t>
            </a:r>
            <a:r>
              <a:rPr lang="en-IN" dirty="0" err="1"/>
              <a:t>dif</a:t>
            </a:r>
            <a:endParaRPr lang="en-IN" dirty="0"/>
          </a:p>
          <a:p>
            <a:pPr>
              <a:buNone/>
            </a:pPr>
            <a:endParaRPr lang="en-US" sz="2000" b="1" dirty="0"/>
          </a:p>
        </p:txBody>
      </p:sp>
    </p:spTree>
    <p:extLst>
      <p:ext uri="{BB962C8B-B14F-4D97-AF65-F5344CB8AC3E}">
        <p14:creationId xmlns:p14="http://schemas.microsoft.com/office/powerpoint/2010/main" val="3601953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22180D-2394-9AE6-E7CA-A78F03394F09}"/>
              </a:ext>
            </a:extLst>
          </p:cNvPr>
          <p:cNvSpPr txBox="1"/>
          <p:nvPr/>
        </p:nvSpPr>
        <p:spPr>
          <a:xfrm>
            <a:off x="182880" y="233680"/>
            <a:ext cx="8625840" cy="6463308"/>
          </a:xfrm>
          <a:prstGeom prst="rect">
            <a:avLst/>
          </a:prstGeom>
          <a:noFill/>
        </p:spPr>
        <p:txBody>
          <a:bodyPr wrap="square">
            <a:spAutoFit/>
          </a:bodyPr>
          <a:lstStyle/>
          <a:p>
            <a:r>
              <a:rPr lang="en-IN" dirty="0"/>
              <a:t>import </a:t>
            </a:r>
            <a:r>
              <a:rPr lang="en-IN" dirty="0" err="1"/>
              <a:t>java.util.ArrayList</a:t>
            </a:r>
            <a:r>
              <a:rPr lang="en-IN" dirty="0"/>
              <a:t>;</a:t>
            </a:r>
          </a:p>
          <a:p>
            <a:r>
              <a:rPr lang="en-IN" dirty="0"/>
              <a:t>import </a:t>
            </a:r>
            <a:r>
              <a:rPr lang="en-IN" dirty="0" err="1"/>
              <a:t>java.util.Scanner</a:t>
            </a:r>
            <a:r>
              <a:rPr lang="en-IN" dirty="0"/>
              <a:t>;</a:t>
            </a:r>
          </a:p>
          <a:p>
            <a:r>
              <a:rPr lang="en-IN" dirty="0"/>
              <a:t>class </a:t>
            </a:r>
            <a:r>
              <a:rPr lang="en-IN" dirty="0" err="1"/>
              <a:t>MenuItem</a:t>
            </a:r>
            <a:endParaRPr lang="en-IN" dirty="0"/>
          </a:p>
          <a:p>
            <a:r>
              <a:rPr lang="en-IN" dirty="0"/>
              <a:t> {  </a:t>
            </a:r>
          </a:p>
          <a:p>
            <a:r>
              <a:rPr lang="en-IN" dirty="0"/>
              <a:t>  private String name;  </a:t>
            </a:r>
          </a:p>
          <a:p>
            <a:r>
              <a:rPr lang="en-IN" dirty="0"/>
              <a:t>  private double price;   </a:t>
            </a:r>
          </a:p>
          <a:p>
            <a:r>
              <a:rPr lang="en-IN" dirty="0"/>
              <a:t> private String description;  </a:t>
            </a:r>
          </a:p>
          <a:p>
            <a:r>
              <a:rPr lang="en-IN" dirty="0"/>
              <a:t>  public </a:t>
            </a:r>
            <a:r>
              <a:rPr lang="en-IN" dirty="0" err="1"/>
              <a:t>MenuItem</a:t>
            </a:r>
            <a:r>
              <a:rPr lang="en-IN" dirty="0"/>
              <a:t>(String name, double price, String description)</a:t>
            </a:r>
          </a:p>
          <a:p>
            <a:r>
              <a:rPr lang="en-IN" dirty="0"/>
              <a:t> {     </a:t>
            </a:r>
          </a:p>
          <a:p>
            <a:r>
              <a:rPr lang="en-IN" dirty="0"/>
              <a:t>   this.name = name;      </a:t>
            </a:r>
          </a:p>
          <a:p>
            <a:r>
              <a:rPr lang="en-IN" dirty="0"/>
              <a:t>  </a:t>
            </a:r>
            <a:r>
              <a:rPr lang="en-IN" dirty="0" err="1"/>
              <a:t>this.price</a:t>
            </a:r>
            <a:r>
              <a:rPr lang="en-IN" dirty="0"/>
              <a:t> = price;       </a:t>
            </a:r>
          </a:p>
          <a:p>
            <a:r>
              <a:rPr lang="en-IN" dirty="0"/>
              <a:t> </a:t>
            </a:r>
            <a:r>
              <a:rPr lang="en-IN" dirty="0" err="1"/>
              <a:t>this.description</a:t>
            </a:r>
            <a:r>
              <a:rPr lang="en-IN" dirty="0"/>
              <a:t> = description;  </a:t>
            </a:r>
          </a:p>
          <a:p>
            <a:r>
              <a:rPr lang="en-IN" dirty="0"/>
              <a:t>  }</a:t>
            </a:r>
          </a:p>
          <a:p>
            <a:r>
              <a:rPr lang="en-IN" dirty="0"/>
              <a:t>    public String </a:t>
            </a:r>
            <a:r>
              <a:rPr lang="en-IN" dirty="0" err="1"/>
              <a:t>getName</a:t>
            </a:r>
            <a:r>
              <a:rPr lang="en-IN" dirty="0"/>
              <a:t>()</a:t>
            </a:r>
          </a:p>
          <a:p>
            <a:r>
              <a:rPr lang="en-IN" dirty="0"/>
              <a:t> { </a:t>
            </a:r>
          </a:p>
          <a:p>
            <a:r>
              <a:rPr lang="en-IN" dirty="0"/>
              <a:t>       return name; </a:t>
            </a:r>
          </a:p>
          <a:p>
            <a:r>
              <a:rPr lang="en-IN" dirty="0"/>
              <a:t>   } </a:t>
            </a:r>
          </a:p>
          <a:p>
            <a:r>
              <a:rPr lang="en-IN" dirty="0"/>
              <a:t>   public double </a:t>
            </a:r>
            <a:r>
              <a:rPr lang="en-IN" dirty="0" err="1"/>
              <a:t>getPrice</a:t>
            </a:r>
            <a:r>
              <a:rPr lang="en-IN" dirty="0"/>
              <a:t>()</a:t>
            </a:r>
          </a:p>
          <a:p>
            <a:r>
              <a:rPr lang="en-IN" dirty="0"/>
              <a:t> {  </a:t>
            </a:r>
          </a:p>
          <a:p>
            <a:r>
              <a:rPr lang="en-IN" dirty="0"/>
              <a:t>      return price;  </a:t>
            </a:r>
          </a:p>
          <a:p>
            <a:r>
              <a:rPr lang="en-IN" dirty="0"/>
              <a:t>  }    </a:t>
            </a:r>
          </a:p>
          <a:p>
            <a:r>
              <a:rPr lang="en-IN" dirty="0"/>
              <a:t>public String </a:t>
            </a:r>
            <a:r>
              <a:rPr lang="en-IN" dirty="0" err="1"/>
              <a:t>getDescription</a:t>
            </a:r>
            <a:r>
              <a:rPr lang="en-IN" dirty="0"/>
              <a:t>()</a:t>
            </a:r>
          </a:p>
          <a:p>
            <a:r>
              <a:rPr lang="en-IN" dirty="0"/>
              <a:t> {        return description;    }</a:t>
            </a:r>
          </a:p>
        </p:txBody>
      </p:sp>
    </p:spTree>
    <p:extLst>
      <p:ext uri="{BB962C8B-B14F-4D97-AF65-F5344CB8AC3E}">
        <p14:creationId xmlns:p14="http://schemas.microsoft.com/office/powerpoint/2010/main" val="2050933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1692E1-2487-EA6D-0E94-20D6E5BC7EDE}"/>
              </a:ext>
            </a:extLst>
          </p:cNvPr>
          <p:cNvSpPr txBox="1"/>
          <p:nvPr/>
        </p:nvSpPr>
        <p:spPr>
          <a:xfrm>
            <a:off x="0" y="71121"/>
            <a:ext cx="9001760" cy="5632311"/>
          </a:xfrm>
          <a:prstGeom prst="rect">
            <a:avLst/>
          </a:prstGeom>
          <a:noFill/>
        </p:spPr>
        <p:txBody>
          <a:bodyPr wrap="square">
            <a:spAutoFit/>
          </a:bodyPr>
          <a:lstStyle/>
          <a:p>
            <a:r>
              <a:rPr lang="en-IN" dirty="0"/>
              <a:t>@Override   </a:t>
            </a:r>
          </a:p>
          <a:p>
            <a:r>
              <a:rPr lang="en-IN" dirty="0"/>
              <a:t> public String </a:t>
            </a:r>
            <a:r>
              <a:rPr lang="en-IN" dirty="0" err="1"/>
              <a:t>toString</a:t>
            </a:r>
            <a:r>
              <a:rPr lang="en-IN" dirty="0"/>
              <a:t>() </a:t>
            </a:r>
          </a:p>
          <a:p>
            <a:r>
              <a:rPr lang="en-IN" dirty="0"/>
              <a:t>{        return name + " - $" + price + ": " + description;  </a:t>
            </a:r>
          </a:p>
          <a:p>
            <a:r>
              <a:rPr lang="en-IN" dirty="0"/>
              <a:t>  }}</a:t>
            </a:r>
          </a:p>
          <a:p>
            <a:r>
              <a:rPr lang="en-IN" dirty="0"/>
              <a:t>public class </a:t>
            </a:r>
            <a:r>
              <a:rPr lang="en-IN" dirty="0" err="1"/>
              <a:t>CafeteriaMenu</a:t>
            </a:r>
            <a:r>
              <a:rPr lang="en-IN" dirty="0"/>
              <a:t> </a:t>
            </a:r>
          </a:p>
          <a:p>
            <a:r>
              <a:rPr lang="en-IN" dirty="0"/>
              <a:t>{    private </a:t>
            </a:r>
            <a:r>
              <a:rPr lang="en-IN" dirty="0" err="1"/>
              <a:t>ArrayList</a:t>
            </a:r>
            <a:r>
              <a:rPr lang="en-IN" dirty="0"/>
              <a:t>&lt;</a:t>
            </a:r>
            <a:r>
              <a:rPr lang="en-IN" dirty="0" err="1"/>
              <a:t>MenuItem</a:t>
            </a:r>
            <a:r>
              <a:rPr lang="en-IN" dirty="0"/>
              <a:t>&gt; </a:t>
            </a:r>
            <a:r>
              <a:rPr lang="en-IN" dirty="0" err="1"/>
              <a:t>menuItems</a:t>
            </a:r>
            <a:r>
              <a:rPr lang="en-IN" dirty="0"/>
              <a:t>; </a:t>
            </a:r>
          </a:p>
          <a:p>
            <a:r>
              <a:rPr lang="en-IN" dirty="0"/>
              <a:t>   public </a:t>
            </a:r>
            <a:r>
              <a:rPr lang="en-IN" dirty="0" err="1"/>
              <a:t>CafeteriaMenu</a:t>
            </a:r>
            <a:r>
              <a:rPr lang="en-IN" dirty="0"/>
              <a:t>()</a:t>
            </a:r>
          </a:p>
          <a:p>
            <a:r>
              <a:rPr lang="en-IN" dirty="0"/>
              <a:t> {        </a:t>
            </a:r>
          </a:p>
          <a:p>
            <a:r>
              <a:rPr lang="en-IN" dirty="0" err="1"/>
              <a:t>menuItems</a:t>
            </a:r>
            <a:r>
              <a:rPr lang="en-IN" dirty="0"/>
              <a:t> = new </a:t>
            </a:r>
            <a:r>
              <a:rPr lang="en-IN" dirty="0" err="1"/>
              <a:t>ArrayList</a:t>
            </a:r>
            <a:r>
              <a:rPr lang="en-IN" dirty="0"/>
              <a:t>&lt;&gt;(); </a:t>
            </a:r>
          </a:p>
          <a:p>
            <a:r>
              <a:rPr lang="en-IN" dirty="0"/>
              <a:t>       </a:t>
            </a:r>
            <a:r>
              <a:rPr lang="en-IN" dirty="0" err="1"/>
              <a:t>loadMenu</a:t>
            </a:r>
            <a:r>
              <a:rPr lang="en-IN" dirty="0"/>
              <a:t>();  </a:t>
            </a:r>
          </a:p>
          <a:p>
            <a:r>
              <a:rPr lang="en-IN" dirty="0"/>
              <a:t>  }    </a:t>
            </a:r>
          </a:p>
          <a:p>
            <a:r>
              <a:rPr lang="en-IN" dirty="0"/>
              <a:t>private void </a:t>
            </a:r>
            <a:r>
              <a:rPr lang="en-IN" dirty="0" err="1"/>
              <a:t>loadMenu</a:t>
            </a:r>
            <a:r>
              <a:rPr lang="en-IN" dirty="0"/>
              <a:t>()</a:t>
            </a:r>
          </a:p>
          <a:p>
            <a:r>
              <a:rPr lang="en-IN" dirty="0"/>
              <a:t> {        </a:t>
            </a:r>
            <a:r>
              <a:rPr lang="en-IN" dirty="0" err="1"/>
              <a:t>menuItems.add</a:t>
            </a:r>
            <a:r>
              <a:rPr lang="en-IN" dirty="0"/>
              <a:t>(new </a:t>
            </a:r>
            <a:r>
              <a:rPr lang="en-IN" dirty="0" err="1"/>
              <a:t>MenuItem</a:t>
            </a:r>
            <a:r>
              <a:rPr lang="en-IN" dirty="0"/>
              <a:t>("Cheeseburger", 5.99, "Juicy beef patty with cheese."));</a:t>
            </a:r>
          </a:p>
          <a:p>
            <a:r>
              <a:rPr lang="en-IN" dirty="0"/>
              <a:t>        </a:t>
            </a:r>
            <a:r>
              <a:rPr lang="en-IN" dirty="0" err="1"/>
              <a:t>menuItems.add</a:t>
            </a:r>
            <a:r>
              <a:rPr lang="en-IN" dirty="0"/>
              <a:t>(new </a:t>
            </a:r>
            <a:r>
              <a:rPr lang="en-IN" dirty="0" err="1"/>
              <a:t>MenuItem</a:t>
            </a:r>
            <a:r>
              <a:rPr lang="en-IN" dirty="0"/>
              <a:t>("Caesar Salad", 4.99, "Fresh romaine lettuce with Caesar dressing."));    </a:t>
            </a:r>
          </a:p>
          <a:p>
            <a:r>
              <a:rPr lang="en-IN" dirty="0"/>
              <a:t>    </a:t>
            </a:r>
            <a:r>
              <a:rPr lang="en-IN" dirty="0" err="1"/>
              <a:t>menuItems.add</a:t>
            </a:r>
            <a:r>
              <a:rPr lang="en-IN" dirty="0"/>
              <a:t>(new </a:t>
            </a:r>
            <a:r>
              <a:rPr lang="en-IN" dirty="0" err="1"/>
              <a:t>MenuItem</a:t>
            </a:r>
            <a:r>
              <a:rPr lang="en-IN" dirty="0"/>
              <a:t>("Vegetable Stir Fry", 6.49, "Mixed vegetables stir-fried with soy sauce."));     </a:t>
            </a:r>
          </a:p>
          <a:p>
            <a:r>
              <a:rPr lang="en-IN" dirty="0"/>
              <a:t>   </a:t>
            </a:r>
            <a:r>
              <a:rPr lang="en-IN" dirty="0" err="1"/>
              <a:t>menuItems.add</a:t>
            </a:r>
            <a:r>
              <a:rPr lang="en-IN" dirty="0"/>
              <a:t>(new </a:t>
            </a:r>
            <a:r>
              <a:rPr lang="en-IN" dirty="0" err="1"/>
              <a:t>MenuItem</a:t>
            </a:r>
            <a:r>
              <a:rPr lang="en-IN" dirty="0"/>
              <a:t>("Chocolate Cake", 3.99, "Rich chocolate cake with frosting."));  </a:t>
            </a:r>
          </a:p>
          <a:p>
            <a:r>
              <a:rPr lang="en-IN" dirty="0"/>
              <a:t>  }</a:t>
            </a:r>
          </a:p>
        </p:txBody>
      </p:sp>
    </p:spTree>
    <p:extLst>
      <p:ext uri="{BB962C8B-B14F-4D97-AF65-F5344CB8AC3E}">
        <p14:creationId xmlns:p14="http://schemas.microsoft.com/office/powerpoint/2010/main" val="2006792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6DD227-30CC-EF14-EBF1-0EEB33D48476}"/>
              </a:ext>
            </a:extLst>
          </p:cNvPr>
          <p:cNvSpPr txBox="1"/>
          <p:nvPr/>
        </p:nvSpPr>
        <p:spPr>
          <a:xfrm>
            <a:off x="71120" y="0"/>
            <a:ext cx="9072880" cy="4801314"/>
          </a:xfrm>
          <a:prstGeom prst="rect">
            <a:avLst/>
          </a:prstGeom>
          <a:noFill/>
        </p:spPr>
        <p:txBody>
          <a:bodyPr wrap="square">
            <a:spAutoFit/>
          </a:bodyPr>
          <a:lstStyle/>
          <a:p>
            <a:r>
              <a:rPr lang="en-IN" dirty="0"/>
              <a:t> public void </a:t>
            </a:r>
            <a:r>
              <a:rPr lang="en-IN" dirty="0" err="1"/>
              <a:t>displayMenu</a:t>
            </a:r>
            <a:r>
              <a:rPr lang="en-IN" dirty="0"/>
              <a:t>()</a:t>
            </a:r>
          </a:p>
          <a:p>
            <a:r>
              <a:rPr lang="en-IN" dirty="0"/>
              <a:t> {        </a:t>
            </a:r>
            <a:r>
              <a:rPr lang="en-IN" dirty="0" err="1"/>
              <a:t>System.out.println</a:t>
            </a:r>
            <a:r>
              <a:rPr lang="en-IN" dirty="0"/>
              <a:t>("Cafeteria Menu:");    </a:t>
            </a:r>
          </a:p>
          <a:p>
            <a:r>
              <a:rPr lang="en-IN" dirty="0"/>
              <a:t>    for (</a:t>
            </a:r>
            <a:r>
              <a:rPr lang="en-IN" dirty="0" err="1"/>
              <a:t>MenuItem</a:t>
            </a:r>
            <a:r>
              <a:rPr lang="en-IN" dirty="0"/>
              <a:t> item : </a:t>
            </a:r>
            <a:r>
              <a:rPr lang="en-IN" dirty="0" err="1"/>
              <a:t>menuItems</a:t>
            </a:r>
            <a:r>
              <a:rPr lang="en-IN" dirty="0"/>
              <a:t>)</a:t>
            </a:r>
          </a:p>
          <a:p>
            <a:r>
              <a:rPr lang="en-IN" dirty="0"/>
              <a:t> {            </a:t>
            </a:r>
            <a:r>
              <a:rPr lang="en-IN" dirty="0" err="1"/>
              <a:t>System.out.println</a:t>
            </a:r>
            <a:r>
              <a:rPr lang="en-IN" dirty="0"/>
              <a:t>(item</a:t>
            </a:r>
          </a:p>
          <a:p>
            <a:r>
              <a:rPr lang="en-IN" dirty="0"/>
              <a:t>        }    }  </a:t>
            </a:r>
          </a:p>
          <a:p>
            <a:r>
              <a:rPr lang="en-IN" dirty="0"/>
              <a:t>  public static void main(String[] </a:t>
            </a:r>
            <a:r>
              <a:rPr lang="en-IN" dirty="0" err="1"/>
              <a:t>args</a:t>
            </a:r>
            <a:r>
              <a:rPr lang="en-IN" dirty="0"/>
              <a:t>)</a:t>
            </a:r>
          </a:p>
          <a:p>
            <a:r>
              <a:rPr lang="en-IN" dirty="0"/>
              <a:t> {        </a:t>
            </a:r>
            <a:r>
              <a:rPr lang="en-IN" dirty="0" err="1"/>
              <a:t>CafeteriaMenu</a:t>
            </a:r>
            <a:r>
              <a:rPr lang="en-IN" dirty="0"/>
              <a:t> </a:t>
            </a:r>
            <a:r>
              <a:rPr lang="en-IN" dirty="0" err="1"/>
              <a:t>cafeteriaMenu</a:t>
            </a:r>
            <a:r>
              <a:rPr lang="en-IN" dirty="0"/>
              <a:t> = new </a:t>
            </a:r>
            <a:r>
              <a:rPr lang="en-IN" dirty="0" err="1"/>
              <a:t>CafeteriaMenu</a:t>
            </a:r>
            <a:r>
              <a:rPr lang="en-IN" dirty="0"/>
              <a:t>(); </a:t>
            </a:r>
          </a:p>
          <a:p>
            <a:r>
              <a:rPr lang="en-IN" dirty="0"/>
              <a:t>       Scanner </a:t>
            </a:r>
            <a:r>
              <a:rPr lang="en-IN" dirty="0" err="1"/>
              <a:t>scanner</a:t>
            </a:r>
            <a:r>
              <a:rPr lang="en-IN" dirty="0"/>
              <a:t> = new Scanner(System.in); </a:t>
            </a:r>
          </a:p>
          <a:p>
            <a:r>
              <a:rPr lang="en-IN" dirty="0"/>
              <a:t>               </a:t>
            </a:r>
            <a:r>
              <a:rPr lang="en-IN" dirty="0" err="1"/>
              <a:t>cafeteriaMenu.displayMenu</a:t>
            </a:r>
            <a:r>
              <a:rPr lang="en-IN" dirty="0"/>
              <a:t>();              </a:t>
            </a:r>
          </a:p>
          <a:p>
            <a:r>
              <a:rPr lang="en-IN" dirty="0"/>
              <a:t>  </a:t>
            </a:r>
            <a:r>
              <a:rPr lang="en-IN" dirty="0" err="1"/>
              <a:t>System.out.print</a:t>
            </a:r>
            <a:r>
              <a:rPr lang="en-IN" dirty="0"/>
              <a:t>("Enter the name of the item you want to order: ");    </a:t>
            </a:r>
          </a:p>
          <a:p>
            <a:r>
              <a:rPr lang="en-IN" dirty="0"/>
              <a:t>    String order = </a:t>
            </a:r>
            <a:r>
              <a:rPr lang="en-IN" dirty="0" err="1"/>
              <a:t>scanner.nextLine</a:t>
            </a:r>
            <a:r>
              <a:rPr lang="en-IN" dirty="0"/>
              <a:t>();             </a:t>
            </a:r>
          </a:p>
          <a:p>
            <a:r>
              <a:rPr lang="en-IN" dirty="0"/>
              <a:t>   </a:t>
            </a:r>
            <a:r>
              <a:rPr lang="en-IN" dirty="0" err="1"/>
              <a:t>boolean</a:t>
            </a:r>
            <a:r>
              <a:rPr lang="en-IN" dirty="0"/>
              <a:t> found = false;      </a:t>
            </a:r>
          </a:p>
          <a:p>
            <a:r>
              <a:rPr lang="en-IN" dirty="0"/>
              <a:t>  for (</a:t>
            </a:r>
            <a:r>
              <a:rPr lang="en-IN" dirty="0" err="1"/>
              <a:t>MenuItem</a:t>
            </a:r>
            <a:r>
              <a:rPr lang="en-IN" dirty="0"/>
              <a:t> item : </a:t>
            </a:r>
            <a:r>
              <a:rPr lang="en-IN" dirty="0" err="1"/>
              <a:t>cafeteriaMenu.menuItems</a:t>
            </a:r>
            <a:r>
              <a:rPr lang="en-IN" dirty="0"/>
              <a:t>)</a:t>
            </a:r>
          </a:p>
          <a:p>
            <a:r>
              <a:rPr lang="en-IN" dirty="0"/>
              <a:t> {         </a:t>
            </a:r>
          </a:p>
          <a:p>
            <a:r>
              <a:rPr lang="en-IN" dirty="0"/>
              <a:t>   if (</a:t>
            </a:r>
            <a:r>
              <a:rPr lang="en-IN" dirty="0" err="1"/>
              <a:t>item.getName</a:t>
            </a:r>
            <a:r>
              <a:rPr lang="en-IN" dirty="0"/>
              <a:t>().</a:t>
            </a:r>
            <a:r>
              <a:rPr lang="en-IN" dirty="0" err="1"/>
              <a:t>equalsIgnoreCase</a:t>
            </a:r>
            <a:r>
              <a:rPr lang="en-IN" dirty="0"/>
              <a:t>(order))</a:t>
            </a:r>
          </a:p>
          <a:p>
            <a:r>
              <a:rPr lang="en-IN" dirty="0"/>
              <a:t> {             </a:t>
            </a:r>
          </a:p>
          <a:p>
            <a:r>
              <a:rPr lang="en-IN" dirty="0"/>
              <a:t>   </a:t>
            </a:r>
            <a:r>
              <a:rPr lang="en-IN" dirty="0" err="1"/>
              <a:t>System.out.println</a:t>
            </a:r>
            <a:r>
              <a:rPr lang="en-IN" dirty="0"/>
              <a:t>("You have ordered: " + </a:t>
            </a:r>
            <a:r>
              <a:rPr lang="en-IN" dirty="0" err="1"/>
              <a:t>item.getName</a:t>
            </a:r>
            <a:r>
              <a:rPr lang="en-IN" dirty="0"/>
              <a:t>() + " for $" + </a:t>
            </a:r>
            <a:r>
              <a:rPr lang="en-IN" dirty="0" err="1"/>
              <a:t>item.getPrice</a:t>
            </a:r>
            <a:r>
              <a:rPr lang="en-IN" dirty="0"/>
              <a:t>());</a:t>
            </a:r>
          </a:p>
        </p:txBody>
      </p:sp>
    </p:spTree>
    <p:extLst>
      <p:ext uri="{BB962C8B-B14F-4D97-AF65-F5344CB8AC3E}">
        <p14:creationId xmlns:p14="http://schemas.microsoft.com/office/powerpoint/2010/main" val="1888669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A81A18D9-BF87-2273-EB44-6399A72F1CE1}"/>
              </a:ext>
            </a:extLst>
          </p:cNvPr>
          <p:cNvSpPr>
            <a:spLocks noChangeArrowheads="1"/>
          </p:cNvSpPr>
          <p:nvPr/>
        </p:nvSpPr>
        <p:spPr bwMode="auto">
          <a:xfrm>
            <a:off x="-4122088" y="174208"/>
            <a:ext cx="2248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3FB88C66-8770-FE75-15DC-256A562494AD}"/>
              </a:ext>
            </a:extLst>
          </p:cNvPr>
          <p:cNvSpPr txBox="1"/>
          <p:nvPr/>
        </p:nvSpPr>
        <p:spPr>
          <a:xfrm>
            <a:off x="0" y="251152"/>
            <a:ext cx="8717280" cy="3139321"/>
          </a:xfrm>
          <a:prstGeom prst="rect">
            <a:avLst/>
          </a:prstGeom>
          <a:noFill/>
        </p:spPr>
        <p:txBody>
          <a:bodyPr wrap="square">
            <a:spAutoFit/>
          </a:bodyPr>
          <a:lstStyle/>
          <a:p>
            <a:r>
              <a:rPr lang="en-IN" dirty="0"/>
              <a:t> found = true;         </a:t>
            </a:r>
          </a:p>
          <a:p>
            <a:r>
              <a:rPr lang="en-IN" dirty="0"/>
              <a:t>       break;          </a:t>
            </a:r>
          </a:p>
          <a:p>
            <a:r>
              <a:rPr lang="en-IN" dirty="0"/>
              <a:t>}</a:t>
            </a:r>
          </a:p>
          <a:p>
            <a:r>
              <a:rPr lang="en-IN" dirty="0"/>
              <a:t>}  </a:t>
            </a:r>
          </a:p>
          <a:p>
            <a:r>
              <a:rPr lang="en-IN" dirty="0"/>
              <a:t>      if (!found)</a:t>
            </a:r>
          </a:p>
          <a:p>
            <a:r>
              <a:rPr lang="en-IN" dirty="0"/>
              <a:t> {         </a:t>
            </a:r>
          </a:p>
          <a:p>
            <a:r>
              <a:rPr lang="en-IN" dirty="0"/>
              <a:t>   </a:t>
            </a:r>
            <a:r>
              <a:rPr lang="en-IN" dirty="0" err="1"/>
              <a:t>System.out.println</a:t>
            </a:r>
            <a:r>
              <a:rPr lang="en-IN" dirty="0"/>
              <a:t>("Item not found in the menu.");    </a:t>
            </a:r>
          </a:p>
          <a:p>
            <a:r>
              <a:rPr lang="en-IN" dirty="0"/>
              <a:t>  }        </a:t>
            </a:r>
          </a:p>
          <a:p>
            <a:r>
              <a:rPr lang="en-IN" dirty="0"/>
              <a:t>   </a:t>
            </a:r>
            <a:r>
              <a:rPr lang="en-IN" dirty="0" err="1"/>
              <a:t>scanner.close</a:t>
            </a:r>
            <a:r>
              <a:rPr lang="en-IN" dirty="0"/>
              <a:t>();  </a:t>
            </a:r>
          </a:p>
          <a:p>
            <a:r>
              <a:rPr lang="en-IN" dirty="0"/>
              <a:t> }</a:t>
            </a:r>
          </a:p>
          <a:p>
            <a:r>
              <a:rPr lang="en-IN" dirty="0"/>
              <a:t>}</a:t>
            </a:r>
          </a:p>
        </p:txBody>
      </p:sp>
    </p:spTree>
    <p:extLst>
      <p:ext uri="{BB962C8B-B14F-4D97-AF65-F5344CB8AC3E}">
        <p14:creationId xmlns:p14="http://schemas.microsoft.com/office/powerpoint/2010/main" val="4168564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sp>
        <p:nvSpPr>
          <p:cNvPr id="3" name="Text 1"/>
          <p:cNvSpPr/>
          <p:nvPr/>
        </p:nvSpPr>
        <p:spPr>
          <a:xfrm>
            <a:off x="457200" y="1143000"/>
            <a:ext cx="8229600" cy="3200400"/>
          </a:xfrm>
          <a:prstGeom prst="rect">
            <a:avLst/>
          </a:prstGeom>
          <a:noFill/>
          <a:ln/>
        </p:spPr>
        <p:txBody>
          <a:bodyPr wrap="square" rtlCol="0" anchor="t"/>
          <a:lstStyle/>
          <a:p>
            <a:pPr>
              <a:buSzPct val="100000"/>
            </a:pPr>
            <a:r>
              <a:rPr lang="en-US" sz="2000" b="1" dirty="0"/>
              <a:t>Explanation of the Program</a:t>
            </a:r>
          </a:p>
          <a:p>
            <a:pPr>
              <a:buSzPct val="100000"/>
            </a:pPr>
            <a:r>
              <a:rPr lang="en-US" sz="2000" dirty="0" err="1"/>
              <a:t>MenuItem</a:t>
            </a:r>
            <a:r>
              <a:rPr lang="en-US" sz="2000" dirty="0"/>
              <a:t> Class: This class represents a single menu item with attributes for the name, price, and description. It includes a constructor and methods to access these attributes.</a:t>
            </a:r>
          </a:p>
          <a:p>
            <a:pPr>
              <a:buSzPct val="100000"/>
            </a:pPr>
            <a:r>
              <a:rPr lang="en-US" sz="2000" dirty="0" err="1"/>
              <a:t>CafeteriaMenu</a:t>
            </a:r>
            <a:r>
              <a:rPr lang="en-US" sz="2000" dirty="0"/>
              <a:t> Class: This class manages a list of </a:t>
            </a:r>
            <a:r>
              <a:rPr lang="en-US" sz="2000" dirty="0" err="1"/>
              <a:t>MenuItem</a:t>
            </a:r>
            <a:r>
              <a:rPr lang="en-US" sz="2000" dirty="0"/>
              <a:t> objects. It initializes the menu with a few items and provides a method to display the menu.</a:t>
            </a:r>
          </a:p>
          <a:p>
            <a:pPr>
              <a:buSzPct val="100000"/>
            </a:pPr>
            <a:r>
              <a:rPr lang="en-US" sz="2000" dirty="0"/>
              <a:t>Main Method: The program starts here. It creates an instance of </a:t>
            </a:r>
            <a:r>
              <a:rPr lang="en-US" sz="2000" dirty="0" err="1"/>
              <a:t>CafeteriaMenu</a:t>
            </a:r>
            <a:r>
              <a:rPr lang="en-US" sz="2000" dirty="0"/>
              <a:t>, displays the menu, and prompts the user to enter an item they wish to order. It checks if the item exists in the menu and confirms the order.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1430</Words>
  <Application>Microsoft Office PowerPoint</Application>
  <PresentationFormat>On-screen Show (16:9)</PresentationFormat>
  <Paragraphs>135</Paragraphs>
  <Slides>13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__Inter_e8ce0c</vt:lpstr>
      <vt:lpstr>Arial</vt:lpstr>
      <vt:lpstr>Optima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SlideMake.com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User Group And Management Access Control And Workflows</dc:title>
  <dc:subject>Optimizing User Group And Management Access Control And Workflows</dc:subject>
  <dc:creator>SlideMake.com</dc:creator>
  <cp:lastModifiedBy>BABY KRUPA VENKATA LAXMI LAKKIMSETTI</cp:lastModifiedBy>
  <cp:revision>8</cp:revision>
  <dcterms:created xsi:type="dcterms:W3CDTF">2025-06-25T11:09:45Z</dcterms:created>
  <dcterms:modified xsi:type="dcterms:W3CDTF">2025-07-02T13:24:18Z</dcterms:modified>
</cp:coreProperties>
</file>