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671" r:id="rId2"/>
    <p:sldId id="676" r:id="rId3"/>
    <p:sldId id="677" r:id="rId4"/>
    <p:sldId id="688" r:id="rId5"/>
    <p:sldId id="690" r:id="rId6"/>
    <p:sldId id="691" r:id="rId7"/>
    <p:sldId id="692" r:id="rId8"/>
    <p:sldId id="693" r:id="rId9"/>
    <p:sldId id="699" r:id="rId10"/>
    <p:sldId id="698" r:id="rId11"/>
    <p:sldId id="674" r:id="rId12"/>
    <p:sldId id="679" r:id="rId13"/>
    <p:sldId id="683" r:id="rId14"/>
    <p:sldId id="684" r:id="rId15"/>
    <p:sldId id="685" r:id="rId16"/>
    <p:sldId id="686" r:id="rId17"/>
    <p:sldId id="682" r:id="rId18"/>
    <p:sldId id="675" r:id="rId19"/>
    <p:sldId id="700" r:id="rId20"/>
    <p:sldId id="680" r:id="rId21"/>
    <p:sldId id="678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620"/>
    <p:restoredTop sz="93454" autoAdjust="0"/>
  </p:normalViewPr>
  <p:slideViewPr>
    <p:cSldViewPr snapToGrid="0">
      <p:cViewPr varScale="1">
        <p:scale>
          <a:sx n="161" d="100"/>
          <a:sy n="161" d="100"/>
        </p:scale>
        <p:origin x="-9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r>
              <a:rPr lang="en-US" dirty="0" smtClean="0"/>
              <a:t>UMT 2013 - transport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8:1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1:8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69" y="63049"/>
            <a:ext cx="5429409" cy="1531256"/>
          </a:xfrm>
          <a:prstGeom prst="rect">
            <a:avLst/>
          </a:prstGeom>
        </p:spPr>
      </p:pic>
      <p:sp>
        <p:nvSpPr>
          <p:cNvPr id="1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55099" y="6357658"/>
            <a:ext cx="3026879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20016" y="152400"/>
            <a:ext cx="5284901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099" y="274638"/>
            <a:ext cx="5092700" cy="6482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 userDrawn="1"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07702" y="152400"/>
            <a:ext cx="5397216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A733-85A9-E44E-8532-CAF866372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hpgmg/hpgmg" TargetMode="Externa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141573"/>
            <a:ext cx="6553200" cy="24261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 Adams </a:t>
            </a:r>
            <a:r>
              <a:rPr lang="en-US" b="0" dirty="0" smtClean="0"/>
              <a:t>(LBNL)</a:t>
            </a:r>
          </a:p>
          <a:p>
            <a:r>
              <a:rPr lang="en-US" b="0" dirty="0" smtClean="0"/>
              <a:t>Jed Brown (ANL,CU)</a:t>
            </a:r>
          </a:p>
          <a:p>
            <a:r>
              <a:rPr lang="en-US" b="0" dirty="0" smtClean="0"/>
              <a:t>John </a:t>
            </a:r>
            <a:r>
              <a:rPr lang="en-US" b="0" dirty="0" err="1" smtClean="0"/>
              <a:t>Shalf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Erich </a:t>
            </a:r>
            <a:r>
              <a:rPr lang="en-US" b="0" dirty="0" err="1" smtClean="0"/>
              <a:t>Strohmaier</a:t>
            </a:r>
            <a:r>
              <a:rPr lang="en-US" b="0" dirty="0" smtClean="0"/>
              <a:t> (LBNL) </a:t>
            </a:r>
          </a:p>
          <a:p>
            <a:r>
              <a:rPr lang="en-US" b="0" dirty="0" smtClean="0"/>
              <a:t>Brian Van </a:t>
            </a:r>
            <a:r>
              <a:rPr lang="en-US" b="0" dirty="0" err="1" smtClean="0"/>
              <a:t>Straalen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Sam Williams (LBNL)</a:t>
            </a:r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Benchmarks for Ranking HPC Systems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79"/>
          <p:cNvGrpSpPr/>
          <p:nvPr/>
        </p:nvGrpSpPr>
        <p:grpSpPr>
          <a:xfrm>
            <a:off x="1237797" y="6021838"/>
            <a:ext cx="165368" cy="810189"/>
            <a:chOff x="1237797" y="5836639"/>
            <a:chExt cx="165368" cy="810189"/>
          </a:xfrm>
        </p:grpSpPr>
        <p:sp>
          <p:nvSpPr>
            <p:cNvPr id="28" name="Oval 27"/>
            <p:cNvSpPr/>
            <p:nvPr/>
          </p:nvSpPr>
          <p:spPr bwMode="auto">
            <a:xfrm rot="10800000">
              <a:off x="1237797" y="6504291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rot="10800000">
              <a:off x="1247659" y="6183424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rot="10800000">
              <a:off x="1244563" y="583663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3480995" y="6000289"/>
            <a:ext cx="175230" cy="836107"/>
            <a:chOff x="3480995" y="5815090"/>
            <a:chExt cx="175230" cy="836107"/>
          </a:xfrm>
        </p:grpSpPr>
        <p:sp>
          <p:nvSpPr>
            <p:cNvPr id="31" name="Oval 30"/>
            <p:cNvSpPr/>
            <p:nvPr/>
          </p:nvSpPr>
          <p:spPr bwMode="auto">
            <a:xfrm rot="10800000">
              <a:off x="3480995" y="650866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10800000">
              <a:off x="3490857" y="6135957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rot="10800000">
              <a:off x="3500719" y="581509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>
            <a:off x="5836030" y="5979439"/>
            <a:ext cx="175230" cy="836107"/>
            <a:chOff x="5033347" y="6021892"/>
            <a:chExt cx="175230" cy="836107"/>
          </a:xfrm>
        </p:grpSpPr>
        <p:sp>
          <p:nvSpPr>
            <p:cNvPr id="35" name="Oval 34"/>
            <p:cNvSpPr/>
            <p:nvPr/>
          </p:nvSpPr>
          <p:spPr bwMode="auto">
            <a:xfrm rot="10800000">
              <a:off x="5033347" y="671546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0800000">
              <a:off x="5043209" y="634275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0800000">
              <a:off x="5053071" y="602189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5" name="Group 74"/>
          <p:cNvGrpSpPr/>
          <p:nvPr/>
        </p:nvGrpSpPr>
        <p:grpSpPr>
          <a:xfrm>
            <a:off x="8143099" y="5981564"/>
            <a:ext cx="175230" cy="836107"/>
            <a:chOff x="8143099" y="5796365"/>
            <a:chExt cx="175230" cy="836107"/>
          </a:xfrm>
        </p:grpSpPr>
        <p:sp>
          <p:nvSpPr>
            <p:cNvPr id="39" name="Oval 38"/>
            <p:cNvSpPr/>
            <p:nvPr/>
          </p:nvSpPr>
          <p:spPr bwMode="auto">
            <a:xfrm rot="10800000">
              <a:off x="8143099" y="648993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 rot="10800000">
              <a:off x="8152961" y="611723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 rot="10800000">
              <a:off x="8162823" y="579636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70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022" y="1287598"/>
            <a:ext cx="8125502" cy="4912272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The metric: </a:t>
            </a:r>
            <a:r>
              <a:rPr lang="en-US" b="1" i="1" dirty="0" smtClean="0">
                <a:solidFill>
                  <a:srgbClr val="008000"/>
                </a:solidFill>
              </a:rPr>
              <a:t>equations solved / second </a:t>
            </a:r>
            <a:r>
              <a:rPr lang="en-US" b="1" i="1" dirty="0" smtClean="0"/>
              <a:t>(Q(N))</a:t>
            </a:r>
            <a:endParaRPr lang="en-US" dirty="0" smtClean="0"/>
          </a:p>
          <a:p>
            <a:pPr lvl="1"/>
            <a:r>
              <a:rPr lang="en-US" dirty="0" smtClean="0"/>
              <a:t>Flops/sec? Use, F(N) = </a:t>
            </a:r>
            <a:r>
              <a:rPr lang="en-US" dirty="0" err="1" smtClean="0"/>
              <a:t>K(flops/eq)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Q(N)(eq/sec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HPL does this, F(N) = 2N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b="1" i="1" dirty="0" err="1" smtClean="0">
                <a:solidFill>
                  <a:srgbClr val="008000"/>
                </a:solidFill>
              </a:rPr>
              <a:t>Functionals</a:t>
            </a:r>
            <a:r>
              <a:rPr lang="en-US" b="1" i="1" dirty="0" smtClean="0">
                <a:solidFill>
                  <a:srgbClr val="008000"/>
                </a:solidFill>
              </a:rPr>
              <a:t> of Q: richer data like dynamic range</a:t>
            </a:r>
            <a:endParaRPr lang="en-US" b="1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Matrix free: </a:t>
            </a:r>
            <a:r>
              <a:rPr lang="en-US" dirty="0" smtClean="0"/>
              <a:t>optimized kernels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i="1" dirty="0" err="1" smtClean="0"/>
              <a:t>/R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dirty="0" smtClean="0"/>
              <a:t>as high/low as desired</a:t>
            </a:r>
          </a:p>
          <a:p>
            <a:pPr lvl="1"/>
            <a:r>
              <a:rPr lang="en-US" dirty="0" smtClean="0"/>
              <a:t>Equation + discretization: free parameters</a:t>
            </a:r>
          </a:p>
          <a:p>
            <a:pPr lvl="2"/>
            <a:r>
              <a:rPr lang="en-US" dirty="0" smtClean="0"/>
              <a:t>tune arithmetic intensity &amp; higher order memory/cache</a:t>
            </a:r>
          </a:p>
          <a:p>
            <a:pPr lvl="2"/>
            <a:r>
              <a:rPr lang="en-US" dirty="0" smtClean="0"/>
              <a:t>Match applications, with a few instantiations</a:t>
            </a:r>
          </a:p>
          <a:p>
            <a:pPr lvl="3"/>
            <a:r>
              <a:rPr lang="en-US" dirty="0" smtClean="0"/>
              <a:t>Finite element (FE) &amp; finite volume (FV)</a:t>
            </a:r>
          </a:p>
          <a:p>
            <a:pPr lvl="3"/>
            <a:r>
              <a:rPr lang="en-US" dirty="0" smtClean="0"/>
              <a:t>Different memory access, data dependency, cache usage, …</a:t>
            </a:r>
          </a:p>
          <a:p>
            <a:r>
              <a:rPr lang="en-US" b="1" i="1" dirty="0" smtClean="0"/>
              <a:t>Implementations:</a:t>
            </a:r>
          </a:p>
          <a:p>
            <a:pPr lvl="1"/>
            <a:r>
              <a:rPr lang="en-US" b="1" i="1" dirty="0" smtClean="0"/>
              <a:t>FE (Jed Brown): compute, cache, network intensive</a:t>
            </a:r>
          </a:p>
          <a:p>
            <a:pPr lvl="1"/>
            <a:r>
              <a:rPr lang="en-US" b="1" i="1" dirty="0" smtClean="0"/>
              <a:t>FV (Sam Williams): memory bandwidth, network intensive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 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 – HPGMG-FV/FE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408" y="6014358"/>
            <a:ext cx="345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1" name="Content Placeholder 10" descr="LLNL-Kiviat-Apps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3"/>
              <a:srcRect l="-53" r="-5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3"/>
              <a:srcRect l="-53" r="-5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3"/>
              <a:srcRect l="-53" r="-5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-hpcg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3"/>
              <a:srcRect l="-53" r="-5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2" name="Content Placeholder 11" descr="LLNL-Kiviat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3"/>
              <a:srcRect l="-133" r="-13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-133" r="-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Parameter - Flop Rates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/>
        </p:nvGraphicFramePr>
        <p:xfrm>
          <a:off x="2595367" y="1863164"/>
          <a:ext cx="3962400" cy="3134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8805"/>
                <a:gridCol w="922795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Rmax/Rpeak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HPL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80+%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 affine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 – 7pt VC </a:t>
                      </a:r>
                      <a:r>
                        <a:rPr lang="en-US" baseline="0" dirty="0" smtClean="0"/>
                        <a:t>fused diagonal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</a:t>
                      </a:r>
                      <a:r>
                        <a:rPr lang="en-US" baseline="0" dirty="0" smtClean="0"/>
                        <a:t> – 7pt VC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matrix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8680" y="5325775"/>
            <a:ext cx="83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Spectrum of arithmetic intensity/flop rates – some examples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ime.pdf"/>
          <p:cNvPicPr>
            <a:picLocks noGrp="1" noChangeAspect="1"/>
          </p:cNvPicPr>
          <p:nvPr>
            <p:ph sz="half" idx="2"/>
          </p:nvPr>
        </p:nvPicPr>
        <mc:AlternateContent xmlns:ma="http://schemas.microsoft.com/office/mac/drawingml/2008/main">
          <mc:Choice Requires="ma">
            <p:blipFill>
              <a:blip r:embed="rId3"/>
              <a:srcRect t="-9615" b="-961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t="-9615" b="-9615"/>
              <a:stretch>
                <a:fillRect/>
              </a:stretch>
            </p:blipFill>
          </mc:Fallback>
        </mc:AlternateContent>
        <p:spPr>
          <a:xfrm>
            <a:off x="5287438" y="1248131"/>
            <a:ext cx="4432058" cy="528437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074" y="1327407"/>
            <a:ext cx="5897448" cy="47598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Cray XC30 </a:t>
            </a:r>
            <a:r>
              <a:rPr lang="en-US" i="1" dirty="0" smtClean="0"/>
              <a:t>Aries </a:t>
            </a:r>
            <a:r>
              <a:rPr lang="en-US" dirty="0" smtClean="0"/>
              <a:t>interconnect – </a:t>
            </a:r>
            <a:r>
              <a:rPr lang="en-US" i="1" dirty="0" smtClean="0"/>
              <a:t>Edison </a:t>
            </a:r>
            <a:r>
              <a:rPr lang="en-US" dirty="0" smtClean="0"/>
              <a:t>NERSC </a:t>
            </a:r>
          </a:p>
          <a:p>
            <a:r>
              <a:rPr lang="en-US" dirty="0" smtClean="0"/>
              <a:t>HP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- Peregrine </a:t>
            </a:r>
            <a:r>
              <a:rPr lang="en-US" dirty="0" smtClean="0"/>
              <a:t>at NREL</a:t>
            </a:r>
          </a:p>
          <a:p>
            <a:pPr lvl="1"/>
            <a:r>
              <a:rPr lang="en-US" b="1" i="1" dirty="0" smtClean="0"/>
              <a:t>Same processor as Edison (33% IVB)</a:t>
            </a:r>
          </a:p>
          <a:p>
            <a:r>
              <a:rPr lang="en-US" dirty="0" smtClean="0"/>
              <a:t>Dell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– Stampede at TACC</a:t>
            </a:r>
          </a:p>
          <a:p>
            <a:pPr lvl="1"/>
            <a:r>
              <a:rPr lang="en-US" dirty="0" smtClean="0"/>
              <a:t>Using host-only, thus should be over provisioned</a:t>
            </a:r>
          </a:p>
          <a:p>
            <a:r>
              <a:rPr lang="en-US" i="1" dirty="0" smtClean="0"/>
              <a:t>IB </a:t>
            </a:r>
            <a:r>
              <a:rPr lang="en-US" dirty="0" smtClean="0"/>
              <a:t>effective for HPL - 11 of top 25 (11/2013)</a:t>
            </a:r>
          </a:p>
          <a:p>
            <a:r>
              <a:rPr lang="en-US" dirty="0" smtClean="0"/>
              <a:t>Edison ~90% parallel efficiency 512 sockets</a:t>
            </a:r>
          </a:p>
          <a:p>
            <a:pPr lvl="1"/>
            <a:r>
              <a:rPr lang="en-US" dirty="0" smtClean="0"/>
              <a:t>Stampede 72%; Peregrine ~40%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HPGMG distinguishes Aries </a:t>
            </a:r>
            <a:r>
              <a:rPr lang="en-US" dirty="0" smtClean="0"/>
              <a:t>at 512 sockets</a:t>
            </a:r>
          </a:p>
          <a:p>
            <a:pPr lvl="1"/>
            <a:r>
              <a:rPr lang="en-US" dirty="0" smtClean="0"/>
              <a:t>~#80 </a:t>
            </a:r>
            <a:r>
              <a:rPr lang="en-US" i="1" dirty="0" smtClean="0"/>
              <a:t>Peregrine</a:t>
            </a:r>
            <a:r>
              <a:rPr lang="en-US" dirty="0" smtClean="0"/>
              <a:t>, 8:1 taper – 2x speedup</a:t>
            </a:r>
          </a:p>
          <a:p>
            <a:pPr lvl="1"/>
            <a:r>
              <a:rPr lang="en-US" dirty="0" smtClean="0"/>
              <a:t>#6 </a:t>
            </a:r>
            <a:r>
              <a:rPr lang="en-US" i="1" dirty="0" smtClean="0"/>
              <a:t>Stampede</a:t>
            </a:r>
            <a:r>
              <a:rPr lang="en-US" dirty="0" smtClean="0"/>
              <a:t>, 5:4 taper – 33% speedup</a:t>
            </a:r>
          </a:p>
          <a:p>
            <a:pPr lvl="1"/>
            <a:r>
              <a:rPr lang="en-US" dirty="0" smtClean="0"/>
              <a:t>#10 </a:t>
            </a:r>
            <a:r>
              <a:rPr lang="en-US" i="1" dirty="0" err="1" smtClean="0"/>
              <a:t>SuperMUC</a:t>
            </a:r>
            <a:r>
              <a:rPr lang="en-US" dirty="0" smtClean="0"/>
              <a:t>, 4:1 taper – no data</a:t>
            </a:r>
          </a:p>
          <a:p>
            <a:r>
              <a:rPr lang="en-US" dirty="0" smtClean="0"/>
              <a:t>Not implying Peregrine is bad - NREL:</a:t>
            </a:r>
          </a:p>
          <a:p>
            <a:pPr lvl="1"/>
            <a:r>
              <a:rPr lang="en-US" dirty="0" smtClean="0"/>
              <a:t>Implicit code shop?</a:t>
            </a:r>
          </a:p>
          <a:p>
            <a:pPr lvl="1"/>
            <a:r>
              <a:rPr lang="en-US" dirty="0" smtClean="0"/>
              <a:t>All medium size jobs?</a:t>
            </a:r>
          </a:p>
          <a:p>
            <a:pPr lvl="1"/>
            <a:r>
              <a:rPr lang="en-US" dirty="0" smtClean="0"/>
              <a:t>Lots of dense linear algebra …</a:t>
            </a:r>
          </a:p>
          <a:p>
            <a:r>
              <a:rPr lang="en-US" dirty="0" smtClean="0"/>
              <a:t>HPGMG could overprovision NREL, but not SC</a:t>
            </a:r>
          </a:p>
          <a:p>
            <a:pPr lvl="1"/>
            <a:r>
              <a:rPr lang="en-US" dirty="0" smtClean="0"/>
              <a:t>NERSC procurement careful benchmark apps - 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HPGMG Rewards Investment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632138" y="3145738"/>
            <a:ext cx="396172" cy="1584520"/>
          </a:xfrm>
          <a:prstGeom prst="roundRect">
            <a:avLst/>
          </a:prstGeom>
          <a:noFill/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pgmg-dof_se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67573" y="1197411"/>
            <a:ext cx="4135321" cy="41353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Potential reorder Top500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5602" y="1545585"/>
            <a:ext cx="4657065" cy="20524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Top500: #4 &amp; #5:</a:t>
            </a:r>
          </a:p>
          <a:p>
            <a:pPr lvl="1"/>
            <a:r>
              <a:rPr lang="en-US" i="1" dirty="0" smtClean="0"/>
              <a:t>Mira</a:t>
            </a:r>
            <a:r>
              <a:rPr lang="en-US" dirty="0" smtClean="0"/>
              <a:t>: use 95% of machine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: use 75%</a:t>
            </a:r>
          </a:p>
          <a:p>
            <a:pPr lvl="1"/>
            <a:r>
              <a:rPr lang="en-US" dirty="0" smtClean="0"/>
              <a:t>Still: 50% increase for </a:t>
            </a:r>
            <a:r>
              <a:rPr lang="en-US" i="1" dirty="0" smtClean="0"/>
              <a:t>K/Mira</a:t>
            </a:r>
          </a:p>
          <a:p>
            <a:pPr lvl="1"/>
            <a:r>
              <a:rPr lang="en-US" dirty="0" smtClean="0"/>
              <a:t>Might get 2x speedup at scale</a:t>
            </a:r>
          </a:p>
          <a:p>
            <a:pPr lvl="1"/>
            <a:r>
              <a:rPr lang="en-US" i="1" dirty="0" smtClean="0"/>
              <a:t>K </a:t>
            </a:r>
            <a:r>
              <a:rPr lang="en-US" dirty="0" smtClean="0"/>
              <a:t>may beat </a:t>
            </a:r>
            <a:r>
              <a:rPr lang="en-US" i="1" dirty="0" smtClean="0"/>
              <a:t>Sequoia </a:t>
            </a:r>
            <a:r>
              <a:rPr lang="en-US" i="1" smtClean="0"/>
              <a:t>&amp; Titan </a:t>
            </a:r>
            <a:r>
              <a:rPr lang="en-US" smtClean="0"/>
              <a:t>…</a:t>
            </a:r>
            <a:endParaRPr lang="en-US" dirty="0" smtClean="0"/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/>
        </p:nvGraphicFramePr>
        <p:xfrm>
          <a:off x="9267909" y="4736591"/>
          <a:ext cx="5470336" cy="139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71"/>
                <a:gridCol w="996646"/>
                <a:gridCol w="1614036"/>
                <a:gridCol w="1146583"/>
              </a:tblGrid>
              <a:tr h="4407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Mira BGQ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K/Mira</a:t>
                      </a:r>
                      <a:endParaRPr lang="en-US" sz="2400" i="1" dirty="0"/>
                    </a:p>
                  </a:txBody>
                  <a:tcPr/>
                </a:tc>
              </a:tr>
              <a:tr h="435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a:t>HPL 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TFlop/s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10,510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8,587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497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HPGMG (</a:t>
                      </a:r>
                      <a:r>
                        <a:rPr lang="en-US" sz="1800" dirty="0" err="1" smtClean="0"/>
                        <a:t>eq/s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711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394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1.8</a:t>
                      </a:r>
                      <a:endParaRPr lang="en-US" sz="1800" baseline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769163" y="1885292"/>
            <a:ext cx="1233719" cy="771003"/>
            <a:chOff x="7089823" y="2963236"/>
            <a:chExt cx="1187632" cy="730555"/>
          </a:xfrm>
        </p:grpSpPr>
        <p:sp>
          <p:nvSpPr>
            <p:cNvPr id="8" name="TextBox 7"/>
            <p:cNvSpPr txBox="1"/>
            <p:nvPr/>
          </p:nvSpPr>
          <p:spPr>
            <a:xfrm>
              <a:off x="7089823" y="3402160"/>
              <a:ext cx="1187632" cy="2916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~3M threads</a:t>
              </a:r>
              <a:endParaRPr lang="en-US" dirty="0"/>
            </a:p>
          </p:txBody>
        </p:sp>
        <p:sp>
          <p:nvSpPr>
            <p:cNvPr id="9" name="Up Arrow 8"/>
            <p:cNvSpPr/>
            <p:nvPr/>
          </p:nvSpPr>
          <p:spPr bwMode="auto">
            <a:xfrm>
              <a:off x="7699064" y="2963236"/>
              <a:ext cx="218981" cy="343065"/>
            </a:xfrm>
            <a:prstGeom prst="up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2913" y="4330815"/>
          <a:ext cx="4869297" cy="1597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0575"/>
                <a:gridCol w="1592750"/>
                <a:gridCol w="1635972"/>
              </a:tblGrid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</a:rPr>
                        <a:t> Machine\Metric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HPL (</a:t>
                      </a:r>
                      <a:r>
                        <a:rPr lang="en-US" sz="1800" u="none" strike="noStrike" dirty="0" err="1"/>
                        <a:t>TFlop/s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HPGMG (</a:t>
                      </a:r>
                      <a:r>
                        <a:rPr lang="en-US" sz="1800" u="none" strike="noStrike" dirty="0" err="1"/>
                        <a:t>eq/s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</a:rPr>
                        <a:t>K (75%)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10,510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711 x10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Mira BGQ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8,587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394</a:t>
                      </a:r>
                      <a:r>
                        <a:rPr lang="en-US" sz="1800" u="none" strike="noStrike" baseline="0" dirty="0" smtClean="0"/>
                        <a:t> x</a:t>
                      </a:r>
                      <a:r>
                        <a:rPr lang="en-US" sz="1800" u="none" strike="noStrike" dirty="0" smtClean="0"/>
                        <a:t>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K/Mira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1.8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46" y="1343077"/>
            <a:ext cx="8610772" cy="4703731"/>
          </a:xfrm>
        </p:spPr>
        <p:txBody>
          <a:bodyPr vert="horz">
            <a:normAutofit fontScale="77500" lnSpcReduction="20000"/>
          </a:bodyPr>
          <a:lstStyle/>
          <a:p>
            <a:r>
              <a:rPr lang="en-US" b="1" i="1" dirty="0" smtClean="0">
                <a:solidFill>
                  <a:srgbClr val="FF6600"/>
                </a:solidFill>
              </a:rPr>
              <a:t>HPL is not relevant as metric for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Applications now exploit structure get </a:t>
            </a:r>
            <a:r>
              <a:rPr lang="en-US" i="1" dirty="0" smtClean="0"/>
              <a:t>O(1) work / word</a:t>
            </a:r>
            <a:endParaRPr lang="en-US" dirty="0" smtClean="0"/>
          </a:p>
          <a:p>
            <a:pPr lvl="2"/>
            <a:r>
              <a:rPr lang="en-US" dirty="0" smtClean="0"/>
              <a:t>HPL at O(N) work/word - Poor match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Architectures change: </a:t>
            </a:r>
            <a:r>
              <a:rPr lang="en-US" i="1" dirty="0" smtClean="0"/>
              <a:t>memory BW exponential decay?</a:t>
            </a:r>
          </a:p>
          <a:p>
            <a:pPr marL="1314450" lvl="2" indent="-457200">
              <a:buNone/>
            </a:pPr>
            <a:r>
              <a:rPr lang="en-US" dirty="0" smtClean="0"/>
              <a:t>My experience: stored matrix, 3D elasticity, algebraic multigrid, </a:t>
            </a:r>
            <a:r>
              <a:rPr lang="en-US" dirty="0" err="1" smtClean="0"/>
              <a:t>PETSc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1994 (92) </a:t>
            </a:r>
            <a:r>
              <a:rPr lang="en-US" dirty="0" smtClean="0"/>
              <a:t>IBM RS6K (my first AMG):	</a:t>
            </a:r>
            <a:r>
              <a:rPr lang="en-US" dirty="0" smtClean="0">
                <a:solidFill>
                  <a:srgbClr val="008000"/>
                </a:solidFill>
              </a:rPr>
              <a:t>25%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2004 (00) </a:t>
            </a:r>
            <a:r>
              <a:rPr lang="en-US" dirty="0" smtClean="0"/>
              <a:t>IBM SP3 Gordon Bell: 	</a:t>
            </a:r>
            <a:r>
              <a:rPr lang="en-US" dirty="0" smtClean="0">
                <a:solidFill>
                  <a:srgbClr val="008000"/>
                </a:solidFill>
              </a:rPr>
              <a:t>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r>
              <a:rPr lang="en-US" baseline="-25000" dirty="0" smtClean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2014 (12) </a:t>
            </a:r>
            <a:r>
              <a:rPr lang="en-US" dirty="0" smtClean="0"/>
              <a:t>IBM BG/Q (</a:t>
            </a:r>
            <a:r>
              <a:rPr lang="en-US" dirty="0" err="1" smtClean="0"/>
              <a:t>PETSc</a:t>
            </a:r>
            <a:r>
              <a:rPr lang="en-US" dirty="0" smtClean="0"/>
              <a:t> ex56):	</a:t>
            </a:r>
            <a:r>
              <a:rPr lang="en-US" dirty="0" smtClean="0">
                <a:solidFill>
                  <a:srgbClr val="008000"/>
                </a:solidFill>
              </a:rPr>
              <a:t>1%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baseline="-25000" dirty="0" smtClean="0">
              <a:solidFill>
                <a:srgbClr val="008000"/>
              </a:solidFill>
            </a:endParaRPr>
          </a:p>
          <a:p>
            <a:pPr lvl="3"/>
            <a:r>
              <a:rPr lang="en-US" i="1" dirty="0" smtClean="0"/>
              <a:t>Stored matrix-vector %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i="1" dirty="0" smtClean="0"/>
              <a:t>drops ½ every ~5 years - </a:t>
            </a:r>
            <a:r>
              <a:rPr lang="en-US" i="1" dirty="0" smtClean="0">
                <a:solidFill>
                  <a:srgbClr val="008000"/>
                </a:solidFill>
              </a:rPr>
              <a:t>Cray less dramatic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HPL got a lot right</a:t>
            </a:r>
            <a:r>
              <a:rPr lang="en-US" b="1" i="1" dirty="0" smtClean="0"/>
              <a:t>:</a:t>
            </a:r>
          </a:p>
          <a:p>
            <a:pPr lvl="1"/>
            <a:r>
              <a:rPr lang="en-US" dirty="0" smtClean="0"/>
              <a:t>Solve a global problem - algebraic equation solve - fully coupled</a:t>
            </a:r>
          </a:p>
          <a:p>
            <a:pPr lvl="1"/>
            <a:r>
              <a:rPr lang="en-US" dirty="0" smtClean="0"/>
              <a:t>Best practices solver algorithm, well defined &amp; understood – Gauss LU</a:t>
            </a:r>
          </a:p>
          <a:p>
            <a:pPr lvl="1"/>
            <a:r>
              <a:rPr lang="en-US" dirty="0" smtClean="0"/>
              <a:t>Good computer science implementations - block all levels memory, etc.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HPL missed one big issue: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Did not use equations with exploitable structure</a:t>
            </a:r>
          </a:p>
          <a:p>
            <a:pPr lvl="1"/>
            <a:r>
              <a:rPr lang="en-US" dirty="0" smtClean="0"/>
              <a:t>Applications now use algorithms that exploit structure (</a:t>
            </a:r>
            <a:r>
              <a:rPr lang="en-US" dirty="0" err="1" smtClean="0"/>
              <a:t>eg</a:t>
            </a:r>
            <a:r>
              <a:rPr lang="en-US" dirty="0" smtClean="0"/>
              <a:t>, multigrid)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6946" y="152400"/>
            <a:ext cx="5374318" cy="8096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856" y="1225864"/>
            <a:ext cx="8780927" cy="50357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HPL could run for 24 hours -- </a:t>
            </a:r>
            <a:r>
              <a:rPr lang="en-US" dirty="0" smtClean="0">
                <a:solidFill>
                  <a:srgbClr val="008000"/>
                </a:solidFill>
              </a:rPr>
              <a:t>HPGMG solve takes about one second</a:t>
            </a:r>
          </a:p>
          <a:p>
            <a:r>
              <a:rPr lang="en-US" dirty="0" smtClean="0"/>
              <a:t>Community wants benchmark runs few hours – Opportunity collect data</a:t>
            </a:r>
            <a:endParaRPr lang="en-US" b="1" i="1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Dynamic range, weak &amp; strong speed up studies, etc.</a:t>
            </a:r>
          </a:p>
          <a:p>
            <a:pPr lvl="1"/>
            <a:r>
              <a:rPr lang="en-US" dirty="0" smtClean="0"/>
              <a:t>Data track over time allows insight into historical trends HPC</a:t>
            </a:r>
          </a:p>
          <a:p>
            <a:r>
              <a:rPr lang="en-US" b="1" i="1" dirty="0" err="1" smtClean="0">
                <a:solidFill>
                  <a:srgbClr val="000000"/>
                </a:solidFill>
              </a:rPr>
              <a:t>Performant</a:t>
            </a:r>
            <a:r>
              <a:rPr lang="en-US" b="1" i="1" dirty="0" smtClean="0">
                <a:solidFill>
                  <a:srgbClr val="000000"/>
                </a:solidFill>
              </a:rPr>
              <a:t> C+MPI+OMP multigrid </a:t>
            </a:r>
            <a:r>
              <a:rPr lang="en-US" b="1" i="1" dirty="0" smtClean="0">
                <a:solidFill>
                  <a:srgbClr val="008000"/>
                </a:solidFill>
              </a:rPr>
              <a:t>reference implementation</a:t>
            </a:r>
          </a:p>
          <a:p>
            <a:pPr lvl="1"/>
            <a:r>
              <a:rPr lang="en-US" dirty="0" smtClean="0"/>
              <a:t>Driver written in C, new programming models/languages callable C</a:t>
            </a:r>
          </a:p>
          <a:p>
            <a:pPr lvl="2"/>
            <a:r>
              <a:rPr lang="en-US" dirty="0" smtClean="0"/>
              <a:t>Allow new driver implementations if needed</a:t>
            </a:r>
          </a:p>
          <a:p>
            <a:pPr lvl="3"/>
            <a:r>
              <a:rPr lang="en-US" dirty="0" smtClean="0"/>
              <a:t>highest level of abstraction – try to avoid this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restriction &amp; prolongation compute kernels (C+MPI+OMP)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 low level kernels provided (C+MPI+OMP) as shown</a:t>
            </a:r>
          </a:p>
          <a:p>
            <a:r>
              <a:rPr lang="en-US" b="1" i="1" dirty="0" smtClean="0"/>
              <a:t>Users implement </a:t>
            </a:r>
            <a:r>
              <a:rPr lang="en-US" b="1" i="1" dirty="0" smtClean="0">
                <a:solidFill>
                  <a:srgbClr val="333399"/>
                </a:solidFill>
              </a:rPr>
              <a:t>architecture specific kernels </a:t>
            </a:r>
            <a:r>
              <a:rPr lang="en-US" dirty="0" smtClean="0">
                <a:solidFill>
                  <a:srgbClr val="000000"/>
                </a:solidFill>
              </a:rPr>
              <a:t>as desired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apply operator </a:t>
            </a:r>
            <a:r>
              <a:rPr lang="en-US" dirty="0" smtClean="0"/>
              <a:t>is first (probably only) method to optimize</a:t>
            </a:r>
          </a:p>
          <a:p>
            <a:r>
              <a:rPr lang="en-US" dirty="0" smtClean="0"/>
              <a:t>Post processing scripts generate data file, SHA1 of data, code, etc.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Create personal ranking on top500.org – weighted sum of: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HPGMG-FV-VC7, HPGMG-FE-Q2, etc, HPL, HPCG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3848" y="152400"/>
            <a:ext cx="5633692" cy="809625"/>
          </a:xfrm>
        </p:spPr>
        <p:txBody>
          <a:bodyPr/>
          <a:lstStyle/>
          <a:p>
            <a:r>
              <a:rPr lang="en-US" dirty="0" smtClean="0"/>
              <a:t>Proposed Deployment Model (in development)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8339" y="4518207"/>
            <a:ext cx="5791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“…we seek a new metric that will have a stronger correlation to our application base and will therefore drive system designers in directions that will enhance application performance for a broader set of HPC applications.”</a:t>
            </a:r>
            <a:endParaRPr lang="en-US" i="1" dirty="0" smtClean="0"/>
          </a:p>
          <a:p>
            <a:r>
              <a:rPr lang="en-US" b="1" dirty="0" smtClean="0"/>
              <a:t>Toward a New Metric for Ranking High Performance Computing Systems</a:t>
            </a:r>
          </a:p>
          <a:p>
            <a:r>
              <a:rPr lang="en-US" dirty="0" smtClean="0"/>
              <a:t>Jack </a:t>
            </a:r>
            <a:r>
              <a:rPr lang="en-US" dirty="0" err="1" smtClean="0"/>
              <a:t>Dongarra</a:t>
            </a:r>
            <a:r>
              <a:rPr lang="en-US" dirty="0" smtClean="0"/>
              <a:t>, Michael A. </a:t>
            </a:r>
            <a:r>
              <a:rPr lang="en-US" dirty="0" err="1" smtClean="0"/>
              <a:t>Heroux</a:t>
            </a:r>
            <a:endParaRPr lang="en-US" b="1" i="1" dirty="0" smtClean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487" y="1453157"/>
            <a:ext cx="7786213" cy="2811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release June 2014 – v0.1</a:t>
            </a:r>
          </a:p>
          <a:p>
            <a:r>
              <a:rPr lang="en-US" dirty="0" smtClean="0"/>
              <a:t>We welcome community input and involvement: </a:t>
            </a:r>
            <a:r>
              <a:rPr lang="en-US" dirty="0" err="1" smtClean="0"/>
              <a:t>hpgmg.org</a:t>
            </a:r>
            <a:endParaRPr lang="en-US" dirty="0" smtClean="0"/>
          </a:p>
          <a:p>
            <a:pPr lvl="1"/>
            <a:r>
              <a:rPr lang="en-US" dirty="0" err="1" smtClean="0"/>
              <a:t>hpgmg-forum@hpgmg.org</a:t>
            </a:r>
            <a:endParaRPr lang="en-US" dirty="0" smtClean="0"/>
          </a:p>
          <a:p>
            <a:r>
              <a:rPr lang="en-US" dirty="0" smtClean="0"/>
              <a:t>Open code repository</a:t>
            </a:r>
          </a:p>
          <a:p>
            <a:pPr lvl="1"/>
            <a:r>
              <a:rPr lang="en-US" dirty="0" smtClean="0">
                <a:hlinkClick r:id="rId2"/>
              </a:rPr>
              <a:t>https://bitbucket.org/hpgmg/hpgmg</a:t>
            </a:r>
            <a:endParaRPr lang="en-US" dirty="0" smtClean="0"/>
          </a:p>
          <a:p>
            <a:r>
              <a:rPr lang="en-US" dirty="0" smtClean="0"/>
              <a:t>Want experience from users, centers, vendors</a:t>
            </a:r>
          </a:p>
          <a:p>
            <a:pPr lvl="1"/>
            <a:r>
              <a:rPr lang="en-US" dirty="0" smtClean="0"/>
              <a:t>run the benchmark &amp; give us feedback</a:t>
            </a:r>
          </a:p>
          <a:p>
            <a:r>
              <a:rPr lang="en-US" dirty="0" smtClean="0"/>
              <a:t>Visit </a:t>
            </a:r>
            <a:r>
              <a:rPr lang="en-US" dirty="0" err="1" smtClean="0">
                <a:solidFill>
                  <a:srgbClr val="FF0000"/>
                </a:solidFill>
              </a:rPr>
              <a:t>hpgmg.org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008000"/>
                </a:solidFill>
              </a:rPr>
              <a:t>Questions?</a:t>
            </a:r>
          </a:p>
          <a:p>
            <a:pPr lvl="1">
              <a:buNone/>
            </a:pPr>
            <a:endParaRPr lang="en-US" baseline="-25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hpgmg.org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pic>
        <p:nvPicPr>
          <p:cNvPr id="8" name="Picture 7" descr="Leipzig_4x3_sz1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9" y="2451480"/>
            <a:ext cx="2529471" cy="1897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9015" y="696271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5460" y="4583506"/>
            <a:ext cx="2738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Mark Adams (LBNL)</a:t>
            </a:r>
          </a:p>
          <a:p>
            <a:r>
              <a:rPr lang="en-US" dirty="0" smtClean="0"/>
              <a:t>Jed Brown (ANL,CU)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Shalf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Erich </a:t>
            </a:r>
            <a:r>
              <a:rPr lang="en-US" dirty="0" err="1" smtClean="0"/>
              <a:t>Strohmaier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Brian Van </a:t>
            </a:r>
            <a:r>
              <a:rPr lang="en-US" dirty="0" err="1" smtClean="0"/>
              <a:t>Straalen</a:t>
            </a:r>
            <a:r>
              <a:rPr lang="en-US" dirty="0" smtClean="0"/>
              <a:t> (LBNL) </a:t>
            </a:r>
          </a:p>
          <a:p>
            <a:r>
              <a:rPr lang="en-US" dirty="0" smtClean="0"/>
              <a:t>Sam Williams (LBNL)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863" y="1240334"/>
            <a:ext cx="9178615" cy="51093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Design: </a:t>
            </a:r>
            <a:r>
              <a:rPr lang="en-US" b="1" dirty="0" smtClean="0"/>
              <a:t>Full geometric multigrid (FMG) </a:t>
            </a:r>
            <a:r>
              <a:rPr lang="en-US" dirty="0" smtClean="0"/>
              <a:t>Laplacian solve Cartesian grids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Non-iterative, asymptotically exact solver with O(N) work complexity 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Optimal: all “fat” cut out of algorithm – robust to gaming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Built-in correctness verification –  oblivious to floating point</a:t>
            </a:r>
          </a:p>
          <a:p>
            <a:pPr lvl="1"/>
            <a:r>
              <a:rPr lang="en-US" dirty="0" smtClean="0"/>
              <a:t>Metric: equations solved / sec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Scale Free specification: </a:t>
            </a:r>
            <a:r>
              <a:rPr lang="en-US" dirty="0" smtClean="0"/>
              <a:t>Solution independent parallelization strategy</a:t>
            </a:r>
          </a:p>
          <a:p>
            <a:pPr lvl="1"/>
            <a:r>
              <a:rPr lang="en-US" dirty="0" smtClean="0"/>
              <a:t>Do not punish/reward fine/coarse grain parallelism mathematically</a:t>
            </a:r>
          </a:p>
          <a:p>
            <a:pPr lvl="1"/>
            <a:r>
              <a:rPr lang="en-US" dirty="0" smtClean="0"/>
              <a:t>Do not want to adjudicate “sub domain” – multilevel comm. strategy?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Stresses interconnect </a:t>
            </a:r>
            <a:r>
              <a:rPr lang="en-US" dirty="0" smtClean="0"/>
              <a:t>– global tree </a:t>
            </a:r>
            <a:r>
              <a:rPr lang="en-US" dirty="0" err="1" smtClean="0"/>
              <a:t>w</a:t>
            </a:r>
            <a:r>
              <a:rPr lang="en-US" dirty="0" smtClean="0"/>
              <a:t>/ non-trivial software kernels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Hard problem </a:t>
            </a:r>
            <a:r>
              <a:rPr lang="en-US" b="1" i="1" dirty="0" smtClean="0">
                <a:solidFill>
                  <a:srgbClr val="008000"/>
                </a:solidFill>
              </a:rPr>
              <a:t>implicitly </a:t>
            </a:r>
            <a:r>
              <a:rPr lang="en-US" b="1" i="1" dirty="0" smtClean="0">
                <a:solidFill>
                  <a:schemeClr val="accent2"/>
                </a:solidFill>
              </a:rPr>
              <a:t>demands good end-to-end engineering</a:t>
            </a:r>
          </a:p>
          <a:p>
            <a:r>
              <a:rPr lang="en-US" dirty="0" smtClean="0"/>
              <a:t>Benchmark </a:t>
            </a:r>
            <a:r>
              <a:rPr lang="en-US" b="1" i="1" dirty="0" smtClean="0">
                <a:solidFill>
                  <a:srgbClr val="008000"/>
                </a:solidFill>
              </a:rPr>
              <a:t>remain relevant indefinitely</a:t>
            </a:r>
            <a:endParaRPr lang="en-US" dirty="0" smtClean="0"/>
          </a:p>
          <a:p>
            <a:pPr lvl="1"/>
            <a:r>
              <a:rPr lang="en-US" i="1" dirty="0" smtClean="0"/>
              <a:t>Increasingly effective proxy over time more apps use efficient algorithms</a:t>
            </a:r>
          </a:p>
          <a:p>
            <a:r>
              <a:rPr lang="en-US" dirty="0" smtClean="0"/>
              <a:t>What is missing?   Potential future additions to core design: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More complex domains, AMR, measure setup (reductions), energy, …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Particles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 err="1" smtClean="0">
                <a:solidFill>
                  <a:srgbClr val="008000"/>
                </a:solidFill>
              </a:rPr>
              <a:t>eg</a:t>
            </a:r>
            <a:r>
              <a:rPr lang="en-US" dirty="0" smtClean="0">
                <a:solidFill>
                  <a:srgbClr val="008000"/>
                </a:solidFill>
              </a:rPr>
              <a:t>, gravity Poisson solve</a:t>
            </a:r>
          </a:p>
          <a:p>
            <a:pPr lvl="2"/>
            <a:r>
              <a:rPr lang="en-US" dirty="0" smtClean="0"/>
              <a:t>Multigrid equation solve probably not good proxy MC (“IMC” later)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Big data – separate benchmark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HPGMG design &amp; philosophy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9644" y="2169513"/>
            <a:ext cx="824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starts with accurate solve on coarsest grid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800" y="3324824"/>
            <a:ext cx="822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grid split processes, building tree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03498" y="2222428"/>
            <a:ext cx="829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goes back to coarse grid after each new level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6582" y="3351280"/>
            <a:ext cx="143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 down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313967" y="2849762"/>
            <a:ext cx="286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&amp; populate </a:t>
            </a:r>
            <a:r>
              <a:rPr lang="en-US" sz="2000" dirty="0" err="1" smtClean="0"/>
              <a:t>procs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3141" y="5915451"/>
            <a:ext cx="775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Fully populated – continue refinement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64023</TotalTime>
  <Words>1797</Words>
  <Application>Microsoft Macintosh PowerPoint</Application>
  <PresentationFormat>On-screen Show (4:3)</PresentationFormat>
  <Paragraphs>232</Paragraphs>
  <Slides>21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directorate_template_vg</vt:lpstr>
      <vt:lpstr>New Benchmarks for Ranking HPC Systems </vt:lpstr>
      <vt:lpstr>Motivation</vt:lpstr>
      <vt:lpstr>HPGMG design &amp; philosophy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 &amp; Nearest Neighbor Communication Patterns</vt:lpstr>
      <vt:lpstr>Our proposal – HPGMG-FV/FE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Tunable Parameter - Flop Rates</vt:lpstr>
      <vt:lpstr>HPGMG Rewards Investment</vt:lpstr>
      <vt:lpstr>Potential reorder Top500</vt:lpstr>
      <vt:lpstr>Proposed Deployment Model (in development)</vt:lpstr>
      <vt:lpstr>hpgmg.org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762</cp:revision>
  <cp:lastPrinted>2007-09-19T00:12:24Z</cp:lastPrinted>
  <dcterms:created xsi:type="dcterms:W3CDTF">2014-09-26T16:27:29Z</dcterms:created>
  <dcterms:modified xsi:type="dcterms:W3CDTF">2014-09-26T17:18:51Z</dcterms:modified>
  <cp:category/>
</cp:coreProperties>
</file>