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321" r:id="rId2"/>
    <p:sldId id="517" r:id="rId3"/>
    <p:sldId id="516" r:id="rId4"/>
    <p:sldId id="518" r:id="rId5"/>
    <p:sldId id="513" r:id="rId6"/>
    <p:sldId id="514" r:id="rId7"/>
    <p:sldId id="519" r:id="rId8"/>
  </p:sldIdLst>
  <p:sldSz cx="9144000" cy="6858000" type="screen4x3"/>
  <p:notesSz cx="7315200" cy="9601200"/>
  <p:defaultTextStyle>
    <a:defPPr>
      <a:defRPr lang="en-US"/>
    </a:defPPr>
    <a:lvl1pPr algn="ctr" rtl="0" fontAlgn="base">
      <a:spcBef>
        <a:spcPct val="0"/>
      </a:spcBef>
      <a:spcAft>
        <a:spcPct val="0"/>
      </a:spcAft>
      <a:defRPr sz="1200"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sz="1200"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sz="1200"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sz="1200"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Arial" panose="020B0604020202020204" pitchFamily="34" charset="0"/>
        <a:ea typeface="+mn-ea"/>
        <a:cs typeface="+mn-cs"/>
      </a:defRPr>
    </a:lvl6pPr>
    <a:lvl7pPr marL="2743200" algn="l" defTabSz="914400" rtl="0" eaLnBrk="1" latinLnBrk="0" hangingPunct="1">
      <a:defRPr sz="1200" kern="1200">
        <a:solidFill>
          <a:schemeClr val="tx1"/>
        </a:solidFill>
        <a:latin typeface="Arial" panose="020B0604020202020204" pitchFamily="34" charset="0"/>
        <a:ea typeface="+mn-ea"/>
        <a:cs typeface="+mn-cs"/>
      </a:defRPr>
    </a:lvl7pPr>
    <a:lvl8pPr marL="3200400" algn="l" defTabSz="914400" rtl="0" eaLnBrk="1" latinLnBrk="0" hangingPunct="1">
      <a:defRPr sz="1200" kern="1200">
        <a:solidFill>
          <a:schemeClr val="tx1"/>
        </a:solidFill>
        <a:latin typeface="Arial" panose="020B0604020202020204" pitchFamily="34" charset="0"/>
        <a:ea typeface="+mn-ea"/>
        <a:cs typeface="+mn-cs"/>
      </a:defRPr>
    </a:lvl8pPr>
    <a:lvl9pPr marL="3657600" algn="l" defTabSz="914400" rtl="0" eaLnBrk="1" latinLnBrk="0" hangingPunct="1">
      <a:defRPr sz="12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660066"/>
    <a:srgbClr val="6699FF"/>
    <a:srgbClr val="99FFCC"/>
    <a:srgbClr val="FFCC99"/>
    <a:srgbClr val="00666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5267" autoAdjust="0"/>
  </p:normalViewPr>
  <p:slideViewPr>
    <p:cSldViewPr snapToGrid="0">
      <p:cViewPr varScale="1">
        <p:scale>
          <a:sx n="54" d="100"/>
          <a:sy n="54" d="100"/>
        </p:scale>
        <p:origin x="1086" y="4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1026"/>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317" tIns="47659" rIns="95317" bIns="47659" numCol="1" anchor="t" anchorCtr="0" compatLnSpc="1">
            <a:prstTxWarp prst="textNoShape">
              <a:avLst/>
            </a:prstTxWarp>
          </a:bodyPr>
          <a:lstStyle>
            <a:lvl1pPr algn="l" defTabSz="952500">
              <a:defRPr sz="1300">
                <a:latin typeface="Times New Roman" panose="02020603050405020304" pitchFamily="18" charset="0"/>
              </a:defRPr>
            </a:lvl1pPr>
          </a:lstStyle>
          <a:p>
            <a:endParaRPr lang="en-US" altLang="en-US"/>
          </a:p>
        </p:txBody>
      </p:sp>
      <p:sp>
        <p:nvSpPr>
          <p:cNvPr id="7171" name="Rectangle 1027"/>
          <p:cNvSpPr>
            <a:spLocks noGrp="1" noChangeArrowheads="1"/>
          </p:cNvSpPr>
          <p:nvPr>
            <p:ph type="dt" sz="quarter"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317" tIns="47659" rIns="95317" bIns="47659" numCol="1" anchor="t" anchorCtr="0" compatLnSpc="1">
            <a:prstTxWarp prst="textNoShape">
              <a:avLst/>
            </a:prstTxWarp>
          </a:bodyPr>
          <a:lstStyle>
            <a:lvl1pPr algn="r" defTabSz="952500">
              <a:defRPr sz="1300">
                <a:latin typeface="Times New Roman" panose="02020603050405020304" pitchFamily="18" charset="0"/>
              </a:defRPr>
            </a:lvl1pPr>
          </a:lstStyle>
          <a:p>
            <a:endParaRPr lang="en-US" altLang="en-US"/>
          </a:p>
        </p:txBody>
      </p:sp>
      <p:sp>
        <p:nvSpPr>
          <p:cNvPr id="7172" name="Rectangle 1028"/>
          <p:cNvSpPr>
            <a:spLocks noGrp="1" noChangeArrowheads="1"/>
          </p:cNvSpPr>
          <p:nvPr>
            <p:ph type="ftr" sz="quarter" idx="2"/>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317" tIns="47659" rIns="95317" bIns="47659" numCol="1" anchor="b" anchorCtr="0" compatLnSpc="1">
            <a:prstTxWarp prst="textNoShape">
              <a:avLst/>
            </a:prstTxWarp>
          </a:bodyPr>
          <a:lstStyle>
            <a:lvl1pPr algn="l" defTabSz="952500">
              <a:defRPr sz="1300">
                <a:latin typeface="Times New Roman" panose="02020603050405020304" pitchFamily="18" charset="0"/>
              </a:defRPr>
            </a:lvl1pPr>
          </a:lstStyle>
          <a:p>
            <a:endParaRPr lang="en-US" altLang="en-US"/>
          </a:p>
        </p:txBody>
      </p:sp>
      <p:sp>
        <p:nvSpPr>
          <p:cNvPr id="7173" name="Rectangle 1029"/>
          <p:cNvSpPr>
            <a:spLocks noGrp="1" noChangeArrowheads="1"/>
          </p:cNvSpPr>
          <p:nvPr>
            <p:ph type="sldNum" sz="quarter" idx="3"/>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317" tIns="47659" rIns="95317" bIns="47659" numCol="1" anchor="b" anchorCtr="0" compatLnSpc="1">
            <a:prstTxWarp prst="textNoShape">
              <a:avLst/>
            </a:prstTxWarp>
          </a:bodyPr>
          <a:lstStyle>
            <a:lvl1pPr algn="r" defTabSz="952500">
              <a:defRPr sz="1300">
                <a:latin typeface="Times New Roman" panose="02020603050405020304" pitchFamily="18" charset="0"/>
              </a:defRPr>
            </a:lvl1pPr>
          </a:lstStyle>
          <a:p>
            <a:fld id="{2E84C5EE-90A5-41EE-AA35-ABFA5BE13779}" type="slidenum">
              <a:rPr lang="en-US" altLang="en-US"/>
              <a:pPr/>
              <a:t>‹#›</a:t>
            </a:fld>
            <a:endParaRPr lang="en-US" altLang="en-US"/>
          </a:p>
        </p:txBody>
      </p:sp>
    </p:spTree>
    <p:extLst>
      <p:ext uri="{BB962C8B-B14F-4D97-AF65-F5344CB8AC3E}">
        <p14:creationId xmlns:p14="http://schemas.microsoft.com/office/powerpoint/2010/main" val="33376764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44B094F1-7EFF-4B64-8743-F2CFF8BC2A94}" type="datetimeFigureOut">
              <a:rPr lang="en-US" smtClean="0"/>
              <a:t>9/30/2024</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0A17696A-550F-433F-A132-96B16A81CEB1}" type="slidenum">
              <a:rPr lang="en-US" smtClean="0"/>
              <a:t>‹#›</a:t>
            </a:fld>
            <a:endParaRPr lang="en-US"/>
          </a:p>
        </p:txBody>
      </p:sp>
    </p:spTree>
    <p:extLst>
      <p:ext uri="{BB962C8B-B14F-4D97-AF65-F5344CB8AC3E}">
        <p14:creationId xmlns:p14="http://schemas.microsoft.com/office/powerpoint/2010/main" val="3893005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36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021525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1158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0" y="11430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621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0238" y="99899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1923143"/>
            <a:ext cx="3868737" cy="4266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99899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1923143"/>
            <a:ext cx="3887788" cy="4266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p:cNvSpPr>
            <a:spLocks noGrp="1"/>
          </p:cNvSpPr>
          <p:nvPr>
            <p:ph type="title"/>
          </p:nvPr>
        </p:nvSpPr>
        <p:spPr>
          <a:xfrm>
            <a:off x="1371600" y="152400"/>
            <a:ext cx="7086600" cy="685800"/>
          </a:xfrm>
        </p:spPr>
        <p:txBody>
          <a:bodyPr/>
          <a:lstStyle/>
          <a:p>
            <a:r>
              <a:rPr lang="en-US" dirty="0"/>
              <a:t>Click to edit Master title style</a:t>
            </a:r>
          </a:p>
        </p:txBody>
      </p:sp>
    </p:spTree>
    <p:extLst>
      <p:ext uri="{BB962C8B-B14F-4D97-AF65-F5344CB8AC3E}">
        <p14:creationId xmlns:p14="http://schemas.microsoft.com/office/powerpoint/2010/main" val="1801543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Tree>
    <p:extLst>
      <p:ext uri="{BB962C8B-B14F-4D97-AF65-F5344CB8AC3E}">
        <p14:creationId xmlns:p14="http://schemas.microsoft.com/office/powerpoint/2010/main" val="2369674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987425"/>
            <a:ext cx="2949575" cy="48815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Title 1"/>
          <p:cNvSpPr>
            <a:spLocks noGrp="1"/>
          </p:cNvSpPr>
          <p:nvPr>
            <p:ph type="title"/>
          </p:nvPr>
        </p:nvSpPr>
        <p:spPr>
          <a:xfrm>
            <a:off x="1371600" y="152400"/>
            <a:ext cx="7086600" cy="685800"/>
          </a:xfrm>
        </p:spPr>
        <p:txBody>
          <a:bodyPr/>
          <a:lstStyle>
            <a:lvl1pPr>
              <a:defRPr sz="2400"/>
            </a:lvl1pPr>
          </a:lstStyle>
          <a:p>
            <a:r>
              <a:rPr lang="en-US" dirty="0"/>
              <a:t>Click to edit Master title style</a:t>
            </a:r>
          </a:p>
        </p:txBody>
      </p:sp>
    </p:spTree>
    <p:extLst>
      <p:ext uri="{BB962C8B-B14F-4D97-AF65-F5344CB8AC3E}">
        <p14:creationId xmlns:p14="http://schemas.microsoft.com/office/powerpoint/2010/main" val="3984537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7666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7086600" cy="685800"/>
          </a:xfrm>
        </p:spPr>
        <p:txBody>
          <a:bodyPr/>
          <a:lstStyle/>
          <a:p>
            <a:r>
              <a:rPr lang="en-US" dirty="0"/>
              <a:t>Click to edit Master title style</a:t>
            </a:r>
          </a:p>
        </p:txBody>
      </p:sp>
      <p:sp>
        <p:nvSpPr>
          <p:cNvPr id="3" name="Text Placeholder 2"/>
          <p:cNvSpPr>
            <a:spLocks noGrp="1"/>
          </p:cNvSpPr>
          <p:nvPr>
            <p:ph type="body" sz="half" idx="1"/>
          </p:nvPr>
        </p:nvSpPr>
        <p:spPr>
          <a:xfrm>
            <a:off x="685800" y="11430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221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4225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71600" y="152400"/>
            <a:ext cx="7086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685800" y="1143000"/>
            <a:ext cx="7772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7" name="Rectangle 13"/>
          <p:cNvSpPr>
            <a:spLocks noChangeArrowheads="1"/>
          </p:cNvSpPr>
          <p:nvPr userDrawn="1"/>
        </p:nvSpPr>
        <p:spPr bwMode="auto">
          <a:xfrm>
            <a:off x="914400" y="852488"/>
            <a:ext cx="7543800" cy="76200"/>
          </a:xfrm>
          <a:prstGeom prst="rect">
            <a:avLst/>
          </a:prstGeom>
          <a:solidFill>
            <a:srgbClr val="660066"/>
          </a:solidFill>
          <a:ln>
            <a:noFill/>
          </a:ln>
          <a:effectLst>
            <a:outerShdw algn="ctr" rotWithShape="0">
              <a:srgbClr val="919191"/>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8" r:id="rId7"/>
    <p:sldLayoutId id="2147483660" r:id="rId8"/>
    <p:sldLayoutId id="2147483661" r:id="rId9"/>
  </p:sldLayoutIdLst>
  <p:hf sldNum="0" hdr="0" ftr="0" dt="0"/>
  <p:txStyles>
    <p:titleStyle>
      <a:lvl1pPr algn="r" rtl="0" fontAlgn="base">
        <a:spcBef>
          <a:spcPct val="0"/>
        </a:spcBef>
        <a:spcAft>
          <a:spcPct val="0"/>
        </a:spcAft>
        <a:defRPr sz="2400" b="1" kern="1200">
          <a:solidFill>
            <a:srgbClr val="660066"/>
          </a:solidFill>
          <a:latin typeface="+mj-lt"/>
          <a:ea typeface="+mj-ea"/>
          <a:cs typeface="+mj-cs"/>
        </a:defRPr>
      </a:lvl1pPr>
      <a:lvl2pPr algn="r" rtl="0" fontAlgn="base">
        <a:spcBef>
          <a:spcPct val="0"/>
        </a:spcBef>
        <a:spcAft>
          <a:spcPct val="0"/>
        </a:spcAft>
        <a:defRPr sz="2800" b="1">
          <a:solidFill>
            <a:srgbClr val="660066"/>
          </a:solidFill>
          <a:latin typeface="Arial" panose="020B0604020202020204" pitchFamily="34" charset="0"/>
        </a:defRPr>
      </a:lvl2pPr>
      <a:lvl3pPr algn="r" rtl="0" fontAlgn="base">
        <a:spcBef>
          <a:spcPct val="0"/>
        </a:spcBef>
        <a:spcAft>
          <a:spcPct val="0"/>
        </a:spcAft>
        <a:defRPr sz="2800" b="1">
          <a:solidFill>
            <a:srgbClr val="660066"/>
          </a:solidFill>
          <a:latin typeface="Arial" panose="020B0604020202020204" pitchFamily="34" charset="0"/>
        </a:defRPr>
      </a:lvl3pPr>
      <a:lvl4pPr algn="r" rtl="0" fontAlgn="base">
        <a:spcBef>
          <a:spcPct val="0"/>
        </a:spcBef>
        <a:spcAft>
          <a:spcPct val="0"/>
        </a:spcAft>
        <a:defRPr sz="2800" b="1">
          <a:solidFill>
            <a:srgbClr val="660066"/>
          </a:solidFill>
          <a:latin typeface="Arial" panose="020B0604020202020204" pitchFamily="34" charset="0"/>
        </a:defRPr>
      </a:lvl4pPr>
      <a:lvl5pPr algn="r" rtl="0" fontAlgn="base">
        <a:spcBef>
          <a:spcPct val="0"/>
        </a:spcBef>
        <a:spcAft>
          <a:spcPct val="0"/>
        </a:spcAft>
        <a:defRPr sz="2800" b="1">
          <a:solidFill>
            <a:srgbClr val="660066"/>
          </a:solidFill>
          <a:latin typeface="Arial" panose="020B0604020202020204" pitchFamily="34" charset="0"/>
        </a:defRPr>
      </a:lvl5pPr>
      <a:lvl6pPr marL="457200" algn="r" rtl="0" fontAlgn="base">
        <a:spcBef>
          <a:spcPct val="0"/>
        </a:spcBef>
        <a:spcAft>
          <a:spcPct val="0"/>
        </a:spcAft>
        <a:defRPr sz="2800" b="1">
          <a:solidFill>
            <a:srgbClr val="660066"/>
          </a:solidFill>
          <a:latin typeface="Arial" panose="020B0604020202020204" pitchFamily="34" charset="0"/>
        </a:defRPr>
      </a:lvl6pPr>
      <a:lvl7pPr marL="914400" algn="r" rtl="0" fontAlgn="base">
        <a:spcBef>
          <a:spcPct val="0"/>
        </a:spcBef>
        <a:spcAft>
          <a:spcPct val="0"/>
        </a:spcAft>
        <a:defRPr sz="2800" b="1">
          <a:solidFill>
            <a:srgbClr val="660066"/>
          </a:solidFill>
          <a:latin typeface="Arial" panose="020B0604020202020204" pitchFamily="34" charset="0"/>
        </a:defRPr>
      </a:lvl7pPr>
      <a:lvl8pPr marL="1371600" algn="r" rtl="0" fontAlgn="base">
        <a:spcBef>
          <a:spcPct val="0"/>
        </a:spcBef>
        <a:spcAft>
          <a:spcPct val="0"/>
        </a:spcAft>
        <a:defRPr sz="2800" b="1">
          <a:solidFill>
            <a:srgbClr val="660066"/>
          </a:solidFill>
          <a:latin typeface="Arial" panose="020B0604020202020204" pitchFamily="34" charset="0"/>
        </a:defRPr>
      </a:lvl8pPr>
      <a:lvl9pPr marL="1828800" algn="r" rtl="0" fontAlgn="base">
        <a:spcBef>
          <a:spcPct val="0"/>
        </a:spcBef>
        <a:spcAft>
          <a:spcPct val="0"/>
        </a:spcAft>
        <a:defRPr sz="2800" b="1">
          <a:solidFill>
            <a:srgbClr val="660066"/>
          </a:solidFill>
          <a:latin typeface="Arial" panose="020B0604020202020204" pitchFamily="34" charset="0"/>
        </a:defRPr>
      </a:lvl9pPr>
    </p:titleStyle>
    <p:bodyStyle>
      <a:lvl1pPr marL="342900" indent="-342900" algn="l" rtl="0" fontAlgn="base">
        <a:spcBef>
          <a:spcPct val="20000"/>
        </a:spcBef>
        <a:spcAft>
          <a:spcPct val="0"/>
        </a:spcAft>
        <a:buChar char="•"/>
        <a:defRPr sz="2400" kern="1200">
          <a:solidFill>
            <a:schemeClr val="tx1"/>
          </a:solidFill>
          <a:latin typeface="+mn-lt"/>
          <a:ea typeface="+mn-ea"/>
          <a:cs typeface="+mn-cs"/>
        </a:defRPr>
      </a:lvl1pPr>
      <a:lvl2pPr marL="742950" indent="-285750" algn="l" rtl="0" fontAlgn="base">
        <a:spcBef>
          <a:spcPct val="20000"/>
        </a:spcBef>
        <a:spcAft>
          <a:spcPct val="0"/>
        </a:spcAft>
        <a:buChar char="–"/>
        <a:defRPr sz="2000" kern="1200">
          <a:solidFill>
            <a:srgbClr val="000099"/>
          </a:solidFill>
          <a:latin typeface="+mn-lt"/>
          <a:ea typeface="+mn-ea"/>
          <a:cs typeface="+mn-cs"/>
        </a:defRPr>
      </a:lvl2pPr>
      <a:lvl3pPr marL="1143000" indent="-228600" algn="l" rtl="0" fontAlgn="base">
        <a:spcBef>
          <a:spcPct val="20000"/>
        </a:spcBef>
        <a:spcAft>
          <a:spcPct val="0"/>
        </a:spcAft>
        <a:buChar char="•"/>
        <a:defRPr kern="1200">
          <a:solidFill>
            <a:srgbClr val="006666"/>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Floating-point Number </a:t>
            </a:r>
            <a:br>
              <a:rPr lang="en-US" dirty="0"/>
            </a:br>
            <a:r>
              <a:rPr lang="en-US" dirty="0"/>
              <a:t>in IEEE 754 Format</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38479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D69AC-6F9E-963D-FF65-AB002BAFCC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107F71-0671-458B-58AE-2C52BBB84BA0}"/>
              </a:ext>
            </a:extLst>
          </p:cNvPr>
          <p:cNvSpPr>
            <a:spLocks noGrp="1"/>
          </p:cNvSpPr>
          <p:nvPr>
            <p:ph type="title"/>
          </p:nvPr>
        </p:nvSpPr>
        <p:spPr/>
        <p:txBody>
          <a:bodyPr/>
          <a:lstStyle/>
          <a:p>
            <a:r>
              <a:rPr lang="en-US" dirty="0"/>
              <a:t>Floating-point number in digital world</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48E8CA51-5633-4341-DD9A-8C0129FAAD28}"/>
                  </a:ext>
                </a:extLst>
              </p:cNvPr>
              <p:cNvSpPr txBox="1">
                <a:spLocks/>
              </p:cNvSpPr>
              <p:nvPr/>
            </p:nvSpPr>
            <p:spPr bwMode="auto">
              <a:xfrm>
                <a:off x="424543" y="1195057"/>
                <a:ext cx="8327571" cy="502618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400" kern="1200">
                    <a:solidFill>
                      <a:schemeClr val="tx1"/>
                    </a:solidFill>
                    <a:latin typeface="+mn-lt"/>
                    <a:ea typeface="+mn-ea"/>
                    <a:cs typeface="+mn-cs"/>
                  </a:defRPr>
                </a:lvl1pPr>
                <a:lvl2pPr marL="742950" indent="-285750" algn="l" rtl="0" fontAlgn="base">
                  <a:spcBef>
                    <a:spcPct val="20000"/>
                  </a:spcBef>
                  <a:spcAft>
                    <a:spcPct val="0"/>
                  </a:spcAft>
                  <a:buChar char="–"/>
                  <a:defRPr sz="2000" kern="1200">
                    <a:solidFill>
                      <a:srgbClr val="000099"/>
                    </a:solidFill>
                    <a:latin typeface="+mn-lt"/>
                    <a:ea typeface="+mn-ea"/>
                    <a:cs typeface="+mn-cs"/>
                  </a:defRPr>
                </a:lvl2pPr>
                <a:lvl3pPr marL="1143000" indent="-228600" algn="l" rtl="0" fontAlgn="base">
                  <a:spcBef>
                    <a:spcPct val="20000"/>
                  </a:spcBef>
                  <a:spcAft>
                    <a:spcPct val="0"/>
                  </a:spcAft>
                  <a:buChar char="•"/>
                  <a:defRPr kern="1200">
                    <a:solidFill>
                      <a:srgbClr val="006666"/>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Floating-point number in digital world</a:t>
                </a:r>
              </a:p>
              <a:p>
                <a:pPr lvl="1"/>
                <a:r>
                  <a:rPr lang="en-US" dirty="0"/>
                  <a:t>A. Single-precision (32 bits)</a:t>
                </a:r>
              </a:p>
              <a:p>
                <a:pPr lvl="2"/>
                <a:r>
                  <a:rPr lang="en-US" sz="1800" dirty="0"/>
                  <a:t>Representation: </a:t>
                </a:r>
              </a:p>
              <a:p>
                <a:pPr lvl="3"/>
                <a:r>
                  <a:rPr lang="en-US" sz="1800" dirty="0"/>
                  <a:t>Sign: 1 bit; exponent: 8 bits; mantissa: 23 bits</a:t>
                </a:r>
              </a:p>
              <a:p>
                <a:pPr lvl="2"/>
                <a:r>
                  <a:rPr lang="en-US" sz="1800" dirty="0"/>
                  <a:t>Decimal to IEEE 754 Conversion</a:t>
                </a:r>
              </a:p>
              <a:p>
                <a:pPr lvl="3"/>
                <a:r>
                  <a:rPr lang="en-US" sz="1800" dirty="0"/>
                  <a:t>Example: Decimal 9.75</a:t>
                </a:r>
                <a:r>
                  <a:rPr lang="en-US" sz="1000" dirty="0"/>
                  <a:t>10</a:t>
                </a:r>
                <a:r>
                  <a:rPr lang="en-US" sz="1800" dirty="0"/>
                  <a:t> to IEEE 754</a:t>
                </a:r>
              </a:p>
              <a:p>
                <a:pPr marL="1714500" lvl="3" indent="-342900">
                  <a:spcBef>
                    <a:spcPts val="600"/>
                  </a:spcBef>
                  <a:buAutoNum type="arabicParenR"/>
                </a:pPr>
                <a:r>
                  <a:rPr lang="en-US" sz="1600" dirty="0"/>
                  <a:t>In binary is 1001.11</a:t>
                </a:r>
                <a:r>
                  <a:rPr lang="en-US" sz="900" dirty="0"/>
                  <a:t>2 </a:t>
                </a:r>
                <a:r>
                  <a:rPr lang="en-US" sz="1600" dirty="0"/>
                  <a:t>; In binary scientific notation: 1.00111</a:t>
                </a:r>
                <a14:m>
                  <m:oMath xmlns:m="http://schemas.openxmlformats.org/officeDocument/2006/math">
                    <m:r>
                      <a:rPr lang="en-US" sz="1600" i="1" smtClean="0">
                        <a:latin typeface="Cambria Math" panose="02040503050406030204" pitchFamily="18" charset="0"/>
                        <a:ea typeface="Cambria Math" panose="02040503050406030204" pitchFamily="18" charset="0"/>
                      </a:rPr>
                      <m:t>×</m:t>
                    </m:r>
                    <m:sSup>
                      <m:sSupPr>
                        <m:ctrlPr>
                          <a:rPr lang="en-US" sz="160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2</m:t>
                        </m:r>
                      </m:e>
                      <m:sup>
                        <m:r>
                          <a:rPr lang="en-US" sz="1600" b="0" i="1" smtClean="0">
                            <a:latin typeface="Cambria Math" panose="02040503050406030204" pitchFamily="18" charset="0"/>
                            <a:ea typeface="Cambria Math" panose="02040503050406030204" pitchFamily="18" charset="0"/>
                          </a:rPr>
                          <m:t>3</m:t>
                        </m:r>
                      </m:sup>
                    </m:sSup>
                  </m:oMath>
                </a14:m>
                <a:endParaRPr lang="en-US" sz="1600" dirty="0"/>
              </a:p>
              <a:p>
                <a:pPr marL="1714500" lvl="3" indent="-342900">
                  <a:spcBef>
                    <a:spcPts val="600"/>
                  </a:spcBef>
                  <a:buAutoNum type="arabicParenR"/>
                </a:pPr>
                <a:r>
                  <a:rPr lang="en-US" sz="1600" dirty="0"/>
                  <a:t>Sign bit: positive so it is 0</a:t>
                </a:r>
              </a:p>
              <a:p>
                <a:pPr marL="1714500" lvl="3" indent="-342900">
                  <a:spcBef>
                    <a:spcPts val="600"/>
                  </a:spcBef>
                  <a:buAutoNum type="arabicParenR"/>
                </a:pPr>
                <a:r>
                  <a:rPr lang="en-US" sz="1600" dirty="0"/>
                  <a:t>Exponent is 3 but it must be stored with a bias of 127 </a:t>
                </a:r>
                <a:r>
                  <a:rPr lang="en-US" sz="1600" dirty="0">
                    <a:solidFill>
                      <a:srgbClr val="FF0000"/>
                    </a:solidFill>
                    <a:highlight>
                      <a:srgbClr val="FFFF00"/>
                    </a:highlight>
                  </a:rPr>
                  <a:t>(why?)</a:t>
                </a:r>
                <a:r>
                  <a:rPr lang="en-US" sz="1600" dirty="0"/>
                  <a:t>, so it is</a:t>
                </a:r>
              </a:p>
              <a:p>
                <a:pPr marL="1371600" lvl="3" indent="0">
                  <a:spcBef>
                    <a:spcPts val="600"/>
                  </a:spcBef>
                  <a:buNone/>
                </a:pPr>
                <a:r>
                  <a:rPr lang="en-US" sz="1600" dirty="0"/>
                  <a:t>3+127=130 which in binary is 10000010</a:t>
                </a:r>
              </a:p>
              <a:p>
                <a:pPr marL="1714500" lvl="3" indent="-342900">
                  <a:spcBef>
                    <a:spcPts val="600"/>
                  </a:spcBef>
                  <a:buAutoNum type="arabicParenR" startAt="5"/>
                </a:pPr>
                <a:r>
                  <a:rPr lang="en-US" sz="1600" dirty="0"/>
                  <a:t>Mantissa: the fractional part after the leading 1, which is 00111000000000000000000 (the trailing zeroes are padded to make it 23 bits).</a:t>
                </a:r>
              </a:p>
              <a:p>
                <a:pPr marL="1257300" lvl="2" indent="-342900">
                  <a:buAutoNum type="arabicParenR" startAt="5"/>
                </a:pPr>
                <a:endParaRPr lang="en-US" sz="1600" dirty="0"/>
              </a:p>
              <a:p>
                <a:pPr marL="914400" lvl="2" indent="0">
                  <a:buNone/>
                </a:pPr>
                <a:r>
                  <a:rPr lang="en-US" sz="1600" dirty="0"/>
                  <a:t>In hexadecimal: </a:t>
                </a:r>
                <a:r>
                  <a:rPr lang="en-US" sz="1600" b="1" dirty="0"/>
                  <a:t>0x411C0000</a:t>
                </a:r>
                <a:r>
                  <a:rPr lang="en-US" sz="1600" dirty="0"/>
                  <a:t>.</a:t>
                </a:r>
              </a:p>
              <a:p>
                <a:pPr marL="1257300" lvl="2" indent="-342900">
                  <a:buAutoNum type="arabicParenR"/>
                </a:pPr>
                <a:endParaRPr lang="en-US" sz="1600" dirty="0"/>
              </a:p>
              <a:p>
                <a:pPr lvl="1"/>
                <a:endParaRPr lang="en-US" dirty="0"/>
              </a:p>
              <a:p>
                <a:pPr lvl="1"/>
                <a:endParaRPr lang="en-US" dirty="0"/>
              </a:p>
              <a:p>
                <a:pPr lvl="1"/>
                <a:endParaRPr lang="en-US" dirty="0"/>
              </a:p>
            </p:txBody>
          </p:sp>
        </mc:Choice>
        <mc:Fallback xmlns="">
          <p:sp>
            <p:nvSpPr>
              <p:cNvPr id="4" name="Content Placeholder 2">
                <a:extLst>
                  <a:ext uri="{FF2B5EF4-FFF2-40B4-BE49-F238E27FC236}">
                    <a16:creationId xmlns:a16="http://schemas.microsoft.com/office/drawing/2014/main" id="{48E8CA51-5633-4341-DD9A-8C0129FAAD28}"/>
                  </a:ext>
                </a:extLst>
              </p:cNvPr>
              <p:cNvSpPr txBox="1">
                <a:spLocks noRot="1" noChangeAspect="1" noMove="1" noResize="1" noEditPoints="1" noAdjustHandles="1" noChangeArrowheads="1" noChangeShapeType="1" noTextEdit="1"/>
              </p:cNvSpPr>
              <p:nvPr/>
            </p:nvSpPr>
            <p:spPr bwMode="auto">
              <a:xfrm>
                <a:off x="424543" y="1195057"/>
                <a:ext cx="8327571" cy="5026183"/>
              </a:xfrm>
              <a:prstGeom prst="rect">
                <a:avLst/>
              </a:prstGeom>
              <a:blipFill>
                <a:blip r:embed="rId2"/>
                <a:stretch>
                  <a:fillRect l="-1025" t="-84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5" name="Picture 4">
            <a:extLst>
              <a:ext uri="{FF2B5EF4-FFF2-40B4-BE49-F238E27FC236}">
                <a16:creationId xmlns:a16="http://schemas.microsoft.com/office/drawing/2014/main" id="{32D39CA2-60DA-7172-89DF-5C45B213849F}"/>
              </a:ext>
            </a:extLst>
          </p:cNvPr>
          <p:cNvPicPr>
            <a:picLocks noChangeAspect="1"/>
          </p:cNvPicPr>
          <p:nvPr/>
        </p:nvPicPr>
        <p:blipFill>
          <a:blip r:embed="rId3"/>
          <a:stretch>
            <a:fillRect/>
          </a:stretch>
        </p:blipFill>
        <p:spPr>
          <a:xfrm>
            <a:off x="4688177" y="5345988"/>
            <a:ext cx="4455823" cy="1263178"/>
          </a:xfrm>
          <a:prstGeom prst="rect">
            <a:avLst/>
          </a:prstGeom>
        </p:spPr>
      </p:pic>
      <p:pic>
        <p:nvPicPr>
          <p:cNvPr id="6" name="Picture 5">
            <a:extLst>
              <a:ext uri="{FF2B5EF4-FFF2-40B4-BE49-F238E27FC236}">
                <a16:creationId xmlns:a16="http://schemas.microsoft.com/office/drawing/2014/main" id="{FEEEF427-1117-F4DD-3817-99F71E4C4585}"/>
              </a:ext>
            </a:extLst>
          </p:cNvPr>
          <p:cNvPicPr>
            <a:picLocks noChangeAspect="1"/>
          </p:cNvPicPr>
          <p:nvPr/>
        </p:nvPicPr>
        <p:blipFill>
          <a:blip r:embed="rId4"/>
          <a:stretch>
            <a:fillRect/>
          </a:stretch>
        </p:blipFill>
        <p:spPr>
          <a:xfrm>
            <a:off x="32657" y="5679112"/>
            <a:ext cx="4514850" cy="615420"/>
          </a:xfrm>
          <a:prstGeom prst="rect">
            <a:avLst/>
          </a:prstGeom>
        </p:spPr>
      </p:pic>
    </p:spTree>
    <p:extLst>
      <p:ext uri="{BB962C8B-B14F-4D97-AF65-F5344CB8AC3E}">
        <p14:creationId xmlns:p14="http://schemas.microsoft.com/office/powerpoint/2010/main" val="2239801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D69AC-6F9E-963D-FF65-AB002BAFCC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107F71-0671-458B-58AE-2C52BBB84BA0}"/>
              </a:ext>
            </a:extLst>
          </p:cNvPr>
          <p:cNvSpPr>
            <a:spLocks noGrp="1"/>
          </p:cNvSpPr>
          <p:nvPr>
            <p:ph type="title"/>
          </p:nvPr>
        </p:nvSpPr>
        <p:spPr/>
        <p:txBody>
          <a:bodyPr/>
          <a:lstStyle/>
          <a:p>
            <a:r>
              <a:rPr lang="en-US" dirty="0"/>
              <a:t>Floating-point number in digital world</a:t>
            </a:r>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48E8CA51-5633-4341-DD9A-8C0129FAAD28}"/>
                  </a:ext>
                </a:extLst>
              </p:cNvPr>
              <p:cNvSpPr txBox="1">
                <a:spLocks/>
              </p:cNvSpPr>
              <p:nvPr/>
            </p:nvSpPr>
            <p:spPr bwMode="auto">
              <a:xfrm>
                <a:off x="277587" y="1195057"/>
                <a:ext cx="8556170" cy="502618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400" kern="1200">
                    <a:solidFill>
                      <a:schemeClr val="tx1"/>
                    </a:solidFill>
                    <a:latin typeface="+mn-lt"/>
                    <a:ea typeface="+mn-ea"/>
                    <a:cs typeface="+mn-cs"/>
                  </a:defRPr>
                </a:lvl1pPr>
                <a:lvl2pPr marL="742950" indent="-285750" algn="l" rtl="0" fontAlgn="base">
                  <a:spcBef>
                    <a:spcPct val="20000"/>
                  </a:spcBef>
                  <a:spcAft>
                    <a:spcPct val="0"/>
                  </a:spcAft>
                  <a:buChar char="–"/>
                  <a:defRPr sz="2000" kern="1200">
                    <a:solidFill>
                      <a:srgbClr val="000099"/>
                    </a:solidFill>
                    <a:latin typeface="+mn-lt"/>
                    <a:ea typeface="+mn-ea"/>
                    <a:cs typeface="+mn-cs"/>
                  </a:defRPr>
                </a:lvl2pPr>
                <a:lvl3pPr marL="1143000" indent="-228600" algn="l" rtl="0" fontAlgn="base">
                  <a:spcBef>
                    <a:spcPct val="20000"/>
                  </a:spcBef>
                  <a:spcAft>
                    <a:spcPct val="0"/>
                  </a:spcAft>
                  <a:buChar char="•"/>
                  <a:defRPr kern="1200">
                    <a:solidFill>
                      <a:srgbClr val="006666"/>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Floating-point number in digital world</a:t>
                </a:r>
              </a:p>
              <a:p>
                <a:pPr lvl="1"/>
                <a:r>
                  <a:rPr lang="en-US" dirty="0"/>
                  <a:t>A. Single-precision</a:t>
                </a:r>
              </a:p>
              <a:p>
                <a:pPr lvl="2"/>
                <a:r>
                  <a:rPr lang="en-US" sz="1800" dirty="0"/>
                  <a:t>IEEE 754 to Decimal Conversion</a:t>
                </a:r>
              </a:p>
              <a:p>
                <a:pPr lvl="3"/>
                <a:r>
                  <a:rPr lang="en-US" sz="1800" dirty="0"/>
                  <a:t>Example:</a:t>
                </a:r>
              </a:p>
              <a:p>
                <a:pPr marL="1714500" lvl="3" indent="-342900">
                  <a:buAutoNum type="arabicParenR"/>
                </a:pPr>
                <a:r>
                  <a:rPr lang="en-US" sz="1600" dirty="0"/>
                  <a:t>Sign bit: 0 so it is positive</a:t>
                </a:r>
              </a:p>
              <a:p>
                <a:pPr marL="1714500" lvl="3" indent="-342900">
                  <a:buAutoNum type="arabicParenR"/>
                </a:pPr>
                <a:r>
                  <a:rPr lang="en-US" sz="1600" dirty="0"/>
                  <a:t>Exponent: 10000010</a:t>
                </a:r>
                <a:r>
                  <a:rPr lang="en-US" sz="900" dirty="0"/>
                  <a:t>2</a:t>
                </a:r>
                <a:r>
                  <a:rPr lang="en-US" sz="1600" dirty="0"/>
                  <a:t> in decimal is 130</a:t>
                </a:r>
                <a:r>
                  <a:rPr lang="en-US" sz="900" dirty="0"/>
                  <a:t>10</a:t>
                </a:r>
                <a:r>
                  <a:rPr lang="en-US" sz="1600" dirty="0"/>
                  <a:t>, so the actual exponent is</a:t>
                </a:r>
              </a:p>
              <a:p>
                <a:pPr marL="1371600" lvl="3" indent="0">
                  <a:buNone/>
                </a:pPr>
                <a:r>
                  <a:rPr lang="en-US" sz="1600" dirty="0"/>
                  <a:t>      130-127=3 with a bias of 127 </a:t>
                </a:r>
              </a:p>
              <a:p>
                <a:pPr marL="1714500" lvl="3" indent="-342900">
                  <a:buAutoNum type="arabicParenR" startAt="3"/>
                </a:pPr>
                <a:r>
                  <a:rPr lang="en-US" sz="1600" dirty="0"/>
                  <a:t>Mantissa: is represented with an implicit leading 1 for normalized numbers, so the mantissa is actually </a:t>
                </a:r>
                <a:r>
                  <a:rPr lang="en-US" sz="1600" dirty="0">
                    <a:solidFill>
                      <a:srgbClr val="FF0000"/>
                    </a:solidFill>
                  </a:rPr>
                  <a:t>1.mantissa_bits</a:t>
                </a:r>
              </a:p>
              <a:p>
                <a:pPr marL="1371600" lvl="3" indent="0">
                  <a:buNone/>
                </a:pPr>
                <a:r>
                  <a:rPr lang="en-US" sz="1600" dirty="0"/>
                  <a:t>      In this example, therefore, it should be 1.1011</a:t>
                </a:r>
                <a:r>
                  <a:rPr lang="en-US" sz="900" dirty="0"/>
                  <a:t>2</a:t>
                </a:r>
              </a:p>
              <a:p>
                <a:pPr marL="1371600" lvl="3" indent="0">
                  <a:buNone/>
                </a:pPr>
                <a:r>
                  <a:rPr lang="en-US" sz="1400" dirty="0"/>
                  <a:t>       </a:t>
                </a:r>
                <a:r>
                  <a:rPr lang="en-US" sz="1600" dirty="0"/>
                  <a:t>Covert to decimal, it should be </a:t>
                </a:r>
                <a14:m>
                  <m:oMath xmlns:m="http://schemas.openxmlformats.org/officeDocument/2006/math">
                    <m:r>
                      <a:rPr lang="en-US" sz="1600" b="0" i="1" smtClean="0">
                        <a:latin typeface="Cambria Math" panose="02040503050406030204" pitchFamily="18" charset="0"/>
                      </a:rPr>
                      <m:t>1+</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2</m:t>
                        </m:r>
                      </m:e>
                      <m:sup>
                        <m:r>
                          <a:rPr lang="en-US" sz="1600" b="0" i="1" smtClean="0">
                            <a:latin typeface="Cambria Math" panose="02040503050406030204" pitchFamily="18" charset="0"/>
                          </a:rPr>
                          <m:t>−1</m:t>
                        </m:r>
                      </m:sup>
                    </m:sSup>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m:t>
                        </m:r>
                        <m:r>
                          <a:rPr lang="en-US" sz="1600" b="0" i="1" smtClean="0">
                            <a:latin typeface="Cambria Math" panose="02040503050406030204" pitchFamily="18" charset="0"/>
                          </a:rPr>
                          <m:t>3</m:t>
                        </m:r>
                      </m:sup>
                    </m:sSup>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m:t>
                        </m:r>
                        <m:r>
                          <a:rPr lang="en-US" sz="1600" b="0" i="1" smtClean="0">
                            <a:latin typeface="Cambria Math" panose="02040503050406030204" pitchFamily="18" charset="0"/>
                          </a:rPr>
                          <m:t>4</m:t>
                        </m:r>
                      </m:sup>
                    </m:sSup>
                    <m:r>
                      <a:rPr lang="en-US" sz="1600" b="0" i="1" smtClean="0">
                        <a:latin typeface="Cambria Math" panose="02040503050406030204" pitchFamily="18" charset="0"/>
                      </a:rPr>
                      <m:t>=1.6875</m:t>
                    </m:r>
                  </m:oMath>
                </a14:m>
                <a:endParaRPr lang="en-US" sz="1600" dirty="0"/>
              </a:p>
              <a:p>
                <a:pPr marL="1714500" lvl="3" indent="-342900">
                  <a:buAutoNum type="arabicParenR" startAt="4"/>
                </a:pPr>
                <a:r>
                  <a:rPr lang="en-US" sz="1600" dirty="0"/>
                  <a:t>In floating-point, it is </a:t>
                </a:r>
              </a:p>
              <a:p>
                <a:pPr marL="1371600" lvl="3" indent="0">
                  <a:buNone/>
                </a:pPr>
                <a:r>
                  <a:rPr lang="en-US" sz="1600" dirty="0"/>
                  <a:t>      </a:t>
                </a:r>
                <a14:m>
                  <m:oMath xmlns:m="http://schemas.openxmlformats.org/officeDocument/2006/math">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m:t>
                        </m:r>
                      </m:e>
                      <m:sup>
                        <m:r>
                          <a:rPr lang="en-US" sz="1600" b="0" i="1" smtClean="0">
                            <a:latin typeface="Cambria Math" panose="02040503050406030204" pitchFamily="18" charset="0"/>
                            <a:ea typeface="Cambria Math" panose="02040503050406030204" pitchFamily="18" charset="0"/>
                          </a:rPr>
                          <m:t>𝑠𝑖𝑔𝑛</m:t>
                        </m:r>
                      </m:sup>
                    </m:sSup>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2</m:t>
                        </m:r>
                      </m:e>
                      <m:sup>
                        <m:r>
                          <a:rPr lang="en-US" sz="1600" b="0" i="1" smtClean="0">
                            <a:latin typeface="Cambria Math" panose="02040503050406030204" pitchFamily="18" charset="0"/>
                            <a:ea typeface="Cambria Math" panose="02040503050406030204" pitchFamily="18" charset="0"/>
                          </a:rPr>
                          <m:t>𝑒𝑥𝑝𝑜𝑛𝑒𝑛𝑡</m:t>
                        </m:r>
                        <m:r>
                          <a:rPr lang="en-US" sz="1600" b="0" i="1" smtClean="0">
                            <a:latin typeface="Cambria Math" panose="02040503050406030204" pitchFamily="18" charset="0"/>
                            <a:ea typeface="Cambria Math" panose="02040503050406030204" pitchFamily="18" charset="0"/>
                          </a:rPr>
                          <m:t>−127</m:t>
                        </m:r>
                      </m:sup>
                    </m:sSup>
                    <m:r>
                      <a:rPr lang="en-US" sz="1600" b="0" i="1" smtClean="0">
                        <a:latin typeface="Cambria Math" panose="02040503050406030204" pitchFamily="18" charset="0"/>
                        <a:ea typeface="Cambria Math" panose="02040503050406030204" pitchFamily="18" charset="0"/>
                      </a:rPr>
                      <m:t>×</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𝑚𝑎𝑛𝑡𝑖𝑠𝑠𝑎</m:t>
                        </m:r>
                      </m:e>
                    </m:d>
                    <m:r>
                      <a:rPr lang="en-US" sz="1600" b="0" i="1" smtClean="0">
                        <a:latin typeface="Cambria Math" panose="02040503050406030204" pitchFamily="18" charset="0"/>
                        <a:ea typeface="Cambria Math" panose="02040503050406030204" pitchFamily="18" charset="0"/>
                      </a:rPr>
                      <m:t>=</m:t>
                    </m:r>
                    <m:sSup>
                      <m:sSupPr>
                        <m:ctrlPr>
                          <a:rPr lang="en-US" sz="1600" i="1">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m:t>
                        </m:r>
                      </m:e>
                      <m:sup>
                        <m:r>
                          <a:rPr lang="en-US" sz="1600" b="0" i="1" smtClean="0">
                            <a:latin typeface="Cambria Math" panose="02040503050406030204" pitchFamily="18" charset="0"/>
                            <a:ea typeface="Cambria Math" panose="02040503050406030204" pitchFamily="18" charset="0"/>
                          </a:rPr>
                          <m:t>0</m:t>
                        </m:r>
                      </m:sup>
                    </m:sSup>
                    <m:r>
                      <a:rPr lang="en-US" sz="1600" i="1">
                        <a:latin typeface="Cambria Math" panose="02040503050406030204" pitchFamily="18" charset="0"/>
                        <a:ea typeface="Cambria Math" panose="02040503050406030204" pitchFamily="18" charset="0"/>
                      </a:rPr>
                      <m:t>×</m:t>
                    </m:r>
                    <m:sSup>
                      <m:sSupPr>
                        <m:ctrlPr>
                          <a:rPr lang="en-US" sz="1600" i="1">
                            <a:latin typeface="Cambria Math" panose="02040503050406030204" pitchFamily="18" charset="0"/>
                            <a:ea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2</m:t>
                        </m:r>
                      </m:e>
                      <m:sup>
                        <m:r>
                          <a:rPr lang="en-US" sz="1600" b="0" i="1" smtClean="0">
                            <a:latin typeface="Cambria Math" panose="02040503050406030204" pitchFamily="18" charset="0"/>
                            <a:ea typeface="Cambria Math" panose="02040503050406030204" pitchFamily="18" charset="0"/>
                          </a:rPr>
                          <m:t>3</m:t>
                        </m:r>
                      </m:sup>
                    </m:sSup>
                    <m:r>
                      <a:rPr lang="en-US" sz="1600" i="1">
                        <a:latin typeface="Cambria Math" panose="02040503050406030204" pitchFamily="18" charset="0"/>
                        <a:ea typeface="Cambria Math" panose="02040503050406030204" pitchFamily="18" charset="0"/>
                      </a:rPr>
                      <m:t>×</m:t>
                    </m:r>
                    <m:d>
                      <m:dPr>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6875</m:t>
                        </m:r>
                      </m:e>
                    </m:d>
                    <m:r>
                      <a:rPr lang="en-US" sz="1600" b="0" i="1" smtClean="0">
                        <a:latin typeface="Cambria Math" panose="02040503050406030204" pitchFamily="18" charset="0"/>
                        <a:ea typeface="Cambria Math" panose="02040503050406030204" pitchFamily="18" charset="0"/>
                      </a:rPr>
                      <m:t>=13.5</m:t>
                    </m:r>
                  </m:oMath>
                </a14:m>
                <a:endParaRPr lang="en-US" sz="1600" dirty="0"/>
              </a:p>
              <a:p>
                <a:pPr marL="1714500" lvl="3" indent="-342900">
                  <a:buAutoNum type="arabicParenR" startAt="5"/>
                </a:pPr>
                <a:endParaRPr lang="en-US" sz="1600" dirty="0"/>
              </a:p>
              <a:p>
                <a:pPr marL="1257300" lvl="2" indent="-342900">
                  <a:buAutoNum type="arabicParenR" startAt="5"/>
                </a:pPr>
                <a:endParaRPr lang="en-US" sz="1600" dirty="0"/>
              </a:p>
              <a:p>
                <a:pPr marL="1257300" lvl="2" indent="-342900">
                  <a:buAutoNum type="arabicParenR"/>
                </a:pPr>
                <a:endParaRPr lang="en-US" sz="1600" dirty="0"/>
              </a:p>
              <a:p>
                <a:pPr lvl="1"/>
                <a:endParaRPr lang="en-US" dirty="0"/>
              </a:p>
              <a:p>
                <a:pPr lvl="1"/>
                <a:endParaRPr lang="en-US" dirty="0"/>
              </a:p>
              <a:p>
                <a:pPr lvl="1"/>
                <a:endParaRPr lang="en-US" dirty="0"/>
              </a:p>
            </p:txBody>
          </p:sp>
        </mc:Choice>
        <mc:Fallback>
          <p:sp>
            <p:nvSpPr>
              <p:cNvPr id="4" name="Content Placeholder 2">
                <a:extLst>
                  <a:ext uri="{FF2B5EF4-FFF2-40B4-BE49-F238E27FC236}">
                    <a16:creationId xmlns:a16="http://schemas.microsoft.com/office/drawing/2014/main" id="{48E8CA51-5633-4341-DD9A-8C0129FAAD28}"/>
                  </a:ext>
                </a:extLst>
              </p:cNvPr>
              <p:cNvSpPr txBox="1">
                <a:spLocks noRot="1" noChangeAspect="1" noMove="1" noResize="1" noEditPoints="1" noAdjustHandles="1" noChangeArrowheads="1" noChangeShapeType="1" noTextEdit="1"/>
              </p:cNvSpPr>
              <p:nvPr/>
            </p:nvSpPr>
            <p:spPr bwMode="auto">
              <a:xfrm>
                <a:off x="277587" y="1195057"/>
                <a:ext cx="8556170" cy="5026183"/>
              </a:xfrm>
              <a:prstGeom prst="rect">
                <a:avLst/>
              </a:prstGeom>
              <a:blipFill>
                <a:blip r:embed="rId2"/>
                <a:stretch>
                  <a:fillRect l="-998" t="-84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5" name="Picture 4">
            <a:extLst>
              <a:ext uri="{FF2B5EF4-FFF2-40B4-BE49-F238E27FC236}">
                <a16:creationId xmlns:a16="http://schemas.microsoft.com/office/drawing/2014/main" id="{32D39CA2-60DA-7172-89DF-5C45B213849F}"/>
              </a:ext>
            </a:extLst>
          </p:cNvPr>
          <p:cNvPicPr>
            <a:picLocks noChangeAspect="1"/>
          </p:cNvPicPr>
          <p:nvPr/>
        </p:nvPicPr>
        <p:blipFill>
          <a:blip r:embed="rId3"/>
          <a:stretch>
            <a:fillRect/>
          </a:stretch>
        </p:blipFill>
        <p:spPr>
          <a:xfrm>
            <a:off x="116177" y="5382550"/>
            <a:ext cx="4455823" cy="1263178"/>
          </a:xfrm>
          <a:prstGeom prst="rect">
            <a:avLst/>
          </a:prstGeom>
        </p:spPr>
      </p:pic>
      <p:pic>
        <p:nvPicPr>
          <p:cNvPr id="8" name="Picture 7">
            <a:extLst>
              <a:ext uri="{FF2B5EF4-FFF2-40B4-BE49-F238E27FC236}">
                <a16:creationId xmlns:a16="http://schemas.microsoft.com/office/drawing/2014/main" id="{47A4CA83-B04D-A781-BD8C-BEF9467EF4E7}"/>
              </a:ext>
            </a:extLst>
          </p:cNvPr>
          <p:cNvPicPr>
            <a:picLocks noChangeAspect="1"/>
          </p:cNvPicPr>
          <p:nvPr/>
        </p:nvPicPr>
        <p:blipFill>
          <a:blip r:embed="rId4"/>
          <a:stretch>
            <a:fillRect/>
          </a:stretch>
        </p:blipFill>
        <p:spPr>
          <a:xfrm>
            <a:off x="4555672" y="2315159"/>
            <a:ext cx="3330447" cy="442966"/>
          </a:xfrm>
          <a:prstGeom prst="rect">
            <a:avLst/>
          </a:prstGeom>
        </p:spPr>
      </p:pic>
    </p:spTree>
    <p:extLst>
      <p:ext uri="{BB962C8B-B14F-4D97-AF65-F5344CB8AC3E}">
        <p14:creationId xmlns:p14="http://schemas.microsoft.com/office/powerpoint/2010/main" val="2027347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D69AC-6F9E-963D-FF65-AB002BAFCC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107F71-0671-458B-58AE-2C52BBB84BA0}"/>
              </a:ext>
            </a:extLst>
          </p:cNvPr>
          <p:cNvSpPr>
            <a:spLocks noGrp="1"/>
          </p:cNvSpPr>
          <p:nvPr>
            <p:ph type="title"/>
          </p:nvPr>
        </p:nvSpPr>
        <p:spPr/>
        <p:txBody>
          <a:bodyPr/>
          <a:lstStyle/>
          <a:p>
            <a:r>
              <a:rPr lang="en-US" dirty="0"/>
              <a:t>Floating-point number in digital world</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48E8CA51-5633-4341-DD9A-8C0129FAAD28}"/>
                  </a:ext>
                </a:extLst>
              </p:cNvPr>
              <p:cNvSpPr txBox="1">
                <a:spLocks/>
              </p:cNvSpPr>
              <p:nvPr/>
            </p:nvSpPr>
            <p:spPr bwMode="auto">
              <a:xfrm>
                <a:off x="424543" y="1195057"/>
                <a:ext cx="8327571" cy="502618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400" kern="1200">
                    <a:solidFill>
                      <a:schemeClr val="tx1"/>
                    </a:solidFill>
                    <a:latin typeface="+mn-lt"/>
                    <a:ea typeface="+mn-ea"/>
                    <a:cs typeface="+mn-cs"/>
                  </a:defRPr>
                </a:lvl1pPr>
                <a:lvl2pPr marL="742950" indent="-285750" algn="l" rtl="0" fontAlgn="base">
                  <a:spcBef>
                    <a:spcPct val="20000"/>
                  </a:spcBef>
                  <a:spcAft>
                    <a:spcPct val="0"/>
                  </a:spcAft>
                  <a:buChar char="–"/>
                  <a:defRPr sz="2000" kern="1200">
                    <a:solidFill>
                      <a:srgbClr val="000099"/>
                    </a:solidFill>
                    <a:latin typeface="+mn-lt"/>
                    <a:ea typeface="+mn-ea"/>
                    <a:cs typeface="+mn-cs"/>
                  </a:defRPr>
                </a:lvl2pPr>
                <a:lvl3pPr marL="1143000" indent="-228600" algn="l" rtl="0" fontAlgn="base">
                  <a:spcBef>
                    <a:spcPct val="20000"/>
                  </a:spcBef>
                  <a:spcAft>
                    <a:spcPct val="0"/>
                  </a:spcAft>
                  <a:buChar char="•"/>
                  <a:defRPr kern="1200">
                    <a:solidFill>
                      <a:srgbClr val="006666"/>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Floating-point number in digital world</a:t>
                </a:r>
              </a:p>
              <a:p>
                <a:pPr lvl="1"/>
                <a:r>
                  <a:rPr lang="en-US" dirty="0"/>
                  <a:t>A. Single-precision</a:t>
                </a:r>
              </a:p>
              <a:p>
                <a:pPr lvl="2"/>
                <a:r>
                  <a:rPr lang="en-US" sz="1800" dirty="0"/>
                  <a:t>Range: </a:t>
                </a:r>
                <a14:m>
                  <m:oMath xmlns:m="http://schemas.openxmlformats.org/officeDocument/2006/math">
                    <m:r>
                      <a:rPr lang="en-US" sz="1800" i="1">
                        <a:latin typeface="Cambria Math" panose="02040503050406030204" pitchFamily="18" charset="0"/>
                      </a:rPr>
                      <m:t>1</m:t>
                    </m:r>
                    <m:r>
                      <a:rPr lang="en-US" sz="1800" b="0" i="1" smtClean="0">
                        <a:latin typeface="Cambria Math" panose="02040503050406030204" pitchFamily="18" charset="0"/>
                      </a:rPr>
                      <m:t>.175</m:t>
                    </m:r>
                    <m:r>
                      <a:rPr lang="en-US" sz="1800" b="0" i="1" smtClean="0">
                        <a:latin typeface="Cambria Math" panose="02040503050406030204" pitchFamily="18" charset="0"/>
                        <a:ea typeface="Cambria Math" panose="02040503050406030204" pitchFamily="18" charset="0"/>
                      </a:rPr>
                      <m:t>×</m:t>
                    </m:r>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10</m:t>
                        </m:r>
                      </m:e>
                      <m:sup>
                        <m:r>
                          <a:rPr lang="en-US" sz="1800" b="0" i="1" smtClean="0">
                            <a:latin typeface="Cambria Math" panose="02040503050406030204" pitchFamily="18" charset="0"/>
                            <a:ea typeface="Cambria Math" panose="02040503050406030204" pitchFamily="18" charset="0"/>
                          </a:rPr>
                          <m:t>−38</m:t>
                        </m:r>
                      </m:sup>
                    </m:sSup>
                  </m:oMath>
                </a14:m>
                <a:r>
                  <a:rPr lang="en-US" sz="1800" dirty="0"/>
                  <a:t> ~ </a:t>
                </a:r>
                <a14:m>
                  <m:oMath xmlns:m="http://schemas.openxmlformats.org/officeDocument/2006/math">
                    <m:r>
                      <a:rPr lang="en-US" sz="1800" i="1" dirty="0" smtClean="0">
                        <a:latin typeface="Cambria Math" panose="02040503050406030204" pitchFamily="18" charset="0"/>
                      </a:rPr>
                      <m:t>3</m:t>
                    </m:r>
                    <m:r>
                      <a:rPr lang="en-US" sz="1800" b="0" i="1" dirty="0" smtClean="0">
                        <a:latin typeface="Cambria Math" panose="02040503050406030204" pitchFamily="18" charset="0"/>
                      </a:rPr>
                      <m:t>.403</m:t>
                    </m:r>
                    <m:r>
                      <a:rPr lang="en-US" sz="1800" i="1">
                        <a:latin typeface="Cambria Math" panose="02040503050406030204" pitchFamily="18" charset="0"/>
                        <a:ea typeface="Cambria Math" panose="02040503050406030204" pitchFamily="18" charset="0"/>
                      </a:rPr>
                      <m:t>×</m:t>
                    </m:r>
                    <m:sSup>
                      <m:sSupPr>
                        <m:ctrlPr>
                          <a:rPr lang="en-US" sz="1800" i="1">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10</m:t>
                        </m:r>
                      </m:e>
                      <m:sup>
                        <m:r>
                          <a:rPr lang="en-US" sz="1800" b="0" i="1" smtClean="0">
                            <a:latin typeface="Cambria Math" panose="02040503050406030204" pitchFamily="18" charset="0"/>
                            <a:ea typeface="Cambria Math" panose="02040503050406030204" pitchFamily="18" charset="0"/>
                          </a:rPr>
                          <m:t>38</m:t>
                        </m:r>
                      </m:sup>
                    </m:sSup>
                  </m:oMath>
                </a14:m>
                <a:endParaRPr lang="en-US" sz="1800" b="0" dirty="0">
                  <a:ea typeface="Cambria Math" panose="02040503050406030204" pitchFamily="18" charset="0"/>
                </a:endParaRPr>
              </a:p>
              <a:p>
                <a:pPr lvl="3"/>
                <a:r>
                  <a:rPr lang="en-US" sz="1600" dirty="0"/>
                  <a:t>The largest positive value occurs when the sign bit is 0, the exponent is at its maximum value of 254 (11111110 in binary, corresponding to an actual exponent of 127), and the mantissa is all 1s (111...111).</a:t>
                </a:r>
              </a:p>
              <a:p>
                <a:pPr lvl="3"/>
                <a:r>
                  <a:rPr lang="en-US" sz="1600" dirty="0"/>
                  <a:t>The smallest positive normalized value occurs when the sign bit is 0, the exponent is at its minimum value of 1 (00000001 in binary, corresponding to an actual exponent of −126), and the mantissa is all 0s (000...000).</a:t>
                </a:r>
              </a:p>
              <a:p>
                <a:pPr lvl="2"/>
                <a:r>
                  <a:rPr lang="en-US" sz="1800" dirty="0">
                    <a:ea typeface="Cambria Math" panose="02040503050406030204" pitchFamily="18" charset="0"/>
                  </a:rPr>
                  <a:t>Infinity: Represented when the exponent is all 1s and the mantissa is all 0s</a:t>
                </a:r>
              </a:p>
              <a:p>
                <a:pPr lvl="2"/>
                <a:r>
                  <a:rPr lang="en-US" sz="1800" b="0" dirty="0">
                    <a:ea typeface="Cambria Math" panose="02040503050406030204" pitchFamily="18" charset="0"/>
                  </a:rPr>
                  <a:t>Not a Number (</a:t>
                </a:r>
                <a:r>
                  <a:rPr lang="en-US" sz="1800" b="0" dirty="0" err="1">
                    <a:ea typeface="Cambria Math" panose="02040503050406030204" pitchFamily="18" charset="0"/>
                  </a:rPr>
                  <a:t>NaN</a:t>
                </a:r>
                <a:r>
                  <a:rPr lang="en-US" sz="1800" b="0" dirty="0">
                    <a:ea typeface="Cambria Math" panose="02040503050406030204" pitchFamily="18" charset="0"/>
                  </a:rPr>
                  <a:t>): Represented when the exponent is all 1s and the mantissa is non-zero.</a:t>
                </a:r>
              </a:p>
              <a:p>
                <a:pPr marL="1257300" lvl="2" indent="-342900">
                  <a:buAutoNum type="arabicParenR" startAt="5"/>
                </a:pPr>
                <a:endParaRPr lang="en-US" sz="1600" dirty="0"/>
              </a:p>
              <a:p>
                <a:pPr lvl="1"/>
                <a:endParaRPr lang="en-US" dirty="0"/>
              </a:p>
              <a:p>
                <a:pPr lvl="1"/>
                <a:endParaRPr lang="en-US" dirty="0"/>
              </a:p>
              <a:p>
                <a:pPr lvl="1"/>
                <a:endParaRPr lang="en-US" dirty="0"/>
              </a:p>
            </p:txBody>
          </p:sp>
        </mc:Choice>
        <mc:Fallback xmlns="">
          <p:sp>
            <p:nvSpPr>
              <p:cNvPr id="4" name="Content Placeholder 2">
                <a:extLst>
                  <a:ext uri="{FF2B5EF4-FFF2-40B4-BE49-F238E27FC236}">
                    <a16:creationId xmlns:a16="http://schemas.microsoft.com/office/drawing/2014/main" id="{48E8CA51-5633-4341-DD9A-8C0129FAAD28}"/>
                  </a:ext>
                </a:extLst>
              </p:cNvPr>
              <p:cNvSpPr txBox="1">
                <a:spLocks noRot="1" noChangeAspect="1" noMove="1" noResize="1" noEditPoints="1" noAdjustHandles="1" noChangeArrowheads="1" noChangeShapeType="1" noTextEdit="1"/>
              </p:cNvSpPr>
              <p:nvPr/>
            </p:nvSpPr>
            <p:spPr bwMode="auto">
              <a:xfrm>
                <a:off x="424543" y="1195057"/>
                <a:ext cx="8327571" cy="5026183"/>
              </a:xfrm>
              <a:prstGeom prst="rect">
                <a:avLst/>
              </a:prstGeom>
              <a:blipFill>
                <a:blip r:embed="rId2"/>
                <a:stretch>
                  <a:fillRect l="-1025" t="-848" r="-73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2461683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D69AC-6F9E-963D-FF65-AB002BAFCC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107F71-0671-458B-58AE-2C52BBB84BA0}"/>
              </a:ext>
            </a:extLst>
          </p:cNvPr>
          <p:cNvSpPr>
            <a:spLocks noGrp="1"/>
          </p:cNvSpPr>
          <p:nvPr>
            <p:ph type="title"/>
          </p:nvPr>
        </p:nvSpPr>
        <p:spPr/>
        <p:txBody>
          <a:bodyPr/>
          <a:lstStyle/>
          <a:p>
            <a:r>
              <a:rPr lang="en-US" dirty="0"/>
              <a:t>Floating-point number in digital world</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48E8CA51-5633-4341-DD9A-8C0129FAAD28}"/>
                  </a:ext>
                </a:extLst>
              </p:cNvPr>
              <p:cNvSpPr txBox="1">
                <a:spLocks/>
              </p:cNvSpPr>
              <p:nvPr/>
            </p:nvSpPr>
            <p:spPr bwMode="auto">
              <a:xfrm>
                <a:off x="261257" y="1195057"/>
                <a:ext cx="8637814" cy="502618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400" kern="1200">
                    <a:solidFill>
                      <a:schemeClr val="tx1"/>
                    </a:solidFill>
                    <a:latin typeface="+mn-lt"/>
                    <a:ea typeface="+mn-ea"/>
                    <a:cs typeface="+mn-cs"/>
                  </a:defRPr>
                </a:lvl1pPr>
                <a:lvl2pPr marL="742950" indent="-285750" algn="l" rtl="0" fontAlgn="base">
                  <a:spcBef>
                    <a:spcPct val="20000"/>
                  </a:spcBef>
                  <a:spcAft>
                    <a:spcPct val="0"/>
                  </a:spcAft>
                  <a:buChar char="–"/>
                  <a:defRPr sz="2000" kern="1200">
                    <a:solidFill>
                      <a:srgbClr val="000099"/>
                    </a:solidFill>
                    <a:latin typeface="+mn-lt"/>
                    <a:ea typeface="+mn-ea"/>
                    <a:cs typeface="+mn-cs"/>
                  </a:defRPr>
                </a:lvl2pPr>
                <a:lvl3pPr marL="1143000" indent="-228600" algn="l" rtl="0" fontAlgn="base">
                  <a:spcBef>
                    <a:spcPct val="20000"/>
                  </a:spcBef>
                  <a:spcAft>
                    <a:spcPct val="0"/>
                  </a:spcAft>
                  <a:buChar char="•"/>
                  <a:defRPr kern="1200">
                    <a:solidFill>
                      <a:srgbClr val="006666"/>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Floating-point number in digital world</a:t>
                </a:r>
              </a:p>
              <a:p>
                <a:pPr lvl="1"/>
                <a:r>
                  <a:rPr lang="en-US" dirty="0"/>
                  <a:t>B. Half-precision (16 bits)</a:t>
                </a:r>
              </a:p>
              <a:p>
                <a:pPr lvl="2"/>
                <a:r>
                  <a:rPr lang="en-US" sz="1800" dirty="0"/>
                  <a:t>Representation: Sign--1 bit; exponent--5 bits; mantissa--10 bits</a:t>
                </a:r>
              </a:p>
              <a:p>
                <a:pPr lvl="2"/>
                <a:r>
                  <a:rPr lang="en-US" sz="1800" dirty="0"/>
                  <a:t>Range: </a:t>
                </a:r>
                <a14:m>
                  <m:oMath xmlns:m="http://schemas.openxmlformats.org/officeDocument/2006/math">
                    <m:r>
                      <a:rPr lang="en-US" sz="1800" i="1">
                        <a:latin typeface="Cambria Math" panose="02040503050406030204" pitchFamily="18" charset="0"/>
                      </a:rPr>
                      <m:t>6</m:t>
                    </m:r>
                    <m:r>
                      <a:rPr lang="en-US" sz="1800" b="0" i="1" smtClean="0">
                        <a:latin typeface="Cambria Math" panose="02040503050406030204" pitchFamily="18" charset="0"/>
                      </a:rPr>
                      <m:t>.10</m:t>
                    </m:r>
                    <m:r>
                      <a:rPr lang="en-US" sz="1800" b="0" i="1" smtClean="0">
                        <a:latin typeface="Cambria Math" panose="02040503050406030204" pitchFamily="18" charset="0"/>
                        <a:ea typeface="Cambria Math" panose="02040503050406030204" pitchFamily="18" charset="0"/>
                      </a:rPr>
                      <m:t>×</m:t>
                    </m:r>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10</m:t>
                        </m:r>
                      </m:e>
                      <m:sup>
                        <m:r>
                          <a:rPr lang="en-US" sz="1800" b="0" i="1" smtClean="0">
                            <a:latin typeface="Cambria Math" panose="02040503050406030204" pitchFamily="18" charset="0"/>
                            <a:ea typeface="Cambria Math" panose="02040503050406030204" pitchFamily="18" charset="0"/>
                          </a:rPr>
                          <m:t>−5</m:t>
                        </m:r>
                      </m:sup>
                    </m:sSup>
                  </m:oMath>
                </a14:m>
                <a:r>
                  <a:rPr lang="en-US" sz="1800" dirty="0"/>
                  <a:t> ~ </a:t>
                </a:r>
                <a14:m>
                  <m:oMath xmlns:m="http://schemas.openxmlformats.org/officeDocument/2006/math">
                    <m:r>
                      <a:rPr lang="en-US" sz="1800" i="1" dirty="0" smtClean="0">
                        <a:latin typeface="Cambria Math" panose="02040503050406030204" pitchFamily="18" charset="0"/>
                      </a:rPr>
                      <m:t>6</m:t>
                    </m:r>
                    <m:r>
                      <a:rPr lang="en-US" sz="1800" b="0" i="1" dirty="0" smtClean="0">
                        <a:latin typeface="Cambria Math" panose="02040503050406030204" pitchFamily="18" charset="0"/>
                      </a:rPr>
                      <m:t>.55</m:t>
                    </m:r>
                    <m:r>
                      <a:rPr lang="en-US" sz="1800" i="1">
                        <a:latin typeface="Cambria Math" panose="02040503050406030204" pitchFamily="18" charset="0"/>
                        <a:ea typeface="Cambria Math" panose="02040503050406030204" pitchFamily="18" charset="0"/>
                      </a:rPr>
                      <m:t>×</m:t>
                    </m:r>
                    <m:sSup>
                      <m:sSupPr>
                        <m:ctrlPr>
                          <a:rPr lang="en-US" sz="1800" i="1">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10</m:t>
                        </m:r>
                      </m:e>
                      <m:sup>
                        <m:r>
                          <a:rPr lang="en-US" sz="1800" b="0" i="1" smtClean="0">
                            <a:latin typeface="Cambria Math" panose="02040503050406030204" pitchFamily="18" charset="0"/>
                            <a:ea typeface="Cambria Math" panose="02040503050406030204" pitchFamily="18" charset="0"/>
                          </a:rPr>
                          <m:t>4</m:t>
                        </m:r>
                      </m:sup>
                    </m:sSup>
                  </m:oMath>
                </a14:m>
                <a:endParaRPr lang="en-US" sz="1800" dirty="0"/>
              </a:p>
              <a:p>
                <a:pPr lvl="2"/>
                <a:r>
                  <a:rPr lang="en-US" sz="1800" dirty="0"/>
                  <a:t>Usage: In memory-constrained applications such as machine learning and mobile graphics, where lower precision can be tolerated.</a:t>
                </a:r>
              </a:p>
              <a:p>
                <a:pPr lvl="1"/>
                <a:r>
                  <a:rPr lang="en-US" dirty="0"/>
                  <a:t>C. Double-precision (64 bits)</a:t>
                </a:r>
              </a:p>
              <a:p>
                <a:pPr lvl="2"/>
                <a:r>
                  <a:rPr lang="en-US" sz="1800" dirty="0"/>
                  <a:t>Representation: Sign--1 bit; exponent--11 bits; mantissa--52 bits</a:t>
                </a:r>
              </a:p>
              <a:p>
                <a:pPr lvl="2"/>
                <a:r>
                  <a:rPr lang="en-US" sz="1800" dirty="0"/>
                  <a:t>Range: </a:t>
                </a:r>
                <a14:m>
                  <m:oMath xmlns:m="http://schemas.openxmlformats.org/officeDocument/2006/math">
                    <m:r>
                      <a:rPr lang="en-US" sz="1800" b="0" i="1" smtClean="0">
                        <a:latin typeface="Cambria Math" panose="02040503050406030204" pitchFamily="18" charset="0"/>
                      </a:rPr>
                      <m:t>2.225</m:t>
                    </m:r>
                    <m:r>
                      <a:rPr lang="en-US" sz="1800" b="0" i="1" smtClean="0">
                        <a:latin typeface="Cambria Math" panose="02040503050406030204" pitchFamily="18" charset="0"/>
                        <a:ea typeface="Cambria Math" panose="02040503050406030204" pitchFamily="18" charset="0"/>
                      </a:rPr>
                      <m:t>×</m:t>
                    </m:r>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10</m:t>
                        </m:r>
                      </m:e>
                      <m:sup>
                        <m:r>
                          <a:rPr lang="en-US" sz="1800" b="0" i="1" smtClean="0">
                            <a:latin typeface="Cambria Math" panose="02040503050406030204" pitchFamily="18" charset="0"/>
                            <a:ea typeface="Cambria Math" panose="02040503050406030204" pitchFamily="18" charset="0"/>
                          </a:rPr>
                          <m:t>−308</m:t>
                        </m:r>
                      </m:sup>
                    </m:sSup>
                  </m:oMath>
                </a14:m>
                <a:r>
                  <a:rPr lang="en-US" sz="1800" dirty="0"/>
                  <a:t> ~ </a:t>
                </a:r>
                <a14:m>
                  <m:oMath xmlns:m="http://schemas.openxmlformats.org/officeDocument/2006/math">
                    <m:r>
                      <a:rPr lang="en-US" sz="1800" i="1" dirty="0" smtClean="0">
                        <a:latin typeface="Cambria Math" panose="02040503050406030204" pitchFamily="18" charset="0"/>
                      </a:rPr>
                      <m:t>1</m:t>
                    </m:r>
                    <m:r>
                      <a:rPr lang="en-US" sz="1800" b="0" i="1" dirty="0" smtClean="0">
                        <a:latin typeface="Cambria Math" panose="02040503050406030204" pitchFamily="18" charset="0"/>
                      </a:rPr>
                      <m:t>.8</m:t>
                    </m:r>
                    <m:r>
                      <a:rPr lang="en-US" sz="1800" i="1">
                        <a:latin typeface="Cambria Math" panose="02040503050406030204" pitchFamily="18" charset="0"/>
                        <a:ea typeface="Cambria Math" panose="02040503050406030204" pitchFamily="18" charset="0"/>
                      </a:rPr>
                      <m:t>×</m:t>
                    </m:r>
                    <m:sSup>
                      <m:sSupPr>
                        <m:ctrlPr>
                          <a:rPr lang="en-US" sz="1800" i="1">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10</m:t>
                        </m:r>
                      </m:e>
                      <m:sup>
                        <m:r>
                          <a:rPr lang="en-US" sz="1800" i="1">
                            <a:latin typeface="Cambria Math" panose="02040503050406030204" pitchFamily="18" charset="0"/>
                            <a:ea typeface="Cambria Math" panose="02040503050406030204" pitchFamily="18" charset="0"/>
                          </a:rPr>
                          <m:t>308</m:t>
                        </m:r>
                      </m:sup>
                    </m:sSup>
                  </m:oMath>
                </a14:m>
                <a:endParaRPr lang="en-US" sz="1800" dirty="0"/>
              </a:p>
              <a:p>
                <a:pPr lvl="2"/>
                <a:r>
                  <a:rPr lang="en-US" sz="1800" dirty="0"/>
                  <a:t>Usage: For higher-precision computations in scientific and engineering applications.</a:t>
                </a:r>
                <a:endParaRPr lang="en-US" dirty="0"/>
              </a:p>
              <a:p>
                <a:pPr lvl="1"/>
                <a:r>
                  <a:rPr lang="en-US" dirty="0"/>
                  <a:t>D. Quadruple precision (128 bits)</a:t>
                </a:r>
              </a:p>
              <a:p>
                <a:pPr lvl="2"/>
                <a:r>
                  <a:rPr lang="en-US" sz="1800" dirty="0"/>
                  <a:t>Representation: Sign--1 bit; exponent--15 bits; mantissa--112 bits</a:t>
                </a:r>
              </a:p>
              <a:p>
                <a:pPr lvl="2"/>
                <a:r>
                  <a:rPr lang="en-US" sz="1800" dirty="0"/>
                  <a:t>Range: </a:t>
                </a:r>
                <a14:m>
                  <m:oMath xmlns:m="http://schemas.openxmlformats.org/officeDocument/2006/math">
                    <m:r>
                      <a:rPr lang="en-US" sz="1800" i="1">
                        <a:latin typeface="Cambria Math" panose="02040503050406030204" pitchFamily="18" charset="0"/>
                      </a:rPr>
                      <m:t>3</m:t>
                    </m:r>
                    <m:r>
                      <a:rPr lang="en-US" sz="1800" b="0" i="1" smtClean="0">
                        <a:latin typeface="Cambria Math" panose="02040503050406030204" pitchFamily="18" charset="0"/>
                      </a:rPr>
                      <m:t>.36</m:t>
                    </m:r>
                    <m:r>
                      <a:rPr lang="en-US" sz="1800" b="0" i="1" smtClean="0">
                        <a:latin typeface="Cambria Math" panose="02040503050406030204" pitchFamily="18" charset="0"/>
                        <a:ea typeface="Cambria Math" panose="02040503050406030204" pitchFamily="18" charset="0"/>
                      </a:rPr>
                      <m:t>×</m:t>
                    </m:r>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10</m:t>
                        </m:r>
                      </m:e>
                      <m:sup>
                        <m:r>
                          <a:rPr lang="en-US" sz="1800" b="0" i="1" smtClean="0">
                            <a:latin typeface="Cambria Math" panose="02040503050406030204" pitchFamily="18" charset="0"/>
                            <a:ea typeface="Cambria Math" panose="02040503050406030204" pitchFamily="18" charset="0"/>
                          </a:rPr>
                          <m:t>−4932</m:t>
                        </m:r>
                      </m:sup>
                    </m:sSup>
                  </m:oMath>
                </a14:m>
                <a:r>
                  <a:rPr lang="en-US" sz="1800" dirty="0"/>
                  <a:t> ~ </a:t>
                </a:r>
                <a14:m>
                  <m:oMath xmlns:m="http://schemas.openxmlformats.org/officeDocument/2006/math">
                    <m:r>
                      <a:rPr lang="en-US" sz="1800" i="1" dirty="0" smtClean="0">
                        <a:latin typeface="Cambria Math" panose="02040503050406030204" pitchFamily="18" charset="0"/>
                      </a:rPr>
                      <m:t>1</m:t>
                    </m:r>
                    <m:r>
                      <a:rPr lang="en-US" sz="1800" b="0" i="1" dirty="0" smtClean="0">
                        <a:latin typeface="Cambria Math" panose="02040503050406030204" pitchFamily="18" charset="0"/>
                      </a:rPr>
                      <m:t>.18</m:t>
                    </m:r>
                    <m:r>
                      <a:rPr lang="en-US" sz="1800" i="1">
                        <a:latin typeface="Cambria Math" panose="02040503050406030204" pitchFamily="18" charset="0"/>
                        <a:ea typeface="Cambria Math" panose="02040503050406030204" pitchFamily="18" charset="0"/>
                      </a:rPr>
                      <m:t>×</m:t>
                    </m:r>
                    <m:sSup>
                      <m:sSupPr>
                        <m:ctrlPr>
                          <a:rPr lang="en-US" sz="1800" i="1">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10</m:t>
                        </m:r>
                      </m:e>
                      <m:sup>
                        <m:r>
                          <a:rPr lang="en-US" sz="1800" b="0" i="1" smtClean="0">
                            <a:latin typeface="Cambria Math" panose="02040503050406030204" pitchFamily="18" charset="0"/>
                            <a:ea typeface="Cambria Math" panose="02040503050406030204" pitchFamily="18" charset="0"/>
                          </a:rPr>
                          <m:t>4932</m:t>
                        </m:r>
                      </m:sup>
                    </m:sSup>
                  </m:oMath>
                </a14:m>
                <a:endParaRPr lang="en-US" dirty="0"/>
              </a:p>
              <a:p>
                <a:pPr lvl="2"/>
                <a:r>
                  <a:rPr lang="en-US" sz="1800" dirty="0"/>
                  <a:t>Usage: In applications requiring extremely high precision, such as numerical simulations, scientific computing, and high-precision financial calculations.</a:t>
                </a:r>
              </a:p>
              <a:p>
                <a:pPr marL="914400" lvl="2" indent="0">
                  <a:buNone/>
                </a:pPr>
                <a:endParaRPr lang="en-US" dirty="0"/>
              </a:p>
              <a:p>
                <a:pPr lvl="1"/>
                <a:endParaRPr lang="en-US" dirty="0"/>
              </a:p>
              <a:p>
                <a:pPr lvl="1"/>
                <a:endParaRPr lang="en-US" dirty="0"/>
              </a:p>
              <a:p>
                <a:pPr lvl="1"/>
                <a:endParaRPr lang="en-US" dirty="0"/>
              </a:p>
            </p:txBody>
          </p:sp>
        </mc:Choice>
        <mc:Fallback xmlns="">
          <p:sp>
            <p:nvSpPr>
              <p:cNvPr id="4" name="Content Placeholder 2">
                <a:extLst>
                  <a:ext uri="{FF2B5EF4-FFF2-40B4-BE49-F238E27FC236}">
                    <a16:creationId xmlns:a16="http://schemas.microsoft.com/office/drawing/2014/main" id="{48E8CA51-5633-4341-DD9A-8C0129FAAD28}"/>
                  </a:ext>
                </a:extLst>
              </p:cNvPr>
              <p:cNvSpPr txBox="1">
                <a:spLocks noRot="1" noChangeAspect="1" noMove="1" noResize="1" noEditPoints="1" noAdjustHandles="1" noChangeArrowheads="1" noChangeShapeType="1" noTextEdit="1"/>
              </p:cNvSpPr>
              <p:nvPr/>
            </p:nvSpPr>
            <p:spPr bwMode="auto">
              <a:xfrm>
                <a:off x="261257" y="1195057"/>
                <a:ext cx="8637814" cy="5026183"/>
              </a:xfrm>
              <a:prstGeom prst="rect">
                <a:avLst/>
              </a:prstGeom>
              <a:blipFill>
                <a:blip r:embed="rId2"/>
                <a:stretch>
                  <a:fillRect l="-988" t="-848" r="-212" b="-1369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4023923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D69AC-6F9E-963D-FF65-AB002BAFCC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107F71-0671-458B-58AE-2C52BBB84BA0}"/>
              </a:ext>
            </a:extLst>
          </p:cNvPr>
          <p:cNvSpPr>
            <a:spLocks noGrp="1"/>
          </p:cNvSpPr>
          <p:nvPr>
            <p:ph type="title"/>
          </p:nvPr>
        </p:nvSpPr>
        <p:spPr/>
        <p:txBody>
          <a:bodyPr/>
          <a:lstStyle/>
          <a:p>
            <a:r>
              <a:rPr lang="en-US" dirty="0"/>
              <a:t>SV Function</a:t>
            </a:r>
          </a:p>
        </p:txBody>
      </p:sp>
      <p:sp>
        <p:nvSpPr>
          <p:cNvPr id="4" name="Content Placeholder 2">
            <a:extLst>
              <a:ext uri="{FF2B5EF4-FFF2-40B4-BE49-F238E27FC236}">
                <a16:creationId xmlns:a16="http://schemas.microsoft.com/office/drawing/2014/main" id="{48E8CA51-5633-4341-DD9A-8C0129FAAD28}"/>
              </a:ext>
            </a:extLst>
          </p:cNvPr>
          <p:cNvSpPr txBox="1">
            <a:spLocks/>
          </p:cNvSpPr>
          <p:nvPr/>
        </p:nvSpPr>
        <p:spPr bwMode="auto">
          <a:xfrm>
            <a:off x="488887" y="1195057"/>
            <a:ext cx="8146697" cy="5026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400" kern="1200">
                <a:solidFill>
                  <a:schemeClr val="tx1"/>
                </a:solidFill>
                <a:latin typeface="+mn-lt"/>
                <a:ea typeface="+mn-ea"/>
                <a:cs typeface="+mn-cs"/>
              </a:defRPr>
            </a:lvl1pPr>
            <a:lvl2pPr marL="742950" indent="-285750" algn="l" rtl="0" fontAlgn="base">
              <a:spcBef>
                <a:spcPct val="20000"/>
              </a:spcBef>
              <a:spcAft>
                <a:spcPct val="0"/>
              </a:spcAft>
              <a:buChar char="–"/>
              <a:defRPr sz="2000" kern="1200">
                <a:solidFill>
                  <a:srgbClr val="000099"/>
                </a:solidFill>
                <a:latin typeface="+mn-lt"/>
                <a:ea typeface="+mn-ea"/>
                <a:cs typeface="+mn-cs"/>
              </a:defRPr>
            </a:lvl2pPr>
            <a:lvl3pPr marL="1143000" indent="-228600" algn="l" rtl="0" fontAlgn="base">
              <a:spcBef>
                <a:spcPct val="20000"/>
              </a:spcBef>
              <a:spcAft>
                <a:spcPct val="0"/>
              </a:spcAft>
              <a:buChar char="•"/>
              <a:defRPr kern="1200">
                <a:solidFill>
                  <a:srgbClr val="006666"/>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SV Functions</a:t>
            </a:r>
          </a:p>
          <a:p>
            <a:pPr lvl="1"/>
            <a:r>
              <a:rPr lang="en-US" dirty="0"/>
              <a:t>IEEE 754 to SP Conversion</a:t>
            </a:r>
          </a:p>
          <a:p>
            <a:endParaRPr lang="en-US" dirty="0"/>
          </a:p>
        </p:txBody>
      </p:sp>
      <p:pic>
        <p:nvPicPr>
          <p:cNvPr id="5" name="Picture 4">
            <a:extLst>
              <a:ext uri="{FF2B5EF4-FFF2-40B4-BE49-F238E27FC236}">
                <a16:creationId xmlns:a16="http://schemas.microsoft.com/office/drawing/2014/main" id="{32D39CA2-60DA-7172-89DF-5C45B213849F}"/>
              </a:ext>
            </a:extLst>
          </p:cNvPr>
          <p:cNvPicPr>
            <a:picLocks noChangeAspect="1"/>
          </p:cNvPicPr>
          <p:nvPr/>
        </p:nvPicPr>
        <p:blipFill>
          <a:blip r:embed="rId2"/>
          <a:stretch>
            <a:fillRect/>
          </a:stretch>
        </p:blipFill>
        <p:spPr>
          <a:xfrm>
            <a:off x="4750127" y="1195057"/>
            <a:ext cx="4304255" cy="1220210"/>
          </a:xfrm>
          <a:prstGeom prst="rect">
            <a:avLst/>
          </a:prstGeom>
        </p:spPr>
      </p:pic>
      <p:pic>
        <p:nvPicPr>
          <p:cNvPr id="7" name="Picture 6">
            <a:extLst>
              <a:ext uri="{FF2B5EF4-FFF2-40B4-BE49-F238E27FC236}">
                <a16:creationId xmlns:a16="http://schemas.microsoft.com/office/drawing/2014/main" id="{8E69B8E9-A9F8-79EE-A0AD-201E5CA5B216}"/>
              </a:ext>
            </a:extLst>
          </p:cNvPr>
          <p:cNvPicPr>
            <a:picLocks noChangeAspect="1"/>
          </p:cNvPicPr>
          <p:nvPr/>
        </p:nvPicPr>
        <p:blipFill>
          <a:blip r:embed="rId3"/>
          <a:stretch>
            <a:fillRect/>
          </a:stretch>
        </p:blipFill>
        <p:spPr>
          <a:xfrm>
            <a:off x="1118350" y="2890032"/>
            <a:ext cx="5107013" cy="335603"/>
          </a:xfrm>
          <a:prstGeom prst="rect">
            <a:avLst/>
          </a:prstGeom>
        </p:spPr>
      </p:pic>
      <p:pic>
        <p:nvPicPr>
          <p:cNvPr id="10" name="Picture 9">
            <a:extLst>
              <a:ext uri="{FF2B5EF4-FFF2-40B4-BE49-F238E27FC236}">
                <a16:creationId xmlns:a16="http://schemas.microsoft.com/office/drawing/2014/main" id="{615618B3-844C-D6DC-E6A1-67BD5F4612FF}"/>
              </a:ext>
            </a:extLst>
          </p:cNvPr>
          <p:cNvPicPr>
            <a:picLocks noChangeAspect="1"/>
          </p:cNvPicPr>
          <p:nvPr/>
        </p:nvPicPr>
        <p:blipFill>
          <a:blip r:embed="rId4"/>
          <a:stretch>
            <a:fillRect/>
          </a:stretch>
        </p:blipFill>
        <p:spPr>
          <a:xfrm>
            <a:off x="1081135" y="3225635"/>
            <a:ext cx="5332522" cy="3176202"/>
          </a:xfrm>
          <a:prstGeom prst="rect">
            <a:avLst/>
          </a:prstGeom>
        </p:spPr>
      </p:pic>
    </p:spTree>
    <p:extLst>
      <p:ext uri="{BB962C8B-B14F-4D97-AF65-F5344CB8AC3E}">
        <p14:creationId xmlns:p14="http://schemas.microsoft.com/office/powerpoint/2010/main" val="2648870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D69AC-6F9E-963D-FF65-AB002BAFCC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107F71-0671-458B-58AE-2C52BBB84BA0}"/>
              </a:ext>
            </a:extLst>
          </p:cNvPr>
          <p:cNvSpPr>
            <a:spLocks noGrp="1"/>
          </p:cNvSpPr>
          <p:nvPr>
            <p:ph type="title"/>
          </p:nvPr>
        </p:nvSpPr>
        <p:spPr/>
        <p:txBody>
          <a:bodyPr/>
          <a:lstStyle/>
          <a:p>
            <a:r>
              <a:rPr lang="en-US" dirty="0"/>
              <a:t>IEEE 754 Table</a:t>
            </a:r>
          </a:p>
        </p:txBody>
      </p:sp>
      <p:sp>
        <p:nvSpPr>
          <p:cNvPr id="4" name="Content Placeholder 2">
            <a:extLst>
              <a:ext uri="{FF2B5EF4-FFF2-40B4-BE49-F238E27FC236}">
                <a16:creationId xmlns:a16="http://schemas.microsoft.com/office/drawing/2014/main" id="{48E8CA51-5633-4341-DD9A-8C0129FAAD28}"/>
              </a:ext>
            </a:extLst>
          </p:cNvPr>
          <p:cNvSpPr txBox="1">
            <a:spLocks/>
          </p:cNvSpPr>
          <p:nvPr/>
        </p:nvSpPr>
        <p:spPr bwMode="auto">
          <a:xfrm>
            <a:off x="488887" y="1608364"/>
            <a:ext cx="8146697" cy="4612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400" kern="1200">
                <a:solidFill>
                  <a:schemeClr val="tx1"/>
                </a:solidFill>
                <a:latin typeface="+mn-lt"/>
                <a:ea typeface="+mn-ea"/>
                <a:cs typeface="+mn-cs"/>
              </a:defRPr>
            </a:lvl1pPr>
            <a:lvl2pPr marL="742950" indent="-285750" algn="l" rtl="0" fontAlgn="base">
              <a:spcBef>
                <a:spcPct val="20000"/>
              </a:spcBef>
              <a:spcAft>
                <a:spcPct val="0"/>
              </a:spcAft>
              <a:buChar char="–"/>
              <a:defRPr sz="2000" kern="1200">
                <a:solidFill>
                  <a:srgbClr val="000099"/>
                </a:solidFill>
                <a:latin typeface="+mn-lt"/>
                <a:ea typeface="+mn-ea"/>
                <a:cs typeface="+mn-cs"/>
              </a:defRPr>
            </a:lvl2pPr>
            <a:lvl3pPr marL="1143000" indent="-228600" algn="l" rtl="0" fontAlgn="base">
              <a:spcBef>
                <a:spcPct val="20000"/>
              </a:spcBef>
              <a:spcAft>
                <a:spcPct val="0"/>
              </a:spcAft>
              <a:buChar char="•"/>
              <a:defRPr kern="1200">
                <a:solidFill>
                  <a:srgbClr val="006666"/>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IEEE 754 V.S SP Number</a:t>
            </a:r>
          </a:p>
          <a:p>
            <a:endParaRPr lang="en-US" dirty="0"/>
          </a:p>
        </p:txBody>
      </p:sp>
      <p:pic>
        <p:nvPicPr>
          <p:cNvPr id="5" name="Picture 4">
            <a:extLst>
              <a:ext uri="{FF2B5EF4-FFF2-40B4-BE49-F238E27FC236}">
                <a16:creationId xmlns:a16="http://schemas.microsoft.com/office/drawing/2014/main" id="{32D39CA2-60DA-7172-89DF-5C45B213849F}"/>
              </a:ext>
            </a:extLst>
          </p:cNvPr>
          <p:cNvPicPr>
            <a:picLocks noChangeAspect="1"/>
          </p:cNvPicPr>
          <p:nvPr/>
        </p:nvPicPr>
        <p:blipFill>
          <a:blip r:embed="rId2"/>
          <a:stretch>
            <a:fillRect/>
          </a:stretch>
        </p:blipFill>
        <p:spPr>
          <a:xfrm>
            <a:off x="4424597" y="2169771"/>
            <a:ext cx="4441893" cy="1259229"/>
          </a:xfrm>
          <a:prstGeom prst="rect">
            <a:avLst/>
          </a:prstGeom>
        </p:spPr>
      </p:pic>
      <p:pic>
        <p:nvPicPr>
          <p:cNvPr id="6" name="Picture 5">
            <a:extLst>
              <a:ext uri="{FF2B5EF4-FFF2-40B4-BE49-F238E27FC236}">
                <a16:creationId xmlns:a16="http://schemas.microsoft.com/office/drawing/2014/main" id="{9F5CE5D4-0712-B7AC-EF4B-DB23DA49DBF2}"/>
              </a:ext>
            </a:extLst>
          </p:cNvPr>
          <p:cNvPicPr>
            <a:picLocks noChangeAspect="1"/>
          </p:cNvPicPr>
          <p:nvPr/>
        </p:nvPicPr>
        <p:blipFill>
          <a:blip r:embed="rId3"/>
          <a:stretch>
            <a:fillRect/>
          </a:stretch>
        </p:blipFill>
        <p:spPr>
          <a:xfrm>
            <a:off x="1907375" y="3649308"/>
            <a:ext cx="5063904" cy="1869749"/>
          </a:xfrm>
          <a:prstGeom prst="rect">
            <a:avLst/>
          </a:prstGeom>
        </p:spPr>
      </p:pic>
    </p:spTree>
    <p:extLst>
      <p:ext uri="{BB962C8B-B14F-4D97-AF65-F5344CB8AC3E}">
        <p14:creationId xmlns:p14="http://schemas.microsoft.com/office/powerpoint/2010/main" val="4140015856"/>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1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12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35767</TotalTime>
  <Words>573</Words>
  <Application>Microsoft Office PowerPoint</Application>
  <PresentationFormat>On-screen Show (4:3)</PresentationFormat>
  <Paragraphs>65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Cambria Math</vt:lpstr>
      <vt:lpstr>Times New Roman</vt:lpstr>
      <vt:lpstr>Default Design</vt:lpstr>
      <vt:lpstr>Floating-point Number  in IEEE 754 Format</vt:lpstr>
      <vt:lpstr>Floating-point number in digital world</vt:lpstr>
      <vt:lpstr>Floating-point number in digital world</vt:lpstr>
      <vt:lpstr>Floating-point number in digital world</vt:lpstr>
      <vt:lpstr>Floating-point number in digital world</vt:lpstr>
      <vt:lpstr>SV Function</vt:lpstr>
      <vt:lpstr>IEEE 754 Table</vt:lpstr>
    </vt:vector>
  </TitlesOfParts>
  <Company>Georgia Institite of Technologuy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vs. Synthesis</dc:title>
  <dc:creator>Sudhakar Yalamanchili</dc:creator>
  <cp:lastModifiedBy>Yang, Xiaokun</cp:lastModifiedBy>
  <cp:revision>894</cp:revision>
  <cp:lastPrinted>2022-09-13T14:58:12Z</cp:lastPrinted>
  <dcterms:created xsi:type="dcterms:W3CDTF">2000-01-05T13:53:28Z</dcterms:created>
  <dcterms:modified xsi:type="dcterms:W3CDTF">2024-09-30T23:42:53Z</dcterms:modified>
</cp:coreProperties>
</file>