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16" r:id="rId2"/>
    <p:sldId id="525" r:id="rId3"/>
    <p:sldId id="505" r:id="rId4"/>
    <p:sldId id="533" r:id="rId5"/>
    <p:sldId id="526" r:id="rId6"/>
    <p:sldId id="528" r:id="rId7"/>
    <p:sldId id="534" r:id="rId8"/>
    <p:sldId id="527" r:id="rId9"/>
    <p:sldId id="531" r:id="rId10"/>
    <p:sldId id="529" r:id="rId11"/>
    <p:sldId id="535" r:id="rId12"/>
    <p:sldId id="530" r:id="rId13"/>
    <p:sldId id="512" r:id="rId14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00"/>
    <a:srgbClr val="660066"/>
    <a:srgbClr val="99FFCC"/>
    <a:srgbClr val="FFCC99"/>
    <a:srgbClr val="0066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83408" autoAdjust="0"/>
  </p:normalViewPr>
  <p:slideViewPr>
    <p:cSldViewPr snapToGrid="0">
      <p:cViewPr varScale="1">
        <p:scale>
          <a:sx n="97" d="100"/>
          <a:sy n="97" d="100"/>
        </p:scale>
        <p:origin x="19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6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17" tIns="47659" rIns="95317" bIns="47659" numCol="1" anchor="t" anchorCtr="0" compatLnSpc="1">
            <a:prstTxWarp prst="textNoShape">
              <a:avLst/>
            </a:prstTxWarp>
          </a:bodyPr>
          <a:lstStyle>
            <a:lvl1pPr algn="l" defTabSz="9525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17" tIns="47659" rIns="95317" bIns="47659" numCol="1" anchor="t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17" tIns="47659" rIns="95317" bIns="47659" numCol="1" anchor="b" anchorCtr="0" compatLnSpc="1">
            <a:prstTxWarp prst="textNoShape">
              <a:avLst/>
            </a:prstTxWarp>
          </a:bodyPr>
          <a:lstStyle>
            <a:lvl1pPr algn="l" defTabSz="95250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717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317" tIns="47659" rIns="95317" bIns="47659" numCol="1" anchor="b" anchorCtr="0" compatLnSpc="1">
            <a:prstTxWarp prst="textNoShape">
              <a:avLst/>
            </a:prstTxWarp>
          </a:bodyPr>
          <a:lstStyle>
            <a:lvl1pPr algn="r" defTabSz="952500">
              <a:defRPr sz="1300">
                <a:latin typeface="Times New Roman" panose="02020603050405020304" pitchFamily="18" charset="0"/>
              </a:defRPr>
            </a:lvl1pPr>
          </a:lstStyle>
          <a:p>
            <a:fld id="{2E84C5EE-90A5-41EE-AA35-ABFA5BE13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676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094F1-7EFF-4B64-8743-F2CFF8BC2A9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696A-550F-433F-A132-96B16A81C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05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3B1A992-8899-439E-B18E-E61565CB3F5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C916D-C9C0-3BC1-B981-50D5E957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6A920-1465-D9FC-960A-F7456E16A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734C6-394F-7A10-2D65-4204B1D7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should be -10.0 and 8.0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BE17-1E6D-2FCC-EFD1-4539BEB87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96A-550F-433F-A132-96B16A81CE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4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should be -10.0 and 8.0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96A-550F-433F-A132-96B16A81CE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39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should be -1.0/11.0=-0.0909 and 1.0/7.0=0.1428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96A-550F-433F-A132-96B16A81C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4DA85-B632-F723-109C-88288BAC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5978A-8620-28A6-5E46-C64EAAB23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145F4-15E9-698E-DACC-0E6B32A4F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should be -1.0/11.0=-0.0909 and 1.0/7.0=0.1428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DEBEC-344E-EC77-3D5F-32420FAB4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96A-550F-433F-A132-96B16A81CE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6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results should be 12.0 and -10.0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7696A-550F-433F-A132-96B16A81CE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5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115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621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99899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923143"/>
            <a:ext cx="3868737" cy="426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9899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3143"/>
            <a:ext cx="3887788" cy="4266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866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154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6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987425"/>
            <a:ext cx="2949575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86600" cy="6858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5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66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2400"/>
            <a:ext cx="70866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22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2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0" y="701675"/>
            <a:ext cx="4330700" cy="61563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724400" y="701675"/>
            <a:ext cx="4419600" cy="6156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7DA39-322C-D844-9FA2-587C7D0BE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65348"/>
      </p:ext>
    </p:extLst>
  </p:cSld>
  <p:clrMapOvr>
    <a:masterClrMapping/>
  </p:clrMapOvr>
  <p:transition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0"/>
            <a:ext cx="708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914400" y="852488"/>
            <a:ext cx="7543800" cy="7620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algn="ctr" rotWithShape="0">
              <a:srgbClr val="91919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60" r:id="rId8"/>
    <p:sldLayoutId id="2147483663" r:id="rId9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2400" b="1" kern="1200">
          <a:solidFill>
            <a:srgbClr val="660066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rgbClr val="660066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99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rgbClr val="0066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yangxia@uhcl.edu" TargetMode="External"/><Relationship Id="rId2" Type="http://schemas.openxmlformats.org/officeDocument/2006/relationships/hyperlink" Target="https://www.amazon.com/-/zh_TW/Xiaokun-Yang/dp/103203079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4000" dirty="0"/>
              <a:t>Design Projects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Multi-layer Perceptron (MLP) Neural Network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2967844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2EB6E-EA82-A17E-E185-72C75536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862C-E1FB-3F7F-CDA3-60687071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12101-21EB-74BB-A758-5F76318D8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#4: Design Integration and Simulation on a sigmoid neuron using the FPUs provided. </a:t>
            </a:r>
          </a:p>
          <a:p>
            <a:pPr lvl="1"/>
            <a:r>
              <a:rPr lang="en-US" dirty="0"/>
              <a:t>Integrate project 2 and 3 as the sigmoid neuron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10E96-B318-864C-941E-123007326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6" y="2782318"/>
            <a:ext cx="5220010" cy="317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6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16AA8-1E19-8519-BE08-3C2A438B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B3CE-FC89-DB5A-6632-B676CD3E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62F0C-6AFE-CB71-B9EC-F0C84BBD8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 #4: Design Integration and Simulation on a sigmoid neuron using the FPUs provided. </a:t>
                </a:r>
              </a:p>
              <a:p>
                <a:pPr lvl="1"/>
                <a:r>
                  <a:rPr lang="en-US" dirty="0"/>
                  <a:t>Build the simulation environment with two test cases below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1.0,2.0,3.0,1.0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1.0,2.0,3.0,1.0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bias input </a:t>
                </a:r>
                <a:r>
                  <a:rPr lang="en-US" dirty="0" err="1"/>
                  <a:t>bh_i</a:t>
                </a:r>
                <a:r>
                  <a:rPr lang="en-US" dirty="0"/>
                  <a:t> is FP -2.0 and 2.0 for the two dot products, respectively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62F0C-6AFE-CB71-B9EC-F0C84BBD8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312749-E2C9-8676-D7A6-8DCBDBE2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19" y="5039001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0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A5E5-485E-2028-D1BB-17A452C4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E980-5277-93B9-26E8-F904FD47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Rubric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E160-80BC-99B1-01DA-D2B04B19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Grading rubric </a:t>
            </a:r>
          </a:p>
          <a:p>
            <a:pPr lvl="1"/>
            <a:r>
              <a:rPr lang="en-US" dirty="0"/>
              <a:t>Submit your report and the project to Canvas</a:t>
            </a:r>
          </a:p>
          <a:p>
            <a:pPr lvl="2"/>
            <a:r>
              <a:rPr lang="en-US" dirty="0"/>
              <a:t>In the report, include screenshots of your design code, testbench, and simulation results as attachments.</a:t>
            </a:r>
          </a:p>
          <a:p>
            <a:pPr lvl="1"/>
            <a:r>
              <a:rPr lang="en-US" dirty="0"/>
              <a:t>Grading policy </a:t>
            </a:r>
          </a:p>
          <a:p>
            <a:pPr lvl="2"/>
            <a:r>
              <a:rPr lang="en-US" dirty="0"/>
              <a:t>Introduction and conclusion (2 pts)</a:t>
            </a:r>
          </a:p>
          <a:p>
            <a:pPr lvl="2"/>
            <a:r>
              <a:rPr lang="en-US" dirty="0"/>
              <a:t>Design code (2 pts)</a:t>
            </a:r>
          </a:p>
          <a:p>
            <a:pPr lvl="2"/>
            <a:r>
              <a:rPr lang="en-US" dirty="0"/>
              <a:t>Testbench (1 pt)</a:t>
            </a:r>
          </a:p>
          <a:p>
            <a:pPr lvl="2"/>
            <a:r>
              <a:rPr lang="en-US" dirty="0"/>
              <a:t>Simulation results </a:t>
            </a:r>
          </a:p>
          <a:p>
            <a:pPr lvl="3"/>
            <a:r>
              <a:rPr lang="en-US" dirty="0"/>
              <a:t>All the signals must be </a:t>
            </a:r>
            <a:r>
              <a:rPr lang="en-US" b="1" i="1" dirty="0">
                <a:solidFill>
                  <a:srgbClr val="FF0000"/>
                </a:solidFill>
              </a:rPr>
              <a:t>clearly shown </a:t>
            </a:r>
            <a:r>
              <a:rPr lang="en-US" dirty="0"/>
              <a:t>in the screenshot waveform (2 pts)</a:t>
            </a:r>
          </a:p>
          <a:p>
            <a:pPr lvl="3"/>
            <a:r>
              <a:rPr lang="en-US" dirty="0"/>
              <a:t>The FP inputs and outputs must be shown in </a:t>
            </a:r>
            <a:r>
              <a:rPr lang="en-US" b="1" i="1" dirty="0">
                <a:solidFill>
                  <a:srgbClr val="FF0000"/>
                </a:solidFill>
              </a:rPr>
              <a:t>float32</a:t>
            </a:r>
            <a:r>
              <a:rPr lang="en-US" dirty="0"/>
              <a:t> format (1 pts)</a:t>
            </a:r>
          </a:p>
          <a:p>
            <a:pPr lvl="3"/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correctness</a:t>
            </a:r>
            <a:r>
              <a:rPr lang="en-US" dirty="0"/>
              <a:t> of the simulation results (2 pts)</a:t>
            </a:r>
          </a:p>
        </p:txBody>
      </p:sp>
    </p:spTree>
    <p:extLst>
      <p:ext uri="{BB962C8B-B14F-4D97-AF65-F5344CB8AC3E}">
        <p14:creationId xmlns:p14="http://schemas.microsoft.com/office/powerpoint/2010/main" val="2596298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131B-59CF-29C1-5343-DF34E4AC5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1809680"/>
          </a:xfrm>
        </p:spPr>
        <p:txBody>
          <a:bodyPr/>
          <a:lstStyle/>
          <a:p>
            <a:r>
              <a:rPr lang="en-US" sz="4400" dirty="0"/>
              <a:t>Thanks!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BD3AB-224C-6B8A-5EDE-E794797A7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400" y="3429000"/>
            <a:ext cx="8445600" cy="2748600"/>
          </a:xfrm>
        </p:spPr>
        <p:txBody>
          <a:bodyPr/>
          <a:lstStyle/>
          <a:p>
            <a:r>
              <a:rPr lang="en-US" sz="2000" u="sng" dirty="0"/>
              <a:t>CRC Publisher Book: </a:t>
            </a:r>
            <a:r>
              <a:rPr lang="en-US" sz="2000" u="sng" dirty="0">
                <a:hlinkClick r:id="rId2"/>
              </a:rPr>
              <a:t>Integrated Circuit Design</a:t>
            </a:r>
            <a:endParaRPr lang="en-US" sz="2000" u="sng" dirty="0"/>
          </a:p>
          <a:p>
            <a:endParaRPr lang="en-US" sz="2000" u="sng" dirty="0"/>
          </a:p>
          <a:p>
            <a:r>
              <a:rPr lang="en-US" sz="2000" u="sng" dirty="0"/>
              <a:t>Associate Professor, UHCL </a:t>
            </a:r>
          </a:p>
          <a:p>
            <a:r>
              <a:rPr lang="en-US" sz="1600" u="sng" dirty="0"/>
              <a:t>yangxia@uhcl.edu</a:t>
            </a:r>
          </a:p>
          <a:p>
            <a:endParaRPr lang="en-US" sz="1600" u="sng" dirty="0"/>
          </a:p>
          <a:p>
            <a:r>
              <a:rPr lang="en-US" sz="2000" u="sng" dirty="0"/>
              <a:t>Affiliate Faculty, LBL </a:t>
            </a:r>
          </a:p>
          <a:p>
            <a:r>
              <a:rPr lang="en-US" sz="1600" u="sng" dirty="0"/>
              <a:t>xiaokunyang@lbl.gov </a:t>
            </a:r>
          </a:p>
          <a:p>
            <a:endParaRPr lang="en-US" sz="20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14673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97A9-86D6-782A-FA96-437736C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1D06-DE43-91EA-6BB0-110DDC84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Handwritten digit recognition</a:t>
            </a:r>
          </a:p>
          <a:p>
            <a:pPr lvl="1"/>
            <a:r>
              <a:rPr lang="en-US" dirty="0"/>
              <a:t>Task: Classify a given image of a handwritten digit into one of 10. </a:t>
            </a:r>
          </a:p>
          <a:p>
            <a:pPr lvl="1"/>
            <a:r>
              <a:rPr lang="en-US" dirty="0"/>
              <a:t>Dataset: Modified National Institute of Standards and Technology (MNIST), including 60,000 28×28 pixel grayscale images of handwritten single digits between 0 and 9.</a:t>
            </a:r>
          </a:p>
          <a:p>
            <a:r>
              <a:rPr lang="en-US" dirty="0"/>
              <a:t>Multi-Layer Perceptron (MLP)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DDA5E-9EA2-2633-4824-F5CFB965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021" y="3984370"/>
            <a:ext cx="3079288" cy="251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D984E-0998-C459-45BF-A64B448CB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3951420"/>
            <a:ext cx="2533509" cy="25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0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97A9-86D6-782A-FA96-437736CA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Sigmoid Neuron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F1D06-DE43-91EA-6BB0-110DDC84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600" y="1143000"/>
            <a:ext cx="8424000" cy="4953000"/>
          </a:xfrm>
        </p:spPr>
        <p:txBody>
          <a:bodyPr/>
          <a:lstStyle/>
          <a:p>
            <a:r>
              <a:rPr lang="en-US" dirty="0"/>
              <a:t>Design on MLP Neural Network</a:t>
            </a:r>
          </a:p>
          <a:p>
            <a:pPr lvl="1"/>
            <a:r>
              <a:rPr lang="en-US" dirty="0"/>
              <a:t>The MLP neural network can be decomposed into multiple layers of sigmoid neurons</a:t>
            </a:r>
          </a:p>
          <a:p>
            <a:pPr lvl="1"/>
            <a:r>
              <a:rPr lang="en-US" dirty="0"/>
              <a:t>Each sigmoid neuron can be further decomposed into multiple floating-point (FP) operations such as FP adders and multipliers. </a:t>
            </a:r>
          </a:p>
          <a:p>
            <a:r>
              <a:rPr lang="en-US" dirty="0"/>
              <a:t>Sigmoid neuron design using FP operators</a:t>
            </a:r>
          </a:p>
          <a:p>
            <a:pPr lvl="1"/>
            <a:r>
              <a:rPr lang="en-US" dirty="0"/>
              <a:t>From hardware design specification, the sigmoid neuron can be constructed/integrated using FP units (FPUs)</a:t>
            </a:r>
          </a:p>
          <a:p>
            <a:pPr lvl="1"/>
            <a:r>
              <a:rPr lang="en-US" dirty="0"/>
              <a:t>Hardware design architecture should be considered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046A2F-A566-0624-108F-6E924D24C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20" y="4385824"/>
            <a:ext cx="4063180" cy="2472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746EE0-9443-9328-6D0D-291FC978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598" y="5196318"/>
            <a:ext cx="2906096" cy="74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0D290-4A89-1C3A-5AEB-79EF5B3B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18A-FEF4-7BA2-46F9-E6FE24B6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2F0B-9790-5E0D-FE45-CFAAEA38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#1: Design Integration and Simulation on FP Multiplier-Subtractor (MS) </a:t>
            </a:r>
          </a:p>
          <a:p>
            <a:pPr lvl="1"/>
            <a:r>
              <a:rPr lang="en-US" dirty="0"/>
              <a:t>Include the </a:t>
            </a:r>
            <a:r>
              <a:rPr lang="en-US" dirty="0" err="1"/>
              <a:t>FPU_ls_lib.v</a:t>
            </a:r>
            <a:r>
              <a:rPr lang="en-US" dirty="0"/>
              <a:t> into your project. </a:t>
            </a:r>
          </a:p>
          <a:p>
            <a:pPr lvl="2"/>
            <a:r>
              <a:rPr lang="en-US" dirty="0"/>
              <a:t>Notice that all the FP designs are asynchronous </a:t>
            </a:r>
            <a:r>
              <a:rPr lang="en-US" dirty="0" err="1"/>
              <a:t>negedge</a:t>
            </a:r>
            <a:r>
              <a:rPr lang="en-US" dirty="0"/>
              <a:t> reset. </a:t>
            </a:r>
          </a:p>
          <a:p>
            <a:pPr lvl="1"/>
            <a:r>
              <a:rPr lang="en-US" dirty="0"/>
              <a:t>Design the </a:t>
            </a:r>
            <a:r>
              <a:rPr lang="en-US" dirty="0" err="1"/>
              <a:t>fp_ms</a:t>
            </a:r>
            <a:r>
              <a:rPr lang="en-US" dirty="0"/>
              <a:t> using the FP multiplier and FP subtractor as design intellectual properties (IPs)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57A8F9-C083-5F8D-FF63-41109FCB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95" y="5169973"/>
            <a:ext cx="2678375" cy="1648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AA5770-B062-4598-B58C-ECFC483F3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147" y="3312894"/>
            <a:ext cx="4574214" cy="2783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4B0787-AD9A-DB83-691B-35DBF4559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342" y="3393708"/>
            <a:ext cx="2678374" cy="15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798D-8A03-9F44-4577-671131CC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867-6644-410F-6743-C5C0B0D88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#1: Design Integration and Simulation on FP Multiplier-Subtractor (MS) </a:t>
            </a:r>
          </a:p>
          <a:p>
            <a:pPr lvl="1"/>
            <a:r>
              <a:rPr lang="en-US" dirty="0"/>
              <a:t>Build the simulation environment with test cases below: </a:t>
            </a:r>
          </a:p>
          <a:p>
            <a:pPr lvl="2"/>
            <a:r>
              <a:rPr lang="en-US" dirty="0"/>
              <a:t>One input to the FP multiplier is -1.0 </a:t>
            </a:r>
          </a:p>
          <a:p>
            <a:pPr lvl="2"/>
            <a:r>
              <a:rPr lang="en-US" dirty="0"/>
              <a:t>Feeding in pipelined/consecutive FP 12.0 and -10.0 (dot product) to the multiplier</a:t>
            </a:r>
          </a:p>
          <a:p>
            <a:pPr lvl="2"/>
            <a:r>
              <a:rPr lang="en-US" dirty="0"/>
              <a:t>Feeding in pipelined/consecutive FP -2.0 and 2.0 (bias </a:t>
            </a:r>
            <a:r>
              <a:rPr lang="en-US" dirty="0" err="1"/>
              <a:t>bh_i</a:t>
            </a:r>
            <a:r>
              <a:rPr lang="en-US" dirty="0"/>
              <a:t>) to the subtractor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0EC93-40EE-9971-53C3-DC6CBA59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7" y="4027542"/>
            <a:ext cx="4396927" cy="2675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ADBB3C-B80F-7C0B-0F1D-D38B3FD96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355" y="5047997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38E5A-B1F9-452D-1747-591F1E704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B400-D604-9297-18B3-EAB87F5F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35FBC-7FC4-C7DD-0B36-16E448F7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43000"/>
            <a:ext cx="7968343" cy="4953000"/>
          </a:xfrm>
        </p:spPr>
        <p:txBody>
          <a:bodyPr/>
          <a:lstStyle/>
          <a:p>
            <a:r>
              <a:rPr lang="en-US" dirty="0"/>
              <a:t>Project #2: Design Integration and Simulation on FP Sequence of Multiplier-Subtractor-Subtractor-Reciprocal (MSSR) </a:t>
            </a:r>
          </a:p>
          <a:p>
            <a:pPr lvl="1"/>
            <a:r>
              <a:rPr lang="en-US" dirty="0"/>
              <a:t>Design the </a:t>
            </a:r>
            <a:r>
              <a:rPr lang="en-US" dirty="0" err="1"/>
              <a:t>fp_mssr</a:t>
            </a:r>
            <a:r>
              <a:rPr lang="en-US" dirty="0"/>
              <a:t> by adding the FP subtractor and FP reciprocal to the Project 1.</a:t>
            </a:r>
          </a:p>
          <a:p>
            <a:pPr lvl="2"/>
            <a:r>
              <a:rPr lang="en-US" dirty="0"/>
              <a:t>Notice that all the FP designs are asynchronous </a:t>
            </a:r>
            <a:r>
              <a:rPr lang="en-US" dirty="0" err="1"/>
              <a:t>negedge</a:t>
            </a:r>
            <a:r>
              <a:rPr lang="en-US" dirty="0"/>
              <a:t> reset. 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2A390-5288-29FD-BAA9-D32BB882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31" y="3763298"/>
            <a:ext cx="4841111" cy="2945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A113A-35E5-0D21-E824-D189DF63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09" y="4511160"/>
            <a:ext cx="2899385" cy="147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7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1CFB3-6DED-06E7-AC9C-79F92009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6391-40E8-56DC-E6BD-F6FAE302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6F94-1F29-B458-750E-37DA2B52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143000"/>
            <a:ext cx="7968343" cy="4953000"/>
          </a:xfrm>
        </p:spPr>
        <p:txBody>
          <a:bodyPr/>
          <a:lstStyle/>
          <a:p>
            <a:r>
              <a:rPr lang="en-US" dirty="0"/>
              <a:t>Project #2: Design Integration and Simulation on FP sequence of Multiplier-Subtractor-Subtractor-Reciprocal (MSSR) </a:t>
            </a:r>
          </a:p>
          <a:p>
            <a:pPr lvl="1"/>
            <a:r>
              <a:rPr lang="en-US" dirty="0"/>
              <a:t>Build the simulation environment with test cases below: </a:t>
            </a:r>
          </a:p>
          <a:p>
            <a:pPr lvl="2"/>
            <a:r>
              <a:rPr lang="en-US" dirty="0"/>
              <a:t>Testing io_a-1.0 for the second FP subtractor </a:t>
            </a:r>
          </a:p>
          <a:p>
            <a:pPr lvl="2"/>
            <a:r>
              <a:rPr lang="en-US" dirty="0"/>
              <a:t>Testing 1.0/</a:t>
            </a:r>
            <a:r>
              <a:rPr lang="en-US" dirty="0" err="1"/>
              <a:t>io_a</a:t>
            </a:r>
            <a:r>
              <a:rPr lang="en-US" dirty="0"/>
              <a:t> for the FP reciprocal </a:t>
            </a:r>
          </a:p>
          <a:p>
            <a:pPr lvl="2"/>
            <a:r>
              <a:rPr lang="en-US" dirty="0"/>
              <a:t>Feeding in pipelined/consecutive FP 12.0 and -10.0 (dot product) to the multiplier</a:t>
            </a:r>
          </a:p>
          <a:p>
            <a:pPr lvl="2"/>
            <a:r>
              <a:rPr lang="en-US" dirty="0"/>
              <a:t>Feeding in pipelined/consecutive FP -2.0 and 2.0 (bias </a:t>
            </a:r>
            <a:r>
              <a:rPr lang="en-US" dirty="0" err="1"/>
              <a:t>bh_i</a:t>
            </a:r>
            <a:r>
              <a:rPr lang="en-US" dirty="0"/>
              <a:t>) to the subtractor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918F2-07C4-B351-E3D2-E76D2028F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13" y="4240161"/>
            <a:ext cx="4302587" cy="2617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5B26AA-38A7-860D-E6AC-D4684F058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19" y="4662915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8E19-161C-0882-76AA-97F515E4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FF0FB-38CD-70C3-01EF-10E8BC68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86404-B57C-E6F7-F8C6-A79A3DED4C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 #3: Design Integration and Simulation on FP Dot Product</a:t>
                </a:r>
              </a:p>
              <a:p>
                <a:pPr lvl="1"/>
                <a:r>
                  <a:rPr lang="en-US" dirty="0"/>
                  <a:t>Include the </a:t>
                </a:r>
                <a:r>
                  <a:rPr lang="en-US" dirty="0" err="1"/>
                  <a:t>FPU_ls_lib.v</a:t>
                </a:r>
                <a:r>
                  <a:rPr lang="en-US" dirty="0"/>
                  <a:t> into your project</a:t>
                </a:r>
              </a:p>
              <a:p>
                <a:pPr lvl="1"/>
                <a:r>
                  <a:rPr lang="en-US" dirty="0"/>
                  <a:t>Design the </a:t>
                </a:r>
                <a:r>
                  <a:rPr lang="en-US" dirty="0" err="1"/>
                  <a:t>fp_dot</a:t>
                </a:r>
                <a:r>
                  <a:rPr lang="en-US" dirty="0"/>
                  <a:t> using the FP multiplier and FP adder as design intellectual properties (IPs)</a:t>
                </a:r>
              </a:p>
              <a:p>
                <a:pPr lvl="2"/>
                <a:r>
                  <a:rPr lang="en-US" dirty="0"/>
                  <a:t>The streaming width is four, meaning the input vector size is 4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86404-B57C-E6F7-F8C6-A79A3DED4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7290FF-E1AD-9A2F-5648-67D14D864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1" y="4146650"/>
            <a:ext cx="4317590" cy="2626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768D1C-9513-A892-4E04-11084374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837" y="5805074"/>
            <a:ext cx="3020939" cy="776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F0F72-3729-861A-3169-D52CDF4D5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155" y="3724476"/>
            <a:ext cx="2956235" cy="18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7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38E5D-6153-B25D-D4B7-338CAC57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A66395-7889-AEC2-306D-7361821D9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6419"/>
            <a:ext cx="4423787" cy="2691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9BB84-AD0C-B093-33A1-D6FC4523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FD8C3-FAFC-A352-BEC5-9EECED7C5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Project #3: Design Integration and Simulation on FP Dot Product</a:t>
                </a:r>
              </a:p>
              <a:p>
                <a:pPr lvl="1"/>
                <a:r>
                  <a:rPr lang="en-US" dirty="0"/>
                  <a:t>Build the simulation environment with test cases below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−1.0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−2.0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FD8C3-FAFC-A352-BEC5-9EECED7C5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98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5A6DCF5-97FB-EEBA-2675-29D815280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6519" y="4950509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172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36090</TotalTime>
  <Words>758</Words>
  <Application>Microsoft Office PowerPoint</Application>
  <PresentationFormat>On-screen Show (4:3)</PresentationFormat>
  <Paragraphs>92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Times New Roman</vt:lpstr>
      <vt:lpstr>Default Design</vt:lpstr>
      <vt:lpstr>Outline</vt:lpstr>
      <vt:lpstr>Multi-Layer Perceptron Neural Network</vt:lpstr>
      <vt:lpstr>Sigmoid Neuron Design</vt:lpstr>
      <vt:lpstr>Project Requirements</vt:lpstr>
      <vt:lpstr>Project Requirements</vt:lpstr>
      <vt:lpstr>Project Requirements</vt:lpstr>
      <vt:lpstr>Project Requirements</vt:lpstr>
      <vt:lpstr>Project Requirements</vt:lpstr>
      <vt:lpstr>Project Requirements</vt:lpstr>
      <vt:lpstr>Project Requirements</vt:lpstr>
      <vt:lpstr>Project Requirements</vt:lpstr>
      <vt:lpstr>Evaluation Rubric</vt:lpstr>
      <vt:lpstr>Thanks! </vt:lpstr>
    </vt:vector>
  </TitlesOfParts>
  <Company>Georgia Institite of Technologuy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vs. Synthesis</dc:title>
  <dc:creator>Sudhakar Yalamanchili</dc:creator>
  <cp:lastModifiedBy>Yang, Xiaokun</cp:lastModifiedBy>
  <cp:revision>1759</cp:revision>
  <dcterms:created xsi:type="dcterms:W3CDTF">2000-01-05T13:53:28Z</dcterms:created>
  <dcterms:modified xsi:type="dcterms:W3CDTF">2025-03-21T17:41:21Z</dcterms:modified>
</cp:coreProperties>
</file>