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6"/>
    <p:sldMasterId id="214748367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</p:sldIdLst>
  <p:sldSz cy="5143500" cx="9144000"/>
  <p:notesSz cx="6858000" cy="9144000"/>
  <p:embeddedFontLst>
    <p:embeddedFont>
      <p:font typeface="Tahom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Arianna Forment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003E1C-5DEE-4585-B980-D66329CAFDAA}">
  <a:tblStyle styleId="{72003E1C-5DEE-4585-B980-D66329CAFD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font" Target="fonts/Tahoma-regular.fntdata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5" Type="http://schemas.openxmlformats.org/officeDocument/2006/relationships/font" Target="fonts/Tahoma-bold.fntdata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7" Type="http://schemas.openxmlformats.org/officeDocument/2006/relationships/slideMaster" Target="slideMasters/slideMaster2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2-22T02:58:13.100">
    <p:pos x="6000" y="0"/>
    <p:text>I still think blue background is worse than white background :)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4-02-22T02:57:37.085">
    <p:pos x="231" y="573"/>
    <p:text>or "inputs"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4-02-22T02:59:46.977">
    <p:pos x="288" y="743"/>
    <p:text>I would reverse the order of these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f734bf4d6_0_1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f734bf4d6_0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3f734bf4d6_0_14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f734bf4d6_0_3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3f734bf4d6_0_3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3f734bf4d6_0_39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difference between return and print is that return returns a value while print doesn’t return a value</a:t>
            </a:r>
            <a:endParaRPr/>
          </a:p>
        </p:txBody>
      </p:sp>
      <p:sp>
        <p:nvSpPr>
          <p:cNvPr id="213" name="Google Shape;213;g23f734bf4d6_0_3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f734bf4d6_0_19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3f734bf4d6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f734bf4d6_0_2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3f734bf4d6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3f734bf4d6_0_2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303C"/>
              </a:solidFill>
            </a:endParaRPr>
          </a:p>
        </p:txBody>
      </p:sp>
      <p:sp>
        <p:nvSpPr>
          <p:cNvPr id="241" name="Google Shape;241;g23f734bf4d6_0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3f734bf4d6_0_3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3f734bf4d6_0_3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23f734bf4d6_0_38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f734bf4d6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Vending machine: Like a function - put in an argument (C1), get a drink out!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Smoothie bot: A more complicated function but essentially the same. Order a drink and watch the robot go through its motions.</a:t>
            </a:r>
            <a:endParaRPr/>
          </a:p>
        </p:txBody>
      </p:sp>
      <p:sp>
        <p:nvSpPr>
          <p:cNvPr id="124" name="Google Shape;124;g23f734bf4d6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f734bf4d6_0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3f734bf4d6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5ded2a9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5ded2a9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f734bf4d6_0_1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3f734bf4d6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f734bf4d6_0_2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3f734bf4d6_0_2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f734bf4d6_0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f734bf4d6_0_2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f734bf4d6_0_29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f734bf4d6_0_1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don’t necessarily need to return anything</a:t>
            </a:r>
            <a:endParaRPr/>
          </a:p>
        </p:txBody>
      </p:sp>
      <p:sp>
        <p:nvSpPr>
          <p:cNvPr id="183" name="Google Shape;183;g23f734bf4d6_0_1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f734bf4d6_0_3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how the comments are really useful to understand what the function does and what inputs/outputs it has!</a:t>
            </a:r>
            <a:endParaRPr/>
          </a:p>
        </p:txBody>
      </p:sp>
      <p:sp>
        <p:nvSpPr>
          <p:cNvPr id="193" name="Google Shape;193;g23f734bf4d6_0_3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showMasterSp="0">
  <p:cSld name="Cover Slide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_DOE_Logo_White_060208.eps" id="57" name="Google Shape;5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77270" y="4098142"/>
            <a:ext cx="1127853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l_wordmark.eps" id="58" name="Google Shape;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2447" y="4063852"/>
            <a:ext cx="112354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59" name="Google Shape;5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05125" y="2195513"/>
            <a:ext cx="3333749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BD200302-00063-02.jpg" id="62" name="Google Shape;62;p15"/>
          <p:cNvPicPr preferRelativeResize="0"/>
          <p:nvPr/>
        </p:nvPicPr>
        <p:blipFill rotWithShape="1">
          <a:blip r:embed="rId2">
            <a:alphaModFix/>
          </a:blip>
          <a:srcRect b="1719" l="3206" r="66401" t="26348"/>
          <a:stretch/>
        </p:blipFill>
        <p:spPr>
          <a:xfrm>
            <a:off x="0" y="800100"/>
            <a:ext cx="9144004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/>
        </p:nvSpPr>
        <p:spPr>
          <a:xfrm>
            <a:off x="0" y="800100"/>
            <a:ext cx="9144000" cy="4343400"/>
          </a:xfrm>
          <a:prstGeom prst="rect">
            <a:avLst/>
          </a:prstGeom>
          <a:solidFill>
            <a:srgbClr val="376092">
              <a:alpha val="8863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599" y="2914650"/>
            <a:ext cx="70830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Arial"/>
              <a:buNone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Merriweather Sans"/>
              <a:buNone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Merriweather Sans"/>
              <a:buNone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XBD200302-00063-02.jpg" id="65" name="Google Shape;65;p15"/>
          <p:cNvPicPr preferRelativeResize="0"/>
          <p:nvPr/>
        </p:nvPicPr>
        <p:blipFill rotWithShape="1">
          <a:blip r:embed="rId2">
            <a:alphaModFix/>
          </a:blip>
          <a:srcRect b="1719" l="3206" r="66401" t="26348"/>
          <a:stretch/>
        </p:blipFill>
        <p:spPr>
          <a:xfrm>
            <a:off x="0" y="800100"/>
            <a:ext cx="9144004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0" y="800100"/>
            <a:ext cx="9144000" cy="4343400"/>
          </a:xfrm>
          <a:prstGeom prst="rect">
            <a:avLst/>
          </a:prstGeom>
          <a:solidFill>
            <a:schemeClr val="dk1">
              <a:alpha val="8784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1076960" y="1140143"/>
            <a:ext cx="757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descr="DOE_Logo_White.png"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165" y="281464"/>
            <a:ext cx="1132256" cy="2743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70" name="Google Shape;7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148" y="129540"/>
            <a:ext cx="2430683" cy="54864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Arial"/>
              <a:buNone/>
              <a:defRPr b="1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Merriweather Sans"/>
              <a:buNone/>
              <a:defRPr b="1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Merriweather Sans"/>
              <a:buNone/>
              <a:defRPr b="1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57200" y="1631156"/>
            <a:ext cx="40401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Merriweather Sans"/>
              <a:buChar char="–"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3" type="body"/>
          </p:nvPr>
        </p:nvSpPr>
        <p:spPr>
          <a:xfrm>
            <a:off x="4645026" y="1151335"/>
            <a:ext cx="404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395A"/>
              </a:buClr>
              <a:buSzPts val="1500"/>
              <a:buFont typeface="Arial"/>
              <a:buNone/>
              <a:defRPr b="1" i="0" sz="1500" u="none" cap="none" strike="noStrike">
                <a:solidFill>
                  <a:srgbClr val="0039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Arial"/>
              <a:buNone/>
              <a:defRPr b="1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Merriweather Sans"/>
              <a:buNone/>
              <a:defRPr b="1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Merriweather Sans"/>
              <a:buNone/>
              <a:defRPr b="1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6"/>
          <p:cNvSpPr txBox="1"/>
          <p:nvPr>
            <p:ph idx="4" type="body"/>
          </p:nvPr>
        </p:nvSpPr>
        <p:spPr>
          <a:xfrm>
            <a:off x="4645026" y="1631156"/>
            <a:ext cx="4041600" cy="28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Merriweather Sans"/>
              <a:buChar char="–"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57201" y="4806409"/>
            <a:ext cx="376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7201" y="19526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7201" y="1179910"/>
            <a:ext cx="8229600" cy="3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 Sans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1" type="ftr"/>
          </p:nvPr>
        </p:nvSpPr>
        <p:spPr>
          <a:xfrm>
            <a:off x="457201" y="4806409"/>
            <a:ext cx="376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3305176"/>
            <a:ext cx="8229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2400" cap="none">
                <a:solidFill>
                  <a:srgbClr val="00395A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2180035"/>
            <a:ext cx="82296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Merriweather Sans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Merriweather Sans"/>
              <a:buNone/>
              <a:defRPr b="0" i="0" sz="11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C5993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457201" y="4806409"/>
            <a:ext cx="376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1" y="19526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457200" y="1198960"/>
            <a:ext cx="40386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Merriweather Sans"/>
              <a:buChar char="–"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648200" y="1198960"/>
            <a:ext cx="4038600" cy="32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000"/>
              <a:buFont typeface="Merriweather Sans"/>
              <a:buChar char="–"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457201" y="4806409"/>
            <a:ext cx="376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457201" y="19526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00395A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457201" y="4806409"/>
            <a:ext cx="376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457201" y="4806409"/>
            <a:ext cx="376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457201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5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3575050" y="204788"/>
            <a:ext cx="5111700" cy="4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rriweather Sans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Merriweather Sans"/>
              <a:buChar char="–"/>
              <a:defRPr b="0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457201" y="1076326"/>
            <a:ext cx="30084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600"/>
              <a:buFont typeface="Merriweather Sans"/>
              <a:buNone/>
              <a:defRPr b="0" i="0" sz="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500"/>
              <a:buFont typeface="Merriweather Sans"/>
              <a:buNone/>
              <a:defRPr b="0" i="0" sz="7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2"/>
          <p:cNvSpPr txBox="1"/>
          <p:nvPr>
            <p:ph idx="11" type="ftr"/>
          </p:nvPr>
        </p:nvSpPr>
        <p:spPr>
          <a:xfrm>
            <a:off x="457201" y="4806409"/>
            <a:ext cx="376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sz="15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3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None/>
              <a:defRPr b="0" i="0" sz="21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Merriweather Sans"/>
              <a:buNone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Merriweather Sans"/>
              <a:buNone/>
              <a:defRPr b="0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1792288" y="4025503"/>
            <a:ext cx="54864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600"/>
              <a:buFont typeface="Merriweather Sans"/>
              <a:buNone/>
              <a:defRPr b="0" i="0" sz="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500"/>
              <a:buFont typeface="Merriweather Sans"/>
              <a:buNone/>
              <a:defRPr b="0" i="0" sz="7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457201" y="4806409"/>
            <a:ext cx="376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1" y="19526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2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52" name="Google Shape;52;p13"/>
          <p:cNvCxnSpPr/>
          <p:nvPr/>
        </p:nvCxnSpPr>
        <p:spPr>
          <a:xfrm>
            <a:off x="0" y="4611001"/>
            <a:ext cx="9144000" cy="1200"/>
          </a:xfrm>
          <a:prstGeom prst="straightConnector1">
            <a:avLst/>
          </a:prstGeom>
          <a:noFill/>
          <a:ln cap="flat" cmpd="sng" w="9525">
            <a:solidFill>
              <a:srgbClr val="00395A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57201" y="4806409"/>
            <a:ext cx="3761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close up of a sign&#10;&#10;Description automatically generated" id="55" name="Google Shape;55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93606" y="4711158"/>
            <a:ext cx="267462" cy="3429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457201" y="2143125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Functions</a:t>
            </a:r>
            <a:endParaRPr sz="4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33"/>
          <p:cNvSpPr txBox="1"/>
          <p:nvPr>
            <p:ph type="title"/>
          </p:nvPr>
        </p:nvSpPr>
        <p:spPr>
          <a:xfrm>
            <a:off x="367744" y="110513"/>
            <a:ext cx="681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ahoma"/>
                <a:ea typeface="Tahoma"/>
                <a:cs typeface="Tahoma"/>
                <a:sym typeface="Tahoma"/>
              </a:rPr>
              <a:t>Defining Functions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5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438400" y="4079750"/>
            <a:ext cx="6786000" cy="538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Let’s say you wanted to convert 80 Fahrenheit to Kelvin.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ahoma"/>
                <a:ea typeface="Tahoma"/>
                <a:cs typeface="Tahoma"/>
                <a:sym typeface="Tahoma"/>
              </a:rPr>
              <a:t>How would you call the function?</a:t>
            </a:r>
            <a:endParaRPr b="1"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38" y="863063"/>
            <a:ext cx="6031125" cy="24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34"/>
          <p:cNvSpPr txBox="1"/>
          <p:nvPr>
            <p:ph type="title"/>
          </p:nvPr>
        </p:nvSpPr>
        <p:spPr>
          <a:xfrm>
            <a:off x="367744" y="110513"/>
            <a:ext cx="681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ahoma"/>
                <a:ea typeface="Tahoma"/>
                <a:cs typeface="Tahoma"/>
                <a:sym typeface="Tahoma"/>
              </a:rPr>
              <a:t>Defining Functions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8" name="Google Shape;218;p34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5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464400" y="4385175"/>
            <a:ext cx="8215200" cy="538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You can also store the returned value from the function in a variable: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emp = degrees_FtoK(80)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print(temp)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38" y="863063"/>
            <a:ext cx="6031125" cy="24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5"/>
          <p:cNvSpPr txBox="1"/>
          <p:nvPr>
            <p:ph type="title"/>
          </p:nvPr>
        </p:nvSpPr>
        <p:spPr>
          <a:xfrm>
            <a:off x="387000" y="195275"/>
            <a:ext cx="68139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Local vs. Global Variables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387000" y="1052756"/>
            <a:ext cx="8299800" cy="367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Local variables:</a:t>
            </a:r>
            <a:endParaRPr b="1"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Tahoma"/>
              <a:buChar char="●"/>
            </a:pP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If you declare a variable </a:t>
            </a:r>
            <a:r>
              <a:rPr b="1" i="1"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inside</a:t>
            </a: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the function, it only belongs to that function</a:t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134" y="2305509"/>
            <a:ext cx="6111723" cy="2850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36"/>
          <p:cNvSpPr txBox="1"/>
          <p:nvPr>
            <p:ph type="title"/>
          </p:nvPr>
        </p:nvSpPr>
        <p:spPr>
          <a:xfrm>
            <a:off x="387000" y="195275"/>
            <a:ext cx="68139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Local vs. Global Variables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87000" y="1052756"/>
            <a:ext cx="8299800" cy="367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Global variables:</a:t>
            </a:r>
            <a:endParaRPr b="1"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300"/>
              <a:buFont typeface="Tahoma"/>
              <a:buChar char="●"/>
            </a:pP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Defined </a:t>
            </a:r>
            <a:r>
              <a:rPr b="1"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outside</a:t>
            </a: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of functions and are accessible throughout the program (both inside and outside of functions)</a:t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650" y="2371134"/>
            <a:ext cx="3308700" cy="2719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/>
          </a:p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7"/>
          <p:cNvSpPr txBox="1"/>
          <p:nvPr>
            <p:ph type="title"/>
          </p:nvPr>
        </p:nvSpPr>
        <p:spPr>
          <a:xfrm>
            <a:off x="387413" y="195275"/>
            <a:ext cx="6813900" cy="64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Tahoma"/>
                <a:ea typeface="Tahoma"/>
                <a:cs typeface="Tahoma"/>
                <a:sym typeface="Tahoma"/>
              </a:rPr>
              <a:t>Importing libraries/modules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87413" y="933450"/>
            <a:ext cx="7996200" cy="367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Char char="●"/>
            </a:pP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Modules and libraries can contain functions and variables you may need to use in your code</a:t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○"/>
            </a:pP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Import math: has many math functions (pi, sin, …)</a:t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○"/>
            </a:pP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Import numpy: important module for data science (makes arrays, statistical analysis, …)</a:t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●"/>
            </a:pP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Once you import something, you can use it throughout the notebook</a:t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○"/>
            </a:pP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import _____ as __</a:t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ahoma"/>
              <a:buChar char="○"/>
            </a:pP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import numpy as np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457200" y="1483475"/>
            <a:ext cx="5598300" cy="166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notebook </a:t>
            </a:r>
            <a:r>
              <a:rPr i="1" lang="en"/>
              <a:t>01_functions, </a:t>
            </a:r>
            <a:r>
              <a:rPr lang="en"/>
              <a:t>complete the following section: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2 - Defining Functions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3 - Importing Libraries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you are done, complete the Exit Ticket!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extra time, you can try the challenge.</a:t>
            </a:r>
            <a:endParaRPr/>
          </a:p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3177023" y="3604807"/>
            <a:ext cx="5088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899" y="2049875"/>
            <a:ext cx="2536900" cy="25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/>
          </a:p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5"/>
          <p:cNvSpPr txBox="1"/>
          <p:nvPr>
            <p:ph type="title"/>
          </p:nvPr>
        </p:nvSpPr>
        <p:spPr>
          <a:xfrm>
            <a:off x="367744" y="110513"/>
            <a:ext cx="681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ahoma"/>
                <a:ea typeface="Tahoma"/>
                <a:cs typeface="Tahoma"/>
                <a:sym typeface="Tahoma"/>
              </a:rPr>
              <a:t>What is a Function?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67744" y="911119"/>
            <a:ext cx="3496500" cy="3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94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ahoma"/>
              <a:buChar char="●"/>
            </a:pPr>
            <a:r>
              <a:rPr lang="en" sz="1800">
                <a:latin typeface="Tahoma"/>
                <a:ea typeface="Tahoma"/>
                <a:cs typeface="Tahoma"/>
                <a:sym typeface="Tahoma"/>
              </a:rPr>
              <a:t>A block of code that does things for you.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-279400" lvl="0" marL="3429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Tahoma"/>
              <a:buChar char="●"/>
            </a:pPr>
            <a:r>
              <a:rPr lang="en" sz="1800">
                <a:latin typeface="Tahoma"/>
                <a:ea typeface="Tahoma"/>
                <a:cs typeface="Tahoma"/>
                <a:sym typeface="Tahoma"/>
              </a:rPr>
              <a:t>It takes </a:t>
            </a:r>
            <a:r>
              <a:rPr lang="en" sz="1800">
                <a:latin typeface="Tahoma"/>
                <a:ea typeface="Tahoma"/>
                <a:cs typeface="Tahoma"/>
                <a:sym typeface="Tahoma"/>
              </a:rPr>
              <a:t>in </a:t>
            </a:r>
            <a:r>
              <a:rPr b="1" lang="en" sz="1800">
                <a:latin typeface="Tahoma"/>
                <a:ea typeface="Tahoma"/>
                <a:cs typeface="Tahoma"/>
                <a:sym typeface="Tahoma"/>
              </a:rPr>
              <a:t>arguments</a:t>
            </a:r>
            <a:r>
              <a:rPr lang="en" sz="1800">
                <a:latin typeface="Tahoma"/>
                <a:ea typeface="Tahoma"/>
                <a:cs typeface="Tahoma"/>
                <a:sym typeface="Tahoma"/>
              </a:rPr>
              <a:t> (or inputs) and does something different depending on the arguments given.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5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25"/>
          <p:cNvGrpSpPr/>
          <p:nvPr/>
        </p:nvGrpSpPr>
        <p:grpSpPr>
          <a:xfrm>
            <a:off x="4777832" y="1184600"/>
            <a:ext cx="4098307" cy="2633711"/>
            <a:chOff x="2779977" y="2417325"/>
            <a:chExt cx="3721673" cy="2345663"/>
          </a:xfrm>
        </p:grpSpPr>
        <p:grpSp>
          <p:nvGrpSpPr>
            <p:cNvPr id="132" name="Google Shape;132;p25"/>
            <p:cNvGrpSpPr/>
            <p:nvPr/>
          </p:nvGrpSpPr>
          <p:grpSpPr>
            <a:xfrm>
              <a:off x="2779977" y="2417325"/>
              <a:ext cx="3721673" cy="2345663"/>
              <a:chOff x="3900175" y="628956"/>
              <a:chExt cx="4724735" cy="3011894"/>
            </a:xfrm>
          </p:grpSpPr>
          <p:pic>
            <p:nvPicPr>
              <p:cNvPr id="133" name="Google Shape;133;p25"/>
              <p:cNvPicPr preferRelativeResize="0"/>
              <p:nvPr/>
            </p:nvPicPr>
            <p:blipFill rotWithShape="1">
              <a:blip r:embed="rId4">
                <a:alphaModFix/>
              </a:blip>
              <a:srcRect b="26889" l="53821" r="0" t="0"/>
              <a:stretch/>
            </p:blipFill>
            <p:spPr>
              <a:xfrm>
                <a:off x="3900175" y="639475"/>
                <a:ext cx="2753425" cy="30013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4" name="Google Shape;134;p25"/>
              <p:cNvPicPr preferRelativeResize="0"/>
              <p:nvPr/>
            </p:nvPicPr>
            <p:blipFill rotWithShape="1">
              <a:blip r:embed="rId5">
                <a:alphaModFix/>
              </a:blip>
              <a:srcRect b="7620" l="37158" r="0" t="1979"/>
              <a:stretch/>
            </p:blipFill>
            <p:spPr>
              <a:xfrm>
                <a:off x="5871482" y="628956"/>
                <a:ext cx="2753428" cy="30013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5" name="Google Shape;135;p25"/>
            <p:cNvPicPr preferRelativeResize="0"/>
            <p:nvPr/>
          </p:nvPicPr>
          <p:blipFill rotWithShape="1">
            <a:blip r:embed="rId4">
              <a:alphaModFix/>
            </a:blip>
            <a:srcRect b="4896" l="36986" r="59258" t="77727"/>
            <a:stretch/>
          </p:blipFill>
          <p:spPr>
            <a:xfrm>
              <a:off x="4834450" y="4041475"/>
              <a:ext cx="223850" cy="7133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6" name="Google Shape;136;p25"/>
            <p:cNvCxnSpPr>
              <a:endCxn id="135" idx="1"/>
            </p:cNvCxnSpPr>
            <p:nvPr/>
          </p:nvCxnSpPr>
          <p:spPr>
            <a:xfrm flipH="1" rot="10800000">
              <a:off x="3974650" y="4398138"/>
              <a:ext cx="859800" cy="5400"/>
            </a:xfrm>
            <a:prstGeom prst="straightConnector1">
              <a:avLst/>
            </a:prstGeom>
            <a:noFill/>
            <a:ln cap="flat" cmpd="sng" w="38100">
              <a:solidFill>
                <a:srgbClr val="F1C23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137" name="Google Shape;137;p25"/>
            <p:cNvCxnSpPr/>
            <p:nvPr/>
          </p:nvCxnSpPr>
          <p:spPr>
            <a:xfrm flipH="1" rot="10800000">
              <a:off x="4576225" y="3568750"/>
              <a:ext cx="520500" cy="1800"/>
            </a:xfrm>
            <a:prstGeom prst="straightConnector1">
              <a:avLst/>
            </a:prstGeom>
            <a:noFill/>
            <a:ln cap="flat" cmpd="sng" w="38100">
              <a:solidFill>
                <a:srgbClr val="6AA84F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</p:grpSp>
      <p:sp>
        <p:nvSpPr>
          <p:cNvPr id="138" name="Google Shape;138;p25"/>
          <p:cNvSpPr txBox="1"/>
          <p:nvPr/>
        </p:nvSpPr>
        <p:spPr>
          <a:xfrm>
            <a:off x="5500260" y="3996972"/>
            <a:ext cx="265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ourier New"/>
                <a:ea typeface="Courier New"/>
                <a:cs typeface="Courier New"/>
                <a:sym typeface="Courier New"/>
              </a:rPr>
              <a:t>getDrink(C1)</a:t>
            </a:r>
            <a:endParaRPr b="1"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6489713" y="4616906"/>
            <a:ext cx="1829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latin typeface="Tahoma"/>
                <a:ea typeface="Tahoma"/>
                <a:cs typeface="Tahoma"/>
                <a:sym typeface="Tahoma"/>
              </a:rPr>
              <a:t>Vending machine example from Sharon Greenblum</a:t>
            </a:r>
            <a:endParaRPr i="1" sz="11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/>
          </a:p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6"/>
          <p:cNvSpPr txBox="1"/>
          <p:nvPr>
            <p:ph type="title"/>
          </p:nvPr>
        </p:nvSpPr>
        <p:spPr>
          <a:xfrm>
            <a:off x="387000" y="195275"/>
            <a:ext cx="68139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Why Use A Function?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87000" y="1052756"/>
            <a:ext cx="8024700" cy="367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Char char="●"/>
            </a:pP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Useful if you are going to need to do the same thing over and over</a:t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ahoma"/>
              <a:buChar char="●"/>
            </a:pP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Remember to: </a:t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Tahoma"/>
              <a:buChar char="○"/>
            </a:pP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Write comments/document what your function is doing </a:t>
            </a:r>
            <a:endParaRPr sz="2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700"/>
              <a:buFont typeface="Tahoma"/>
              <a:buChar char="○"/>
            </a:pPr>
            <a:r>
              <a:rPr lang="en" sz="2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Use explanatory argument names and function names (e.g. don’t name an argument “argument”)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457201" y="195263"/>
            <a:ext cx="82296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Functions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457201" y="1179910"/>
            <a:ext cx="8229600" cy="3276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1150" lvl="0" marL="457200" rtl="0" algn="l">
              <a:spcBef>
                <a:spcPts val="900"/>
              </a:spcBef>
              <a:spcAft>
                <a:spcPts val="0"/>
              </a:spcAft>
              <a:buSzPts val="1300"/>
              <a:buFont typeface="Tahoma"/>
              <a:buChar char="●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Built in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○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Exist in built in libraries 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○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Created by developers 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ahoma"/>
              <a:buChar char="●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User-Defined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○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Created by YOU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ahoma"/>
              <a:buChar char="○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Exists locally in program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Tahoma"/>
              <a:buChar char="○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Examples include: Calculate_Area(), Print_Name()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0" lvl="0" marL="9144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/>
          </a:p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457194" y="195275"/>
            <a:ext cx="67860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Common Python built-in functions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457194" y="1052756"/>
            <a:ext cx="6786000" cy="3674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print()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len()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type()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max()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min()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.upper()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  <a:p>
            <a:pPr indent="-2921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●"/>
            </a:pPr>
            <a:r>
              <a:rPr lang="en" sz="2000">
                <a:latin typeface="Tahoma"/>
                <a:ea typeface="Tahoma"/>
                <a:cs typeface="Tahoma"/>
                <a:sym typeface="Tahoma"/>
              </a:rPr>
              <a:t>.lower()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2406" y="1071750"/>
            <a:ext cx="3228600" cy="3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/>
          </a:p>
        </p:txBody>
      </p:sp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457194" y="195275"/>
            <a:ext cx="6786000" cy="857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ahoma"/>
                <a:ea typeface="Tahoma"/>
                <a:cs typeface="Tahoma"/>
                <a:sym typeface="Tahoma"/>
              </a:rPr>
              <a:t>How to call a function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2025444" y="1397100"/>
            <a:ext cx="5093100" cy="488100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outerShdw blurRad="57150" rotWithShape="0" algn="bl" dir="6120000" dist="38100">
              <a:srgbClr val="000000">
                <a:alpha val="50000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functionName(argument 1, argument 2, …)</a:t>
            </a:r>
            <a:endParaRPr sz="18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67750" y="2229625"/>
            <a:ext cx="39483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ahoma"/>
                <a:ea typeface="Tahoma"/>
                <a:cs typeface="Tahoma"/>
                <a:sym typeface="Tahoma"/>
              </a:rPr>
              <a:t>Examples: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72" name="Google Shape;172;p29"/>
          <p:cNvGraphicFramePr/>
          <p:nvPr/>
        </p:nvGraphicFramePr>
        <p:xfrm>
          <a:off x="952500" y="292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{72003E1C-5DEE-4585-B980-D66329CAFDAA}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Code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Tahoma"/>
                          <a:ea typeface="Tahoma"/>
                          <a:cs typeface="Tahoma"/>
                          <a:sym typeface="Tahoma"/>
                        </a:rPr>
                        <a:t>Output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print(“Hello World”)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Hello World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max(10, 5, 17)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457200" y="1041544"/>
            <a:ext cx="8229600" cy="1666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notebook </a:t>
            </a:r>
            <a:r>
              <a:rPr i="1" lang="en"/>
              <a:t>01_functions, </a:t>
            </a:r>
            <a:r>
              <a:rPr lang="en"/>
              <a:t>complete the following section: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Built-in Functions</a:t>
            </a:r>
            <a:endParaRPr/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3177023" y="3604807"/>
            <a:ext cx="508800" cy="205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9899" y="2049875"/>
            <a:ext cx="2536900" cy="253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/>
          </a:p>
        </p:txBody>
      </p:sp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367744" y="110513"/>
            <a:ext cx="681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ahoma"/>
                <a:ea typeface="Tahoma"/>
                <a:cs typeface="Tahoma"/>
                <a:sym typeface="Tahoma"/>
              </a:rPr>
              <a:t>Defining Functions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5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2554331" y="967919"/>
            <a:ext cx="4224300" cy="1045800"/>
          </a:xfrm>
          <a:prstGeom prst="rect">
            <a:avLst/>
          </a:prstGeom>
          <a:solidFill>
            <a:srgbClr val="00FFFF"/>
          </a:solidFill>
          <a:ln>
            <a:noFill/>
          </a:ln>
          <a:effectLst>
            <a:outerShdw blurRad="57150" rotWithShape="0" algn="bl" dir="6120000" dist="38100">
              <a:srgbClr val="000000">
                <a:alpha val="50000"/>
              </a:srgbClr>
            </a:outerShdw>
          </a:effectLst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def functionName(</a:t>
            </a:r>
            <a:r>
              <a:rPr i="1" lang="en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arguments</a:t>
            </a:r>
            <a:r>
              <a:rPr lang="en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):</a:t>
            </a:r>
            <a:endParaRPr sz="18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lines of code</a:t>
            </a:r>
            <a:endParaRPr i="1" sz="18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return </a:t>
            </a:r>
            <a:r>
              <a:rPr i="1" lang="en" sz="1800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output</a:t>
            </a:r>
            <a:endParaRPr i="1" sz="1800">
              <a:solidFill>
                <a:srgbClr val="0000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38" y="2250750"/>
            <a:ext cx="6031125" cy="24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/>
          </a:p>
        </p:txBody>
      </p:sp>
      <p:sp>
        <p:nvSpPr>
          <p:cNvPr id="196" name="Google Shape;196;p32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2"/>
          <p:cNvSpPr txBox="1"/>
          <p:nvPr>
            <p:ph type="title"/>
          </p:nvPr>
        </p:nvSpPr>
        <p:spPr>
          <a:xfrm>
            <a:off x="367744" y="110513"/>
            <a:ext cx="6815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ahoma"/>
                <a:ea typeface="Tahoma"/>
                <a:cs typeface="Tahoma"/>
                <a:sym typeface="Tahoma"/>
              </a:rPr>
              <a:t>Defining Functions</a:t>
            </a:r>
            <a:endParaRPr sz="2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5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500" u="none" cap="none" strike="noStrike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457200" y="3450950"/>
            <a:ext cx="6786000" cy="1629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-2667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●"/>
            </a:pPr>
            <a:r>
              <a:rPr lang="en" sz="1600">
                <a:latin typeface="Tahoma"/>
                <a:ea typeface="Tahoma"/>
                <a:cs typeface="Tahoma"/>
                <a:sym typeface="Tahoma"/>
              </a:rPr>
              <a:t>What is the name of the function?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●"/>
            </a:pPr>
            <a:r>
              <a:rPr lang="en" sz="1600">
                <a:latin typeface="Tahoma"/>
                <a:ea typeface="Tahoma"/>
                <a:cs typeface="Tahoma"/>
                <a:sym typeface="Tahoma"/>
              </a:rPr>
              <a:t>What does the function do?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●"/>
            </a:pPr>
            <a:r>
              <a:rPr lang="en" sz="1600">
                <a:latin typeface="Tahoma"/>
                <a:ea typeface="Tahoma"/>
                <a:cs typeface="Tahoma"/>
                <a:sym typeface="Tahoma"/>
              </a:rPr>
              <a:t>What argument does the function take in?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  <a:p>
            <a:pPr indent="-2667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ahoma"/>
              <a:buChar char="●"/>
            </a:pPr>
            <a:r>
              <a:rPr lang="en" sz="1600">
                <a:latin typeface="Tahoma"/>
                <a:ea typeface="Tahoma"/>
                <a:cs typeface="Tahoma"/>
                <a:sym typeface="Tahoma"/>
              </a:rPr>
              <a:t>What does the function return?</a:t>
            </a:r>
            <a:endParaRPr sz="16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38" y="863063"/>
            <a:ext cx="6031125" cy="24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BNL_Template_102416">
  <a:themeElements>
    <a:clrScheme name="2020 LBNL Color Theme">
      <a:dk1>
        <a:srgbClr val="00303C"/>
      </a:dk1>
      <a:lt1>
        <a:srgbClr val="FFFFFF"/>
      </a:lt1>
      <a:dk2>
        <a:srgbClr val="00303B"/>
      </a:dk2>
      <a:lt2>
        <a:srgbClr val="B1B3B3"/>
      </a:lt2>
      <a:accent1>
        <a:srgbClr val="007681"/>
      </a:accent1>
      <a:accent2>
        <a:srgbClr val="4198B5"/>
      </a:accent2>
      <a:accent3>
        <a:srgbClr val="D57800"/>
      </a:accent3>
      <a:accent4>
        <a:srgbClr val="74AA50"/>
      </a:accent4>
      <a:accent5>
        <a:srgbClr val="EAAA00"/>
      </a:accent5>
      <a:accent6>
        <a:srgbClr val="E04E38"/>
      </a:accent6>
      <a:hlink>
        <a:srgbClr val="0055D1"/>
      </a:hlink>
      <a:folHlink>
        <a:srgbClr val="66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