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  <p:sldMasterId id="2147483679" r:id="rId5"/>
    <p:sldMasterId id="214748368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y="6858000" cx="12192000"/>
  <p:notesSz cx="6858000" cy="9144000"/>
  <p:embeddedFontLst>
    <p:embeddedFont>
      <p:font typeface="Tahoma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744">
          <p15:clr>
            <a:srgbClr val="A4A3A4"/>
          </p15:clr>
        </p15:guide>
        <p15:guide id="2" orient="horz" pos="1228">
          <p15:clr>
            <a:srgbClr val="A4A3A4"/>
          </p15:clr>
        </p15:guide>
        <p15:guide id="3" pos="7296">
          <p15:clr>
            <a:srgbClr val="A4A3A4"/>
          </p15:clr>
        </p15:guide>
        <p15:guide id="4" pos="3840">
          <p15:clr>
            <a:srgbClr val="A4A3A4"/>
          </p15:clr>
        </p15:guide>
        <p15:guide id="5" pos="384">
          <p15:clr>
            <a:srgbClr val="A4A3A4"/>
          </p15:clr>
        </p15:guide>
        <p15:guide id="6" pos="6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744" orient="horz"/>
        <p:guide pos="1228" orient="horz"/>
        <p:guide pos="7296"/>
        <p:guide pos="3840"/>
        <p:guide pos="384"/>
        <p:guide pos="69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font" Target="fonts/Tahoma-bold.fntdata"/><Relationship Id="rId14" Type="http://schemas.openxmlformats.org/officeDocument/2006/relationships/slide" Target="slides/slide7.xml"/><Relationship Id="rId36" Type="http://schemas.openxmlformats.org/officeDocument/2006/relationships/font" Target="fonts/Tahoma-regular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e76f30d4f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2e76f30d4f_0_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12e76f30d4f_0_2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229e0747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229e0747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2f6f774193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2f6f774193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229e0747cd_0_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229e0747cd_0_8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Stop/Start here!</a:t>
            </a:r>
            <a:endParaRPr/>
          </a:p>
        </p:txBody>
      </p:sp>
      <p:sp>
        <p:nvSpPr>
          <p:cNvPr id="309" name="Google Shape;309;g2229e0747cd_0_8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2f6f774193_0_9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12f6f774193_0_9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2f6f774193_0_10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g12f6f774193_0_10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2f6f774193_0_10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g12f6f774193_0_10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2f6f774193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2f6f774193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2f6f774193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2f6f774193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2f6f774193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2f6f774193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2d0dfd4de7_0_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2d0dfd4de7_0_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g32d0dfd4de7_0_6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e8b0dd0f6f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2e8b0dd0f6f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359c81b9a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359c81b9a1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g3359c81b9a1_0_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359c81b9a1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359c81b9a1_0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g3359c81b9a1_0_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359c81b9a1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359c81b9a1_0_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g3359c81b9a1_0_2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359c81b9a1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359c81b9a1_0_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g3359c81b9a1_0_2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438da59291_0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438da59291_0_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g3438da59291_0_4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438da5929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3438da59291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g3438da59291_0_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438da59291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3438da59291_0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g3438da59291_0_1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438da59291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3438da59291_0_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g3438da59291_0_2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438da59291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3438da59291_0_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g3438da59291_0_3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2f6f774193_0_7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It controls the way the code is executed.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12f6f774193_0_7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2f6f774193_0_8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12f6f774193_0_8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2f6f774193_0_8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12f6f774193_0_8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2f6f774193_0_98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The indent is very important because everything after the indent is in the loop! </a:t>
            </a:r>
            <a:endParaRPr/>
          </a:p>
        </p:txBody>
      </p:sp>
      <p:sp>
        <p:nvSpPr>
          <p:cNvPr id="261" name="Google Shape;261;g12f6f774193_0_9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2f6f774193_0_89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12f6f774193_0_8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2f6f774193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2f6f774193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2f6f774193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2f6f774193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jpg"/><Relationship Id="rId3" Type="http://schemas.openxmlformats.org/officeDocument/2006/relationships/image" Target="../media/image32.png"/><Relationship Id="rId4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Relationship Id="rId3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jpg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" showMasterSp="0">
  <p:cSld name="Cover Slide">
    <p:bg>
      <p:bgPr>
        <a:solidFill>
          <a:schemeClr val="accent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ew_DOE_Logo_White_060208.eps" id="16" name="Google Shape;1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69694" y="5464190"/>
            <a:ext cx="1503806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al_wordmark.eps" id="17" name="Google Shape;1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49930" y="5418470"/>
            <a:ext cx="1498059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18" name="Google Shape;1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73500" y="2927350"/>
            <a:ext cx="4445000" cy="100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380"/>
              <a:buFont typeface="Arial"/>
              <a:buNone/>
              <a:defRPr b="0" i="0" sz="28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Merriweather Sans"/>
              <a:buNone/>
              <a:defRPr b="0" i="0" sz="2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1500"/>
              <a:buFont typeface="Merriweather Sans"/>
              <a:buNone/>
              <a:defRPr b="0" i="0" sz="20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>
            <a:off x="2389717" y="5367338"/>
            <a:ext cx="73152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020"/>
              <a:buFont typeface="Arial"/>
              <a:buNone/>
              <a:defRPr b="0" i="0" sz="12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750"/>
              <a:buFont typeface="Merriweather Sans"/>
              <a:buNone/>
              <a:defRPr b="0" i="0" sz="10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3366"/>
              </a:buClr>
              <a:buSzPts val="675"/>
              <a:buFont typeface="Merriweather Sans"/>
              <a:buNone/>
              <a:defRPr b="0" i="0" sz="9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3366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C59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C59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C59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C59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609601" y="6408545"/>
            <a:ext cx="50152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5648041" y="6408545"/>
            <a:ext cx="9046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" showMasterSp="0">
  <p:cSld name="Cover Slide">
    <p:bg>
      <p:bgPr>
        <a:solidFill>
          <a:schemeClr val="accen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ew_DOE_Logo_White_060208.eps" id="81" name="Google Shape;8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69694" y="5464190"/>
            <a:ext cx="1503806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al_wordmark.eps" id="82" name="Google Shape;8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49930" y="5418470"/>
            <a:ext cx="1498058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83" name="Google Shape;8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73500" y="2927350"/>
            <a:ext cx="4445000" cy="100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XBD200302-00063-02.jpg" id="85" name="Google Shape;85;p14"/>
          <p:cNvPicPr preferRelativeResize="0"/>
          <p:nvPr/>
        </p:nvPicPr>
        <p:blipFill rotWithShape="1">
          <a:blip r:embed="rId2">
            <a:alphaModFix/>
          </a:blip>
          <a:srcRect b="1719" l="3206" r="66401" t="26354"/>
          <a:stretch/>
        </p:blipFill>
        <p:spPr>
          <a:xfrm>
            <a:off x="0" y="1066800"/>
            <a:ext cx="12191996" cy="579120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4"/>
          <p:cNvSpPr/>
          <p:nvPr/>
        </p:nvSpPr>
        <p:spPr>
          <a:xfrm>
            <a:off x="0" y="1066800"/>
            <a:ext cx="12192000" cy="5791200"/>
          </a:xfrm>
          <a:prstGeom prst="rect">
            <a:avLst/>
          </a:prstGeom>
          <a:solidFill>
            <a:srgbClr val="376092">
              <a:alpha val="905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1828799" y="3886200"/>
            <a:ext cx="9444000" cy="17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Arial"/>
              <a:buNone/>
              <a:defRPr b="0" i="0" sz="2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1900"/>
              <a:buFont typeface="Merriweather Sans"/>
              <a:buNone/>
              <a:defRPr b="0" i="0" sz="2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900"/>
              <a:buFont typeface="Merriweather Sans"/>
              <a:buNone/>
              <a:defRPr b="0" i="0" sz="2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XBD200302-00063-02.jpg" id="88" name="Google Shape;88;p14"/>
          <p:cNvPicPr preferRelativeResize="0"/>
          <p:nvPr/>
        </p:nvPicPr>
        <p:blipFill rotWithShape="1">
          <a:blip r:embed="rId2">
            <a:alphaModFix/>
          </a:blip>
          <a:srcRect b="1719" l="3206" r="66401" t="26354"/>
          <a:stretch/>
        </p:blipFill>
        <p:spPr>
          <a:xfrm>
            <a:off x="0" y="1066800"/>
            <a:ext cx="12191996" cy="579120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4"/>
          <p:cNvSpPr/>
          <p:nvPr/>
        </p:nvSpPr>
        <p:spPr>
          <a:xfrm>
            <a:off x="0" y="1066800"/>
            <a:ext cx="12192000" cy="5791200"/>
          </a:xfrm>
          <a:prstGeom prst="rect">
            <a:avLst/>
          </a:prstGeom>
          <a:solidFill>
            <a:schemeClr val="dk1">
              <a:alpha val="8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0" y="0"/>
            <a:ext cx="12192000" cy="106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4"/>
          <p:cNvSpPr txBox="1"/>
          <p:nvPr>
            <p:ph type="title"/>
          </p:nvPr>
        </p:nvSpPr>
        <p:spPr>
          <a:xfrm>
            <a:off x="1435947" y="1520190"/>
            <a:ext cx="101055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pic>
        <p:nvPicPr>
          <p:cNvPr descr="DOE_Logo_White.png"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9554" y="375285"/>
            <a:ext cx="1509680" cy="3657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93" name="Google Shape;9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4864" y="172720"/>
            <a:ext cx="324091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609601" y="260350"/>
            <a:ext cx="109728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609601" y="1573213"/>
            <a:ext cx="10972800" cy="43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1200"/>
              </a:spcBef>
              <a:spcAft>
                <a:spcPts val="0"/>
              </a:spcAft>
              <a:buSzPts val="15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erriweather Sans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15"/>
          <p:cNvSpPr txBox="1"/>
          <p:nvPr>
            <p:ph idx="11" type="ftr"/>
          </p:nvPr>
        </p:nvSpPr>
        <p:spPr>
          <a:xfrm>
            <a:off x="609601" y="6408545"/>
            <a:ext cx="5015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5648041" y="6408545"/>
            <a:ext cx="90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609600" y="4406901"/>
            <a:ext cx="109728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1" sz="3200" cap="none">
                <a:solidFill>
                  <a:srgbClr val="00395A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609600" y="2906713"/>
            <a:ext cx="109728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1200"/>
              <a:buFont typeface="Merriweather Sans"/>
              <a:buNone/>
              <a:defRPr b="0" i="0" sz="16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00"/>
              </a:spcBef>
              <a:spcAft>
                <a:spcPts val="0"/>
              </a:spcAft>
              <a:buClr>
                <a:srgbClr val="003366"/>
              </a:buClr>
              <a:buSzPts val="1100"/>
              <a:buFont typeface="Merriweather Sans"/>
              <a:buNone/>
              <a:defRPr b="0" i="0" sz="15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003366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2C5993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2C5993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2C5993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2C5993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16"/>
          <p:cNvSpPr txBox="1"/>
          <p:nvPr>
            <p:ph idx="11" type="ftr"/>
          </p:nvPr>
        </p:nvSpPr>
        <p:spPr>
          <a:xfrm>
            <a:off x="609601" y="6408545"/>
            <a:ext cx="5015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5648041" y="6408545"/>
            <a:ext cx="90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609601" y="260350"/>
            <a:ext cx="109728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609600" y="1598614"/>
            <a:ext cx="5384700" cy="43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900"/>
              </a:spcBef>
              <a:spcAft>
                <a:spcPts val="0"/>
              </a:spcAft>
              <a:buSzPts val="15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 Sans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1300"/>
              <a:buFont typeface="Merriweather Sans"/>
              <a:buChar char="–"/>
              <a:defRPr b="0" i="0" sz="19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17"/>
          <p:cNvSpPr txBox="1"/>
          <p:nvPr>
            <p:ph idx="2" type="body"/>
          </p:nvPr>
        </p:nvSpPr>
        <p:spPr>
          <a:xfrm>
            <a:off x="6197600" y="1598614"/>
            <a:ext cx="5384700" cy="43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900"/>
              </a:spcBef>
              <a:spcAft>
                <a:spcPts val="0"/>
              </a:spcAft>
              <a:buSzPts val="15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 Sans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1300"/>
              <a:buFont typeface="Merriweather Sans"/>
              <a:buChar char="–"/>
              <a:defRPr b="0" i="0" sz="19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17"/>
          <p:cNvSpPr txBox="1"/>
          <p:nvPr>
            <p:ph idx="11" type="ftr"/>
          </p:nvPr>
        </p:nvSpPr>
        <p:spPr>
          <a:xfrm>
            <a:off x="609601" y="6408545"/>
            <a:ext cx="5015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idx="12" type="sldNum"/>
          </p:nvPr>
        </p:nvSpPr>
        <p:spPr>
          <a:xfrm>
            <a:off x="5648041" y="6408545"/>
            <a:ext cx="90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609600" y="274638"/>
            <a:ext cx="109728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700"/>
              <a:buFont typeface="Arial"/>
              <a:buNone/>
              <a:defRPr b="1" i="0" sz="20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1300"/>
              <a:buFont typeface="Merriweather Sans"/>
              <a:buNone/>
              <a:defRPr b="1" i="0" sz="19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00"/>
              </a:spcBef>
              <a:spcAft>
                <a:spcPts val="0"/>
              </a:spcAft>
              <a:buClr>
                <a:srgbClr val="003366"/>
              </a:buClr>
              <a:buSzPts val="1200"/>
              <a:buFont typeface="Merriweather Sans"/>
              <a:buNone/>
              <a:defRPr b="1" i="0" sz="16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2C5993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2C5993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2C5993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2C5993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18"/>
          <p:cNvSpPr txBox="1"/>
          <p:nvPr>
            <p:ph idx="2" type="body"/>
          </p:nvPr>
        </p:nvSpPr>
        <p:spPr>
          <a:xfrm>
            <a:off x="609600" y="2174875"/>
            <a:ext cx="5386800" cy="3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900"/>
              </a:spcBef>
              <a:spcAft>
                <a:spcPts val="0"/>
              </a:spcAft>
              <a:buSzPts val="15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 Sans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spcBef>
                <a:spcPts val="300"/>
              </a:spcBef>
              <a:spcAft>
                <a:spcPts val="0"/>
              </a:spcAft>
              <a:buClr>
                <a:srgbClr val="003366"/>
              </a:buClr>
              <a:buSzPts val="1200"/>
              <a:buFont typeface="Merriweather Sans"/>
              <a:buChar char="–"/>
              <a:defRPr b="0" i="0" sz="16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2C5993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2C5993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2C5993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2C5993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18"/>
          <p:cNvSpPr txBox="1"/>
          <p:nvPr>
            <p:ph idx="3" type="body"/>
          </p:nvPr>
        </p:nvSpPr>
        <p:spPr>
          <a:xfrm>
            <a:off x="6193368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900"/>
              </a:spcBef>
              <a:spcAft>
                <a:spcPts val="0"/>
              </a:spcAft>
              <a:buClr>
                <a:srgbClr val="00395A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00395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700"/>
              <a:buFont typeface="Arial"/>
              <a:buNone/>
              <a:defRPr b="1" i="0" sz="20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1300"/>
              <a:buFont typeface="Merriweather Sans"/>
              <a:buNone/>
              <a:defRPr b="1" i="0" sz="19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00"/>
              </a:spcBef>
              <a:spcAft>
                <a:spcPts val="0"/>
              </a:spcAft>
              <a:buClr>
                <a:srgbClr val="003366"/>
              </a:buClr>
              <a:buSzPts val="1200"/>
              <a:buFont typeface="Merriweather Sans"/>
              <a:buNone/>
              <a:defRPr b="1" i="0" sz="16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2C5993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2C5993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2C5993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2C5993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idx="4" type="body"/>
          </p:nvPr>
        </p:nvSpPr>
        <p:spPr>
          <a:xfrm>
            <a:off x="6193368" y="2174875"/>
            <a:ext cx="5388900" cy="3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900"/>
              </a:spcBef>
              <a:spcAft>
                <a:spcPts val="0"/>
              </a:spcAft>
              <a:buSzPts val="15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 Sans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spcBef>
                <a:spcPts val="300"/>
              </a:spcBef>
              <a:spcAft>
                <a:spcPts val="0"/>
              </a:spcAft>
              <a:buClr>
                <a:srgbClr val="003366"/>
              </a:buClr>
              <a:buSzPts val="1200"/>
              <a:buFont typeface="Merriweather Sans"/>
              <a:buChar char="–"/>
              <a:defRPr b="0" i="0" sz="16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2C5993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2C5993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2C5993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2C5993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18"/>
          <p:cNvSpPr txBox="1"/>
          <p:nvPr>
            <p:ph idx="11" type="ftr"/>
          </p:nvPr>
        </p:nvSpPr>
        <p:spPr>
          <a:xfrm>
            <a:off x="609601" y="6408545"/>
            <a:ext cx="5015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2" type="sldNum"/>
          </p:nvPr>
        </p:nvSpPr>
        <p:spPr>
          <a:xfrm>
            <a:off x="5648041" y="6408545"/>
            <a:ext cx="90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609601" y="260350"/>
            <a:ext cx="109728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395A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20" name="Google Shape;120;p19"/>
          <p:cNvSpPr txBox="1"/>
          <p:nvPr>
            <p:ph idx="11" type="ftr"/>
          </p:nvPr>
        </p:nvSpPr>
        <p:spPr>
          <a:xfrm>
            <a:off x="609601" y="6408545"/>
            <a:ext cx="5015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5648041" y="6408545"/>
            <a:ext cx="90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idx="11" type="ftr"/>
          </p:nvPr>
        </p:nvSpPr>
        <p:spPr>
          <a:xfrm>
            <a:off x="609601" y="6408545"/>
            <a:ext cx="5015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5648041" y="6408545"/>
            <a:ext cx="90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609601" y="273050"/>
            <a:ext cx="40113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1" sz="2000">
                <a:solidFill>
                  <a:schemeClr val="dk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4766733" y="273051"/>
            <a:ext cx="6815700" cy="56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900"/>
              </a:spcBef>
              <a:spcAft>
                <a:spcPts val="0"/>
              </a:spcAft>
              <a:buSzPts val="15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 Sans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1500"/>
              <a:buFont typeface="Merriweather Sans"/>
              <a:buChar char="–"/>
              <a:defRPr b="0" i="0" sz="20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21"/>
          <p:cNvSpPr txBox="1"/>
          <p:nvPr>
            <p:ph idx="2" type="body"/>
          </p:nvPr>
        </p:nvSpPr>
        <p:spPr>
          <a:xfrm>
            <a:off x="609601" y="1435101"/>
            <a:ext cx="4011300" cy="4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100"/>
              <a:buFont typeface="Arial"/>
              <a:buNone/>
              <a:defRPr b="0" i="0" sz="12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800"/>
              <a:buFont typeface="Merriweather Sans"/>
              <a:buNone/>
              <a:defRPr b="0" i="0" sz="11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00"/>
              </a:spcBef>
              <a:spcAft>
                <a:spcPts val="0"/>
              </a:spcAft>
              <a:buClr>
                <a:srgbClr val="003366"/>
              </a:buClr>
              <a:buSzPts val="700"/>
              <a:buFont typeface="Merriweather Sans"/>
              <a:buNone/>
              <a:defRPr b="0" i="0" sz="9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00"/>
              </a:spcBef>
              <a:spcAft>
                <a:spcPts val="0"/>
              </a:spcAft>
              <a:buClr>
                <a:srgbClr val="003366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00"/>
              </a:spcBef>
              <a:spcAft>
                <a:spcPts val="0"/>
              </a:spcAft>
              <a:buClr>
                <a:srgbClr val="2C59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00"/>
              </a:spcBef>
              <a:spcAft>
                <a:spcPts val="0"/>
              </a:spcAft>
              <a:buClr>
                <a:srgbClr val="2C59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00"/>
              </a:spcBef>
              <a:spcAft>
                <a:spcPts val="0"/>
              </a:spcAft>
              <a:buClr>
                <a:srgbClr val="2C59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00"/>
              </a:spcBef>
              <a:spcAft>
                <a:spcPts val="0"/>
              </a:spcAft>
              <a:buClr>
                <a:srgbClr val="2C59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21"/>
          <p:cNvSpPr txBox="1"/>
          <p:nvPr>
            <p:ph idx="11" type="ftr"/>
          </p:nvPr>
        </p:nvSpPr>
        <p:spPr>
          <a:xfrm>
            <a:off x="609601" y="6408545"/>
            <a:ext cx="5015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30" name="Google Shape;130;p21"/>
          <p:cNvSpPr txBox="1"/>
          <p:nvPr>
            <p:ph idx="12" type="sldNum"/>
          </p:nvPr>
        </p:nvSpPr>
        <p:spPr>
          <a:xfrm>
            <a:off x="5648041" y="6408545"/>
            <a:ext cx="90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XBD200302-00063-02.jpg" id="21" name="Google Shape;21;p3"/>
          <p:cNvPicPr preferRelativeResize="0"/>
          <p:nvPr/>
        </p:nvPicPr>
        <p:blipFill rotWithShape="1">
          <a:blip r:embed="rId2">
            <a:alphaModFix/>
          </a:blip>
          <a:srcRect b="1718" l="3206" r="66402" t="26350"/>
          <a:stretch/>
        </p:blipFill>
        <p:spPr>
          <a:xfrm>
            <a:off x="0" y="1066800"/>
            <a:ext cx="12192000" cy="579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/>
          <p:nvPr/>
        </p:nvSpPr>
        <p:spPr>
          <a:xfrm>
            <a:off x="0" y="1066800"/>
            <a:ext cx="12192000" cy="5791200"/>
          </a:xfrm>
          <a:prstGeom prst="rect">
            <a:avLst/>
          </a:prstGeom>
          <a:solidFill>
            <a:srgbClr val="376092">
              <a:alpha val="8862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828799" y="3886200"/>
            <a:ext cx="9443961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40"/>
              <a:buFont typeface="Arial"/>
              <a:buNone/>
              <a:defRPr b="0" i="0" sz="2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Merriweather Sans"/>
              <a:buNone/>
              <a:defRPr b="0" i="0" sz="2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Merriweather Sans"/>
              <a:buNone/>
              <a:defRPr b="0" i="0" sz="2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XBD200302-00063-02.jpg" id="24" name="Google Shape;24;p3"/>
          <p:cNvPicPr preferRelativeResize="0"/>
          <p:nvPr/>
        </p:nvPicPr>
        <p:blipFill rotWithShape="1">
          <a:blip r:embed="rId2">
            <a:alphaModFix/>
          </a:blip>
          <a:srcRect b="1718" l="3206" r="66402" t="26350"/>
          <a:stretch/>
        </p:blipFill>
        <p:spPr>
          <a:xfrm>
            <a:off x="0" y="1066800"/>
            <a:ext cx="12192000" cy="579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/>
          <p:nvPr/>
        </p:nvSpPr>
        <p:spPr>
          <a:xfrm>
            <a:off x="0" y="1066800"/>
            <a:ext cx="12192000" cy="5791200"/>
          </a:xfrm>
          <a:prstGeom prst="rect">
            <a:avLst/>
          </a:prstGeom>
          <a:solidFill>
            <a:schemeClr val="dk1">
              <a:alpha val="8784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0" y="0"/>
            <a:ext cx="12192000" cy="106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"/>
          <p:cNvSpPr txBox="1"/>
          <p:nvPr>
            <p:ph type="title"/>
          </p:nvPr>
        </p:nvSpPr>
        <p:spPr>
          <a:xfrm>
            <a:off x="1435947" y="1520190"/>
            <a:ext cx="101058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DOE_Logo_White.png" id="28" name="Google Shape;2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9554" y="375285"/>
            <a:ext cx="1509678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29" name="Google Shape;2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4864" y="172720"/>
            <a:ext cx="3240911" cy="73152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</a:defRPr>
            </a:lvl1pPr>
            <a:lvl2pPr lvl="1" algn="r">
              <a:buNone/>
              <a:defRPr sz="1300">
                <a:solidFill>
                  <a:schemeClr val="lt1"/>
                </a:solidFill>
              </a:defRPr>
            </a:lvl2pPr>
            <a:lvl3pPr lvl="2" algn="r">
              <a:buNone/>
              <a:defRPr sz="1300">
                <a:solidFill>
                  <a:schemeClr val="lt1"/>
                </a:solidFill>
              </a:defRPr>
            </a:lvl3pPr>
            <a:lvl4pPr lvl="3" algn="r">
              <a:buNone/>
              <a:defRPr sz="1300">
                <a:solidFill>
                  <a:schemeClr val="lt1"/>
                </a:solidFill>
              </a:defRPr>
            </a:lvl4pPr>
            <a:lvl5pPr lvl="4" algn="r">
              <a:buNone/>
              <a:defRPr sz="1300">
                <a:solidFill>
                  <a:schemeClr val="lt1"/>
                </a:solidFill>
              </a:defRPr>
            </a:lvl5pPr>
            <a:lvl6pPr lvl="5" algn="r">
              <a:buNone/>
              <a:defRPr sz="1300">
                <a:solidFill>
                  <a:schemeClr val="lt1"/>
                </a:solidFill>
              </a:defRPr>
            </a:lvl6pPr>
            <a:lvl7pPr lvl="6" algn="r">
              <a:buNone/>
              <a:defRPr sz="1300">
                <a:solidFill>
                  <a:schemeClr val="lt1"/>
                </a:solidFill>
              </a:defRPr>
            </a:lvl7pPr>
            <a:lvl8pPr lvl="7" algn="r">
              <a:buNone/>
              <a:defRPr sz="1300">
                <a:solidFill>
                  <a:schemeClr val="lt1"/>
                </a:solidFill>
              </a:defRPr>
            </a:lvl8pPr>
            <a:lvl9pPr lvl="8" algn="r">
              <a:buNone/>
              <a:defRPr sz="13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1" sz="2000">
                <a:solidFill>
                  <a:schemeClr val="dk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33" name="Google Shape;133;p22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Arial"/>
              <a:buNone/>
              <a:defRPr b="0" i="0" sz="28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1900"/>
              <a:buFont typeface="Merriweather Sans"/>
              <a:buNone/>
              <a:defRPr b="0" i="0" sz="2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1500"/>
              <a:buFont typeface="Merriweather Sans"/>
              <a:buNone/>
              <a:defRPr b="0" i="0" sz="20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2389717" y="5367338"/>
            <a:ext cx="73152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100"/>
              <a:buFont typeface="Arial"/>
              <a:buNone/>
              <a:defRPr b="0" i="0" sz="12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800"/>
              <a:buFont typeface="Merriweather Sans"/>
              <a:buNone/>
              <a:defRPr b="0" i="0" sz="11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00"/>
              </a:spcBef>
              <a:spcAft>
                <a:spcPts val="0"/>
              </a:spcAft>
              <a:buClr>
                <a:srgbClr val="003366"/>
              </a:buClr>
              <a:buSzPts val="700"/>
              <a:buFont typeface="Merriweather Sans"/>
              <a:buNone/>
              <a:defRPr b="0" i="0" sz="9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00"/>
              </a:spcBef>
              <a:spcAft>
                <a:spcPts val="0"/>
              </a:spcAft>
              <a:buClr>
                <a:srgbClr val="003366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00"/>
              </a:spcBef>
              <a:spcAft>
                <a:spcPts val="0"/>
              </a:spcAft>
              <a:buClr>
                <a:srgbClr val="2C59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00"/>
              </a:spcBef>
              <a:spcAft>
                <a:spcPts val="0"/>
              </a:spcAft>
              <a:buClr>
                <a:srgbClr val="2C59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00"/>
              </a:spcBef>
              <a:spcAft>
                <a:spcPts val="0"/>
              </a:spcAft>
              <a:buClr>
                <a:srgbClr val="2C59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00"/>
              </a:spcBef>
              <a:spcAft>
                <a:spcPts val="0"/>
              </a:spcAft>
              <a:buClr>
                <a:srgbClr val="2C59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p22"/>
          <p:cNvSpPr txBox="1"/>
          <p:nvPr>
            <p:ph idx="11" type="ftr"/>
          </p:nvPr>
        </p:nvSpPr>
        <p:spPr>
          <a:xfrm>
            <a:off x="609601" y="6408545"/>
            <a:ext cx="5015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36" name="Google Shape;136;p22"/>
          <p:cNvSpPr txBox="1"/>
          <p:nvPr>
            <p:ph idx="12" type="sldNum"/>
          </p:nvPr>
        </p:nvSpPr>
        <p:spPr>
          <a:xfrm>
            <a:off x="5648041" y="6408545"/>
            <a:ext cx="90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" showMasterSp="0">
  <p:cSld name="Cover Slide">
    <p:bg>
      <p:bgPr>
        <a:solidFill>
          <a:schemeClr val="accent2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ew_DOE_Logo_White_060208.eps" id="144" name="Google Shape;144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69694" y="5464190"/>
            <a:ext cx="1503806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al_wordmark.eps" id="145" name="Google Shape;14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49930" y="5418470"/>
            <a:ext cx="1498061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146" name="Google Shape;14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73500" y="2927350"/>
            <a:ext cx="4445000" cy="100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4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XBD200302-00063-02.jpg" id="149" name="Google Shape;149;p25"/>
          <p:cNvPicPr preferRelativeResize="0"/>
          <p:nvPr/>
        </p:nvPicPr>
        <p:blipFill rotWithShape="1">
          <a:blip r:embed="rId2">
            <a:alphaModFix/>
          </a:blip>
          <a:srcRect b="1719" l="3206" r="66401" t="26348"/>
          <a:stretch/>
        </p:blipFill>
        <p:spPr>
          <a:xfrm>
            <a:off x="0" y="1066800"/>
            <a:ext cx="12192007" cy="5791201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5"/>
          <p:cNvSpPr/>
          <p:nvPr/>
        </p:nvSpPr>
        <p:spPr>
          <a:xfrm>
            <a:off x="0" y="1066800"/>
            <a:ext cx="12192000" cy="5791200"/>
          </a:xfrm>
          <a:prstGeom prst="rect">
            <a:avLst/>
          </a:prstGeom>
          <a:solidFill>
            <a:srgbClr val="376092">
              <a:alpha val="886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5"/>
          <p:cNvSpPr txBox="1"/>
          <p:nvPr>
            <p:ph idx="1" type="subTitle"/>
          </p:nvPr>
        </p:nvSpPr>
        <p:spPr>
          <a:xfrm>
            <a:off x="1828799" y="3886200"/>
            <a:ext cx="9444000" cy="17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Arial"/>
              <a:buNone/>
              <a:defRPr b="0" i="0" sz="2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1900"/>
              <a:buFont typeface="Merriweather Sans"/>
              <a:buNone/>
              <a:defRPr b="0" i="0" sz="2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900"/>
              <a:buFont typeface="Merriweather Sans"/>
              <a:buNone/>
              <a:defRPr b="0" i="0" sz="2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XBD200302-00063-02.jpg" id="152" name="Google Shape;152;p25"/>
          <p:cNvPicPr preferRelativeResize="0"/>
          <p:nvPr/>
        </p:nvPicPr>
        <p:blipFill rotWithShape="1">
          <a:blip r:embed="rId2">
            <a:alphaModFix/>
          </a:blip>
          <a:srcRect b="1719" l="3206" r="66401" t="26348"/>
          <a:stretch/>
        </p:blipFill>
        <p:spPr>
          <a:xfrm>
            <a:off x="0" y="1066800"/>
            <a:ext cx="12192007" cy="579120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5"/>
          <p:cNvSpPr/>
          <p:nvPr/>
        </p:nvSpPr>
        <p:spPr>
          <a:xfrm>
            <a:off x="0" y="1066800"/>
            <a:ext cx="12192000" cy="5791200"/>
          </a:xfrm>
          <a:prstGeom prst="rect">
            <a:avLst/>
          </a:prstGeom>
          <a:solidFill>
            <a:schemeClr val="dk1">
              <a:alpha val="8784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5"/>
          <p:cNvSpPr/>
          <p:nvPr/>
        </p:nvSpPr>
        <p:spPr>
          <a:xfrm>
            <a:off x="0" y="0"/>
            <a:ext cx="12192000" cy="106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5"/>
          <p:cNvSpPr txBox="1"/>
          <p:nvPr>
            <p:ph type="title"/>
          </p:nvPr>
        </p:nvSpPr>
        <p:spPr>
          <a:xfrm>
            <a:off x="1435947" y="1520190"/>
            <a:ext cx="101055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pic>
        <p:nvPicPr>
          <p:cNvPr descr="DOE_Logo_White.png" id="156" name="Google Shape;15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9554" y="375285"/>
            <a:ext cx="1509675" cy="3657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157" name="Google Shape;15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4864" y="172720"/>
            <a:ext cx="3240910" cy="73152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5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buNone/>
              <a:defRPr sz="1300">
                <a:solidFill>
                  <a:schemeClr val="lt1"/>
                </a:solidFill>
              </a:defRPr>
            </a:lvl1pPr>
            <a:lvl2pPr lvl="1" rtl="0" algn="r">
              <a:buNone/>
              <a:defRPr sz="1300">
                <a:solidFill>
                  <a:schemeClr val="lt1"/>
                </a:solidFill>
              </a:defRPr>
            </a:lvl2pPr>
            <a:lvl3pPr lvl="2" rtl="0" algn="r">
              <a:buNone/>
              <a:defRPr sz="1300">
                <a:solidFill>
                  <a:schemeClr val="lt1"/>
                </a:solidFill>
              </a:defRPr>
            </a:lvl3pPr>
            <a:lvl4pPr lvl="3" rtl="0" algn="r">
              <a:buNone/>
              <a:defRPr sz="1300">
                <a:solidFill>
                  <a:schemeClr val="lt1"/>
                </a:solidFill>
              </a:defRPr>
            </a:lvl4pPr>
            <a:lvl5pPr lvl="4" rtl="0" algn="r">
              <a:buNone/>
              <a:defRPr sz="1300">
                <a:solidFill>
                  <a:schemeClr val="lt1"/>
                </a:solidFill>
              </a:defRPr>
            </a:lvl5pPr>
            <a:lvl6pPr lvl="5" rtl="0" algn="r">
              <a:buNone/>
              <a:defRPr sz="1300">
                <a:solidFill>
                  <a:schemeClr val="lt1"/>
                </a:solidFill>
              </a:defRPr>
            </a:lvl6pPr>
            <a:lvl7pPr lvl="6" rtl="0" algn="r">
              <a:buNone/>
              <a:defRPr sz="1300">
                <a:solidFill>
                  <a:schemeClr val="lt1"/>
                </a:solidFill>
              </a:defRPr>
            </a:lvl7pPr>
            <a:lvl8pPr lvl="7" rtl="0" algn="r">
              <a:buNone/>
              <a:defRPr sz="1300">
                <a:solidFill>
                  <a:schemeClr val="lt1"/>
                </a:solidFill>
              </a:defRPr>
            </a:lvl8pPr>
            <a:lvl9pPr lvl="8" rtl="0" algn="r">
              <a:buNone/>
              <a:defRPr sz="13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609600" y="274638"/>
            <a:ext cx="109728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700"/>
              <a:buFont typeface="Arial"/>
              <a:buNone/>
              <a:defRPr b="1" i="0" sz="20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1300"/>
              <a:buFont typeface="Merriweather Sans"/>
              <a:buNone/>
              <a:defRPr b="1" i="0" sz="19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3366"/>
              </a:buClr>
              <a:buSzPts val="1200"/>
              <a:buFont typeface="Merriweather Sans"/>
              <a:buNone/>
              <a:defRPr b="1" i="0" sz="16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5993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5993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5993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5993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2" name="Google Shape;162;p26"/>
          <p:cNvSpPr txBox="1"/>
          <p:nvPr>
            <p:ph idx="2" type="body"/>
          </p:nvPr>
        </p:nvSpPr>
        <p:spPr>
          <a:xfrm>
            <a:off x="609600" y="2174875"/>
            <a:ext cx="5386800" cy="3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 Sans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3366"/>
              </a:buClr>
              <a:buSzPts val="1200"/>
              <a:buFont typeface="Merriweather Sans"/>
              <a:buChar char="–"/>
              <a:defRPr b="0" i="0" sz="16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5993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5993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5993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5993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26"/>
          <p:cNvSpPr txBox="1"/>
          <p:nvPr>
            <p:ph idx="3" type="body"/>
          </p:nvPr>
        </p:nvSpPr>
        <p:spPr>
          <a:xfrm>
            <a:off x="6193368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395A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00395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700"/>
              <a:buFont typeface="Arial"/>
              <a:buNone/>
              <a:defRPr b="1" i="0" sz="20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1300"/>
              <a:buFont typeface="Merriweather Sans"/>
              <a:buNone/>
              <a:defRPr b="1" i="0" sz="19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3366"/>
              </a:buClr>
              <a:buSzPts val="1200"/>
              <a:buFont typeface="Merriweather Sans"/>
              <a:buNone/>
              <a:defRPr b="1" i="0" sz="16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5993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5993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5993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5993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26"/>
          <p:cNvSpPr txBox="1"/>
          <p:nvPr>
            <p:ph idx="4" type="body"/>
          </p:nvPr>
        </p:nvSpPr>
        <p:spPr>
          <a:xfrm>
            <a:off x="6193368" y="2174875"/>
            <a:ext cx="5388900" cy="3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 Sans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3366"/>
              </a:buClr>
              <a:buSzPts val="1200"/>
              <a:buFont typeface="Merriweather Sans"/>
              <a:buChar char="–"/>
              <a:defRPr b="0" i="0" sz="16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5993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5993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5993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5993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5" name="Google Shape;165;p26"/>
          <p:cNvSpPr txBox="1"/>
          <p:nvPr>
            <p:ph idx="11" type="ftr"/>
          </p:nvPr>
        </p:nvSpPr>
        <p:spPr>
          <a:xfrm>
            <a:off x="609601" y="6408545"/>
            <a:ext cx="5015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66" name="Google Shape;166;p26"/>
          <p:cNvSpPr txBox="1"/>
          <p:nvPr>
            <p:ph idx="12" type="sldNum"/>
          </p:nvPr>
        </p:nvSpPr>
        <p:spPr>
          <a:xfrm>
            <a:off x="5648041" y="6408545"/>
            <a:ext cx="90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609601" y="260350"/>
            <a:ext cx="109728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609601" y="1573213"/>
            <a:ext cx="10972800" cy="43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erriweather Sans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0" name="Google Shape;170;p27"/>
          <p:cNvSpPr txBox="1"/>
          <p:nvPr>
            <p:ph idx="11" type="ftr"/>
          </p:nvPr>
        </p:nvSpPr>
        <p:spPr>
          <a:xfrm>
            <a:off x="609601" y="6408545"/>
            <a:ext cx="5015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71" name="Google Shape;171;p27"/>
          <p:cNvSpPr txBox="1"/>
          <p:nvPr>
            <p:ph idx="12" type="sldNum"/>
          </p:nvPr>
        </p:nvSpPr>
        <p:spPr>
          <a:xfrm>
            <a:off x="5648041" y="6408545"/>
            <a:ext cx="90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609600" y="4406901"/>
            <a:ext cx="109728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3200" cap="none">
                <a:solidFill>
                  <a:srgbClr val="00395A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609600" y="2906713"/>
            <a:ext cx="109728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1200"/>
              <a:buFont typeface="Merriweather Sans"/>
              <a:buNone/>
              <a:defRPr b="0" i="0" sz="16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3366"/>
              </a:buClr>
              <a:buSzPts val="1100"/>
              <a:buFont typeface="Merriweather Sans"/>
              <a:buNone/>
              <a:defRPr b="0" i="0" sz="15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3366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5993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5993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5993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5993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5" name="Google Shape;175;p28"/>
          <p:cNvSpPr txBox="1"/>
          <p:nvPr>
            <p:ph idx="11" type="ftr"/>
          </p:nvPr>
        </p:nvSpPr>
        <p:spPr>
          <a:xfrm>
            <a:off x="609601" y="6408545"/>
            <a:ext cx="5015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76" name="Google Shape;176;p28"/>
          <p:cNvSpPr txBox="1"/>
          <p:nvPr>
            <p:ph idx="12" type="sldNum"/>
          </p:nvPr>
        </p:nvSpPr>
        <p:spPr>
          <a:xfrm>
            <a:off x="5648041" y="6408545"/>
            <a:ext cx="90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609601" y="260350"/>
            <a:ext cx="109728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609600" y="1598614"/>
            <a:ext cx="5384700" cy="43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 Sans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1300"/>
              <a:buFont typeface="Merriweather Sans"/>
              <a:buChar char="–"/>
              <a:defRPr b="0" i="0" sz="19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0" name="Google Shape;180;p29"/>
          <p:cNvSpPr txBox="1"/>
          <p:nvPr>
            <p:ph idx="2" type="body"/>
          </p:nvPr>
        </p:nvSpPr>
        <p:spPr>
          <a:xfrm>
            <a:off x="6197600" y="1598614"/>
            <a:ext cx="5384700" cy="43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 Sans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1300"/>
              <a:buFont typeface="Merriweather Sans"/>
              <a:buChar char="–"/>
              <a:defRPr b="0" i="0" sz="19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1" name="Google Shape;181;p29"/>
          <p:cNvSpPr txBox="1"/>
          <p:nvPr>
            <p:ph idx="11" type="ftr"/>
          </p:nvPr>
        </p:nvSpPr>
        <p:spPr>
          <a:xfrm>
            <a:off x="609601" y="6408545"/>
            <a:ext cx="5015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82" name="Google Shape;182;p29"/>
          <p:cNvSpPr txBox="1"/>
          <p:nvPr>
            <p:ph idx="12" type="sldNum"/>
          </p:nvPr>
        </p:nvSpPr>
        <p:spPr>
          <a:xfrm>
            <a:off x="5648041" y="6408545"/>
            <a:ext cx="90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609601" y="260350"/>
            <a:ext cx="109728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395A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85" name="Google Shape;185;p30"/>
          <p:cNvSpPr txBox="1"/>
          <p:nvPr>
            <p:ph idx="11" type="ftr"/>
          </p:nvPr>
        </p:nvSpPr>
        <p:spPr>
          <a:xfrm>
            <a:off x="609601" y="6408545"/>
            <a:ext cx="5015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86" name="Google Shape;186;p30"/>
          <p:cNvSpPr txBox="1"/>
          <p:nvPr>
            <p:ph idx="12" type="sldNum"/>
          </p:nvPr>
        </p:nvSpPr>
        <p:spPr>
          <a:xfrm>
            <a:off x="5648041" y="6408545"/>
            <a:ext cx="90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idx="11" type="ftr"/>
          </p:nvPr>
        </p:nvSpPr>
        <p:spPr>
          <a:xfrm>
            <a:off x="609601" y="6408545"/>
            <a:ext cx="5015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89" name="Google Shape;189;p31"/>
          <p:cNvSpPr txBox="1"/>
          <p:nvPr>
            <p:ph idx="12" type="sldNum"/>
          </p:nvPr>
        </p:nvSpPr>
        <p:spPr>
          <a:xfrm>
            <a:off x="5648041" y="6408545"/>
            <a:ext cx="90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609601" y="273050"/>
            <a:ext cx="40113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0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92" name="Google Shape;192;p32"/>
          <p:cNvSpPr txBox="1"/>
          <p:nvPr>
            <p:ph idx="1" type="body"/>
          </p:nvPr>
        </p:nvSpPr>
        <p:spPr>
          <a:xfrm>
            <a:off x="4766733" y="273051"/>
            <a:ext cx="6815700" cy="56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 Sans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1500"/>
              <a:buFont typeface="Merriweather Sans"/>
              <a:buChar char="–"/>
              <a:defRPr b="0" i="0" sz="20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3" name="Google Shape;193;p32"/>
          <p:cNvSpPr txBox="1"/>
          <p:nvPr>
            <p:ph idx="2" type="body"/>
          </p:nvPr>
        </p:nvSpPr>
        <p:spPr>
          <a:xfrm>
            <a:off x="609601" y="1435101"/>
            <a:ext cx="4011300" cy="4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100"/>
              <a:buFont typeface="Arial"/>
              <a:buNone/>
              <a:defRPr b="0" i="0" sz="12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800"/>
              <a:buFont typeface="Merriweather Sans"/>
              <a:buNone/>
              <a:defRPr b="0" i="0" sz="11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3366"/>
              </a:buClr>
              <a:buSzPts val="700"/>
              <a:buFont typeface="Merriweather Sans"/>
              <a:buNone/>
              <a:defRPr b="0" i="0" sz="9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3366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2C59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2C59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2C59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2C59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4" name="Google Shape;194;p32"/>
          <p:cNvSpPr txBox="1"/>
          <p:nvPr>
            <p:ph idx="11" type="ftr"/>
          </p:nvPr>
        </p:nvSpPr>
        <p:spPr>
          <a:xfrm>
            <a:off x="609601" y="6408545"/>
            <a:ext cx="5015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95" name="Google Shape;195;p32"/>
          <p:cNvSpPr txBox="1"/>
          <p:nvPr>
            <p:ph idx="12" type="sldNum"/>
          </p:nvPr>
        </p:nvSpPr>
        <p:spPr>
          <a:xfrm>
            <a:off x="5648041" y="6408545"/>
            <a:ext cx="90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700"/>
              <a:buFont typeface="Arial"/>
              <a:buNone/>
              <a:defRPr b="1" i="0" sz="20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1350"/>
              <a:buFont typeface="Merriweather Sans"/>
              <a:buNone/>
              <a:defRPr b="1" i="0" sz="18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66"/>
              </a:buClr>
              <a:buSzPts val="1200"/>
              <a:buFont typeface="Merriweather Sans"/>
              <a:buNone/>
              <a:defRPr b="1" i="0" sz="16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C5993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C5993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C5993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C5993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2" type="body"/>
          </p:nvPr>
        </p:nvSpPr>
        <p:spPr>
          <a:xfrm>
            <a:off x="609600" y="2174875"/>
            <a:ext cx="5386917" cy="3768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 Sans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66"/>
              </a:buClr>
              <a:buSzPts val="1200"/>
              <a:buFont typeface="Merriweather Sans"/>
              <a:buChar char="–"/>
              <a:defRPr b="0" i="0" sz="16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C5993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C5993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C5993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C5993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395A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00395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700"/>
              <a:buFont typeface="Arial"/>
              <a:buNone/>
              <a:defRPr b="1" i="0" sz="20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1350"/>
              <a:buFont typeface="Merriweather Sans"/>
              <a:buNone/>
              <a:defRPr b="1" i="0" sz="18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66"/>
              </a:buClr>
              <a:buSzPts val="1200"/>
              <a:buFont typeface="Merriweather Sans"/>
              <a:buNone/>
              <a:defRPr b="1" i="0" sz="16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C5993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C5993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C5993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C5993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4" type="body"/>
          </p:nvPr>
        </p:nvSpPr>
        <p:spPr>
          <a:xfrm>
            <a:off x="6193368" y="2174875"/>
            <a:ext cx="5389033" cy="3768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 Sans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66"/>
              </a:buClr>
              <a:buSzPts val="1200"/>
              <a:buFont typeface="Merriweather Sans"/>
              <a:buChar char="–"/>
              <a:defRPr b="0" i="0" sz="16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C5993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C5993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C5993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C5993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1" type="ftr"/>
          </p:nvPr>
        </p:nvSpPr>
        <p:spPr>
          <a:xfrm>
            <a:off x="609601" y="6408545"/>
            <a:ext cx="50152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5648041" y="6408545"/>
            <a:ext cx="9046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0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98" name="Google Shape;198;p33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Arial"/>
              <a:buNone/>
              <a:defRPr b="0" i="0" sz="28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1900"/>
              <a:buFont typeface="Merriweather Sans"/>
              <a:buNone/>
              <a:defRPr b="0" i="0" sz="2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1500"/>
              <a:buFont typeface="Merriweather Sans"/>
              <a:buNone/>
              <a:defRPr b="0" i="0" sz="20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9" name="Google Shape;199;p33"/>
          <p:cNvSpPr txBox="1"/>
          <p:nvPr>
            <p:ph idx="1" type="body"/>
          </p:nvPr>
        </p:nvSpPr>
        <p:spPr>
          <a:xfrm>
            <a:off x="2389717" y="5367338"/>
            <a:ext cx="73152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100"/>
              <a:buFont typeface="Arial"/>
              <a:buNone/>
              <a:defRPr b="0" i="0" sz="12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800"/>
              <a:buFont typeface="Merriweather Sans"/>
              <a:buNone/>
              <a:defRPr b="0" i="0" sz="11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3366"/>
              </a:buClr>
              <a:buSzPts val="700"/>
              <a:buFont typeface="Merriweather Sans"/>
              <a:buNone/>
              <a:defRPr b="0" i="0" sz="9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3366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2C59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2C59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2C59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2C59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0" name="Google Shape;200;p33"/>
          <p:cNvSpPr txBox="1"/>
          <p:nvPr>
            <p:ph idx="11" type="ftr"/>
          </p:nvPr>
        </p:nvSpPr>
        <p:spPr>
          <a:xfrm>
            <a:off x="609601" y="6408545"/>
            <a:ext cx="5015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01" name="Google Shape;201;p33"/>
          <p:cNvSpPr txBox="1"/>
          <p:nvPr>
            <p:ph idx="12" type="sldNum"/>
          </p:nvPr>
        </p:nvSpPr>
        <p:spPr>
          <a:xfrm>
            <a:off x="5648041" y="6408545"/>
            <a:ext cx="90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609601" y="260350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609601" y="1573213"/>
            <a:ext cx="10972799" cy="43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814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 Sans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609601" y="6408545"/>
            <a:ext cx="50152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5648041" y="6408545"/>
            <a:ext cx="9046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609600" y="4406901"/>
            <a:ext cx="109728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200" cap="none">
                <a:solidFill>
                  <a:srgbClr val="00395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609600" y="2906713"/>
            <a:ext cx="109728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530"/>
              <a:buFont typeface="Arial"/>
              <a:buNone/>
              <a:defRPr b="0" i="0" sz="18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1200"/>
              <a:buFont typeface="Merriweather Sans"/>
              <a:buNone/>
              <a:defRPr b="0" i="0" sz="16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3366"/>
              </a:buClr>
              <a:buSzPts val="1050"/>
              <a:buFont typeface="Merriweather Sans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3366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2C5993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2C5993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2C5993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2C5993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609601" y="6408545"/>
            <a:ext cx="50152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5648041" y="6408545"/>
            <a:ext cx="9046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609601" y="260350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609600" y="1598614"/>
            <a:ext cx="5384800" cy="4344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 Sans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350"/>
              <a:buFont typeface="Merriweather Sans"/>
              <a:buChar char="–"/>
              <a:defRPr b="0" i="0" sz="18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5993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5993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5993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5993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6197600" y="1598614"/>
            <a:ext cx="5384800" cy="4344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 Sans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350"/>
              <a:buFont typeface="Merriweather Sans"/>
              <a:buChar char="–"/>
              <a:defRPr b="0" i="0" sz="18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5993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5993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5993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5993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609601" y="6408545"/>
            <a:ext cx="50152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5648041" y="6408545"/>
            <a:ext cx="9046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609601" y="260350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395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609601" y="6408545"/>
            <a:ext cx="50152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5648041" y="6408545"/>
            <a:ext cx="9046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idx="11" type="ftr"/>
          </p:nvPr>
        </p:nvSpPr>
        <p:spPr>
          <a:xfrm>
            <a:off x="609601" y="6408545"/>
            <a:ext cx="50152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5648041" y="6408545"/>
            <a:ext cx="9046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4766733" y="273051"/>
            <a:ext cx="6815667" cy="5670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 Sans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1500"/>
              <a:buFont typeface="Merriweather Sans"/>
              <a:buChar char="–"/>
              <a:defRPr b="0" i="0" sz="20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2" type="body"/>
          </p:nvPr>
        </p:nvSpPr>
        <p:spPr>
          <a:xfrm>
            <a:off x="609601" y="1435101"/>
            <a:ext cx="4011084" cy="4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020"/>
              <a:buFont typeface="Arial"/>
              <a:buNone/>
              <a:defRPr b="0" i="0" sz="12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750"/>
              <a:buFont typeface="Merriweather Sans"/>
              <a:buNone/>
              <a:defRPr b="0" i="0" sz="10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3366"/>
              </a:buClr>
              <a:buSzPts val="675"/>
              <a:buFont typeface="Merriweather Sans"/>
              <a:buNone/>
              <a:defRPr b="0" i="0" sz="9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3366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C59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C59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C59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C59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609601" y="6408545"/>
            <a:ext cx="50152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5648041" y="6408545"/>
            <a:ext cx="9046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601" y="260350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1" name="Google Shape;11;p1"/>
          <p:cNvCxnSpPr/>
          <p:nvPr/>
        </p:nvCxnSpPr>
        <p:spPr>
          <a:xfrm>
            <a:off x="0" y="6148001"/>
            <a:ext cx="12192000" cy="1587"/>
          </a:xfrm>
          <a:prstGeom prst="straightConnector1">
            <a:avLst/>
          </a:prstGeom>
          <a:noFill/>
          <a:ln cap="flat" cmpd="sng" w="9525">
            <a:solidFill>
              <a:srgbClr val="00395A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609601" y="6408545"/>
            <a:ext cx="50152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5648041" y="6408545"/>
            <a:ext cx="9046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close up of a sign&#10;&#10;Description automatically generated" id="14" name="Google Shape;14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191475" y="6281544"/>
            <a:ext cx="356616" cy="4572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609601" y="260350"/>
            <a:ext cx="109728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1" i="0" sz="32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1" i="0" sz="32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1" i="0" sz="32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1" i="0" sz="32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1" i="0" sz="32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1" i="0" sz="32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1" i="0" sz="32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1" i="0" sz="32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76" name="Google Shape;76;p12"/>
          <p:cNvCxnSpPr/>
          <p:nvPr/>
        </p:nvCxnSpPr>
        <p:spPr>
          <a:xfrm>
            <a:off x="0" y="6148001"/>
            <a:ext cx="12192000" cy="1500"/>
          </a:xfrm>
          <a:prstGeom prst="straightConnector1">
            <a:avLst/>
          </a:prstGeom>
          <a:noFill/>
          <a:ln cap="flat" cmpd="sng" w="9525">
            <a:solidFill>
              <a:srgbClr val="00395A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77" name="Google Shape;77;p12"/>
          <p:cNvSpPr txBox="1"/>
          <p:nvPr>
            <p:ph idx="11" type="ftr"/>
          </p:nvPr>
        </p:nvSpPr>
        <p:spPr>
          <a:xfrm>
            <a:off x="609601" y="6408545"/>
            <a:ext cx="5015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5648041" y="6408545"/>
            <a:ext cx="90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close up of a sign&#10;&#10;Description automatically generated" id="79" name="Google Shape;79;p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191475" y="6281544"/>
            <a:ext cx="356616" cy="4572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609601" y="260350"/>
            <a:ext cx="109728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32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32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32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32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32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32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32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32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39" name="Google Shape;139;p23"/>
          <p:cNvCxnSpPr/>
          <p:nvPr/>
        </p:nvCxnSpPr>
        <p:spPr>
          <a:xfrm>
            <a:off x="0" y="6148001"/>
            <a:ext cx="12192000" cy="1500"/>
          </a:xfrm>
          <a:prstGeom prst="straightConnector1">
            <a:avLst/>
          </a:prstGeom>
          <a:noFill/>
          <a:ln cap="flat" cmpd="sng" w="9525">
            <a:solidFill>
              <a:srgbClr val="00395A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40" name="Google Shape;140;p23"/>
          <p:cNvSpPr txBox="1"/>
          <p:nvPr>
            <p:ph idx="11" type="ftr"/>
          </p:nvPr>
        </p:nvSpPr>
        <p:spPr>
          <a:xfrm>
            <a:off x="609601" y="6408545"/>
            <a:ext cx="5015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Google Shape;141;p23"/>
          <p:cNvSpPr txBox="1"/>
          <p:nvPr>
            <p:ph idx="12" type="sldNum"/>
          </p:nvPr>
        </p:nvSpPr>
        <p:spPr>
          <a:xfrm>
            <a:off x="5648041" y="6408545"/>
            <a:ext cx="90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close up of a sign&#10;&#10;Description automatically generated" id="142" name="Google Shape;142;p2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191475" y="6281544"/>
            <a:ext cx="356616" cy="4572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Relationship Id="rId4" Type="http://schemas.openxmlformats.org/officeDocument/2006/relationships/image" Target="../media/image20.png"/><Relationship Id="rId5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pythontutor.com/visualize.html#code=budget%20%3D%20100%0Acost_of_items%20%3D%200%0Awhile%20budget%20!%3D%200%3A%0A%20%20%20%20cost_of_items%20%2B%3D%2010%0A%20%20%20%20budget%20-%3D%2010&amp;cumulative=false&amp;curInstr=28&amp;heapPrimitives=nevernest&amp;mode=display&amp;origin=opt-frontend.js&amp;py=3&amp;rawInputLstJSON=%5B%5D&amp;textReferences=false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Relationship Id="rId4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png"/><Relationship Id="rId4" Type="http://schemas.openxmlformats.org/officeDocument/2006/relationships/image" Target="../media/image3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gif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png"/><Relationship Id="rId4" Type="http://schemas.openxmlformats.org/officeDocument/2006/relationships/hyperlink" Target="https://www.freecodecamp.org/news/list-comprehension-in-python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pythontutor.com/visualize.html#code=list_of_prices%20%3D%20%5B12,%2062,%2049,%2022,%2031%5D%0Afor%20clothing_item%20in%20list_of_prices%3A%0A%20%20%20%20clothing_item%20%3D%20clothing_item%20*%20.5%0A%20%20%20%20print%28%22The%20new%20price%20is%20%22,%20clothing_item%29%0A&amp;cumulative=false&amp;curInstr=0&amp;heapPrimitives=nevernest&amp;mode=display&amp;origin=opt-frontend.js&amp;py=3&amp;rawInputLstJSON=%5B%5D&amp;textReferences=fals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/>
          <p:nvPr>
            <p:ph type="title"/>
          </p:nvPr>
        </p:nvSpPr>
        <p:spPr>
          <a:xfrm>
            <a:off x="609601" y="28575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Loops</a:t>
            </a:r>
            <a:endParaRPr sz="59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8" name="Google Shape;208;p34"/>
          <p:cNvSpPr txBox="1"/>
          <p:nvPr>
            <p:ph idx="12" type="sldNum"/>
          </p:nvPr>
        </p:nvSpPr>
        <p:spPr>
          <a:xfrm>
            <a:off x="5648041" y="6408545"/>
            <a:ext cx="904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3"/>
          <p:cNvSpPr txBox="1"/>
          <p:nvPr>
            <p:ph type="title"/>
          </p:nvPr>
        </p:nvSpPr>
        <p:spPr>
          <a:xfrm>
            <a:off x="609601" y="260350"/>
            <a:ext cx="10972800" cy="1143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Examples - Range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4" name="Google Shape;294;p43"/>
          <p:cNvSpPr txBox="1"/>
          <p:nvPr/>
        </p:nvSpPr>
        <p:spPr>
          <a:xfrm>
            <a:off x="756229" y="1189500"/>
            <a:ext cx="5036100" cy="44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Tahoma"/>
                <a:ea typeface="Tahoma"/>
                <a:cs typeface="Tahoma"/>
                <a:sym typeface="Tahoma"/>
              </a:rPr>
              <a:t>for i in </a:t>
            </a:r>
            <a:r>
              <a:rPr lang="en-US" sz="2500">
                <a:solidFill>
                  <a:srgbClr val="9900FF"/>
                </a:solidFill>
                <a:latin typeface="Tahoma"/>
                <a:ea typeface="Tahoma"/>
                <a:cs typeface="Tahoma"/>
                <a:sym typeface="Tahoma"/>
              </a:rPr>
              <a:t>range</a:t>
            </a:r>
            <a:r>
              <a:rPr lang="en-US" sz="2500">
                <a:latin typeface="Tahoma"/>
                <a:ea typeface="Tahoma"/>
                <a:cs typeface="Tahoma"/>
                <a:sym typeface="Tahoma"/>
              </a:rPr>
              <a:t>(3):</a:t>
            </a:r>
            <a:endParaRPr sz="25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Tahoma"/>
                <a:ea typeface="Tahoma"/>
                <a:cs typeface="Tahoma"/>
                <a:sym typeface="Tahoma"/>
              </a:rPr>
              <a:t>	print(“Coding is awesome!”)</a:t>
            </a:r>
            <a:endParaRPr sz="25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Tahoma"/>
                <a:ea typeface="Tahoma"/>
                <a:cs typeface="Tahoma"/>
                <a:sym typeface="Tahoma"/>
              </a:rPr>
              <a:t>for i in </a:t>
            </a:r>
            <a:r>
              <a:rPr lang="en-US" sz="2500">
                <a:solidFill>
                  <a:srgbClr val="9900FF"/>
                </a:solidFill>
                <a:latin typeface="Tahoma"/>
                <a:ea typeface="Tahoma"/>
                <a:cs typeface="Tahoma"/>
                <a:sym typeface="Tahoma"/>
              </a:rPr>
              <a:t>range</a:t>
            </a:r>
            <a:r>
              <a:rPr lang="en-US" sz="2500">
                <a:latin typeface="Tahoma"/>
                <a:ea typeface="Tahoma"/>
                <a:cs typeface="Tahoma"/>
                <a:sym typeface="Tahoma"/>
              </a:rPr>
              <a:t>(1, 7):</a:t>
            </a:r>
            <a:endParaRPr sz="2500">
              <a:latin typeface="Tahoma"/>
              <a:ea typeface="Tahoma"/>
              <a:cs typeface="Tahoma"/>
              <a:sym typeface="Tahoma"/>
            </a:endParaRPr>
          </a:p>
          <a:p>
            <a:pPr indent="6096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Tahoma"/>
                <a:ea typeface="Tahoma"/>
                <a:cs typeface="Tahoma"/>
                <a:sym typeface="Tahoma"/>
              </a:rPr>
              <a:t>print(i)</a:t>
            </a:r>
            <a:endParaRPr sz="25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Tahoma"/>
                <a:ea typeface="Tahoma"/>
                <a:cs typeface="Tahoma"/>
                <a:sym typeface="Tahoma"/>
              </a:rPr>
              <a:t>for i in </a:t>
            </a:r>
            <a:r>
              <a:rPr lang="en-US" sz="2500">
                <a:solidFill>
                  <a:srgbClr val="9900FF"/>
                </a:solidFill>
                <a:latin typeface="Tahoma"/>
                <a:ea typeface="Tahoma"/>
                <a:cs typeface="Tahoma"/>
                <a:sym typeface="Tahoma"/>
              </a:rPr>
              <a:t>range</a:t>
            </a:r>
            <a:r>
              <a:rPr lang="en-US" sz="2500">
                <a:latin typeface="Tahoma"/>
                <a:ea typeface="Tahoma"/>
                <a:cs typeface="Tahoma"/>
                <a:sym typeface="Tahoma"/>
              </a:rPr>
              <a:t>(2, 20, 3):</a:t>
            </a:r>
            <a:endParaRPr sz="25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Tahoma"/>
                <a:ea typeface="Tahoma"/>
                <a:cs typeface="Tahoma"/>
                <a:sym typeface="Tahoma"/>
              </a:rPr>
              <a:t>	print(i)</a:t>
            </a:r>
            <a:endParaRPr sz="25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5" name="Google Shape;295;p43"/>
          <p:cNvSpPr txBox="1"/>
          <p:nvPr/>
        </p:nvSpPr>
        <p:spPr>
          <a:xfrm>
            <a:off x="1834500" y="5749800"/>
            <a:ext cx="8523000" cy="1108200"/>
          </a:xfrm>
          <a:prstGeom prst="rect">
            <a:avLst/>
          </a:prstGeom>
          <a:solidFill>
            <a:schemeClr val="accent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Range starts at zero if not specified, and the step size is one if not specified.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96" name="Google Shape;29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379" y="1158475"/>
            <a:ext cx="320040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3"/>
          <p:cNvPicPr preferRelativeResize="0"/>
          <p:nvPr/>
        </p:nvPicPr>
        <p:blipFill rotWithShape="1">
          <a:blip r:embed="rId4">
            <a:alphaModFix/>
          </a:blip>
          <a:srcRect b="0" l="0" r="19426" t="0"/>
          <a:stretch/>
        </p:blipFill>
        <p:spPr>
          <a:xfrm>
            <a:off x="8163875" y="2416000"/>
            <a:ext cx="524600" cy="147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63875" y="4081650"/>
            <a:ext cx="524600" cy="1518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4"/>
          <p:cNvSpPr txBox="1"/>
          <p:nvPr>
            <p:ph type="title"/>
          </p:nvPr>
        </p:nvSpPr>
        <p:spPr>
          <a:xfrm>
            <a:off x="609601" y="260350"/>
            <a:ext cx="10972800" cy="1143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For Loop with Conditional Statements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4" name="Google Shape;304;p44"/>
          <p:cNvSpPr txBox="1"/>
          <p:nvPr>
            <p:ph idx="1" type="body"/>
          </p:nvPr>
        </p:nvSpPr>
        <p:spPr>
          <a:xfrm>
            <a:off x="472421" y="966075"/>
            <a:ext cx="10681200" cy="54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Tahoma"/>
                <a:ea typeface="Tahoma"/>
                <a:cs typeface="Tahoma"/>
                <a:sym typeface="Tahoma"/>
              </a:rPr>
              <a:t>fruits = [“apple”, “banana”, “cherry”, “kiwi”]</a:t>
            </a:r>
            <a:endParaRPr sz="2700">
              <a:latin typeface="Tahoma"/>
              <a:ea typeface="Tahoma"/>
              <a:cs typeface="Tahoma"/>
              <a:sym typeface="Tahoma"/>
            </a:endParaRPr>
          </a:p>
          <a:p>
            <a:pPr indent="6096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highlight>
                  <a:schemeClr val="lt2"/>
                </a:highlight>
                <a:latin typeface="Tahoma"/>
                <a:ea typeface="Tahoma"/>
                <a:cs typeface="Tahoma"/>
                <a:sym typeface="Tahoma"/>
              </a:rPr>
              <a:t>for</a:t>
            </a:r>
            <a:r>
              <a:rPr lang="en-US" sz="2700">
                <a:latin typeface="Tahoma"/>
                <a:ea typeface="Tahoma"/>
                <a:cs typeface="Tahoma"/>
                <a:sym typeface="Tahoma"/>
              </a:rPr>
              <a:t> x </a:t>
            </a:r>
            <a:r>
              <a:rPr lang="en-US" sz="2700">
                <a:highlight>
                  <a:schemeClr val="lt2"/>
                </a:highlight>
                <a:latin typeface="Tahoma"/>
                <a:ea typeface="Tahoma"/>
                <a:cs typeface="Tahoma"/>
                <a:sym typeface="Tahoma"/>
              </a:rPr>
              <a:t>in</a:t>
            </a:r>
            <a:r>
              <a:rPr lang="en-US" sz="2700">
                <a:latin typeface="Tahoma"/>
                <a:ea typeface="Tahoma"/>
                <a:cs typeface="Tahoma"/>
                <a:sym typeface="Tahoma"/>
              </a:rPr>
              <a:t> fruits:</a:t>
            </a:r>
            <a:endParaRPr sz="2700">
              <a:latin typeface="Tahoma"/>
              <a:ea typeface="Tahoma"/>
              <a:cs typeface="Tahoma"/>
              <a:sym typeface="Tahoma"/>
            </a:endParaRPr>
          </a:p>
          <a:p>
            <a:pPr indent="609600" lvl="0" marL="609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Tahoma"/>
                <a:ea typeface="Tahoma"/>
                <a:cs typeface="Tahoma"/>
                <a:sym typeface="Tahoma"/>
              </a:rPr>
              <a:t>if “a” in x:</a:t>
            </a:r>
            <a:endParaRPr sz="2700">
              <a:latin typeface="Tahoma"/>
              <a:ea typeface="Tahoma"/>
              <a:cs typeface="Tahoma"/>
              <a:sym typeface="Tahoma"/>
            </a:endParaRPr>
          </a:p>
          <a:p>
            <a:pPr indent="609600" lvl="0" marL="1066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Tahoma"/>
                <a:ea typeface="Tahoma"/>
                <a:cs typeface="Tahoma"/>
                <a:sym typeface="Tahoma"/>
              </a:rPr>
              <a:t>print(x, “</a:t>
            </a:r>
            <a:r>
              <a:rPr lang="en-US" sz="2300">
                <a:latin typeface="Tahoma"/>
                <a:ea typeface="Tahoma"/>
                <a:cs typeface="Tahoma"/>
                <a:sym typeface="Tahoma"/>
              </a:rPr>
              <a:t>⭐</a:t>
            </a:r>
            <a:r>
              <a:rPr lang="en-US" sz="2700">
                <a:latin typeface="Tahoma"/>
                <a:ea typeface="Tahoma"/>
                <a:cs typeface="Tahoma"/>
                <a:sym typeface="Tahoma"/>
              </a:rPr>
              <a:t>”)</a:t>
            </a:r>
            <a:endParaRPr sz="2700">
              <a:latin typeface="Tahoma"/>
              <a:ea typeface="Tahoma"/>
              <a:cs typeface="Tahoma"/>
              <a:sym typeface="Tahoma"/>
            </a:endParaRPr>
          </a:p>
          <a:p>
            <a:pPr indent="609600" lvl="0" marL="609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Tahoma"/>
                <a:ea typeface="Tahoma"/>
                <a:cs typeface="Tahoma"/>
                <a:sym typeface="Tahoma"/>
              </a:rPr>
              <a:t>elif “i” in x:</a:t>
            </a:r>
            <a:endParaRPr sz="2700">
              <a:latin typeface="Tahoma"/>
              <a:ea typeface="Tahoma"/>
              <a:cs typeface="Tahoma"/>
              <a:sym typeface="Tahoma"/>
            </a:endParaRPr>
          </a:p>
          <a:p>
            <a:pPr indent="609600" lvl="0" marL="1066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Tahoma"/>
                <a:ea typeface="Tahoma"/>
                <a:cs typeface="Tahoma"/>
                <a:sym typeface="Tahoma"/>
              </a:rPr>
              <a:t>print(x, “</a:t>
            </a: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❤️</a:t>
            </a:r>
            <a:r>
              <a:rPr lang="en-US" sz="2700">
                <a:latin typeface="Tahoma"/>
                <a:ea typeface="Tahoma"/>
                <a:cs typeface="Tahoma"/>
                <a:sym typeface="Tahoma"/>
              </a:rPr>
              <a:t>“)</a:t>
            </a:r>
            <a:endParaRPr sz="2700">
              <a:latin typeface="Tahoma"/>
              <a:ea typeface="Tahoma"/>
              <a:cs typeface="Tahoma"/>
              <a:sym typeface="Tahoma"/>
            </a:endParaRPr>
          </a:p>
          <a:p>
            <a:pPr indent="609600" lvl="0" marL="609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Tahoma"/>
                <a:ea typeface="Tahoma"/>
                <a:cs typeface="Tahoma"/>
                <a:sym typeface="Tahoma"/>
              </a:rPr>
              <a:t>else:</a:t>
            </a:r>
            <a:endParaRPr sz="2700">
              <a:latin typeface="Tahoma"/>
              <a:ea typeface="Tahoma"/>
              <a:cs typeface="Tahoma"/>
              <a:sym typeface="Tahoma"/>
            </a:endParaRPr>
          </a:p>
          <a:p>
            <a:pPr indent="609600" lvl="0" marL="1066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Tahoma"/>
                <a:ea typeface="Tahoma"/>
                <a:cs typeface="Tahoma"/>
                <a:sym typeface="Tahoma"/>
              </a:rPr>
              <a:t>print(x, “</a:t>
            </a:r>
            <a:r>
              <a:rPr lang="en-US" sz="2400">
                <a:solidFill>
                  <a:srgbClr val="202124"/>
                </a:solidFill>
                <a:latin typeface="Tahoma"/>
                <a:ea typeface="Tahoma"/>
                <a:cs typeface="Tahoma"/>
                <a:sym typeface="Tahoma"/>
              </a:rPr>
              <a:t>😃</a:t>
            </a:r>
            <a:r>
              <a:rPr lang="en-US" sz="2700">
                <a:latin typeface="Tahoma"/>
                <a:ea typeface="Tahoma"/>
                <a:cs typeface="Tahoma"/>
                <a:sym typeface="Tahoma"/>
              </a:rPr>
              <a:t>”)</a:t>
            </a:r>
            <a:endParaRPr sz="27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5" name="Google Shape;305;p44"/>
          <p:cNvSpPr/>
          <p:nvPr/>
        </p:nvSpPr>
        <p:spPr>
          <a:xfrm>
            <a:off x="7464600" y="2913975"/>
            <a:ext cx="3552900" cy="15351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latin typeface="Tahoma"/>
                <a:ea typeface="Tahoma"/>
                <a:cs typeface="Tahoma"/>
                <a:sym typeface="Tahoma"/>
              </a:rPr>
              <a:t>WHAT PRINTS FOR EACH LIST ITEM?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5"/>
          <p:cNvSpPr txBox="1"/>
          <p:nvPr>
            <p:ph type="title"/>
          </p:nvPr>
        </p:nvSpPr>
        <p:spPr>
          <a:xfrm>
            <a:off x="609600" y="1877700"/>
            <a:ext cx="6586800" cy="2222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notebook </a:t>
            </a:r>
            <a:r>
              <a:rPr i="1" lang="en-US"/>
              <a:t>04_Loops, </a:t>
            </a:r>
            <a:r>
              <a:rPr lang="en-US"/>
              <a:t>complete the following section: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1 - For Loops</a:t>
            </a:r>
            <a:endParaRPr/>
          </a:p>
        </p:txBody>
      </p:sp>
      <p:sp>
        <p:nvSpPr>
          <p:cNvPr id="312" name="Google Shape;312;p45"/>
          <p:cNvSpPr txBox="1"/>
          <p:nvPr>
            <p:ph idx="12" type="sldNum"/>
          </p:nvPr>
        </p:nvSpPr>
        <p:spPr>
          <a:xfrm>
            <a:off x="4236031" y="4806409"/>
            <a:ext cx="6783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3" name="Google Shape;31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5075" y="3039500"/>
            <a:ext cx="4344925" cy="314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6"/>
          <p:cNvSpPr txBox="1"/>
          <p:nvPr>
            <p:ph idx="12" type="sldNum"/>
          </p:nvPr>
        </p:nvSpPr>
        <p:spPr>
          <a:xfrm>
            <a:off x="7530721" y="8544727"/>
            <a:ext cx="12060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9" name="Google Shape;319;p46"/>
          <p:cNvSpPr txBox="1"/>
          <p:nvPr>
            <p:ph type="title"/>
          </p:nvPr>
        </p:nvSpPr>
        <p:spPr>
          <a:xfrm>
            <a:off x="341775" y="204225"/>
            <a:ext cx="6330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While Loops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0" name="Google Shape;320;p46"/>
          <p:cNvSpPr txBox="1"/>
          <p:nvPr>
            <p:ph idx="2" type="body"/>
          </p:nvPr>
        </p:nvSpPr>
        <p:spPr>
          <a:xfrm>
            <a:off x="478600" y="1347521"/>
            <a:ext cx="5015100" cy="22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ahoma"/>
              <a:buChar char="●"/>
            </a:pPr>
            <a:r>
              <a:rPr lang="en-US" sz="27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Made up of a condition or expression followed by block of code to run.</a:t>
            </a:r>
            <a:endParaRPr sz="27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2700"/>
              <a:buFont typeface="Tahoma"/>
              <a:buChar char="●"/>
            </a:pPr>
            <a:r>
              <a:rPr lang="en-US" sz="27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Evaluated in a Boolean context (TRUE or FALSE)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1" name="Google Shape;321;p46"/>
          <p:cNvSpPr txBox="1"/>
          <p:nvPr>
            <p:ph idx="11" type="ftr"/>
          </p:nvPr>
        </p:nvSpPr>
        <p:spPr>
          <a:xfrm>
            <a:off x="812801" y="8544727"/>
            <a:ext cx="66867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7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2" name="Google Shape;322;p46"/>
          <p:cNvGrpSpPr/>
          <p:nvPr/>
        </p:nvGrpSpPr>
        <p:grpSpPr>
          <a:xfrm>
            <a:off x="6475050" y="955305"/>
            <a:ext cx="5008025" cy="4759695"/>
            <a:chOff x="7008450" y="1183905"/>
            <a:chExt cx="5008025" cy="4759695"/>
          </a:xfrm>
        </p:grpSpPr>
        <p:grpSp>
          <p:nvGrpSpPr>
            <p:cNvPr id="323" name="Google Shape;323;p46"/>
            <p:cNvGrpSpPr/>
            <p:nvPr/>
          </p:nvGrpSpPr>
          <p:grpSpPr>
            <a:xfrm>
              <a:off x="7008450" y="1183905"/>
              <a:ext cx="4718459" cy="4558270"/>
              <a:chOff x="7907448" y="979445"/>
              <a:chExt cx="3405354" cy="4183050"/>
            </a:xfrm>
          </p:grpSpPr>
          <p:grpSp>
            <p:nvGrpSpPr>
              <p:cNvPr id="324" name="Google Shape;324;p46"/>
              <p:cNvGrpSpPr/>
              <p:nvPr/>
            </p:nvGrpSpPr>
            <p:grpSpPr>
              <a:xfrm>
                <a:off x="7907448" y="1515245"/>
                <a:ext cx="3405354" cy="3647250"/>
                <a:chOff x="7468648" y="1468020"/>
                <a:chExt cx="3405354" cy="3647250"/>
              </a:xfrm>
            </p:grpSpPr>
            <p:sp>
              <p:nvSpPr>
                <p:cNvPr id="325" name="Google Shape;325;p46"/>
                <p:cNvSpPr/>
                <p:nvPr/>
              </p:nvSpPr>
              <p:spPr>
                <a:xfrm>
                  <a:off x="7912102" y="1468020"/>
                  <a:ext cx="2535600" cy="1530300"/>
                </a:xfrm>
                <a:prstGeom prst="diamond">
                  <a:avLst/>
                </a:prstGeom>
                <a:solidFill>
                  <a:srgbClr val="00FFFF"/>
                </a:solidFill>
                <a:ln cap="flat" cmpd="sng" w="38100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6060000" dist="28575">
                    <a:srgbClr val="000000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500">
                      <a:solidFill>
                        <a:srgbClr val="0000FF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Condition</a:t>
                  </a:r>
                  <a:endParaRPr b="1" sz="2500">
                    <a:solidFill>
                      <a:srgbClr val="0000FF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cxnSp>
              <p:nvCxnSpPr>
                <p:cNvPr id="326" name="Google Shape;326;p46"/>
                <p:cNvCxnSpPr>
                  <a:endCxn id="325" idx="1"/>
                </p:cNvCxnSpPr>
                <p:nvPr/>
              </p:nvCxnSpPr>
              <p:spPr>
                <a:xfrm flipH="1" rot="10800000">
                  <a:off x="7477702" y="2233170"/>
                  <a:ext cx="434400" cy="1680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FF0000"/>
                  </a:solidFill>
                  <a:prstDash val="solid"/>
                  <a:round/>
                  <a:headEnd len="med" w="med" type="none"/>
                  <a:tailEnd len="med" w="med" type="triangle"/>
                </a:ln>
                <a:effectLst>
                  <a:outerShdw blurRad="57150" rotWithShape="0" algn="bl" dir="6060000" dist="28575">
                    <a:srgbClr val="000000">
                      <a:alpha val="50000"/>
                    </a:srgbClr>
                  </a:outerShdw>
                </a:effectLst>
              </p:spPr>
            </p:cxnSp>
            <p:cxnSp>
              <p:nvCxnSpPr>
                <p:cNvPr id="327" name="Google Shape;327;p46"/>
                <p:cNvCxnSpPr/>
                <p:nvPr/>
              </p:nvCxnSpPr>
              <p:spPr>
                <a:xfrm>
                  <a:off x="10769700" y="2240900"/>
                  <a:ext cx="0" cy="239790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FF0000"/>
                  </a:solidFill>
                  <a:prstDash val="solid"/>
                  <a:round/>
                  <a:headEnd len="med" w="med" type="none"/>
                  <a:tailEnd len="med" w="med" type="triangle"/>
                </a:ln>
                <a:effectLst>
                  <a:outerShdw blurRad="57150" rotWithShape="0" algn="bl" dir="6060000" dist="28575">
                    <a:srgbClr val="000000">
                      <a:alpha val="50000"/>
                    </a:srgbClr>
                  </a:outerShdw>
                </a:effectLst>
              </p:spPr>
            </p:cxnSp>
            <p:cxnSp>
              <p:nvCxnSpPr>
                <p:cNvPr id="328" name="Google Shape;328;p46"/>
                <p:cNvCxnSpPr/>
                <p:nvPr/>
              </p:nvCxnSpPr>
              <p:spPr>
                <a:xfrm flipH="1">
                  <a:off x="9121399" y="2960158"/>
                  <a:ext cx="12600" cy="95940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FF0000"/>
                  </a:solidFill>
                  <a:prstDash val="solid"/>
                  <a:round/>
                  <a:headEnd len="med" w="med" type="none"/>
                  <a:tailEnd len="med" w="med" type="triangle"/>
                </a:ln>
                <a:effectLst>
                  <a:outerShdw blurRad="57150" rotWithShape="0" algn="bl" dir="6060000" dist="28575">
                    <a:srgbClr val="000000">
                      <a:alpha val="50000"/>
                    </a:srgbClr>
                  </a:outerShdw>
                </a:effectLst>
              </p:spPr>
            </p:cxnSp>
            <p:cxnSp>
              <p:nvCxnSpPr>
                <p:cNvPr id="329" name="Google Shape;329;p46"/>
                <p:cNvCxnSpPr>
                  <a:stCxn id="325" idx="3"/>
                </p:cNvCxnSpPr>
                <p:nvPr/>
              </p:nvCxnSpPr>
              <p:spPr>
                <a:xfrm>
                  <a:off x="10447702" y="2233170"/>
                  <a:ext cx="426300" cy="330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FF0000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6060000" dist="28575">
                    <a:srgbClr val="000000">
                      <a:alpha val="50000"/>
                    </a:srgbClr>
                  </a:outerShdw>
                </a:effectLst>
              </p:spPr>
            </p:cxnSp>
            <p:cxnSp>
              <p:nvCxnSpPr>
                <p:cNvPr id="330" name="Google Shape;330;p46"/>
                <p:cNvCxnSpPr/>
                <p:nvPr/>
              </p:nvCxnSpPr>
              <p:spPr>
                <a:xfrm>
                  <a:off x="7468648" y="5080742"/>
                  <a:ext cx="1656000" cy="1170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FF0000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6060000" dist="28575">
                    <a:srgbClr val="000000">
                      <a:alpha val="50000"/>
                    </a:srgbClr>
                  </a:outerShdw>
                </a:effectLst>
              </p:spPr>
            </p:cxnSp>
            <p:cxnSp>
              <p:nvCxnSpPr>
                <p:cNvPr id="331" name="Google Shape;331;p46"/>
                <p:cNvCxnSpPr/>
                <p:nvPr/>
              </p:nvCxnSpPr>
              <p:spPr>
                <a:xfrm rot="10800000">
                  <a:off x="9124558" y="4848570"/>
                  <a:ext cx="9000" cy="26670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FF0000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6060000" dist="28575">
                    <a:srgbClr val="000000">
                      <a:alpha val="50000"/>
                    </a:srgbClr>
                  </a:outerShdw>
                </a:effectLst>
              </p:spPr>
            </p:cxnSp>
            <p:cxnSp>
              <p:nvCxnSpPr>
                <p:cNvPr id="332" name="Google Shape;332;p46"/>
                <p:cNvCxnSpPr/>
                <p:nvPr/>
              </p:nvCxnSpPr>
              <p:spPr>
                <a:xfrm flipH="1">
                  <a:off x="7473105" y="2240896"/>
                  <a:ext cx="12600" cy="282090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FF0000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6060000" dist="28575">
                    <a:srgbClr val="000000">
                      <a:alpha val="50000"/>
                    </a:srgbClr>
                  </a:outerShdw>
                </a:effectLst>
              </p:spPr>
            </p:cxnSp>
          </p:grpSp>
          <p:cxnSp>
            <p:nvCxnSpPr>
              <p:cNvPr id="333" name="Google Shape;333;p46"/>
              <p:cNvCxnSpPr>
                <a:endCxn id="325" idx="0"/>
              </p:cNvCxnSpPr>
              <p:nvPr/>
            </p:nvCxnSpPr>
            <p:spPr>
              <a:xfrm>
                <a:off x="9618702" y="979445"/>
                <a:ext cx="0" cy="5358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  <a:effectLst>
                <a:outerShdw blurRad="57150" rotWithShape="0" algn="bl" dir="6060000" dist="28575">
                  <a:srgbClr val="000000">
                    <a:alpha val="50000"/>
                  </a:srgbClr>
                </a:outerShdw>
              </a:effectLst>
            </p:spPr>
          </p:cxnSp>
        </p:grpSp>
        <p:sp>
          <p:nvSpPr>
            <p:cNvPr id="334" name="Google Shape;334;p46"/>
            <p:cNvSpPr txBox="1"/>
            <p:nvPr/>
          </p:nvSpPr>
          <p:spPr>
            <a:xfrm>
              <a:off x="10728266" y="2024700"/>
              <a:ext cx="1182000" cy="5427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6060000" dist="28575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500">
                  <a:solidFill>
                    <a:srgbClr val="0000FF"/>
                  </a:solidFill>
                  <a:latin typeface="Tahoma"/>
                  <a:ea typeface="Tahoma"/>
                  <a:cs typeface="Tahoma"/>
                  <a:sym typeface="Tahoma"/>
                </a:rPr>
                <a:t>False</a:t>
              </a:r>
              <a:endParaRPr b="1" sz="250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5" name="Google Shape;335;p46"/>
            <p:cNvSpPr txBox="1"/>
            <p:nvPr/>
          </p:nvSpPr>
          <p:spPr>
            <a:xfrm>
              <a:off x="7995502" y="3645000"/>
              <a:ext cx="1056300" cy="5427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6060000" dist="28575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500">
                  <a:solidFill>
                    <a:srgbClr val="0000FF"/>
                  </a:solidFill>
                  <a:latin typeface="Tahoma"/>
                  <a:ea typeface="Tahoma"/>
                  <a:cs typeface="Tahoma"/>
                  <a:sym typeface="Tahoma"/>
                </a:rPr>
                <a:t>True</a:t>
              </a:r>
              <a:endParaRPr b="1" sz="250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6" name="Google Shape;336;p46"/>
            <p:cNvSpPr txBox="1"/>
            <p:nvPr/>
          </p:nvSpPr>
          <p:spPr>
            <a:xfrm>
              <a:off x="10960175" y="5288100"/>
              <a:ext cx="1056300" cy="6555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6060000" dist="28575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500">
                  <a:solidFill>
                    <a:srgbClr val="0000FF"/>
                  </a:solidFill>
                  <a:latin typeface="Tahoma"/>
                  <a:ea typeface="Tahoma"/>
                  <a:cs typeface="Tahoma"/>
                  <a:sym typeface="Tahoma"/>
                </a:rPr>
                <a:t>EXIT</a:t>
              </a:r>
              <a:endParaRPr b="1" sz="250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337" name="Google Shape;337;p46"/>
          <p:cNvSpPr/>
          <p:nvPr/>
        </p:nvSpPr>
        <p:spPr>
          <a:xfrm>
            <a:off x="7767966" y="4239467"/>
            <a:ext cx="2114700" cy="956100"/>
          </a:xfrm>
          <a:prstGeom prst="rect">
            <a:avLst/>
          </a:prstGeom>
          <a:solidFill>
            <a:srgbClr val="00FFFF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Statements</a:t>
            </a:r>
            <a:endParaRPr sz="19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7"/>
          <p:cNvSpPr txBox="1"/>
          <p:nvPr>
            <p:ph idx="12" type="sldNum"/>
          </p:nvPr>
        </p:nvSpPr>
        <p:spPr>
          <a:xfrm>
            <a:off x="5320921" y="8544727"/>
            <a:ext cx="12060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3" name="Google Shape;343;p47"/>
          <p:cNvSpPr txBox="1"/>
          <p:nvPr>
            <p:ph type="title"/>
          </p:nvPr>
        </p:nvSpPr>
        <p:spPr>
          <a:xfrm>
            <a:off x="347825" y="134975"/>
            <a:ext cx="9087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While</a:t>
            </a:r>
            <a:r>
              <a:rPr lang="en-US">
                <a:latin typeface="Tahoma"/>
                <a:ea typeface="Tahoma"/>
                <a:cs typeface="Tahoma"/>
                <a:sym typeface="Tahoma"/>
              </a:rPr>
              <a:t> Loops: Syntax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4" name="Google Shape;344;p47"/>
          <p:cNvSpPr txBox="1"/>
          <p:nvPr>
            <p:ph idx="2" type="body"/>
          </p:nvPr>
        </p:nvSpPr>
        <p:spPr>
          <a:xfrm>
            <a:off x="2242449" y="1377900"/>
            <a:ext cx="8304600" cy="45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Courier New"/>
                <a:ea typeface="Courier New"/>
                <a:cs typeface="Courier New"/>
                <a:sym typeface="Courier New"/>
              </a:rPr>
              <a:t>while condition</a:t>
            </a:r>
            <a:r>
              <a:rPr b="1" lang="en-US" sz="40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4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Courier New"/>
                <a:ea typeface="Courier New"/>
                <a:cs typeface="Courier New"/>
                <a:sym typeface="Courier New"/>
              </a:rPr>
              <a:t>      statement(s)</a:t>
            </a:r>
            <a:endParaRPr b="1" sz="4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5" name="Google Shape;345;p47"/>
          <p:cNvSpPr txBox="1"/>
          <p:nvPr>
            <p:ph idx="11" type="ftr"/>
          </p:nvPr>
        </p:nvSpPr>
        <p:spPr>
          <a:xfrm>
            <a:off x="-1396999" y="8544727"/>
            <a:ext cx="66867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7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8"/>
          <p:cNvSpPr txBox="1"/>
          <p:nvPr>
            <p:ph idx="12" type="sldNum"/>
          </p:nvPr>
        </p:nvSpPr>
        <p:spPr>
          <a:xfrm>
            <a:off x="7530721" y="8544727"/>
            <a:ext cx="12060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1" name="Google Shape;351;p48"/>
          <p:cNvSpPr txBox="1"/>
          <p:nvPr>
            <p:ph type="title"/>
          </p:nvPr>
        </p:nvSpPr>
        <p:spPr>
          <a:xfrm>
            <a:off x="440800" y="258775"/>
            <a:ext cx="9087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While loop example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2" name="Google Shape;352;p48"/>
          <p:cNvSpPr txBox="1"/>
          <p:nvPr>
            <p:ph idx="11" type="ftr"/>
          </p:nvPr>
        </p:nvSpPr>
        <p:spPr>
          <a:xfrm>
            <a:off x="708534" y="6227212"/>
            <a:ext cx="5015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7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48"/>
          <p:cNvSpPr txBox="1"/>
          <p:nvPr>
            <p:ph idx="2" type="body"/>
          </p:nvPr>
        </p:nvSpPr>
        <p:spPr>
          <a:xfrm>
            <a:off x="6985408" y="1506117"/>
            <a:ext cx="4269900" cy="45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ahoma"/>
              <a:buChar char="●"/>
            </a:pPr>
            <a:r>
              <a:rPr lang="en-US" sz="2500">
                <a:latin typeface="Tahoma"/>
                <a:ea typeface="Tahoma"/>
                <a:cs typeface="Tahoma"/>
                <a:sym typeface="Tahoma"/>
              </a:rPr>
              <a:t>Loop runs 5 times because there are only 5 times this condition is true</a:t>
            </a:r>
            <a:endParaRPr sz="2500"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ahoma"/>
              <a:ea typeface="Tahoma"/>
              <a:cs typeface="Tahoma"/>
              <a:sym typeface="Tahoma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ahoma"/>
              <a:buChar char="●"/>
            </a:pPr>
            <a:r>
              <a:rPr lang="en-US" sz="2500">
                <a:latin typeface="Tahoma"/>
                <a:ea typeface="Tahoma"/>
                <a:cs typeface="Tahoma"/>
                <a:sym typeface="Tahoma"/>
              </a:rPr>
              <a:t>Stops once condition is no longer met</a:t>
            </a:r>
            <a:endParaRPr sz="25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54" name="Google Shape;35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449" y="1672301"/>
            <a:ext cx="5717450" cy="381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9"/>
          <p:cNvSpPr txBox="1"/>
          <p:nvPr>
            <p:ph type="title"/>
          </p:nvPr>
        </p:nvSpPr>
        <p:spPr>
          <a:xfrm>
            <a:off x="279568" y="295917"/>
            <a:ext cx="10972800" cy="1143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While loop demo</a:t>
            </a:r>
            <a:endParaRPr/>
          </a:p>
        </p:txBody>
      </p:sp>
      <p:sp>
        <p:nvSpPr>
          <p:cNvPr id="360" name="Google Shape;360;p49"/>
          <p:cNvSpPr txBox="1"/>
          <p:nvPr/>
        </p:nvSpPr>
        <p:spPr>
          <a:xfrm>
            <a:off x="385847" y="2343900"/>
            <a:ext cx="5865600" cy="21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-US" sz="2500">
                <a:latin typeface="Courier New"/>
                <a:ea typeface="Courier New"/>
                <a:cs typeface="Courier New"/>
                <a:sym typeface="Courier New"/>
              </a:rPr>
              <a:t>udget = 100</a:t>
            </a:r>
            <a:endParaRPr b="1" sz="2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Courier New"/>
                <a:ea typeface="Courier New"/>
                <a:cs typeface="Courier New"/>
                <a:sym typeface="Courier New"/>
              </a:rPr>
              <a:t>cost_of_items = 0</a:t>
            </a:r>
            <a:endParaRPr b="1" sz="2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Courier New"/>
                <a:ea typeface="Courier New"/>
                <a:cs typeface="Courier New"/>
                <a:sym typeface="Courier New"/>
              </a:rPr>
              <a:t>while budget != 0:</a:t>
            </a:r>
            <a:endParaRPr b="1" sz="2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Courier New"/>
                <a:ea typeface="Courier New"/>
                <a:cs typeface="Courier New"/>
                <a:sym typeface="Courier New"/>
              </a:rPr>
              <a:t>	cost_of_items += 10</a:t>
            </a:r>
            <a:endParaRPr b="1" sz="2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Courier New"/>
                <a:ea typeface="Courier New"/>
                <a:cs typeface="Courier New"/>
                <a:sym typeface="Courier New"/>
              </a:rPr>
              <a:t>	budget -= 10 </a:t>
            </a:r>
            <a:endParaRPr b="1" sz="2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1" name="Google Shape;361;p49"/>
          <p:cNvSpPr txBox="1"/>
          <p:nvPr/>
        </p:nvSpPr>
        <p:spPr>
          <a:xfrm>
            <a:off x="6626975" y="2413050"/>
            <a:ext cx="46254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Tahoma"/>
                <a:ea typeface="Tahoma"/>
                <a:cs typeface="Tahoma"/>
                <a:sym typeface="Tahoma"/>
              </a:rPr>
              <a:t>+= </a:t>
            </a: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means you </a:t>
            </a:r>
            <a:r>
              <a:rPr b="1" lang="en-US" sz="2400">
                <a:latin typeface="Tahoma"/>
                <a:ea typeface="Tahoma"/>
                <a:cs typeface="Tahoma"/>
                <a:sym typeface="Tahoma"/>
              </a:rPr>
              <a:t>add</a:t>
            </a: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 that number to the total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Tahoma"/>
                <a:ea typeface="Tahoma"/>
                <a:cs typeface="Tahoma"/>
                <a:sym typeface="Tahoma"/>
              </a:rPr>
              <a:t>-= </a:t>
            </a: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means you </a:t>
            </a:r>
            <a:r>
              <a:rPr b="1" lang="en-US" sz="2400">
                <a:latin typeface="Tahoma"/>
                <a:ea typeface="Tahoma"/>
                <a:cs typeface="Tahoma"/>
                <a:sym typeface="Tahoma"/>
              </a:rPr>
              <a:t>subtract</a:t>
            </a: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 that number from the total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0"/>
          <p:cNvSpPr txBox="1"/>
          <p:nvPr>
            <p:ph type="title"/>
          </p:nvPr>
        </p:nvSpPr>
        <p:spPr>
          <a:xfrm>
            <a:off x="609601" y="260350"/>
            <a:ext cx="10972800" cy="1143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infinite loop</a:t>
            </a:r>
            <a:endParaRPr/>
          </a:p>
        </p:txBody>
      </p:sp>
      <p:sp>
        <p:nvSpPr>
          <p:cNvPr id="367" name="Google Shape;367;p50"/>
          <p:cNvSpPr txBox="1"/>
          <p:nvPr>
            <p:ph idx="1" type="body"/>
          </p:nvPr>
        </p:nvSpPr>
        <p:spPr>
          <a:xfrm>
            <a:off x="472433" y="1427200"/>
            <a:ext cx="100029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ahoma"/>
              <a:buChar char="●"/>
            </a:pPr>
            <a:r>
              <a:rPr lang="en-US" sz="2700">
                <a:latin typeface="Tahoma"/>
                <a:ea typeface="Tahoma"/>
                <a:cs typeface="Tahoma"/>
                <a:sym typeface="Tahoma"/>
              </a:rPr>
              <a:t>A loop becomes infinite if a condition never becomes FALSE.</a:t>
            </a:r>
            <a:endParaRPr sz="2700">
              <a:latin typeface="Tahoma"/>
              <a:ea typeface="Tahoma"/>
              <a:cs typeface="Tahoma"/>
              <a:sym typeface="Tahoma"/>
            </a:endParaRPr>
          </a:p>
          <a:p>
            <a:pPr indent="-3873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ahoma"/>
              <a:buChar char="○"/>
            </a:pPr>
            <a:r>
              <a:rPr lang="en-US" sz="2700">
                <a:latin typeface="Tahoma"/>
                <a:ea typeface="Tahoma"/>
                <a:cs typeface="Tahoma"/>
                <a:sym typeface="Tahoma"/>
              </a:rPr>
              <a:t>For loops repeat a specified number of times so they are definite</a:t>
            </a:r>
            <a:endParaRPr sz="2700">
              <a:latin typeface="Tahoma"/>
              <a:ea typeface="Tahoma"/>
              <a:cs typeface="Tahoma"/>
              <a:sym typeface="Tahoma"/>
            </a:endParaRPr>
          </a:p>
          <a:p>
            <a:pPr indent="-3873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ahoma"/>
              <a:buChar char="○"/>
            </a:pPr>
            <a:r>
              <a:rPr lang="en-US" sz="2700">
                <a:latin typeface="Tahoma"/>
                <a:ea typeface="Tahoma"/>
                <a:cs typeface="Tahoma"/>
                <a:sym typeface="Tahoma"/>
              </a:rPr>
              <a:t>While loops can become infinite</a:t>
            </a:r>
            <a:endParaRPr sz="27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68" name="Google Shape;36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7100" y="2614167"/>
            <a:ext cx="4081901" cy="4081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1"/>
          <p:cNvSpPr txBox="1"/>
          <p:nvPr>
            <p:ph type="title"/>
          </p:nvPr>
        </p:nvSpPr>
        <p:spPr>
          <a:xfrm>
            <a:off x="609600" y="260366"/>
            <a:ext cx="10972800" cy="738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Infinite loop examples</a:t>
            </a:r>
            <a:endParaRPr/>
          </a:p>
        </p:txBody>
      </p:sp>
      <p:sp>
        <p:nvSpPr>
          <p:cNvPr id="374" name="Google Shape;374;p51"/>
          <p:cNvSpPr txBox="1"/>
          <p:nvPr/>
        </p:nvSpPr>
        <p:spPr>
          <a:xfrm>
            <a:off x="609600" y="1494175"/>
            <a:ext cx="5976000" cy="39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a = 0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while a &lt; 10: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	print(a)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	a = a / 2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while 1 == 1: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	print(“What is wrong with this loop?”)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75" name="Google Shape;37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1798" y="1953314"/>
            <a:ext cx="4522051" cy="339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2"/>
          <p:cNvSpPr txBox="1"/>
          <p:nvPr>
            <p:ph type="title"/>
          </p:nvPr>
        </p:nvSpPr>
        <p:spPr>
          <a:xfrm>
            <a:off x="609600" y="2455850"/>
            <a:ext cx="6586800" cy="2222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notebook </a:t>
            </a:r>
            <a:r>
              <a:rPr i="1" lang="en-US"/>
              <a:t>04_Loops, </a:t>
            </a:r>
            <a:r>
              <a:rPr lang="en-US"/>
              <a:t>complete the following section: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2 - While Loops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52"/>
          <p:cNvSpPr txBox="1"/>
          <p:nvPr>
            <p:ph idx="12" type="sldNum"/>
          </p:nvPr>
        </p:nvSpPr>
        <p:spPr>
          <a:xfrm>
            <a:off x="4236031" y="4806409"/>
            <a:ext cx="6783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3" name="Google Shape;38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5075" y="2732775"/>
            <a:ext cx="4344925" cy="314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/>
          <p:nvPr>
            <p:ph idx="12" type="sldNum"/>
          </p:nvPr>
        </p:nvSpPr>
        <p:spPr>
          <a:xfrm>
            <a:off x="7530721" y="8544727"/>
            <a:ext cx="12060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4" name="Google Shape;214;p35"/>
          <p:cNvSpPr txBox="1"/>
          <p:nvPr>
            <p:ph type="title"/>
          </p:nvPr>
        </p:nvSpPr>
        <p:spPr>
          <a:xfrm>
            <a:off x="609600" y="172100"/>
            <a:ext cx="9087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latin typeface="Tahoma"/>
                <a:ea typeface="Tahoma"/>
                <a:cs typeface="Tahoma"/>
                <a:sym typeface="Tahoma"/>
              </a:rPr>
              <a:t>Let’s Review What We Did Yesterday</a:t>
            </a:r>
            <a:endParaRPr sz="35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5" name="Google Shape;215;p35"/>
          <p:cNvSpPr txBox="1"/>
          <p:nvPr>
            <p:ph idx="2" type="body"/>
          </p:nvPr>
        </p:nvSpPr>
        <p:spPr>
          <a:xfrm>
            <a:off x="521950" y="1602625"/>
            <a:ext cx="10347000" cy="49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ahoma"/>
              <a:buChar char="●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Code Structure - Sequence, Selection, </a:t>
            </a: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Repetition. The way the computer processes code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ahoma"/>
              <a:buChar char="●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Booleans - Data type that returns either True or False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ahoma"/>
              <a:buChar char="●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Comparison Operators - &lt;, ==, !=, &gt;= Compare things and return a boolean value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ahoma"/>
              <a:buChar char="●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Conditional Statements - Run code if conditions are made. We learned about…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ahoma"/>
              <a:buChar char="●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If Statements - If condition is true, run code. Else, skip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6" name="Google Shape;216;p35"/>
          <p:cNvSpPr txBox="1"/>
          <p:nvPr>
            <p:ph idx="11" type="ftr"/>
          </p:nvPr>
        </p:nvSpPr>
        <p:spPr>
          <a:xfrm>
            <a:off x="812801" y="8544727"/>
            <a:ext cx="66867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7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3"/>
          <p:cNvSpPr txBox="1"/>
          <p:nvPr>
            <p:ph type="title"/>
          </p:nvPr>
        </p:nvSpPr>
        <p:spPr>
          <a:xfrm>
            <a:off x="609601" y="160950"/>
            <a:ext cx="10972800" cy="1143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Nested Loops</a:t>
            </a:r>
            <a:endParaRPr/>
          </a:p>
        </p:txBody>
      </p:sp>
      <p:sp>
        <p:nvSpPr>
          <p:cNvPr id="390" name="Google Shape;390;p53"/>
          <p:cNvSpPr txBox="1"/>
          <p:nvPr>
            <p:ph idx="12" type="sldNum"/>
          </p:nvPr>
        </p:nvSpPr>
        <p:spPr>
          <a:xfrm>
            <a:off x="5648041" y="6408545"/>
            <a:ext cx="904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1" name="Google Shape;391;p53"/>
          <p:cNvSpPr txBox="1"/>
          <p:nvPr/>
        </p:nvSpPr>
        <p:spPr>
          <a:xfrm>
            <a:off x="609600" y="1164875"/>
            <a:ext cx="5719500" cy="40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ahoma"/>
              <a:buChar char="●"/>
            </a:pPr>
            <a:r>
              <a:rPr lang="en-US" sz="2000">
                <a:latin typeface="Tahoma"/>
                <a:ea typeface="Tahoma"/>
                <a:cs typeface="Tahoma"/>
                <a:sym typeface="Tahoma"/>
              </a:rPr>
              <a:t>A nested loop is when you have one loop inside of another loop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ahoma"/>
              <a:buChar char="●"/>
            </a:pPr>
            <a:r>
              <a:rPr lang="en-US" sz="2000">
                <a:latin typeface="Tahoma"/>
                <a:ea typeface="Tahoma"/>
                <a:cs typeface="Tahoma"/>
                <a:sym typeface="Tahoma"/>
              </a:rPr>
              <a:t>Also used when you want to repeat the same code multiple times but you would want to use a nested loop when you want to get all combinations of two iterables such as two lists 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ahoma"/>
              <a:buChar char="●"/>
            </a:pPr>
            <a:r>
              <a:rPr lang="en-US" sz="2000">
                <a:latin typeface="Tahoma"/>
                <a:ea typeface="Tahoma"/>
                <a:cs typeface="Tahoma"/>
                <a:sym typeface="Tahoma"/>
              </a:rPr>
              <a:t>Important!! The inside loop iterates fully for the assigned variable in your outside loop before moving on to the next </a:t>
            </a:r>
            <a:r>
              <a:rPr lang="en-US" sz="2000">
                <a:latin typeface="Tahoma"/>
                <a:ea typeface="Tahoma"/>
                <a:cs typeface="Tahoma"/>
                <a:sym typeface="Tahoma"/>
              </a:rPr>
              <a:t>variable</a:t>
            </a:r>
            <a:r>
              <a:rPr lang="en-US" sz="2000">
                <a:latin typeface="Tahoma"/>
                <a:ea typeface="Tahoma"/>
                <a:cs typeface="Tahoma"/>
                <a:sym typeface="Tahoma"/>
              </a:rPr>
              <a:t> in your outside loop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92" name="Google Shape;392;p53" title="Screen Shot 2025-03-12 at 7.20.21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1175" y="1406250"/>
            <a:ext cx="3689068" cy="404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4"/>
          <p:cNvSpPr txBox="1"/>
          <p:nvPr>
            <p:ph type="title"/>
          </p:nvPr>
        </p:nvSpPr>
        <p:spPr>
          <a:xfrm>
            <a:off x="609601" y="260350"/>
            <a:ext cx="10972800" cy="1143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Nested Loop Examples </a:t>
            </a:r>
            <a:endParaRPr/>
          </a:p>
        </p:txBody>
      </p:sp>
      <p:sp>
        <p:nvSpPr>
          <p:cNvPr id="399" name="Google Shape;399;p54"/>
          <p:cNvSpPr txBox="1"/>
          <p:nvPr>
            <p:ph idx="12" type="sldNum"/>
          </p:nvPr>
        </p:nvSpPr>
        <p:spPr>
          <a:xfrm>
            <a:off x="5648041" y="6408545"/>
            <a:ext cx="904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0" name="Google Shape;400;p54"/>
          <p:cNvSpPr txBox="1"/>
          <p:nvPr/>
        </p:nvSpPr>
        <p:spPr>
          <a:xfrm>
            <a:off x="756100" y="1201450"/>
            <a:ext cx="8587500" cy="41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ahoma"/>
              <a:buChar char="●"/>
            </a:pPr>
            <a:r>
              <a:rPr lang="en-US" sz="1900">
                <a:latin typeface="Tahoma"/>
                <a:ea typeface="Tahoma"/>
                <a:cs typeface="Tahoma"/>
                <a:sym typeface="Tahoma"/>
              </a:rPr>
              <a:t>Let’s say I wanted to get all combinations of the instructors’ first and last names. This would be a perfect example of when to use a nested loop. </a:t>
            </a:r>
            <a:endParaRPr sz="19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1" name="Google Shape;401;p54"/>
          <p:cNvSpPr txBox="1"/>
          <p:nvPr/>
        </p:nvSpPr>
        <p:spPr>
          <a:xfrm>
            <a:off x="1050700" y="3368238"/>
            <a:ext cx="7529400" cy="18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ahoma"/>
              <a:buChar char="●"/>
            </a:pPr>
            <a:r>
              <a:rPr lang="en-US" sz="1900">
                <a:latin typeface="Tahoma"/>
                <a:ea typeface="Tahoma"/>
                <a:cs typeface="Tahoma"/>
                <a:sym typeface="Tahoma"/>
              </a:rPr>
              <a:t>T</a:t>
            </a:r>
            <a:r>
              <a:rPr lang="en-US" sz="1900">
                <a:latin typeface="Tahoma"/>
                <a:ea typeface="Tahoma"/>
                <a:cs typeface="Tahoma"/>
                <a:sym typeface="Tahoma"/>
              </a:rPr>
              <a:t>he first 4 items printed would be </a:t>
            </a:r>
            <a:endParaRPr sz="19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02" name="Google Shape;402;p54" title="Screen Shot 2025-03-12 at 6.57.42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950" y="2009813"/>
            <a:ext cx="8184624" cy="135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54" title="Screen Shot 2025-03-12 at 6.58.11 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8775" y="3806375"/>
            <a:ext cx="3105475" cy="104315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54"/>
          <p:cNvSpPr txBox="1"/>
          <p:nvPr/>
        </p:nvSpPr>
        <p:spPr>
          <a:xfrm>
            <a:off x="1050700" y="4845250"/>
            <a:ext cx="82929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ahoma"/>
              <a:buChar char="●"/>
            </a:pPr>
            <a:r>
              <a:rPr lang="en-US" sz="1900">
                <a:latin typeface="Tahoma"/>
                <a:ea typeface="Tahoma"/>
                <a:cs typeface="Tahoma"/>
                <a:sym typeface="Tahoma"/>
              </a:rPr>
              <a:t>You can see that the first variable i is assigned to Ernesto since that is the first element in the instructors_first_names list but that the inside loop iterates over every possible last name for that first variable in the first list, “Ernesto” </a:t>
            </a:r>
            <a:endParaRPr sz="19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5"/>
          <p:cNvSpPr txBox="1"/>
          <p:nvPr>
            <p:ph type="title"/>
          </p:nvPr>
        </p:nvSpPr>
        <p:spPr>
          <a:xfrm>
            <a:off x="609601" y="260350"/>
            <a:ext cx="10972800" cy="1143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Nested Loop Example Continued</a:t>
            </a:r>
            <a:endParaRPr/>
          </a:p>
        </p:txBody>
      </p:sp>
      <p:sp>
        <p:nvSpPr>
          <p:cNvPr id="411" name="Google Shape;411;p55"/>
          <p:cNvSpPr txBox="1"/>
          <p:nvPr>
            <p:ph idx="12" type="sldNum"/>
          </p:nvPr>
        </p:nvSpPr>
        <p:spPr>
          <a:xfrm>
            <a:off x="5648041" y="6408545"/>
            <a:ext cx="904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2" name="Google Shape;412;p55"/>
          <p:cNvSpPr txBox="1"/>
          <p:nvPr/>
        </p:nvSpPr>
        <p:spPr>
          <a:xfrm>
            <a:off x="907150" y="1496775"/>
            <a:ext cx="9237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ahoma"/>
                <a:ea typeface="Tahoma"/>
                <a:cs typeface="Tahoma"/>
                <a:sym typeface="Tahoma"/>
              </a:rPr>
              <a:t>What do you think the whole printed statement would be if I ran the code?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13" name="Google Shape;413;p55" title="Screen Shot 2025-03-12 at 6.57.42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7147" y="2140775"/>
            <a:ext cx="9966049" cy="16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6"/>
          <p:cNvSpPr txBox="1"/>
          <p:nvPr>
            <p:ph type="title"/>
          </p:nvPr>
        </p:nvSpPr>
        <p:spPr>
          <a:xfrm>
            <a:off x="609601" y="260350"/>
            <a:ext cx="10972800" cy="1143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Nested Loop Example Continued</a:t>
            </a:r>
            <a:endParaRPr/>
          </a:p>
        </p:txBody>
      </p:sp>
      <p:sp>
        <p:nvSpPr>
          <p:cNvPr id="420" name="Google Shape;420;p56"/>
          <p:cNvSpPr txBox="1"/>
          <p:nvPr>
            <p:ph idx="12" type="sldNum"/>
          </p:nvPr>
        </p:nvSpPr>
        <p:spPr>
          <a:xfrm>
            <a:off x="5648041" y="6408545"/>
            <a:ext cx="904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1" name="Google Shape;421;p56"/>
          <p:cNvSpPr txBox="1"/>
          <p:nvPr/>
        </p:nvSpPr>
        <p:spPr>
          <a:xfrm>
            <a:off x="286875" y="1564800"/>
            <a:ext cx="9237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Tahoma"/>
                <a:ea typeface="Tahoma"/>
                <a:cs typeface="Tahoma"/>
                <a:sym typeface="Tahoma"/>
              </a:rPr>
              <a:t>What do you think the whole printed statement would be if I ran the code?</a:t>
            </a:r>
            <a:endParaRPr sz="19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22" name="Google Shape;422;p56" title="Screen Shot 2025-03-12 at 6.57.42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875" y="2527275"/>
            <a:ext cx="7780001" cy="129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56" title="Screen Shot 2025-03-12 at 7.15.49 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10100" y="1403650"/>
            <a:ext cx="2667700" cy="438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56"/>
          <p:cNvSpPr/>
          <p:nvPr/>
        </p:nvSpPr>
        <p:spPr>
          <a:xfrm>
            <a:off x="8270125" y="2990363"/>
            <a:ext cx="711600" cy="36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7"/>
          <p:cNvSpPr txBox="1"/>
          <p:nvPr>
            <p:ph type="title"/>
          </p:nvPr>
        </p:nvSpPr>
        <p:spPr>
          <a:xfrm>
            <a:off x="609600" y="2959950"/>
            <a:ext cx="6586800" cy="2222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notebook </a:t>
            </a:r>
            <a:r>
              <a:rPr i="1" lang="en-US"/>
              <a:t>04_Loops, </a:t>
            </a:r>
            <a:r>
              <a:rPr lang="en-US"/>
              <a:t>complete the following section: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3 - Nested Loops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you finish early complete the bonus section on List Comprehensions.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When you are done, complete the Exit Ticket!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57"/>
          <p:cNvSpPr txBox="1"/>
          <p:nvPr>
            <p:ph idx="12" type="sldNum"/>
          </p:nvPr>
        </p:nvSpPr>
        <p:spPr>
          <a:xfrm>
            <a:off x="4236031" y="4806409"/>
            <a:ext cx="6783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32" name="Google Shape;43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5075" y="2732775"/>
            <a:ext cx="4344925" cy="314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8"/>
          <p:cNvSpPr txBox="1"/>
          <p:nvPr>
            <p:ph type="title"/>
          </p:nvPr>
        </p:nvSpPr>
        <p:spPr>
          <a:xfrm>
            <a:off x="609601" y="260350"/>
            <a:ext cx="10972800" cy="1143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List Comprehensions </a:t>
            </a:r>
            <a:endParaRPr/>
          </a:p>
        </p:txBody>
      </p:sp>
      <p:sp>
        <p:nvSpPr>
          <p:cNvPr id="439" name="Google Shape;439;p58"/>
          <p:cNvSpPr txBox="1"/>
          <p:nvPr>
            <p:ph idx="12" type="sldNum"/>
          </p:nvPr>
        </p:nvSpPr>
        <p:spPr>
          <a:xfrm>
            <a:off x="5648041" y="6408545"/>
            <a:ext cx="904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0" name="Google Shape;440;p58"/>
          <p:cNvSpPr txBox="1"/>
          <p:nvPr/>
        </p:nvSpPr>
        <p:spPr>
          <a:xfrm>
            <a:off x="776575" y="1219050"/>
            <a:ext cx="8522400" cy="38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ahoma"/>
              <a:buChar char="●"/>
            </a:pPr>
            <a:r>
              <a:rPr lang="en-US" sz="2000">
                <a:latin typeface="Tahoma"/>
                <a:ea typeface="Tahoma"/>
                <a:cs typeface="Tahoma"/>
                <a:sym typeface="Tahoma"/>
              </a:rPr>
              <a:t>You can think of simple list comprehensions like a Data Science pie that contains 2-3 different “flavors” 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ahoma"/>
              <a:buChar char="●"/>
            </a:pPr>
            <a:r>
              <a:rPr lang="en-US" sz="2000">
                <a:latin typeface="Tahoma"/>
                <a:ea typeface="Tahoma"/>
                <a:cs typeface="Tahoma"/>
                <a:sym typeface="Tahoma"/>
              </a:rPr>
              <a:t>These “flavors” consists of Data Science essentials that we have learned so far: lists, for loops, and (sometimes) conditional statements 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ahoma"/>
              <a:buChar char="●"/>
            </a:pPr>
            <a:r>
              <a:rPr lang="en-US" sz="2000">
                <a:latin typeface="Tahoma"/>
                <a:ea typeface="Tahoma"/>
                <a:cs typeface="Tahoma"/>
                <a:sym typeface="Tahoma"/>
              </a:rPr>
              <a:t>All of these “flavors” are combined in order to help us create lists in a concise manner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ahoma"/>
              <a:buChar char="●"/>
            </a:pPr>
            <a:r>
              <a:rPr lang="en-US" sz="2000">
                <a:latin typeface="Tahoma"/>
                <a:ea typeface="Tahoma"/>
                <a:cs typeface="Tahoma"/>
                <a:sym typeface="Tahoma"/>
              </a:rPr>
              <a:t>List comprehensions are often used when you want to make a new list by applying some operation to every element in an already existing iterable (see the connection to the for loop), and when you want to create a list where the elements meet a certain condition 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41" name="Google Shape;441;p58"/>
          <p:cNvSpPr/>
          <p:nvPr/>
        </p:nvSpPr>
        <p:spPr>
          <a:xfrm>
            <a:off x="9395825" y="1403650"/>
            <a:ext cx="2518500" cy="22125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2" name="Google Shape;442;p58"/>
          <p:cNvCxnSpPr>
            <a:stCxn id="441" idx="1"/>
          </p:cNvCxnSpPr>
          <p:nvPr/>
        </p:nvCxnSpPr>
        <p:spPr>
          <a:xfrm>
            <a:off x="9764651" y="1727663"/>
            <a:ext cx="922800" cy="87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58"/>
          <p:cNvCxnSpPr/>
          <p:nvPr/>
        </p:nvCxnSpPr>
        <p:spPr>
          <a:xfrm flipH="1" rot="10800000">
            <a:off x="10671225" y="1727700"/>
            <a:ext cx="874200" cy="87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" name="Google Shape;444;p58"/>
          <p:cNvCxnSpPr/>
          <p:nvPr/>
        </p:nvCxnSpPr>
        <p:spPr>
          <a:xfrm flipH="1">
            <a:off x="10655325" y="2566900"/>
            <a:ext cx="15900" cy="104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5" name="Google Shape;445;p58"/>
          <p:cNvSpPr txBox="1"/>
          <p:nvPr/>
        </p:nvSpPr>
        <p:spPr>
          <a:xfrm>
            <a:off x="9702675" y="2486075"/>
            <a:ext cx="7992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Lists</a:t>
            </a:r>
            <a:endParaRPr/>
          </a:p>
        </p:txBody>
      </p:sp>
      <p:sp>
        <p:nvSpPr>
          <p:cNvPr id="446" name="Google Shape;446;p58"/>
          <p:cNvSpPr txBox="1"/>
          <p:nvPr/>
        </p:nvSpPr>
        <p:spPr>
          <a:xfrm>
            <a:off x="10687450" y="2486075"/>
            <a:ext cx="12435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Conditionals</a:t>
            </a:r>
            <a:endParaRPr/>
          </a:p>
        </p:txBody>
      </p:sp>
      <p:sp>
        <p:nvSpPr>
          <p:cNvPr id="447" name="Google Shape;447;p58"/>
          <p:cNvSpPr txBox="1"/>
          <p:nvPr/>
        </p:nvSpPr>
        <p:spPr>
          <a:xfrm>
            <a:off x="10283775" y="1711275"/>
            <a:ext cx="678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Loops</a:t>
            </a:r>
            <a:endParaRPr/>
          </a:p>
        </p:txBody>
      </p:sp>
      <p:sp>
        <p:nvSpPr>
          <p:cNvPr id="448" name="Google Shape;448;p58"/>
          <p:cNvSpPr txBox="1"/>
          <p:nvPr/>
        </p:nvSpPr>
        <p:spPr>
          <a:xfrm>
            <a:off x="9702675" y="3859188"/>
            <a:ext cx="19212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List Comprehension Pie</a:t>
            </a:r>
            <a:endParaRPr/>
          </a:p>
        </p:txBody>
      </p:sp>
      <p:sp>
        <p:nvSpPr>
          <p:cNvPr id="449" name="Google Shape;449;p58"/>
          <p:cNvSpPr/>
          <p:nvPr/>
        </p:nvSpPr>
        <p:spPr>
          <a:xfrm>
            <a:off x="9759225" y="3859200"/>
            <a:ext cx="1808100" cy="645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9"/>
          <p:cNvSpPr txBox="1"/>
          <p:nvPr>
            <p:ph idx="12" type="sldNum"/>
          </p:nvPr>
        </p:nvSpPr>
        <p:spPr>
          <a:xfrm>
            <a:off x="5648041" y="6408545"/>
            <a:ext cx="904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56" name="Google Shape;456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8650" y="1078950"/>
            <a:ext cx="9761725" cy="4700049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59"/>
          <p:cNvSpPr txBox="1"/>
          <p:nvPr/>
        </p:nvSpPr>
        <p:spPr>
          <a:xfrm>
            <a:off x="9801225" y="6273300"/>
            <a:ext cx="14529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image credit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0"/>
          <p:cNvSpPr txBox="1"/>
          <p:nvPr>
            <p:ph type="title"/>
          </p:nvPr>
        </p:nvSpPr>
        <p:spPr>
          <a:xfrm>
            <a:off x="609601" y="260350"/>
            <a:ext cx="10972800" cy="1143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List Comprehension Examples</a:t>
            </a:r>
            <a:endParaRPr/>
          </a:p>
        </p:txBody>
      </p:sp>
      <p:sp>
        <p:nvSpPr>
          <p:cNvPr id="464" name="Google Shape;464;p60"/>
          <p:cNvSpPr txBox="1"/>
          <p:nvPr>
            <p:ph idx="12" type="sldNum"/>
          </p:nvPr>
        </p:nvSpPr>
        <p:spPr>
          <a:xfrm>
            <a:off x="5648041" y="6408545"/>
            <a:ext cx="904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5" name="Google Shape;465;p60"/>
          <p:cNvSpPr txBox="1"/>
          <p:nvPr/>
        </p:nvSpPr>
        <p:spPr>
          <a:xfrm>
            <a:off x="528875" y="2411350"/>
            <a:ext cx="4847100" cy="45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latin typeface="Tahoma"/>
                <a:ea typeface="Tahoma"/>
                <a:cs typeface="Tahoma"/>
                <a:sym typeface="Tahoma"/>
              </a:rPr>
              <a:t>While I could do: </a:t>
            </a:r>
            <a:endParaRPr b="1" sz="17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Tahoma"/>
                <a:ea typeface="Tahoma"/>
                <a:cs typeface="Tahoma"/>
                <a:sym typeface="Tahoma"/>
              </a:rPr>
              <a:t>i_vegetables= []</a:t>
            </a:r>
            <a:endParaRPr sz="17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Tahoma"/>
                <a:ea typeface="Tahoma"/>
                <a:cs typeface="Tahoma"/>
                <a:sym typeface="Tahoma"/>
              </a:rPr>
              <a:t>for veggie in vegetables: </a:t>
            </a:r>
            <a:endParaRPr sz="17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Tahoma"/>
                <a:ea typeface="Tahoma"/>
                <a:cs typeface="Tahoma"/>
                <a:sym typeface="Tahoma"/>
              </a:rPr>
              <a:t>	if “i” in veggie: </a:t>
            </a:r>
            <a:endParaRPr sz="17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Tahoma"/>
                <a:ea typeface="Tahoma"/>
                <a:cs typeface="Tahoma"/>
                <a:sym typeface="Tahoma"/>
              </a:rPr>
              <a:t>		i_vegetables.append(veggie)</a:t>
            </a:r>
            <a:endParaRPr sz="17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Tahoma"/>
                <a:ea typeface="Tahoma"/>
                <a:cs typeface="Tahoma"/>
                <a:sym typeface="Tahoma"/>
              </a:rPr>
              <a:t>print(i_vegetables)</a:t>
            </a:r>
            <a:endParaRPr sz="17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6" name="Google Shape;466;p60"/>
          <p:cNvSpPr txBox="1"/>
          <p:nvPr/>
        </p:nvSpPr>
        <p:spPr>
          <a:xfrm>
            <a:off x="5957113" y="2965300"/>
            <a:ext cx="5973300" cy="25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latin typeface="Tahoma"/>
                <a:ea typeface="Tahoma"/>
                <a:cs typeface="Tahoma"/>
                <a:sym typeface="Tahoma"/>
              </a:rPr>
              <a:t>I could also do:</a:t>
            </a:r>
            <a:endParaRPr b="1" sz="17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Tahoma"/>
                <a:ea typeface="Tahoma"/>
                <a:cs typeface="Tahoma"/>
                <a:sym typeface="Tahoma"/>
              </a:rPr>
              <a:t>i_veggies=[veggie for veggie in vegetables</a:t>
            </a:r>
            <a:r>
              <a:rPr b="1" lang="en-US" sz="170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700">
                <a:latin typeface="Tahoma"/>
                <a:ea typeface="Tahoma"/>
                <a:cs typeface="Tahoma"/>
                <a:sym typeface="Tahoma"/>
              </a:rPr>
              <a:t>if “i” in veggie]</a:t>
            </a:r>
            <a:endParaRPr sz="17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Tahoma"/>
                <a:ea typeface="Tahoma"/>
                <a:cs typeface="Tahoma"/>
                <a:sym typeface="Tahoma"/>
              </a:rPr>
              <a:t>print(i_veggies)</a:t>
            </a:r>
            <a:endParaRPr sz="17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7" name="Google Shape;467;p60"/>
          <p:cNvSpPr/>
          <p:nvPr/>
        </p:nvSpPr>
        <p:spPr>
          <a:xfrm>
            <a:off x="7797575" y="3488400"/>
            <a:ext cx="2389284" cy="365094"/>
          </a:xfrm>
          <a:prstGeom prst="flowChartTerminato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60"/>
          <p:cNvSpPr/>
          <p:nvPr/>
        </p:nvSpPr>
        <p:spPr>
          <a:xfrm>
            <a:off x="528875" y="4173399"/>
            <a:ext cx="2728350" cy="365094"/>
          </a:xfrm>
          <a:prstGeom prst="flowChartTerminato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60"/>
          <p:cNvSpPr/>
          <p:nvPr/>
        </p:nvSpPr>
        <p:spPr>
          <a:xfrm>
            <a:off x="958600" y="4538500"/>
            <a:ext cx="1582125" cy="365100"/>
          </a:xfrm>
          <a:prstGeom prst="flowChartProcess">
            <a:avLst/>
          </a:prstGeom>
          <a:noFill/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60"/>
          <p:cNvSpPr/>
          <p:nvPr/>
        </p:nvSpPr>
        <p:spPr>
          <a:xfrm>
            <a:off x="10186850" y="3488401"/>
            <a:ext cx="1582125" cy="365100"/>
          </a:xfrm>
          <a:prstGeom prst="flowChartProcess">
            <a:avLst/>
          </a:prstGeom>
          <a:noFill/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60"/>
          <p:cNvSpPr txBox="1"/>
          <p:nvPr/>
        </p:nvSpPr>
        <p:spPr>
          <a:xfrm>
            <a:off x="528875" y="1168750"/>
            <a:ext cx="10106100" cy="8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Tahoma"/>
                <a:ea typeface="Tahoma"/>
                <a:cs typeface="Tahoma"/>
                <a:sym typeface="Tahoma"/>
              </a:rPr>
              <a:t>vegetables = [“broccoli”, “carrot”, “spinach”, “radish”] </a:t>
            </a:r>
            <a:endParaRPr sz="27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Tahoma"/>
                <a:ea typeface="Tahoma"/>
                <a:cs typeface="Tahoma"/>
                <a:sym typeface="Tahoma"/>
              </a:rPr>
              <a:t>Let’s say I wanted a list of vegetables but only the vegetables that have the letter “i” in it.</a:t>
            </a:r>
            <a:endParaRPr sz="19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Tahoma"/>
                <a:ea typeface="Tahoma"/>
                <a:cs typeface="Tahoma"/>
                <a:sym typeface="Tahoma"/>
              </a:rPr>
              <a:t>You can accomplish this with just one line of code.  </a:t>
            </a:r>
            <a:endParaRPr sz="15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1"/>
          <p:cNvSpPr txBox="1"/>
          <p:nvPr>
            <p:ph type="title"/>
          </p:nvPr>
        </p:nvSpPr>
        <p:spPr>
          <a:xfrm>
            <a:off x="609601" y="260350"/>
            <a:ext cx="10972800" cy="1143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More List Comprehension Examples </a:t>
            </a:r>
            <a:endParaRPr/>
          </a:p>
        </p:txBody>
      </p:sp>
      <p:sp>
        <p:nvSpPr>
          <p:cNvPr id="478" name="Google Shape;478;p61"/>
          <p:cNvSpPr txBox="1"/>
          <p:nvPr>
            <p:ph idx="12" type="sldNum"/>
          </p:nvPr>
        </p:nvSpPr>
        <p:spPr>
          <a:xfrm>
            <a:off x="5648041" y="6408545"/>
            <a:ext cx="904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9" name="Google Shape;479;p61"/>
          <p:cNvSpPr txBox="1"/>
          <p:nvPr/>
        </p:nvSpPr>
        <p:spPr>
          <a:xfrm>
            <a:off x="758775" y="1204875"/>
            <a:ext cx="96543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Tahoma"/>
                <a:ea typeface="Tahoma"/>
                <a:cs typeface="Tahoma"/>
                <a:sym typeface="Tahoma"/>
              </a:rPr>
              <a:t>I can also manipulate the elements that are in my list or in a sequence using list comprehensions. </a:t>
            </a:r>
            <a:endParaRPr sz="19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Tahoma"/>
                <a:ea typeface="Tahoma"/>
                <a:cs typeface="Tahoma"/>
                <a:sym typeface="Tahoma"/>
              </a:rPr>
              <a:t>Let’s say I want a list of the cubed values of the integers 0-20</a:t>
            </a:r>
            <a:endParaRPr sz="19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0" name="Google Shape;480;p61"/>
          <p:cNvSpPr txBox="1"/>
          <p:nvPr/>
        </p:nvSpPr>
        <p:spPr>
          <a:xfrm>
            <a:off x="1104900" y="2818000"/>
            <a:ext cx="4427400" cy="30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latin typeface="Tahoma"/>
                <a:ea typeface="Tahoma"/>
                <a:cs typeface="Tahoma"/>
                <a:sym typeface="Tahoma"/>
              </a:rPr>
              <a:t>While I could do: </a:t>
            </a:r>
            <a:endParaRPr b="1" sz="17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Tahoma"/>
                <a:ea typeface="Tahoma"/>
                <a:cs typeface="Tahoma"/>
                <a:sym typeface="Tahoma"/>
              </a:rPr>
              <a:t>cubed_values=[] </a:t>
            </a:r>
            <a:endParaRPr sz="17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Tahoma"/>
                <a:ea typeface="Tahoma"/>
                <a:cs typeface="Tahoma"/>
                <a:sym typeface="Tahoma"/>
              </a:rPr>
              <a:t>for x in range(21):</a:t>
            </a:r>
            <a:endParaRPr sz="17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Tahoma"/>
                <a:ea typeface="Tahoma"/>
                <a:cs typeface="Tahoma"/>
                <a:sym typeface="Tahoma"/>
              </a:rPr>
              <a:t>     x=x**3</a:t>
            </a:r>
            <a:endParaRPr sz="17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Tahoma"/>
                <a:ea typeface="Tahoma"/>
                <a:cs typeface="Tahoma"/>
                <a:sym typeface="Tahoma"/>
              </a:rPr>
              <a:t>     cubed_values.append(x) </a:t>
            </a:r>
            <a:endParaRPr sz="17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Tahoma"/>
                <a:ea typeface="Tahoma"/>
                <a:cs typeface="Tahoma"/>
                <a:sym typeface="Tahoma"/>
              </a:rPr>
              <a:t>print(cubed_values) </a:t>
            </a:r>
            <a:endParaRPr sz="17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endParaRPr/>
          </a:p>
        </p:txBody>
      </p:sp>
      <p:sp>
        <p:nvSpPr>
          <p:cNvPr id="481" name="Google Shape;481;p61"/>
          <p:cNvSpPr txBox="1"/>
          <p:nvPr/>
        </p:nvSpPr>
        <p:spPr>
          <a:xfrm>
            <a:off x="5532300" y="2818000"/>
            <a:ext cx="5456700" cy="23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latin typeface="Tahoma"/>
                <a:ea typeface="Tahoma"/>
                <a:cs typeface="Tahoma"/>
                <a:sym typeface="Tahoma"/>
              </a:rPr>
              <a:t>I could also achieve the same output in one line of code: </a:t>
            </a:r>
            <a:endParaRPr b="1" sz="17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Tahoma"/>
                <a:ea typeface="Tahoma"/>
                <a:cs typeface="Tahoma"/>
                <a:sym typeface="Tahoma"/>
              </a:rPr>
              <a:t>cubed_list=[x**3 for x in range(21)]</a:t>
            </a:r>
            <a:endParaRPr sz="17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Tahoma"/>
                <a:ea typeface="Tahoma"/>
                <a:cs typeface="Tahoma"/>
                <a:sym typeface="Tahoma"/>
              </a:rPr>
              <a:t>print(cubed_list)</a:t>
            </a:r>
            <a:endParaRPr sz="17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/>
          <p:nvPr>
            <p:ph idx="12" type="sldNum"/>
          </p:nvPr>
        </p:nvSpPr>
        <p:spPr>
          <a:xfrm>
            <a:off x="7530721" y="8544727"/>
            <a:ext cx="12060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2" name="Google Shape;222;p36"/>
          <p:cNvSpPr txBox="1"/>
          <p:nvPr>
            <p:ph type="title"/>
          </p:nvPr>
        </p:nvSpPr>
        <p:spPr>
          <a:xfrm>
            <a:off x="646467" y="260367"/>
            <a:ext cx="8954700" cy="1143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Control flow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3" name="Google Shape;223;p36"/>
          <p:cNvSpPr txBox="1"/>
          <p:nvPr>
            <p:ph idx="1" type="body"/>
          </p:nvPr>
        </p:nvSpPr>
        <p:spPr>
          <a:xfrm>
            <a:off x="646475" y="1256600"/>
            <a:ext cx="5654400" cy="4344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500">
                <a:latin typeface="Tahoma"/>
                <a:ea typeface="Tahoma"/>
                <a:cs typeface="Tahoma"/>
                <a:sym typeface="Tahoma"/>
              </a:rPr>
              <a:t>How the computer makes decisions.</a:t>
            </a:r>
            <a:endParaRPr b="0" sz="25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0" lang="en-US" sz="2500">
                <a:latin typeface="Tahoma"/>
                <a:ea typeface="Tahoma"/>
                <a:cs typeface="Tahoma"/>
                <a:sym typeface="Tahoma"/>
              </a:rPr>
              <a:t>The order in which the code is executed</a:t>
            </a:r>
            <a:r>
              <a:rPr b="0" lang="en-US" sz="2500">
                <a:latin typeface="Tahoma"/>
                <a:ea typeface="Tahoma"/>
                <a:cs typeface="Tahoma"/>
                <a:sym typeface="Tahoma"/>
              </a:rPr>
              <a:t>.</a:t>
            </a:r>
            <a:endParaRPr b="0" sz="2500">
              <a:latin typeface="Tahoma"/>
              <a:ea typeface="Tahoma"/>
              <a:cs typeface="Tahoma"/>
              <a:sym typeface="Tahoma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333333"/>
              </a:buClr>
              <a:buSzPts val="2500"/>
              <a:buFont typeface="Tahoma"/>
              <a:buChar char="●"/>
            </a:pPr>
            <a:r>
              <a:rPr b="0" lang="en-US" sz="2500">
                <a:solidFill>
                  <a:srgbClr val="333333"/>
                </a:solidFill>
                <a:highlight>
                  <a:srgbClr val="FFFF00"/>
                </a:highlight>
                <a:latin typeface="Tahoma"/>
                <a:ea typeface="Tahoma"/>
                <a:cs typeface="Tahoma"/>
                <a:sym typeface="Tahoma"/>
              </a:rPr>
              <a:t>Sequence</a:t>
            </a:r>
            <a:endParaRPr b="0" sz="2500">
              <a:solidFill>
                <a:srgbClr val="333333"/>
              </a:solidFill>
              <a:highlight>
                <a:srgbClr val="FFFF00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500"/>
              <a:buFont typeface="Tahoma"/>
              <a:buChar char="●"/>
            </a:pPr>
            <a:r>
              <a:rPr b="0" lang="en-US" sz="2500">
                <a:solidFill>
                  <a:srgbClr val="333333"/>
                </a:solidFill>
                <a:highlight>
                  <a:srgbClr val="FF00FF"/>
                </a:highlight>
                <a:latin typeface="Tahoma"/>
                <a:ea typeface="Tahoma"/>
                <a:cs typeface="Tahoma"/>
                <a:sym typeface="Tahoma"/>
              </a:rPr>
              <a:t>Selection</a:t>
            </a:r>
            <a:endParaRPr b="0" sz="2500">
              <a:solidFill>
                <a:srgbClr val="333333"/>
              </a:solidFill>
              <a:highlight>
                <a:srgbClr val="FF00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500"/>
              <a:buFont typeface="Tahoma"/>
              <a:buChar char="●"/>
            </a:pPr>
            <a:r>
              <a:rPr b="0" lang="en-US" sz="2500">
                <a:solidFill>
                  <a:srgbClr val="333333"/>
                </a:solidFill>
                <a:highlight>
                  <a:srgbClr val="00FF00"/>
                </a:highlight>
                <a:latin typeface="Tahoma"/>
                <a:ea typeface="Tahoma"/>
                <a:cs typeface="Tahoma"/>
                <a:sym typeface="Tahoma"/>
              </a:rPr>
              <a:t>Repetition</a:t>
            </a:r>
            <a:endParaRPr b="0" sz="2500">
              <a:solidFill>
                <a:srgbClr val="333333"/>
              </a:solidFill>
              <a:highlight>
                <a:srgbClr val="00FF00"/>
              </a:highlight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24" name="Google Shape;224;p36"/>
          <p:cNvGrpSpPr/>
          <p:nvPr/>
        </p:nvGrpSpPr>
        <p:grpSpPr>
          <a:xfrm>
            <a:off x="6444927" y="665937"/>
            <a:ext cx="4457927" cy="5249124"/>
            <a:chOff x="6494425" y="338975"/>
            <a:chExt cx="4626325" cy="5743024"/>
          </a:xfrm>
        </p:grpSpPr>
        <p:pic>
          <p:nvPicPr>
            <p:cNvPr id="225" name="Google Shape;225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494425" y="338975"/>
              <a:ext cx="4626325" cy="57430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Google Shape;226;p36"/>
            <p:cNvSpPr/>
            <p:nvPr/>
          </p:nvSpPr>
          <p:spPr>
            <a:xfrm>
              <a:off x="7672925" y="1191050"/>
              <a:ext cx="2256600" cy="1028100"/>
            </a:xfrm>
            <a:prstGeom prst="bracePair">
              <a:avLst/>
            </a:prstGeom>
            <a:noFill/>
            <a:ln cap="flat" cmpd="sng" w="76200">
              <a:solidFill>
                <a:srgbClr val="4A86E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940000" dist="3810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300">
                  <a:solidFill>
                    <a:srgbClr val="FFD966"/>
                  </a:solidFill>
                </a:rPr>
                <a:t>CODE</a:t>
              </a:r>
              <a:endParaRPr b="1" sz="4300">
                <a:solidFill>
                  <a:srgbClr val="FFD966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/>
          <p:nvPr>
            <p:ph idx="12" type="sldNum"/>
          </p:nvPr>
        </p:nvSpPr>
        <p:spPr>
          <a:xfrm>
            <a:off x="7530721" y="8544727"/>
            <a:ext cx="12060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2" name="Google Shape;232;p37"/>
          <p:cNvSpPr txBox="1"/>
          <p:nvPr>
            <p:ph type="title"/>
          </p:nvPr>
        </p:nvSpPr>
        <p:spPr>
          <a:xfrm>
            <a:off x="609600" y="172100"/>
            <a:ext cx="9087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latin typeface="Tahoma"/>
                <a:ea typeface="Tahoma"/>
                <a:cs typeface="Tahoma"/>
                <a:sym typeface="Tahoma"/>
              </a:rPr>
              <a:t>Flow Control - </a:t>
            </a:r>
            <a:r>
              <a:rPr lang="en-US" sz="3500">
                <a:highlight>
                  <a:srgbClr val="00FF00"/>
                </a:highlight>
                <a:latin typeface="Tahoma"/>
                <a:ea typeface="Tahoma"/>
                <a:cs typeface="Tahoma"/>
                <a:sym typeface="Tahoma"/>
              </a:rPr>
              <a:t>Repetition</a:t>
            </a:r>
            <a:r>
              <a:rPr lang="en-US" sz="3500">
                <a:latin typeface="Tahoma"/>
                <a:ea typeface="Tahoma"/>
                <a:cs typeface="Tahoma"/>
                <a:sym typeface="Tahoma"/>
              </a:rPr>
              <a:t> (Loops)</a:t>
            </a:r>
            <a:endParaRPr sz="35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3" name="Google Shape;233;p37"/>
          <p:cNvSpPr txBox="1"/>
          <p:nvPr>
            <p:ph idx="2" type="body"/>
          </p:nvPr>
        </p:nvSpPr>
        <p:spPr>
          <a:xfrm>
            <a:off x="521945" y="1179350"/>
            <a:ext cx="103470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ahoma"/>
              <a:buChar char="●"/>
            </a:pPr>
            <a:r>
              <a:rPr lang="en-US" sz="2200">
                <a:latin typeface="Tahoma"/>
                <a:ea typeface="Tahoma"/>
                <a:cs typeface="Tahoma"/>
                <a:sym typeface="Tahoma"/>
              </a:rPr>
              <a:t>Iteration - Do it again</a:t>
            </a:r>
            <a:endParaRPr sz="2200">
              <a:latin typeface="Tahoma"/>
              <a:ea typeface="Tahoma"/>
              <a:cs typeface="Tahoma"/>
              <a:sym typeface="Tahoma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ahoma"/>
              <a:buChar char="●"/>
            </a:pPr>
            <a:r>
              <a:rPr lang="en-US" sz="2200">
                <a:latin typeface="Tahoma"/>
                <a:ea typeface="Tahoma"/>
                <a:cs typeface="Tahoma"/>
                <a:sym typeface="Tahoma"/>
              </a:rPr>
              <a:t>Should we type out hundreds of lines of code for each element? No! This is where a for loop comes in</a:t>
            </a:r>
            <a:endParaRPr sz="2200">
              <a:latin typeface="Tahoma"/>
              <a:ea typeface="Tahoma"/>
              <a:cs typeface="Tahoma"/>
              <a:sym typeface="Tahoma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ahoma"/>
              <a:buChar char="●"/>
            </a:pPr>
            <a:r>
              <a:rPr lang="en-US" sz="2200">
                <a:latin typeface="Tahoma"/>
                <a:ea typeface="Tahoma"/>
                <a:cs typeface="Tahoma"/>
                <a:sym typeface="Tahoma"/>
              </a:rPr>
              <a:t>A for loop loops through an iterable – which is a collection of things that we can sort through one at a time (like a list, string, array, or dictionary) – and performs the same action for each element in the iterable</a:t>
            </a:r>
            <a:endParaRPr sz="2200">
              <a:latin typeface="Tahoma"/>
              <a:ea typeface="Tahoma"/>
              <a:cs typeface="Tahoma"/>
              <a:sym typeface="Tahoma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ahoma"/>
              <a:buChar char="●"/>
            </a:pPr>
            <a:r>
              <a:rPr lang="en-US" sz="2200">
                <a:latin typeface="Tahoma"/>
                <a:ea typeface="Tahoma"/>
                <a:cs typeface="Tahoma"/>
                <a:sym typeface="Tahoma"/>
              </a:rPr>
              <a:t>Used to repeat the same code over and over.</a:t>
            </a:r>
            <a:endParaRPr sz="2200">
              <a:latin typeface="Tahoma"/>
              <a:ea typeface="Tahoma"/>
              <a:cs typeface="Tahoma"/>
              <a:sym typeface="Tahoma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ahoma"/>
              <a:buChar char="○"/>
            </a:pPr>
            <a:r>
              <a:rPr lang="en-US" sz="2200">
                <a:latin typeface="Tahoma"/>
                <a:ea typeface="Tahoma"/>
                <a:cs typeface="Tahoma"/>
                <a:sym typeface="Tahoma"/>
              </a:rPr>
              <a:t>FOR Loop - loops iterate over a given sequence</a:t>
            </a:r>
            <a:endParaRPr sz="2200">
              <a:latin typeface="Tahoma"/>
              <a:ea typeface="Tahoma"/>
              <a:cs typeface="Tahoma"/>
              <a:sym typeface="Tahoma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ahoma"/>
              <a:buChar char="○"/>
            </a:pPr>
            <a:r>
              <a:rPr lang="en-US" sz="2200">
                <a:latin typeface="Tahoma"/>
                <a:ea typeface="Tahoma"/>
                <a:cs typeface="Tahoma"/>
                <a:sym typeface="Tahoma"/>
              </a:rPr>
              <a:t>WHILE Loop - repeat as long as a certain boolean condition is met</a:t>
            </a:r>
            <a:endParaRPr sz="2200">
              <a:latin typeface="Tahoma"/>
              <a:ea typeface="Tahoma"/>
              <a:cs typeface="Tahoma"/>
              <a:sym typeface="Tahoma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ahoma"/>
              <a:buChar char="●"/>
            </a:pPr>
            <a:r>
              <a:rPr lang="en-US" sz="2200">
                <a:latin typeface="Tahoma"/>
                <a:ea typeface="Tahoma"/>
                <a:cs typeface="Tahoma"/>
                <a:sym typeface="Tahoma"/>
              </a:rPr>
              <a:t>Will not stop until the condition is met or the sequence ends</a:t>
            </a:r>
            <a:endParaRPr sz="22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4" name="Google Shape;234;p37"/>
          <p:cNvSpPr txBox="1"/>
          <p:nvPr>
            <p:ph idx="11" type="ftr"/>
          </p:nvPr>
        </p:nvSpPr>
        <p:spPr>
          <a:xfrm>
            <a:off x="812801" y="8544727"/>
            <a:ext cx="66867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7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>
            <p:ph idx="12" type="sldNum"/>
          </p:nvPr>
        </p:nvSpPr>
        <p:spPr>
          <a:xfrm>
            <a:off x="5320921" y="8544727"/>
            <a:ext cx="12060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0" name="Google Shape;240;p38"/>
          <p:cNvSpPr txBox="1"/>
          <p:nvPr>
            <p:ph type="title"/>
          </p:nvPr>
        </p:nvSpPr>
        <p:spPr>
          <a:xfrm>
            <a:off x="347825" y="134975"/>
            <a:ext cx="9087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For Loops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1" name="Google Shape;241;p38"/>
          <p:cNvSpPr txBox="1"/>
          <p:nvPr>
            <p:ph idx="2" type="body"/>
          </p:nvPr>
        </p:nvSpPr>
        <p:spPr>
          <a:xfrm>
            <a:off x="422726" y="1567100"/>
            <a:ext cx="4898100" cy="45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●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Count-Controlled loop </a:t>
            </a:r>
            <a:endParaRPr sz="2400">
              <a:highlight>
                <a:srgbClr val="EFEFE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●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I</a:t>
            </a: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terates over elements of a sequence until the sequence ends/the number of iterations is reached 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●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Used when you have a block of code you want to repeat a fixed number of times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2" name="Google Shape;242;p38"/>
          <p:cNvSpPr txBox="1"/>
          <p:nvPr>
            <p:ph idx="11" type="ftr"/>
          </p:nvPr>
        </p:nvSpPr>
        <p:spPr>
          <a:xfrm>
            <a:off x="-1396999" y="8544727"/>
            <a:ext cx="66867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7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3" name="Google Shape;243;p38"/>
          <p:cNvGrpSpPr/>
          <p:nvPr/>
        </p:nvGrpSpPr>
        <p:grpSpPr>
          <a:xfrm>
            <a:off x="6284102" y="1308598"/>
            <a:ext cx="4844720" cy="4409924"/>
            <a:chOff x="8285210" y="1065460"/>
            <a:chExt cx="3496478" cy="4046915"/>
          </a:xfrm>
        </p:grpSpPr>
        <p:grpSp>
          <p:nvGrpSpPr>
            <p:cNvPr id="244" name="Google Shape;244;p38"/>
            <p:cNvGrpSpPr/>
            <p:nvPr/>
          </p:nvGrpSpPr>
          <p:grpSpPr>
            <a:xfrm>
              <a:off x="8285210" y="1601860"/>
              <a:ext cx="3496478" cy="3510515"/>
              <a:chOff x="7846410" y="1554635"/>
              <a:chExt cx="3496478" cy="3510515"/>
            </a:xfrm>
          </p:grpSpPr>
          <p:sp>
            <p:nvSpPr>
              <p:cNvPr id="245" name="Google Shape;245;p38"/>
              <p:cNvSpPr/>
              <p:nvPr/>
            </p:nvSpPr>
            <p:spPr>
              <a:xfrm>
                <a:off x="8885285" y="3886643"/>
                <a:ext cx="1487100" cy="877500"/>
              </a:xfrm>
              <a:prstGeom prst="rect">
                <a:avLst/>
              </a:prstGeom>
              <a:solidFill>
                <a:srgbClr val="00FFFF"/>
              </a:solidFill>
              <a:ln cap="flat" cmpd="sng" w="381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6060000" dist="3810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500">
                    <a:solidFill>
                      <a:srgbClr val="0000FF"/>
                    </a:solidFill>
                    <a:latin typeface="Tahoma"/>
                    <a:ea typeface="Tahoma"/>
                    <a:cs typeface="Tahoma"/>
                    <a:sym typeface="Tahoma"/>
                  </a:rPr>
                  <a:t>Statements</a:t>
                </a:r>
                <a:endParaRPr sz="1900"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6" name="Google Shape;246;p38"/>
              <p:cNvSpPr/>
              <p:nvPr/>
            </p:nvSpPr>
            <p:spPr>
              <a:xfrm>
                <a:off x="8303010" y="1554635"/>
                <a:ext cx="2613600" cy="1372500"/>
              </a:xfrm>
              <a:prstGeom prst="diamond">
                <a:avLst/>
              </a:prstGeom>
              <a:solidFill>
                <a:srgbClr val="00FFFF"/>
              </a:solidFill>
              <a:ln cap="flat" cmpd="sng" w="381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6060000" dist="3810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500">
                    <a:solidFill>
                      <a:srgbClr val="0000FF"/>
                    </a:solidFill>
                    <a:latin typeface="Tahoma"/>
                    <a:ea typeface="Tahoma"/>
                    <a:cs typeface="Tahoma"/>
                    <a:sym typeface="Tahoma"/>
                  </a:rPr>
                  <a:t>Sequence end?</a:t>
                </a:r>
                <a:endParaRPr b="1" sz="2500">
                  <a:solidFill>
                    <a:srgbClr val="0000FF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247" name="Google Shape;247;p38"/>
              <p:cNvCxnSpPr>
                <a:endCxn id="246" idx="1"/>
              </p:cNvCxnSpPr>
              <p:nvPr/>
            </p:nvCxnSpPr>
            <p:spPr>
              <a:xfrm flipH="1" rot="10800000">
                <a:off x="7846410" y="2240885"/>
                <a:ext cx="456600" cy="378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  <a:effectLst>
                <a:outerShdw blurRad="57150" rotWithShape="0" algn="bl" dir="6060000" dist="3810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248" name="Google Shape;248;p38"/>
              <p:cNvCxnSpPr/>
              <p:nvPr/>
            </p:nvCxnSpPr>
            <p:spPr>
              <a:xfrm>
                <a:off x="11342881" y="2243389"/>
                <a:ext cx="0" cy="23979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  <a:effectLst>
                <a:outerShdw blurRad="57150" rotWithShape="0" algn="bl" dir="6060000" dist="3810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249" name="Google Shape;249;p38"/>
              <p:cNvCxnSpPr/>
              <p:nvPr/>
            </p:nvCxnSpPr>
            <p:spPr>
              <a:xfrm flipH="1">
                <a:off x="9603509" y="2962654"/>
                <a:ext cx="12600" cy="9594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  <a:effectLst>
                <a:outerShdw blurRad="57150" rotWithShape="0" algn="bl" dir="6060000" dist="3810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250" name="Google Shape;250;p38"/>
              <p:cNvCxnSpPr/>
              <p:nvPr/>
            </p:nvCxnSpPr>
            <p:spPr>
              <a:xfrm>
                <a:off x="10913888" y="2243872"/>
                <a:ext cx="429000" cy="3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6060000" dist="3810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251" name="Google Shape;251;p38"/>
              <p:cNvCxnSpPr/>
              <p:nvPr/>
            </p:nvCxnSpPr>
            <p:spPr>
              <a:xfrm rot="10800000">
                <a:off x="9468900" y="4764250"/>
                <a:ext cx="0" cy="3009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6060000" dist="38100">
                  <a:srgbClr val="000000">
                    <a:alpha val="50000"/>
                  </a:srgbClr>
                </a:outerShdw>
              </a:effectLst>
            </p:spPr>
          </p:cxnSp>
        </p:grpSp>
        <p:cxnSp>
          <p:nvCxnSpPr>
            <p:cNvPr id="252" name="Google Shape;252;p38"/>
            <p:cNvCxnSpPr>
              <a:endCxn id="246" idx="0"/>
            </p:cNvCxnSpPr>
            <p:nvPr/>
          </p:nvCxnSpPr>
          <p:spPr>
            <a:xfrm>
              <a:off x="10048610" y="1065460"/>
              <a:ext cx="0" cy="5364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57150" rotWithShape="0" algn="bl" dir="6060000" dist="38100">
                <a:srgbClr val="000000">
                  <a:alpha val="50000"/>
                </a:srgbClr>
              </a:outerShdw>
            </a:effectLst>
          </p:spPr>
        </p:cxnSp>
      </p:grpSp>
      <p:sp>
        <p:nvSpPr>
          <p:cNvPr id="253" name="Google Shape;253;p38"/>
          <p:cNvSpPr/>
          <p:nvPr/>
        </p:nvSpPr>
        <p:spPr>
          <a:xfrm>
            <a:off x="10533401" y="5419800"/>
            <a:ext cx="9729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0000FF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EXIT</a:t>
            </a:r>
            <a:endParaRPr b="1" sz="2500">
              <a:solidFill>
                <a:srgbClr val="0000FF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4" name="Google Shape;254;p38"/>
          <p:cNvSpPr txBox="1"/>
          <p:nvPr/>
        </p:nvSpPr>
        <p:spPr>
          <a:xfrm>
            <a:off x="10213899" y="2026100"/>
            <a:ext cx="9729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True</a:t>
            </a:r>
            <a:endParaRPr b="1" sz="2500">
              <a:solidFill>
                <a:srgbClr val="0000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5" name="Google Shape;255;p38"/>
          <p:cNvSpPr txBox="1"/>
          <p:nvPr/>
        </p:nvSpPr>
        <p:spPr>
          <a:xfrm>
            <a:off x="7653069" y="3442835"/>
            <a:ext cx="10563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False</a:t>
            </a:r>
            <a:endParaRPr b="1" sz="2500">
              <a:solidFill>
                <a:srgbClr val="0000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56" name="Google Shape;256;p38"/>
          <p:cNvGrpSpPr/>
          <p:nvPr/>
        </p:nvGrpSpPr>
        <p:grpSpPr>
          <a:xfrm>
            <a:off x="6274868" y="2670498"/>
            <a:ext cx="2282368" cy="3096723"/>
            <a:chOff x="5220631" y="2060075"/>
            <a:chExt cx="1711819" cy="2322600"/>
          </a:xfrm>
        </p:grpSpPr>
        <p:cxnSp>
          <p:nvCxnSpPr>
            <p:cNvPr id="257" name="Google Shape;257;p38"/>
            <p:cNvCxnSpPr/>
            <p:nvPr/>
          </p:nvCxnSpPr>
          <p:spPr>
            <a:xfrm>
              <a:off x="5220631" y="2060075"/>
              <a:ext cx="9600" cy="23226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" name="Google Shape;258;p38"/>
            <p:cNvCxnSpPr/>
            <p:nvPr/>
          </p:nvCxnSpPr>
          <p:spPr>
            <a:xfrm>
              <a:off x="5241350" y="4346825"/>
              <a:ext cx="1691100" cy="279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9"/>
          <p:cNvSpPr txBox="1"/>
          <p:nvPr>
            <p:ph idx="12" type="sldNum"/>
          </p:nvPr>
        </p:nvSpPr>
        <p:spPr>
          <a:xfrm>
            <a:off x="5320921" y="8544727"/>
            <a:ext cx="12060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4" name="Google Shape;264;p39"/>
          <p:cNvSpPr txBox="1"/>
          <p:nvPr>
            <p:ph type="title"/>
          </p:nvPr>
        </p:nvSpPr>
        <p:spPr>
          <a:xfrm>
            <a:off x="347825" y="134975"/>
            <a:ext cx="9087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For Loops: Syntax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5" name="Google Shape;265;p39"/>
          <p:cNvSpPr txBox="1"/>
          <p:nvPr>
            <p:ph idx="2" type="body"/>
          </p:nvPr>
        </p:nvSpPr>
        <p:spPr>
          <a:xfrm>
            <a:off x="645150" y="1613100"/>
            <a:ext cx="10901700" cy="45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Courier New"/>
                <a:ea typeface="Courier New"/>
                <a:cs typeface="Courier New"/>
                <a:sym typeface="Courier New"/>
              </a:rPr>
              <a:t>for variable in [val1, val2, etc.]:</a:t>
            </a:r>
            <a:endParaRPr b="1" sz="4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Courier New"/>
                <a:ea typeface="Courier New"/>
                <a:cs typeface="Courier New"/>
                <a:sym typeface="Courier New"/>
              </a:rPr>
              <a:t>      statement(s)</a:t>
            </a:r>
            <a:endParaRPr b="1" sz="4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6" name="Google Shape;266;p39"/>
          <p:cNvSpPr txBox="1"/>
          <p:nvPr>
            <p:ph idx="11" type="ftr"/>
          </p:nvPr>
        </p:nvSpPr>
        <p:spPr>
          <a:xfrm>
            <a:off x="-1396999" y="8544727"/>
            <a:ext cx="66867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7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0"/>
          <p:cNvSpPr txBox="1"/>
          <p:nvPr>
            <p:ph idx="12" type="sldNum"/>
          </p:nvPr>
        </p:nvSpPr>
        <p:spPr>
          <a:xfrm>
            <a:off x="7530721" y="8544727"/>
            <a:ext cx="12060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2" name="Google Shape;272;p40"/>
          <p:cNvSpPr txBox="1"/>
          <p:nvPr>
            <p:ph type="title"/>
          </p:nvPr>
        </p:nvSpPr>
        <p:spPr>
          <a:xfrm>
            <a:off x="428450" y="134975"/>
            <a:ext cx="9087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For loop example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3" name="Google Shape;273;p40"/>
          <p:cNvSpPr txBox="1"/>
          <p:nvPr>
            <p:ph idx="11" type="ftr"/>
          </p:nvPr>
        </p:nvSpPr>
        <p:spPr>
          <a:xfrm>
            <a:off x="708534" y="6227212"/>
            <a:ext cx="5015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7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" name="Google Shape;27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223" y="1629925"/>
            <a:ext cx="6561646" cy="420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0"/>
          <p:cNvSpPr txBox="1"/>
          <p:nvPr>
            <p:ph idx="2" type="body"/>
          </p:nvPr>
        </p:nvSpPr>
        <p:spPr>
          <a:xfrm>
            <a:off x="7381533" y="1580392"/>
            <a:ext cx="4269900" cy="45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ahoma"/>
              <a:buChar char="●"/>
            </a:pPr>
            <a:r>
              <a:rPr lang="en-US" sz="2500">
                <a:latin typeface="Tahoma"/>
                <a:ea typeface="Tahoma"/>
                <a:cs typeface="Tahoma"/>
                <a:sym typeface="Tahoma"/>
              </a:rPr>
              <a:t>Loop only runs 3 times because there are 3 elements</a:t>
            </a:r>
            <a:endParaRPr sz="2500"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ahoma"/>
              <a:ea typeface="Tahoma"/>
              <a:cs typeface="Tahoma"/>
              <a:sym typeface="Tahoma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ahoma"/>
              <a:buChar char="●"/>
            </a:pPr>
            <a:r>
              <a:rPr lang="en-US" sz="2500">
                <a:latin typeface="Tahoma"/>
                <a:ea typeface="Tahoma"/>
                <a:cs typeface="Tahoma"/>
                <a:sym typeface="Tahoma"/>
              </a:rPr>
              <a:t>Stops once there are no more elements in the list</a:t>
            </a:r>
            <a:endParaRPr sz="25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1"/>
          <p:cNvSpPr txBox="1"/>
          <p:nvPr>
            <p:ph type="title"/>
          </p:nvPr>
        </p:nvSpPr>
        <p:spPr>
          <a:xfrm>
            <a:off x="609601" y="260350"/>
            <a:ext cx="10972800" cy="1143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</a:t>
            </a:r>
            <a:r>
              <a:rPr lang="en-US"/>
              <a:t> - In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Python tutor</a:t>
            </a:r>
            <a:endParaRPr/>
          </a:p>
        </p:txBody>
      </p:sp>
      <p:sp>
        <p:nvSpPr>
          <p:cNvPr id="281" name="Google Shape;281;p41"/>
          <p:cNvSpPr txBox="1"/>
          <p:nvPr/>
        </p:nvSpPr>
        <p:spPr>
          <a:xfrm>
            <a:off x="755125" y="2074500"/>
            <a:ext cx="111411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Courier New"/>
                <a:ea typeface="Courier New"/>
                <a:cs typeface="Courier New"/>
                <a:sym typeface="Courier New"/>
              </a:rPr>
              <a:t>list_of_prices = [12, 62, 49, 22, 31]</a:t>
            </a:r>
            <a:endParaRPr b="1" sz="3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-US" sz="3200">
                <a:latin typeface="Courier New"/>
                <a:ea typeface="Courier New"/>
                <a:cs typeface="Courier New"/>
                <a:sym typeface="Courier New"/>
              </a:rPr>
              <a:t> clothing_item </a:t>
            </a:r>
            <a:r>
              <a:rPr b="1" lang="en-US" sz="32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n-US" sz="3200">
                <a:latin typeface="Courier New"/>
                <a:ea typeface="Courier New"/>
                <a:cs typeface="Courier New"/>
                <a:sym typeface="Courier New"/>
              </a:rPr>
              <a:t> list_of_prices:</a:t>
            </a:r>
            <a:endParaRPr b="1" sz="3200">
              <a:latin typeface="Courier New"/>
              <a:ea typeface="Courier New"/>
              <a:cs typeface="Courier New"/>
              <a:sym typeface="Courier New"/>
            </a:endParaRPr>
          </a:p>
          <a:p>
            <a:pPr indent="6096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Courier New"/>
                <a:ea typeface="Courier New"/>
                <a:cs typeface="Courier New"/>
                <a:sym typeface="Courier New"/>
              </a:rPr>
              <a:t>clothing_item = clothing_item * .5</a:t>
            </a:r>
            <a:endParaRPr b="1" sz="3200">
              <a:latin typeface="Courier New"/>
              <a:ea typeface="Courier New"/>
              <a:cs typeface="Courier New"/>
              <a:sym typeface="Courier New"/>
            </a:endParaRPr>
          </a:p>
          <a:p>
            <a:pPr indent="6096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Courier New"/>
                <a:ea typeface="Courier New"/>
                <a:cs typeface="Courier New"/>
                <a:sym typeface="Courier New"/>
              </a:rPr>
              <a:t>print("The new price is ", clothing_item)</a:t>
            </a:r>
            <a:endParaRPr b="1" sz="3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/>
          <p:nvPr>
            <p:ph type="title"/>
          </p:nvPr>
        </p:nvSpPr>
        <p:spPr>
          <a:xfrm>
            <a:off x="609601" y="260350"/>
            <a:ext cx="10972800" cy="1143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Range functions in for loops</a:t>
            </a:r>
            <a:endParaRPr/>
          </a:p>
        </p:txBody>
      </p:sp>
      <p:sp>
        <p:nvSpPr>
          <p:cNvPr id="287" name="Google Shape;287;p42"/>
          <p:cNvSpPr txBox="1"/>
          <p:nvPr>
            <p:ph idx="1" type="body"/>
          </p:nvPr>
        </p:nvSpPr>
        <p:spPr>
          <a:xfrm>
            <a:off x="509558" y="1736675"/>
            <a:ext cx="10002900" cy="20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ahoma"/>
              <a:buChar char="●"/>
            </a:pPr>
            <a:r>
              <a:rPr lang="en-US" sz="2700">
                <a:latin typeface="Tahoma"/>
                <a:ea typeface="Tahoma"/>
                <a:cs typeface="Tahoma"/>
                <a:sym typeface="Tahoma"/>
              </a:rPr>
              <a:t>Range functions can produce an </a:t>
            </a:r>
            <a:r>
              <a:rPr lang="en-US" sz="2700" u="sng">
                <a:latin typeface="Tahoma"/>
                <a:ea typeface="Tahoma"/>
                <a:cs typeface="Tahoma"/>
                <a:sym typeface="Tahoma"/>
              </a:rPr>
              <a:t>integer sequence</a:t>
            </a:r>
            <a:r>
              <a:rPr lang="en-US" sz="2700">
                <a:latin typeface="Tahoma"/>
                <a:ea typeface="Tahoma"/>
                <a:cs typeface="Tahoma"/>
                <a:sym typeface="Tahoma"/>
              </a:rPr>
              <a:t> at runtime.</a:t>
            </a:r>
            <a:endParaRPr sz="2700">
              <a:latin typeface="Tahoma"/>
              <a:ea typeface="Tahoma"/>
              <a:cs typeface="Tahoma"/>
              <a:sym typeface="Tahoma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ahoma"/>
              <a:buChar char="●"/>
            </a:pPr>
            <a:r>
              <a:rPr lang="en-US" sz="2700">
                <a:latin typeface="Tahoma"/>
                <a:ea typeface="Tahoma"/>
                <a:cs typeface="Tahoma"/>
                <a:sym typeface="Tahoma"/>
              </a:rPr>
              <a:t>You can tell the computer to do something specifically for a certain range of numbers that you choose. </a:t>
            </a:r>
            <a:endParaRPr sz="27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8" name="Google Shape;288;p42"/>
          <p:cNvSpPr txBox="1"/>
          <p:nvPr/>
        </p:nvSpPr>
        <p:spPr>
          <a:xfrm>
            <a:off x="8805408" y="401042"/>
            <a:ext cx="3029700" cy="861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range ( )</a:t>
            </a:r>
            <a:endParaRPr sz="4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BNL_Template_102416">
  <a:themeElements>
    <a:clrScheme name="2020 LBNL Color Theme">
      <a:dk1>
        <a:srgbClr val="00303C"/>
      </a:dk1>
      <a:lt1>
        <a:srgbClr val="FFFFFF"/>
      </a:lt1>
      <a:dk2>
        <a:srgbClr val="00303B"/>
      </a:dk2>
      <a:lt2>
        <a:srgbClr val="B1B3B3"/>
      </a:lt2>
      <a:accent1>
        <a:srgbClr val="007681"/>
      </a:accent1>
      <a:accent2>
        <a:srgbClr val="4198B5"/>
      </a:accent2>
      <a:accent3>
        <a:srgbClr val="D57800"/>
      </a:accent3>
      <a:accent4>
        <a:srgbClr val="74AA50"/>
      </a:accent4>
      <a:accent5>
        <a:srgbClr val="EAAA00"/>
      </a:accent5>
      <a:accent6>
        <a:srgbClr val="E04E38"/>
      </a:accent6>
      <a:hlink>
        <a:srgbClr val="0055D1"/>
      </a:hlink>
      <a:folHlink>
        <a:srgbClr val="6633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LBNL_Template_102416">
  <a:themeElements>
    <a:clrScheme name="2020 LBNL Color Theme">
      <a:dk1>
        <a:srgbClr val="00303C"/>
      </a:dk1>
      <a:lt1>
        <a:srgbClr val="FFFFFF"/>
      </a:lt1>
      <a:dk2>
        <a:srgbClr val="00303B"/>
      </a:dk2>
      <a:lt2>
        <a:srgbClr val="B1B3B3"/>
      </a:lt2>
      <a:accent1>
        <a:srgbClr val="007681"/>
      </a:accent1>
      <a:accent2>
        <a:srgbClr val="4198B5"/>
      </a:accent2>
      <a:accent3>
        <a:srgbClr val="D57800"/>
      </a:accent3>
      <a:accent4>
        <a:srgbClr val="74AA50"/>
      </a:accent4>
      <a:accent5>
        <a:srgbClr val="EAAA00"/>
      </a:accent5>
      <a:accent6>
        <a:srgbClr val="E04E38"/>
      </a:accent6>
      <a:hlink>
        <a:srgbClr val="0055D1"/>
      </a:hlink>
      <a:folHlink>
        <a:srgbClr val="6633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LBNL_Template_102416">
  <a:themeElements>
    <a:clrScheme name="2020 LBNL Color Theme">
      <a:dk1>
        <a:srgbClr val="00303C"/>
      </a:dk1>
      <a:lt1>
        <a:srgbClr val="FFFFFF"/>
      </a:lt1>
      <a:dk2>
        <a:srgbClr val="00303B"/>
      </a:dk2>
      <a:lt2>
        <a:srgbClr val="B1B3B3"/>
      </a:lt2>
      <a:accent1>
        <a:srgbClr val="007681"/>
      </a:accent1>
      <a:accent2>
        <a:srgbClr val="4198B5"/>
      </a:accent2>
      <a:accent3>
        <a:srgbClr val="D57800"/>
      </a:accent3>
      <a:accent4>
        <a:srgbClr val="74AA50"/>
      </a:accent4>
      <a:accent5>
        <a:srgbClr val="EAAA00"/>
      </a:accent5>
      <a:accent6>
        <a:srgbClr val="E04E38"/>
      </a:accent6>
      <a:hlink>
        <a:srgbClr val="0055D1"/>
      </a:hlink>
      <a:folHlink>
        <a:srgbClr val="6633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