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5" r:id="rId4"/>
    <p:sldId id="273" r:id="rId5"/>
    <p:sldId id="274" r:id="rId6"/>
    <p:sldId id="275" r:id="rId7"/>
    <p:sldId id="276" r:id="rId8"/>
    <p:sldId id="272" r:id="rId9"/>
    <p:sldId id="263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310"/>
    <a:srgbClr val="F6827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58" y="114"/>
      </p:cViewPr>
      <p:guideLst>
        <p:guide orient="horz" pos="2160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4"/>
    </p:cViewPr>
  </p:sorter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3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7154F-3536-4FC0-8C51-0E923EFCA2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2554A-55DD-4626-BD38-6A980DB724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89BA-65A3-40BE-AA0D-A2F5924C08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ED2C-5767-4881-8F4D-6B53C5CFA7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.pn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.png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5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1501" y="2660066"/>
            <a:ext cx="73689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>
                <a:solidFill>
                  <a:srgbClr val="E6231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医疗知识问答</a:t>
            </a:r>
            <a:endParaRPr lang="zh-CN" altLang="en-US" sz="5400">
              <a:solidFill>
                <a:srgbClr val="E6231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873" y="1849522"/>
            <a:ext cx="4456253" cy="578735"/>
          </a:xfrm>
          <a:prstGeom prst="roundRect">
            <a:avLst>
              <a:gd name="adj" fmla="val 50000"/>
            </a:avLst>
          </a:prstGeom>
          <a:solidFill>
            <a:srgbClr val="E623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社交网络大作业展示</a:t>
            </a:r>
            <a:endParaRPr lang="en-US" altLang="zh-CN" sz="200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68852" y="3777325"/>
            <a:ext cx="4654296" cy="18000"/>
            <a:chOff x="3768852" y="4034414"/>
            <a:chExt cx="4654296" cy="18000"/>
          </a:xfrm>
        </p:grpSpPr>
        <p:sp>
          <p:nvSpPr>
            <p:cNvPr id="9" name="矩形: 圆角 8"/>
            <p:cNvSpPr/>
            <p:nvPr/>
          </p:nvSpPr>
          <p:spPr>
            <a:xfrm>
              <a:off x="6263148" y="4034414"/>
              <a:ext cx="2160000" cy="1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62310"/>
                </a:gs>
                <a:gs pos="100000">
                  <a:srgbClr val="E62310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 flipH="1">
              <a:off x="3768852" y="4034414"/>
              <a:ext cx="2160000" cy="1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62310"/>
                </a:gs>
                <a:gs pos="100000">
                  <a:srgbClr val="E62310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476561" y="-1205600"/>
            <a:ext cx="3507885" cy="4481269"/>
            <a:chOff x="9476561" y="-1205600"/>
            <a:chExt cx="3507885" cy="4481269"/>
          </a:xfrm>
        </p:grpSpPr>
        <p:sp>
          <p:nvSpPr>
            <p:cNvPr id="27" name="任意多边形: 形状 26"/>
            <p:cNvSpPr/>
            <p:nvPr/>
          </p:nvSpPr>
          <p:spPr>
            <a:xfrm rot="19344328" flipH="1">
              <a:off x="10604370" y="-1205600"/>
              <a:ext cx="2380076" cy="4394635"/>
            </a:xfrm>
            <a:custGeom>
              <a:avLst/>
              <a:gdLst>
                <a:gd name="connsiteX0" fmla="*/ 2380076 w 2380076"/>
                <a:gd name="connsiteY0" fmla="*/ 29427 h 4394635"/>
                <a:gd name="connsiteX1" fmla="*/ 269990 w 2380076"/>
                <a:gd name="connsiteY1" fmla="*/ 1654091 h 4394635"/>
                <a:gd name="connsiteX2" fmla="*/ 2380076 w 2380076"/>
                <a:gd name="connsiteY2" fmla="*/ 4394635 h 4394635"/>
                <a:gd name="connsiteX3" fmla="*/ 0 w 2380076"/>
                <a:gd name="connsiteY3" fmla="*/ 0 h 4394635"/>
                <a:gd name="connsiteX4" fmla="*/ 0 w 2380076"/>
                <a:gd name="connsiteY4" fmla="*/ 11954 h 4394635"/>
                <a:gd name="connsiteX5" fmla="*/ 15525 w 2380076"/>
                <a:gd name="connsiteY5" fmla="*/ 0 h 439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076" h="4394635">
                  <a:moveTo>
                    <a:pt x="2380076" y="29427"/>
                  </a:moveTo>
                  <a:lnTo>
                    <a:pt x="269990" y="1654091"/>
                  </a:lnTo>
                  <a:lnTo>
                    <a:pt x="2380076" y="4394635"/>
                  </a:lnTo>
                  <a:close/>
                  <a:moveTo>
                    <a:pt x="0" y="0"/>
                  </a:moveTo>
                  <a:lnTo>
                    <a:pt x="0" y="11954"/>
                  </a:lnTo>
                  <a:lnTo>
                    <a:pt x="15525" y="0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rot="3170103">
              <a:off x="8249559" y="253094"/>
              <a:ext cx="4249577" cy="1795573"/>
            </a:xfrm>
            <a:custGeom>
              <a:avLst/>
              <a:gdLst>
                <a:gd name="connsiteX0" fmla="*/ 0 w 4249577"/>
                <a:gd name="connsiteY0" fmla="*/ 1795573 h 1795573"/>
                <a:gd name="connsiteX1" fmla="*/ 1361184 w 4249577"/>
                <a:gd name="connsiteY1" fmla="*/ 0 h 1795573"/>
                <a:gd name="connsiteX2" fmla="*/ 3949300 w 4249577"/>
                <a:gd name="connsiteY2" fmla="*/ 0 h 1795573"/>
                <a:gd name="connsiteX3" fmla="*/ 4249577 w 4249577"/>
                <a:gd name="connsiteY3" fmla="*/ 227634 h 1795573"/>
                <a:gd name="connsiteX4" fmla="*/ 3499122 w 4249577"/>
                <a:gd name="connsiteY4" fmla="*/ 1719999 h 179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577" h="1795573">
                  <a:moveTo>
                    <a:pt x="0" y="1795573"/>
                  </a:moveTo>
                  <a:lnTo>
                    <a:pt x="1361184" y="0"/>
                  </a:lnTo>
                  <a:lnTo>
                    <a:pt x="3949300" y="0"/>
                  </a:lnTo>
                  <a:lnTo>
                    <a:pt x="4249577" y="227634"/>
                  </a:lnTo>
                  <a:lnTo>
                    <a:pt x="3499122" y="1719999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015865" y="5485130"/>
            <a:ext cx="2606675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2025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年</a:t>
            </a:r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4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月</a:t>
            </a:r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16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日</a:t>
            </a:r>
            <a:endParaRPr lang="zh-CN" altLang="en-US" b="1">
              <a:solidFill>
                <a:srgbClr val="E62310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-541594" y="3690017"/>
            <a:ext cx="3226660" cy="4251859"/>
            <a:chOff x="-541594" y="3690017"/>
            <a:chExt cx="3226660" cy="4251859"/>
          </a:xfrm>
        </p:grpSpPr>
        <p:sp>
          <p:nvSpPr>
            <p:cNvPr id="34" name="任意多边形: 形状 33"/>
            <p:cNvSpPr/>
            <p:nvPr/>
          </p:nvSpPr>
          <p:spPr>
            <a:xfrm rot="19344328" flipV="1">
              <a:off x="-541594" y="3690017"/>
              <a:ext cx="2064429" cy="4251859"/>
            </a:xfrm>
            <a:custGeom>
              <a:avLst/>
              <a:gdLst>
                <a:gd name="connsiteX0" fmla="*/ 2064429 w 2064429"/>
                <a:gd name="connsiteY0" fmla="*/ 4251859 h 4251859"/>
                <a:gd name="connsiteX1" fmla="*/ 2064429 w 2064429"/>
                <a:gd name="connsiteY1" fmla="*/ 0 h 4251859"/>
                <a:gd name="connsiteX2" fmla="*/ 0 w 2064429"/>
                <a:gd name="connsiteY2" fmla="*/ 1589511 h 4251859"/>
                <a:gd name="connsiteX3" fmla="*/ 2049880 w 2064429"/>
                <a:gd name="connsiteY3" fmla="*/ 4251859 h 425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429" h="4251859">
                  <a:moveTo>
                    <a:pt x="2064429" y="4251859"/>
                  </a:moveTo>
                  <a:lnTo>
                    <a:pt x="2064429" y="0"/>
                  </a:lnTo>
                  <a:lnTo>
                    <a:pt x="0" y="1589511"/>
                  </a:lnTo>
                  <a:lnTo>
                    <a:pt x="2049880" y="4251859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rot="3170103" flipH="1" flipV="1">
              <a:off x="-270094" y="4862452"/>
              <a:ext cx="4117760" cy="1792561"/>
            </a:xfrm>
            <a:custGeom>
              <a:avLst/>
              <a:gdLst>
                <a:gd name="connsiteX0" fmla="*/ 3359639 w 4117760"/>
                <a:gd name="connsiteY0" fmla="*/ 1719999 h 1792561"/>
                <a:gd name="connsiteX1" fmla="*/ 0 w 4117760"/>
                <a:gd name="connsiteY1" fmla="*/ 1792561 h 1792561"/>
                <a:gd name="connsiteX2" fmla="*/ 1358900 w 4117760"/>
                <a:gd name="connsiteY2" fmla="*/ 0 h 1792561"/>
                <a:gd name="connsiteX3" fmla="*/ 3837592 w 4117760"/>
                <a:gd name="connsiteY3" fmla="*/ 0 h 1792561"/>
                <a:gd name="connsiteX4" fmla="*/ 4117760 w 4117760"/>
                <a:gd name="connsiteY4" fmla="*/ 212390 h 179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760" h="1792559">
                  <a:moveTo>
                    <a:pt x="3359639" y="1719999"/>
                  </a:moveTo>
                  <a:lnTo>
                    <a:pt x="0" y="1792561"/>
                  </a:lnTo>
                  <a:lnTo>
                    <a:pt x="1358900" y="0"/>
                  </a:lnTo>
                  <a:lnTo>
                    <a:pt x="3837592" y="0"/>
                  </a:lnTo>
                  <a:lnTo>
                    <a:pt x="4117760" y="212390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234565" y="4057015"/>
            <a:ext cx="77222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chemeClr val="tx1">
                    <a:alpha val="74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小组名称：</a:t>
            </a:r>
            <a:r>
              <a:rPr lang="zh-CN" altLang="en-US" sz="2800">
                <a:solidFill>
                  <a:schemeClr val="tx1">
                    <a:alpha val="74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滑动变组</a:t>
            </a:r>
            <a:endParaRPr lang="zh-CN" altLang="en-US" sz="2800">
              <a:solidFill>
                <a:schemeClr val="tx1">
                  <a:alpha val="74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>
                <a:solidFill>
                  <a:schemeClr val="tx1">
                    <a:alpha val="74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小组成员：栗斌、郭寒阳、彭雨攀</a:t>
            </a:r>
            <a:endParaRPr lang="zh-CN" altLang="en-US" sz="2800">
              <a:solidFill>
                <a:schemeClr val="tx1">
                  <a:alpha val="74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891530" y="3502025"/>
            <a:ext cx="386715" cy="3879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2237683" y="4098064"/>
            <a:ext cx="8458200" cy="1905"/>
          </a:xfrm>
          <a:prstGeom prst="line">
            <a:avLst/>
          </a:prstGeom>
          <a:ln>
            <a:solidFill>
              <a:srgbClr val="E623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r>
                <a:rPr lang="zh-CN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项目的选题背景描述以及任务分工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53248" y="2729734"/>
            <a:ext cx="2908991" cy="997332"/>
            <a:chOff x="761771" y="2528970"/>
            <a:chExt cx="2908991" cy="997332"/>
          </a:xfrm>
        </p:grpSpPr>
        <p:sp>
          <p:nvSpPr>
            <p:cNvPr id="22" name="矩形 21"/>
            <p:cNvSpPr/>
            <p:nvPr/>
          </p:nvSpPr>
          <p:spPr>
            <a:xfrm>
              <a:off x="761771" y="2596959"/>
              <a:ext cx="45719" cy="862445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77454" y="2528970"/>
              <a:ext cx="2793308" cy="997332"/>
              <a:chOff x="877454" y="2528970"/>
              <a:chExt cx="2793308" cy="997332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877454" y="2757952"/>
                <a:ext cx="2793308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</a:rPr>
                  <a:t>任务分工</a:t>
                </a:r>
                <a:endParaRPr lang="zh-CN" altLang="en-US" sz="4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905163" y="2528970"/>
                <a:ext cx="2737891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the division of tasks</a:t>
                </a:r>
                <a:endPara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</p:txBody>
          </p:sp>
        </p:grpSp>
      </p:grp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570030" y="3876757"/>
            <a:ext cx="526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>
                <a:solidFill>
                  <a:srgbClr val="E62310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1</a:t>
            </a:r>
            <a:endParaRPr lang="zh-CN" altLang="en-US" sz="2400" i="1">
              <a:solidFill>
                <a:srgbClr val="E62310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5905290" y="3876757"/>
            <a:ext cx="526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>
                <a:solidFill>
                  <a:srgbClr val="E62310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2</a:t>
            </a:r>
            <a:endParaRPr lang="zh-CN" altLang="en-US" sz="2400" i="1">
              <a:solidFill>
                <a:srgbClr val="E62310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8240550" y="3876757"/>
            <a:ext cx="526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>
                <a:solidFill>
                  <a:srgbClr val="E62310"/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rPr>
              <a:t>3</a:t>
            </a:r>
            <a:endParaRPr lang="zh-CN" altLang="en-US" sz="2400" i="1">
              <a:solidFill>
                <a:srgbClr val="E62310"/>
              </a:solidFill>
              <a:latin typeface="思源黑体 ExtraLight" panose="020B0200000000000000" pitchFamily="34" charset="-122"/>
              <a:ea typeface="思源黑体 ExtraLight" panose="020B0200000000000000" pitchFamily="34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2943990" y="4476962"/>
            <a:ext cx="1797685" cy="1722120"/>
            <a:chOff x="1766700" y="3290383"/>
            <a:chExt cx="1797685" cy="1722120"/>
          </a:xfrm>
        </p:grpSpPr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2083046" y="3290383"/>
              <a:ext cx="102012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栗斌</a:t>
              </a: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7"/>
              </p:custDataLst>
            </p:nvPr>
          </p:nvSpPr>
          <p:spPr>
            <a:xfrm>
              <a:off x="1766700" y="3628838"/>
              <a:ext cx="1797685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rPr>
                <a:t>数据收集与预处理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  <a:sym typeface="+mn-ea"/>
                </a:rPr>
                <a:t>文档处理与分析系统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8"/>
            </p:custDataLst>
          </p:nvPr>
        </p:nvGrpSpPr>
        <p:grpSpPr>
          <a:xfrm>
            <a:off x="5342115" y="4476962"/>
            <a:ext cx="1652820" cy="1075789"/>
            <a:chOff x="1766700" y="3290383"/>
            <a:chExt cx="1652820" cy="1075789"/>
          </a:xfrm>
        </p:grpSpPr>
        <p:sp>
          <p:nvSpPr>
            <p:cNvPr id="31" name="文本框 30"/>
            <p:cNvSpPr txBox="1"/>
            <p:nvPr>
              <p:custDataLst>
                <p:tags r:id="rId9"/>
              </p:custDataLst>
            </p:nvPr>
          </p:nvSpPr>
          <p:spPr>
            <a:xfrm>
              <a:off x="2083046" y="3290383"/>
              <a:ext cx="102012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alpha val="74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郭寒阳</a:t>
              </a: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0"/>
              </p:custDataLst>
            </p:nvPr>
          </p:nvSpPr>
          <p:spPr>
            <a:xfrm>
              <a:off x="1766700" y="3628937"/>
              <a:ext cx="165282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rPr>
                <a:t>社交媒体跨模态问答系统（文本部分）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11"/>
            </p:custDataLst>
          </p:nvPr>
        </p:nvGrpSpPr>
        <p:grpSpPr>
          <a:xfrm>
            <a:off x="7677375" y="4476962"/>
            <a:ext cx="1652820" cy="1075789"/>
            <a:chOff x="1766700" y="3290383"/>
            <a:chExt cx="1652820" cy="1075789"/>
          </a:xfrm>
        </p:grpSpPr>
        <p:sp>
          <p:nvSpPr>
            <p:cNvPr id="34" name="文本框 33"/>
            <p:cNvSpPr txBox="1"/>
            <p:nvPr>
              <p:custDataLst>
                <p:tags r:id="rId12"/>
              </p:custDataLst>
            </p:nvPr>
          </p:nvSpPr>
          <p:spPr>
            <a:xfrm>
              <a:off x="2083046" y="3290383"/>
              <a:ext cx="1020128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chemeClr val="tx1">
                      <a:alpha val="74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彭雨攀</a:t>
              </a:r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13"/>
              </p:custDataLst>
            </p:nvPr>
          </p:nvSpPr>
          <p:spPr>
            <a:xfrm>
              <a:off x="1766700" y="3628937"/>
              <a:ext cx="1652820" cy="73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rPr>
                <a:t>社交媒体跨模态问答系统（视觉部分）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思源黑体 ExtraLight" panose="020B0200000000000000" pitchFamily="34" charset="-122"/>
                <a:ea typeface="思源黑体 ExtraLight" panose="020B02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36873" y="1187319"/>
            <a:ext cx="2908991" cy="1016382"/>
            <a:chOff x="761771" y="2528970"/>
            <a:chExt cx="2908991" cy="1016382"/>
          </a:xfrm>
        </p:grpSpPr>
        <p:sp>
          <p:nvSpPr>
            <p:cNvPr id="5" name="矩形 4"/>
            <p:cNvSpPr/>
            <p:nvPr/>
          </p:nvSpPr>
          <p:spPr>
            <a:xfrm>
              <a:off x="761771" y="2596959"/>
              <a:ext cx="45719" cy="862445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77454" y="2528970"/>
              <a:ext cx="2793308" cy="1016382"/>
              <a:chOff x="877454" y="2528970"/>
              <a:chExt cx="2793308" cy="101638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877454" y="2777002"/>
                <a:ext cx="2793308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/>
                <a:r>
                  <a:rPr lang="zh-CN" altLang="en-US" sz="4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</a:rPr>
                  <a:t>选题背景</a:t>
                </a:r>
                <a:endParaRPr lang="zh-CN" altLang="en-US" sz="4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905163" y="2528970"/>
                <a:ext cx="2737891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dist"/>
                <a:r>
                  <a:rPr lang="en-US" altLang="zh-CN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the background</a:t>
                </a:r>
                <a:endParaRPr lang="en-US" altLang="zh-CN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3942715" y="1125220"/>
            <a:ext cx="6929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zh-CN" altLang="en-US"/>
              <a:t>在当下，公众对医疗知识的需求日益增长，然而获取专业准确内容渠道有限。社交网络技术蓬勃发展，为医疗知识传播带来新契机。我们选定</a:t>
            </a:r>
            <a:r>
              <a:rPr lang="en-US" altLang="zh-CN"/>
              <a:t>“</a:t>
            </a:r>
            <a:r>
              <a:rPr lang="zh-CN" altLang="en-US"/>
              <a:t>医疗知识问答</a:t>
            </a:r>
            <a:r>
              <a:rPr lang="en-US" altLang="zh-CN"/>
              <a:t>”</a:t>
            </a:r>
            <a:r>
              <a:rPr lang="zh-CN" altLang="en-US"/>
              <a:t>，旨在借助这一技术搭建便捷平台，让大众能随时获取权威医疗知识，解决健康疑惑</a:t>
            </a:r>
            <a:r>
              <a:rPr lang="en-US" altLang="zh-CN"/>
              <a:t> </a:t>
            </a:r>
            <a:r>
              <a:rPr lang="zh-CN" altLang="en-US"/>
              <a:t>。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347"/>
            <a:ext cx="756412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数据收集与预处理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885190"/>
            <a:ext cx="4132580" cy="5582285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290060" y="1018540"/>
            <a:ext cx="7894955" cy="5169535"/>
          </a:xfrm>
          <a:prstGeom prst="rect">
            <a:avLst/>
          </a:prstGeom>
        </p:spPr>
        <p:txBody>
          <a:bodyPr wrap="square">
            <a:spAutoFit/>
          </a:bodyPr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1. 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数据收集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选定豆瓣医疗小组、微博医疗话题板块、知乎医疗问答区等社交媒体平台。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Python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的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Scrapy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框架，依疾病名称、医疗手段、保健知识等关键词，精准爬取至少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10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万条医疗问答数据。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2. 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数据预处理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中文分词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：用结巴分词（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Jieba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）切分文本数据。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去停用词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：构建医疗专属停用词表，借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pandas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库去除无意义词汇。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关键词提取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：运用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TF - IDF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或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TextRank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算法提取关键信息。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3. 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数据索引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借助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Elasticsearch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，以关键词为索引项存储数据，实现高效检索。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4. 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数据存储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选用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MySQL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，设计含问题、答案、关键词字段的表结构，用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pymysql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存储数据。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347"/>
            <a:ext cx="756412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社交媒体跨模态问答系统（文本部分）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907415"/>
            <a:ext cx="2207895" cy="5442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75075" y="1198245"/>
            <a:ext cx="6784340" cy="4861560"/>
          </a:xfrm>
          <a:prstGeom prst="rect">
            <a:avLst/>
          </a:prstGeom>
        </p:spPr>
        <p:txBody>
          <a:bodyPr wrap="square">
            <a:spAutoFit/>
          </a:bodyPr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1. 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网站前端聊天窗口实现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HTML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CSS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JavaScript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，结合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Vue.js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搭建交互聊天窗口，设输入框与显示区。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2. 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问题理解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构建医疗领域词向量模型，结合词性标注、句法分析与本体知识库，明确问题关键信息。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3. 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答案检索或推理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答案检索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：依关键词在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Elasticsearch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中检索匹配答案。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推理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：检索无果时，借规则引擎或知识图谱推理技术生成答案。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4. 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基于测试集分析问答算法优劣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用项目测试集，以准确率、召回率、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F1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值评估算法性能，为优化提供依据。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347"/>
            <a:ext cx="756412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社交媒体跨模态问答系统（视觉部分）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810895"/>
            <a:ext cx="3104515" cy="5775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22700" y="1359535"/>
            <a:ext cx="6756400" cy="4413250"/>
          </a:xfrm>
          <a:prstGeom prst="rect">
            <a:avLst/>
          </a:prstGeom>
        </p:spPr>
        <p:txBody>
          <a:bodyPr wrap="square">
            <a:spAutoFit/>
          </a:bodyPr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1. 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视觉问题理解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ResNet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VGG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等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CNN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模型，结合医疗图像标注数据集，提取图像医疗特征。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2. 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基于图像生成对应描述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运用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RNN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或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Transformer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架构模型，将图像特征转化为自然语言描述。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3. 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答案检索或推理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以图像描述为问题，在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Elasticsearch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检索，必要时依知识图谱推理答案。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4. 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基于测试集分析问答算法优劣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借项目视觉测试集，评估模型表现，分析算法性能找改进方向。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1793875"/>
            <a:ext cx="6045835" cy="385635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508000" y="356617"/>
            <a:ext cx="8016875" cy="398780"/>
            <a:chOff x="600364" y="430508"/>
            <a:chExt cx="8016875" cy="398780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3119" y="430508"/>
              <a:ext cx="7564120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</a:t>
              </a:r>
              <a:endPara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" name="图片 1" descr="利用工具生成图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77570" y="355347"/>
            <a:ext cx="756412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文档处理与分析系统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5275" y="797560"/>
            <a:ext cx="6990715" cy="5334635"/>
          </a:xfrm>
          <a:prstGeom prst="rect">
            <a:avLst/>
          </a:prstGeom>
        </p:spPr>
        <p:txBody>
          <a:bodyPr wrap="square">
            <a:noAutofit/>
          </a:bodyPr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1. 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网站前端聊天窗口提示功能实现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基于现有前端代码，用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JavaScript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编写提示逻辑引导用户操作。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2. 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文档处理与分析功能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文档上传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：借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HTML5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与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Flask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或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Django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实现医疗文档上传。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词性标注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NLTK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或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Stanford CoreNLP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标注词性并展示部分结果。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实体识别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：利用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BiLSTM - CRF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架构模型识别医疗实体。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文档摘要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：运用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TextRank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或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Seq2Seq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算法生成文档摘要。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结果文件下载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：整理结果为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PDF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TXT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格式，生成下载链接。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8288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3. 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文本挖掘功能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数据集上传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：设计前端按钮，后端解压医疗数据集压缩包。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文本聚类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：用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K - Means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DBSCAN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算法聚类文本。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结果展示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：通过</a:t>
            </a:r>
            <a:r>
              <a:rPr lang="zh-CN" altLang="en-US" sz="1600">
                <a:latin typeface="Arial" panose="020B0604020202020204"/>
                <a:ea typeface="等线" panose="02010600030101010101" pitchFamily="2" charset="-122"/>
              </a:rPr>
              <a:t>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t - SNE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降维，用 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Matplotlib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600">
                <a:latin typeface="Arial" panose="020B0604020202020204"/>
                <a:ea typeface="等线" panose="02010600030101010101" pitchFamily="2" charset="-122"/>
              </a:rPr>
              <a:t>Plotly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展示聚类与词云图结果。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182880" algn="l" defTabSz="2667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600" b="1">
                <a:solidFill>
                  <a:srgbClr val="3370FF"/>
                </a:solidFill>
                <a:latin typeface="Arial" panose="020B0604020202020204"/>
                <a:ea typeface="等线" panose="02010600030101010101" pitchFamily="2" charset="-122"/>
              </a:rPr>
              <a:t>◦ 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</a:rPr>
              <a:t>结果文件下载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</a:rPr>
              <a:t>：整理结果为报告文件，提供下载链接。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508000" y="356617"/>
            <a:ext cx="1968983" cy="369454"/>
            <a:chOff x="600364" y="430508"/>
            <a:chExt cx="1968983" cy="369454"/>
          </a:xfrm>
        </p:grpSpPr>
        <p:sp>
          <p:nvSpPr>
            <p:cNvPr id="17" name="矩形 16"/>
            <p:cNvSpPr/>
            <p:nvPr/>
          </p:nvSpPr>
          <p:spPr>
            <a:xfrm>
              <a:off x="600364" y="430508"/>
              <a:ext cx="369454" cy="369454"/>
            </a:xfrm>
            <a:prstGeom prst="rect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052945" y="430508"/>
              <a:ext cx="1516402" cy="3694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预估进度</a:t>
              </a: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8" name="组合 37"/>
          <p:cNvGrpSpPr/>
          <p:nvPr>
            <p:custDataLst>
              <p:tags r:id="rId1"/>
            </p:custDataLst>
          </p:nvPr>
        </p:nvGrpSpPr>
        <p:grpSpPr>
          <a:xfrm flipH="1">
            <a:off x="552634" y="1225418"/>
            <a:ext cx="11565366" cy="5752741"/>
            <a:chOff x="72242" y="1245131"/>
            <a:chExt cx="11565366" cy="5752741"/>
          </a:xfrm>
        </p:grpSpPr>
        <p:cxnSp>
          <p:nvCxnSpPr>
            <p:cNvPr id="3" name="直接连接符 2"/>
            <p:cNvCxnSpPr/>
            <p:nvPr>
              <p:custDataLst>
                <p:tags r:id="rId2"/>
              </p:custDataLst>
            </p:nvPr>
          </p:nvCxnSpPr>
          <p:spPr>
            <a:xfrm>
              <a:off x="646229" y="3810552"/>
              <a:ext cx="10991275" cy="0"/>
            </a:xfrm>
            <a:prstGeom prst="line">
              <a:avLst/>
            </a:prstGeom>
            <a:ln>
              <a:solidFill>
                <a:srgbClr val="E6231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72242" y="3186540"/>
              <a:ext cx="4516755" cy="3811332"/>
              <a:chOff x="-65987" y="2816416"/>
              <a:chExt cx="4516755" cy="3811332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1762413" y="3417569"/>
                <a:ext cx="1031321" cy="45719"/>
              </a:xfrm>
              <a:prstGeom prst="rect">
                <a:avLst/>
              </a:prstGeom>
              <a:solidFill>
                <a:srgbClr val="E623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453568" y="2816416"/>
                <a:ext cx="170561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ClrTx/>
                  <a:buSzTx/>
                  <a:buFontTx/>
                </a:pPr>
                <a:r>
                  <a:rPr lang="en-US" altLang="zh-CN">
                    <a:solidFill>
                      <a:srgbClr val="E62310"/>
                    </a:solidFill>
                    <a:ea typeface="思源黑体 ExtraLight" panose="020B0200000000000000" pitchFamily="34" charset="-122"/>
                  </a:rPr>
                  <a:t>2025/4/14 - 2025/6/1</a:t>
                </a:r>
                <a:endParaRPr lang="en-US" altLang="zh-CN">
                  <a:solidFill>
                    <a:srgbClr val="E62310"/>
                  </a:solidFill>
                  <a:ea typeface="思源黑体 ExtraLight" panose="020B0200000000000000" pitchFamily="34" charset="-122"/>
                </a:endParaRPr>
              </a:p>
            </p:txBody>
          </p:sp>
          <p:cxnSp>
            <p:nvCxnSpPr>
              <p:cNvPr id="6" name="直接连接符 5"/>
              <p:cNvCxnSpPr/>
              <p:nvPr>
                <p:custDataLst>
                  <p:tags r:id="rId5"/>
                </p:custDataLst>
              </p:nvPr>
            </p:nvCxnSpPr>
            <p:spPr>
              <a:xfrm flipH="1">
                <a:off x="2278073" y="3463288"/>
                <a:ext cx="0" cy="716826"/>
              </a:xfrm>
              <a:prstGeom prst="line">
                <a:avLst/>
              </a:prstGeom>
              <a:ln>
                <a:solidFill>
                  <a:srgbClr val="E62310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/>
              <p:cNvGrpSpPr/>
              <p:nvPr/>
            </p:nvGrpSpPr>
            <p:grpSpPr>
              <a:xfrm>
                <a:off x="-65987" y="4158233"/>
                <a:ext cx="4516755" cy="2469515"/>
                <a:chOff x="249050" y="3125414"/>
                <a:chExt cx="4516755" cy="2469515"/>
              </a:xfrm>
            </p:grpSpPr>
            <p:sp>
              <p:nvSpPr>
                <p:cNvPr id="24" name="文本框 23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495555" y="3125414"/>
                  <a:ext cx="2190750" cy="4286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zh-CN" alt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文档处理与分析系统</a:t>
                  </a:r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5" name="文本框 24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249050" y="3401004"/>
                  <a:ext cx="4516755" cy="21939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设计并实现网站前端聊天窗口提示功能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搭建文档上传功能的前后端架构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完成词性标注和实体识别功能开发，并显示部分结果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实现文档摘要功能并显示摘要，完善下载结果文件功能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实现数据集上传功能，进行文本聚类算法开发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完成</a:t>
                  </a:r>
                  <a:r>
                    <a:rPr lang="en-US" altLang="zh-CN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 t-SNE </a:t>
                  </a: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结果展示和词云图生成，完善下载功能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项目整体集成测试，修复问题，优化性能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5692627" y="3142346"/>
              <a:ext cx="3634740" cy="3194126"/>
              <a:chOff x="5554398" y="2772222"/>
              <a:chExt cx="3634740" cy="3194126"/>
            </a:xfrm>
          </p:grpSpPr>
          <p:sp>
            <p:nvSpPr>
              <p:cNvPr id="11" name="矩形 10"/>
              <p:cNvSpPr/>
              <p:nvPr>
                <p:custDataLst>
                  <p:tags r:id="rId8"/>
                </p:custDataLst>
              </p:nvPr>
            </p:nvSpPr>
            <p:spPr>
              <a:xfrm>
                <a:off x="6867813" y="3417569"/>
                <a:ext cx="1031321" cy="45719"/>
              </a:xfrm>
              <a:prstGeom prst="rect">
                <a:avLst/>
              </a:prstGeom>
              <a:solidFill>
                <a:srgbClr val="E623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449113" y="2772222"/>
                <a:ext cx="186563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E62310"/>
                    </a:solidFill>
                    <a:ea typeface="思源黑体 ExtraLight" panose="020B0200000000000000" pitchFamily="34" charset="-122"/>
                  </a:rPr>
                  <a:t>2025/4/16 - 2025/5/19</a:t>
                </a:r>
                <a:endParaRPr lang="en-US" altLang="zh-CN">
                  <a:solidFill>
                    <a:srgbClr val="E62310"/>
                  </a:solidFill>
                  <a:ea typeface="思源黑体 ExtraLight" panose="020B0200000000000000" pitchFamily="34" charset="-122"/>
                </a:endParaRPr>
              </a:p>
            </p:txBody>
          </p:sp>
          <p:cxnSp>
            <p:nvCxnSpPr>
              <p:cNvPr id="26" name="直接连接符 25"/>
              <p:cNvCxnSpPr/>
              <p:nvPr>
                <p:custDataLst>
                  <p:tags r:id="rId10"/>
                </p:custDataLst>
              </p:nvPr>
            </p:nvCxnSpPr>
            <p:spPr>
              <a:xfrm flipH="1">
                <a:off x="7383473" y="3445759"/>
                <a:ext cx="0" cy="716826"/>
              </a:xfrm>
              <a:prstGeom prst="line">
                <a:avLst/>
              </a:prstGeom>
              <a:ln>
                <a:solidFill>
                  <a:srgbClr val="E62310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/>
              <p:cNvGrpSpPr/>
              <p:nvPr/>
            </p:nvGrpSpPr>
            <p:grpSpPr>
              <a:xfrm>
                <a:off x="5554398" y="4136278"/>
                <a:ext cx="3634740" cy="1830070"/>
                <a:chOff x="764035" y="3120988"/>
                <a:chExt cx="3634740" cy="1830070"/>
              </a:xfrm>
            </p:grpSpPr>
            <p:sp>
              <p:nvSpPr>
                <p:cNvPr id="28" name="文本框 27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2077966" y="3120988"/>
                  <a:ext cx="1020128" cy="337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</a:rPr>
                    <a:t>文本部分</a:t>
                  </a:r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764035" y="3458173"/>
                  <a:ext cx="3634740" cy="1492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设计并搭建网站前端聊天窗口框架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完成聊天窗口交互功能，允许用户问答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构建词向量模型，进行问题理解模块开发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实现答案检索和推理功能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思源黑体 ExtraLight" panose="020B0200000000000000" pitchFamily="34" charset="-122"/>
                      <a:ea typeface="思源黑体 ExtraLight" panose="020B0200000000000000" pitchFamily="34" charset="-122"/>
                    </a:rPr>
                    <a:t>基于测试集分析问答算法优劣，优化算法</a:t>
                  </a:r>
                  <a:endPara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endParaRPr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2416231" y="1245131"/>
              <a:ext cx="4867275" cy="3206947"/>
              <a:chOff x="2278002" y="875007"/>
              <a:chExt cx="4867275" cy="3206947"/>
            </a:xfrm>
          </p:grpSpPr>
          <p:sp>
            <p:nvSpPr>
              <p:cNvPr id="10" name="矩形 9"/>
              <p:cNvSpPr/>
              <p:nvPr>
                <p:custDataLst>
                  <p:tags r:id="rId13"/>
                </p:custDataLst>
              </p:nvPr>
            </p:nvSpPr>
            <p:spPr>
              <a:xfrm>
                <a:off x="4307697" y="3417569"/>
                <a:ext cx="1031321" cy="45719"/>
              </a:xfrm>
              <a:prstGeom prst="rect">
                <a:avLst/>
              </a:prstGeom>
              <a:solidFill>
                <a:srgbClr val="E623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4005837" y="3475332"/>
                <a:ext cx="1597025" cy="606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E62310"/>
                    </a:solidFill>
                    <a:ea typeface="思源黑体 ExtraLight" panose="020B0200000000000000" pitchFamily="34" charset="-122"/>
                  </a:rPr>
                  <a:t>2025/4/14- 2025/5/19</a:t>
                </a:r>
                <a:endParaRPr lang="en-US" altLang="zh-CN">
                  <a:solidFill>
                    <a:srgbClr val="E62310"/>
                  </a:solidFill>
                  <a:ea typeface="思源黑体 ExtraLight" panose="020B0200000000000000" pitchFamily="34" charset="-122"/>
                </a:endParaRPr>
              </a:p>
            </p:txBody>
          </p:sp>
          <p:cxnSp>
            <p:nvCxnSpPr>
              <p:cNvPr id="31" name="直接连接符 30"/>
              <p:cNvCxnSpPr/>
              <p:nvPr>
                <p:custDataLst>
                  <p:tags r:id="rId15"/>
                </p:custDataLst>
              </p:nvPr>
            </p:nvCxnSpPr>
            <p:spPr>
              <a:xfrm flipH="1" flipV="1">
                <a:off x="4823357" y="2686161"/>
                <a:ext cx="0" cy="716826"/>
              </a:xfrm>
              <a:prstGeom prst="line">
                <a:avLst/>
              </a:prstGeom>
              <a:ln>
                <a:solidFill>
                  <a:srgbClr val="E62310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4313293" y="2315986"/>
                <a:ext cx="1020128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视觉部分</a:t>
                </a: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2278002" y="875007"/>
                <a:ext cx="4867275" cy="16090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选择合适的</a:t>
                </a: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 CNN 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模型，规划视觉问题理解模块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训练</a:t>
                </a: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 CNN 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模型，实现视觉问题理解功能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选择图像描述生成模型并搭建架构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训练模型生成图像对应描述，完善功能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实现答案检索和推理功能，基于测试集分析算法优劣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938733" y="1279849"/>
              <a:ext cx="3698875" cy="3221411"/>
              <a:chOff x="7800504" y="909725"/>
              <a:chExt cx="3698875" cy="3221411"/>
            </a:xfrm>
          </p:grpSpPr>
          <p:sp>
            <p:nvSpPr>
              <p:cNvPr id="12" name="矩形 11"/>
              <p:cNvSpPr/>
              <p:nvPr>
                <p:custDataLst>
                  <p:tags r:id="rId18"/>
                </p:custDataLst>
              </p:nvPr>
            </p:nvSpPr>
            <p:spPr>
              <a:xfrm>
                <a:off x="9402209" y="3417569"/>
                <a:ext cx="1031321" cy="45719"/>
              </a:xfrm>
              <a:prstGeom prst="rect">
                <a:avLst/>
              </a:prstGeom>
              <a:solidFill>
                <a:srgbClr val="E6231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9014624" y="3485976"/>
                <a:ext cx="177546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>
                    <a:solidFill>
                      <a:srgbClr val="E62310"/>
                    </a:solidFill>
                    <a:ea typeface="思源黑体 ExtraLight" panose="020B0200000000000000" pitchFamily="34" charset="-122"/>
                  </a:rPr>
                  <a:t>2025/4/16 - 2025/5/12</a:t>
                </a:r>
                <a:endParaRPr lang="en-US" altLang="zh-CN">
                  <a:solidFill>
                    <a:srgbClr val="E62310"/>
                  </a:solidFill>
                  <a:ea typeface="思源黑体 ExtraLight" panose="020B0200000000000000" pitchFamily="34" charset="-122"/>
                </a:endParaRPr>
              </a:p>
            </p:txBody>
          </p:sp>
          <p:cxnSp>
            <p:nvCxnSpPr>
              <p:cNvPr id="34" name="直接连接符 33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9917869" y="2705573"/>
                <a:ext cx="0" cy="716826"/>
              </a:xfrm>
              <a:prstGeom prst="line">
                <a:avLst/>
              </a:prstGeom>
              <a:ln>
                <a:solidFill>
                  <a:srgbClr val="E62310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9407805" y="2154423"/>
                <a:ext cx="1020128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数据收集与预处理</a:t>
                </a:r>
                <a:endParaRPr lang="zh-CN" alt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  <p:sp>
            <p:nvSpPr>
              <p:cNvPr id="36" name="文本框 35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7800504" y="909725"/>
                <a:ext cx="3698875" cy="12407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选定社交媒体网站并开始爬取医疗问答数据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继续爬取数据，达到至少</a:t>
                </a:r>
                <a:r>
                  <a:rPr lang="en-US" altLang="zh-CN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 10 </a:t>
                </a: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万条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进行中文分词、去停用词和关键词提取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完成数据索引并存储进数据库表</a:t>
                </a: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endParaRPr lang="zh-CN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4129501" y="150656"/>
            <a:ext cx="3685348" cy="966524"/>
            <a:chOff x="4253326" y="912656"/>
            <a:chExt cx="3685348" cy="966524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4253326" y="1745942"/>
              <a:ext cx="3685348" cy="0"/>
            </a:xfrm>
            <a:prstGeom prst="line">
              <a:avLst/>
            </a:prstGeom>
            <a:ln>
              <a:solidFill>
                <a:srgbClr val="E62310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4699346" y="912656"/>
              <a:ext cx="2793308" cy="966524"/>
              <a:chOff x="877454" y="2560869"/>
              <a:chExt cx="2793308" cy="966524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877454" y="2757952"/>
                <a:ext cx="2793308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4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Medium" panose="020B0600000000000000" pitchFamily="34" charset="-122"/>
                    <a:ea typeface="思源黑体 Medium" panose="020B0600000000000000" pitchFamily="34" charset="-122"/>
                  </a:rPr>
                  <a:t>预估进度</a:t>
                </a:r>
                <a:endParaRPr lang="zh-CN" altLang="en-US" sz="4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05163" y="2560869"/>
                <a:ext cx="27378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ExtraLight" panose="020B0200000000000000" pitchFamily="34" charset="-122"/>
                    <a:ea typeface="思源黑体 ExtraLight" panose="020B0200000000000000" pitchFamily="34" charset="-122"/>
                  </a:rPr>
                  <a:t>ESTIMATED PROGUESS</a:t>
                </a:r>
                <a:endParaRPr lang="zh-CN" altLang="en-US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ExtraLight" panose="020B0200000000000000" pitchFamily="34" charset="-122"/>
                  <a:ea typeface="思源黑体 ExtraLight" panose="020B0200000000000000" pitchFamily="34" charset="-122"/>
                </a:endParaRPr>
              </a:p>
            </p:txBody>
          </p:sp>
        </p:grpSp>
      </p:grpSp>
      <p:pic>
        <p:nvPicPr>
          <p:cNvPr id="5" name="图片 4" descr="利用工具生成图片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37325" y="2584501"/>
            <a:ext cx="351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>
                <a:solidFill>
                  <a:srgbClr val="E6231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感谢聆听</a:t>
            </a:r>
            <a:endParaRPr lang="zh-CN" altLang="en-US" sz="5400">
              <a:solidFill>
                <a:srgbClr val="E62310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873" y="1849522"/>
            <a:ext cx="4456253" cy="578735"/>
          </a:xfrm>
          <a:prstGeom prst="roundRect">
            <a:avLst>
              <a:gd name="adj" fmla="val 50000"/>
            </a:avLst>
          </a:prstGeom>
          <a:solidFill>
            <a:srgbClr val="E623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THANK YOU !</a:t>
            </a:r>
            <a:endParaRPr lang="zh-CN" altLang="en-US" sz="2000"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768852" y="3664075"/>
            <a:ext cx="4654296" cy="54000"/>
            <a:chOff x="3768852" y="4016414"/>
            <a:chExt cx="4654296" cy="54000"/>
          </a:xfrm>
        </p:grpSpPr>
        <p:sp>
          <p:nvSpPr>
            <p:cNvPr id="8" name="椭圆 7"/>
            <p:cNvSpPr/>
            <p:nvPr/>
          </p:nvSpPr>
          <p:spPr>
            <a:xfrm>
              <a:off x="6069000" y="4016414"/>
              <a:ext cx="54000" cy="54000"/>
            </a:xfrm>
            <a:prstGeom prst="ellipse">
              <a:avLst/>
            </a:prstGeom>
            <a:solidFill>
              <a:srgbClr val="E623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6263148" y="4034414"/>
              <a:ext cx="2160000" cy="1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62310"/>
                </a:gs>
                <a:gs pos="100000">
                  <a:srgbClr val="E62310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/>
            <p:cNvSpPr/>
            <p:nvPr/>
          </p:nvSpPr>
          <p:spPr>
            <a:xfrm flipH="1">
              <a:off x="3768852" y="4034414"/>
              <a:ext cx="2160000" cy="18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62310"/>
                </a:gs>
                <a:gs pos="100000">
                  <a:srgbClr val="E62310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476561" y="-1205600"/>
            <a:ext cx="3507885" cy="4481269"/>
            <a:chOff x="9476561" y="-1205600"/>
            <a:chExt cx="3507885" cy="4481269"/>
          </a:xfrm>
        </p:grpSpPr>
        <p:sp>
          <p:nvSpPr>
            <p:cNvPr id="27" name="任意多边形: 形状 26"/>
            <p:cNvSpPr/>
            <p:nvPr/>
          </p:nvSpPr>
          <p:spPr>
            <a:xfrm rot="19344328" flipH="1">
              <a:off x="10604370" y="-1205600"/>
              <a:ext cx="2380076" cy="4394635"/>
            </a:xfrm>
            <a:custGeom>
              <a:avLst/>
              <a:gdLst>
                <a:gd name="connsiteX0" fmla="*/ 2380076 w 2380076"/>
                <a:gd name="connsiteY0" fmla="*/ 29427 h 4394635"/>
                <a:gd name="connsiteX1" fmla="*/ 269990 w 2380076"/>
                <a:gd name="connsiteY1" fmla="*/ 1654091 h 4394635"/>
                <a:gd name="connsiteX2" fmla="*/ 2380076 w 2380076"/>
                <a:gd name="connsiteY2" fmla="*/ 4394635 h 4394635"/>
                <a:gd name="connsiteX3" fmla="*/ 0 w 2380076"/>
                <a:gd name="connsiteY3" fmla="*/ 0 h 4394635"/>
                <a:gd name="connsiteX4" fmla="*/ 0 w 2380076"/>
                <a:gd name="connsiteY4" fmla="*/ 11954 h 4394635"/>
                <a:gd name="connsiteX5" fmla="*/ 15525 w 2380076"/>
                <a:gd name="connsiteY5" fmla="*/ 0 h 439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0076" h="4394635">
                  <a:moveTo>
                    <a:pt x="2380076" y="29427"/>
                  </a:moveTo>
                  <a:lnTo>
                    <a:pt x="269990" y="1654091"/>
                  </a:lnTo>
                  <a:lnTo>
                    <a:pt x="2380076" y="4394635"/>
                  </a:lnTo>
                  <a:close/>
                  <a:moveTo>
                    <a:pt x="0" y="0"/>
                  </a:moveTo>
                  <a:lnTo>
                    <a:pt x="0" y="11954"/>
                  </a:lnTo>
                  <a:lnTo>
                    <a:pt x="15525" y="0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 rot="3170103">
              <a:off x="8249559" y="253094"/>
              <a:ext cx="4249577" cy="1795573"/>
            </a:xfrm>
            <a:custGeom>
              <a:avLst/>
              <a:gdLst>
                <a:gd name="connsiteX0" fmla="*/ 0 w 4249577"/>
                <a:gd name="connsiteY0" fmla="*/ 1795573 h 1795573"/>
                <a:gd name="connsiteX1" fmla="*/ 1361184 w 4249577"/>
                <a:gd name="connsiteY1" fmla="*/ 0 h 1795573"/>
                <a:gd name="connsiteX2" fmla="*/ 3949300 w 4249577"/>
                <a:gd name="connsiteY2" fmla="*/ 0 h 1795573"/>
                <a:gd name="connsiteX3" fmla="*/ 4249577 w 4249577"/>
                <a:gd name="connsiteY3" fmla="*/ 227634 h 1795573"/>
                <a:gd name="connsiteX4" fmla="*/ 3499122 w 4249577"/>
                <a:gd name="connsiteY4" fmla="*/ 1719999 h 179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577" h="1795573">
                  <a:moveTo>
                    <a:pt x="0" y="1795573"/>
                  </a:moveTo>
                  <a:lnTo>
                    <a:pt x="1361184" y="0"/>
                  </a:lnTo>
                  <a:lnTo>
                    <a:pt x="3949300" y="0"/>
                  </a:lnTo>
                  <a:lnTo>
                    <a:pt x="4249577" y="227634"/>
                  </a:lnTo>
                  <a:lnTo>
                    <a:pt x="3499122" y="1719999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016000" y="5561082"/>
            <a:ext cx="216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2025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年</a:t>
            </a:r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4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月</a:t>
            </a:r>
            <a:r>
              <a:rPr lang="en-US" altLang="zh-CN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16</a:t>
            </a:r>
            <a:r>
              <a:rPr lang="zh-CN" altLang="en-US" b="1">
                <a:solidFill>
                  <a:srgbClr val="E62310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日</a:t>
            </a:r>
            <a:endParaRPr lang="zh-CN" altLang="en-US" b="1">
              <a:solidFill>
                <a:srgbClr val="E62310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-541594" y="3690017"/>
            <a:ext cx="3226660" cy="4251859"/>
            <a:chOff x="-541594" y="3690017"/>
            <a:chExt cx="3226660" cy="4251859"/>
          </a:xfrm>
        </p:grpSpPr>
        <p:sp>
          <p:nvSpPr>
            <p:cNvPr id="34" name="任意多边形: 形状 33"/>
            <p:cNvSpPr/>
            <p:nvPr/>
          </p:nvSpPr>
          <p:spPr>
            <a:xfrm rot="19344328" flipV="1">
              <a:off x="-541594" y="3690017"/>
              <a:ext cx="2064429" cy="4251859"/>
            </a:xfrm>
            <a:custGeom>
              <a:avLst/>
              <a:gdLst>
                <a:gd name="connsiteX0" fmla="*/ 2064429 w 2064429"/>
                <a:gd name="connsiteY0" fmla="*/ 4251859 h 4251859"/>
                <a:gd name="connsiteX1" fmla="*/ 2064429 w 2064429"/>
                <a:gd name="connsiteY1" fmla="*/ 0 h 4251859"/>
                <a:gd name="connsiteX2" fmla="*/ 0 w 2064429"/>
                <a:gd name="connsiteY2" fmla="*/ 1589511 h 4251859"/>
                <a:gd name="connsiteX3" fmla="*/ 2049880 w 2064429"/>
                <a:gd name="connsiteY3" fmla="*/ 4251859 h 425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429" h="4251859">
                  <a:moveTo>
                    <a:pt x="2064429" y="4251859"/>
                  </a:moveTo>
                  <a:lnTo>
                    <a:pt x="2064429" y="0"/>
                  </a:lnTo>
                  <a:lnTo>
                    <a:pt x="0" y="1589511"/>
                  </a:lnTo>
                  <a:lnTo>
                    <a:pt x="2049880" y="4251859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 rot="3170103" flipH="1" flipV="1">
              <a:off x="-270094" y="4862452"/>
              <a:ext cx="4117760" cy="1792561"/>
            </a:xfrm>
            <a:custGeom>
              <a:avLst/>
              <a:gdLst>
                <a:gd name="connsiteX0" fmla="*/ 3359639 w 4117760"/>
                <a:gd name="connsiteY0" fmla="*/ 1719999 h 1792561"/>
                <a:gd name="connsiteX1" fmla="*/ 0 w 4117760"/>
                <a:gd name="connsiteY1" fmla="*/ 1792561 h 1792561"/>
                <a:gd name="connsiteX2" fmla="*/ 1358900 w 4117760"/>
                <a:gd name="connsiteY2" fmla="*/ 0 h 1792561"/>
                <a:gd name="connsiteX3" fmla="*/ 3837592 w 4117760"/>
                <a:gd name="connsiteY3" fmla="*/ 0 h 1792561"/>
                <a:gd name="connsiteX4" fmla="*/ 4117760 w 4117760"/>
                <a:gd name="connsiteY4" fmla="*/ 212390 h 1792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760" h="1792559">
                  <a:moveTo>
                    <a:pt x="3359639" y="1719999"/>
                  </a:moveTo>
                  <a:lnTo>
                    <a:pt x="0" y="1792561"/>
                  </a:lnTo>
                  <a:lnTo>
                    <a:pt x="1358900" y="0"/>
                  </a:lnTo>
                  <a:lnTo>
                    <a:pt x="3837592" y="0"/>
                  </a:lnTo>
                  <a:lnTo>
                    <a:pt x="4117760" y="212390"/>
                  </a:lnTo>
                  <a:close/>
                </a:path>
              </a:pathLst>
            </a:custGeom>
            <a:solidFill>
              <a:srgbClr val="E71A0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利用工具生成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10869930" y="174625"/>
            <a:ext cx="1200785" cy="118491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DIAGRAM_VIRTUALLY_FRAME" val="{&quot;height&quot;:247.24645669291326,&quot;left&quot;:78.54551181102362,&quot;top&quot;:220.73370078740157,&quot;width&quot;:809.6590551181104}"/>
</p:tagLst>
</file>

<file path=ppt/tags/tag10.xml><?xml version="1.0" encoding="utf-8"?>
<p:tagLst xmlns:p="http://schemas.openxmlformats.org/presentationml/2006/main">
  <p:tag name="KSO_WM_DIAGRAM_VIRTUALLY_FRAME" val="{&quot;height&quot;:267.3829921259843,&quot;left&quot;:78.54551181102362,&quot;top&quot;:220.73370078740157,&quot;width&quot;:809.6590551181104}"/>
</p:tagLst>
</file>

<file path=ppt/tags/tag11.xml><?xml version="1.0" encoding="utf-8"?>
<p:tagLst xmlns:p="http://schemas.openxmlformats.org/presentationml/2006/main">
  <p:tag name="KSO_WM_DIAGRAM_VIRTUALLY_FRAME" val="{&quot;height&quot;:267.3829921259843,&quot;left&quot;:78.54551181102362,&quot;top&quot;:220.73370078740157,&quot;width&quot;:809.6590551181104}"/>
</p:tagLst>
</file>

<file path=ppt/tags/tag12.xml><?xml version="1.0" encoding="utf-8"?>
<p:tagLst xmlns:p="http://schemas.openxmlformats.org/presentationml/2006/main">
  <p:tag name="KSO_WM_DIAGRAM_VIRTUALLY_FRAME" val="{&quot;height&quot;:267.3829921259843,&quot;left&quot;:78.54551181102362,&quot;top&quot;:220.73370078740157,&quot;width&quot;:809.6590551181104}"/>
</p:tagLst>
</file>

<file path=ppt/tags/tag13.xml><?xml version="1.0" encoding="utf-8"?>
<p:tagLst xmlns:p="http://schemas.openxmlformats.org/presentationml/2006/main">
  <p:tag name="KSO_WM_DIAGRAM_VIRTUALLY_FRAME" val="{&quot;height&quot;:267.3829921259843,&quot;left&quot;:78.54551181102362,&quot;top&quot;:220.73370078740157,&quot;width&quot;:809.6590551181104}"/>
</p:tagLst>
</file>

<file path=ppt/tags/tag14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15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16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17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18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19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2.xml><?xml version="1.0" encoding="utf-8"?>
<p:tagLst xmlns:p="http://schemas.openxmlformats.org/presentationml/2006/main">
  <p:tag name="KSO_WM_DIAGRAM_VIRTUALLY_FRAME" val="{&quot;height&quot;:247.24645669291326,&quot;left&quot;:78.54551181102362,&quot;top&quot;:220.73370078740157,&quot;width&quot;:809.6590551181104}"/>
</p:tagLst>
</file>

<file path=ppt/tags/tag20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21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22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23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24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25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26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27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28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29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3.xml><?xml version="1.0" encoding="utf-8"?>
<p:tagLst xmlns:p="http://schemas.openxmlformats.org/presentationml/2006/main">
  <p:tag name="KSO_WM_DIAGRAM_VIRTUALLY_FRAME" val="{&quot;height&quot;:247.24645669291326,&quot;left&quot;:78.54551181102362,&quot;top&quot;:220.73370078740157,&quot;width&quot;:809.6590551181104}"/>
</p:tagLst>
</file>

<file path=ppt/tags/tag30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31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32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33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34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35.xml><?xml version="1.0" encoding="utf-8"?>
<p:tagLst xmlns:p="http://schemas.openxmlformats.org/presentationml/2006/main">
  <p:tag name="KSO_WM_DIAGRAM_VIRTUALLY_FRAME" val="{&quot;height&quot;:309.52307086614167,&quot;left&quot;:47.27267716535444,&quot;top&quot;:184.54921259842519,&quot;width&quot;:865.4547244094489}"/>
</p:tagLst>
</file>

<file path=ppt/tags/tag36.xml><?xml version="1.0" encoding="utf-8"?>
<p:tagLst xmlns:p="http://schemas.openxmlformats.org/presentationml/2006/main">
  <p:tag name="AS_NET" val="4.0.30319.42000"/>
  <p:tag name="AS_OS" val="Microsoft Windows NT 6.2.9200.0"/>
  <p:tag name="AS_RELEASE_DATE" val="2017.10.11"/>
  <p:tag name="AS_TITLE" val="Aspose.Slides for .NET 2.0"/>
  <p:tag name="AS_VERSION" val="17.9.1"/>
</p:tagLst>
</file>

<file path=ppt/tags/tag4.xml><?xml version="1.0" encoding="utf-8"?>
<p:tagLst xmlns:p="http://schemas.openxmlformats.org/presentationml/2006/main">
  <p:tag name="KSO_WM_DIAGRAM_VIRTUALLY_FRAME" val="{&quot;height&quot;:247.24645669291326,&quot;left&quot;:78.54551181102362,&quot;top&quot;:220.73370078740157,&quot;width&quot;:809.6590551181104}"/>
</p:tagLst>
</file>

<file path=ppt/tags/tag5.xml><?xml version="1.0" encoding="utf-8"?>
<p:tagLst xmlns:p="http://schemas.openxmlformats.org/presentationml/2006/main">
  <p:tag name="KSO_WM_DIAGRAM_VIRTUALLY_FRAME" val="{&quot;height&quot;:267.3829921259843,&quot;left&quot;:78.54551181102362,&quot;top&quot;:220.73370078740157,&quot;width&quot;:809.6590551181104}"/>
</p:tagLst>
</file>

<file path=ppt/tags/tag6.xml><?xml version="1.0" encoding="utf-8"?>
<p:tagLst xmlns:p="http://schemas.openxmlformats.org/presentationml/2006/main">
  <p:tag name="KSO_WM_DIAGRAM_VIRTUALLY_FRAME" val="{&quot;height&quot;:267.3829921259843,&quot;left&quot;:78.54551181102362,&quot;top&quot;:220.73370078740157,&quot;width&quot;:809.6590551181104}"/>
</p:tagLst>
</file>

<file path=ppt/tags/tag7.xml><?xml version="1.0" encoding="utf-8"?>
<p:tagLst xmlns:p="http://schemas.openxmlformats.org/presentationml/2006/main">
  <p:tag name="KSO_WM_DIAGRAM_VIRTUALLY_FRAME" val="{&quot;height&quot;:267.3829921259843,&quot;left&quot;:78.54551181102362,&quot;top&quot;:220.73370078740157,&quot;width&quot;:809.6590551181104}"/>
</p:tagLst>
</file>

<file path=ppt/tags/tag8.xml><?xml version="1.0" encoding="utf-8"?>
<p:tagLst xmlns:p="http://schemas.openxmlformats.org/presentationml/2006/main">
  <p:tag name="KSO_WM_DIAGRAM_VIRTUALLY_FRAME" val="{&quot;height&quot;:267.3829921259843,&quot;left&quot;:78.54551181102362,&quot;top&quot;:220.73370078740157,&quot;width&quot;:809.6590551181104}"/>
</p:tagLst>
</file>

<file path=ppt/tags/tag9.xml><?xml version="1.0" encoding="utf-8"?>
<p:tagLst xmlns:p="http://schemas.openxmlformats.org/presentationml/2006/main">
  <p:tag name="KSO_WM_DIAGRAM_VIRTUALLY_FRAME" val="{&quot;height&quot;:267.3829921259843,&quot;left&quot;:78.54551181102362,&quot;top&quot;:220.73370078740157,&quot;width&quot;:809.6590551181104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40C26"/>
      </a:accent1>
      <a:accent2>
        <a:srgbClr val="E61C3F"/>
      </a:accent2>
      <a:accent3>
        <a:srgbClr val="FE7A86"/>
      </a:accent3>
      <a:accent4>
        <a:srgbClr val="828282"/>
      </a:accent4>
      <a:accent5>
        <a:srgbClr val="A5A5A5"/>
      </a:accent5>
      <a:accent6>
        <a:srgbClr val="C9C9C9"/>
      </a:accent6>
      <a:hlink>
        <a:srgbClr val="A40C26"/>
      </a:hlink>
      <a:folHlink>
        <a:srgbClr val="BFBFBF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2048</Words>
  <Application>WPS 演示</Application>
  <PresentationFormat/>
  <Paragraphs>160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思源黑体 CN Bold</vt:lpstr>
      <vt:lpstr>黑体</vt:lpstr>
      <vt:lpstr>微软雅黑</vt:lpstr>
      <vt:lpstr>思源黑体 CN ExtraLight</vt:lpstr>
      <vt:lpstr>思源黑体 CN Light</vt:lpstr>
      <vt:lpstr>思源黑体 Medium</vt:lpstr>
      <vt:lpstr>思源黑体 ExtraLight</vt:lpstr>
      <vt:lpstr>思源黑体 CN Normal</vt:lpstr>
      <vt:lpstr>Arial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WPS_1581504574</cp:lastModifiedBy>
  <cp:revision>22</cp:revision>
  <cp:lastPrinted>2024-11-23T22:03:00Z</cp:lastPrinted>
  <dcterms:created xsi:type="dcterms:W3CDTF">2024-11-23T22:03:00Z</dcterms:created>
  <dcterms:modified xsi:type="dcterms:W3CDTF">2025-06-02T08:58:15Z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KSOTemplateUUID">
    <vt:lpwstr>v1.0_mb_7pTjOJG+n0Y7Yb5rHRG6Ng==</vt:lpwstr>
  </property>
  <property fmtid="{D5CDD505-2E9C-101B-9397-08002B2CF9AE}" pid="4" name="ICV">
    <vt:lpwstr>34048C7D62484F5A91556267DC39EAC9_12</vt:lpwstr>
  </property>
</Properties>
</file>