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5" r:id="rId4"/>
    <p:sldId id="273" r:id="rId5"/>
    <p:sldId id="277" r:id="rId6"/>
    <p:sldId id="278" r:id="rId7"/>
    <p:sldId id="279" r:id="rId8"/>
    <p:sldId id="280" r:id="rId9"/>
    <p:sldId id="281" r:id="rId10"/>
    <p:sldId id="283" r:id="rId11"/>
    <p:sldId id="282" r:id="rId12"/>
    <p:sldId id="284" r:id="rId13"/>
    <p:sldId id="285" r:id="rId14"/>
    <p:sldId id="286" r:id="rId15"/>
    <p:sldId id="287" r:id="rId16"/>
    <p:sldId id="288" r:id="rId17"/>
    <p:sldId id="263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310"/>
    <a:srgbClr val="F6827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58" y="114"/>
      </p:cViewPr>
      <p:guideLst>
        <p:guide orient="horz" pos="2174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4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6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154F-3536-4FC0-8C51-0E923EFCA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554A-55DD-4626-BD38-6A980DB724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1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1501" y="2660066"/>
            <a:ext cx="73689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rgbClr val="E6231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智能医疗问答系统</a:t>
            </a:r>
            <a:endParaRPr lang="zh-CN" altLang="en-US" sz="5400">
              <a:solidFill>
                <a:srgbClr val="E6231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873" y="1849522"/>
            <a:ext cx="4456253" cy="578735"/>
          </a:xfrm>
          <a:prstGeom prst="roundRect">
            <a:avLst>
              <a:gd name="adj" fmla="val 50000"/>
            </a:avLst>
          </a:prstGeom>
          <a:solidFill>
            <a:srgbClr val="E62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社交网络大作业</a:t>
            </a:r>
            <a:r>
              <a:rPr lang="zh-CN" altLang="en-US" sz="200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项目报告</a:t>
            </a:r>
            <a:r>
              <a:rPr lang="en-US" altLang="zh-CN" sz="200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&amp; </a:t>
            </a:r>
            <a:r>
              <a:rPr lang="zh-CN" altLang="en-US" sz="200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演示</a:t>
            </a:r>
            <a:endParaRPr lang="zh-CN" altLang="en-US" sz="200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68852" y="3777325"/>
            <a:ext cx="4654296" cy="18000"/>
            <a:chOff x="3768852" y="4034414"/>
            <a:chExt cx="4654296" cy="18000"/>
          </a:xfrm>
        </p:grpSpPr>
        <p:sp>
          <p:nvSpPr>
            <p:cNvPr id="9" name="矩形: 圆角 8"/>
            <p:cNvSpPr/>
            <p:nvPr/>
          </p:nvSpPr>
          <p:spPr>
            <a:xfrm>
              <a:off x="6263148" y="4034414"/>
              <a:ext cx="2160000" cy="1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62310"/>
                </a:gs>
                <a:gs pos="100000">
                  <a:srgbClr val="E62310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 flipH="1">
              <a:off x="3768852" y="4034414"/>
              <a:ext cx="2160000" cy="1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62310"/>
                </a:gs>
                <a:gs pos="100000">
                  <a:srgbClr val="E62310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476561" y="-1205600"/>
            <a:ext cx="3507885" cy="4481269"/>
            <a:chOff x="9476561" y="-1205600"/>
            <a:chExt cx="3507885" cy="4481269"/>
          </a:xfrm>
        </p:grpSpPr>
        <p:sp>
          <p:nvSpPr>
            <p:cNvPr id="27" name="任意多边形: 形状 26"/>
            <p:cNvSpPr/>
            <p:nvPr/>
          </p:nvSpPr>
          <p:spPr>
            <a:xfrm rot="19344328" flipH="1">
              <a:off x="10604370" y="-1205600"/>
              <a:ext cx="2380076" cy="4394635"/>
            </a:xfrm>
            <a:custGeom>
              <a:avLst/>
              <a:gdLst>
                <a:gd name="connsiteX0" fmla="*/ 2380076 w 2380076"/>
                <a:gd name="connsiteY0" fmla="*/ 29427 h 4394635"/>
                <a:gd name="connsiteX1" fmla="*/ 269990 w 2380076"/>
                <a:gd name="connsiteY1" fmla="*/ 1654091 h 4394635"/>
                <a:gd name="connsiteX2" fmla="*/ 2380076 w 2380076"/>
                <a:gd name="connsiteY2" fmla="*/ 4394635 h 4394635"/>
                <a:gd name="connsiteX3" fmla="*/ 0 w 2380076"/>
                <a:gd name="connsiteY3" fmla="*/ 0 h 4394635"/>
                <a:gd name="connsiteX4" fmla="*/ 0 w 2380076"/>
                <a:gd name="connsiteY4" fmla="*/ 11954 h 4394635"/>
                <a:gd name="connsiteX5" fmla="*/ 15525 w 2380076"/>
                <a:gd name="connsiteY5" fmla="*/ 0 h 439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076" h="4394635">
                  <a:moveTo>
                    <a:pt x="2380076" y="29427"/>
                  </a:moveTo>
                  <a:lnTo>
                    <a:pt x="269990" y="1654091"/>
                  </a:lnTo>
                  <a:lnTo>
                    <a:pt x="2380076" y="4394635"/>
                  </a:lnTo>
                  <a:close/>
                  <a:moveTo>
                    <a:pt x="0" y="0"/>
                  </a:moveTo>
                  <a:lnTo>
                    <a:pt x="0" y="11954"/>
                  </a:lnTo>
                  <a:lnTo>
                    <a:pt x="15525" y="0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rot="3170103">
              <a:off x="8249559" y="253094"/>
              <a:ext cx="4249577" cy="1795573"/>
            </a:xfrm>
            <a:custGeom>
              <a:avLst/>
              <a:gdLst>
                <a:gd name="connsiteX0" fmla="*/ 0 w 4249577"/>
                <a:gd name="connsiteY0" fmla="*/ 1795573 h 1795573"/>
                <a:gd name="connsiteX1" fmla="*/ 1361184 w 4249577"/>
                <a:gd name="connsiteY1" fmla="*/ 0 h 1795573"/>
                <a:gd name="connsiteX2" fmla="*/ 3949300 w 4249577"/>
                <a:gd name="connsiteY2" fmla="*/ 0 h 1795573"/>
                <a:gd name="connsiteX3" fmla="*/ 4249577 w 4249577"/>
                <a:gd name="connsiteY3" fmla="*/ 227634 h 1795573"/>
                <a:gd name="connsiteX4" fmla="*/ 3499122 w 4249577"/>
                <a:gd name="connsiteY4" fmla="*/ 1719999 h 179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577" h="1795573">
                  <a:moveTo>
                    <a:pt x="0" y="1795573"/>
                  </a:moveTo>
                  <a:lnTo>
                    <a:pt x="1361184" y="0"/>
                  </a:lnTo>
                  <a:lnTo>
                    <a:pt x="3949300" y="0"/>
                  </a:lnTo>
                  <a:lnTo>
                    <a:pt x="4249577" y="227634"/>
                  </a:lnTo>
                  <a:lnTo>
                    <a:pt x="3499122" y="1719999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015865" y="5485130"/>
            <a:ext cx="2606675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2025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年</a:t>
            </a:r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6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月</a:t>
            </a:r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4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日</a:t>
            </a:r>
            <a:endParaRPr lang="zh-CN" altLang="en-US" b="1">
              <a:solidFill>
                <a:srgbClr val="E62310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-541594" y="3690017"/>
            <a:ext cx="3226660" cy="4251859"/>
            <a:chOff x="-541594" y="3690017"/>
            <a:chExt cx="3226660" cy="4251859"/>
          </a:xfrm>
        </p:grpSpPr>
        <p:sp>
          <p:nvSpPr>
            <p:cNvPr id="34" name="任意多边形: 形状 33"/>
            <p:cNvSpPr/>
            <p:nvPr/>
          </p:nvSpPr>
          <p:spPr>
            <a:xfrm rot="19344328" flipV="1">
              <a:off x="-541594" y="3690017"/>
              <a:ext cx="2064429" cy="4251859"/>
            </a:xfrm>
            <a:custGeom>
              <a:avLst/>
              <a:gdLst>
                <a:gd name="connsiteX0" fmla="*/ 2064429 w 2064429"/>
                <a:gd name="connsiteY0" fmla="*/ 4251859 h 4251859"/>
                <a:gd name="connsiteX1" fmla="*/ 2064429 w 2064429"/>
                <a:gd name="connsiteY1" fmla="*/ 0 h 4251859"/>
                <a:gd name="connsiteX2" fmla="*/ 0 w 2064429"/>
                <a:gd name="connsiteY2" fmla="*/ 1589511 h 4251859"/>
                <a:gd name="connsiteX3" fmla="*/ 2049880 w 2064429"/>
                <a:gd name="connsiteY3" fmla="*/ 4251859 h 425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429" h="4251859">
                  <a:moveTo>
                    <a:pt x="2064429" y="4251859"/>
                  </a:moveTo>
                  <a:lnTo>
                    <a:pt x="2064429" y="0"/>
                  </a:lnTo>
                  <a:lnTo>
                    <a:pt x="0" y="1589511"/>
                  </a:lnTo>
                  <a:lnTo>
                    <a:pt x="2049880" y="4251859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3170103" flipH="1" flipV="1">
              <a:off x="-270094" y="4862452"/>
              <a:ext cx="4117760" cy="1792561"/>
            </a:xfrm>
            <a:custGeom>
              <a:avLst/>
              <a:gdLst>
                <a:gd name="connsiteX0" fmla="*/ 3359639 w 4117760"/>
                <a:gd name="connsiteY0" fmla="*/ 1719999 h 1792561"/>
                <a:gd name="connsiteX1" fmla="*/ 0 w 4117760"/>
                <a:gd name="connsiteY1" fmla="*/ 1792561 h 1792561"/>
                <a:gd name="connsiteX2" fmla="*/ 1358900 w 4117760"/>
                <a:gd name="connsiteY2" fmla="*/ 0 h 1792561"/>
                <a:gd name="connsiteX3" fmla="*/ 3837592 w 4117760"/>
                <a:gd name="connsiteY3" fmla="*/ 0 h 1792561"/>
                <a:gd name="connsiteX4" fmla="*/ 4117760 w 4117760"/>
                <a:gd name="connsiteY4" fmla="*/ 212390 h 17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760" h="1792559">
                  <a:moveTo>
                    <a:pt x="3359639" y="1719999"/>
                  </a:moveTo>
                  <a:lnTo>
                    <a:pt x="0" y="1792561"/>
                  </a:lnTo>
                  <a:lnTo>
                    <a:pt x="1358900" y="0"/>
                  </a:lnTo>
                  <a:lnTo>
                    <a:pt x="3837592" y="0"/>
                  </a:lnTo>
                  <a:lnTo>
                    <a:pt x="4117760" y="212390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234565" y="4057015"/>
            <a:ext cx="7722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tx1">
                    <a:alpha val="74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小组名称：</a:t>
            </a:r>
            <a:r>
              <a:rPr lang="zh-CN" altLang="en-US" sz="2800">
                <a:solidFill>
                  <a:schemeClr val="tx1">
                    <a:alpha val="74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滑动变组</a:t>
            </a:r>
            <a:endParaRPr lang="zh-CN" altLang="en-US" sz="2800">
              <a:solidFill>
                <a:schemeClr val="tx1">
                  <a:alpha val="74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>
                <a:solidFill>
                  <a:schemeClr val="tx1">
                    <a:alpha val="7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小组成员：栗斌、郭寒阳、彭雨攀、林峰</a:t>
            </a:r>
            <a:endParaRPr lang="en-US" altLang="zh-CN" sz="2800">
              <a:solidFill>
                <a:schemeClr val="tx1">
                  <a:alpha val="74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91530" y="3502025"/>
            <a:ext cx="386715" cy="3879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成员四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栗斌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文档处理与分析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0815" y="982345"/>
            <a:ext cx="11033125" cy="712470"/>
            <a:chOff x="269" y="1547"/>
            <a:chExt cx="17375" cy="1122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15852" y="1547"/>
              <a:ext cx="1793" cy="1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下载结果</a:t>
              </a:r>
              <a:endParaRPr lang="zh-CN" altLang="en-US"/>
            </a:p>
          </p:txBody>
        </p:sp>
        <p:grpSp>
          <p:nvGrpSpPr>
            <p:cNvPr id="14" name="组合 13"/>
            <p:cNvGrpSpPr/>
            <p:nvPr>
              <p:custDataLst>
                <p:tags r:id="rId3"/>
              </p:custDataLst>
            </p:nvPr>
          </p:nvGrpSpPr>
          <p:grpSpPr>
            <a:xfrm>
              <a:off x="269" y="1547"/>
              <a:ext cx="11169" cy="1122"/>
              <a:chOff x="982" y="3177"/>
              <a:chExt cx="11169" cy="1122"/>
            </a:xfrm>
          </p:grpSpPr>
          <p:grpSp>
            <p:nvGrpSpPr>
              <p:cNvPr id="3" name="组合 2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085" y="3177"/>
                <a:ext cx="8066" cy="1122"/>
                <a:chOff x="720326" y="1822714"/>
                <a:chExt cx="5121793" cy="712372"/>
              </a:xfrm>
            </p:grpSpPr>
            <p:sp>
              <p:nvSpPr>
                <p:cNvPr id="4" name="矩形 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20326" y="1822714"/>
                  <a:ext cx="1138335" cy="7123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/>
                    <a:t>文本提取</a:t>
                  </a:r>
                  <a:endParaRPr lang="zh-CN" altLang="en-US" dirty="0"/>
                </a:p>
              </p:txBody>
            </p:sp>
            <p:sp>
              <p:nvSpPr>
                <p:cNvPr id="15" name="箭头: 右 1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956718" y="1940934"/>
                  <a:ext cx="659352" cy="4759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704727" y="1822714"/>
                  <a:ext cx="1138335" cy="7123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/>
                    <a:t>数据清洗</a:t>
                  </a:r>
                  <a:endParaRPr lang="zh-CN" altLang="en-US" dirty="0"/>
                </a:p>
              </p:txBody>
            </p:sp>
            <p:sp>
              <p:nvSpPr>
                <p:cNvPr id="8" name="箭头: 右 18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958318" y="1940934"/>
                  <a:ext cx="659352" cy="4759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4703784" y="1822714"/>
                  <a:ext cx="1138335" cy="7123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文档分析</a:t>
                  </a:r>
                  <a:endParaRPr lang="zh-CN" altLang="en-US"/>
                </a:p>
              </p:txBody>
            </p:sp>
          </p:grpSp>
          <p:sp>
            <p:nvSpPr>
              <p:cNvPr id="10" name="矩形 9"/>
              <p:cNvSpPr/>
              <p:nvPr>
                <p:custDataLst>
                  <p:tags r:id="rId10"/>
                </p:custDataLst>
              </p:nvPr>
            </p:nvSpPr>
            <p:spPr>
              <a:xfrm>
                <a:off x="982" y="3177"/>
                <a:ext cx="1793" cy="11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上传文档</a:t>
                </a:r>
                <a:br>
                  <a:rPr lang="zh-CN" altLang="en-US" dirty="0"/>
                </a:br>
                <a:r>
                  <a:rPr lang="en-US" altLang="zh-CN" dirty="0"/>
                  <a:t>TXT/CSV</a:t>
                </a:r>
                <a:endParaRPr lang="en-US" altLang="zh-CN" dirty="0"/>
              </a:p>
            </p:txBody>
          </p:sp>
          <p:sp>
            <p:nvSpPr>
              <p:cNvPr id="11" name="箭头: 右 14"/>
              <p:cNvSpPr/>
              <p:nvPr>
                <p:custDataLst>
                  <p:tags r:id="rId11"/>
                </p:custDataLst>
              </p:nvPr>
            </p:nvSpPr>
            <p:spPr>
              <a:xfrm>
                <a:off x="2911" y="3363"/>
                <a:ext cx="1038" cy="7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>
              <p:custDataLst>
                <p:tags r:id="rId12"/>
              </p:custDataLst>
            </p:nvPr>
          </p:nvSpPr>
          <p:spPr>
            <a:xfrm>
              <a:off x="12816" y="1547"/>
              <a:ext cx="1793" cy="1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结果展示</a:t>
              </a:r>
              <a:endParaRPr lang="zh-CN" altLang="en-US"/>
            </a:p>
          </p:txBody>
        </p:sp>
        <p:sp>
          <p:nvSpPr>
            <p:cNvPr id="9" name="箭头: 右 18"/>
            <p:cNvSpPr/>
            <p:nvPr>
              <p:custDataLst>
                <p:tags r:id="rId13"/>
              </p:custDataLst>
            </p:nvPr>
          </p:nvSpPr>
          <p:spPr>
            <a:xfrm>
              <a:off x="11628" y="1733"/>
              <a:ext cx="1038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箭头: 右 18"/>
            <p:cNvSpPr/>
            <p:nvPr>
              <p:custDataLst>
                <p:tags r:id="rId14"/>
              </p:custDataLst>
            </p:nvPr>
          </p:nvSpPr>
          <p:spPr>
            <a:xfrm>
              <a:off x="14774" y="1733"/>
              <a:ext cx="1038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815" y="1831340"/>
            <a:ext cx="9426575" cy="27285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815" y="4814570"/>
            <a:ext cx="10039350" cy="1895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成员四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栗斌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文档处理与分析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1359535"/>
            <a:ext cx="8712835" cy="46970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0890" y="991235"/>
            <a:ext cx="588391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r>
              <a:rPr lang="zh-CN" altLang="en-US" sz="180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 sz="180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成员四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栗斌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文档处理与分析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1264285"/>
            <a:ext cx="6781800" cy="4799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65" y="1724025"/>
            <a:ext cx="5692775" cy="4186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890" y="991235"/>
            <a:ext cx="588391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下载文档分析结果包</a:t>
            </a:r>
            <a:endParaRPr lang="zh-CN" altLang="en-US" sz="180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成员四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栗斌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文档处理与分析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556385"/>
            <a:ext cx="6210935" cy="5217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70" y="1631315"/>
            <a:ext cx="5992495" cy="5119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3035" y="9861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t-SNE</a:t>
            </a: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将高维文本数据降维到</a:t>
            </a:r>
            <a:r>
              <a:rPr lang="en-US" altLang="zh-CN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2D</a:t>
            </a: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空间，相似的文本会聚集在一起，不同颜色代表不同的聚类。</a:t>
            </a:r>
            <a:endParaRPr lang="zh-CN" altLang="en-US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10985" y="986155"/>
            <a:ext cx="455676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800" b="0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词云图显示了文本集合中最常出现的词汇，字体大小反映词汇的重要程度</a:t>
            </a:r>
            <a:r>
              <a:rPr lang="zh-CN" altLang="en-US" sz="1600" b="0" i="0">
                <a:solidFill>
                  <a:srgbClr val="666666"/>
                </a:solidFill>
                <a:latin typeface="Arial" panose="020B0604020202020204"/>
                <a:ea typeface="Arial" panose="020B0604020202020204"/>
              </a:rPr>
              <a:t>。</a:t>
            </a:r>
            <a:endParaRPr lang="zh-CN" altLang="en-US" sz="1600" b="0" i="0">
              <a:solidFill>
                <a:srgbClr val="666666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成员四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栗斌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文档处理与分析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890" y="991235"/>
            <a:ext cx="588391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下载文档分析结果包</a:t>
            </a:r>
            <a:endParaRPr lang="zh-CN" altLang="en-US" sz="180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1831340"/>
            <a:ext cx="6591300" cy="4048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项目演示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37325" y="2584501"/>
            <a:ext cx="351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rgbClr val="E6231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感谢聆听</a:t>
            </a:r>
            <a:endParaRPr lang="zh-CN" altLang="en-US" sz="5400">
              <a:solidFill>
                <a:srgbClr val="E6231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873" y="1849522"/>
            <a:ext cx="4456253" cy="578735"/>
          </a:xfrm>
          <a:prstGeom prst="roundRect">
            <a:avLst>
              <a:gd name="adj" fmla="val 50000"/>
            </a:avLst>
          </a:prstGeom>
          <a:solidFill>
            <a:srgbClr val="E62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THANK YOU !</a:t>
            </a:r>
            <a:endParaRPr lang="zh-CN" altLang="en-US" sz="200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68852" y="3664075"/>
            <a:ext cx="4654296" cy="54000"/>
            <a:chOff x="3768852" y="4016414"/>
            <a:chExt cx="4654296" cy="54000"/>
          </a:xfrm>
        </p:grpSpPr>
        <p:sp>
          <p:nvSpPr>
            <p:cNvPr id="8" name="椭圆 7"/>
            <p:cNvSpPr/>
            <p:nvPr/>
          </p:nvSpPr>
          <p:spPr>
            <a:xfrm>
              <a:off x="6069000" y="4016414"/>
              <a:ext cx="54000" cy="54000"/>
            </a:xfrm>
            <a:prstGeom prst="ellipse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6263148" y="4034414"/>
              <a:ext cx="2160000" cy="1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62310"/>
                </a:gs>
                <a:gs pos="100000">
                  <a:srgbClr val="E62310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 flipH="1">
              <a:off x="3768852" y="4034414"/>
              <a:ext cx="2160000" cy="1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62310"/>
                </a:gs>
                <a:gs pos="100000">
                  <a:srgbClr val="E62310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476561" y="-1205600"/>
            <a:ext cx="3507885" cy="4481269"/>
            <a:chOff x="9476561" y="-1205600"/>
            <a:chExt cx="3507885" cy="4481269"/>
          </a:xfrm>
        </p:grpSpPr>
        <p:sp>
          <p:nvSpPr>
            <p:cNvPr id="27" name="任意多边形: 形状 26"/>
            <p:cNvSpPr/>
            <p:nvPr/>
          </p:nvSpPr>
          <p:spPr>
            <a:xfrm rot="19344328" flipH="1">
              <a:off x="10604370" y="-1205600"/>
              <a:ext cx="2380076" cy="4394635"/>
            </a:xfrm>
            <a:custGeom>
              <a:avLst/>
              <a:gdLst>
                <a:gd name="connsiteX0" fmla="*/ 2380076 w 2380076"/>
                <a:gd name="connsiteY0" fmla="*/ 29427 h 4394635"/>
                <a:gd name="connsiteX1" fmla="*/ 269990 w 2380076"/>
                <a:gd name="connsiteY1" fmla="*/ 1654091 h 4394635"/>
                <a:gd name="connsiteX2" fmla="*/ 2380076 w 2380076"/>
                <a:gd name="connsiteY2" fmla="*/ 4394635 h 4394635"/>
                <a:gd name="connsiteX3" fmla="*/ 0 w 2380076"/>
                <a:gd name="connsiteY3" fmla="*/ 0 h 4394635"/>
                <a:gd name="connsiteX4" fmla="*/ 0 w 2380076"/>
                <a:gd name="connsiteY4" fmla="*/ 11954 h 4394635"/>
                <a:gd name="connsiteX5" fmla="*/ 15525 w 2380076"/>
                <a:gd name="connsiteY5" fmla="*/ 0 h 439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076" h="4394635">
                  <a:moveTo>
                    <a:pt x="2380076" y="29427"/>
                  </a:moveTo>
                  <a:lnTo>
                    <a:pt x="269990" y="1654091"/>
                  </a:lnTo>
                  <a:lnTo>
                    <a:pt x="2380076" y="4394635"/>
                  </a:lnTo>
                  <a:close/>
                  <a:moveTo>
                    <a:pt x="0" y="0"/>
                  </a:moveTo>
                  <a:lnTo>
                    <a:pt x="0" y="11954"/>
                  </a:lnTo>
                  <a:lnTo>
                    <a:pt x="15525" y="0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rot="3170103">
              <a:off x="8249559" y="253094"/>
              <a:ext cx="4249577" cy="1795573"/>
            </a:xfrm>
            <a:custGeom>
              <a:avLst/>
              <a:gdLst>
                <a:gd name="connsiteX0" fmla="*/ 0 w 4249577"/>
                <a:gd name="connsiteY0" fmla="*/ 1795573 h 1795573"/>
                <a:gd name="connsiteX1" fmla="*/ 1361184 w 4249577"/>
                <a:gd name="connsiteY1" fmla="*/ 0 h 1795573"/>
                <a:gd name="connsiteX2" fmla="*/ 3949300 w 4249577"/>
                <a:gd name="connsiteY2" fmla="*/ 0 h 1795573"/>
                <a:gd name="connsiteX3" fmla="*/ 4249577 w 4249577"/>
                <a:gd name="connsiteY3" fmla="*/ 227634 h 1795573"/>
                <a:gd name="connsiteX4" fmla="*/ 3499122 w 4249577"/>
                <a:gd name="connsiteY4" fmla="*/ 1719999 h 179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577" h="1795573">
                  <a:moveTo>
                    <a:pt x="0" y="1795573"/>
                  </a:moveTo>
                  <a:lnTo>
                    <a:pt x="1361184" y="0"/>
                  </a:lnTo>
                  <a:lnTo>
                    <a:pt x="3949300" y="0"/>
                  </a:lnTo>
                  <a:lnTo>
                    <a:pt x="4249577" y="227634"/>
                  </a:lnTo>
                  <a:lnTo>
                    <a:pt x="3499122" y="1719999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016000" y="5561082"/>
            <a:ext cx="216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2025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年</a:t>
            </a:r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4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月</a:t>
            </a:r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16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日</a:t>
            </a:r>
            <a:endParaRPr lang="zh-CN" altLang="en-US" b="1">
              <a:solidFill>
                <a:srgbClr val="E62310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-541594" y="3690017"/>
            <a:ext cx="3226660" cy="4251859"/>
            <a:chOff x="-541594" y="3690017"/>
            <a:chExt cx="3226660" cy="4251859"/>
          </a:xfrm>
        </p:grpSpPr>
        <p:sp>
          <p:nvSpPr>
            <p:cNvPr id="34" name="任意多边形: 形状 33"/>
            <p:cNvSpPr/>
            <p:nvPr/>
          </p:nvSpPr>
          <p:spPr>
            <a:xfrm rot="19344328" flipV="1">
              <a:off x="-541594" y="3690017"/>
              <a:ext cx="2064429" cy="4251859"/>
            </a:xfrm>
            <a:custGeom>
              <a:avLst/>
              <a:gdLst>
                <a:gd name="connsiteX0" fmla="*/ 2064429 w 2064429"/>
                <a:gd name="connsiteY0" fmla="*/ 4251859 h 4251859"/>
                <a:gd name="connsiteX1" fmla="*/ 2064429 w 2064429"/>
                <a:gd name="connsiteY1" fmla="*/ 0 h 4251859"/>
                <a:gd name="connsiteX2" fmla="*/ 0 w 2064429"/>
                <a:gd name="connsiteY2" fmla="*/ 1589511 h 4251859"/>
                <a:gd name="connsiteX3" fmla="*/ 2049880 w 2064429"/>
                <a:gd name="connsiteY3" fmla="*/ 4251859 h 425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429" h="4251859">
                  <a:moveTo>
                    <a:pt x="2064429" y="4251859"/>
                  </a:moveTo>
                  <a:lnTo>
                    <a:pt x="2064429" y="0"/>
                  </a:lnTo>
                  <a:lnTo>
                    <a:pt x="0" y="1589511"/>
                  </a:lnTo>
                  <a:lnTo>
                    <a:pt x="2049880" y="4251859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3170103" flipH="1" flipV="1">
              <a:off x="-270094" y="4862452"/>
              <a:ext cx="4117760" cy="1792561"/>
            </a:xfrm>
            <a:custGeom>
              <a:avLst/>
              <a:gdLst>
                <a:gd name="connsiteX0" fmla="*/ 3359639 w 4117760"/>
                <a:gd name="connsiteY0" fmla="*/ 1719999 h 1792561"/>
                <a:gd name="connsiteX1" fmla="*/ 0 w 4117760"/>
                <a:gd name="connsiteY1" fmla="*/ 1792561 h 1792561"/>
                <a:gd name="connsiteX2" fmla="*/ 1358900 w 4117760"/>
                <a:gd name="connsiteY2" fmla="*/ 0 h 1792561"/>
                <a:gd name="connsiteX3" fmla="*/ 3837592 w 4117760"/>
                <a:gd name="connsiteY3" fmla="*/ 0 h 1792561"/>
                <a:gd name="connsiteX4" fmla="*/ 4117760 w 4117760"/>
                <a:gd name="connsiteY4" fmla="*/ 212390 h 17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760" h="1792559">
                  <a:moveTo>
                    <a:pt x="3359639" y="1719999"/>
                  </a:moveTo>
                  <a:lnTo>
                    <a:pt x="0" y="1792561"/>
                  </a:lnTo>
                  <a:lnTo>
                    <a:pt x="1358900" y="0"/>
                  </a:lnTo>
                  <a:lnTo>
                    <a:pt x="3837592" y="0"/>
                  </a:lnTo>
                  <a:lnTo>
                    <a:pt x="4117760" y="212390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任务分工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997528" y="3364639"/>
            <a:ext cx="10196945" cy="0"/>
          </a:xfrm>
          <a:prstGeom prst="line">
            <a:avLst/>
          </a:prstGeom>
          <a:ln>
            <a:solidFill>
              <a:srgbClr val="E62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672273" y="1344799"/>
            <a:ext cx="2908991" cy="997332"/>
            <a:chOff x="761771" y="2528970"/>
            <a:chExt cx="2908991" cy="997332"/>
          </a:xfrm>
        </p:grpSpPr>
        <p:sp>
          <p:nvSpPr>
            <p:cNvPr id="15" name="矩形 14"/>
            <p:cNvSpPr/>
            <p:nvPr/>
          </p:nvSpPr>
          <p:spPr>
            <a:xfrm>
              <a:off x="761771" y="2596959"/>
              <a:ext cx="45719" cy="862445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77454" y="2528970"/>
              <a:ext cx="2793308" cy="997332"/>
              <a:chOff x="877454" y="2528970"/>
              <a:chExt cx="2793308" cy="997332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877454" y="2757952"/>
                <a:ext cx="2793308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/>
                <a:r>
                  <a:rPr lang="zh-CN" altLang="en-US" sz="4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任务分工</a:t>
                </a:r>
                <a:endParaRPr lang="zh-CN" altLang="en-US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05163" y="2528970"/>
                <a:ext cx="273789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/>
                <a:r>
                  <a:rPr lang="en-US" altLang="zh-CN" cap="all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思源黑体 ExtraLight" charset="0"/>
                    <a:ea typeface="思源黑体 ExtraLight" panose="020B0200000000000000" pitchFamily="34" charset="-122"/>
                    <a:sym typeface="+mn-ea"/>
                  </a:rPr>
                  <a:t>the division of tasks</a:t>
                </a:r>
                <a:endParaRPr lang="en-US" altLang="zh-CN" cap="all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思源黑体 ExtraLight" charset="0"/>
                  <a:ea typeface="思源黑体 ExtraLight" panose="020B0200000000000000" pitchFamily="34" charset="-122"/>
                  <a:sym typeface="+mn-ea"/>
                </a:endParaRPr>
              </a:p>
            </p:txBody>
          </p:sp>
        </p:grpSp>
      </p:grpSp>
      <p:sp>
        <p:nvSpPr>
          <p:cNvPr id="36" name="文本框 35"/>
          <p:cNvSpPr txBox="1"/>
          <p:nvPr>
            <p:custDataLst>
              <p:tags r:id="rId3"/>
            </p:custDataLst>
          </p:nvPr>
        </p:nvSpPr>
        <p:spPr>
          <a:xfrm>
            <a:off x="2329875" y="3133807"/>
            <a:ext cx="526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400" i="1">
                <a:solidFill>
                  <a:srgbClr val="E62310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1</a:t>
            </a:r>
            <a:endParaRPr lang="zh-CN" altLang="en-US" sz="2400" i="1">
              <a:solidFill>
                <a:srgbClr val="E62310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4"/>
            </p:custDataLst>
          </p:nvPr>
        </p:nvSpPr>
        <p:spPr>
          <a:xfrm>
            <a:off x="4665135" y="3133807"/>
            <a:ext cx="526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400" i="1">
                <a:solidFill>
                  <a:srgbClr val="E62310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2</a:t>
            </a:r>
            <a:endParaRPr lang="zh-CN" altLang="en-US" sz="2400" i="1">
              <a:solidFill>
                <a:srgbClr val="E62310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5"/>
            </p:custDataLst>
          </p:nvPr>
        </p:nvSpPr>
        <p:spPr>
          <a:xfrm>
            <a:off x="7000395" y="3133807"/>
            <a:ext cx="526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400" i="1">
                <a:solidFill>
                  <a:srgbClr val="E62310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3</a:t>
            </a:r>
            <a:endParaRPr lang="zh-CN" altLang="en-US" sz="2400" i="1">
              <a:solidFill>
                <a:srgbClr val="E62310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9335656" y="3117643"/>
            <a:ext cx="526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400" i="1">
                <a:solidFill>
                  <a:srgbClr val="E62310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4</a:t>
            </a:r>
            <a:endParaRPr lang="zh-CN" altLang="en-US" sz="2400" i="1">
              <a:solidFill>
                <a:srgbClr val="E62310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grpSp>
        <p:nvGrpSpPr>
          <p:cNvPr id="40" name="组合 39"/>
          <p:cNvGrpSpPr/>
          <p:nvPr>
            <p:custDataLst>
              <p:tags r:id="rId7"/>
            </p:custDataLst>
          </p:nvPr>
        </p:nvGrpSpPr>
        <p:grpSpPr>
          <a:xfrm>
            <a:off x="1766700" y="3734012"/>
            <a:ext cx="1652820" cy="1075789"/>
            <a:chOff x="1766700" y="3290383"/>
            <a:chExt cx="1652820" cy="1075789"/>
          </a:xfrm>
        </p:grpSpPr>
        <p:sp>
          <p:nvSpPr>
            <p:cNvPr id="41" name="文本框 40"/>
            <p:cNvSpPr txBox="1"/>
            <p:nvPr>
              <p:custDataLst>
                <p:tags r:id="rId8"/>
              </p:custDataLst>
            </p:nvPr>
          </p:nvSpPr>
          <p:spPr>
            <a:xfrm>
              <a:off x="2083046" y="3290383"/>
              <a:ext cx="10201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林峰</a:t>
              </a: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9"/>
              </p:custDataLst>
            </p:nvPr>
          </p:nvSpPr>
          <p:spPr>
            <a:xfrm>
              <a:off x="1766700" y="3628937"/>
              <a:ext cx="165282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rPr>
                <a:t>数据收集与部分数据预处理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10"/>
            </p:custDataLst>
          </p:nvPr>
        </p:nvGrpSpPr>
        <p:grpSpPr>
          <a:xfrm>
            <a:off x="4101960" y="3734012"/>
            <a:ext cx="1652820" cy="1075789"/>
            <a:chOff x="1766700" y="3290383"/>
            <a:chExt cx="1652820" cy="1075789"/>
          </a:xfrm>
        </p:grpSpPr>
        <p:sp>
          <p:nvSpPr>
            <p:cNvPr id="44" name="文本框 43"/>
            <p:cNvSpPr txBox="1"/>
            <p:nvPr>
              <p:custDataLst>
                <p:tags r:id="rId11"/>
              </p:custDataLst>
            </p:nvPr>
          </p:nvSpPr>
          <p:spPr>
            <a:xfrm>
              <a:off x="2083046" y="3290383"/>
              <a:ext cx="10201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郭寒阳</a:t>
              </a: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2"/>
              </p:custDataLst>
            </p:nvPr>
          </p:nvSpPr>
          <p:spPr>
            <a:xfrm>
              <a:off x="1766700" y="3628937"/>
              <a:ext cx="165282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rPr>
                <a:t>数据预处理与存储、部分文本问答功能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13"/>
            </p:custDataLst>
          </p:nvPr>
        </p:nvGrpSpPr>
        <p:grpSpPr>
          <a:xfrm>
            <a:off x="6437220" y="3734012"/>
            <a:ext cx="1652820" cy="1075789"/>
            <a:chOff x="1766700" y="3290383"/>
            <a:chExt cx="1652820" cy="1075789"/>
          </a:xfrm>
        </p:grpSpPr>
        <p:sp>
          <p:nvSpPr>
            <p:cNvPr id="47" name="文本框 46"/>
            <p:cNvSpPr txBox="1"/>
            <p:nvPr>
              <p:custDataLst>
                <p:tags r:id="rId14"/>
              </p:custDataLst>
            </p:nvPr>
          </p:nvSpPr>
          <p:spPr>
            <a:xfrm>
              <a:off x="2083046" y="3290383"/>
              <a:ext cx="10201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彭雨攀</a:t>
              </a: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15"/>
              </p:custDataLst>
            </p:nvPr>
          </p:nvSpPr>
          <p:spPr>
            <a:xfrm>
              <a:off x="1766700" y="3628937"/>
              <a:ext cx="165282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rPr>
                <a:t>跨模态问答系统实现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16"/>
            </p:custDataLst>
          </p:nvPr>
        </p:nvGrpSpPr>
        <p:grpSpPr>
          <a:xfrm>
            <a:off x="8772481" y="3734012"/>
            <a:ext cx="1652820" cy="1075789"/>
            <a:chOff x="1766700" y="3290383"/>
            <a:chExt cx="1652820" cy="1075789"/>
          </a:xfrm>
        </p:grpSpPr>
        <p:sp>
          <p:nvSpPr>
            <p:cNvPr id="50" name="文本框 49"/>
            <p:cNvSpPr txBox="1"/>
            <p:nvPr>
              <p:custDataLst>
                <p:tags r:id="rId17"/>
              </p:custDataLst>
            </p:nvPr>
          </p:nvSpPr>
          <p:spPr>
            <a:xfrm>
              <a:off x="2083046" y="3290383"/>
              <a:ext cx="10201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栗斌</a:t>
              </a: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8"/>
              </p:custDataLst>
            </p:nvPr>
          </p:nvSpPr>
          <p:spPr>
            <a:xfrm>
              <a:off x="1766700" y="3628937"/>
              <a:ext cx="165282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rPr>
                <a:t>文档处理与分析系统实现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成员一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林峰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+mn-ea"/>
              </a:rPr>
              <a:t>数据收集与部分数据预处理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299335"/>
            <a:ext cx="3409950" cy="34194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0860" y="1725930"/>
            <a:ext cx="482727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zh-CN" altLang="en-US" sz="1800" b="1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按科室划分（如男科、内科、妇产科等），每个科室对应独立 CSV 文件</a:t>
            </a:r>
            <a:endParaRPr lang="zh-CN" altLang="en-US" sz="1800" b="1" i="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" y="5612130"/>
            <a:ext cx="11454130" cy="123126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358130" y="5200015"/>
            <a:ext cx="1515110" cy="36830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ClrTx/>
              <a:buSzTx/>
              <a:buFont typeface="+mj-lt"/>
              <a:buNone/>
            </a:pPr>
            <a:r>
              <a:rPr lang="en-US" altLang="zh-CN" sz="1800" b="1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800" b="1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数据示例</a:t>
            </a:r>
            <a:endParaRPr lang="zh-CN" altLang="en-US" sz="1800" b="1" i="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26605" y="1911350"/>
            <a:ext cx="2762885" cy="36830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ClrTx/>
              <a:buSzTx/>
              <a:buFont typeface="+mj-lt"/>
              <a:buNone/>
            </a:pPr>
            <a:r>
              <a:rPr lang="zh-CN" altLang="en-US" sz="1800" b="1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3.  流程难点与解决方法</a:t>
            </a:r>
            <a:r>
              <a:rPr lang="en-US" altLang="zh-CN" sz="1800" b="1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800" b="1" i="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23815" y="2365375"/>
            <a:ext cx="6715760" cy="238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ea"/>
              <a:buNone/>
            </a:pP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难点</a:t>
            </a:r>
            <a:r>
              <a:rPr lang="en-US" altLang="zh-CN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1</a:t>
            </a: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平台反爬机制</a:t>
            </a:r>
            <a:endParaRPr lang="zh-CN" altLang="en-US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表现：频繁请求导致 IP 封禁、验证码拦截。</a:t>
            </a:r>
            <a:endParaRPr lang="zh-CN" altLang="en-US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解决：结合代理 IP 池、随机请求头、动态延迟，降低请求频率（如控制每秒≤1 次请求）。</a:t>
            </a:r>
            <a:endParaRPr lang="zh-CN" altLang="en-US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难点</a:t>
            </a:r>
            <a:r>
              <a:rPr lang="en-US" altLang="zh-CN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2</a:t>
            </a: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：数据一致性</a:t>
            </a:r>
            <a:endParaRPr lang="zh-CN" altLang="en-US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表现：不同平台数据格式差异大（如字段命名、文本结构）。</a:t>
            </a:r>
            <a:endParaRPr lang="zh-CN" altLang="en-US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解决：在爬取时统一字段命名，并通过后续清洗流程（如</a:t>
            </a:r>
            <a:r>
              <a:rPr lang="en-US" altLang="zh-CN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clean_text</a:t>
            </a:r>
            <a:r>
              <a:rPr lang="zh-CN" altLang="en-US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函数）标准化文本格式。</a:t>
            </a:r>
            <a:endParaRPr lang="zh-CN" altLang="en-US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77268" y="918952"/>
            <a:ext cx="9628136" cy="712372"/>
            <a:chOff x="867747" y="1822714"/>
            <a:chExt cx="9628136" cy="712372"/>
          </a:xfrm>
        </p:grpSpPr>
        <p:sp>
          <p:nvSpPr>
            <p:cNvPr id="35" name="矩形 34"/>
            <p:cNvSpPr/>
            <p:nvPr/>
          </p:nvSpPr>
          <p:spPr>
            <a:xfrm>
              <a:off x="867747" y="1822714"/>
              <a:ext cx="1138335" cy="7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浏览器</a:t>
              </a:r>
              <a:endParaRPr lang="en-US" altLang="zh-CN" dirty="0"/>
            </a:p>
            <a:p>
              <a:pPr algn="ctr"/>
              <a:r>
                <a:rPr lang="zh-CN" altLang="en-US" dirty="0"/>
                <a:t>模拟登录</a:t>
              </a:r>
              <a:endParaRPr lang="zh-CN" altLang="en-US" dirty="0"/>
            </a:p>
          </p:txBody>
        </p:sp>
        <p:sp>
          <p:nvSpPr>
            <p:cNvPr id="36" name="箭头: 右 14"/>
            <p:cNvSpPr/>
            <p:nvPr/>
          </p:nvSpPr>
          <p:spPr>
            <a:xfrm>
              <a:off x="2242468" y="1940934"/>
              <a:ext cx="659352" cy="475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35559" y="1822714"/>
              <a:ext cx="1138335" cy="7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搜索</a:t>
              </a:r>
              <a:endParaRPr lang="en-US" altLang="zh-CN" dirty="0"/>
            </a:p>
            <a:p>
              <a:pPr algn="ctr"/>
              <a:r>
                <a:rPr lang="zh-CN" altLang="en-US" dirty="0"/>
                <a:t>关键词</a:t>
              </a:r>
              <a:endParaRPr lang="zh-CN" altLang="en-US" dirty="0"/>
            </a:p>
          </p:txBody>
        </p:sp>
        <p:sp>
          <p:nvSpPr>
            <p:cNvPr id="38" name="箭头: 右 18"/>
            <p:cNvSpPr/>
            <p:nvPr/>
          </p:nvSpPr>
          <p:spPr>
            <a:xfrm>
              <a:off x="4310743" y="1940934"/>
              <a:ext cx="659352" cy="475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103834" y="1822714"/>
              <a:ext cx="1138335" cy="7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设置时间</a:t>
              </a:r>
              <a:endParaRPr lang="zh-CN" altLang="en-US"/>
            </a:p>
          </p:txBody>
        </p:sp>
        <p:sp>
          <p:nvSpPr>
            <p:cNvPr id="42" name="箭头: 右 23"/>
            <p:cNvSpPr/>
            <p:nvPr/>
          </p:nvSpPr>
          <p:spPr>
            <a:xfrm>
              <a:off x="6412724" y="1940934"/>
              <a:ext cx="659352" cy="475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205815" y="1822714"/>
              <a:ext cx="1138335" cy="7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获取信息</a:t>
              </a:r>
              <a:endParaRPr lang="zh-CN" altLang="en-US" dirty="0"/>
            </a:p>
          </p:txBody>
        </p:sp>
        <p:sp>
          <p:nvSpPr>
            <p:cNvPr id="44" name="箭头: 右 26"/>
            <p:cNvSpPr/>
            <p:nvPr/>
          </p:nvSpPr>
          <p:spPr>
            <a:xfrm>
              <a:off x="8564457" y="1940934"/>
              <a:ext cx="659352" cy="475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357548" y="1822714"/>
              <a:ext cx="1138335" cy="7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写入</a:t>
              </a:r>
              <a:r>
                <a:rPr lang="en-US" altLang="zh-CN" dirty="0"/>
                <a:t>Excel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2702560"/>
            <a:ext cx="10184765" cy="174879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成员一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林峰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+mn-ea"/>
              </a:rPr>
              <a:t>数据收集与部分数据预处理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623570" y="1089660"/>
            <a:ext cx="9885045" cy="712470"/>
            <a:chOff x="982" y="3177"/>
            <a:chExt cx="15567" cy="1122"/>
          </a:xfrm>
        </p:grpSpPr>
        <p:grpSp>
          <p:nvGrpSpPr>
            <p:cNvPr id="5" name="组合 4"/>
            <p:cNvGrpSpPr/>
            <p:nvPr>
              <p:custDataLst>
                <p:tags r:id="rId4"/>
              </p:custDataLst>
            </p:nvPr>
          </p:nvGrpSpPr>
          <p:grpSpPr>
            <a:xfrm>
              <a:off x="4317" y="3177"/>
              <a:ext cx="12233" cy="1122"/>
              <a:chOff x="867747" y="1822714"/>
              <a:chExt cx="7767955" cy="712470"/>
            </a:xfrm>
          </p:grpSpPr>
          <p:sp>
            <p:nvSpPr>
              <p:cNvPr id="3" name="矩形 2"/>
              <p:cNvSpPr/>
              <p:nvPr>
                <p:custDataLst>
                  <p:tags r:id="rId5"/>
                </p:custDataLst>
              </p:nvPr>
            </p:nvSpPr>
            <p:spPr>
              <a:xfrm>
                <a:off x="867747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中文分词</a:t>
                </a:r>
                <a:endParaRPr lang="zh-CN" altLang="en-US" dirty="0"/>
              </a:p>
            </p:txBody>
          </p:sp>
          <p:sp>
            <p:nvSpPr>
              <p:cNvPr id="15" name="箭头: 右 14"/>
              <p:cNvSpPr/>
              <p:nvPr>
                <p:custDataLst>
                  <p:tags r:id="rId6"/>
                </p:custDataLst>
              </p:nvPr>
            </p:nvSpPr>
            <p:spPr>
              <a:xfrm>
                <a:off x="2242468" y="1940934"/>
                <a:ext cx="659352" cy="4759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>
                <p:custDataLst>
                  <p:tags r:id="rId7"/>
                </p:custDataLst>
              </p:nvPr>
            </p:nvSpPr>
            <p:spPr>
              <a:xfrm>
                <a:off x="3035559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去停用词</a:t>
                </a:r>
                <a:endParaRPr lang="zh-CN" altLang="en-US" dirty="0"/>
              </a:p>
            </p:txBody>
          </p:sp>
          <p:sp>
            <p:nvSpPr>
              <p:cNvPr id="6" name="箭头: 右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4310743" y="1940934"/>
                <a:ext cx="659352" cy="4759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5103834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数据清洗</a:t>
                </a:r>
                <a:endParaRPr lang="zh-CN" altLang="en-US"/>
              </a:p>
            </p:txBody>
          </p:sp>
          <p:sp>
            <p:nvSpPr>
              <p:cNvPr id="24" name="箭头: 右 23"/>
              <p:cNvSpPr/>
              <p:nvPr>
                <p:custDataLst>
                  <p:tags r:id="rId10"/>
                </p:custDataLst>
              </p:nvPr>
            </p:nvSpPr>
            <p:spPr>
              <a:xfrm>
                <a:off x="6412724" y="1940934"/>
                <a:ext cx="659352" cy="4759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205682" y="1822714"/>
                <a:ext cx="1430020" cy="712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输出预处理后的数据</a:t>
                </a:r>
                <a:endParaRPr lang="zh-CN" altLang="en-US" dirty="0"/>
              </a:p>
            </p:txBody>
          </p:sp>
        </p:grp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982" y="3177"/>
              <a:ext cx="1793" cy="1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原始医疗问答数据</a:t>
              </a:r>
              <a:endParaRPr lang="zh-CN" altLang="en-US" dirty="0"/>
            </a:p>
          </p:txBody>
        </p:sp>
        <p:sp>
          <p:nvSpPr>
            <p:cNvPr id="11" name="箭头: 右 14"/>
            <p:cNvSpPr/>
            <p:nvPr>
              <p:custDataLst>
                <p:tags r:id="rId12"/>
              </p:custDataLst>
            </p:nvPr>
          </p:nvSpPr>
          <p:spPr>
            <a:xfrm>
              <a:off x="3061" y="3363"/>
              <a:ext cx="1038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0240" y="2521585"/>
            <a:ext cx="3800475" cy="2114550"/>
          </a:xfrm>
          <a:prstGeom prst="rect">
            <a:avLst/>
          </a:prstGeom>
        </p:spPr>
      </p:pic>
      <p:sp>
        <p:nvSpPr>
          <p:cNvPr id="59" name="箭头: 右 58"/>
          <p:cNvSpPr/>
          <p:nvPr/>
        </p:nvSpPr>
        <p:spPr>
          <a:xfrm rot="13728565">
            <a:off x="7745095" y="2125345"/>
            <a:ext cx="895985" cy="26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3570" y="5069205"/>
            <a:ext cx="9751060" cy="6407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>
              <a:lnSpc>
                <a:spcPts val="2100"/>
              </a:lnSpc>
            </a:pPr>
            <a:r>
              <a:rPr lang="zh-CN" altLang="en-US" sz="1800" b="0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成果：空值被填充或记录被删除，原始数据与处理后数据量</a:t>
            </a:r>
            <a:endParaRPr lang="zh-CN" altLang="en-US" sz="1800" b="0" i="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l">
              <a:lnSpc>
                <a:spcPts val="2100"/>
              </a:lnSpc>
            </a:pPr>
            <a:r>
              <a:rPr lang="zh-CN" altLang="en-US" sz="1800" b="0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（如“原始792,099条 → 有效699,632条”）</a:t>
            </a:r>
            <a:endParaRPr lang="zh-CN" altLang="en-US" sz="1800" b="0" i="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903095"/>
            <a:ext cx="7814310" cy="262382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郭寒阳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数据存储与文本问答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2331085"/>
            <a:ext cx="1929130" cy="21958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77570" y="1082040"/>
            <a:ext cx="588391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程序会自动读取 Data 目录下的 CSV 文件，对数据进行处理并存储到数据库中</a:t>
            </a:r>
            <a:endParaRPr lang="zh-CN" altLang="en-US" sz="180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630" y="3714750"/>
            <a:ext cx="4533900" cy="314325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326630" y="337724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800" b="0" i="0" dirty="0">
                <a:solidFill>
                  <a:srgbClr val="12171D">
                    <a:alpha val="74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通过Django ORM实现了 MySQL 数据库</a:t>
            </a:r>
            <a:endParaRPr lang="zh-CN" altLang="en-US" sz="1800" b="0" i="0" dirty="0">
              <a:solidFill>
                <a:srgbClr val="12171D">
                  <a:alpha val="7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郭寒阳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数据存储与文本问答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937260"/>
            <a:ext cx="9778365" cy="2602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3721100"/>
            <a:ext cx="9712325" cy="30524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郭寒阳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数据存储与文本问答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623570" y="899795"/>
            <a:ext cx="9885045" cy="712470"/>
            <a:chOff x="982" y="3177"/>
            <a:chExt cx="15567" cy="1122"/>
          </a:xfrm>
        </p:grpSpPr>
        <p:grpSp>
          <p:nvGrpSpPr>
            <p:cNvPr id="3" name="组合 2"/>
            <p:cNvGrpSpPr/>
            <p:nvPr>
              <p:custDataLst>
                <p:tags r:id="rId3"/>
              </p:custDataLst>
            </p:nvPr>
          </p:nvGrpSpPr>
          <p:grpSpPr>
            <a:xfrm>
              <a:off x="4317" y="3177"/>
              <a:ext cx="12233" cy="1122"/>
              <a:chOff x="867747" y="1822714"/>
              <a:chExt cx="7767955" cy="712470"/>
            </a:xfrm>
          </p:grpSpPr>
          <p:sp>
            <p:nvSpPr>
              <p:cNvPr id="4" name="矩形 3"/>
              <p:cNvSpPr/>
              <p:nvPr>
                <p:custDataLst>
                  <p:tags r:id="rId4"/>
                </p:custDataLst>
              </p:nvPr>
            </p:nvSpPr>
            <p:spPr>
              <a:xfrm>
                <a:off x="867747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分词</a:t>
                </a:r>
                <a:endParaRPr lang="zh-CN" altLang="en-US" dirty="0"/>
              </a:p>
            </p:txBody>
          </p:sp>
          <p:sp>
            <p:nvSpPr>
              <p:cNvPr id="15" name="箭头: 右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2242468" y="1940934"/>
                <a:ext cx="659352" cy="4759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5559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关键词</a:t>
                </a:r>
                <a:endParaRPr lang="zh-CN" altLang="en-US" dirty="0"/>
              </a:p>
              <a:p>
                <a:pPr algn="ctr"/>
                <a:r>
                  <a:rPr lang="zh-CN" altLang="en-US" dirty="0"/>
                  <a:t>匹配</a:t>
                </a:r>
                <a:endParaRPr lang="zh-CN" altLang="en-US" dirty="0"/>
              </a:p>
            </p:txBody>
          </p:sp>
          <p:sp>
            <p:nvSpPr>
              <p:cNvPr id="8" name="箭头: 右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4310743" y="1940934"/>
                <a:ext cx="659352" cy="4759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>
                <p:custDataLst>
                  <p:tags r:id="rId8"/>
                </p:custDataLst>
              </p:nvPr>
            </p:nvSpPr>
            <p:spPr>
              <a:xfrm>
                <a:off x="5103834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TF-IDF</a:t>
                </a:r>
                <a:r>
                  <a:rPr lang="zh-CN" altLang="en-US"/>
                  <a:t>相似度检索</a:t>
                </a:r>
                <a:endParaRPr lang="zh-CN" altLang="en-US"/>
              </a:p>
            </p:txBody>
          </p:sp>
          <p:sp>
            <p:nvSpPr>
              <p:cNvPr id="24" name="箭头: 右 23"/>
              <p:cNvSpPr/>
              <p:nvPr>
                <p:custDataLst>
                  <p:tags r:id="rId9"/>
                </p:custDataLst>
              </p:nvPr>
            </p:nvSpPr>
            <p:spPr>
              <a:xfrm>
                <a:off x="6412724" y="1940934"/>
                <a:ext cx="659352" cy="4759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205682" y="1822714"/>
                <a:ext cx="1430020" cy="712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返回答案</a:t>
                </a:r>
                <a:endParaRPr lang="zh-CN" altLang="en-US" dirty="0"/>
              </a:p>
            </p:txBody>
          </p:sp>
        </p:grp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982" y="3177"/>
              <a:ext cx="1793" cy="1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问题输入</a:t>
              </a:r>
              <a:endParaRPr lang="zh-CN" altLang="en-US" dirty="0"/>
            </a:p>
          </p:txBody>
        </p:sp>
        <p:sp>
          <p:nvSpPr>
            <p:cNvPr id="11" name="箭头: 右 14"/>
            <p:cNvSpPr/>
            <p:nvPr>
              <p:custDataLst>
                <p:tags r:id="rId11"/>
              </p:custDataLst>
            </p:nvPr>
          </p:nvSpPr>
          <p:spPr>
            <a:xfrm>
              <a:off x="3061" y="3363"/>
              <a:ext cx="1038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70" y="1807210"/>
            <a:ext cx="7229475" cy="47510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3630" y="2092325"/>
            <a:ext cx="4084955" cy="43580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7275" y="1452880"/>
            <a:ext cx="3962400" cy="534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1626235"/>
            <a:ext cx="6772275" cy="523176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彭羽攀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跨模态问答系统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1539875" y="858520"/>
            <a:ext cx="7492147" cy="712470"/>
            <a:chOff x="982" y="3177"/>
            <a:chExt cx="11799" cy="1122"/>
          </a:xfrm>
        </p:grpSpPr>
        <p:grpSp>
          <p:nvGrpSpPr>
            <p:cNvPr id="3" name="组合 2"/>
            <p:cNvGrpSpPr/>
            <p:nvPr>
              <p:custDataLst>
                <p:tags r:id="rId5"/>
              </p:custDataLst>
            </p:nvPr>
          </p:nvGrpSpPr>
          <p:grpSpPr>
            <a:xfrm>
              <a:off x="4317" y="3177"/>
              <a:ext cx="8464" cy="1122"/>
              <a:chOff x="867747" y="1822714"/>
              <a:chExt cx="5374422" cy="712372"/>
            </a:xfrm>
          </p:grpSpPr>
          <p:sp>
            <p:nvSpPr>
              <p:cNvPr id="4" name="矩形 3"/>
              <p:cNvSpPr/>
              <p:nvPr>
                <p:custDataLst>
                  <p:tags r:id="rId6"/>
                </p:custDataLst>
              </p:nvPr>
            </p:nvSpPr>
            <p:spPr>
              <a:xfrm>
                <a:off x="867747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特征提取</a:t>
                </a:r>
                <a:endParaRPr lang="zh-CN" altLang="en-US" dirty="0"/>
              </a:p>
            </p:txBody>
          </p:sp>
          <p:sp>
            <p:nvSpPr>
              <p:cNvPr id="15" name="箭头: 右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2242468" y="1940934"/>
                <a:ext cx="659352" cy="4759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>
                <p:custDataLst>
                  <p:tags r:id="rId8"/>
                </p:custDataLst>
              </p:nvPr>
            </p:nvSpPr>
            <p:spPr>
              <a:xfrm>
                <a:off x="3035559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问题嵌入</a:t>
                </a:r>
                <a:endParaRPr lang="zh-CN" altLang="en-US" dirty="0"/>
              </a:p>
            </p:txBody>
          </p:sp>
          <p:sp>
            <p:nvSpPr>
              <p:cNvPr id="8" name="箭头: 右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4310743" y="1940934"/>
                <a:ext cx="659352" cy="4759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>
                <p:custDataLst>
                  <p:tags r:id="rId10"/>
                </p:custDataLst>
              </p:nvPr>
            </p:nvSpPr>
            <p:spPr>
              <a:xfrm>
                <a:off x="5103834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联合预测</a:t>
                </a:r>
                <a:endParaRPr lang="zh-CN" altLang="en-US"/>
              </a:p>
            </p:txBody>
          </p:sp>
        </p:grp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982" y="3177"/>
              <a:ext cx="1793" cy="1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图片预处理</a:t>
              </a:r>
              <a:endParaRPr lang="zh-CN" altLang="en-US" dirty="0"/>
            </a:p>
          </p:txBody>
        </p:sp>
        <p:sp>
          <p:nvSpPr>
            <p:cNvPr id="11" name="箭头: 右 14"/>
            <p:cNvSpPr/>
            <p:nvPr>
              <p:custDataLst>
                <p:tags r:id="rId12"/>
              </p:custDataLst>
            </p:nvPr>
          </p:nvSpPr>
          <p:spPr>
            <a:xfrm>
              <a:off x="3061" y="3363"/>
              <a:ext cx="1038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600"/>
            <a:ext cx="7564120" cy="40068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成员三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彭羽攀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跨模态问答系统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algn="l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1539875" y="858520"/>
            <a:ext cx="7492147" cy="712470"/>
            <a:chOff x="982" y="3177"/>
            <a:chExt cx="11799" cy="1122"/>
          </a:xfrm>
        </p:grpSpPr>
        <p:grpSp>
          <p:nvGrpSpPr>
            <p:cNvPr id="3" name="组合 2"/>
            <p:cNvGrpSpPr/>
            <p:nvPr>
              <p:custDataLst>
                <p:tags r:id="rId3"/>
              </p:custDataLst>
            </p:nvPr>
          </p:nvGrpSpPr>
          <p:grpSpPr>
            <a:xfrm>
              <a:off x="4317" y="3177"/>
              <a:ext cx="8464" cy="1122"/>
              <a:chOff x="867747" y="1822714"/>
              <a:chExt cx="5374422" cy="712372"/>
            </a:xfrm>
          </p:grpSpPr>
          <p:sp>
            <p:nvSpPr>
              <p:cNvPr id="4" name="矩形 3"/>
              <p:cNvSpPr/>
              <p:nvPr>
                <p:custDataLst>
                  <p:tags r:id="rId4"/>
                </p:custDataLst>
              </p:nvPr>
            </p:nvSpPr>
            <p:spPr>
              <a:xfrm>
                <a:off x="867747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>
                    <a:sym typeface="+mn-ea"/>
                  </a:rPr>
                  <a:t>实体识别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3035559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/>
                  <a:t>文本摘要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>
                <p:custDataLst>
                  <p:tags r:id="rId6"/>
                </p:custDataLst>
              </p:nvPr>
            </p:nvSpPr>
            <p:spPr>
              <a:xfrm>
                <a:off x="5103834" y="1822714"/>
                <a:ext cx="1138335" cy="712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文本分析</a:t>
                </a:r>
                <a:endParaRPr lang="zh-CN" altLang="en-US"/>
              </a:p>
            </p:txBody>
          </p:sp>
        </p:grpSp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982" y="3177"/>
              <a:ext cx="1793" cy="1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词性标注</a:t>
              </a:r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" y="2169160"/>
            <a:ext cx="5737225" cy="4584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0215" y="2342515"/>
            <a:ext cx="6461125" cy="4201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7490" y="699135"/>
            <a:ext cx="781050" cy="1943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2840" y="755650"/>
            <a:ext cx="685800" cy="1238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0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1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2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3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4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5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6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7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18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19.xml><?xml version="1.0" encoding="utf-8"?>
<p:tagLst xmlns:p="http://schemas.openxmlformats.org/presentationml/2006/main">
  <p:tag name="KSO_WM_DIAGRAM_VIRTUALLY_FRAME" val="{&quot;height&quot;:62.4,&quot;left&quot;:49.076220472440944,&quot;top&quot;:152.55842519685038,&quot;width&quot;:781}"/>
</p:tagLst>
</file>

<file path=ppt/tags/tag2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20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1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2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3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4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5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6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7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8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29.xml><?xml version="1.0" encoding="utf-8"?>
<p:tagLst xmlns:p="http://schemas.openxmlformats.org/presentationml/2006/main">
  <p:tag name="KSO_WM_DIAGRAM_VIRTUALLY_FRAME" val="{&quot;height&quot;:62.4,&quot;left&quot;:49.076220472440944,&quot;top&quot;:152.55842519685038,&quot;width&quot;:781}"/>
</p:tagLst>
</file>

<file path=ppt/tags/tag3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30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1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2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3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4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5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6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7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8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39.xml><?xml version="1.0" encoding="utf-8"?>
<p:tagLst xmlns:p="http://schemas.openxmlformats.org/presentationml/2006/main">
  <p:tag name="KSO_WM_DIAGRAM_VIRTUALLY_FRAME" val="{&quot;height&quot;:62.4,&quot;left&quot;:49.076220472440944,&quot;top&quot;:152.55842519685038,&quot;width&quot;:781}"/>
</p:tagLst>
</file>

<file path=ppt/tags/tag4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40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41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42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43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44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45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46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47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48.xml><?xml version="1.0" encoding="utf-8"?>
<p:tagLst xmlns:p="http://schemas.openxmlformats.org/presentationml/2006/main">
  <p:tag name="KSO_WM_DIAGRAM_VIRTUALLY_FRAME" val="{&quot;height&quot;:62.4,&quot;left&quot;:49.076220472440944,&quot;top&quot;:152.55842519685038,&quot;width&quot;:781}"/>
</p:tagLst>
</file>

<file path=ppt/tags/tag49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50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1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2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3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4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5.xml><?xml version="1.0" encoding="utf-8"?>
<p:tagLst xmlns:p="http://schemas.openxmlformats.org/presentationml/2006/main">
  <p:tag name="KSO_WM_DIAGRAM_VIRTUALLY_FRAME" val="{&quot;height&quot;:62.4,&quot;left&quot;:49.076220472440944,&quot;top&quot;:152.55842519685038,&quot;width&quot;:781}"/>
</p:tagLst>
</file>

<file path=ppt/tags/tag56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7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8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59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6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60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61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62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63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64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65.xml><?xml version="1.0" encoding="utf-8"?>
<p:tagLst xmlns:p="http://schemas.openxmlformats.org/presentationml/2006/main">
  <p:tag name="KSO_WM_DIAGRAM_VIRTUALLY_FRAME" val="{&quot;height&quot;:129.15,&quot;left&quot;:49.1,&quot;top&quot;:85.8,&quot;width&quot;:778.35}"/>
</p:tagLst>
</file>

<file path=ppt/tags/tag66.xml><?xml version="1.0" encoding="utf-8"?>
<p:tagLst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</p:tagLst>
</file>

<file path=ppt/tags/tag7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8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ags/tag9.xml><?xml version="1.0" encoding="utf-8"?>
<p:tagLst xmlns:p="http://schemas.openxmlformats.org/presentationml/2006/main">
  <p:tag name="KSO_WM_DIAGRAM_VIRTUALLY_FRAME" val="{&quot;height&quot;:181.24645669291334,&quot;left&quot;:78.54551181102362,&quot;top&quot;:220.73370078740157,&quot;width&quot;:802.9090551181104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40C26"/>
      </a:accent1>
      <a:accent2>
        <a:srgbClr val="E61C3F"/>
      </a:accent2>
      <a:accent3>
        <a:srgbClr val="FE7A86"/>
      </a:accent3>
      <a:accent4>
        <a:srgbClr val="828282"/>
      </a:accent4>
      <a:accent5>
        <a:srgbClr val="A5A5A5"/>
      </a:accent5>
      <a:accent6>
        <a:srgbClr val="C9C9C9"/>
      </a:accent6>
      <a:hlink>
        <a:srgbClr val="A40C26"/>
      </a:hlink>
      <a:folHlink>
        <a:srgbClr val="BFBFBF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演示</Application>
  <PresentationFormat/>
  <Paragraphs>202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思源黑体 CN Bold</vt:lpstr>
      <vt:lpstr>黑体</vt:lpstr>
      <vt:lpstr>微软雅黑</vt:lpstr>
      <vt:lpstr>思源黑体 CN ExtraLight</vt:lpstr>
      <vt:lpstr>思源黑体 CN Light</vt:lpstr>
      <vt:lpstr>思源黑体 Medium</vt:lpstr>
      <vt:lpstr>思源黑体 ExtraLight</vt:lpstr>
      <vt:lpstr>思源黑体 ExtraLight</vt:lpstr>
      <vt:lpstr>思源黑体 CN Normal</vt:lpstr>
      <vt:lpstr>Wingdings</vt:lpstr>
      <vt:lpstr>Arial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</cp:lastModifiedBy>
  <cp:revision>105</cp:revision>
  <cp:lastPrinted>2024-11-23T22:03:00Z</cp:lastPrinted>
  <dcterms:created xsi:type="dcterms:W3CDTF">2024-11-23T22:03:00Z</dcterms:created>
  <dcterms:modified xsi:type="dcterms:W3CDTF">2025-06-03T03:45:54Z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KSOTemplateUUID">
    <vt:lpwstr>v1.0_mb_7pTjOJG+n0Y7Yb5rHRG6Ng==</vt:lpwstr>
  </property>
  <property fmtid="{D5CDD505-2E9C-101B-9397-08002B2CF9AE}" pid="4" name="ICV">
    <vt:lpwstr>34048C7D62484F5A91556267DC39EAC9_12</vt:lpwstr>
  </property>
</Properties>
</file>