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61" r:id="rId4"/>
    <p:sldId id="266" r:id="rId5"/>
    <p:sldId id="268" r:id="rId6"/>
    <p:sldId id="263" r:id="rId7"/>
    <p:sldId id="258" r:id="rId8"/>
    <p:sldId id="269" r:id="rId9"/>
    <p:sldId id="25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B12B"/>
    <a:srgbClr val="F4EBDA"/>
    <a:srgbClr val="D9D6AF"/>
    <a:srgbClr val="D9D3AF"/>
    <a:srgbClr val="008000"/>
    <a:srgbClr val="996633"/>
    <a:srgbClr val="E1DCD1"/>
    <a:srgbClr val="D1CEBC"/>
    <a:srgbClr val="05B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24" d="100"/>
          <a:sy n="24" d="100"/>
        </p:scale>
        <p:origin x="3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4/12/2017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678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4/12/2017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011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4/12/2017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382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4/12/2017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376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4/12/2017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61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4/12/2017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216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4/12/2017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163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4/12/2017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837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4/12/2017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126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4/12/2017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94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FAE-6C34-440C-8F11-F82D8B30AEB8}" type="datetimeFigureOut">
              <a:rPr lang="fr-BE" smtClean="0"/>
              <a:t>4/12/2017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096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1FAE-6C34-440C-8F11-F82D8B30AEB8}" type="datetimeFigureOut">
              <a:rPr lang="fr-BE" smtClean="0"/>
              <a:t>4/12/2017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1336F-4428-42C8-B1F9-5F189961CC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171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DDB3-E2CA-479F-BDA9-54BA9D5D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10" y="1528353"/>
            <a:ext cx="10285910" cy="226205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77B12B"/>
                </a:solidFill>
                <a:latin typeface="+mn-lt"/>
              </a:rPr>
              <a:t>L system based modelling with </a:t>
            </a:r>
            <a:r>
              <a:rPr lang="en-US" sz="6000" b="1" dirty="0" smtClean="0">
                <a:solidFill>
                  <a:srgbClr val="77B12B"/>
                </a:solidFill>
                <a:latin typeface="+mn-lt"/>
              </a:rPr>
              <a:t>L-</a:t>
            </a:r>
            <a:r>
              <a:rPr lang="en-US" sz="6000" b="1" dirty="0" err="1" smtClean="0">
                <a:solidFill>
                  <a:srgbClr val="77B12B"/>
                </a:solidFill>
                <a:latin typeface="+mn-lt"/>
              </a:rPr>
              <a:t>py</a:t>
            </a:r>
            <a:r>
              <a:rPr lang="en-US" sz="6000" b="1" dirty="0" smtClean="0">
                <a:solidFill>
                  <a:srgbClr val="77B12B"/>
                </a:solidFill>
                <a:latin typeface="+mn-lt"/>
              </a:rPr>
              <a:t>.</a:t>
            </a:r>
            <a:endParaRPr lang="fr-BE" sz="6000" b="1" dirty="0">
              <a:solidFill>
                <a:srgbClr val="77B12B"/>
              </a:solidFill>
              <a:latin typeface="+mn-lt"/>
            </a:endParaRPr>
          </a:p>
        </p:txBody>
      </p:sp>
      <p:sp>
        <p:nvSpPr>
          <p:cNvPr id="4" name="Organigramme : Décision 3"/>
          <p:cNvSpPr/>
          <p:nvPr/>
        </p:nvSpPr>
        <p:spPr>
          <a:xfrm>
            <a:off x="961211" y="4663441"/>
            <a:ext cx="10285909" cy="117565"/>
          </a:xfrm>
          <a:prstGeom prst="flowChartDecision">
            <a:avLst/>
          </a:prstGeom>
          <a:solidFill>
            <a:srgbClr val="77B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799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A89D-A9BF-428E-A5C2-8D2794F6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798" y="1284819"/>
            <a:ext cx="4198743" cy="4288362"/>
          </a:xfrm>
        </p:spPr>
        <p:txBody>
          <a:bodyPr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100" dirty="0">
                <a:solidFill>
                  <a:schemeClr val="bg1"/>
                </a:solidFill>
              </a:rPr>
              <a:t>- </a:t>
            </a:r>
            <a:r>
              <a:rPr lang="en-US" sz="2100" dirty="0" err="1">
                <a:solidFill>
                  <a:schemeClr val="bg1"/>
                </a:solidFill>
              </a:rPr>
              <a:t>Présentation</a:t>
            </a:r>
            <a:r>
              <a:rPr lang="en-US" sz="2100" dirty="0">
                <a:solidFill>
                  <a:schemeClr val="bg1"/>
                </a:solidFill>
              </a:rPr>
              <a:t> du </a:t>
            </a:r>
            <a:r>
              <a:rPr lang="en-US" sz="2100" dirty="0" err="1">
                <a:solidFill>
                  <a:schemeClr val="bg1"/>
                </a:solidFill>
              </a:rPr>
              <a:t>modèle</a:t>
            </a:r>
            <a:r>
              <a:rPr lang="en-US" sz="2100" dirty="0">
                <a:solidFill>
                  <a:schemeClr val="bg1"/>
                </a:solidFill>
              </a:rPr>
              <a:t/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   - </a:t>
            </a:r>
            <a:r>
              <a:rPr lang="en-US" sz="2100" dirty="0" err="1">
                <a:solidFill>
                  <a:schemeClr val="bg1"/>
                </a:solidFill>
              </a:rPr>
              <a:t>Théorie</a:t>
            </a:r>
            <a:r>
              <a:rPr lang="en-US" sz="2100" dirty="0">
                <a:solidFill>
                  <a:schemeClr val="bg1"/>
                </a:solidFill>
              </a:rPr>
              <a:t> "</a:t>
            </a:r>
            <a:r>
              <a:rPr lang="en-US" sz="2100" dirty="0" err="1">
                <a:solidFill>
                  <a:schemeClr val="bg1"/>
                </a:solidFill>
              </a:rPr>
              <a:t>biologique</a:t>
            </a:r>
            <a:r>
              <a:rPr lang="en-US" sz="2100" dirty="0">
                <a:solidFill>
                  <a:schemeClr val="bg1"/>
                </a:solidFill>
              </a:rPr>
              <a:t>"</a:t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   - Aspect techniques (</a:t>
            </a:r>
            <a:r>
              <a:rPr lang="en-US" sz="2100" dirty="0" err="1">
                <a:solidFill>
                  <a:schemeClr val="bg1"/>
                </a:solidFill>
              </a:rPr>
              <a:t>langage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plateforme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licence</a:t>
            </a:r>
            <a:r>
              <a:rPr lang="en-US" sz="2100" dirty="0">
                <a:solidFill>
                  <a:schemeClr val="bg1"/>
                </a:solidFill>
              </a:rPr>
              <a:t>, ..)</a:t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   - </a:t>
            </a:r>
            <a:r>
              <a:rPr lang="en-US" sz="2100" dirty="0" err="1">
                <a:solidFill>
                  <a:schemeClr val="bg1"/>
                </a:solidFill>
              </a:rPr>
              <a:t>Utilisation</a:t>
            </a:r>
            <a:r>
              <a:rPr lang="en-US" sz="2100" dirty="0">
                <a:solidFill>
                  <a:schemeClr val="bg1"/>
                </a:solidFill>
              </a:rPr>
              <a:t> du </a:t>
            </a:r>
            <a:r>
              <a:rPr lang="en-US" sz="2100" dirty="0" err="1">
                <a:solidFill>
                  <a:schemeClr val="bg1"/>
                </a:solidFill>
              </a:rPr>
              <a:t>modèle</a:t>
            </a:r>
            <a:r>
              <a:rPr lang="en-US" sz="2100" dirty="0">
                <a:solidFill>
                  <a:schemeClr val="bg1"/>
                </a:solidFill>
              </a:rPr>
              <a:t> (</a:t>
            </a:r>
            <a:r>
              <a:rPr lang="en-US" sz="2100" dirty="0" err="1">
                <a:solidFill>
                  <a:schemeClr val="bg1"/>
                </a:solidFill>
              </a:rPr>
              <a:t>dans</a:t>
            </a:r>
            <a:r>
              <a:rPr lang="en-US" sz="2100" dirty="0">
                <a:solidFill>
                  <a:schemeClr val="bg1"/>
                </a:solidFill>
              </a:rPr>
              <a:t> la literature)</a:t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/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- </a:t>
            </a:r>
            <a:r>
              <a:rPr lang="en-US" sz="2100" dirty="0" err="1">
                <a:solidFill>
                  <a:schemeClr val="bg1"/>
                </a:solidFill>
              </a:rPr>
              <a:t>Présentation</a:t>
            </a:r>
            <a:r>
              <a:rPr lang="en-US" sz="2100" dirty="0">
                <a:solidFill>
                  <a:schemeClr val="bg1"/>
                </a:solidFill>
              </a:rPr>
              <a:t> de </a:t>
            </a:r>
            <a:r>
              <a:rPr lang="en-US" sz="2100" dirty="0" err="1">
                <a:solidFill>
                  <a:schemeClr val="bg1"/>
                </a:solidFill>
              </a:rPr>
              <a:t>votre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projet</a:t>
            </a:r>
            <a:r>
              <a:rPr lang="en-US" sz="2100" dirty="0">
                <a:solidFill>
                  <a:schemeClr val="bg1"/>
                </a:solidFill>
              </a:rPr>
              <a:t/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  - </a:t>
            </a:r>
            <a:r>
              <a:rPr lang="en-US" sz="2100" dirty="0" err="1">
                <a:solidFill>
                  <a:schemeClr val="bg1"/>
                </a:solidFill>
              </a:rPr>
              <a:t>contraintes</a:t>
            </a:r>
            <a:r>
              <a:rPr lang="en-US" sz="2100" dirty="0">
                <a:solidFill>
                  <a:schemeClr val="bg1"/>
                </a:solidFill>
              </a:rPr>
              <a:t> / </a:t>
            </a:r>
            <a:r>
              <a:rPr lang="en-US" sz="2100" dirty="0" err="1">
                <a:solidFill>
                  <a:schemeClr val="bg1"/>
                </a:solidFill>
              </a:rPr>
              <a:t>difficultés</a:t>
            </a:r>
            <a:r>
              <a:rPr lang="en-US" sz="2100" dirty="0">
                <a:solidFill>
                  <a:schemeClr val="bg1"/>
                </a:solidFill>
              </a:rPr>
              <a:t/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  - </a:t>
            </a:r>
            <a:r>
              <a:rPr lang="en-US" sz="2100" dirty="0" err="1">
                <a:solidFill>
                  <a:schemeClr val="bg1"/>
                </a:solidFill>
              </a:rPr>
              <a:t>résultats</a:t>
            </a:r>
            <a:r>
              <a:rPr lang="en-US" sz="2100" dirty="0">
                <a:solidFill>
                  <a:schemeClr val="bg1"/>
                </a:solidFill>
              </a:rPr>
              <a:t/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- Critique du </a:t>
            </a:r>
            <a:r>
              <a:rPr lang="en-US" sz="2100" dirty="0" err="1">
                <a:solidFill>
                  <a:schemeClr val="bg1"/>
                </a:solidFill>
              </a:rPr>
              <a:t>modèle</a:t>
            </a:r>
            <a:r>
              <a:rPr lang="en-US" sz="2100" dirty="0">
                <a:solidFill>
                  <a:schemeClr val="bg1"/>
                </a:solidFill>
              </a:rPr>
              <a:t>.</a:t>
            </a:r>
            <a:r>
              <a:rPr lang="en-US" sz="2100" dirty="0">
                <a:solidFill>
                  <a:schemeClr val="tx2"/>
                </a:solidFill>
              </a:rPr>
              <a:t> </a:t>
            </a:r>
            <a:br>
              <a:rPr lang="en-US" sz="2100" dirty="0">
                <a:solidFill>
                  <a:schemeClr val="tx2"/>
                </a:solidFill>
              </a:rPr>
            </a:br>
            <a:endParaRPr lang="fr-BE" sz="2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76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0" descr="http://openalea.gforge.inria.fr/dokuwiki/lib/exe/fetch.php?cache=&amp;media=packages:vplants:lpy:tutorials:archimodels:schoute_model.png"/>
          <p:cNvPicPr>
            <a:picLocks noChangeAspect="1" noChangeArrowheads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59" y="6164625"/>
            <a:ext cx="728598" cy="72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openalea.gforge.inria.fr/dokuwiki/lib/exe/fetch.php?cache=&amp;media=packages:vplants:lpy:tutorials:archimodels:cook_model.png"/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659" y="5652373"/>
            <a:ext cx="1240850" cy="124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414" y="1040214"/>
            <a:ext cx="4083570" cy="2713332"/>
            <a:chOff x="639947" y="1690688"/>
            <a:chExt cx="5456053" cy="3810000"/>
          </a:xfrm>
        </p:grpSpPr>
        <p:pic>
          <p:nvPicPr>
            <p:cNvPr id="1028" name="Picture 4" descr="Résultat de recherche d'images pour &quot;openalea&quot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1" y="1690688"/>
              <a:ext cx="3809999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ZoneTexte 2"/>
            <p:cNvSpPr txBox="1"/>
            <p:nvPr/>
          </p:nvSpPr>
          <p:spPr>
            <a:xfrm>
              <a:off x="639947" y="2462253"/>
              <a:ext cx="3675175" cy="138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4800" dirty="0" err="1" smtClean="0"/>
                <a:t>OpenAlea</a:t>
              </a:r>
              <a:endParaRPr lang="fr-BE" sz="4800" dirty="0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4124297" y="1394562"/>
            <a:ext cx="231522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BE" u="sng" dirty="0" err="1" smtClean="0"/>
              <a:t>Modeles</a:t>
            </a:r>
            <a:r>
              <a:rPr lang="fr-BE" u="sng" dirty="0" smtClean="0"/>
              <a:t> &amp; softwares:</a:t>
            </a:r>
          </a:p>
          <a:p>
            <a:pPr>
              <a:lnSpc>
                <a:spcPct val="150000"/>
              </a:lnSpc>
            </a:pPr>
            <a:r>
              <a:rPr lang="fr-BE" dirty="0" err="1" smtClean="0"/>
              <a:t>Core</a:t>
            </a:r>
            <a:r>
              <a:rPr lang="fr-BE" dirty="0"/>
              <a:t>, </a:t>
            </a:r>
            <a:endParaRPr lang="fr-BE" dirty="0" smtClean="0"/>
          </a:p>
          <a:p>
            <a:pPr>
              <a:lnSpc>
                <a:spcPct val="150000"/>
              </a:lnSpc>
            </a:pPr>
            <a:r>
              <a:rPr lang="fr-BE" dirty="0" err="1" smtClean="0"/>
              <a:t>VisuAlea</a:t>
            </a:r>
            <a:r>
              <a:rPr lang="fr-BE" dirty="0"/>
              <a:t>, </a:t>
            </a:r>
            <a:endParaRPr lang="fr-BE" dirty="0" smtClean="0"/>
          </a:p>
          <a:p>
            <a:pPr>
              <a:lnSpc>
                <a:spcPct val="150000"/>
              </a:lnSpc>
            </a:pPr>
            <a:r>
              <a:rPr lang="fr-BE" dirty="0" smtClean="0"/>
              <a:t>Standard </a:t>
            </a:r>
            <a:r>
              <a:rPr lang="fr-BE" dirty="0"/>
              <a:t>Library, </a:t>
            </a:r>
            <a:endParaRPr lang="fr-BE" dirty="0" smtClean="0"/>
          </a:p>
          <a:p>
            <a:pPr>
              <a:lnSpc>
                <a:spcPct val="150000"/>
              </a:lnSpc>
            </a:pPr>
            <a:r>
              <a:rPr lang="fr-BE" dirty="0" err="1" smtClean="0"/>
              <a:t>SconsX</a:t>
            </a:r>
            <a:r>
              <a:rPr lang="fr-BE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fr-BE" b="1" dirty="0" smtClean="0">
                <a:solidFill>
                  <a:srgbClr val="77B12B"/>
                </a:solidFill>
              </a:rPr>
              <a:t>Virtual Plants</a:t>
            </a:r>
            <a:r>
              <a:rPr lang="fr-BE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fr-BE" dirty="0" err="1" smtClean="0"/>
              <a:t>Alinea</a:t>
            </a:r>
            <a:r>
              <a:rPr lang="fr-BE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fr-BE" dirty="0" smtClean="0"/>
              <a:t>Mars-</a:t>
            </a:r>
            <a:r>
              <a:rPr lang="fr-BE" dirty="0" err="1" smtClean="0"/>
              <a:t>alt</a:t>
            </a:r>
            <a:endParaRPr lang="fr-BE" dirty="0" smtClean="0"/>
          </a:p>
          <a:p>
            <a:pPr>
              <a:lnSpc>
                <a:spcPct val="150000"/>
              </a:lnSpc>
            </a:pPr>
            <a:r>
              <a:rPr lang="fr-BE" dirty="0" smtClean="0"/>
              <a:t>…</a:t>
            </a:r>
          </a:p>
        </p:txBody>
      </p:sp>
      <p:sp>
        <p:nvSpPr>
          <p:cNvPr id="17" name="Accolade ouvrante 16"/>
          <p:cNvSpPr/>
          <p:nvPr/>
        </p:nvSpPr>
        <p:spPr>
          <a:xfrm>
            <a:off x="3702829" y="1725534"/>
            <a:ext cx="421468" cy="3499609"/>
          </a:xfrm>
          <a:prstGeom prst="leftBrace">
            <a:avLst>
              <a:gd name="adj1" fmla="val 88930"/>
              <a:gd name="adj2" fmla="val 27016"/>
            </a:avLst>
          </a:prstGeom>
          <a:ln w="41275">
            <a:solidFill>
              <a:srgbClr val="77B1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34" name="Picture 10" descr="http://openalea.gforge.inria.fr/dokuwiki/lib/exe/fetch.php?cache=&amp;media=packages:vplants:lpy:tutorials:archimodels:schoute_model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5" y="4808949"/>
            <a:ext cx="2125280" cy="212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http://openalea.gforge.inria.fr/dokuwiki/lib/exe/fetch.php?cache=&amp;media=packages:vplants:lpy:tutorials:archimodels:schoute_model.png"/>
          <p:cNvPicPr>
            <a:picLocks noChangeAspect="1" noChangeArrowheads="1"/>
          </p:cNvPicPr>
          <p:nvPr/>
        </p:nvPicPr>
        <p:blipFill>
          <a:blip r:embed="rId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03" y="5871589"/>
            <a:ext cx="1021634" cy="102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openalea.gforge.inria.fr/dokuwiki/lib/exe/fetch.php?cache=&amp;media=packages:vplants:lpy:tutorials:archimodels:leuwenberg_model.png"/>
          <p:cNvPicPr>
            <a:picLocks noChangeAspect="1" noChangeArrowheads="1"/>
          </p:cNvPicPr>
          <p:nvPr/>
        </p:nvPicPr>
        <p:blipFill>
          <a:blip r:embed="rId7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45" y="5871589"/>
            <a:ext cx="1207614" cy="120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openalea.gforge.inria.fr/dokuwiki/lib/exe/fetch.php?cache=&amp;media=packages:vplants:lpy:tutorials:archimodels:nozeran_model.png"/>
          <p:cNvPicPr>
            <a:picLocks noChangeAspect="1" noChangeArrowheads="1"/>
          </p:cNvPicPr>
          <p:nvPr/>
        </p:nvPicPr>
        <p:blipFill>
          <a:blip r:embed="rId8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0" y="6432548"/>
            <a:ext cx="460675" cy="46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necteur droit 35"/>
          <p:cNvCxnSpPr/>
          <p:nvPr/>
        </p:nvCxnSpPr>
        <p:spPr>
          <a:xfrm>
            <a:off x="-22569" y="658909"/>
            <a:ext cx="2317704" cy="0"/>
          </a:xfrm>
          <a:prstGeom prst="line">
            <a:avLst/>
          </a:prstGeom>
          <a:ln w="25400">
            <a:solidFill>
              <a:srgbClr val="77B12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894E4975-D622-46C8-BFD0-89F13E995E5C}"/>
              </a:ext>
            </a:extLst>
          </p:cNvPr>
          <p:cNvSpPr txBox="1">
            <a:spLocks/>
          </p:cNvSpPr>
          <p:nvPr/>
        </p:nvSpPr>
        <p:spPr>
          <a:xfrm>
            <a:off x="195759" y="128289"/>
            <a:ext cx="2717114" cy="56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>
                <a:solidFill>
                  <a:srgbClr val="77B12B"/>
                </a:solidFill>
              </a:rPr>
              <a:t>Le Modele:</a:t>
            </a:r>
            <a:endParaRPr lang="fr-BE" sz="4000" b="1" dirty="0">
              <a:solidFill>
                <a:srgbClr val="77B1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6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0" descr="http://openalea.gforge.inria.fr/dokuwiki/lib/exe/fetch.php?cache=&amp;media=packages:vplants:lpy:tutorials:archimodels:schoute_model.png"/>
          <p:cNvPicPr>
            <a:picLocks noChangeAspect="1" noChangeArrowheads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59" y="6164625"/>
            <a:ext cx="728598" cy="72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openalea.gforge.inria.fr/dokuwiki/lib/exe/fetch.php?cache=&amp;media=packages:vplants:lpy:tutorials:archimodels:cook_model.png"/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659" y="5652373"/>
            <a:ext cx="1240850" cy="124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4E4975-D622-46C8-BFD0-89F13E99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59" y="101395"/>
            <a:ext cx="2717114" cy="56640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7B12B"/>
                </a:solidFill>
              </a:rPr>
              <a:t>Le </a:t>
            </a:r>
            <a:r>
              <a:rPr lang="en-US" sz="4000" b="1" dirty="0" err="1" smtClean="0">
                <a:solidFill>
                  <a:srgbClr val="77B12B"/>
                </a:solidFill>
              </a:rPr>
              <a:t>Modele</a:t>
            </a:r>
            <a:r>
              <a:rPr lang="en-US" sz="4000" b="1" dirty="0" smtClean="0">
                <a:solidFill>
                  <a:srgbClr val="77B12B"/>
                </a:solidFill>
              </a:rPr>
              <a:t>:</a:t>
            </a:r>
            <a:endParaRPr lang="fr-BE" sz="4000" b="1" dirty="0">
              <a:solidFill>
                <a:srgbClr val="77B12B"/>
              </a:solidFill>
            </a:endParaRPr>
          </a:p>
        </p:txBody>
      </p:sp>
      <p:pic>
        <p:nvPicPr>
          <p:cNvPr id="4" name="Picture 2" descr="http://openalea.gforge.inria.fr/wiki/lib/exe/fetch.php?cache=&amp;w=320&amp;h=260&amp;media=packages:vplants:lpy:vplants.png">
            <a:extLst>
              <a:ext uri="{FF2B5EF4-FFF2-40B4-BE49-F238E27FC236}">
                <a16:creationId xmlns:a16="http://schemas.microsoft.com/office/drawing/2014/main" id="{C2CE5B86-46D1-45A5-BCB4-6874936B48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945626" y="2672998"/>
            <a:ext cx="2363602" cy="192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414" y="1040214"/>
            <a:ext cx="4083570" cy="2713332"/>
            <a:chOff x="639947" y="1690688"/>
            <a:chExt cx="5456053" cy="3810000"/>
          </a:xfrm>
        </p:grpSpPr>
        <p:pic>
          <p:nvPicPr>
            <p:cNvPr id="1028" name="Picture 4" descr="Résultat de recherche d'images pour &quot;openalea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1" y="1690688"/>
              <a:ext cx="3809999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ZoneTexte 2"/>
            <p:cNvSpPr txBox="1"/>
            <p:nvPr/>
          </p:nvSpPr>
          <p:spPr>
            <a:xfrm>
              <a:off x="639947" y="2462253"/>
              <a:ext cx="3675175" cy="138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4800" dirty="0" err="1" smtClean="0"/>
                <a:t>OpenAlea</a:t>
              </a:r>
              <a:endParaRPr lang="fr-BE" sz="4800" dirty="0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4124297" y="1394562"/>
            <a:ext cx="231522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BE" u="sng" dirty="0" err="1" smtClean="0"/>
              <a:t>Modeles</a:t>
            </a:r>
            <a:r>
              <a:rPr lang="fr-BE" u="sng" dirty="0" smtClean="0"/>
              <a:t> &amp; softwares:</a:t>
            </a:r>
          </a:p>
          <a:p>
            <a:pPr>
              <a:lnSpc>
                <a:spcPct val="150000"/>
              </a:lnSpc>
            </a:pPr>
            <a:r>
              <a:rPr lang="fr-BE" dirty="0" err="1" smtClean="0"/>
              <a:t>Core</a:t>
            </a:r>
            <a:r>
              <a:rPr lang="fr-BE" dirty="0"/>
              <a:t>, </a:t>
            </a:r>
            <a:endParaRPr lang="fr-BE" dirty="0" smtClean="0"/>
          </a:p>
          <a:p>
            <a:pPr>
              <a:lnSpc>
                <a:spcPct val="150000"/>
              </a:lnSpc>
            </a:pPr>
            <a:r>
              <a:rPr lang="fr-BE" dirty="0" err="1" smtClean="0"/>
              <a:t>VisuAlea</a:t>
            </a:r>
            <a:r>
              <a:rPr lang="fr-BE" dirty="0"/>
              <a:t>, </a:t>
            </a:r>
            <a:endParaRPr lang="fr-BE" dirty="0" smtClean="0"/>
          </a:p>
          <a:p>
            <a:pPr>
              <a:lnSpc>
                <a:spcPct val="150000"/>
              </a:lnSpc>
            </a:pPr>
            <a:r>
              <a:rPr lang="fr-BE" dirty="0" smtClean="0"/>
              <a:t>Standard </a:t>
            </a:r>
            <a:r>
              <a:rPr lang="fr-BE" dirty="0"/>
              <a:t>Library, </a:t>
            </a:r>
            <a:endParaRPr lang="fr-BE" dirty="0" smtClean="0"/>
          </a:p>
          <a:p>
            <a:pPr>
              <a:lnSpc>
                <a:spcPct val="150000"/>
              </a:lnSpc>
            </a:pPr>
            <a:r>
              <a:rPr lang="fr-BE" dirty="0" err="1" smtClean="0"/>
              <a:t>SconsX</a:t>
            </a:r>
            <a:r>
              <a:rPr lang="fr-BE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fr-BE" b="1" dirty="0" smtClean="0">
                <a:solidFill>
                  <a:srgbClr val="77B12B"/>
                </a:solidFill>
              </a:rPr>
              <a:t>Virtual Plants</a:t>
            </a:r>
            <a:r>
              <a:rPr lang="fr-BE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fr-BE" dirty="0" err="1" smtClean="0"/>
              <a:t>Alinea</a:t>
            </a:r>
            <a:r>
              <a:rPr lang="fr-BE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fr-BE" dirty="0" smtClean="0"/>
              <a:t>Mars-</a:t>
            </a:r>
            <a:r>
              <a:rPr lang="fr-BE" dirty="0" err="1" smtClean="0"/>
              <a:t>alt</a:t>
            </a:r>
            <a:endParaRPr lang="fr-BE" dirty="0" smtClean="0"/>
          </a:p>
          <a:p>
            <a:pPr>
              <a:lnSpc>
                <a:spcPct val="150000"/>
              </a:lnSpc>
            </a:pPr>
            <a:r>
              <a:rPr lang="fr-BE" dirty="0" smtClean="0"/>
              <a:t>…</a:t>
            </a:r>
          </a:p>
        </p:txBody>
      </p:sp>
      <p:sp>
        <p:nvSpPr>
          <p:cNvPr id="17" name="Accolade ouvrante 16"/>
          <p:cNvSpPr/>
          <p:nvPr/>
        </p:nvSpPr>
        <p:spPr>
          <a:xfrm>
            <a:off x="3702829" y="1725534"/>
            <a:ext cx="421468" cy="3499609"/>
          </a:xfrm>
          <a:prstGeom prst="leftBrace">
            <a:avLst>
              <a:gd name="adj1" fmla="val 88930"/>
              <a:gd name="adj2" fmla="val 27016"/>
            </a:avLst>
          </a:prstGeom>
          <a:ln w="41275">
            <a:solidFill>
              <a:srgbClr val="77B1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0" name="Groupe 19"/>
          <p:cNvGrpSpPr/>
          <p:nvPr/>
        </p:nvGrpSpPr>
        <p:grpSpPr>
          <a:xfrm>
            <a:off x="5707649" y="2713423"/>
            <a:ext cx="6484351" cy="3847207"/>
            <a:chOff x="5707649" y="2713423"/>
            <a:chExt cx="6484351" cy="3847207"/>
          </a:xfrm>
        </p:grpSpPr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695AE11F-4E07-4748-9070-B6047830688A}"/>
                </a:ext>
              </a:extLst>
            </p:cNvPr>
            <p:cNvSpPr txBox="1"/>
            <p:nvPr/>
          </p:nvSpPr>
          <p:spPr>
            <a:xfrm>
              <a:off x="9010350" y="2713423"/>
              <a:ext cx="3181650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77B12B"/>
                </a:solidFill>
              </a:endParaRPr>
            </a:p>
            <a:p>
              <a:r>
                <a:rPr lang="en-US" dirty="0"/>
                <a:t>P</a:t>
              </a:r>
              <a:r>
                <a:rPr lang="en-US" dirty="0" smtClean="0"/>
                <a:t>ackages: </a:t>
              </a:r>
            </a:p>
            <a:p>
              <a:endParaRPr lang="en-US" dirty="0" smtClean="0"/>
            </a:p>
            <a:p>
              <a:pPr>
                <a:lnSpc>
                  <a:spcPct val="150000"/>
                </a:lnSpc>
              </a:pPr>
              <a:r>
                <a:rPr lang="en-US" dirty="0" smtClean="0"/>
                <a:t>AML,</a:t>
              </a:r>
              <a:endParaRPr lang="en-US" dirty="0" smtClean="0"/>
            </a:p>
            <a:p>
              <a:pPr>
                <a:lnSpc>
                  <a:spcPct val="150000"/>
                </a:lnSpc>
              </a:pPr>
              <a:r>
                <a:rPr lang="en-US" dirty="0" err="1" smtClean="0"/>
                <a:t>PlantGL</a:t>
              </a:r>
              <a:r>
                <a:rPr lang="en-US" dirty="0"/>
                <a:t>,</a:t>
              </a:r>
              <a:endParaRPr lang="en-US" dirty="0" smtClean="0"/>
            </a:p>
            <a:p>
              <a:r>
                <a:rPr lang="en-US" sz="2800" b="1" dirty="0" smtClean="0">
                  <a:solidFill>
                    <a:srgbClr val="77B12B"/>
                  </a:solidFill>
                </a:rPr>
                <a:t>L-</a:t>
              </a:r>
              <a:r>
                <a:rPr lang="en-US" sz="2800" b="1" dirty="0" err="1" smtClean="0">
                  <a:solidFill>
                    <a:srgbClr val="77B12B"/>
                  </a:solidFill>
                </a:rPr>
                <a:t>py</a:t>
              </a:r>
              <a:r>
                <a:rPr lang="en-US" sz="2800" b="1" dirty="0" smtClean="0">
                  <a:solidFill>
                    <a:srgbClr val="05B502"/>
                  </a:solidFill>
                </a:rPr>
                <a:t>: </a:t>
              </a:r>
              <a:r>
                <a:rPr lang="en-US" dirty="0" err="1" smtClean="0"/>
                <a:t>permet</a:t>
              </a:r>
              <a:r>
                <a:rPr lang="en-US" dirty="0" smtClean="0"/>
                <a:t> </a:t>
              </a:r>
              <a:r>
                <a:rPr lang="en-US" dirty="0" err="1" smtClean="0"/>
                <a:t>l’implementation</a:t>
              </a:r>
              <a:r>
                <a:rPr lang="en-US" dirty="0" smtClean="0"/>
                <a:t> des </a:t>
              </a:r>
              <a:r>
                <a:rPr lang="fr-BE" dirty="0" smtClean="0"/>
                <a:t>L-</a:t>
              </a:r>
              <a:r>
                <a:rPr lang="fr-BE" dirty="0" err="1" smtClean="0"/>
                <a:t>systems</a:t>
              </a:r>
              <a:r>
                <a:rPr lang="fr-BE" dirty="0" smtClean="0"/>
                <a:t> dans Python</a:t>
              </a:r>
            </a:p>
            <a:p>
              <a:pPr>
                <a:lnSpc>
                  <a:spcPct val="150000"/>
                </a:lnSpc>
              </a:pPr>
              <a:r>
                <a:rPr lang="fr-BE" dirty="0" smtClean="0"/>
                <a:t>…</a:t>
              </a:r>
            </a:p>
            <a:p>
              <a:pPr>
                <a:lnSpc>
                  <a:spcPct val="150000"/>
                </a:lnSpc>
              </a:pPr>
              <a:r>
                <a:rPr lang="fr-BE" dirty="0" smtClean="0"/>
                <a:t>…</a:t>
              </a:r>
            </a:p>
            <a:p>
              <a:endParaRPr lang="fr-BE" dirty="0" smtClean="0"/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5707649" y="3011089"/>
              <a:ext cx="3163572" cy="3153536"/>
              <a:chOff x="5707649" y="3011089"/>
              <a:chExt cx="3163572" cy="3153536"/>
            </a:xfrm>
          </p:grpSpPr>
          <p:sp>
            <p:nvSpPr>
              <p:cNvPr id="18" name="Flèche droite 17"/>
              <p:cNvSpPr/>
              <p:nvPr/>
            </p:nvSpPr>
            <p:spPr>
              <a:xfrm>
                <a:off x="5707649" y="3590260"/>
                <a:ext cx="783477" cy="326572"/>
              </a:xfrm>
              <a:prstGeom prst="rightArrow">
                <a:avLst>
                  <a:gd name="adj1" fmla="val 17610"/>
                  <a:gd name="adj2" fmla="val 50000"/>
                </a:avLst>
              </a:prstGeom>
              <a:solidFill>
                <a:srgbClr val="77B1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5" name="Accolade ouvrante 24"/>
              <p:cNvSpPr/>
              <p:nvPr/>
            </p:nvSpPr>
            <p:spPr>
              <a:xfrm>
                <a:off x="8207075" y="3011089"/>
                <a:ext cx="664146" cy="3153536"/>
              </a:xfrm>
              <a:prstGeom prst="leftBrace">
                <a:avLst>
                  <a:gd name="adj1" fmla="val 88930"/>
                  <a:gd name="adj2" fmla="val 27016"/>
                </a:avLst>
              </a:prstGeom>
              <a:ln w="41275">
                <a:solidFill>
                  <a:srgbClr val="77B1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pic>
        <p:nvPicPr>
          <p:cNvPr id="1034" name="Picture 10" descr="http://openalea.gforge.inria.fr/dokuwiki/lib/exe/fetch.php?cache=&amp;media=packages:vplants:lpy:tutorials:archimodels:schoute_model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5" y="4808949"/>
            <a:ext cx="2125280" cy="212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http://openalea.gforge.inria.fr/dokuwiki/lib/exe/fetch.php?cache=&amp;media=packages:vplants:lpy:tutorials:archimodels:schoute_model.png"/>
          <p:cNvPicPr>
            <a:picLocks noChangeAspect="1" noChangeArrowheads="1"/>
          </p:cNvPicPr>
          <p:nvPr/>
        </p:nvPicPr>
        <p:blipFill>
          <a:blip r:embed="rId7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03" y="5871589"/>
            <a:ext cx="1021634" cy="102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openalea.gforge.inria.fr/dokuwiki/lib/exe/fetch.php?cache=&amp;media=packages:vplants:lpy:tutorials:archimodels:leuwenberg_model.png"/>
          <p:cNvPicPr>
            <a:picLocks noChangeAspect="1" noChangeArrowheads="1"/>
          </p:cNvPicPr>
          <p:nvPr/>
        </p:nvPicPr>
        <p:blipFill>
          <a:blip r:embed="rId8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45" y="5871589"/>
            <a:ext cx="1207614" cy="120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openalea.gforge.inria.fr/dokuwiki/lib/exe/fetch.php?cache=&amp;media=packages:vplants:lpy:tutorials:archimodels:nozeran_model.png"/>
          <p:cNvPicPr>
            <a:picLocks noChangeAspect="1" noChangeArrowheads="1"/>
          </p:cNvPicPr>
          <p:nvPr/>
        </p:nvPicPr>
        <p:blipFill>
          <a:blip r:embed="rId9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0" y="6432548"/>
            <a:ext cx="460675" cy="46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eur droit 21"/>
          <p:cNvCxnSpPr/>
          <p:nvPr/>
        </p:nvCxnSpPr>
        <p:spPr>
          <a:xfrm>
            <a:off x="-22569" y="658909"/>
            <a:ext cx="2317704" cy="0"/>
          </a:xfrm>
          <a:prstGeom prst="line">
            <a:avLst/>
          </a:prstGeom>
          <a:ln w="25400">
            <a:solidFill>
              <a:srgbClr val="77B12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5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1963271" y="1667436"/>
            <a:ext cx="10939180" cy="5351929"/>
            <a:chOff x="0" y="1573306"/>
            <a:chExt cx="10939180" cy="5351929"/>
          </a:xfrm>
        </p:grpSpPr>
        <p:pic>
          <p:nvPicPr>
            <p:cNvPr id="4098" name="Picture 2" descr="https://upload.wikimedia.org/wikipedia/commons/0/0c/Graftal0.pn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00500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s://upload.wikimedia.org/wikipedia/commons/d/d9/Graftal1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12" y="4000500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https://upload.wikimedia.org/wikipedia/commons/8/81/Graftal2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9894" y="4000500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https://upload.wikimedia.org/wikipedia/commons/d/da/Graftal3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0932" y="4000500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https://upload.wikimedia.org/wikipedia/commons/3/31/Graftal4.pn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538" y="4000500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 descr="https://upload.wikimedia.org/wikipedia/commons/5/5d/Graftal7.pn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7251" y="1573306"/>
              <a:ext cx="5351929" cy="5351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0" y="106707"/>
            <a:ext cx="12091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b="1" dirty="0">
                <a:solidFill>
                  <a:srgbClr val="77B12B"/>
                </a:solidFill>
              </a:rPr>
              <a:t>S</a:t>
            </a:r>
            <a:r>
              <a:rPr lang="fr-BE" sz="3600" b="1" i="0" dirty="0" smtClean="0">
                <a:solidFill>
                  <a:srgbClr val="77B12B"/>
                </a:solidFill>
                <a:effectLst/>
              </a:rPr>
              <a:t>ystème de </a:t>
            </a:r>
            <a:r>
              <a:rPr lang="fr-BE" sz="3600" b="1" i="0" dirty="0" err="1" smtClean="0">
                <a:solidFill>
                  <a:srgbClr val="77B12B"/>
                </a:solidFill>
                <a:effectLst/>
              </a:rPr>
              <a:t>Lindenmayer</a:t>
            </a:r>
            <a:r>
              <a:rPr lang="fr-BE" sz="3600" b="1" i="0" dirty="0" smtClean="0">
                <a:solidFill>
                  <a:srgbClr val="77B12B"/>
                </a:solidFill>
                <a:effectLst/>
              </a:rPr>
              <a:t> (L-system) , l’</a:t>
            </a:r>
            <a:r>
              <a:rPr lang="fr-BE" sz="3600" b="1" dirty="0">
                <a:solidFill>
                  <a:srgbClr val="77B12B"/>
                </a:solidFill>
              </a:rPr>
              <a:t>i</a:t>
            </a:r>
            <a:r>
              <a:rPr lang="fr-BE" sz="3600" b="1" dirty="0" smtClean="0">
                <a:solidFill>
                  <a:srgbClr val="77B12B"/>
                </a:solidFill>
              </a:rPr>
              <a:t>nterprétation </a:t>
            </a:r>
            <a:r>
              <a:rPr lang="fr-BE" sz="3600" b="1" dirty="0">
                <a:solidFill>
                  <a:srgbClr val="77B12B"/>
                </a:solidFill>
              </a:rPr>
              <a:t>en </a:t>
            </a:r>
            <a:r>
              <a:rPr lang="fr-BE" sz="3600" b="1" dirty="0" smtClean="0">
                <a:solidFill>
                  <a:srgbClr val="77B12B"/>
                </a:solidFill>
              </a:rPr>
              <a:t>tortue</a:t>
            </a:r>
            <a:endParaRPr lang="fr-BE" sz="3600" b="1" dirty="0">
              <a:solidFill>
                <a:srgbClr val="77B12B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-600378" y="753038"/>
            <a:ext cx="12886235" cy="0"/>
          </a:xfrm>
          <a:prstGeom prst="line">
            <a:avLst/>
          </a:prstGeom>
          <a:ln w="25400">
            <a:solidFill>
              <a:srgbClr val="77B12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15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ésultat de recherche d'images pour &quot;schema croissance différenciée de la plante&quot;">
            <a:extLst>
              <a:ext uri="{FF2B5EF4-FFF2-40B4-BE49-F238E27FC236}">
                <a16:creationId xmlns:a16="http://schemas.microsoft.com/office/drawing/2014/main" id="{964B507F-4926-4B05-8B4C-05455CDC67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"/>
          <a:stretch/>
        </p:blipFill>
        <p:spPr bwMode="auto">
          <a:xfrm>
            <a:off x="6305871" y="2622362"/>
            <a:ext cx="56216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66617" y="90962"/>
            <a:ext cx="4553611" cy="54056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77B12B"/>
                </a:solidFill>
                <a:latin typeface="+mn-lt"/>
              </a:rPr>
              <a:t>Base </a:t>
            </a:r>
            <a:r>
              <a:rPr lang="en-US" sz="4000" b="1" dirty="0">
                <a:solidFill>
                  <a:srgbClr val="77B12B"/>
                </a:solidFill>
                <a:latin typeface="+mn-lt"/>
              </a:rPr>
              <a:t>sur </a:t>
            </a:r>
            <a:r>
              <a:rPr lang="en-US" sz="4000" b="1" dirty="0" err="1" smtClean="0">
                <a:solidFill>
                  <a:srgbClr val="77B12B"/>
                </a:solidFill>
                <a:latin typeface="+mn-lt"/>
              </a:rPr>
              <a:t>l’iteration</a:t>
            </a:r>
            <a:endParaRPr lang="fr-BE" sz="4000" b="1" dirty="0">
              <a:solidFill>
                <a:srgbClr val="77B12B"/>
              </a:solidFill>
              <a:latin typeface="+mn-lt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85426" y="3959934"/>
            <a:ext cx="12038354" cy="2491415"/>
            <a:chOff x="85426" y="3771676"/>
            <a:chExt cx="12038354" cy="2491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C29466-E446-41A4-82DE-67C8BFFD9361}"/>
                </a:ext>
              </a:extLst>
            </p:cNvPr>
            <p:cNvSpPr/>
            <p:nvPr/>
          </p:nvSpPr>
          <p:spPr>
            <a:xfrm>
              <a:off x="1402032" y="5703833"/>
              <a:ext cx="142240" cy="195927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C2F146B-370B-45B0-9B74-3B3D017C8448}"/>
                </a:ext>
              </a:extLst>
            </p:cNvPr>
            <p:cNvSpPr/>
            <p:nvPr/>
          </p:nvSpPr>
          <p:spPr>
            <a:xfrm>
              <a:off x="1402032" y="5446931"/>
              <a:ext cx="142240" cy="19592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5872E7-10EE-44A8-BE48-54BB2AB38508}"/>
                </a:ext>
              </a:extLst>
            </p:cNvPr>
            <p:cNvSpPr/>
            <p:nvPr/>
          </p:nvSpPr>
          <p:spPr>
            <a:xfrm>
              <a:off x="1402032" y="5960736"/>
              <a:ext cx="145140" cy="301884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AB400CC-B5AF-408D-B8BE-D92394FA3FBC}"/>
                </a:ext>
              </a:extLst>
            </p:cNvPr>
            <p:cNvCxnSpPr>
              <a:cxnSpLocks/>
            </p:cNvCxnSpPr>
            <p:nvPr/>
          </p:nvCxnSpPr>
          <p:spPr>
            <a:xfrm>
              <a:off x="85426" y="6263091"/>
              <a:ext cx="12038354" cy="0"/>
            </a:xfrm>
            <a:prstGeom prst="line">
              <a:avLst/>
            </a:prstGeom>
            <a:solidFill>
              <a:srgbClr val="996633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0098AD37-AACA-422D-952E-43C83E620302}"/>
                </a:ext>
              </a:extLst>
            </p:cNvPr>
            <p:cNvSpPr/>
            <p:nvPr/>
          </p:nvSpPr>
          <p:spPr>
            <a:xfrm>
              <a:off x="248152" y="6060589"/>
              <a:ext cx="142240" cy="19592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24AEEE-683B-4D81-AAC4-031CABDB9F83}"/>
                </a:ext>
              </a:extLst>
            </p:cNvPr>
            <p:cNvSpPr/>
            <p:nvPr/>
          </p:nvSpPr>
          <p:spPr>
            <a:xfrm>
              <a:off x="830172" y="6067164"/>
              <a:ext cx="142240" cy="195927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106949-9CF3-4FCD-A626-28EFE9CC084D}"/>
                </a:ext>
              </a:extLst>
            </p:cNvPr>
            <p:cNvSpPr/>
            <p:nvPr/>
          </p:nvSpPr>
          <p:spPr>
            <a:xfrm>
              <a:off x="840719" y="5813163"/>
              <a:ext cx="142240" cy="19592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3515FA-05B0-49F4-B161-1CC9AB95A61D}"/>
                </a:ext>
              </a:extLst>
            </p:cNvPr>
            <p:cNvSpPr/>
            <p:nvPr/>
          </p:nvSpPr>
          <p:spPr>
            <a:xfrm>
              <a:off x="2184344" y="5155548"/>
              <a:ext cx="142240" cy="195927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5ECF807-FCA9-4FD6-8077-E013F76BE795}"/>
                </a:ext>
              </a:extLst>
            </p:cNvPr>
            <p:cNvSpPr/>
            <p:nvPr/>
          </p:nvSpPr>
          <p:spPr>
            <a:xfrm>
              <a:off x="2184344" y="4898646"/>
              <a:ext cx="142240" cy="19592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4410EE-9CB2-4713-86EC-AEAED04A0A23}"/>
                </a:ext>
              </a:extLst>
            </p:cNvPr>
            <p:cNvSpPr/>
            <p:nvPr/>
          </p:nvSpPr>
          <p:spPr>
            <a:xfrm>
              <a:off x="2184344" y="5412451"/>
              <a:ext cx="142239" cy="285747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9F3BCF-4704-4D63-9635-7C007BB926C4}"/>
                </a:ext>
              </a:extLst>
            </p:cNvPr>
            <p:cNvSpPr/>
            <p:nvPr/>
          </p:nvSpPr>
          <p:spPr>
            <a:xfrm>
              <a:off x="2177649" y="5777745"/>
              <a:ext cx="148933" cy="483126"/>
            </a:xfrm>
            <a:prstGeom prst="rect">
              <a:avLst/>
            </a:prstGeom>
            <a:solidFill>
              <a:srgbClr val="77B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2879473-BC32-40AE-A6DB-A5E4E6FACD69}"/>
                </a:ext>
              </a:extLst>
            </p:cNvPr>
            <p:cNvSpPr/>
            <p:nvPr/>
          </p:nvSpPr>
          <p:spPr>
            <a:xfrm rot="5400000">
              <a:off x="2400903" y="5155112"/>
              <a:ext cx="192307" cy="200422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940CA96-DE8D-47C3-9A63-C3614C2F171F}"/>
                </a:ext>
              </a:extLst>
            </p:cNvPr>
            <p:cNvSpPr/>
            <p:nvPr/>
          </p:nvSpPr>
          <p:spPr>
            <a:xfrm rot="16200000">
              <a:off x="1944998" y="5129833"/>
              <a:ext cx="142240" cy="19592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372326E-4BB6-4AAF-A887-259EE6E682E1}"/>
                </a:ext>
              </a:extLst>
            </p:cNvPr>
            <p:cNvSpPr/>
            <p:nvPr/>
          </p:nvSpPr>
          <p:spPr>
            <a:xfrm>
              <a:off x="3165906" y="5769664"/>
              <a:ext cx="142240" cy="483126"/>
            </a:xfrm>
            <a:prstGeom prst="rect">
              <a:avLst/>
            </a:prstGeom>
            <a:solidFill>
              <a:srgbClr val="77B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9F5FEB-C91D-42EC-AEA6-D6F57DD0A32F}"/>
                </a:ext>
              </a:extLst>
            </p:cNvPr>
            <p:cNvSpPr/>
            <p:nvPr/>
          </p:nvSpPr>
          <p:spPr>
            <a:xfrm>
              <a:off x="3155746" y="4583170"/>
              <a:ext cx="142240" cy="195927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E52230C-0E63-499E-968D-D5509CA2E65A}"/>
                </a:ext>
              </a:extLst>
            </p:cNvPr>
            <p:cNvSpPr/>
            <p:nvPr/>
          </p:nvSpPr>
          <p:spPr>
            <a:xfrm>
              <a:off x="3142299" y="4326268"/>
              <a:ext cx="142240" cy="19592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0D2CA2-0FFA-4318-BCCF-8A4DCC85FE5B}"/>
                </a:ext>
              </a:extLst>
            </p:cNvPr>
            <p:cNvSpPr/>
            <p:nvPr/>
          </p:nvSpPr>
          <p:spPr>
            <a:xfrm>
              <a:off x="3155746" y="4840073"/>
              <a:ext cx="145140" cy="301884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5458DA-DFAE-4BD6-A44F-D1E6172277E3}"/>
                </a:ext>
              </a:extLst>
            </p:cNvPr>
            <p:cNvSpPr/>
            <p:nvPr/>
          </p:nvSpPr>
          <p:spPr>
            <a:xfrm>
              <a:off x="3164455" y="5205368"/>
              <a:ext cx="142240" cy="483126"/>
            </a:xfrm>
            <a:prstGeom prst="rect">
              <a:avLst/>
            </a:prstGeom>
            <a:solidFill>
              <a:srgbClr val="77B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93C65F1-BF4F-4115-AD42-0FE7956DC983}"/>
                </a:ext>
              </a:extLst>
            </p:cNvPr>
            <p:cNvGrpSpPr/>
            <p:nvPr/>
          </p:nvGrpSpPr>
          <p:grpSpPr>
            <a:xfrm rot="5400000">
              <a:off x="3517604" y="4687679"/>
              <a:ext cx="145140" cy="449928"/>
              <a:chOff x="5529633" y="3957073"/>
              <a:chExt cx="145140" cy="449928"/>
            </a:xfrm>
            <a:solidFill>
              <a:srgbClr val="996633"/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89F2B4A-CF3D-4E83-96C2-89BEACB7BF7E}"/>
                  </a:ext>
                </a:extLst>
              </p:cNvPr>
              <p:cNvSpPr/>
              <p:nvPr/>
            </p:nvSpPr>
            <p:spPr>
              <a:xfrm>
                <a:off x="5532533" y="4211074"/>
                <a:ext cx="142240" cy="1959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46D1ADD6-C5FA-4AEB-91CC-BB7941735A60}"/>
                  </a:ext>
                </a:extLst>
              </p:cNvPr>
              <p:cNvSpPr/>
              <p:nvPr/>
            </p:nvSpPr>
            <p:spPr>
              <a:xfrm>
                <a:off x="5529633" y="3957073"/>
                <a:ext cx="142240" cy="19592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E37DAED-7EC5-4343-B81C-342842461956}"/>
                </a:ext>
              </a:extLst>
            </p:cNvPr>
            <p:cNvGrpSpPr/>
            <p:nvPr/>
          </p:nvGrpSpPr>
          <p:grpSpPr>
            <a:xfrm rot="16200000">
              <a:off x="2810115" y="4690107"/>
              <a:ext cx="145140" cy="449928"/>
              <a:chOff x="5529633" y="3957073"/>
              <a:chExt cx="145140" cy="449928"/>
            </a:xfrm>
            <a:solidFill>
              <a:srgbClr val="996633"/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D7B59D3-3DBA-47A9-A184-6901C669075E}"/>
                  </a:ext>
                </a:extLst>
              </p:cNvPr>
              <p:cNvSpPr/>
              <p:nvPr/>
            </p:nvSpPr>
            <p:spPr>
              <a:xfrm>
                <a:off x="5532533" y="4211074"/>
                <a:ext cx="142240" cy="1959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A9B64010-4088-44E6-9363-C717EFB80F63}"/>
                  </a:ext>
                </a:extLst>
              </p:cNvPr>
              <p:cNvSpPr/>
              <p:nvPr/>
            </p:nvSpPr>
            <p:spPr>
              <a:xfrm>
                <a:off x="5529633" y="3957073"/>
                <a:ext cx="142240" cy="19592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372326E-4BB6-4AAF-A887-259EE6E682E1}"/>
                </a:ext>
              </a:extLst>
            </p:cNvPr>
            <p:cNvSpPr/>
            <p:nvPr/>
          </p:nvSpPr>
          <p:spPr>
            <a:xfrm>
              <a:off x="4823050" y="5215072"/>
              <a:ext cx="142240" cy="483126"/>
            </a:xfrm>
            <a:prstGeom prst="rect">
              <a:avLst/>
            </a:prstGeom>
            <a:solidFill>
              <a:srgbClr val="77B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9F5FEB-C91D-42EC-AEA6-D6F57DD0A32F}"/>
                </a:ext>
              </a:extLst>
            </p:cNvPr>
            <p:cNvSpPr/>
            <p:nvPr/>
          </p:nvSpPr>
          <p:spPr>
            <a:xfrm>
              <a:off x="4826337" y="4028578"/>
              <a:ext cx="142240" cy="195927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9" name="Isosceles Triangle 33">
              <a:extLst>
                <a:ext uri="{FF2B5EF4-FFF2-40B4-BE49-F238E27FC236}">
                  <a16:creationId xmlns:a16="http://schemas.microsoft.com/office/drawing/2014/main" id="{EE52230C-0E63-499E-968D-D5509CA2E65A}"/>
                </a:ext>
              </a:extLst>
            </p:cNvPr>
            <p:cNvSpPr/>
            <p:nvPr/>
          </p:nvSpPr>
          <p:spPr>
            <a:xfrm>
              <a:off x="4812890" y="3771676"/>
              <a:ext cx="142240" cy="19592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A0D2CA2-0FFA-4318-BCCF-8A4DCC85FE5B}"/>
                </a:ext>
              </a:extLst>
            </p:cNvPr>
            <p:cNvSpPr/>
            <p:nvPr/>
          </p:nvSpPr>
          <p:spPr>
            <a:xfrm>
              <a:off x="4812890" y="4285481"/>
              <a:ext cx="145140" cy="301884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05458DA-DFAE-4BD6-A44F-D1E6172277E3}"/>
                </a:ext>
              </a:extLst>
            </p:cNvPr>
            <p:cNvSpPr/>
            <p:nvPr/>
          </p:nvSpPr>
          <p:spPr>
            <a:xfrm>
              <a:off x="4821599" y="4650776"/>
              <a:ext cx="142240" cy="483126"/>
            </a:xfrm>
            <a:prstGeom prst="rect">
              <a:avLst/>
            </a:prstGeom>
            <a:solidFill>
              <a:srgbClr val="77B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48" name="Group 20">
              <a:extLst>
                <a:ext uri="{FF2B5EF4-FFF2-40B4-BE49-F238E27FC236}">
                  <a16:creationId xmlns:a16="http://schemas.microsoft.com/office/drawing/2014/main" id="{B93C65F1-BF4F-4115-AD42-0FE7956DC983}"/>
                </a:ext>
              </a:extLst>
            </p:cNvPr>
            <p:cNvGrpSpPr/>
            <p:nvPr/>
          </p:nvGrpSpPr>
          <p:grpSpPr>
            <a:xfrm rot="5400000">
              <a:off x="5174748" y="4133087"/>
              <a:ext cx="145140" cy="449928"/>
              <a:chOff x="5529633" y="3957073"/>
              <a:chExt cx="145140" cy="449928"/>
            </a:xfrm>
            <a:solidFill>
              <a:srgbClr val="996633"/>
            </a:solidFill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89F2B4A-CF3D-4E83-96C2-89BEACB7BF7E}"/>
                  </a:ext>
                </a:extLst>
              </p:cNvPr>
              <p:cNvSpPr/>
              <p:nvPr/>
            </p:nvSpPr>
            <p:spPr>
              <a:xfrm>
                <a:off x="5532533" y="4211074"/>
                <a:ext cx="142240" cy="1959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50" name="Isosceles Triangle 40">
                <a:extLst>
                  <a:ext uri="{FF2B5EF4-FFF2-40B4-BE49-F238E27FC236}">
                    <a16:creationId xmlns:a16="http://schemas.microsoft.com/office/drawing/2014/main" id="{46D1ADD6-C5FA-4AEB-91CC-BB7941735A60}"/>
                  </a:ext>
                </a:extLst>
              </p:cNvPr>
              <p:cNvSpPr/>
              <p:nvPr/>
            </p:nvSpPr>
            <p:spPr>
              <a:xfrm>
                <a:off x="5529633" y="3957073"/>
                <a:ext cx="142240" cy="19592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grpSp>
          <p:nvGrpSpPr>
            <p:cNvPr id="51" name="Group 42">
              <a:extLst>
                <a:ext uri="{FF2B5EF4-FFF2-40B4-BE49-F238E27FC236}">
                  <a16:creationId xmlns:a16="http://schemas.microsoft.com/office/drawing/2014/main" id="{DE37DAED-7EC5-4343-B81C-342842461956}"/>
                </a:ext>
              </a:extLst>
            </p:cNvPr>
            <p:cNvGrpSpPr/>
            <p:nvPr/>
          </p:nvGrpSpPr>
          <p:grpSpPr>
            <a:xfrm rot="16200000">
              <a:off x="4467259" y="4135515"/>
              <a:ext cx="145140" cy="449928"/>
              <a:chOff x="5529633" y="3957073"/>
              <a:chExt cx="145140" cy="449928"/>
            </a:xfrm>
            <a:solidFill>
              <a:srgbClr val="996633"/>
            </a:solidFill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D7B59D3-3DBA-47A9-A184-6901C669075E}"/>
                  </a:ext>
                </a:extLst>
              </p:cNvPr>
              <p:cNvSpPr/>
              <p:nvPr/>
            </p:nvSpPr>
            <p:spPr>
              <a:xfrm>
                <a:off x="5532533" y="4211074"/>
                <a:ext cx="142240" cy="1959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53" name="Isosceles Triangle 44">
                <a:extLst>
                  <a:ext uri="{FF2B5EF4-FFF2-40B4-BE49-F238E27FC236}">
                    <a16:creationId xmlns:a16="http://schemas.microsoft.com/office/drawing/2014/main" id="{A9B64010-4088-44E6-9363-C717EFB80F63}"/>
                  </a:ext>
                </a:extLst>
              </p:cNvPr>
              <p:cNvSpPr/>
              <p:nvPr/>
            </p:nvSpPr>
            <p:spPr>
              <a:xfrm>
                <a:off x="5529633" y="3957073"/>
                <a:ext cx="142240" cy="19592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372326E-4BB6-4AAF-A887-259EE6E682E1}"/>
                </a:ext>
              </a:extLst>
            </p:cNvPr>
            <p:cNvSpPr/>
            <p:nvPr/>
          </p:nvSpPr>
          <p:spPr>
            <a:xfrm>
              <a:off x="4810374" y="5769624"/>
              <a:ext cx="142240" cy="483126"/>
            </a:xfrm>
            <a:prstGeom prst="rect">
              <a:avLst/>
            </a:prstGeom>
            <a:solidFill>
              <a:srgbClr val="77B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05458DA-DFAE-4BD6-A44F-D1E6172277E3}"/>
                </a:ext>
              </a:extLst>
            </p:cNvPr>
            <p:cNvSpPr/>
            <p:nvPr/>
          </p:nvSpPr>
          <p:spPr>
            <a:xfrm rot="5400000">
              <a:off x="4454049" y="4498378"/>
              <a:ext cx="142240" cy="483126"/>
            </a:xfrm>
            <a:prstGeom prst="rect">
              <a:avLst/>
            </a:prstGeom>
            <a:solidFill>
              <a:srgbClr val="77B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05458DA-DFAE-4BD6-A44F-D1E6172277E3}"/>
                </a:ext>
              </a:extLst>
            </p:cNvPr>
            <p:cNvSpPr/>
            <p:nvPr/>
          </p:nvSpPr>
          <p:spPr>
            <a:xfrm rot="5400000">
              <a:off x="5185357" y="4498378"/>
              <a:ext cx="142240" cy="483126"/>
            </a:xfrm>
            <a:prstGeom prst="rect">
              <a:avLst/>
            </a:prstGeom>
            <a:solidFill>
              <a:srgbClr val="77B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58" name="Group 20">
              <a:extLst>
                <a:ext uri="{FF2B5EF4-FFF2-40B4-BE49-F238E27FC236}">
                  <a16:creationId xmlns:a16="http://schemas.microsoft.com/office/drawing/2014/main" id="{B93C65F1-BF4F-4115-AD42-0FE7956DC983}"/>
                </a:ext>
              </a:extLst>
            </p:cNvPr>
            <p:cNvGrpSpPr/>
            <p:nvPr/>
          </p:nvGrpSpPr>
          <p:grpSpPr>
            <a:xfrm rot="5400000">
              <a:off x="5724589" y="4513527"/>
              <a:ext cx="145140" cy="449928"/>
              <a:chOff x="5529633" y="3957073"/>
              <a:chExt cx="145140" cy="449928"/>
            </a:xfrm>
            <a:solidFill>
              <a:srgbClr val="996633"/>
            </a:solidFill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89F2B4A-CF3D-4E83-96C2-89BEACB7BF7E}"/>
                  </a:ext>
                </a:extLst>
              </p:cNvPr>
              <p:cNvSpPr/>
              <p:nvPr/>
            </p:nvSpPr>
            <p:spPr>
              <a:xfrm>
                <a:off x="5532533" y="4211074"/>
                <a:ext cx="142240" cy="1959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60" name="Isosceles Triangle 40">
                <a:extLst>
                  <a:ext uri="{FF2B5EF4-FFF2-40B4-BE49-F238E27FC236}">
                    <a16:creationId xmlns:a16="http://schemas.microsoft.com/office/drawing/2014/main" id="{46D1ADD6-C5FA-4AEB-91CC-BB7941735A60}"/>
                  </a:ext>
                </a:extLst>
              </p:cNvPr>
              <p:cNvSpPr/>
              <p:nvPr/>
            </p:nvSpPr>
            <p:spPr>
              <a:xfrm>
                <a:off x="5529633" y="3957073"/>
                <a:ext cx="142240" cy="19592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grpSp>
          <p:nvGrpSpPr>
            <p:cNvPr id="61" name="Group 20">
              <a:extLst>
                <a:ext uri="{FF2B5EF4-FFF2-40B4-BE49-F238E27FC236}">
                  <a16:creationId xmlns:a16="http://schemas.microsoft.com/office/drawing/2014/main" id="{B93C65F1-BF4F-4115-AD42-0FE7956DC983}"/>
                </a:ext>
              </a:extLst>
            </p:cNvPr>
            <p:cNvGrpSpPr/>
            <p:nvPr/>
          </p:nvGrpSpPr>
          <p:grpSpPr>
            <a:xfrm rot="16200000">
              <a:off x="3926704" y="4517617"/>
              <a:ext cx="145140" cy="449928"/>
              <a:chOff x="5529633" y="3957073"/>
              <a:chExt cx="145140" cy="449928"/>
            </a:xfrm>
            <a:solidFill>
              <a:srgbClr val="996633"/>
            </a:solidFill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89F2B4A-CF3D-4E83-96C2-89BEACB7BF7E}"/>
                  </a:ext>
                </a:extLst>
              </p:cNvPr>
              <p:cNvSpPr/>
              <p:nvPr/>
            </p:nvSpPr>
            <p:spPr>
              <a:xfrm>
                <a:off x="5532533" y="4211074"/>
                <a:ext cx="142240" cy="1959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63" name="Isosceles Triangle 40">
                <a:extLst>
                  <a:ext uri="{FF2B5EF4-FFF2-40B4-BE49-F238E27FC236}">
                    <a16:creationId xmlns:a16="http://schemas.microsoft.com/office/drawing/2014/main" id="{46D1ADD6-C5FA-4AEB-91CC-BB7941735A60}"/>
                  </a:ext>
                </a:extLst>
              </p:cNvPr>
              <p:cNvSpPr/>
              <p:nvPr/>
            </p:nvSpPr>
            <p:spPr>
              <a:xfrm>
                <a:off x="5529633" y="3957073"/>
                <a:ext cx="142240" cy="19592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cxnSp>
        <p:nvCxnSpPr>
          <p:cNvPr id="64" name="Connecteur droit 63"/>
          <p:cNvCxnSpPr/>
          <p:nvPr/>
        </p:nvCxnSpPr>
        <p:spPr>
          <a:xfrm>
            <a:off x="-123320" y="658909"/>
            <a:ext cx="4105952" cy="0"/>
          </a:xfrm>
          <a:prstGeom prst="line">
            <a:avLst/>
          </a:prstGeom>
          <a:ln w="25400">
            <a:solidFill>
              <a:srgbClr val="77B12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8A4363-671E-4D90-B85C-C7EE4F9E3B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056" y="176580"/>
            <a:ext cx="5566999" cy="2751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330944-DC3B-4D3C-B094-1135D7BF4C3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0487" y="203474"/>
            <a:ext cx="4973637" cy="2638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7EF6B6-15DC-4CE4-B3B8-560C38C140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 t="807"/>
          <a:stretch/>
        </p:blipFill>
        <p:spPr>
          <a:xfrm>
            <a:off x="6185647" y="2595282"/>
            <a:ext cx="6541815" cy="4276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17C795-325B-437D-A38D-F67B04657D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 r="36816"/>
          <a:stretch/>
        </p:blipFill>
        <p:spPr>
          <a:xfrm>
            <a:off x="675213" y="2841878"/>
            <a:ext cx="3560612" cy="402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3464859" cy="816629"/>
          </a:xfrm>
        </p:spPr>
        <p:txBody>
          <a:bodyPr>
            <a:normAutofit/>
          </a:bodyPr>
          <a:lstStyle/>
          <a:p>
            <a:r>
              <a:rPr lang="fr-BE" sz="4000" b="1" dirty="0" smtClean="0">
                <a:solidFill>
                  <a:srgbClr val="77B12B"/>
                </a:solidFill>
              </a:rPr>
              <a:t>Notre </a:t>
            </a:r>
            <a:r>
              <a:rPr lang="fr-BE" sz="4000" b="1" dirty="0" err="1" smtClean="0">
                <a:solidFill>
                  <a:srgbClr val="77B12B"/>
                </a:solidFill>
              </a:rPr>
              <a:t>Modele</a:t>
            </a:r>
            <a:endParaRPr lang="fr-BE" sz="4000" b="1" dirty="0">
              <a:solidFill>
                <a:srgbClr val="77B12B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-110314" y="658909"/>
            <a:ext cx="3084863" cy="0"/>
          </a:xfrm>
          <a:prstGeom prst="line">
            <a:avLst/>
          </a:prstGeom>
          <a:ln w="25400">
            <a:solidFill>
              <a:srgbClr val="77B12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64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B9B48D-6DFC-4E07-8216-41E0EC18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93198" cy="4444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445FC6-820D-4B5E-94A5-E2E4FA5A0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711" y="0"/>
            <a:ext cx="6510289" cy="48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676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90</Words>
  <Application>Microsoft Office PowerPoint</Application>
  <PresentationFormat>Grand écran</PresentationFormat>
  <Paragraphs>35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L system based modelling with L-py.</vt:lpstr>
      <vt:lpstr>- Présentation du modèle    - Théorie "biologique"    - Aspect techniques (langage, plateforme, licence, ..)    - Utilisation du modèle (dans la literature)  - Présentation de votre projet   - contraintes / difficultés   - résultats - Critique du modèle.  </vt:lpstr>
      <vt:lpstr>Présentation PowerPoint</vt:lpstr>
      <vt:lpstr>Le Modele:</vt:lpstr>
      <vt:lpstr>Présentation PowerPoint</vt:lpstr>
      <vt:lpstr>Base sur l’iteration</vt:lpstr>
      <vt:lpstr>Présentation PowerPoint</vt:lpstr>
      <vt:lpstr>Notre Modele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 system based modelling with L-py</dc:title>
  <dc:creator>François Duquesne</dc:creator>
  <cp:lastModifiedBy>UCL</cp:lastModifiedBy>
  <cp:revision>7</cp:revision>
  <dcterms:created xsi:type="dcterms:W3CDTF">2017-12-01T08:02:15Z</dcterms:created>
  <dcterms:modified xsi:type="dcterms:W3CDTF">2017-12-04T18:02:22Z</dcterms:modified>
</cp:coreProperties>
</file>