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6EC5E7B-1E8E-495C-AB71-BAADEEDEA4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C5E7B-1E8E-495C-AB71-BAADEEDEA49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58FDD-683D-4A33-98DA-A7071BC45F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基于内存池的分布式对象存储系统</a:t>
            </a:r>
            <a:endParaRPr lang="zh-CN" altLang="en-US" dirty="0"/>
          </a:p>
        </p:txBody>
      </p:sp>
      <p:sp>
        <p:nvSpPr>
          <p:cNvPr id="3" name="内容占位符 2"/>
          <p:cNvSpPr>
            <a:spLocks noGrp="1"/>
          </p:cNvSpPr>
          <p:nvPr>
            <p:ph idx="1"/>
          </p:nvPr>
        </p:nvSpPr>
        <p:spPr>
          <a:xfrm>
            <a:off x="742406" y="1808207"/>
            <a:ext cx="10515600" cy="4351338"/>
          </a:xfrm>
        </p:spPr>
        <p:txBody>
          <a:bodyPr>
            <a:normAutofit/>
          </a:bodyPr>
          <a:lstStyle/>
          <a:p>
            <a:r>
              <a:rPr lang="zh-CN" altLang="en-US" dirty="0" smtClean="0"/>
              <a:t>目前正在和华为、厦大（清华）、中大、之江联合申报重点研发项目“面向分布式异构计算系统内存池化关键技术”</a:t>
            </a:r>
            <a:endParaRPr lang="en-US" altLang="zh-CN" dirty="0" smtClean="0"/>
          </a:p>
          <a:p>
            <a:r>
              <a:rPr lang="zh-CN" altLang="en-US" dirty="0" smtClean="0"/>
              <a:t>华科承担任务：</a:t>
            </a:r>
            <a:r>
              <a:rPr lang="zh-CN" altLang="zh-CN" dirty="0">
                <a:solidFill>
                  <a:srgbClr val="FF0000"/>
                </a:solidFill>
              </a:rPr>
              <a:t>基于内存池的分布式对象</a:t>
            </a:r>
            <a:r>
              <a:rPr lang="zh-CN" altLang="zh-CN" dirty="0" smtClean="0">
                <a:solidFill>
                  <a:srgbClr val="FF0000"/>
                </a:solidFill>
              </a:rPr>
              <a:t>存储系统</a:t>
            </a:r>
            <a:endParaRPr lang="en-US" altLang="zh-CN" dirty="0" smtClean="0">
              <a:solidFill>
                <a:srgbClr val="FF0000"/>
              </a:solidFill>
            </a:endParaRPr>
          </a:p>
          <a:p>
            <a:r>
              <a:rPr lang="zh-CN" altLang="en-US" dirty="0"/>
              <a:t>主要研究任务</a:t>
            </a:r>
            <a:r>
              <a:rPr lang="zh-CN" altLang="en-US" dirty="0" smtClean="0"/>
              <a:t>：</a:t>
            </a:r>
            <a:r>
              <a:rPr lang="zh-CN" altLang="zh-CN" dirty="0"/>
              <a:t>研究异构内存感知对象存储组织模式和混合索引机制、对象数据放置与动态迁移技术、分布式对象缓存一致性协议和并发控制机制、对象访存加速机制</a:t>
            </a:r>
            <a:r>
              <a:rPr lang="zh-CN" altLang="zh-CN" dirty="0" smtClean="0"/>
              <a:t>，</a:t>
            </a:r>
            <a:r>
              <a:rPr lang="zh-CN" altLang="en-US" dirty="0" smtClean="0"/>
              <a:t>远端内存对象透明访问机制，</a:t>
            </a:r>
            <a:r>
              <a:rPr lang="zh-CN" altLang="zh-CN" dirty="0" smtClean="0"/>
              <a:t>实现</a:t>
            </a:r>
            <a:r>
              <a:rPr lang="zh-CN" altLang="zh-CN" dirty="0"/>
              <a:t>基于内存池的高性能分布式对象存储系统</a:t>
            </a:r>
            <a:r>
              <a:rPr lang="zh-CN" altLang="zh-CN" dirty="0" smtClean="0"/>
              <a:t>。</a:t>
            </a:r>
            <a:endParaRPr lang="en-US" altLang="zh-CN" dirty="0"/>
          </a:p>
          <a:p>
            <a:r>
              <a:rPr lang="zh-CN" altLang="en-US" dirty="0"/>
              <a:t>主要指标</a:t>
            </a:r>
            <a:r>
              <a:rPr lang="zh-CN" altLang="en-US" dirty="0" smtClean="0"/>
              <a:t>：</a:t>
            </a:r>
            <a:r>
              <a:rPr lang="zh-CN" altLang="zh-CN" dirty="0"/>
              <a:t>支持文件、块和对象等访问接口和模式，读操作不低于</a:t>
            </a:r>
            <a:r>
              <a:rPr lang="en-US" altLang="zh-CN" dirty="0"/>
              <a:t>1 </a:t>
            </a:r>
            <a:r>
              <a:rPr lang="zh-CN" altLang="zh-CN" dirty="0"/>
              <a:t>亿</a:t>
            </a:r>
            <a:r>
              <a:rPr lang="en-US" altLang="zh-CN" dirty="0"/>
              <a:t>ops</a:t>
            </a:r>
            <a:r>
              <a:rPr lang="zh-CN" altLang="zh-CN" dirty="0"/>
              <a:t>，写操作不低于</a:t>
            </a:r>
            <a:r>
              <a:rPr lang="en-US" altLang="zh-CN" dirty="0"/>
              <a:t>2000 </a:t>
            </a:r>
            <a:r>
              <a:rPr lang="zh-CN" altLang="zh-CN" dirty="0"/>
              <a:t>万</a:t>
            </a:r>
            <a:r>
              <a:rPr lang="en-US" altLang="zh-CN" dirty="0"/>
              <a:t>ops</a:t>
            </a:r>
            <a:r>
              <a:rPr lang="zh-CN" altLang="zh-CN" dirty="0"/>
              <a:t>，比现有的分布式键值对存储系统吞吐率提高</a:t>
            </a:r>
            <a:r>
              <a:rPr lang="en-US" altLang="zh-CN" dirty="0"/>
              <a:t>5</a:t>
            </a:r>
            <a:r>
              <a:rPr lang="zh-CN" altLang="zh-CN" dirty="0"/>
              <a:t>倍以上。</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总体架构</a:t>
            </a:r>
            <a:endParaRPr lang="zh-CN" alt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11382" y="1648943"/>
          <a:ext cx="8316963" cy="4268584"/>
        </p:xfrm>
        <a:graphic>
          <a:graphicData uri="http://schemas.openxmlformats.org/presentationml/2006/ole">
            <mc:AlternateContent xmlns:mc="http://schemas.openxmlformats.org/markup-compatibility/2006">
              <mc:Choice xmlns:v="urn:schemas-microsoft-com:vml" Requires="v">
                <p:oleObj spid="_x0000_s1032" name="Visio" r:id="rId1" imgW="8171180" imgH="4192905" progId="Visio.Drawing.15">
                  <p:embed/>
                </p:oleObj>
              </mc:Choice>
              <mc:Fallback>
                <p:oleObj name="Visio" r:id="rId1" imgW="8171180" imgH="419290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82" y="1648943"/>
                        <a:ext cx="8316963" cy="4268584"/>
                      </a:xfrm>
                      <a:prstGeom prst="rect">
                        <a:avLst/>
                      </a:prstGeom>
                      <a:noFill/>
                    </p:spPr>
                  </p:pic>
                </p:oleObj>
              </mc:Fallback>
            </mc:AlternateContent>
          </a:graphicData>
        </a:graphic>
      </p:graphicFrame>
      <p:sp>
        <p:nvSpPr>
          <p:cNvPr id="6" name="Rectangle 3"/>
          <p:cNvSpPr>
            <a:spLocks noChangeArrowheads="1"/>
          </p:cNvSpPr>
          <p:nvPr/>
        </p:nvSpPr>
        <p:spPr bwMode="auto">
          <a:xfrm>
            <a:off x="365760" y="5917527"/>
            <a:ext cx="116869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Calibri Light" panose="020F0302020204030204" pitchFamily="34" charset="0"/>
              </a:rPr>
              <a:t>基于分布式异构内存池的分布式对象存储系统架构</a:t>
            </a:r>
            <a:endParaRPr kumimoji="0" lang="zh-CN" altLang="en-US" sz="4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t>
            </a:r>
            <a:r>
              <a:rPr lang="zh-CN" altLang="zh-CN" b="1" dirty="0" smtClean="0"/>
              <a:t>异构</a:t>
            </a:r>
            <a:r>
              <a:rPr lang="zh-CN" altLang="zh-CN" b="1" dirty="0"/>
              <a:t>内存感知的对象存储组织模式和混合索引</a:t>
            </a:r>
            <a:r>
              <a:rPr lang="zh-CN" altLang="zh-CN" b="1" dirty="0" smtClean="0"/>
              <a:t>结构</a:t>
            </a:r>
            <a:endParaRPr lang="zh-CN" altLang="en-US" dirty="0"/>
          </a:p>
        </p:txBody>
      </p:sp>
      <p:sp>
        <p:nvSpPr>
          <p:cNvPr id="3" name="内容占位符 2"/>
          <p:cNvSpPr>
            <a:spLocks noGrp="1"/>
          </p:cNvSpPr>
          <p:nvPr>
            <p:ph idx="1"/>
          </p:nvPr>
        </p:nvSpPr>
        <p:spPr>
          <a:xfrm>
            <a:off x="8087209" y="2202143"/>
            <a:ext cx="3826885" cy="4351338"/>
          </a:xfrm>
        </p:spPr>
        <p:txBody>
          <a:bodyPr>
            <a:normAutofit lnSpcReduction="20000"/>
          </a:bodyPr>
          <a:lstStyle/>
          <a:p>
            <a:r>
              <a:rPr lang="zh-CN" altLang="en-US" dirty="0" smtClean="0"/>
              <a:t>设计</a:t>
            </a:r>
            <a:r>
              <a:rPr lang="en-US" altLang="zh-CN" dirty="0" err="1" smtClean="0"/>
              <a:t>B+tree</a:t>
            </a:r>
            <a:r>
              <a:rPr lang="zh-CN" altLang="en-US" dirty="0" smtClean="0"/>
              <a:t>和</a:t>
            </a:r>
            <a:r>
              <a:rPr lang="en-US" altLang="zh-CN" dirty="0" smtClean="0"/>
              <a:t>Hash</a:t>
            </a:r>
            <a:r>
              <a:rPr lang="zh-CN" altLang="zh-CN" dirty="0" smtClean="0"/>
              <a:t>混合</a:t>
            </a:r>
            <a:r>
              <a:rPr lang="zh-CN" altLang="zh-CN" dirty="0"/>
              <a:t>索引</a:t>
            </a:r>
            <a:r>
              <a:rPr lang="zh-CN" altLang="zh-CN" dirty="0" smtClean="0"/>
              <a:t>结构</a:t>
            </a:r>
            <a:endParaRPr lang="en-US" altLang="zh-CN" dirty="0" smtClean="0"/>
          </a:p>
          <a:p>
            <a:r>
              <a:rPr lang="zh-CN" altLang="en-US" dirty="0" smtClean="0"/>
              <a:t>设计混合索引的高效同步机制</a:t>
            </a:r>
            <a:endParaRPr lang="en-US" altLang="zh-CN" dirty="0" smtClean="0"/>
          </a:p>
          <a:p>
            <a:r>
              <a:rPr lang="zh-CN" altLang="en-US" dirty="0"/>
              <a:t>日志</a:t>
            </a:r>
            <a:r>
              <a:rPr lang="zh-CN" altLang="en-US" dirty="0" smtClean="0"/>
              <a:t>结构的持久内存组织模式</a:t>
            </a:r>
            <a:endParaRPr lang="en-US" altLang="zh-CN" dirty="0" smtClean="0"/>
          </a:p>
          <a:p>
            <a:r>
              <a:rPr lang="zh-CN" altLang="en-US" dirty="0" smtClean="0"/>
              <a:t>考虑傲腾特性，设计</a:t>
            </a:r>
            <a:r>
              <a:rPr lang="zh-CN" altLang="zh-CN" dirty="0" smtClean="0"/>
              <a:t>键</a:t>
            </a:r>
            <a:r>
              <a:rPr lang="zh-CN" altLang="zh-CN" dirty="0"/>
              <a:t>值对象数据写合并</a:t>
            </a:r>
            <a:r>
              <a:rPr lang="zh-CN" altLang="zh-CN" dirty="0" smtClean="0"/>
              <a:t>机制</a:t>
            </a:r>
            <a:endParaRPr lang="zh-CN" altLang="zh-CN" dirty="0" smtClean="0"/>
          </a:p>
          <a:p>
            <a:r>
              <a:rPr lang="en-US" altLang="zh-CN" dirty="0" smtClean="0"/>
              <a:t>(</a:t>
            </a:r>
            <a:r>
              <a:rPr lang="zh-CN" altLang="en-US" dirty="0" smtClean="0"/>
              <a:t>写合并是将批量随机写转化为顺序写吗？</a:t>
            </a:r>
            <a:r>
              <a:rPr lang="en-US" altLang="zh-CN" dirty="0" smtClean="0"/>
              <a:t>)</a:t>
            </a:r>
            <a:endParaRPr lang="en-US" altLang="zh-CN" dirty="0" smtClean="0"/>
          </a:p>
          <a:p>
            <a:endParaRPr lang="en-US" altLang="zh-CN" dirty="0" smtClean="0"/>
          </a:p>
          <a:p>
            <a:endParaRPr lang="zh-CN" altLang="en-US" dirty="0"/>
          </a:p>
        </p:txBody>
      </p:sp>
      <p:sp>
        <p:nvSpPr>
          <p:cNvPr id="4" name="Rectangle 2"/>
          <p:cNvSpPr>
            <a:spLocks noChangeArrowheads="1"/>
          </p:cNvSpPr>
          <p:nvPr/>
        </p:nvSpPr>
        <p:spPr bwMode="auto">
          <a:xfrm>
            <a:off x="2603863" y="24819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017109" y="1947151"/>
          <a:ext cx="6783230" cy="3968421"/>
        </p:xfrm>
        <a:graphic>
          <a:graphicData uri="http://schemas.openxmlformats.org/presentationml/2006/ole">
            <mc:AlternateContent xmlns:mc="http://schemas.openxmlformats.org/markup-compatibility/2006">
              <mc:Choice xmlns:v="urn:schemas-microsoft-com:vml" Requires="v">
                <p:oleObj spid="_x0000_s2057" name="Visio" r:id="rId1" imgW="10729595" imgH="6283960" progId="Visio.Drawing.15">
                  <p:embed/>
                </p:oleObj>
              </mc:Choice>
              <mc:Fallback>
                <p:oleObj name="Visio" r:id="rId1" imgW="10729595" imgH="628396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109" y="1947151"/>
                        <a:ext cx="6783230" cy="3968421"/>
                      </a:xfrm>
                      <a:prstGeom prst="rect">
                        <a:avLst/>
                      </a:prstGeom>
                      <a:noFill/>
                    </p:spPr>
                  </p:pic>
                </p:oleObj>
              </mc:Fallback>
            </mc:AlternateContent>
          </a:graphicData>
        </a:graphic>
      </p:graphicFrame>
      <p:sp>
        <p:nvSpPr>
          <p:cNvPr id="6" name="Rectangle 3"/>
          <p:cNvSpPr>
            <a:spLocks noChangeArrowheads="1"/>
          </p:cNvSpPr>
          <p:nvPr/>
        </p:nvSpPr>
        <p:spPr bwMode="auto">
          <a:xfrm>
            <a:off x="2603863" y="6153371"/>
            <a:ext cx="39941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Calibri Light" panose="020F0302020204030204" pitchFamily="34" charset="0"/>
              </a:rPr>
              <a:t>异构内存感知的对象混合索引结构</a:t>
            </a:r>
            <a:endParaRPr kumimoji="0" lang="zh-CN" altLang="en-US" sz="4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zh-CN" b="1" dirty="0" smtClean="0"/>
              <a:t>可</a:t>
            </a:r>
            <a:r>
              <a:rPr lang="zh-CN" altLang="zh-CN" b="1" dirty="0"/>
              <a:t>扩展的对象数据放置与动态迁移机制</a:t>
            </a:r>
            <a:endParaRPr lang="zh-CN" altLang="en-US" dirty="0"/>
          </a:p>
        </p:txBody>
      </p:sp>
      <p:sp>
        <p:nvSpPr>
          <p:cNvPr id="3" name="内容占位符 2"/>
          <p:cNvSpPr>
            <a:spLocks noGrp="1"/>
          </p:cNvSpPr>
          <p:nvPr>
            <p:ph idx="1"/>
          </p:nvPr>
        </p:nvSpPr>
        <p:spPr>
          <a:xfrm>
            <a:off x="6217920" y="2195555"/>
            <a:ext cx="5135880" cy="3981407"/>
          </a:xfrm>
        </p:spPr>
        <p:txBody>
          <a:bodyPr/>
          <a:lstStyle/>
          <a:p>
            <a:r>
              <a:rPr lang="zh-CN" altLang="zh-CN" dirty="0"/>
              <a:t>键值数据通过一致性哈希均匀分布到多个</a:t>
            </a:r>
            <a:r>
              <a:rPr lang="zh-CN" altLang="zh-CN" dirty="0" smtClean="0"/>
              <a:t>节点</a:t>
            </a:r>
            <a:endParaRPr lang="en-US" altLang="zh-CN" dirty="0" smtClean="0"/>
          </a:p>
          <a:p>
            <a:r>
              <a:rPr lang="zh-CN" altLang="zh-CN" dirty="0"/>
              <a:t>设计应用感知的键值</a:t>
            </a:r>
            <a:r>
              <a:rPr lang="zh-CN" altLang="zh-CN" dirty="0" smtClean="0"/>
              <a:t>数据</a:t>
            </a:r>
            <a:r>
              <a:rPr lang="zh-CN" altLang="en-US" dirty="0" smtClean="0"/>
              <a:t>放置和迁移</a:t>
            </a:r>
            <a:r>
              <a:rPr lang="zh-CN" altLang="zh-CN" dirty="0" smtClean="0"/>
              <a:t>策略</a:t>
            </a:r>
            <a:endParaRPr lang="en-US" altLang="zh-CN" dirty="0" smtClean="0"/>
          </a:p>
          <a:p>
            <a:r>
              <a:rPr lang="zh-CN" altLang="zh-CN" dirty="0"/>
              <a:t>设计基于智能网卡和</a:t>
            </a:r>
            <a:r>
              <a:rPr lang="en-US" altLang="zh-CN" dirty="0"/>
              <a:t>RDMA</a:t>
            </a:r>
            <a:r>
              <a:rPr lang="zh-CN" altLang="zh-CN" dirty="0"/>
              <a:t>协议的分布式对象多副本高效复制协议</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513" y="2195556"/>
            <a:ext cx="5502276" cy="40659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3. </a:t>
            </a:r>
            <a:r>
              <a:rPr lang="zh-CN" altLang="zh-CN" b="1" dirty="0" smtClean="0"/>
              <a:t>基于</a:t>
            </a:r>
            <a:r>
              <a:rPr lang="zh-CN" altLang="zh-CN" b="1" dirty="0"/>
              <a:t>华为统一互连总线的分布式对象缓存一致性协议和并发控制</a:t>
            </a:r>
            <a:r>
              <a:rPr lang="zh-CN" altLang="zh-CN" b="1" dirty="0" smtClean="0"/>
              <a:t>机制</a:t>
            </a:r>
            <a:endParaRPr lang="zh-CN" altLang="en-US" dirty="0"/>
          </a:p>
        </p:txBody>
      </p:sp>
      <p:sp>
        <p:nvSpPr>
          <p:cNvPr id="3" name="内容占位符 2"/>
          <p:cNvSpPr>
            <a:spLocks noGrp="1"/>
          </p:cNvSpPr>
          <p:nvPr>
            <p:ph idx="1"/>
          </p:nvPr>
        </p:nvSpPr>
        <p:spPr>
          <a:xfrm>
            <a:off x="6217920" y="1825625"/>
            <a:ext cx="5135880" cy="4351338"/>
          </a:xfrm>
        </p:spPr>
        <p:txBody>
          <a:bodyPr/>
          <a:lstStyle/>
          <a:p>
            <a:r>
              <a:rPr lang="zh-CN" altLang="zh-CN" dirty="0"/>
              <a:t>设计基于</a:t>
            </a:r>
            <a:r>
              <a:rPr lang="en-US" altLang="zh-CN" dirty="0"/>
              <a:t>UB</a:t>
            </a:r>
            <a:r>
              <a:rPr lang="zh-CN" altLang="zh-CN" dirty="0"/>
              <a:t>和智能网卡的缓存一致性协议，实现客户端、网络链路及远端数据存储节点等数据通路上高速网络设备的片上缓存</a:t>
            </a:r>
            <a:r>
              <a:rPr lang="zh-CN" altLang="zh-CN" dirty="0" smtClean="0"/>
              <a:t>一致性</a:t>
            </a:r>
            <a:endParaRPr lang="en-US" altLang="zh-CN" dirty="0" smtClean="0"/>
          </a:p>
          <a:p>
            <a:r>
              <a:rPr lang="zh-CN" altLang="zh-CN" dirty="0"/>
              <a:t>通过动态调整一致性保障的粒度，结合租约、分布式锁等一致性保障机制，降低节点间数据一致性保障的性能开销</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405" y="1825625"/>
            <a:ext cx="5473292" cy="37928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 </a:t>
            </a:r>
            <a:r>
              <a:rPr lang="zh-CN" altLang="zh-CN" b="1" dirty="0" smtClean="0"/>
              <a:t>分布式</a:t>
            </a:r>
            <a:r>
              <a:rPr lang="zh-CN" altLang="zh-CN" b="1" dirty="0"/>
              <a:t>对象访存的加速机制</a:t>
            </a:r>
            <a:endParaRPr lang="zh-CN" altLang="en-US" dirty="0"/>
          </a:p>
        </p:txBody>
      </p:sp>
      <p:sp>
        <p:nvSpPr>
          <p:cNvPr id="3" name="内容占位符 2"/>
          <p:cNvSpPr>
            <a:spLocks noGrp="1"/>
          </p:cNvSpPr>
          <p:nvPr>
            <p:ph idx="1"/>
          </p:nvPr>
        </p:nvSpPr>
        <p:spPr>
          <a:xfrm>
            <a:off x="6644640" y="2438399"/>
            <a:ext cx="4709159" cy="3738563"/>
          </a:xfrm>
        </p:spPr>
        <p:txBody>
          <a:bodyPr/>
          <a:lstStyle/>
          <a:p>
            <a:pPr marL="0" indent="0">
              <a:buNone/>
            </a:pPr>
            <a:r>
              <a:rPr lang="zh-CN" altLang="zh-CN" dirty="0"/>
              <a:t>利用可编程网卡的处理</a:t>
            </a:r>
            <a:r>
              <a:rPr lang="zh-CN" altLang="zh-CN" dirty="0" smtClean="0"/>
              <a:t>能力</a:t>
            </a:r>
            <a:endParaRPr lang="en-US" altLang="zh-CN" dirty="0" smtClean="0"/>
          </a:p>
          <a:p>
            <a:r>
              <a:rPr lang="zh-CN" altLang="zh-CN" dirty="0" smtClean="0"/>
              <a:t>设计</a:t>
            </a:r>
            <a:r>
              <a:rPr lang="zh-CN" altLang="zh-CN" dirty="0"/>
              <a:t>高效的地址</a:t>
            </a:r>
            <a:r>
              <a:rPr lang="zh-CN" altLang="zh-CN" dirty="0" smtClean="0"/>
              <a:t>翻译</a:t>
            </a:r>
            <a:r>
              <a:rPr lang="zh-CN" altLang="en-US" dirty="0"/>
              <a:t>机制</a:t>
            </a:r>
            <a:endParaRPr lang="en-US" altLang="zh-CN" dirty="0" smtClean="0"/>
          </a:p>
          <a:p>
            <a:r>
              <a:rPr lang="zh-CN" altLang="zh-CN" dirty="0" smtClean="0"/>
              <a:t>片</a:t>
            </a:r>
            <a:r>
              <a:rPr lang="zh-CN" altLang="zh-CN" dirty="0"/>
              <a:t>上缓存索引</a:t>
            </a:r>
            <a:r>
              <a:rPr lang="zh-CN" altLang="zh-CN" dirty="0" smtClean="0"/>
              <a:t>结构</a:t>
            </a:r>
            <a:endParaRPr lang="en-US" altLang="zh-CN" dirty="0" smtClean="0"/>
          </a:p>
          <a:p>
            <a:r>
              <a:rPr lang="zh-CN" altLang="zh-CN" dirty="0"/>
              <a:t>数据序列化加速</a:t>
            </a:r>
            <a:r>
              <a:rPr lang="zh-CN" altLang="zh-CN" dirty="0" smtClean="0"/>
              <a:t>机制</a:t>
            </a:r>
            <a:endParaRPr lang="en-US" altLang="zh-CN" dirty="0" smtClean="0"/>
          </a:p>
          <a:p>
            <a:r>
              <a:rPr lang="zh-CN" altLang="zh-CN" dirty="0" smtClean="0"/>
              <a:t>设计片</a:t>
            </a:r>
            <a:r>
              <a:rPr lang="zh-CN" altLang="zh-CN" dirty="0"/>
              <a:t>上内存页缺失机制</a:t>
            </a:r>
            <a:endParaRPr lang="zh-CN" altLang="en-US" dirty="0"/>
          </a:p>
        </p:txBody>
      </p:sp>
      <p:pic>
        <p:nvPicPr>
          <p:cNvPr id="4" name="图片 3"/>
          <p:cNvPicPr>
            <a:picLocks noChangeAspect="1"/>
          </p:cNvPicPr>
          <p:nvPr/>
        </p:nvPicPr>
        <p:blipFill>
          <a:blip r:embed="rId1"/>
          <a:stretch>
            <a:fillRect/>
          </a:stretch>
        </p:blipFill>
        <p:spPr>
          <a:xfrm>
            <a:off x="295024" y="2258528"/>
            <a:ext cx="6144880" cy="3619758"/>
          </a:xfrm>
          <a:prstGeom prst="rect">
            <a:avLst/>
          </a:prstGeom>
        </p:spPr>
      </p:pic>
      <p:sp>
        <p:nvSpPr>
          <p:cNvPr id="5" name="椭圆 4"/>
          <p:cNvSpPr/>
          <p:nvPr/>
        </p:nvSpPr>
        <p:spPr>
          <a:xfrm>
            <a:off x="2568063" y="2805664"/>
            <a:ext cx="1760098" cy="12627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5. </a:t>
            </a:r>
            <a:r>
              <a:rPr lang="zh-CN" altLang="zh-CN" sz="4000" b="1" dirty="0" smtClean="0"/>
              <a:t>基于</a:t>
            </a:r>
            <a:r>
              <a:rPr lang="zh-CN" altLang="zh-CN" sz="4000" b="1" dirty="0"/>
              <a:t>内存池的远端对象直接存储和访问机制</a:t>
            </a:r>
            <a:endParaRPr lang="zh-CN" altLang="en-US" sz="4000" dirty="0"/>
          </a:p>
        </p:txBody>
      </p:sp>
      <p:sp>
        <p:nvSpPr>
          <p:cNvPr id="3" name="内容占位符 2"/>
          <p:cNvSpPr>
            <a:spLocks noGrp="1"/>
          </p:cNvSpPr>
          <p:nvPr>
            <p:ph idx="1"/>
          </p:nvPr>
        </p:nvSpPr>
        <p:spPr>
          <a:xfrm>
            <a:off x="7053942" y="1825625"/>
            <a:ext cx="4299857" cy="4351338"/>
          </a:xfrm>
        </p:spPr>
        <p:txBody>
          <a:bodyPr>
            <a:normAutofit lnSpcReduction="10000"/>
          </a:bodyPr>
          <a:lstStyle/>
          <a:p>
            <a:r>
              <a:rPr lang="zh-CN" altLang="zh-CN" dirty="0"/>
              <a:t>设计支持远端内存对象直接存储和访问的运行时中间</a:t>
            </a:r>
            <a:r>
              <a:rPr lang="zh-CN" altLang="zh-CN" dirty="0" smtClean="0"/>
              <a:t>件</a:t>
            </a:r>
            <a:endParaRPr lang="en-US" altLang="zh-CN" dirty="0" smtClean="0"/>
          </a:p>
          <a:p>
            <a:r>
              <a:rPr lang="zh-CN" altLang="zh-CN" dirty="0" smtClean="0"/>
              <a:t>在</a:t>
            </a:r>
            <a:r>
              <a:rPr lang="en-US" altLang="zh-CN" dirty="0"/>
              <a:t>Java</a:t>
            </a:r>
            <a:r>
              <a:rPr lang="zh-CN" altLang="zh-CN" dirty="0"/>
              <a:t>虚拟机层面支持异构内存</a:t>
            </a:r>
            <a:r>
              <a:rPr lang="zh-CN" altLang="zh-CN" dirty="0" smtClean="0"/>
              <a:t>池</a:t>
            </a:r>
            <a:endParaRPr lang="en-US" altLang="zh-CN" dirty="0" smtClean="0"/>
          </a:p>
          <a:p>
            <a:r>
              <a:rPr lang="zh-CN" altLang="zh-CN" dirty="0" smtClean="0"/>
              <a:t>计算</a:t>
            </a:r>
            <a:r>
              <a:rPr lang="zh-CN" altLang="zh-CN" dirty="0"/>
              <a:t>节点可以高效透明地解析本地或远端的内存</a:t>
            </a:r>
            <a:r>
              <a:rPr lang="zh-CN" altLang="zh-CN" dirty="0" smtClean="0"/>
              <a:t>对象</a:t>
            </a:r>
            <a:endParaRPr lang="en-US" altLang="zh-CN" dirty="0" smtClean="0"/>
          </a:p>
          <a:p>
            <a:r>
              <a:rPr lang="zh-CN" altLang="zh-CN" dirty="0"/>
              <a:t>基于</a:t>
            </a:r>
            <a:r>
              <a:rPr lang="en-US" altLang="zh-CN" dirty="0"/>
              <a:t>Java</a:t>
            </a:r>
            <a:r>
              <a:rPr lang="zh-CN" altLang="zh-CN" dirty="0"/>
              <a:t>的遗留应用程序可以透明移植到分布式内存池</a:t>
            </a:r>
            <a:endParaRPr lang="zh-CN" altLang="en-US" dirty="0"/>
          </a:p>
        </p:txBody>
      </p:sp>
      <p:pic>
        <p:nvPicPr>
          <p:cNvPr id="4" name="图片 3" descr="object jvm"/>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258" y="2019799"/>
            <a:ext cx="6251302" cy="41571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32749"/>
          </a:xfrm>
        </p:spPr>
        <p:txBody>
          <a:bodyPr/>
          <a:lstStyle/>
          <a:p>
            <a:pPr algn="ctr"/>
            <a:r>
              <a:rPr lang="zh-CN" altLang="en-US" b="1" dirty="0" smtClean="0"/>
              <a:t>任务分解</a:t>
            </a:r>
            <a:endParaRPr lang="zh-CN" altLang="en-US" b="1" dirty="0"/>
          </a:p>
        </p:txBody>
      </p:sp>
      <p:sp>
        <p:nvSpPr>
          <p:cNvPr id="3" name="内容占位符 2"/>
          <p:cNvSpPr>
            <a:spLocks noGrp="1"/>
          </p:cNvSpPr>
          <p:nvPr>
            <p:ph idx="1"/>
          </p:nvPr>
        </p:nvSpPr>
        <p:spPr/>
        <p:txBody>
          <a:bodyPr>
            <a:normAutofit/>
          </a:bodyPr>
          <a:lstStyle/>
          <a:p>
            <a:r>
              <a:rPr lang="zh-CN" altLang="zh-CN" b="1" dirty="0"/>
              <a:t>异构内存感知的对象存储组织模式和混合索引机制</a:t>
            </a:r>
            <a:r>
              <a:rPr lang="en-US" altLang="zh-CN" b="1" dirty="0"/>
              <a:t>(</a:t>
            </a:r>
            <a:r>
              <a:rPr lang="zh-CN" altLang="zh-CN" b="1" dirty="0"/>
              <a:t>李邦宇</a:t>
            </a:r>
            <a:r>
              <a:rPr lang="en-US" altLang="zh-CN" b="1" dirty="0"/>
              <a:t>)</a:t>
            </a:r>
            <a:endParaRPr lang="zh-CN" altLang="zh-CN" dirty="0"/>
          </a:p>
          <a:p>
            <a:r>
              <a:rPr lang="zh-CN" altLang="zh-CN" b="1" dirty="0"/>
              <a:t>基于一致性哈希的可扩展对象数据放置与动态迁移机制 </a:t>
            </a:r>
            <a:r>
              <a:rPr lang="en-US" altLang="zh-CN" b="1" dirty="0"/>
              <a:t>(</a:t>
            </a:r>
            <a:r>
              <a:rPr lang="zh-CN" altLang="zh-CN" b="1" dirty="0"/>
              <a:t>彭潇阳</a:t>
            </a:r>
            <a:r>
              <a:rPr lang="en-US" altLang="zh-CN" b="1" dirty="0"/>
              <a:t>)</a:t>
            </a:r>
            <a:endParaRPr lang="zh-CN" altLang="zh-CN" dirty="0"/>
          </a:p>
          <a:p>
            <a:r>
              <a:rPr lang="zh-CN" altLang="zh-CN" b="1" dirty="0"/>
              <a:t>分布式异构内存池的远端对象直接存储和访问机制 </a:t>
            </a:r>
            <a:r>
              <a:rPr lang="en-US" altLang="zh-CN" b="1" dirty="0"/>
              <a:t>(</a:t>
            </a:r>
            <a:r>
              <a:rPr lang="zh-CN" altLang="zh-CN" b="1" dirty="0"/>
              <a:t>冯昊</a:t>
            </a:r>
            <a:r>
              <a:rPr lang="en-US" altLang="zh-CN" b="1" dirty="0"/>
              <a:t>)</a:t>
            </a:r>
            <a:endParaRPr lang="zh-CN" altLang="zh-CN" dirty="0"/>
          </a:p>
          <a:p>
            <a:r>
              <a:rPr lang="zh-CN" altLang="zh-CN" b="1" dirty="0"/>
              <a:t>基于智能网卡的分布式对象访问加速</a:t>
            </a:r>
            <a:r>
              <a:rPr lang="zh-CN" altLang="zh-CN" b="1" dirty="0" smtClean="0"/>
              <a:t>机制</a:t>
            </a:r>
            <a:r>
              <a:rPr lang="zh-CN" altLang="en-US" b="1" dirty="0" smtClean="0"/>
              <a:t>（华为联合）</a:t>
            </a:r>
            <a:r>
              <a:rPr lang="zh-CN" altLang="zh-CN" b="1" dirty="0" smtClean="0"/>
              <a:t> </a:t>
            </a:r>
            <a:endParaRPr lang="zh-CN" altLang="zh-CN" dirty="0"/>
          </a:p>
          <a:p>
            <a:r>
              <a:rPr lang="zh-CN" altLang="zh-CN" b="1" dirty="0" smtClean="0"/>
              <a:t>基于</a:t>
            </a:r>
            <a:r>
              <a:rPr lang="zh-CN" altLang="zh-CN" b="1" dirty="0"/>
              <a:t>智能</a:t>
            </a:r>
            <a:r>
              <a:rPr lang="en-US" altLang="zh-CN" b="1" dirty="0"/>
              <a:t>SSD</a:t>
            </a:r>
            <a:r>
              <a:rPr lang="zh-CN" altLang="zh-CN" b="1" dirty="0"/>
              <a:t>的</a:t>
            </a:r>
            <a:r>
              <a:rPr lang="en-US" altLang="zh-CN" b="1" dirty="0"/>
              <a:t>KV</a:t>
            </a:r>
            <a:r>
              <a:rPr lang="zh-CN" altLang="zh-CN" b="1" dirty="0"/>
              <a:t>索引加速机制</a:t>
            </a:r>
            <a:endParaRPr lang="zh-CN" altLang="zh-CN" dirty="0"/>
          </a:p>
          <a:p>
            <a:r>
              <a:rPr lang="zh-CN" altLang="zh-CN" b="1" dirty="0"/>
              <a:t>面向内存扩展卡的混合内存控制器设计 </a:t>
            </a:r>
            <a:r>
              <a:rPr lang="en-US" altLang="zh-CN" b="1" dirty="0" smtClean="0"/>
              <a:t>(</a:t>
            </a:r>
            <a:r>
              <a:rPr lang="zh-CN" altLang="en-US" b="1" dirty="0" smtClean="0"/>
              <a:t>陈瑞聪</a:t>
            </a:r>
            <a:r>
              <a:rPr lang="en-US" altLang="zh-CN" b="1" dirty="0" smtClean="0"/>
              <a:t>)</a:t>
            </a:r>
            <a:endParaRPr lang="zh-CN" altLang="zh-CN" dirty="0"/>
          </a:p>
          <a:p>
            <a:r>
              <a:rPr lang="zh-CN" altLang="zh-CN" b="1" dirty="0"/>
              <a:t>基于一致性互连总线的多层次内存管理</a:t>
            </a:r>
            <a:r>
              <a:rPr lang="zh-CN" altLang="zh-CN" b="1" dirty="0" smtClean="0"/>
              <a:t>策略</a:t>
            </a:r>
            <a:r>
              <a:rPr lang="en-US" altLang="zh-CN" b="1" dirty="0" smtClean="0"/>
              <a:t> (</a:t>
            </a:r>
            <a:r>
              <a:rPr lang="zh-CN" altLang="en-US" b="1" dirty="0" smtClean="0"/>
              <a:t>华为联合</a:t>
            </a:r>
            <a:r>
              <a:rPr lang="en-US" altLang="zh-CN" b="1" dirty="0" smtClean="0"/>
              <a:t>)</a:t>
            </a:r>
            <a:endParaRPr lang="zh-CN" altLang="zh-CN" dirty="0"/>
          </a:p>
          <a:p>
            <a:r>
              <a:rPr lang="zh-CN" altLang="zh-CN" b="1" dirty="0"/>
              <a:t>基于一致性互连总线的缓存扩容机制</a:t>
            </a:r>
            <a:endParaRPr lang="zh-CN"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758914" y="1533933"/>
          <a:ext cx="10674171" cy="4953000"/>
        </p:xfrm>
        <a:graphic>
          <a:graphicData uri="http://schemas.openxmlformats.org/drawingml/2006/table">
            <a:tbl>
              <a:tblPr>
                <a:tableStyleId>{5C22544A-7EE6-4342-B048-85BDC9FD1C3A}</a:tableStyleId>
              </a:tblPr>
              <a:tblGrid>
                <a:gridCol w="1488542"/>
                <a:gridCol w="4559840"/>
                <a:gridCol w="829063"/>
                <a:gridCol w="829063"/>
                <a:gridCol w="890299"/>
                <a:gridCol w="720718"/>
                <a:gridCol w="678323"/>
                <a:gridCol w="678323"/>
              </a:tblGrid>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异构内存感知的对象存储组织模式和混合索引机制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李邦宇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华为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基于一致性哈希的可扩展对象数据放置与动态迁移机制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彭潇阳</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刘海坤、廖小飞</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基于智能网卡的分布式对象访问加速机制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宋郅炜</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廖小飞</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华为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分布式异构内存池的远端对象直接存储和访问机制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郭超</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余辰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基于智能</a:t>
                      </a:r>
                      <a:r>
                        <a:rPr lang="en-US" sz="1600" u="none" strike="noStrike" dirty="0">
                          <a:effectLst/>
                        </a:rPr>
                        <a:t>SSD</a:t>
                      </a:r>
                      <a:r>
                        <a:rPr lang="zh-CN" altLang="en-US" sz="1600" u="none" strike="noStrike" dirty="0">
                          <a:effectLst/>
                        </a:rPr>
                        <a:t>的</a:t>
                      </a:r>
                      <a:r>
                        <a:rPr lang="en-US" sz="1600" u="none" strike="noStrike" dirty="0">
                          <a:effectLst/>
                        </a:rPr>
                        <a:t>KV</a:t>
                      </a:r>
                      <a:r>
                        <a:rPr lang="zh-CN" altLang="en-US" sz="1600" u="none" strike="noStrike" dirty="0">
                          <a:effectLst/>
                        </a:rPr>
                        <a:t>索引加速机制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冯昊</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姚德中</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面向内存扩展卡的混合内存控制器设计</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陈瑞聪</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基于一致性互连总线的缓存扩容机制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杨奕驰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余辰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2000" u="none" strike="noStrike" dirty="0">
                          <a:effectLst/>
                        </a:rPr>
                        <a:t>华为</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基于一致性互连总线的多层次内存管理策略</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汪啸宇</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赵峰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p:spTree>
  </p:cSld>
  <p:clrMapOvr>
    <a:masterClrMapping/>
  </p:clrMapOvr>
</p:sld>
</file>

<file path=ppt/tags/tag1.xml><?xml version="1.0" encoding="utf-8"?>
<p:tagLst xmlns:p="http://schemas.openxmlformats.org/presentationml/2006/main">
  <p:tag name="KSO_WPP_MARK_KEY" val="f0c935f6-a353-4984-8836-4ffd90c6c3b0"/>
  <p:tag name="COMMONDATA" val="eyJoZGlkIjoiYmI1ZDk1ZTQ0MzMzODRhYmE0YjEyOTFiYmY4YmNiMj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1312</Words>
  <Application>WPS 演示</Application>
  <PresentationFormat>宽屏</PresentationFormat>
  <Paragraphs>163</Paragraphs>
  <Slides>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22" baseType="lpstr">
      <vt:lpstr>Arial</vt:lpstr>
      <vt:lpstr>宋体</vt:lpstr>
      <vt:lpstr>Wingdings</vt:lpstr>
      <vt:lpstr>Calibri Light</vt:lpstr>
      <vt:lpstr>黑体</vt:lpstr>
      <vt:lpstr>等线</vt:lpstr>
      <vt:lpstr>等线 Light</vt:lpstr>
      <vt:lpstr>微软雅黑</vt:lpstr>
      <vt:lpstr>Arial Unicode MS</vt:lpstr>
      <vt:lpstr>Calibri</vt:lpstr>
      <vt:lpstr>Office 主题​​</vt:lpstr>
      <vt:lpstr>Visio.Drawing.15</vt:lpstr>
      <vt:lpstr>Visio.Drawing.15</vt:lpstr>
      <vt:lpstr>基于内存池的分布式对象存储系统</vt:lpstr>
      <vt:lpstr>总体架构</vt:lpstr>
      <vt:lpstr>1. 异构内存感知的对象存储组织模式和混合索引结构</vt:lpstr>
      <vt:lpstr>2. 可扩展的对象数据放置与动态迁移机制</vt:lpstr>
      <vt:lpstr>3. 基于华为统一互连总线的分布式对象缓存一致性协议和并发控制机制</vt:lpstr>
      <vt:lpstr>4. 分布式对象访存的加速机制</vt:lpstr>
      <vt:lpstr>5. 基于内存池的远端对象直接存储和访问机制</vt:lpstr>
      <vt:lpstr>任务分解</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LBY_AKA_YBL</cp:lastModifiedBy>
  <cp:revision>9</cp:revision>
  <dcterms:created xsi:type="dcterms:W3CDTF">2022-08-01T12:28:00Z</dcterms:created>
  <dcterms:modified xsi:type="dcterms:W3CDTF">2022-10-27T03:48:04Z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46130F14CADB49EA9FA13B5B655E2A8E</vt:lpwstr>
  </property>
  <property fmtid="{D5CDD505-2E9C-101B-9397-08002B2CF9AE}" pid="3" name="KSOProductBuildVer">
    <vt:lpwstr>2052-11.1.0.12598</vt:lpwstr>
  </property>
</Properties>
</file>