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426644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44073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42290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419034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308586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281616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17574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231341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382597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12208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6EC5E7B-1E8E-495C-AB71-BAADEEDEA495}"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213954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C5E7B-1E8E-495C-AB71-BAADEEDEA495}" type="datetimeFigureOut">
              <a:rPr lang="zh-CN" altLang="en-US" smtClean="0"/>
              <a:t>2022/9/20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58FDD-683D-4A33-98DA-A7071BC45F38}" type="slidenum">
              <a:rPr lang="zh-CN" altLang="en-US" smtClean="0"/>
              <a:t>‹#›</a:t>
            </a:fld>
            <a:endParaRPr lang="zh-CN" altLang="en-US"/>
          </a:p>
        </p:txBody>
      </p:sp>
    </p:spTree>
    <p:extLst>
      <p:ext uri="{BB962C8B-B14F-4D97-AF65-F5344CB8AC3E}">
        <p14:creationId xmlns:p14="http://schemas.microsoft.com/office/powerpoint/2010/main" val="346027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基于内存池的分布式对象存储系统</a:t>
            </a:r>
            <a:endParaRPr lang="zh-CN" altLang="en-US" dirty="0"/>
          </a:p>
        </p:txBody>
      </p:sp>
      <p:sp>
        <p:nvSpPr>
          <p:cNvPr id="3" name="内容占位符 2"/>
          <p:cNvSpPr>
            <a:spLocks noGrp="1"/>
          </p:cNvSpPr>
          <p:nvPr>
            <p:ph idx="1"/>
          </p:nvPr>
        </p:nvSpPr>
        <p:spPr>
          <a:xfrm>
            <a:off x="742406" y="1808207"/>
            <a:ext cx="10515600" cy="4351338"/>
          </a:xfrm>
        </p:spPr>
        <p:txBody>
          <a:bodyPr>
            <a:normAutofit/>
          </a:bodyPr>
          <a:lstStyle/>
          <a:p>
            <a:r>
              <a:rPr lang="zh-CN" altLang="en-US" dirty="0" smtClean="0"/>
              <a:t>目前正在和华为、厦大（清华）、中大、之江联合申报重点研发项目“面向分布式异构计算系统内存池化关键技术”</a:t>
            </a:r>
            <a:endParaRPr lang="en-US" altLang="zh-CN" dirty="0" smtClean="0"/>
          </a:p>
          <a:p>
            <a:r>
              <a:rPr lang="zh-CN" altLang="en-US" dirty="0" smtClean="0"/>
              <a:t>华科承担任务：</a:t>
            </a:r>
            <a:r>
              <a:rPr lang="zh-CN" altLang="zh-CN" dirty="0">
                <a:solidFill>
                  <a:srgbClr val="FF0000"/>
                </a:solidFill>
              </a:rPr>
              <a:t>基于内存池的分布式对象</a:t>
            </a:r>
            <a:r>
              <a:rPr lang="zh-CN" altLang="zh-CN" dirty="0" smtClean="0">
                <a:solidFill>
                  <a:srgbClr val="FF0000"/>
                </a:solidFill>
              </a:rPr>
              <a:t>存储系统</a:t>
            </a:r>
            <a:endParaRPr lang="en-US" altLang="zh-CN" dirty="0" smtClean="0">
              <a:solidFill>
                <a:srgbClr val="FF0000"/>
              </a:solidFill>
            </a:endParaRPr>
          </a:p>
          <a:p>
            <a:r>
              <a:rPr lang="zh-CN" altLang="en-US" dirty="0"/>
              <a:t>主要研究任务</a:t>
            </a:r>
            <a:r>
              <a:rPr lang="zh-CN" altLang="en-US" dirty="0" smtClean="0"/>
              <a:t>：</a:t>
            </a:r>
            <a:r>
              <a:rPr lang="zh-CN" altLang="zh-CN" dirty="0"/>
              <a:t>研究异构内存感知对象存储组织模式和混合索引机制、对象数据放置与动态迁移技术、分布式对象缓存一致性协议和并发控制机制、对象访存加速机制</a:t>
            </a:r>
            <a:r>
              <a:rPr lang="zh-CN" altLang="zh-CN" dirty="0" smtClean="0"/>
              <a:t>，</a:t>
            </a:r>
            <a:r>
              <a:rPr lang="zh-CN" altLang="en-US" dirty="0" smtClean="0"/>
              <a:t>远端内存对象透明访问机制，</a:t>
            </a:r>
            <a:r>
              <a:rPr lang="zh-CN" altLang="zh-CN" dirty="0" smtClean="0"/>
              <a:t>实现</a:t>
            </a:r>
            <a:r>
              <a:rPr lang="zh-CN" altLang="zh-CN" dirty="0"/>
              <a:t>基于内存池的高性能分布式对象存储系统</a:t>
            </a:r>
            <a:r>
              <a:rPr lang="zh-CN" altLang="zh-CN" dirty="0" smtClean="0"/>
              <a:t>。</a:t>
            </a:r>
            <a:endParaRPr lang="en-US" altLang="zh-CN" dirty="0"/>
          </a:p>
          <a:p>
            <a:r>
              <a:rPr lang="zh-CN" altLang="en-US" dirty="0"/>
              <a:t>主要指标</a:t>
            </a:r>
            <a:r>
              <a:rPr lang="zh-CN" altLang="en-US" dirty="0" smtClean="0"/>
              <a:t>：</a:t>
            </a:r>
            <a:r>
              <a:rPr lang="zh-CN" altLang="zh-CN" dirty="0"/>
              <a:t>支持文件、块和对象等访问接口和模式，读操作不低于</a:t>
            </a:r>
            <a:r>
              <a:rPr lang="en-US" altLang="zh-CN" dirty="0"/>
              <a:t>1 </a:t>
            </a:r>
            <a:r>
              <a:rPr lang="zh-CN" altLang="zh-CN" dirty="0"/>
              <a:t>亿</a:t>
            </a:r>
            <a:r>
              <a:rPr lang="en-US" altLang="zh-CN" dirty="0"/>
              <a:t>ops</a:t>
            </a:r>
            <a:r>
              <a:rPr lang="zh-CN" altLang="zh-CN" dirty="0"/>
              <a:t>，写操作不低于</a:t>
            </a:r>
            <a:r>
              <a:rPr lang="en-US" altLang="zh-CN" dirty="0"/>
              <a:t>2000 </a:t>
            </a:r>
            <a:r>
              <a:rPr lang="zh-CN" altLang="zh-CN" dirty="0"/>
              <a:t>万</a:t>
            </a:r>
            <a:r>
              <a:rPr lang="en-US" altLang="zh-CN" dirty="0"/>
              <a:t>ops</a:t>
            </a:r>
            <a:r>
              <a:rPr lang="zh-CN" altLang="zh-CN" dirty="0"/>
              <a:t>，比现有的分布式键值对存储系统吞吐率提高</a:t>
            </a:r>
            <a:r>
              <a:rPr lang="en-US" altLang="zh-CN" dirty="0"/>
              <a:t>5</a:t>
            </a:r>
            <a:r>
              <a:rPr lang="zh-CN" altLang="zh-CN" dirty="0"/>
              <a:t>倍以上。</a:t>
            </a:r>
            <a:endParaRPr lang="zh-CN" altLang="en-US" dirty="0"/>
          </a:p>
        </p:txBody>
      </p:sp>
    </p:spTree>
    <p:extLst>
      <p:ext uri="{BB962C8B-B14F-4D97-AF65-F5344CB8AC3E}">
        <p14:creationId xmlns:p14="http://schemas.microsoft.com/office/powerpoint/2010/main" val="405751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总体架构</a:t>
            </a:r>
            <a:endParaRPr lang="zh-CN" alt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15323269"/>
              </p:ext>
            </p:extLst>
          </p:nvPr>
        </p:nvGraphicFramePr>
        <p:xfrm>
          <a:off x="1811382" y="1648943"/>
          <a:ext cx="8316963" cy="4268584"/>
        </p:xfrm>
        <a:graphic>
          <a:graphicData uri="http://schemas.openxmlformats.org/presentationml/2006/ole">
            <mc:AlternateContent xmlns:mc="http://schemas.openxmlformats.org/markup-compatibility/2006">
              <mc:Choice xmlns:v="urn:schemas-microsoft-com:vml" Requires="v">
                <p:oleObj spid="_x0000_s1032" name="Visio" r:id="rId3" imgW="7991610" imgH="4095841" progId="Visio.Drawing.15">
                  <p:embed/>
                </p:oleObj>
              </mc:Choice>
              <mc:Fallback>
                <p:oleObj name="Visio" r:id="rId3" imgW="7991610" imgH="409584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382" y="1648943"/>
                        <a:ext cx="8316963" cy="4268584"/>
                      </a:xfrm>
                      <a:prstGeom prst="rect">
                        <a:avLst/>
                      </a:prstGeom>
                      <a:noFill/>
                    </p:spPr>
                  </p:pic>
                </p:oleObj>
              </mc:Fallback>
            </mc:AlternateContent>
          </a:graphicData>
        </a:graphic>
      </p:graphicFrame>
      <p:sp>
        <p:nvSpPr>
          <p:cNvPr id="6" name="Rectangle 3"/>
          <p:cNvSpPr>
            <a:spLocks noChangeArrowheads="1"/>
          </p:cNvSpPr>
          <p:nvPr/>
        </p:nvSpPr>
        <p:spPr bwMode="auto">
          <a:xfrm>
            <a:off x="365760" y="5917527"/>
            <a:ext cx="116869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Light" panose="020F0302020204030204" pitchFamily="34" charset="0"/>
                <a:ea typeface="黑体" panose="02010609060101010101" pitchFamily="49" charset="-122"/>
                <a:cs typeface="Calibri Light" panose="020F0302020204030204" pitchFamily="34" charset="0"/>
              </a:rPr>
              <a:t>基于分布式异构内存池的分布式对象存储系统架构</a:t>
            </a:r>
            <a:endParaRPr kumimoji="0" lang="zh-CN"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9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a:t>
            </a:r>
            <a:r>
              <a:rPr lang="zh-CN" altLang="zh-CN" b="1" dirty="0" smtClean="0"/>
              <a:t>异构</a:t>
            </a:r>
            <a:r>
              <a:rPr lang="zh-CN" altLang="zh-CN" b="1" dirty="0"/>
              <a:t>内存感知的对象存储组织模式和混合索引</a:t>
            </a:r>
            <a:r>
              <a:rPr lang="zh-CN" altLang="zh-CN" b="1" dirty="0" smtClean="0"/>
              <a:t>结构</a:t>
            </a:r>
            <a:endParaRPr lang="zh-CN" altLang="en-US" dirty="0"/>
          </a:p>
        </p:txBody>
      </p:sp>
      <p:sp>
        <p:nvSpPr>
          <p:cNvPr id="3" name="内容占位符 2"/>
          <p:cNvSpPr>
            <a:spLocks noGrp="1"/>
          </p:cNvSpPr>
          <p:nvPr>
            <p:ph idx="1"/>
          </p:nvPr>
        </p:nvSpPr>
        <p:spPr>
          <a:xfrm>
            <a:off x="8087209" y="2202143"/>
            <a:ext cx="3826885" cy="4351338"/>
          </a:xfrm>
        </p:spPr>
        <p:txBody>
          <a:bodyPr/>
          <a:lstStyle/>
          <a:p>
            <a:r>
              <a:rPr lang="zh-CN" altLang="en-US" dirty="0" smtClean="0"/>
              <a:t>设计</a:t>
            </a:r>
            <a:r>
              <a:rPr lang="en-US" altLang="zh-CN" dirty="0" err="1" smtClean="0"/>
              <a:t>B+tree</a:t>
            </a:r>
            <a:r>
              <a:rPr lang="zh-CN" altLang="en-US" dirty="0" smtClean="0"/>
              <a:t>和</a:t>
            </a:r>
            <a:r>
              <a:rPr lang="en-US" altLang="zh-CN" dirty="0" smtClean="0"/>
              <a:t>Hash</a:t>
            </a:r>
            <a:r>
              <a:rPr lang="zh-CN" altLang="zh-CN" dirty="0" smtClean="0"/>
              <a:t>混合</a:t>
            </a:r>
            <a:r>
              <a:rPr lang="zh-CN" altLang="zh-CN" dirty="0"/>
              <a:t>索引</a:t>
            </a:r>
            <a:r>
              <a:rPr lang="zh-CN" altLang="zh-CN" dirty="0" smtClean="0"/>
              <a:t>结构</a:t>
            </a:r>
            <a:endParaRPr lang="en-US" altLang="zh-CN" dirty="0" smtClean="0"/>
          </a:p>
          <a:p>
            <a:r>
              <a:rPr lang="zh-CN" altLang="en-US" dirty="0" smtClean="0"/>
              <a:t>设计混合索引的高效同步机制</a:t>
            </a:r>
            <a:endParaRPr lang="en-US" altLang="zh-CN" dirty="0" smtClean="0"/>
          </a:p>
          <a:p>
            <a:r>
              <a:rPr lang="zh-CN" altLang="en-US" dirty="0"/>
              <a:t>日志</a:t>
            </a:r>
            <a:r>
              <a:rPr lang="zh-CN" altLang="en-US" dirty="0" smtClean="0"/>
              <a:t>结构的持久内存组织模式</a:t>
            </a:r>
            <a:endParaRPr lang="en-US" altLang="zh-CN" dirty="0" smtClean="0"/>
          </a:p>
          <a:p>
            <a:r>
              <a:rPr lang="zh-CN" altLang="en-US" dirty="0" smtClean="0"/>
              <a:t>考虑傲腾特性，设计</a:t>
            </a:r>
            <a:r>
              <a:rPr lang="zh-CN" altLang="zh-CN" dirty="0" smtClean="0"/>
              <a:t>键</a:t>
            </a:r>
            <a:r>
              <a:rPr lang="zh-CN" altLang="zh-CN" dirty="0"/>
              <a:t>值对象数据写合并</a:t>
            </a:r>
            <a:r>
              <a:rPr lang="zh-CN" altLang="zh-CN" dirty="0" smtClean="0"/>
              <a:t>机制</a:t>
            </a:r>
            <a:endParaRPr lang="en-US" altLang="zh-CN" dirty="0" smtClean="0"/>
          </a:p>
          <a:p>
            <a:endParaRPr lang="en-US" altLang="zh-CN" dirty="0" smtClean="0"/>
          </a:p>
          <a:p>
            <a:endParaRPr lang="zh-CN" altLang="en-US" dirty="0"/>
          </a:p>
        </p:txBody>
      </p:sp>
      <p:sp>
        <p:nvSpPr>
          <p:cNvPr id="4" name="Rectangle 2"/>
          <p:cNvSpPr>
            <a:spLocks noChangeArrowheads="1"/>
          </p:cNvSpPr>
          <p:nvPr/>
        </p:nvSpPr>
        <p:spPr bwMode="auto">
          <a:xfrm>
            <a:off x="2603863" y="24819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41481565"/>
              </p:ext>
            </p:extLst>
          </p:nvPr>
        </p:nvGraphicFramePr>
        <p:xfrm>
          <a:off x="1017109" y="1947151"/>
          <a:ext cx="6783230" cy="3968421"/>
        </p:xfrm>
        <a:graphic>
          <a:graphicData uri="http://schemas.openxmlformats.org/presentationml/2006/ole">
            <mc:AlternateContent xmlns:mc="http://schemas.openxmlformats.org/markup-compatibility/2006">
              <mc:Choice xmlns:v="urn:schemas-microsoft-com:vml" Requires="v">
                <p:oleObj spid="_x0000_s2057" name="Visio" r:id="rId3" imgW="10496470" imgH="6143762" progId="Visio.Drawing.15">
                  <p:embed/>
                </p:oleObj>
              </mc:Choice>
              <mc:Fallback>
                <p:oleObj name="Visio" r:id="rId3" imgW="10496470" imgH="614376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109" y="1947151"/>
                        <a:ext cx="6783230" cy="3968421"/>
                      </a:xfrm>
                      <a:prstGeom prst="rect">
                        <a:avLst/>
                      </a:prstGeom>
                      <a:noFill/>
                    </p:spPr>
                  </p:pic>
                </p:oleObj>
              </mc:Fallback>
            </mc:AlternateContent>
          </a:graphicData>
        </a:graphic>
      </p:graphicFrame>
      <p:sp>
        <p:nvSpPr>
          <p:cNvPr id="6" name="Rectangle 3"/>
          <p:cNvSpPr>
            <a:spLocks noChangeArrowheads="1"/>
          </p:cNvSpPr>
          <p:nvPr/>
        </p:nvSpPr>
        <p:spPr bwMode="auto">
          <a:xfrm>
            <a:off x="2603863" y="6153371"/>
            <a:ext cx="39941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bmk="OLE_LINK61">
                <a:ln>
                  <a:noFill/>
                </a:ln>
                <a:solidFill>
                  <a:schemeClr val="tx1"/>
                </a:solidFill>
                <a:effectLst/>
                <a:latin typeface="Calibri Light" panose="020F0302020204030204" pitchFamily="34" charset="0"/>
                <a:ea typeface="黑体" panose="02010609060101010101" pitchFamily="49" charset="-122"/>
                <a:cs typeface="Calibri Light" panose="020F0302020204030204" pitchFamily="34" charset="0"/>
              </a:rPr>
              <a:t>异构内存感知的对象混合索引结构</a:t>
            </a:r>
            <a:endParaRPr kumimoji="0" lang="zh-CN"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80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t>
            </a:r>
            <a:r>
              <a:rPr lang="zh-CN" altLang="zh-CN" b="1" dirty="0" smtClean="0"/>
              <a:t>可</a:t>
            </a:r>
            <a:r>
              <a:rPr lang="zh-CN" altLang="zh-CN" b="1" dirty="0"/>
              <a:t>扩展的对象数据放置与动态迁移机制</a:t>
            </a:r>
            <a:endParaRPr lang="zh-CN" altLang="en-US" dirty="0"/>
          </a:p>
        </p:txBody>
      </p:sp>
      <p:sp>
        <p:nvSpPr>
          <p:cNvPr id="3" name="内容占位符 2"/>
          <p:cNvSpPr>
            <a:spLocks noGrp="1"/>
          </p:cNvSpPr>
          <p:nvPr>
            <p:ph idx="1"/>
          </p:nvPr>
        </p:nvSpPr>
        <p:spPr>
          <a:xfrm>
            <a:off x="6217920" y="2195555"/>
            <a:ext cx="5135880" cy="3981407"/>
          </a:xfrm>
        </p:spPr>
        <p:txBody>
          <a:bodyPr/>
          <a:lstStyle/>
          <a:p>
            <a:r>
              <a:rPr lang="zh-CN" altLang="zh-CN" dirty="0"/>
              <a:t>键值数据通过一致性哈希均匀分布到多个</a:t>
            </a:r>
            <a:r>
              <a:rPr lang="zh-CN" altLang="zh-CN" dirty="0" smtClean="0"/>
              <a:t>节点</a:t>
            </a:r>
            <a:endParaRPr lang="en-US" altLang="zh-CN" dirty="0" smtClean="0"/>
          </a:p>
          <a:p>
            <a:r>
              <a:rPr lang="zh-CN" altLang="zh-CN" dirty="0"/>
              <a:t>设计应用感知的键值</a:t>
            </a:r>
            <a:r>
              <a:rPr lang="zh-CN" altLang="zh-CN" dirty="0" smtClean="0"/>
              <a:t>数据</a:t>
            </a:r>
            <a:r>
              <a:rPr lang="zh-CN" altLang="en-US" dirty="0" smtClean="0"/>
              <a:t>放置和迁移</a:t>
            </a:r>
            <a:r>
              <a:rPr lang="zh-CN" altLang="zh-CN" dirty="0" smtClean="0"/>
              <a:t>策略</a:t>
            </a:r>
            <a:endParaRPr lang="en-US" altLang="zh-CN" dirty="0" smtClean="0"/>
          </a:p>
          <a:p>
            <a:r>
              <a:rPr lang="zh-CN" altLang="zh-CN" dirty="0"/>
              <a:t>设计基于智能网卡和</a:t>
            </a:r>
            <a:r>
              <a:rPr lang="en-US" altLang="zh-CN" dirty="0"/>
              <a:t>RDMA</a:t>
            </a:r>
            <a:r>
              <a:rPr lang="zh-CN" altLang="zh-CN" dirty="0"/>
              <a:t>协议的分布式对象多副本高效复制协议</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13" y="2195556"/>
            <a:ext cx="5502276" cy="4065905"/>
          </a:xfrm>
          <a:prstGeom prst="rect">
            <a:avLst/>
          </a:prstGeom>
          <a:noFill/>
          <a:ln>
            <a:noFill/>
          </a:ln>
        </p:spPr>
      </p:pic>
    </p:spTree>
    <p:extLst>
      <p:ext uri="{BB962C8B-B14F-4D97-AF65-F5344CB8AC3E}">
        <p14:creationId xmlns:p14="http://schemas.microsoft.com/office/powerpoint/2010/main" val="418092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3. </a:t>
            </a:r>
            <a:r>
              <a:rPr lang="zh-CN" altLang="zh-CN" b="1" dirty="0" smtClean="0"/>
              <a:t>基于</a:t>
            </a:r>
            <a:r>
              <a:rPr lang="zh-CN" altLang="zh-CN" b="1" dirty="0"/>
              <a:t>华为统一互连总线的分布式对象缓存一致性协议和并发控制</a:t>
            </a:r>
            <a:r>
              <a:rPr lang="zh-CN" altLang="zh-CN" b="1" dirty="0" smtClean="0"/>
              <a:t>机制</a:t>
            </a:r>
            <a:endParaRPr lang="zh-CN" altLang="en-US" dirty="0"/>
          </a:p>
        </p:txBody>
      </p:sp>
      <p:sp>
        <p:nvSpPr>
          <p:cNvPr id="3" name="内容占位符 2"/>
          <p:cNvSpPr>
            <a:spLocks noGrp="1"/>
          </p:cNvSpPr>
          <p:nvPr>
            <p:ph idx="1"/>
          </p:nvPr>
        </p:nvSpPr>
        <p:spPr>
          <a:xfrm>
            <a:off x="6217920" y="1825625"/>
            <a:ext cx="5135880" cy="4351338"/>
          </a:xfrm>
        </p:spPr>
        <p:txBody>
          <a:bodyPr/>
          <a:lstStyle/>
          <a:p>
            <a:r>
              <a:rPr lang="zh-CN" altLang="zh-CN" dirty="0"/>
              <a:t>设计基于</a:t>
            </a:r>
            <a:r>
              <a:rPr lang="en-US" altLang="zh-CN" dirty="0"/>
              <a:t>UB</a:t>
            </a:r>
            <a:r>
              <a:rPr lang="zh-CN" altLang="zh-CN" dirty="0"/>
              <a:t>和智能网卡的缓存一致性协议，实现客户端、网络链路及远端数据存储节点等数据通路上高速网络设备的片上缓存</a:t>
            </a:r>
            <a:r>
              <a:rPr lang="zh-CN" altLang="zh-CN" dirty="0" smtClean="0"/>
              <a:t>一致性</a:t>
            </a:r>
            <a:endParaRPr lang="en-US" altLang="zh-CN" dirty="0" smtClean="0"/>
          </a:p>
          <a:p>
            <a:r>
              <a:rPr lang="zh-CN" altLang="zh-CN" dirty="0"/>
              <a:t>通过动态调整一致性保障的粒度，结合租约、分布式锁等一致性保障机制，降低节点间数据一致性保障的性能开销</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405" y="1825625"/>
            <a:ext cx="5473292" cy="3792856"/>
          </a:xfrm>
          <a:prstGeom prst="rect">
            <a:avLst/>
          </a:prstGeom>
          <a:noFill/>
          <a:ln>
            <a:noFill/>
          </a:ln>
        </p:spPr>
      </p:pic>
    </p:spTree>
    <p:extLst>
      <p:ext uri="{BB962C8B-B14F-4D97-AF65-F5344CB8AC3E}">
        <p14:creationId xmlns:p14="http://schemas.microsoft.com/office/powerpoint/2010/main" val="409841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 </a:t>
            </a:r>
            <a:r>
              <a:rPr lang="zh-CN" altLang="zh-CN" b="1" dirty="0" smtClean="0"/>
              <a:t>分布式</a:t>
            </a:r>
            <a:r>
              <a:rPr lang="zh-CN" altLang="zh-CN" b="1" dirty="0"/>
              <a:t>对象访存的加速机制</a:t>
            </a:r>
            <a:endParaRPr lang="zh-CN" altLang="en-US" dirty="0"/>
          </a:p>
        </p:txBody>
      </p:sp>
      <p:sp>
        <p:nvSpPr>
          <p:cNvPr id="3" name="内容占位符 2"/>
          <p:cNvSpPr>
            <a:spLocks noGrp="1"/>
          </p:cNvSpPr>
          <p:nvPr>
            <p:ph idx="1"/>
          </p:nvPr>
        </p:nvSpPr>
        <p:spPr>
          <a:xfrm>
            <a:off x="6644640" y="2438399"/>
            <a:ext cx="4709159" cy="3738563"/>
          </a:xfrm>
        </p:spPr>
        <p:txBody>
          <a:bodyPr/>
          <a:lstStyle/>
          <a:p>
            <a:pPr marL="0" indent="0">
              <a:buNone/>
            </a:pPr>
            <a:r>
              <a:rPr lang="zh-CN" altLang="zh-CN" dirty="0"/>
              <a:t>利用可编程网卡的处理</a:t>
            </a:r>
            <a:r>
              <a:rPr lang="zh-CN" altLang="zh-CN" dirty="0" smtClean="0"/>
              <a:t>能力</a:t>
            </a:r>
            <a:endParaRPr lang="en-US" altLang="zh-CN" dirty="0" smtClean="0"/>
          </a:p>
          <a:p>
            <a:r>
              <a:rPr lang="zh-CN" altLang="zh-CN" dirty="0" smtClean="0"/>
              <a:t>设计</a:t>
            </a:r>
            <a:r>
              <a:rPr lang="zh-CN" altLang="zh-CN" dirty="0"/>
              <a:t>高效的地址</a:t>
            </a:r>
            <a:r>
              <a:rPr lang="zh-CN" altLang="zh-CN" dirty="0" smtClean="0"/>
              <a:t>翻译</a:t>
            </a:r>
            <a:r>
              <a:rPr lang="zh-CN" altLang="en-US" dirty="0"/>
              <a:t>机制</a:t>
            </a:r>
            <a:endParaRPr lang="en-US" altLang="zh-CN" dirty="0" smtClean="0"/>
          </a:p>
          <a:p>
            <a:r>
              <a:rPr lang="zh-CN" altLang="zh-CN" dirty="0" smtClean="0"/>
              <a:t>片</a:t>
            </a:r>
            <a:r>
              <a:rPr lang="zh-CN" altLang="zh-CN" dirty="0"/>
              <a:t>上缓存索引</a:t>
            </a:r>
            <a:r>
              <a:rPr lang="zh-CN" altLang="zh-CN" dirty="0" smtClean="0"/>
              <a:t>结构</a:t>
            </a:r>
            <a:endParaRPr lang="en-US" altLang="zh-CN" dirty="0" smtClean="0"/>
          </a:p>
          <a:p>
            <a:r>
              <a:rPr lang="zh-CN" altLang="zh-CN" dirty="0"/>
              <a:t>数据序列化加速</a:t>
            </a:r>
            <a:r>
              <a:rPr lang="zh-CN" altLang="zh-CN" dirty="0" smtClean="0"/>
              <a:t>机制</a:t>
            </a:r>
            <a:endParaRPr lang="en-US" altLang="zh-CN" dirty="0" smtClean="0"/>
          </a:p>
          <a:p>
            <a:r>
              <a:rPr lang="zh-CN" altLang="zh-CN" dirty="0" smtClean="0"/>
              <a:t>设计片</a:t>
            </a:r>
            <a:r>
              <a:rPr lang="zh-CN" altLang="zh-CN" dirty="0"/>
              <a:t>上内存页缺失机制</a:t>
            </a:r>
            <a:endParaRPr lang="zh-CN" altLang="en-US" dirty="0"/>
          </a:p>
        </p:txBody>
      </p:sp>
      <p:pic>
        <p:nvPicPr>
          <p:cNvPr id="4" name="图片 3"/>
          <p:cNvPicPr>
            <a:picLocks noChangeAspect="1"/>
          </p:cNvPicPr>
          <p:nvPr/>
        </p:nvPicPr>
        <p:blipFill>
          <a:blip r:embed="rId2"/>
          <a:stretch>
            <a:fillRect/>
          </a:stretch>
        </p:blipFill>
        <p:spPr>
          <a:xfrm>
            <a:off x="295024" y="2258528"/>
            <a:ext cx="6144880" cy="3619758"/>
          </a:xfrm>
          <a:prstGeom prst="rect">
            <a:avLst/>
          </a:prstGeom>
        </p:spPr>
      </p:pic>
      <p:sp>
        <p:nvSpPr>
          <p:cNvPr id="5" name="椭圆 4"/>
          <p:cNvSpPr/>
          <p:nvPr/>
        </p:nvSpPr>
        <p:spPr>
          <a:xfrm>
            <a:off x="2568063" y="2805664"/>
            <a:ext cx="1760098" cy="12627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46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5. </a:t>
            </a:r>
            <a:r>
              <a:rPr lang="zh-CN" altLang="zh-CN" sz="4000" b="1" dirty="0" smtClean="0"/>
              <a:t>基于</a:t>
            </a:r>
            <a:r>
              <a:rPr lang="zh-CN" altLang="zh-CN" sz="4000" b="1" dirty="0"/>
              <a:t>内存池的远端对象直接存储和访问机制</a:t>
            </a:r>
            <a:endParaRPr lang="zh-CN" altLang="en-US" sz="4000" dirty="0"/>
          </a:p>
        </p:txBody>
      </p:sp>
      <p:sp>
        <p:nvSpPr>
          <p:cNvPr id="3" name="内容占位符 2"/>
          <p:cNvSpPr>
            <a:spLocks noGrp="1"/>
          </p:cNvSpPr>
          <p:nvPr>
            <p:ph idx="1"/>
          </p:nvPr>
        </p:nvSpPr>
        <p:spPr>
          <a:xfrm>
            <a:off x="7053942" y="1825625"/>
            <a:ext cx="4299857" cy="4351338"/>
          </a:xfrm>
        </p:spPr>
        <p:txBody>
          <a:bodyPr>
            <a:normAutofit lnSpcReduction="10000"/>
          </a:bodyPr>
          <a:lstStyle/>
          <a:p>
            <a:r>
              <a:rPr lang="zh-CN" altLang="zh-CN" dirty="0"/>
              <a:t>设计支持远端内存对象直接存储和访问的运行时中间</a:t>
            </a:r>
            <a:r>
              <a:rPr lang="zh-CN" altLang="zh-CN" dirty="0" smtClean="0"/>
              <a:t>件</a:t>
            </a:r>
            <a:endParaRPr lang="en-US" altLang="zh-CN" dirty="0" smtClean="0"/>
          </a:p>
          <a:p>
            <a:r>
              <a:rPr lang="zh-CN" altLang="zh-CN" dirty="0" smtClean="0"/>
              <a:t>在</a:t>
            </a:r>
            <a:r>
              <a:rPr lang="en-US" altLang="zh-CN" dirty="0"/>
              <a:t>Java</a:t>
            </a:r>
            <a:r>
              <a:rPr lang="zh-CN" altLang="zh-CN" dirty="0"/>
              <a:t>虚拟机层面支持异构内存</a:t>
            </a:r>
            <a:r>
              <a:rPr lang="zh-CN" altLang="zh-CN" dirty="0" smtClean="0"/>
              <a:t>池</a:t>
            </a:r>
            <a:endParaRPr lang="en-US" altLang="zh-CN" dirty="0" smtClean="0"/>
          </a:p>
          <a:p>
            <a:r>
              <a:rPr lang="zh-CN" altLang="zh-CN" dirty="0" smtClean="0"/>
              <a:t>计算</a:t>
            </a:r>
            <a:r>
              <a:rPr lang="zh-CN" altLang="zh-CN" dirty="0"/>
              <a:t>节点可以高效透明地解析本地或远端的内存</a:t>
            </a:r>
            <a:r>
              <a:rPr lang="zh-CN" altLang="zh-CN" dirty="0" smtClean="0"/>
              <a:t>对象</a:t>
            </a:r>
            <a:endParaRPr lang="en-US" altLang="zh-CN" dirty="0" smtClean="0"/>
          </a:p>
          <a:p>
            <a:r>
              <a:rPr lang="zh-CN" altLang="zh-CN" dirty="0"/>
              <a:t>基于</a:t>
            </a:r>
            <a:r>
              <a:rPr lang="en-US" altLang="zh-CN" dirty="0"/>
              <a:t>Java</a:t>
            </a:r>
            <a:r>
              <a:rPr lang="zh-CN" altLang="zh-CN" dirty="0"/>
              <a:t>的遗留应用程序可以透明移植到分布式内存池</a:t>
            </a:r>
            <a:endParaRPr lang="zh-CN" altLang="en-US" dirty="0"/>
          </a:p>
        </p:txBody>
      </p:sp>
      <p:pic>
        <p:nvPicPr>
          <p:cNvPr id="4" name="图片 3" descr="object jv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258" y="2019799"/>
            <a:ext cx="6251302" cy="4157164"/>
          </a:xfrm>
          <a:prstGeom prst="rect">
            <a:avLst/>
          </a:prstGeom>
          <a:noFill/>
          <a:ln>
            <a:noFill/>
          </a:ln>
        </p:spPr>
      </p:pic>
    </p:spTree>
    <p:extLst>
      <p:ext uri="{BB962C8B-B14F-4D97-AF65-F5344CB8AC3E}">
        <p14:creationId xmlns:p14="http://schemas.microsoft.com/office/powerpoint/2010/main" val="157800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32749"/>
          </a:xfrm>
        </p:spPr>
        <p:txBody>
          <a:bodyPr/>
          <a:lstStyle/>
          <a:p>
            <a:pPr algn="ctr"/>
            <a:r>
              <a:rPr lang="zh-CN" altLang="en-US" b="1" dirty="0" smtClean="0"/>
              <a:t>任务分解</a:t>
            </a:r>
            <a:endParaRPr lang="zh-CN" altLang="en-US" b="1" dirty="0"/>
          </a:p>
        </p:txBody>
      </p:sp>
      <p:sp>
        <p:nvSpPr>
          <p:cNvPr id="3" name="内容占位符 2"/>
          <p:cNvSpPr>
            <a:spLocks noGrp="1"/>
          </p:cNvSpPr>
          <p:nvPr>
            <p:ph idx="1"/>
          </p:nvPr>
        </p:nvSpPr>
        <p:spPr/>
        <p:txBody>
          <a:bodyPr>
            <a:normAutofit/>
          </a:bodyPr>
          <a:lstStyle/>
          <a:p>
            <a:r>
              <a:rPr lang="zh-CN" altLang="zh-CN" b="1" dirty="0"/>
              <a:t>异构内存感知的对象存储组织模式和混合索引机制</a:t>
            </a:r>
            <a:r>
              <a:rPr lang="en-US" altLang="zh-CN" b="1" dirty="0"/>
              <a:t>(</a:t>
            </a:r>
            <a:r>
              <a:rPr lang="zh-CN" altLang="zh-CN" b="1" dirty="0"/>
              <a:t>李邦宇</a:t>
            </a:r>
            <a:r>
              <a:rPr lang="en-US" altLang="zh-CN" b="1" dirty="0"/>
              <a:t>)</a:t>
            </a:r>
            <a:endParaRPr lang="zh-CN" altLang="zh-CN" dirty="0"/>
          </a:p>
          <a:p>
            <a:r>
              <a:rPr lang="zh-CN" altLang="zh-CN" b="1" dirty="0"/>
              <a:t>基于一致性哈希的可扩展对象数据放置与动态迁移机制 </a:t>
            </a:r>
            <a:r>
              <a:rPr lang="en-US" altLang="zh-CN" b="1" dirty="0"/>
              <a:t>(</a:t>
            </a:r>
            <a:r>
              <a:rPr lang="zh-CN" altLang="zh-CN" b="1" dirty="0"/>
              <a:t>彭潇阳</a:t>
            </a:r>
            <a:r>
              <a:rPr lang="en-US" altLang="zh-CN" b="1" dirty="0"/>
              <a:t>)</a:t>
            </a:r>
            <a:endParaRPr lang="zh-CN" altLang="zh-CN" dirty="0"/>
          </a:p>
          <a:p>
            <a:r>
              <a:rPr lang="zh-CN" altLang="zh-CN" b="1" dirty="0"/>
              <a:t>分布式异构内存池的远端对象直接存储和访问机制 </a:t>
            </a:r>
            <a:r>
              <a:rPr lang="en-US" altLang="zh-CN" b="1" dirty="0"/>
              <a:t>(</a:t>
            </a:r>
            <a:r>
              <a:rPr lang="zh-CN" altLang="zh-CN" b="1" dirty="0"/>
              <a:t>冯昊</a:t>
            </a:r>
            <a:r>
              <a:rPr lang="en-US" altLang="zh-CN" b="1" dirty="0"/>
              <a:t>)</a:t>
            </a:r>
            <a:endParaRPr lang="zh-CN" altLang="zh-CN" dirty="0"/>
          </a:p>
          <a:p>
            <a:r>
              <a:rPr lang="zh-CN" altLang="zh-CN" b="1" dirty="0"/>
              <a:t>基于智能网卡的分布式对象访问加速</a:t>
            </a:r>
            <a:r>
              <a:rPr lang="zh-CN" altLang="zh-CN" b="1" dirty="0" smtClean="0"/>
              <a:t>机制</a:t>
            </a:r>
            <a:r>
              <a:rPr lang="zh-CN" altLang="en-US" b="1" dirty="0" smtClean="0"/>
              <a:t>（华为联合）</a:t>
            </a:r>
            <a:r>
              <a:rPr lang="zh-CN" altLang="zh-CN" b="1" dirty="0" smtClean="0"/>
              <a:t> </a:t>
            </a:r>
            <a:endParaRPr lang="zh-CN" altLang="zh-CN" dirty="0"/>
          </a:p>
          <a:p>
            <a:r>
              <a:rPr lang="zh-CN" altLang="zh-CN" b="1" dirty="0" smtClean="0"/>
              <a:t>基于</a:t>
            </a:r>
            <a:r>
              <a:rPr lang="zh-CN" altLang="zh-CN" b="1" dirty="0"/>
              <a:t>智能</a:t>
            </a:r>
            <a:r>
              <a:rPr lang="en-US" altLang="zh-CN" b="1" dirty="0"/>
              <a:t>SSD</a:t>
            </a:r>
            <a:r>
              <a:rPr lang="zh-CN" altLang="zh-CN" b="1" dirty="0"/>
              <a:t>的</a:t>
            </a:r>
            <a:r>
              <a:rPr lang="en-US" altLang="zh-CN" b="1" dirty="0"/>
              <a:t>KV</a:t>
            </a:r>
            <a:r>
              <a:rPr lang="zh-CN" altLang="zh-CN" b="1" dirty="0"/>
              <a:t>索引加速机制</a:t>
            </a:r>
            <a:endParaRPr lang="zh-CN" altLang="zh-CN" dirty="0"/>
          </a:p>
          <a:p>
            <a:r>
              <a:rPr lang="zh-CN" altLang="zh-CN" b="1" dirty="0"/>
              <a:t>面向内存扩展卡的混合内存控制器设计 </a:t>
            </a:r>
            <a:r>
              <a:rPr lang="en-US" altLang="zh-CN" b="1" dirty="0" smtClean="0"/>
              <a:t>(</a:t>
            </a:r>
            <a:r>
              <a:rPr lang="zh-CN" altLang="en-US" b="1" dirty="0" smtClean="0"/>
              <a:t>陈瑞聪</a:t>
            </a:r>
            <a:r>
              <a:rPr lang="en-US" altLang="zh-CN" b="1" dirty="0" smtClean="0"/>
              <a:t>)</a:t>
            </a:r>
            <a:endParaRPr lang="zh-CN" altLang="zh-CN" dirty="0"/>
          </a:p>
          <a:p>
            <a:r>
              <a:rPr lang="zh-CN" altLang="zh-CN" b="1" dirty="0"/>
              <a:t>基于一致性互连总线的多层次内存管理</a:t>
            </a:r>
            <a:r>
              <a:rPr lang="zh-CN" altLang="zh-CN" b="1" dirty="0" smtClean="0"/>
              <a:t>策略</a:t>
            </a:r>
            <a:r>
              <a:rPr lang="en-US" altLang="zh-CN" b="1" dirty="0" smtClean="0"/>
              <a:t> (</a:t>
            </a:r>
            <a:r>
              <a:rPr lang="zh-CN" altLang="en-US" b="1" dirty="0" smtClean="0"/>
              <a:t>华为联合</a:t>
            </a:r>
            <a:r>
              <a:rPr lang="en-US" altLang="zh-CN" b="1" dirty="0" smtClean="0"/>
              <a:t>)</a:t>
            </a:r>
            <a:endParaRPr lang="zh-CN" altLang="zh-CN" dirty="0"/>
          </a:p>
          <a:p>
            <a:r>
              <a:rPr lang="zh-CN" altLang="zh-CN" b="1" dirty="0"/>
              <a:t>基于一致性互连总线的缓存扩容机制</a:t>
            </a:r>
            <a:endParaRPr lang="zh-CN" altLang="zh-CN" dirty="0"/>
          </a:p>
          <a:p>
            <a:endParaRPr lang="zh-CN" altLang="en-US" dirty="0"/>
          </a:p>
        </p:txBody>
      </p:sp>
    </p:spTree>
    <p:extLst>
      <p:ext uri="{BB962C8B-B14F-4D97-AF65-F5344CB8AC3E}">
        <p14:creationId xmlns:p14="http://schemas.microsoft.com/office/powerpoint/2010/main" val="235489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636627979"/>
              </p:ext>
            </p:extLst>
          </p:nvPr>
        </p:nvGraphicFramePr>
        <p:xfrm>
          <a:off x="758914" y="1533933"/>
          <a:ext cx="10674171" cy="4953000"/>
        </p:xfrm>
        <a:graphic>
          <a:graphicData uri="http://schemas.openxmlformats.org/drawingml/2006/table">
            <a:tbl>
              <a:tblPr>
                <a:tableStyleId>{5C22544A-7EE6-4342-B048-85BDC9FD1C3A}</a:tableStyleId>
              </a:tblPr>
              <a:tblGrid>
                <a:gridCol w="1488542">
                  <a:extLst>
                    <a:ext uri="{9D8B030D-6E8A-4147-A177-3AD203B41FA5}">
                      <a16:colId xmlns:a16="http://schemas.microsoft.com/office/drawing/2014/main" val="3358869381"/>
                    </a:ext>
                  </a:extLst>
                </a:gridCol>
                <a:gridCol w="4559840">
                  <a:extLst>
                    <a:ext uri="{9D8B030D-6E8A-4147-A177-3AD203B41FA5}">
                      <a16:colId xmlns:a16="http://schemas.microsoft.com/office/drawing/2014/main" val="2128877215"/>
                    </a:ext>
                  </a:extLst>
                </a:gridCol>
                <a:gridCol w="829063">
                  <a:extLst>
                    <a:ext uri="{9D8B030D-6E8A-4147-A177-3AD203B41FA5}">
                      <a16:colId xmlns:a16="http://schemas.microsoft.com/office/drawing/2014/main" val="3427672617"/>
                    </a:ext>
                  </a:extLst>
                </a:gridCol>
                <a:gridCol w="829063">
                  <a:extLst>
                    <a:ext uri="{9D8B030D-6E8A-4147-A177-3AD203B41FA5}">
                      <a16:colId xmlns:a16="http://schemas.microsoft.com/office/drawing/2014/main" val="1486700919"/>
                    </a:ext>
                  </a:extLst>
                </a:gridCol>
                <a:gridCol w="890299">
                  <a:extLst>
                    <a:ext uri="{9D8B030D-6E8A-4147-A177-3AD203B41FA5}">
                      <a16:colId xmlns:a16="http://schemas.microsoft.com/office/drawing/2014/main" val="34449866"/>
                    </a:ext>
                  </a:extLst>
                </a:gridCol>
                <a:gridCol w="720718">
                  <a:extLst>
                    <a:ext uri="{9D8B030D-6E8A-4147-A177-3AD203B41FA5}">
                      <a16:colId xmlns:a16="http://schemas.microsoft.com/office/drawing/2014/main" val="60641767"/>
                    </a:ext>
                  </a:extLst>
                </a:gridCol>
                <a:gridCol w="678323">
                  <a:extLst>
                    <a:ext uri="{9D8B030D-6E8A-4147-A177-3AD203B41FA5}">
                      <a16:colId xmlns:a16="http://schemas.microsoft.com/office/drawing/2014/main" val="2286253891"/>
                    </a:ext>
                  </a:extLst>
                </a:gridCol>
                <a:gridCol w="678323">
                  <a:extLst>
                    <a:ext uri="{9D8B030D-6E8A-4147-A177-3AD203B41FA5}">
                      <a16:colId xmlns:a16="http://schemas.microsoft.com/office/drawing/2014/main" val="3468373165"/>
                    </a:ext>
                  </a:extLst>
                </a:gridCol>
              </a:tblGrid>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异构内存感知的对象存储组织模式和混合索引机制</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李邦宇</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专硕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华为</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30338746"/>
                  </a:ext>
                </a:extLst>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基于一致性哈希的可扩展对象数据放置与动态迁移机制</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彭潇阳</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学硕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24988637"/>
                  </a:ext>
                </a:extLst>
              </a:tr>
              <a:tr h="490710">
                <a:tc>
                  <a:txBody>
                    <a:bodyPr/>
                    <a:lstStyle/>
                    <a:p>
                      <a:pPr algn="l" fontAlgn="ctr"/>
                      <a:r>
                        <a:rPr lang="zh-CN" altLang="en-US" sz="1600" u="none" strike="noStrike">
                          <a:effectLst/>
                        </a:rPr>
                        <a:t>刘海坤、廖小飞</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基于智能网卡的分布式对象访问加速机制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宋郅炜</a:t>
                      </a: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600" u="none" strike="noStrike">
                          <a:effectLst/>
                        </a:rPr>
                        <a:t>专硕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廖小飞</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华为</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64295213"/>
                  </a:ext>
                </a:extLst>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分布式异构内存池的远端对象直接存储和访问机制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郭超</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专硕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余辰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71579917"/>
                  </a:ext>
                </a:extLst>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基于智能</a:t>
                      </a:r>
                      <a:r>
                        <a:rPr lang="en-US" sz="1600" u="none" strike="noStrike" dirty="0">
                          <a:effectLst/>
                        </a:rPr>
                        <a:t>SSD</a:t>
                      </a:r>
                      <a:r>
                        <a:rPr lang="zh-CN" altLang="en-US" sz="1600" u="none" strike="noStrike" dirty="0">
                          <a:effectLst/>
                        </a:rPr>
                        <a:t>的</a:t>
                      </a:r>
                      <a:r>
                        <a:rPr lang="en-US" sz="1600" u="none" strike="noStrike" dirty="0">
                          <a:effectLst/>
                        </a:rPr>
                        <a:t>KV</a:t>
                      </a:r>
                      <a:r>
                        <a:rPr lang="zh-CN" altLang="en-US" sz="1600" u="none" strike="noStrike" dirty="0">
                          <a:effectLst/>
                        </a:rPr>
                        <a:t>索引加速机制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冯昊</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学硕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姚德中</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18868733"/>
                  </a:ext>
                </a:extLst>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dirty="0">
                          <a:effectLst/>
                        </a:rPr>
                        <a:t>面向内存扩展卡的混合内存控制器设计</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陈瑞聪</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学硕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56377244"/>
                  </a:ext>
                </a:extLst>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基于一致性互连总线的缓存扩容机制</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杨奕驰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专硕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余辰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2000" u="none" strike="noStrike" dirty="0">
                          <a:effectLst/>
                        </a:rPr>
                        <a:t>华为</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22278198"/>
                  </a:ext>
                </a:extLst>
              </a:tr>
              <a:tr h="490710">
                <a:tc>
                  <a:txBody>
                    <a:bodyPr/>
                    <a:lstStyle/>
                    <a:p>
                      <a:pPr algn="l" fontAlgn="ctr"/>
                      <a:r>
                        <a:rPr lang="zh-CN" altLang="en-US" sz="1600" u="none" strike="noStrike">
                          <a:effectLst/>
                        </a:rPr>
                        <a:t>刘海坤</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基于一致性互连总线的多层次内存管理策略</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汪啸宇</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学硕</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zh-CN" altLang="en-US" sz="1600" u="none" strike="noStrike">
                          <a:effectLst/>
                        </a:rPr>
                        <a:t>赵峰</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altLang="zh-CN" sz="2000" u="none" strike="noStrike">
                          <a:effectLst/>
                        </a:rPr>
                        <a:t>1. </a:t>
                      </a:r>
                      <a:r>
                        <a:rPr lang="zh-CN" altLang="en-US" sz="2000" u="none" strike="noStrike">
                          <a:effectLst/>
                        </a:rPr>
                        <a:t>系统</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844136782"/>
                  </a:ext>
                </a:extLst>
              </a:tr>
            </a:tbl>
          </a:graphicData>
        </a:graphic>
      </p:graphicFrame>
    </p:spTree>
    <p:extLst>
      <p:ext uri="{BB962C8B-B14F-4D97-AF65-F5344CB8AC3E}">
        <p14:creationId xmlns:p14="http://schemas.microsoft.com/office/powerpoint/2010/main" val="28569064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723</Words>
  <Application>Microsoft Office PowerPoint</Application>
  <PresentationFormat>宽屏</PresentationFormat>
  <Paragraphs>91</Paragraphs>
  <Slides>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7" baseType="lpstr">
      <vt:lpstr>等线</vt:lpstr>
      <vt:lpstr>等线 Light</vt:lpstr>
      <vt:lpstr>黑体</vt:lpstr>
      <vt:lpstr>宋体</vt:lpstr>
      <vt:lpstr>Arial</vt:lpstr>
      <vt:lpstr>Calibri Light</vt:lpstr>
      <vt:lpstr>Office 主题​​</vt:lpstr>
      <vt:lpstr>Visio</vt:lpstr>
      <vt:lpstr>基于内存池的分布式对象存储系统</vt:lpstr>
      <vt:lpstr>总体架构</vt:lpstr>
      <vt:lpstr>1. 异构内存感知的对象存储组织模式和混合索引结构</vt:lpstr>
      <vt:lpstr>2. 可扩展的对象数据放置与动态迁移机制</vt:lpstr>
      <vt:lpstr>3. 基于华为统一互连总线的分布式对象缓存一致性协议和并发控制机制</vt:lpstr>
      <vt:lpstr>4. 分布式对象访存的加速机制</vt:lpstr>
      <vt:lpstr>5. 基于内存池的远端对象直接存储和访问机制</vt:lpstr>
      <vt:lpstr>任务分解</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8</cp:revision>
  <dcterms:created xsi:type="dcterms:W3CDTF">2022-08-01T12:28:58Z</dcterms:created>
  <dcterms:modified xsi:type="dcterms:W3CDTF">2022-09-20T09:11:10Z</dcterms:modified>
</cp:coreProperties>
</file>