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832" r:id="rId2"/>
    <p:sldId id="2496" r:id="rId3"/>
    <p:sldId id="2913" r:id="rId4"/>
    <p:sldId id="1835" r:id="rId5"/>
  </p:sldIdLst>
  <p:sldSz cx="12192000" cy="6858000"/>
  <p:notesSz cx="6858000" cy="9144000"/>
  <p:embeddedFontLs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微软雅黑" panose="020B0503020204020204" pitchFamily="34" charset="-122"/>
      <p:regular r:id="rId18"/>
      <p:bold r:id="rId19"/>
    </p:embeddedFont>
    <p:embeddedFont>
      <p:font typeface="微软雅黑 Light" panose="020B0502040204020203" pitchFamily="34" charset="-12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76400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A3BB7F1-4A64-44F8-85DB-A732D91D1C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C377EA-5E9C-4992-BB01-CB639350B8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6BEA1-7425-42F3-8868-00B5ADFCD4F9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AA8DE1-620D-4A40-859D-4803BF008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4435FA-234F-4947-A5BC-948A6C1584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68A46-BFDB-48F4-B238-01E4306C7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07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D6807-0CFB-475D-8C99-3F90ADDB103A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CC882-39B6-486E-9E92-3DB5F9812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3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88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54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06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9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5500873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8212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1165328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4254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635296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4795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863997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6738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0761A886-F0D7-4C39-AFFF-052DB74E32F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61E30CDC-6882-4EF4-A98A-D29C1686BFE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任意多边形: 形状 74">
            <a:extLst>
              <a:ext uri="{FF2B5EF4-FFF2-40B4-BE49-F238E27FC236}">
                <a16:creationId xmlns:a16="http://schemas.microsoft.com/office/drawing/2014/main" id="{4CEDE2BC-7BF6-4AE3-8B04-4514441E4040}"/>
              </a:ext>
            </a:extLst>
          </p:cNvPr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标题 47">
            <a:extLst>
              <a:ext uri="{FF2B5EF4-FFF2-40B4-BE49-F238E27FC236}">
                <a16:creationId xmlns:a16="http://schemas.microsoft.com/office/drawing/2014/main" id="{26FA9A66-DBB6-484A-829A-BC30DE672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>
            <a:extLst>
              <a:ext uri="{FF2B5EF4-FFF2-40B4-BE49-F238E27FC236}">
                <a16:creationId xmlns:a16="http://schemas.microsoft.com/office/drawing/2014/main" id="{F56DEE86-1AA4-4820-A7A1-E4F787904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>
            <a:extLst>
              <a:ext uri="{FF2B5EF4-FFF2-40B4-BE49-F238E27FC236}">
                <a16:creationId xmlns:a16="http://schemas.microsoft.com/office/drawing/2014/main" id="{28747CEA-1C37-4144-A247-245AD1393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364228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>
            <a:extLst>
              <a:ext uri="{FF2B5EF4-FFF2-40B4-BE49-F238E27FC236}">
                <a16:creationId xmlns:a16="http://schemas.microsoft.com/office/drawing/2014/main" id="{17BF7535-8F01-44D8-BF44-00C5CD915389}"/>
              </a:ext>
            </a:extLst>
          </p:cNvPr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" fmla="*/ 0 w 3162300"/>
              <a:gd name="connsiteY0" fmla="*/ 2147409 h 2238849"/>
              <a:gd name="connsiteX1" fmla="*/ 0 w 3162300"/>
              <a:gd name="connsiteY1" fmla="*/ 1565265 h 2238849"/>
              <a:gd name="connsiteX2" fmla="*/ 0 w 3162300"/>
              <a:gd name="connsiteY2" fmla="*/ 1544697 h 2238849"/>
              <a:gd name="connsiteX3" fmla="*/ 0 w 3162300"/>
              <a:gd name="connsiteY3" fmla="*/ 0 h 2238849"/>
              <a:gd name="connsiteX4" fmla="*/ 1585774 w 3162300"/>
              <a:gd name="connsiteY4" fmla="*/ 1112898 h 2238849"/>
              <a:gd name="connsiteX5" fmla="*/ 3162300 w 3162300"/>
              <a:gd name="connsiteY5" fmla="*/ 0 h 2238849"/>
              <a:gd name="connsiteX6" fmla="*/ 3162300 w 3162300"/>
              <a:gd name="connsiteY6" fmla="*/ 1544697 h 2238849"/>
              <a:gd name="connsiteX7" fmla="*/ 3162300 w 3162300"/>
              <a:gd name="connsiteY7" fmla="*/ 1565265 h 2238849"/>
              <a:gd name="connsiteX8" fmla="*/ 3162300 w 3162300"/>
              <a:gd name="connsiteY8" fmla="*/ 2147409 h 2238849"/>
              <a:gd name="connsiteX9" fmla="*/ 91440 w 3162300"/>
              <a:gd name="connsiteY9" fmla="*/ 2238849 h 2238849"/>
              <a:gd name="connsiteX0" fmla="*/ 0 w 3162300"/>
              <a:gd name="connsiteY0" fmla="*/ 2147409 h 2147409"/>
              <a:gd name="connsiteX1" fmla="*/ 0 w 3162300"/>
              <a:gd name="connsiteY1" fmla="*/ 1565265 h 2147409"/>
              <a:gd name="connsiteX2" fmla="*/ 0 w 3162300"/>
              <a:gd name="connsiteY2" fmla="*/ 1544697 h 2147409"/>
              <a:gd name="connsiteX3" fmla="*/ 0 w 3162300"/>
              <a:gd name="connsiteY3" fmla="*/ 0 h 2147409"/>
              <a:gd name="connsiteX4" fmla="*/ 1585774 w 3162300"/>
              <a:gd name="connsiteY4" fmla="*/ 1112898 h 2147409"/>
              <a:gd name="connsiteX5" fmla="*/ 3162300 w 3162300"/>
              <a:gd name="connsiteY5" fmla="*/ 0 h 2147409"/>
              <a:gd name="connsiteX6" fmla="*/ 3162300 w 3162300"/>
              <a:gd name="connsiteY6" fmla="*/ 1544697 h 2147409"/>
              <a:gd name="connsiteX7" fmla="*/ 3162300 w 3162300"/>
              <a:gd name="connsiteY7" fmla="*/ 1565265 h 2147409"/>
              <a:gd name="connsiteX8" fmla="*/ 3162300 w 3162300"/>
              <a:gd name="connsiteY8" fmla="*/ 2147409 h 21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65B2E1B6-E350-4024-A69C-C064D4BB9540}"/>
              </a:ext>
            </a:extLst>
          </p:cNvPr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" fmla="*/ 0 w 3162300"/>
              <a:gd name="connsiteY0" fmla="*/ 1871961 h 1963401"/>
              <a:gd name="connsiteX1" fmla="*/ 0 w 3162300"/>
              <a:gd name="connsiteY1" fmla="*/ 0 h 1963401"/>
              <a:gd name="connsiteX2" fmla="*/ 3162300 w 3162300"/>
              <a:gd name="connsiteY2" fmla="*/ 0 h 1963401"/>
              <a:gd name="connsiteX3" fmla="*/ 3162300 w 3162300"/>
              <a:gd name="connsiteY3" fmla="*/ 1871961 h 1963401"/>
              <a:gd name="connsiteX4" fmla="*/ 91440 w 3162300"/>
              <a:gd name="connsiteY4" fmla="*/ 1963401 h 1963401"/>
              <a:gd name="connsiteX0" fmla="*/ 0 w 3162300"/>
              <a:gd name="connsiteY0" fmla="*/ 1871961 h 1871961"/>
              <a:gd name="connsiteX1" fmla="*/ 0 w 3162300"/>
              <a:gd name="connsiteY1" fmla="*/ 0 h 1871961"/>
              <a:gd name="connsiteX2" fmla="*/ 3162300 w 3162300"/>
              <a:gd name="connsiteY2" fmla="*/ 0 h 1871961"/>
              <a:gd name="connsiteX3" fmla="*/ 3162300 w 3162300"/>
              <a:gd name="connsiteY3" fmla="*/ 1871961 h 18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3B0B805-869F-4D89-BEB0-0E0DA525C8EE}"/>
              </a:ext>
            </a:extLst>
          </p:cNvPr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5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2570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193667"/>
            <a:ext cx="8643848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3600" b="1" baseline="0">
                <a:latin typeface="+mj-lt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3169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859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BC6857-420C-4F20-ABBF-78DDE1D9F36B}"/>
              </a:ext>
            </a:extLst>
          </p:cNvPr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968203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1294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35338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62322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>
              <a:extLst>
                <a:ext uri="{FF2B5EF4-FFF2-40B4-BE49-F238E27FC236}">
                  <a16:creationId xmlns:a16="http://schemas.microsoft.com/office/drawing/2014/main" id="{5065A524-15E6-4769-B9ED-7868E19ADB1E}"/>
                </a:ext>
              </a:extLst>
            </p:cNvPr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409121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pPr>
                <a:defRPr/>
              </a:pPr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7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81" r:id="rId18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68" y="2832137"/>
            <a:ext cx="7015008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latin typeface="Candara" panose="020E0502030303020204" pitchFamily="34" charset="0"/>
              </a:rPr>
              <a:t>课程实验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366" y="4094394"/>
            <a:ext cx="5137927" cy="1179810"/>
          </a:xfrm>
        </p:spPr>
        <p:txBody>
          <a:bodyPr/>
          <a:lstStyle/>
          <a:p>
            <a:r>
              <a:rPr lang="zh-CN" altLang="en-US" sz="2000" dirty="0">
                <a:latin typeface="Candara" panose="020E0502030303020204" pitchFamily="34" charset="0"/>
              </a:rPr>
              <a:t>数据库原理与设计</a:t>
            </a:r>
            <a:r>
              <a:rPr lang="en-US" altLang="zh-CN" sz="2000" dirty="0">
                <a:latin typeface="Candara" panose="020E0502030303020204" pitchFamily="34" charset="0"/>
              </a:rPr>
              <a:t>(DBPD)</a:t>
            </a:r>
          </a:p>
          <a:p>
            <a:r>
              <a:rPr lang="en-US" altLang="zh-CN" sz="2000" dirty="0">
                <a:latin typeface="Candara" panose="020E0502030303020204" pitchFamily="34" charset="0"/>
              </a:rPr>
              <a:t>Spring 2024</a:t>
            </a:r>
          </a:p>
          <a:p>
            <a:r>
              <a:rPr lang="zh-CN" altLang="en-US" sz="2000" dirty="0">
                <a:latin typeface="Candara" panose="020E0502030303020204" pitchFamily="34" charset="0"/>
              </a:rPr>
              <a:t>张奥千</a:t>
            </a:r>
          </a:p>
        </p:txBody>
      </p:sp>
    </p:spTree>
    <p:extLst>
      <p:ext uri="{BB962C8B-B14F-4D97-AF65-F5344CB8AC3E}">
        <p14:creationId xmlns:p14="http://schemas.microsoft.com/office/powerpoint/2010/main" val="386405264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77850" y="193667"/>
            <a:ext cx="8643848" cy="590931"/>
          </a:xfrm>
        </p:spPr>
        <p:txBody>
          <a:bodyPr/>
          <a:lstStyle/>
          <a:p>
            <a:r>
              <a:rPr lang="zh-CN" altLang="en-US" sz="3600" dirty="0"/>
              <a:t>上机实验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200DEE-5ECC-47E5-806B-2E9642938BE3}"/>
              </a:ext>
            </a:extLst>
          </p:cNvPr>
          <p:cNvSpPr txBox="1"/>
          <p:nvPr/>
        </p:nvSpPr>
        <p:spPr>
          <a:xfrm>
            <a:off x="577850" y="1066800"/>
            <a:ext cx="1116914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课程成绩 </a:t>
            </a:r>
            <a:r>
              <a:rPr lang="en-US" altLang="zh-CN" sz="2800" dirty="0"/>
              <a:t>20% = 4 </a:t>
            </a:r>
            <a:r>
              <a:rPr lang="zh-CN" altLang="en-US" sz="2800" dirty="0"/>
              <a:t>* </a:t>
            </a:r>
            <a:r>
              <a:rPr lang="en-US" altLang="zh-CN" sz="2800" dirty="0"/>
              <a:t>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实验平台（大家自选）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可用</a:t>
            </a:r>
            <a:r>
              <a:rPr lang="en-US" altLang="zh-CN" sz="2400" dirty="0" err="1"/>
              <a:t>mysql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postgre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sql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 server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r>
              <a:rPr lang="zh-CN" altLang="en-US" sz="2800" dirty="0"/>
              <a:t>：关系数据库系统环境和数据库建立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截止时间：</a:t>
            </a:r>
            <a:r>
              <a:rPr lang="en-US" altLang="zh-CN" sz="2400" dirty="0">
                <a:solidFill>
                  <a:srgbClr val="FF0000"/>
                </a:solidFill>
              </a:rPr>
              <a:t>2023.04.30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实验</a:t>
            </a:r>
            <a:r>
              <a:rPr lang="en-US" altLang="zh-CN" sz="2800" dirty="0"/>
              <a:t>2</a:t>
            </a:r>
            <a:r>
              <a:rPr lang="zh-CN" altLang="en-US" sz="2800" dirty="0"/>
              <a:t>：标准</a:t>
            </a:r>
            <a:r>
              <a:rPr lang="en-US" altLang="zh-CN" sz="2800" dirty="0"/>
              <a:t>SQL</a:t>
            </a:r>
            <a:r>
              <a:rPr lang="zh-CN" altLang="en-US" sz="2800" dirty="0"/>
              <a:t>语言和简单查询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截止时间：</a:t>
            </a:r>
            <a:r>
              <a:rPr lang="en-US" altLang="zh-CN" sz="2400" dirty="0">
                <a:solidFill>
                  <a:srgbClr val="FF0000"/>
                </a:solidFill>
              </a:rPr>
              <a:t>2023.04.30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实验</a:t>
            </a:r>
            <a:r>
              <a:rPr lang="en-US" altLang="zh-CN" sz="2800" dirty="0"/>
              <a:t>3</a:t>
            </a:r>
            <a:r>
              <a:rPr lang="zh-CN" altLang="en-US" sz="2800" dirty="0"/>
              <a:t>：复杂查询，触发器和存储过程（</a:t>
            </a:r>
            <a:r>
              <a:rPr lang="en-US" altLang="zh-CN" sz="2800" dirty="0"/>
              <a:t>TBA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截止时间：</a:t>
            </a:r>
            <a:r>
              <a:rPr lang="en-US" altLang="zh-CN" sz="2400" dirty="0">
                <a:solidFill>
                  <a:srgbClr val="FF0000"/>
                </a:solidFill>
              </a:rPr>
              <a:t>2023.05.31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实验</a:t>
            </a:r>
            <a:r>
              <a:rPr lang="en-US" altLang="zh-CN" sz="2800" dirty="0"/>
              <a:t>4</a:t>
            </a:r>
            <a:r>
              <a:rPr lang="zh-CN" altLang="en-US" sz="2800" dirty="0"/>
              <a:t>：备份、恢复数据库和数据库权限管理（</a:t>
            </a:r>
            <a:r>
              <a:rPr lang="en-US" altLang="zh-CN" sz="2800" dirty="0"/>
              <a:t>TBA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截止时间：</a:t>
            </a:r>
            <a:r>
              <a:rPr lang="en-US" altLang="zh-CN" sz="2400" dirty="0">
                <a:solidFill>
                  <a:srgbClr val="FF0000"/>
                </a:solidFill>
              </a:rPr>
              <a:t>18</a:t>
            </a:r>
            <a:r>
              <a:rPr lang="zh-CN" altLang="en-US" sz="2400" dirty="0">
                <a:solidFill>
                  <a:srgbClr val="FF0000"/>
                </a:solidFill>
              </a:rPr>
              <a:t>周周末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99880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77850" y="193667"/>
            <a:ext cx="8643848" cy="590931"/>
          </a:xfrm>
        </p:spPr>
        <p:txBody>
          <a:bodyPr/>
          <a:lstStyle/>
          <a:p>
            <a:r>
              <a:rPr lang="zh-CN" altLang="en-US" sz="3600" dirty="0"/>
              <a:t>作业提交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200DEE-5ECC-47E5-806B-2E9642938BE3}"/>
              </a:ext>
            </a:extLst>
          </p:cNvPr>
          <p:cNvSpPr txBox="1"/>
          <p:nvPr/>
        </p:nvSpPr>
        <p:spPr>
          <a:xfrm>
            <a:off x="577850" y="1066800"/>
            <a:ext cx="111691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每一个实验提交一个</a:t>
            </a:r>
            <a:r>
              <a:rPr lang="en-US" altLang="zh-CN" sz="2800" dirty="0"/>
              <a:t>zip</a:t>
            </a:r>
            <a:r>
              <a:rPr lang="zh-CN" altLang="en-US" sz="2800" dirty="0"/>
              <a:t>包，学号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r>
              <a:rPr lang="en-US" altLang="zh-CN" sz="2800" dirty="0"/>
              <a:t>_</a:t>
            </a:r>
            <a:r>
              <a:rPr lang="zh-CN" altLang="en-US" sz="2800" dirty="0"/>
              <a:t>实验</a:t>
            </a:r>
            <a:r>
              <a:rPr lang="en-US" altLang="zh-CN" sz="2800" dirty="0"/>
              <a:t>X.zip</a:t>
            </a:r>
            <a:r>
              <a:rPr lang="zh-CN" altLang="en-US" sz="2800" dirty="0"/>
              <a:t>，包含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导出为</a:t>
            </a:r>
            <a:r>
              <a:rPr lang="en-US" altLang="zh-CN" sz="2800" dirty="0"/>
              <a:t>pdf</a:t>
            </a:r>
            <a:r>
              <a:rPr lang="zh-CN" altLang="en-US" sz="2800" dirty="0"/>
              <a:t>版的</a:t>
            </a:r>
            <a:r>
              <a:rPr lang="zh-CN" altLang="en-US" sz="2800" dirty="0">
                <a:solidFill>
                  <a:srgbClr val="FF0000"/>
                </a:solidFill>
              </a:rPr>
              <a:t>实验报告</a:t>
            </a:r>
            <a:r>
              <a:rPr lang="zh-CN" altLang="en-US" sz="2800" dirty="0"/>
              <a:t>（参照实验报告模板</a:t>
            </a:r>
            <a:r>
              <a:rPr lang="en-US" altLang="zh-CN" sz="2800" dirty="0"/>
              <a:t>,.pdf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</a:rPr>
              <a:t>实验代码</a:t>
            </a:r>
            <a:r>
              <a:rPr lang="zh-CN" altLang="en-US" sz="2800" dirty="0"/>
              <a:t>（</a:t>
            </a:r>
            <a:r>
              <a:rPr lang="en-US" altLang="zh-CN" sz="2800" dirty="0"/>
              <a:t>.</a:t>
            </a:r>
            <a:r>
              <a:rPr lang="en-US" altLang="zh-CN" sz="2800" dirty="0" err="1"/>
              <a:t>sql</a:t>
            </a:r>
            <a:r>
              <a:rPr lang="zh-CN" altLang="en-US" sz="2800" dirty="0"/>
              <a:t>文件）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命名前缀均为学号</a:t>
            </a:r>
            <a:r>
              <a:rPr lang="en-US" altLang="zh-CN" sz="2800" dirty="0"/>
              <a:t>_</a:t>
            </a:r>
            <a:r>
              <a:rPr lang="zh-CN" altLang="en-US" sz="2800" dirty="0"/>
              <a:t>姓名</a:t>
            </a:r>
            <a:r>
              <a:rPr lang="en-US" altLang="zh-CN" sz="2800" dirty="0"/>
              <a:t>_</a:t>
            </a:r>
            <a:r>
              <a:rPr lang="en-US" altLang="zh-CN" sz="2800" dirty="0" err="1"/>
              <a:t>xxxx.xxx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截止时间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参见上页，每月截止一个实验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631584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888EE62-795D-4B4E-A32A-3C2373FD4959}"/>
              </a:ext>
            </a:extLst>
          </p:cNvPr>
          <p:cNvSpPr txBox="1"/>
          <p:nvPr/>
        </p:nvSpPr>
        <p:spPr>
          <a:xfrm>
            <a:off x="1833795" y="2336758"/>
            <a:ext cx="8524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lt"/>
              </a:rPr>
              <a:t>Q &amp; A</a:t>
            </a:r>
            <a:endParaRPr lang="zh-CN" altLang="en-US" sz="4400" dirty="0">
              <a:solidFill>
                <a:schemeClr val="bg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17846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177</Words>
  <Application>Microsoft Office PowerPoint</Application>
  <PresentationFormat>宽屏</PresentationFormat>
  <Paragraphs>31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Candara</vt:lpstr>
      <vt:lpstr>微软雅黑 Light</vt:lpstr>
      <vt:lpstr>微软雅黑</vt:lpstr>
      <vt:lpstr>等线</vt:lpstr>
      <vt:lpstr>Arial</vt:lpstr>
      <vt:lpstr>Century Gothic</vt:lpstr>
      <vt:lpstr>内页​​</vt:lpstr>
      <vt:lpstr>课程实验</vt:lpstr>
      <vt:lpstr>上机实验</vt:lpstr>
      <vt:lpstr>作业提交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Aoqian</dc:creator>
  <cp:lastModifiedBy>Zhang Aoqian</cp:lastModifiedBy>
  <cp:revision>463</cp:revision>
  <dcterms:created xsi:type="dcterms:W3CDTF">2021-07-20T07:57:46Z</dcterms:created>
  <dcterms:modified xsi:type="dcterms:W3CDTF">2024-04-06T13:00:49Z</dcterms:modified>
</cp:coreProperties>
</file>