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67"/>
  </p:notesMasterIdLst>
  <p:handoutMasterIdLst>
    <p:handoutMasterId r:id="rId68"/>
  </p:handoutMasterIdLst>
  <p:sldIdLst>
    <p:sldId id="837" r:id="rId2"/>
    <p:sldId id="759" r:id="rId3"/>
    <p:sldId id="819" r:id="rId4"/>
    <p:sldId id="688" r:id="rId5"/>
    <p:sldId id="702" r:id="rId6"/>
    <p:sldId id="703" r:id="rId7"/>
    <p:sldId id="851" r:id="rId8"/>
    <p:sldId id="811" r:id="rId9"/>
    <p:sldId id="704" r:id="rId10"/>
    <p:sldId id="705" r:id="rId11"/>
    <p:sldId id="763" r:id="rId12"/>
    <p:sldId id="700" r:id="rId13"/>
    <p:sldId id="762" r:id="rId14"/>
    <p:sldId id="706" r:id="rId15"/>
    <p:sldId id="764" r:id="rId16"/>
    <p:sldId id="876" r:id="rId17"/>
    <p:sldId id="852" r:id="rId18"/>
    <p:sldId id="766" r:id="rId19"/>
    <p:sldId id="707" r:id="rId20"/>
    <p:sldId id="768" r:id="rId21"/>
    <p:sldId id="806" r:id="rId22"/>
    <p:sldId id="838" r:id="rId23"/>
    <p:sldId id="839" r:id="rId24"/>
    <p:sldId id="840" r:id="rId25"/>
    <p:sldId id="841" r:id="rId26"/>
    <p:sldId id="853" r:id="rId27"/>
    <p:sldId id="859" r:id="rId28"/>
    <p:sldId id="854" r:id="rId29"/>
    <p:sldId id="855" r:id="rId30"/>
    <p:sldId id="862" r:id="rId31"/>
    <p:sldId id="842" r:id="rId32"/>
    <p:sldId id="770" r:id="rId33"/>
    <p:sldId id="709" r:id="rId34"/>
    <p:sldId id="856" r:id="rId35"/>
    <p:sldId id="715" r:id="rId36"/>
    <p:sldId id="843" r:id="rId37"/>
    <p:sldId id="717" r:id="rId38"/>
    <p:sldId id="720" r:id="rId39"/>
    <p:sldId id="836" r:id="rId40"/>
    <p:sldId id="844" r:id="rId41"/>
    <p:sldId id="778" r:id="rId42"/>
    <p:sldId id="723" r:id="rId43"/>
    <p:sldId id="724" r:id="rId44"/>
    <p:sldId id="845" r:id="rId45"/>
    <p:sldId id="857" r:id="rId46"/>
    <p:sldId id="847" r:id="rId47"/>
    <p:sldId id="848" r:id="rId48"/>
    <p:sldId id="872" r:id="rId49"/>
    <p:sldId id="849" r:id="rId50"/>
    <p:sldId id="874" r:id="rId51"/>
    <p:sldId id="780" r:id="rId52"/>
    <p:sldId id="728" r:id="rId53"/>
    <p:sldId id="875" r:id="rId54"/>
    <p:sldId id="781" r:id="rId55"/>
    <p:sldId id="863" r:id="rId56"/>
    <p:sldId id="864" r:id="rId57"/>
    <p:sldId id="865" r:id="rId58"/>
    <p:sldId id="866" r:id="rId59"/>
    <p:sldId id="867" r:id="rId60"/>
    <p:sldId id="868" r:id="rId61"/>
    <p:sldId id="869" r:id="rId62"/>
    <p:sldId id="870" r:id="rId63"/>
    <p:sldId id="795" r:id="rId64"/>
    <p:sldId id="810" r:id="rId65"/>
    <p:sldId id="858" r:id="rId66"/>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000" b="1" kern="1200">
        <a:solidFill>
          <a:schemeClr val="tx1"/>
        </a:solidFill>
        <a:latin typeface="Arial" charset="0"/>
        <a:ea typeface="宋体" pitchFamily="2" charset="-122"/>
        <a:cs typeface="+mn-cs"/>
      </a:defRPr>
    </a:lvl1pPr>
    <a:lvl2pPr marL="457200" algn="ctr" rtl="0" eaLnBrk="0" fontAlgn="base" hangingPunct="0">
      <a:spcBef>
        <a:spcPct val="0"/>
      </a:spcBef>
      <a:spcAft>
        <a:spcPct val="0"/>
      </a:spcAft>
      <a:defRPr sz="2000" b="1" kern="1200">
        <a:solidFill>
          <a:schemeClr val="tx1"/>
        </a:solidFill>
        <a:latin typeface="Arial" charset="0"/>
        <a:ea typeface="宋体" pitchFamily="2" charset="-122"/>
        <a:cs typeface="+mn-cs"/>
      </a:defRPr>
    </a:lvl2pPr>
    <a:lvl3pPr marL="914400" algn="ctr" rtl="0" eaLnBrk="0" fontAlgn="base" hangingPunct="0">
      <a:spcBef>
        <a:spcPct val="0"/>
      </a:spcBef>
      <a:spcAft>
        <a:spcPct val="0"/>
      </a:spcAft>
      <a:defRPr sz="2000" b="1" kern="1200">
        <a:solidFill>
          <a:schemeClr val="tx1"/>
        </a:solidFill>
        <a:latin typeface="Arial" charset="0"/>
        <a:ea typeface="宋体" pitchFamily="2" charset="-122"/>
        <a:cs typeface="+mn-cs"/>
      </a:defRPr>
    </a:lvl3pPr>
    <a:lvl4pPr marL="1371600" algn="ctr" rtl="0" eaLnBrk="0" fontAlgn="base" hangingPunct="0">
      <a:spcBef>
        <a:spcPct val="0"/>
      </a:spcBef>
      <a:spcAft>
        <a:spcPct val="0"/>
      </a:spcAft>
      <a:defRPr sz="2000" b="1" kern="1200">
        <a:solidFill>
          <a:schemeClr val="tx1"/>
        </a:solidFill>
        <a:latin typeface="Arial" charset="0"/>
        <a:ea typeface="宋体" pitchFamily="2" charset="-122"/>
        <a:cs typeface="+mn-cs"/>
      </a:defRPr>
    </a:lvl4pPr>
    <a:lvl5pPr marL="1828800" algn="ctr" rtl="0" eaLnBrk="0" fontAlgn="base" hangingPunct="0">
      <a:spcBef>
        <a:spcPct val="0"/>
      </a:spcBef>
      <a:spcAft>
        <a:spcPct val="0"/>
      </a:spcAft>
      <a:defRPr sz="2000" b="1" kern="1200">
        <a:solidFill>
          <a:schemeClr val="tx1"/>
        </a:solidFill>
        <a:latin typeface="Arial" charset="0"/>
        <a:ea typeface="宋体" pitchFamily="2" charset="-122"/>
        <a:cs typeface="+mn-cs"/>
      </a:defRPr>
    </a:lvl5pPr>
    <a:lvl6pPr marL="2286000" algn="l" defTabSz="914400" rtl="0" eaLnBrk="1" latinLnBrk="0" hangingPunct="1">
      <a:defRPr sz="2000" b="1" kern="1200">
        <a:solidFill>
          <a:schemeClr val="tx1"/>
        </a:solidFill>
        <a:latin typeface="Arial" charset="0"/>
        <a:ea typeface="宋体" pitchFamily="2" charset="-122"/>
        <a:cs typeface="+mn-cs"/>
      </a:defRPr>
    </a:lvl6pPr>
    <a:lvl7pPr marL="2743200" algn="l" defTabSz="914400" rtl="0" eaLnBrk="1" latinLnBrk="0" hangingPunct="1">
      <a:defRPr sz="2000" b="1" kern="1200">
        <a:solidFill>
          <a:schemeClr val="tx1"/>
        </a:solidFill>
        <a:latin typeface="Arial" charset="0"/>
        <a:ea typeface="宋体" pitchFamily="2" charset="-122"/>
        <a:cs typeface="+mn-cs"/>
      </a:defRPr>
    </a:lvl7pPr>
    <a:lvl8pPr marL="3200400" algn="l" defTabSz="914400" rtl="0" eaLnBrk="1" latinLnBrk="0" hangingPunct="1">
      <a:defRPr sz="2000" b="1" kern="1200">
        <a:solidFill>
          <a:schemeClr val="tx1"/>
        </a:solidFill>
        <a:latin typeface="Arial" charset="0"/>
        <a:ea typeface="宋体" pitchFamily="2" charset="-122"/>
        <a:cs typeface="+mn-cs"/>
      </a:defRPr>
    </a:lvl8pPr>
    <a:lvl9pPr marL="3657600" algn="l" defTabSz="914400" rtl="0" eaLnBrk="1" latinLnBrk="0" hangingPunct="1">
      <a:defRPr sz="20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60">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00"/>
    <a:srgbClr val="FFFFCC"/>
    <a:srgbClr val="2C376C"/>
    <a:srgbClr val="CDD2ED"/>
    <a:srgbClr val="D3D8EF"/>
    <a:srgbClr val="B5BEE3"/>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12" autoAdjust="0"/>
    <p:restoredTop sz="83883" autoAdjust="0"/>
  </p:normalViewPr>
  <p:slideViewPr>
    <p:cSldViewPr>
      <p:cViewPr varScale="1">
        <p:scale>
          <a:sx n="140" d="100"/>
          <a:sy n="140" d="100"/>
        </p:scale>
        <p:origin x="2472" y="12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96"/>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defRPr/>
            </a:pPr>
            <a:r>
              <a:rPr lang="en-US" altLang="en-US" sz="1200" b="0"/>
              <a:t>Borland</a:t>
            </a:r>
          </a:p>
        </p:txBody>
      </p:sp>
      <p:sp>
        <p:nvSpPr>
          <p:cNvPr id="83971" name="Rectangle 3"/>
          <p:cNvSpPr>
            <a:spLocks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r">
              <a:defRPr/>
            </a:pPr>
            <a:fld id="{40B29B43-0CE7-4A16-A50A-36E28EB43A68}" type="slidenum">
              <a:rPr lang="zh-CN" altLang="en-US" sz="1200" b="0" smtClean="0"/>
              <a:pPr algn="r">
                <a:defRPr/>
              </a:pPr>
              <a:t>‹#›</a:t>
            </a:fld>
            <a:endParaRPr lang="en-US" altLang="zh-CN" sz="1200" b="0"/>
          </a:p>
        </p:txBody>
      </p:sp>
      <p:sp>
        <p:nvSpPr>
          <p:cNvPr id="83972" name="Rectangle 4"/>
          <p:cNvSpPr>
            <a:spLocks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a:defRPr/>
            </a:pPr>
            <a:r>
              <a:rPr lang="zh-CN" altLang="en-US" sz="1200" b="0"/>
              <a:t>9/8/98</a:t>
            </a:r>
          </a:p>
        </p:txBody>
      </p:sp>
    </p:spTree>
    <p:extLst>
      <p:ext uri="{BB962C8B-B14F-4D97-AF65-F5344CB8AC3E}">
        <p14:creationId xmlns:p14="http://schemas.microsoft.com/office/powerpoint/2010/main" val="633840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1028"/>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p:cNvSpPr>
            <a:spLocks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8550" name="Rectangle 1030"/>
          <p:cNvSpPr>
            <a:spLocks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r>
              <a:rPr lang="zh-CN" altLang="en-US"/>
              <a:t>Confidential, for review only</a:t>
            </a:r>
            <a:endParaRPr lang="en-US" altLang="en-US"/>
          </a:p>
        </p:txBody>
      </p:sp>
      <p:sp>
        <p:nvSpPr>
          <p:cNvPr id="108551" name="Rectangle 1031"/>
          <p:cNvSpPr>
            <a:spLocks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8A598F8A-CAE3-4167-9DE5-9BCF6AC1F819}" type="slidenum">
              <a:rPr lang="zh-CN" altLang="en-US"/>
              <a:pPr>
                <a:defRPr/>
              </a:pPr>
              <a:t>‹#›</a:t>
            </a:fld>
            <a:endParaRPr lang="en-US" altLang="zh-CN"/>
          </a:p>
        </p:txBody>
      </p:sp>
    </p:spTree>
    <p:extLst>
      <p:ext uri="{BB962C8B-B14F-4D97-AF65-F5344CB8AC3E}">
        <p14:creationId xmlns:p14="http://schemas.microsoft.com/office/powerpoint/2010/main" val="303217349"/>
      </p:ext>
    </p:extLst>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74755"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819F713A-EA8C-491E-9AB2-A4C8B33D68AD}" type="slidenum">
              <a:rPr lang="zh-CN" altLang="en-US" sz="1200" smtClean="0"/>
              <a:pPr/>
              <a:t>2</a:t>
            </a:fld>
            <a:endParaRPr lang="en-US" altLang="zh-CN" sz="120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065657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p:spPr>
        <p:txBody>
          <a:bodyPr/>
          <a:lstStyle/>
          <a:p>
            <a:r>
              <a:rPr lang="zh-CN" altLang="en-US"/>
              <a:t>关系模型是最重要的一种数据模型。也是目前主要采用的数据模型，本课程的重点</a:t>
            </a:r>
          </a:p>
          <a:p>
            <a:endParaRPr lang="zh-CN" altLang="en-US"/>
          </a:p>
        </p:txBody>
      </p:sp>
      <p:sp>
        <p:nvSpPr>
          <p:cNvPr id="86020" name="页脚占位符 3"/>
          <p:cNvSpPr>
            <a:spLocks noGrp="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86021" name="灯片编号占位符 4"/>
          <p:cNvSpPr>
            <a:spLocks noGrp="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36743899-1AF1-41E2-A652-3E2A2F61E4C7}" type="slidenum">
              <a:rPr lang="zh-CN" altLang="en-US" sz="1200" smtClean="0"/>
              <a:pPr/>
              <a:t>41</a:t>
            </a:fld>
            <a:endParaRPr lang="en-US" altLang="zh-CN" sz="1200"/>
          </a:p>
        </p:txBody>
      </p:sp>
    </p:spTree>
    <p:extLst>
      <p:ext uri="{BB962C8B-B14F-4D97-AF65-F5344CB8AC3E}">
        <p14:creationId xmlns:p14="http://schemas.microsoft.com/office/powerpoint/2010/main" val="1107884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87043"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F3FEE2FC-24B8-42C6-87F1-321E1116E878}" type="slidenum">
              <a:rPr lang="zh-CN" altLang="en-US" sz="1200" smtClean="0"/>
              <a:pPr/>
              <a:t>64</a:t>
            </a:fld>
            <a:endParaRPr lang="en-US" altLang="zh-CN" sz="1200"/>
          </a:p>
        </p:txBody>
      </p:sp>
      <p:sp>
        <p:nvSpPr>
          <p:cNvPr id="87044" name="Rectangle 2"/>
          <p:cNvSpPr>
            <a:spLocks noGrp="1" noRot="1" noChangeAspect="1" noChangeArrowheads="1" noTextEdit="1"/>
          </p:cNvSpPr>
          <p:nvPr>
            <p:ph type="sldImg"/>
          </p:nvPr>
        </p:nvSpPr>
        <p:spPr>
          <a:xfrm>
            <a:off x="3103563" y="514350"/>
            <a:ext cx="3714750" cy="2571750"/>
          </a:xfrm>
          <a:ln/>
        </p:spPr>
      </p:sp>
      <p:sp>
        <p:nvSpPr>
          <p:cNvPr id="87045" name="Rectangle 3"/>
          <p:cNvSpPr>
            <a:spLocks noGrp="1" noChangeArrowheads="1"/>
          </p:cNvSpPr>
          <p:nvPr>
            <p:ph type="body" idx="1"/>
          </p:nvPr>
        </p:nvSpPr>
        <p:spPr>
          <a:xfrm>
            <a:off x="1322388" y="3255963"/>
            <a:ext cx="7278687" cy="3086100"/>
          </a:xfrm>
          <a:noFill/>
        </p:spPr>
        <p:txBody>
          <a:bodyPr/>
          <a:lstStyle/>
          <a:p>
            <a:endParaRPr lang="zh-TW" altLang="en-US"/>
          </a:p>
        </p:txBody>
      </p:sp>
    </p:spTree>
    <p:extLst>
      <p:ext uri="{BB962C8B-B14F-4D97-AF65-F5344CB8AC3E}">
        <p14:creationId xmlns:p14="http://schemas.microsoft.com/office/powerpoint/2010/main" val="343424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75779"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C01D40E1-EED4-4C46-9726-551DAA2852DF}" type="slidenum">
              <a:rPr lang="zh-CN" altLang="en-US" sz="1200" smtClean="0"/>
              <a:pPr/>
              <a:t>4</a:t>
            </a:fld>
            <a:endParaRPr lang="en-US" altLang="zh-CN" sz="1200"/>
          </a:p>
        </p:txBody>
      </p:sp>
      <p:sp>
        <p:nvSpPr>
          <p:cNvPr id="75780" name="Rectangle 2"/>
          <p:cNvSpPr>
            <a:spLocks noGrp="1" noRot="1" noChangeAspect="1" noChangeArrowheads="1" noTextEdit="1"/>
          </p:cNvSpPr>
          <p:nvPr>
            <p:ph type="sldImg"/>
          </p:nvPr>
        </p:nvSpPr>
        <p:spPr>
          <a:ln/>
        </p:spPr>
      </p:sp>
      <p:sp>
        <p:nvSpPr>
          <p:cNvPr id="75781"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1033241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76803"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1702297E-6418-4B60-A265-7CBD911CF488}" type="slidenum">
              <a:rPr lang="zh-CN" altLang="en-US" sz="1200" smtClean="0"/>
              <a:pPr/>
              <a:t>5</a:t>
            </a:fld>
            <a:endParaRPr lang="en-US" altLang="zh-CN" sz="1200"/>
          </a:p>
        </p:txBody>
      </p:sp>
      <p:sp>
        <p:nvSpPr>
          <p:cNvPr id="76804" name="Rectangle 2"/>
          <p:cNvSpPr>
            <a:spLocks noGrp="1" noRot="1" noChangeAspect="1" noChangeArrowheads="1" noTextEdit="1"/>
          </p:cNvSpPr>
          <p:nvPr>
            <p:ph type="sldImg"/>
          </p:nvPr>
        </p:nvSpPr>
        <p:spPr>
          <a:ln/>
        </p:spPr>
      </p:sp>
      <p:sp>
        <p:nvSpPr>
          <p:cNvPr id="76805"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402342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77827"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02CA8782-98EE-4ECA-9ABF-F12775EAEFED}" type="slidenum">
              <a:rPr lang="zh-CN" altLang="en-US" sz="1200" smtClean="0"/>
              <a:pPr/>
              <a:t>6</a:t>
            </a:fld>
            <a:endParaRPr lang="en-US" altLang="zh-CN" sz="1200"/>
          </a:p>
        </p:txBody>
      </p:sp>
      <p:sp>
        <p:nvSpPr>
          <p:cNvPr id="77828" name="Rectangle 2"/>
          <p:cNvSpPr>
            <a:spLocks noGrp="1" noRot="1" noChangeAspect="1" noChangeArrowheads="1" noTextEdit="1"/>
          </p:cNvSpPr>
          <p:nvPr>
            <p:ph type="sldImg"/>
          </p:nvPr>
        </p:nvSpPr>
        <p:spPr>
          <a:ln/>
        </p:spPr>
      </p:sp>
      <p:sp>
        <p:nvSpPr>
          <p:cNvPr id="77829" name="Rectangle 3"/>
          <p:cNvSpPr>
            <a:spLocks noGrp="1" noChangeArrowheads="1"/>
          </p:cNvSpPr>
          <p:nvPr>
            <p:ph type="body" idx="1"/>
          </p:nvPr>
        </p:nvSpPr>
        <p:spPr>
          <a:noFill/>
        </p:spPr>
        <p:txBody>
          <a:bodyPr/>
          <a:lstStyle/>
          <a:p>
            <a:pPr lvl="1">
              <a:lnSpc>
                <a:spcPct val="130000"/>
              </a:lnSpc>
            </a:pPr>
            <a:endParaRPr lang="zh-CN" altLang="en-US" sz="800"/>
          </a:p>
        </p:txBody>
      </p:sp>
    </p:spTree>
    <p:extLst>
      <p:ext uri="{BB962C8B-B14F-4D97-AF65-F5344CB8AC3E}">
        <p14:creationId xmlns:p14="http://schemas.microsoft.com/office/powerpoint/2010/main" val="737915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78851"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E45469F1-3E15-4CE7-9F98-726CFF0B2315}" type="slidenum">
              <a:rPr lang="zh-CN" altLang="en-US" sz="1200" smtClean="0"/>
              <a:pPr/>
              <a:t>7</a:t>
            </a:fld>
            <a:endParaRPr lang="en-US" altLang="zh-CN" sz="1200"/>
          </a:p>
        </p:txBody>
      </p:sp>
      <p:sp>
        <p:nvSpPr>
          <p:cNvPr id="78852" name="Rectangle 2"/>
          <p:cNvSpPr>
            <a:spLocks noGrp="1" noRot="1" noChangeAspect="1" noChangeArrowheads="1" noTextEdit="1"/>
          </p:cNvSpPr>
          <p:nvPr>
            <p:ph type="sldImg"/>
          </p:nvPr>
        </p:nvSpPr>
        <p:spPr>
          <a:ln/>
        </p:spPr>
      </p:sp>
      <p:sp>
        <p:nvSpPr>
          <p:cNvPr id="78853"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07914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4"/>
          </p:nvPr>
        </p:nvSpPr>
        <p:spPr/>
        <p:txBody>
          <a:bodyPr/>
          <a:lstStyle/>
          <a:p>
            <a:pPr>
              <a:defRPr/>
            </a:pPr>
            <a:r>
              <a:rPr lang="zh-CN" altLang="en-US"/>
              <a:t>Confidential, for review only</a:t>
            </a:r>
            <a:endParaRPr lang="en-US" altLang="en-US"/>
          </a:p>
        </p:txBody>
      </p:sp>
      <p:sp>
        <p:nvSpPr>
          <p:cNvPr id="5" name="灯片编号占位符 4"/>
          <p:cNvSpPr>
            <a:spLocks noGrp="1"/>
          </p:cNvSpPr>
          <p:nvPr>
            <p:ph type="sldNum" sz="quarter" idx="5"/>
          </p:nvPr>
        </p:nvSpPr>
        <p:spPr/>
        <p:txBody>
          <a:bodyPr/>
          <a:lstStyle/>
          <a:p>
            <a:pPr>
              <a:defRPr/>
            </a:pPr>
            <a:fld id="{8A598F8A-CAE3-4167-9DE5-9BCF6AC1F819}" type="slidenum">
              <a:rPr lang="zh-CN" altLang="en-US" smtClean="0"/>
              <a:pPr>
                <a:defRPr/>
              </a:pPr>
              <a:t>25</a:t>
            </a:fld>
            <a:endParaRPr lang="en-US" altLang="zh-CN"/>
          </a:p>
        </p:txBody>
      </p:sp>
    </p:spTree>
    <p:extLst>
      <p:ext uri="{BB962C8B-B14F-4D97-AF65-F5344CB8AC3E}">
        <p14:creationId xmlns:p14="http://schemas.microsoft.com/office/powerpoint/2010/main" val="312237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82947"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1E56F1DD-DFB7-42C2-8DF2-F01DD45C9435}" type="slidenum">
              <a:rPr lang="zh-CN" altLang="en-US" sz="1200" smtClean="0"/>
              <a:pPr/>
              <a:t>31</a:t>
            </a:fld>
            <a:endParaRPr lang="en-US" altLang="zh-CN" sz="1200"/>
          </a:p>
        </p:txBody>
      </p:sp>
      <p:sp>
        <p:nvSpPr>
          <p:cNvPr id="82948" name="Rectangle 2"/>
          <p:cNvSpPr>
            <a:spLocks noGrp="1" noRot="1" noChangeAspect="1" noChangeArrowheads="1" noTextEdit="1"/>
          </p:cNvSpPr>
          <p:nvPr>
            <p:ph type="sldImg"/>
          </p:nvPr>
        </p:nvSpPr>
        <p:spPr>
          <a:ln/>
        </p:spPr>
      </p:sp>
      <p:sp>
        <p:nvSpPr>
          <p:cNvPr id="82949"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653852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83971"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138DE22F-9313-4493-86FF-FCE4A89A7576}" type="slidenum">
              <a:rPr lang="zh-CN" altLang="en-US" sz="1200" smtClean="0"/>
              <a:pPr/>
              <a:t>36</a:t>
            </a:fld>
            <a:endParaRPr lang="en-US" altLang="zh-CN" sz="1200"/>
          </a:p>
        </p:txBody>
      </p:sp>
      <p:sp>
        <p:nvSpPr>
          <p:cNvPr id="83972" name="Rectangle 2"/>
          <p:cNvSpPr>
            <a:spLocks noGrp="1" noRot="1" noChangeAspect="1" noChangeArrowheads="1" noTextEdit="1"/>
          </p:cNvSpPr>
          <p:nvPr>
            <p:ph type="sldImg"/>
          </p:nvPr>
        </p:nvSpPr>
        <p:spPr>
          <a:ln/>
        </p:spPr>
      </p:sp>
      <p:sp>
        <p:nvSpPr>
          <p:cNvPr id="83973"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898484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0"/>
          <p:cNvSpPr>
            <a:spLocks noGrp="1" noChangeArrowheads="1"/>
          </p:cNvSpPr>
          <p:nvPr>
            <p:ph type="ftr" sz="quarter" idx="4"/>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200"/>
              <a:t>Confidential, for review only</a:t>
            </a:r>
            <a:endParaRPr lang="en-US" altLang="en-US" sz="1200"/>
          </a:p>
        </p:txBody>
      </p:sp>
      <p:sp>
        <p:nvSpPr>
          <p:cNvPr id="84995" name="Rectangle 1031"/>
          <p:cNvSpPr>
            <a:spLocks noGrp="1" noChangeArrowheads="1"/>
          </p:cNvSpPr>
          <p:nvPr>
            <p:ph type="sldNum" sz="quarter" idx="5"/>
          </p:nvPr>
        </p:nvSpPr>
        <p:spPr>
          <a:noFill/>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fld id="{6F3852DF-E1F8-477B-B3CF-FA2A324BB0B9}" type="slidenum">
              <a:rPr lang="zh-CN" altLang="en-US" sz="1200" smtClean="0"/>
              <a:pPr/>
              <a:t>40</a:t>
            </a:fld>
            <a:endParaRPr lang="en-US" altLang="zh-CN" sz="12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885408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extLst>
      <p:ext uri="{BB962C8B-B14F-4D97-AF65-F5344CB8AC3E}">
        <p14:creationId xmlns:p14="http://schemas.microsoft.com/office/powerpoint/2010/main" val="225864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B40D1793-0E0B-4BF6-8AA6-FC570F261918}"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79D6AD46-9F20-4EC5-BC12-35776299EA88}" type="datetime1">
              <a:rPr lang="zh-CN" altLang="en-US"/>
              <a:pPr>
                <a:defRPr/>
              </a:pPr>
              <a:t>2023/2/25</a:t>
            </a:fld>
            <a:endParaRPr lang="en-US" altLang="zh-CN" sz="1000"/>
          </a:p>
        </p:txBody>
      </p:sp>
    </p:spTree>
    <p:extLst>
      <p:ext uri="{BB962C8B-B14F-4D97-AF65-F5344CB8AC3E}">
        <p14:creationId xmlns:p14="http://schemas.microsoft.com/office/powerpoint/2010/main" val="411039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405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405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ACD29D88-FE09-4A94-AA09-829F9AF29284}"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5F2F2DBE-F3E2-4F21-A0AA-5CE45796EB83}" type="datetime1">
              <a:rPr lang="zh-CN" altLang="en-US"/>
              <a:pPr>
                <a:defRPr/>
              </a:pPr>
              <a:t>2023/2/25</a:t>
            </a:fld>
            <a:endParaRPr lang="en-US" altLang="zh-CN" sz="1000"/>
          </a:p>
        </p:txBody>
      </p:sp>
    </p:spTree>
    <p:extLst>
      <p:ext uri="{BB962C8B-B14F-4D97-AF65-F5344CB8AC3E}">
        <p14:creationId xmlns:p14="http://schemas.microsoft.com/office/powerpoint/2010/main" val="384669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6EDAD935-3524-4CAB-86D2-08C8290D0015}"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DEAFC5F9-1545-4299-9197-72F553A4BD8F}" type="datetime1">
              <a:rPr lang="zh-CN" altLang="en-US"/>
              <a:pPr>
                <a:defRPr/>
              </a:pPr>
              <a:t>2023/2/25</a:t>
            </a:fld>
            <a:endParaRPr lang="en-US" altLang="zh-CN" sz="1000"/>
          </a:p>
        </p:txBody>
      </p:sp>
    </p:spTree>
    <p:extLst>
      <p:ext uri="{BB962C8B-B14F-4D97-AF65-F5344CB8AC3E}">
        <p14:creationId xmlns:p14="http://schemas.microsoft.com/office/powerpoint/2010/main" val="180168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E5C6D0F1-287D-4B13-8A9E-0E8D6DF79164}" type="slidenum">
              <a:rPr lang="zh-CN" altLang="en-US"/>
              <a:pPr>
                <a:defRPr/>
              </a:pPr>
              <a:t>‹#›</a:t>
            </a:fld>
            <a:endParaRPr lang="en-US" altLang="zh-CN"/>
          </a:p>
        </p:txBody>
      </p:sp>
      <p:sp>
        <p:nvSpPr>
          <p:cNvPr id="5" name="Rectangle 7"/>
          <p:cNvSpPr>
            <a:spLocks noGrp="1" noChangeArrowheads="1"/>
          </p:cNvSpPr>
          <p:nvPr>
            <p:ph type="dt" sz="half" idx="11"/>
          </p:nvPr>
        </p:nvSpPr>
        <p:spPr>
          <a:ln/>
        </p:spPr>
        <p:txBody>
          <a:bodyPr/>
          <a:lstStyle>
            <a:lvl1pPr>
              <a:defRPr/>
            </a:lvl1pPr>
          </a:lstStyle>
          <a:p>
            <a:pPr>
              <a:defRPr/>
            </a:pPr>
            <a:fld id="{00CADE1F-58CE-44D6-A3A3-E7AE89D350D9}" type="datetime1">
              <a:rPr lang="zh-CN" altLang="en-US"/>
              <a:pPr>
                <a:defRPr/>
              </a:pPr>
              <a:t>2023/2/25</a:t>
            </a:fld>
            <a:endParaRPr lang="en-US" altLang="zh-CN" sz="1000"/>
          </a:p>
        </p:txBody>
      </p:sp>
    </p:spTree>
    <p:extLst>
      <p:ext uri="{BB962C8B-B14F-4D97-AF65-F5344CB8AC3E}">
        <p14:creationId xmlns:p14="http://schemas.microsoft.com/office/powerpoint/2010/main" val="392198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5FF5FA0A-436B-4565-BCA4-62F175707C18}"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F1E8533B-5C45-4E49-B975-2B417C9AE0A4}" type="datetime1">
              <a:rPr lang="zh-CN" altLang="en-US"/>
              <a:pPr>
                <a:defRPr/>
              </a:pPr>
              <a:t>2023/2/25</a:t>
            </a:fld>
            <a:endParaRPr lang="en-US" altLang="zh-CN" sz="1000"/>
          </a:p>
        </p:txBody>
      </p:sp>
    </p:spTree>
    <p:extLst>
      <p:ext uri="{BB962C8B-B14F-4D97-AF65-F5344CB8AC3E}">
        <p14:creationId xmlns:p14="http://schemas.microsoft.com/office/powerpoint/2010/main" val="18320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988EE7A2-B57C-4AE8-B6E7-572CEBC322F7}" type="slidenum">
              <a:rPr lang="zh-CN" altLang="en-US"/>
              <a:pPr>
                <a:defRPr/>
              </a:pPr>
              <a:t>‹#›</a:t>
            </a:fld>
            <a:endParaRPr lang="en-US" altLang="zh-CN"/>
          </a:p>
        </p:txBody>
      </p:sp>
      <p:sp>
        <p:nvSpPr>
          <p:cNvPr id="8" name="Rectangle 7"/>
          <p:cNvSpPr>
            <a:spLocks noGrp="1" noChangeArrowheads="1"/>
          </p:cNvSpPr>
          <p:nvPr>
            <p:ph type="dt" sz="half" idx="11"/>
          </p:nvPr>
        </p:nvSpPr>
        <p:spPr>
          <a:ln/>
        </p:spPr>
        <p:txBody>
          <a:bodyPr/>
          <a:lstStyle>
            <a:lvl1pPr>
              <a:defRPr/>
            </a:lvl1pPr>
          </a:lstStyle>
          <a:p>
            <a:pPr>
              <a:defRPr/>
            </a:pPr>
            <a:fld id="{5D9B61A5-A719-4851-8244-F7283B0D8A2A}" type="datetime1">
              <a:rPr lang="zh-CN" altLang="en-US"/>
              <a:pPr>
                <a:defRPr/>
              </a:pPr>
              <a:t>2023/2/25</a:t>
            </a:fld>
            <a:endParaRPr lang="en-US" altLang="zh-CN" sz="1000"/>
          </a:p>
        </p:txBody>
      </p:sp>
    </p:spTree>
    <p:extLst>
      <p:ext uri="{BB962C8B-B14F-4D97-AF65-F5344CB8AC3E}">
        <p14:creationId xmlns:p14="http://schemas.microsoft.com/office/powerpoint/2010/main" val="51672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4DF5BCD7-EEBD-4708-954F-9EBBFE595E11}" type="slidenum">
              <a:rPr lang="zh-CN" altLang="en-US"/>
              <a:pPr>
                <a:defRPr/>
              </a:pPr>
              <a:t>‹#›</a:t>
            </a:fld>
            <a:endParaRPr lang="en-US" altLang="zh-CN"/>
          </a:p>
        </p:txBody>
      </p:sp>
      <p:sp>
        <p:nvSpPr>
          <p:cNvPr id="4" name="Rectangle 7"/>
          <p:cNvSpPr>
            <a:spLocks noGrp="1" noChangeArrowheads="1"/>
          </p:cNvSpPr>
          <p:nvPr>
            <p:ph type="dt" sz="half" idx="11"/>
          </p:nvPr>
        </p:nvSpPr>
        <p:spPr>
          <a:ln/>
        </p:spPr>
        <p:txBody>
          <a:bodyPr/>
          <a:lstStyle>
            <a:lvl1pPr>
              <a:defRPr/>
            </a:lvl1pPr>
          </a:lstStyle>
          <a:p>
            <a:pPr>
              <a:defRPr/>
            </a:pPr>
            <a:fld id="{4538D259-3B3D-479B-BA87-4C4739807F77}" type="datetime1">
              <a:rPr lang="zh-CN" altLang="en-US"/>
              <a:pPr>
                <a:defRPr/>
              </a:pPr>
              <a:t>2023/2/25</a:t>
            </a:fld>
            <a:endParaRPr lang="en-US" altLang="zh-CN" sz="1000"/>
          </a:p>
        </p:txBody>
      </p:sp>
    </p:spTree>
    <p:extLst>
      <p:ext uri="{BB962C8B-B14F-4D97-AF65-F5344CB8AC3E}">
        <p14:creationId xmlns:p14="http://schemas.microsoft.com/office/powerpoint/2010/main" val="173875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85E5C7D9-E079-473C-B7C8-165BCE19E62C}" type="slidenum">
              <a:rPr lang="zh-CN" altLang="en-US"/>
              <a:pPr>
                <a:defRPr/>
              </a:pPr>
              <a:t>‹#›</a:t>
            </a:fld>
            <a:endParaRPr lang="en-US" altLang="zh-CN"/>
          </a:p>
        </p:txBody>
      </p:sp>
      <p:sp>
        <p:nvSpPr>
          <p:cNvPr id="3" name="Rectangle 7"/>
          <p:cNvSpPr>
            <a:spLocks noGrp="1" noChangeArrowheads="1"/>
          </p:cNvSpPr>
          <p:nvPr>
            <p:ph type="dt" sz="half" idx="11"/>
          </p:nvPr>
        </p:nvSpPr>
        <p:spPr>
          <a:ln/>
        </p:spPr>
        <p:txBody>
          <a:bodyPr/>
          <a:lstStyle>
            <a:lvl1pPr>
              <a:defRPr/>
            </a:lvl1pPr>
          </a:lstStyle>
          <a:p>
            <a:pPr>
              <a:defRPr/>
            </a:pPr>
            <a:fld id="{A064B0EF-CA7C-4B6C-BF5E-C40A4BAEC1B2}" type="datetime1">
              <a:rPr lang="zh-CN" altLang="en-US"/>
              <a:pPr>
                <a:defRPr/>
              </a:pPr>
              <a:t>2023/2/25</a:t>
            </a:fld>
            <a:endParaRPr lang="en-US" altLang="zh-CN" sz="1000"/>
          </a:p>
        </p:txBody>
      </p:sp>
    </p:spTree>
    <p:extLst>
      <p:ext uri="{BB962C8B-B14F-4D97-AF65-F5344CB8AC3E}">
        <p14:creationId xmlns:p14="http://schemas.microsoft.com/office/powerpoint/2010/main" val="203436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FC68F034-48AC-4D3F-8E2A-0ED11C2156F7}"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AC2EDEAD-EC05-47FF-A0BC-11E45172151B}" type="datetime1">
              <a:rPr lang="zh-CN" altLang="en-US"/>
              <a:pPr>
                <a:defRPr/>
              </a:pPr>
              <a:t>2023/2/25</a:t>
            </a:fld>
            <a:endParaRPr lang="en-US" altLang="zh-CN" sz="1000"/>
          </a:p>
        </p:txBody>
      </p:sp>
    </p:spTree>
    <p:extLst>
      <p:ext uri="{BB962C8B-B14F-4D97-AF65-F5344CB8AC3E}">
        <p14:creationId xmlns:p14="http://schemas.microsoft.com/office/powerpoint/2010/main" val="51841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79E52FA8-7ABA-41BB-AF0B-E67E7812211C}" type="slidenum">
              <a:rPr lang="zh-CN" altLang="en-US"/>
              <a:pPr>
                <a:defRPr/>
              </a:pPr>
              <a:t>‹#›</a:t>
            </a:fld>
            <a:endParaRPr lang="en-US" altLang="zh-CN"/>
          </a:p>
        </p:txBody>
      </p:sp>
      <p:sp>
        <p:nvSpPr>
          <p:cNvPr id="6" name="Rectangle 7"/>
          <p:cNvSpPr>
            <a:spLocks noGrp="1" noChangeArrowheads="1"/>
          </p:cNvSpPr>
          <p:nvPr>
            <p:ph type="dt" sz="half" idx="11"/>
          </p:nvPr>
        </p:nvSpPr>
        <p:spPr>
          <a:ln/>
        </p:spPr>
        <p:txBody>
          <a:bodyPr/>
          <a:lstStyle>
            <a:lvl1pPr>
              <a:defRPr/>
            </a:lvl1pPr>
          </a:lstStyle>
          <a:p>
            <a:pPr>
              <a:defRPr/>
            </a:pPr>
            <a:fld id="{8A60C5FE-EE0D-4A8C-9126-FA1DF5B766D5}" type="datetime1">
              <a:rPr lang="zh-CN" altLang="en-US"/>
              <a:pPr>
                <a:defRPr/>
              </a:pPr>
              <a:t>2023/2/25</a:t>
            </a:fld>
            <a:endParaRPr lang="en-US" altLang="zh-CN" sz="1000"/>
          </a:p>
        </p:txBody>
      </p:sp>
    </p:spTree>
    <p:extLst>
      <p:ext uri="{BB962C8B-B14F-4D97-AF65-F5344CB8AC3E}">
        <p14:creationId xmlns:p14="http://schemas.microsoft.com/office/powerpoint/2010/main" val="360868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27" name="Rectangle 3"/>
          <p:cNvSpPr>
            <a:spLocks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defRPr/>
            </a:pPr>
            <a:endParaRPr lang="zh-CN" altLang="en-US"/>
          </a:p>
        </p:txBody>
      </p:sp>
      <p:sp>
        <p:nvSpPr>
          <p:cNvPr id="104452" name="Rectangle 4"/>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p:cNvSpPr>
            <a:spLocks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r" defTabSz="1157288">
              <a:defRPr>
                <a:latin typeface="Arial" pitchFamily="34" charset="0"/>
              </a:defRPr>
            </a:lvl1pPr>
          </a:lstStyle>
          <a:p>
            <a:pPr>
              <a:defRPr/>
            </a:pPr>
            <a:fld id="{FDDC2A0E-BF5F-45C4-A64B-9496D68C643A}" type="slidenum">
              <a:rPr lang="zh-CN" altLang="en-US"/>
              <a:pPr>
                <a:defRPr/>
              </a:pPr>
              <a:t>‹#›</a:t>
            </a:fld>
            <a:endParaRPr lang="en-US" altLang="zh-CN"/>
          </a:p>
        </p:txBody>
      </p:sp>
      <p:sp>
        <p:nvSpPr>
          <p:cNvPr id="104455" name="Rectangle 7"/>
          <p:cNvSpPr>
            <a:spLocks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prstTxWarp prst="textNoShape">
              <a:avLst/>
            </a:prstTxWarp>
          </a:bodyPr>
          <a:lstStyle>
            <a:lvl1pPr algn="l" defTabSz="1157288">
              <a:defRPr sz="1800">
                <a:latin typeface="Arial" pitchFamily="34" charset="0"/>
              </a:defRPr>
            </a:lvl1pPr>
          </a:lstStyle>
          <a:p>
            <a:pPr>
              <a:defRPr/>
            </a:pPr>
            <a:fld id="{14130756-EA08-46F0-8A80-A95D6BC02AAF}" type="datetime1">
              <a:rPr lang="zh-CN" altLang="en-US"/>
              <a:pPr>
                <a:defRPr/>
              </a:pPr>
              <a:t>2023/2/25</a:t>
            </a:fld>
            <a:endParaRPr lang="en-US" altLang="zh-CN" sz="1000"/>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pitchFamily="34" charset="0"/>
          <a:ea typeface="黑体" pitchFamily="49" charset="-122"/>
        </a:defRPr>
      </a:lvl9pPr>
    </p:titleStyle>
    <p:body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1.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Rectangle 2"/>
          <p:cNvSpPr>
            <a:spLocks noGrp="1" noChangeArrowheads="1"/>
          </p:cNvSpPr>
          <p:nvPr>
            <p:ph type="ctrTitle"/>
          </p:nvPr>
        </p:nvSpPr>
        <p:spPr>
          <a:xfrm>
            <a:off x="1096963" y="2136775"/>
            <a:ext cx="7608887" cy="1041400"/>
          </a:xfrm>
        </p:spPr>
        <p:txBody>
          <a:bodyPr/>
          <a:lstStyle/>
          <a:p>
            <a:pPr>
              <a:defRPr/>
            </a:pPr>
            <a:r>
              <a:rPr lang="zh-CN" altLang="en-US" sz="7200"/>
              <a:t>第二章 数据模型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94585F7-9191-4454-9E72-1FC16E00540C}" type="slidenum">
              <a:rPr lang="zh-CN" altLang="en-US" smtClean="0"/>
              <a:pPr/>
              <a:t>10</a:t>
            </a:fld>
            <a:endParaRPr lang="en-US" altLang="zh-CN"/>
          </a:p>
        </p:txBody>
      </p:sp>
      <p:sp>
        <p:nvSpPr>
          <p:cNvPr id="1229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B70EC57-B93A-46F2-A8DC-07331FCDC2D7}" type="datetime1">
              <a:rPr lang="zh-CN" altLang="en-US" sz="1800" smtClean="0"/>
              <a:pPr/>
              <a:t>2023/2/25</a:t>
            </a:fld>
            <a:endParaRPr lang="en-US" altLang="zh-CN" sz="1000"/>
          </a:p>
        </p:txBody>
      </p:sp>
      <p:sp>
        <p:nvSpPr>
          <p:cNvPr id="959490" name="Rectangle 2"/>
          <p:cNvSpPr>
            <a:spLocks noGrp="1" noChangeArrowheads="1"/>
          </p:cNvSpPr>
          <p:nvPr>
            <p:ph type="title"/>
          </p:nvPr>
        </p:nvSpPr>
        <p:spPr/>
        <p:txBody>
          <a:bodyPr/>
          <a:lstStyle/>
          <a:p>
            <a:pPr>
              <a:defRPr/>
            </a:pPr>
            <a:r>
              <a:rPr lang="en-US" altLang="zh-CN"/>
              <a:t>2.1.1	E-R</a:t>
            </a:r>
            <a:r>
              <a:rPr lang="zh-CN" altLang="en-US"/>
              <a:t>数据模型中的基本概念</a:t>
            </a:r>
          </a:p>
        </p:txBody>
      </p:sp>
      <p:sp>
        <p:nvSpPr>
          <p:cNvPr id="12293" name="Rectangle 3"/>
          <p:cNvSpPr>
            <a:spLocks noGrp="1" noChangeArrowheads="1"/>
          </p:cNvSpPr>
          <p:nvPr>
            <p:ph type="body" idx="1"/>
          </p:nvPr>
        </p:nvSpPr>
        <p:spPr>
          <a:xfrm>
            <a:off x="650875" y="1143000"/>
            <a:ext cx="8820150" cy="3286125"/>
          </a:xfrm>
        </p:spPr>
        <p:txBody>
          <a:bodyPr/>
          <a:lstStyle/>
          <a:p>
            <a:r>
              <a:rPr lang="en-US" altLang="zh-CN"/>
              <a:t>3. </a:t>
            </a:r>
            <a:r>
              <a:rPr lang="zh-CN" altLang="en-US"/>
              <a:t>联系（</a:t>
            </a:r>
            <a:r>
              <a:rPr lang="en-US" altLang="zh-CN">
                <a:latin typeface="宋体" pitchFamily="2" charset="-122"/>
              </a:rPr>
              <a:t>Relationship</a:t>
            </a:r>
            <a:r>
              <a:rPr lang="zh-CN" altLang="en-US"/>
              <a:t>）</a:t>
            </a:r>
          </a:p>
          <a:p>
            <a:pPr lvl="1"/>
            <a:r>
              <a:rPr lang="zh-CN" altLang="en-US"/>
              <a:t>在现实世界中，事物内部以及事物之间是有联系的</a:t>
            </a:r>
          </a:p>
          <a:p>
            <a:pPr lvl="1"/>
            <a:r>
              <a:rPr lang="zh-CN" altLang="en-US"/>
              <a:t>在信息世界中将被抽象为实体内部的联系和实体之间的联系。</a:t>
            </a:r>
          </a:p>
          <a:p>
            <a:pPr lvl="2"/>
            <a:r>
              <a:rPr lang="zh-CN" altLang="en-US">
                <a:solidFill>
                  <a:srgbClr val="0000FF"/>
                </a:solidFill>
              </a:rPr>
              <a:t>实体内部的联系</a:t>
            </a:r>
            <a:r>
              <a:rPr lang="zh-CN" altLang="en-US"/>
              <a:t>通常是指组成实体的各属性之间的联系；</a:t>
            </a:r>
          </a:p>
          <a:p>
            <a:pPr lvl="2"/>
            <a:r>
              <a:rPr lang="zh-CN" altLang="en-US">
                <a:solidFill>
                  <a:srgbClr val="0000FF"/>
                </a:solidFill>
              </a:rPr>
              <a:t>实体之间的联系</a:t>
            </a:r>
            <a:r>
              <a:rPr lang="zh-CN" altLang="en-US"/>
              <a:t>通常是指不同实体集之间的联系</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2795D52-779D-4648-B343-26575CC8C3A3}" type="slidenum">
              <a:rPr lang="zh-CN" altLang="en-US" smtClean="0"/>
              <a:pPr/>
              <a:t>11</a:t>
            </a:fld>
            <a:endParaRPr lang="en-US" altLang="zh-CN"/>
          </a:p>
        </p:txBody>
      </p:sp>
      <p:sp>
        <p:nvSpPr>
          <p:cNvPr id="1331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5EA782C-2709-454A-B8E3-3797C5ECFE20}" type="datetime1">
              <a:rPr lang="zh-CN" altLang="en-US" sz="1800" smtClean="0"/>
              <a:pPr/>
              <a:t>2023/2/25</a:t>
            </a:fld>
            <a:endParaRPr lang="en-US" altLang="zh-CN" sz="1000"/>
          </a:p>
        </p:txBody>
      </p:sp>
      <p:sp>
        <p:nvSpPr>
          <p:cNvPr id="1029122" name="Rectangle 2"/>
          <p:cNvSpPr>
            <a:spLocks noGrp="1" noChangeArrowheads="1"/>
          </p:cNvSpPr>
          <p:nvPr>
            <p:ph type="title"/>
          </p:nvPr>
        </p:nvSpPr>
        <p:spPr/>
        <p:txBody>
          <a:bodyPr/>
          <a:lstStyle/>
          <a:p>
            <a:pPr>
              <a:defRPr/>
            </a:pPr>
            <a:r>
              <a:rPr lang="en-US" altLang="zh-CN"/>
              <a:t>3. </a:t>
            </a:r>
            <a:r>
              <a:rPr lang="zh-CN" altLang="en-US"/>
              <a:t>联系</a:t>
            </a:r>
          </a:p>
        </p:txBody>
      </p:sp>
      <p:sp>
        <p:nvSpPr>
          <p:cNvPr id="13317" name="Rectangle 32"/>
          <p:cNvSpPr>
            <a:spLocks noGrp="1" noChangeArrowheads="1"/>
          </p:cNvSpPr>
          <p:nvPr>
            <p:ph type="body" idx="1"/>
          </p:nvPr>
        </p:nvSpPr>
        <p:spPr>
          <a:xfrm>
            <a:off x="650875" y="1143000"/>
            <a:ext cx="8820150" cy="384175"/>
          </a:xfrm>
        </p:spPr>
        <p:txBody>
          <a:bodyPr/>
          <a:lstStyle/>
          <a:p>
            <a:r>
              <a:rPr lang="zh-CN" altLang="en-US"/>
              <a:t>两个实体集之间的联系有三种：</a:t>
            </a:r>
          </a:p>
        </p:txBody>
      </p:sp>
      <p:grpSp>
        <p:nvGrpSpPr>
          <p:cNvPr id="13318" name="Group 33"/>
          <p:cNvGrpSpPr>
            <a:grpSpLocks/>
          </p:cNvGrpSpPr>
          <p:nvPr/>
        </p:nvGrpSpPr>
        <p:grpSpPr bwMode="auto">
          <a:xfrm>
            <a:off x="1281113" y="1773238"/>
            <a:ext cx="7488237" cy="2998787"/>
            <a:chOff x="912" y="1152"/>
            <a:chExt cx="4176" cy="2832"/>
          </a:xfrm>
        </p:grpSpPr>
        <p:grpSp>
          <p:nvGrpSpPr>
            <p:cNvPr id="13344" name="Group 34"/>
            <p:cNvGrpSpPr>
              <a:grpSpLocks/>
            </p:cNvGrpSpPr>
            <p:nvPr/>
          </p:nvGrpSpPr>
          <p:grpSpPr bwMode="auto">
            <a:xfrm>
              <a:off x="912" y="1200"/>
              <a:ext cx="1008" cy="2784"/>
              <a:chOff x="1056" y="1344"/>
              <a:chExt cx="1008" cy="2784"/>
            </a:xfrm>
          </p:grpSpPr>
          <p:sp>
            <p:nvSpPr>
              <p:cNvPr id="13363" name="Text Box 35"/>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实体</a:t>
                </a:r>
                <a:r>
                  <a:rPr lang="zh-CN" altLang="en-US" sz="2400"/>
                  <a:t>集</a:t>
                </a:r>
                <a:r>
                  <a:rPr kumimoji="1" lang="en-US" altLang="zh-CN" sz="2400">
                    <a:latin typeface="Times New Roman" pitchFamily="18" charset="0"/>
                  </a:rPr>
                  <a:t>1</a:t>
                </a:r>
              </a:p>
            </p:txBody>
          </p:sp>
          <p:sp>
            <p:nvSpPr>
              <p:cNvPr id="13364" name="AutoShape 36"/>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65" name="Text Box 37"/>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实体</a:t>
                </a:r>
                <a:r>
                  <a:rPr lang="zh-CN" altLang="en-US" sz="2400"/>
                  <a:t>集</a:t>
                </a:r>
                <a:r>
                  <a:rPr kumimoji="1" lang="en-US" altLang="zh-CN" sz="2400">
                    <a:latin typeface="Times New Roman" pitchFamily="18" charset="0"/>
                  </a:rPr>
                  <a:t>2</a:t>
                </a:r>
              </a:p>
            </p:txBody>
          </p:sp>
          <p:sp>
            <p:nvSpPr>
              <p:cNvPr id="13366" name="Line 38"/>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7" name="Line 39"/>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8" name="Text Box 40"/>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69" name="Text Box 41"/>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70" name="Text Box 42"/>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1:1</a:t>
                </a:r>
                <a:r>
                  <a:rPr kumimoji="1" lang="zh-CN" altLang="en-US" sz="2400">
                    <a:latin typeface="Times New Roman" pitchFamily="18" charset="0"/>
                  </a:rPr>
                  <a:t>联系</a:t>
                </a:r>
                <a:endParaRPr kumimoji="1" lang="zh-CN" altLang="en-US" sz="2400" b="0">
                  <a:latin typeface="Times New Roman" pitchFamily="18" charset="0"/>
                </a:endParaRPr>
              </a:p>
            </p:txBody>
          </p:sp>
        </p:grpSp>
        <p:grpSp>
          <p:nvGrpSpPr>
            <p:cNvPr id="13345" name="Group 43"/>
            <p:cNvGrpSpPr>
              <a:grpSpLocks/>
            </p:cNvGrpSpPr>
            <p:nvPr/>
          </p:nvGrpSpPr>
          <p:grpSpPr bwMode="auto">
            <a:xfrm>
              <a:off x="4080" y="1152"/>
              <a:ext cx="1008" cy="2784"/>
              <a:chOff x="1056" y="1344"/>
              <a:chExt cx="1008" cy="2784"/>
            </a:xfrm>
          </p:grpSpPr>
          <p:sp>
            <p:nvSpPr>
              <p:cNvPr id="13355" name="Text Box 44"/>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实体集1</a:t>
                </a:r>
                <a:endParaRPr kumimoji="1" lang="en-US" altLang="zh-CN" sz="2400">
                  <a:latin typeface="Times New Roman" pitchFamily="18" charset="0"/>
                </a:endParaRPr>
              </a:p>
            </p:txBody>
          </p:sp>
          <p:sp>
            <p:nvSpPr>
              <p:cNvPr id="13356" name="AutoShape 4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57" name="Text Box 46"/>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实体集2</a:t>
                </a:r>
              </a:p>
            </p:txBody>
          </p:sp>
          <p:sp>
            <p:nvSpPr>
              <p:cNvPr id="13358" name="Line 47"/>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9" name="Line 48"/>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60" name="Text Box 49"/>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a:t>
                </a:r>
                <a:endParaRPr kumimoji="1" lang="en-US" altLang="zh-CN" sz="2400" b="0">
                  <a:latin typeface="Times New Roman" pitchFamily="18" charset="0"/>
                </a:endParaRPr>
              </a:p>
            </p:txBody>
          </p:sp>
          <p:sp>
            <p:nvSpPr>
              <p:cNvPr id="13361" name="Text Box 50"/>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3362" name="Text Box 51"/>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m:n</a:t>
                </a:r>
                <a:r>
                  <a:rPr kumimoji="1" lang="zh-CN" altLang="en-US" sz="2400">
                    <a:latin typeface="Times New Roman" pitchFamily="18" charset="0"/>
                  </a:rPr>
                  <a:t>联系</a:t>
                </a:r>
                <a:endParaRPr kumimoji="1" lang="zh-CN" altLang="en-US" sz="2400" b="0">
                  <a:latin typeface="Times New Roman" pitchFamily="18" charset="0"/>
                </a:endParaRPr>
              </a:p>
            </p:txBody>
          </p:sp>
        </p:grpSp>
        <p:grpSp>
          <p:nvGrpSpPr>
            <p:cNvPr id="13346" name="Group 52"/>
            <p:cNvGrpSpPr>
              <a:grpSpLocks/>
            </p:cNvGrpSpPr>
            <p:nvPr/>
          </p:nvGrpSpPr>
          <p:grpSpPr bwMode="auto">
            <a:xfrm>
              <a:off x="2496" y="1200"/>
              <a:ext cx="1008" cy="2784"/>
              <a:chOff x="1056" y="1344"/>
              <a:chExt cx="1008" cy="2784"/>
            </a:xfrm>
          </p:grpSpPr>
          <p:sp>
            <p:nvSpPr>
              <p:cNvPr id="13347" name="Text Box 53"/>
              <p:cNvSpPr txBox="1">
                <a:spLocks noChangeArrowheads="1"/>
              </p:cNvSpPr>
              <p:nvPr/>
            </p:nvSpPr>
            <p:spPr bwMode="auto">
              <a:xfrm>
                <a:off x="1104" y="1344"/>
                <a:ext cx="816" cy="44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实体集1</a:t>
                </a:r>
                <a:endParaRPr kumimoji="1" lang="en-US" altLang="zh-CN" sz="2400">
                  <a:latin typeface="Times New Roman" pitchFamily="18" charset="0"/>
                </a:endParaRPr>
              </a:p>
            </p:txBody>
          </p:sp>
          <p:sp>
            <p:nvSpPr>
              <p:cNvPr id="13348" name="AutoShape 54"/>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联系名</a:t>
                </a:r>
                <a:endParaRPr kumimoji="1" lang="zh-CN" altLang="en-US" sz="2400" b="0">
                  <a:latin typeface="Times New Roman" pitchFamily="18" charset="0"/>
                </a:endParaRPr>
              </a:p>
            </p:txBody>
          </p:sp>
          <p:sp>
            <p:nvSpPr>
              <p:cNvPr id="13349" name="Text Box 55"/>
              <p:cNvSpPr txBox="1">
                <a:spLocks noChangeArrowheads="1"/>
              </p:cNvSpPr>
              <p:nvPr/>
            </p:nvSpPr>
            <p:spPr bwMode="auto">
              <a:xfrm>
                <a:off x="1152" y="3169"/>
                <a:ext cx="816" cy="4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zh-CN" sz="2400">
                    <a:latin typeface="Times New Roman" pitchFamily="18" charset="0"/>
                  </a:rPr>
                  <a:t>实体集2</a:t>
                </a:r>
              </a:p>
            </p:txBody>
          </p:sp>
          <p:sp>
            <p:nvSpPr>
              <p:cNvPr id="13350" name="Line 56"/>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1" name="Line 57"/>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52" name="Text Box 58"/>
              <p:cNvSpPr txBox="1">
                <a:spLocks noChangeArrowheads="1"/>
              </p:cNvSpPr>
              <p:nvPr/>
            </p:nvSpPr>
            <p:spPr bwMode="auto">
              <a:xfrm>
                <a:off x="1152" y="1776"/>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3353" name="Text Box 59"/>
              <p:cNvSpPr txBox="1">
                <a:spLocks noChangeArrowheads="1"/>
              </p:cNvSpPr>
              <p:nvPr/>
            </p:nvSpPr>
            <p:spPr bwMode="auto">
              <a:xfrm>
                <a:off x="1200" y="2737"/>
                <a:ext cx="240"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3354" name="Text Box 60"/>
              <p:cNvSpPr txBox="1">
                <a:spLocks noChangeArrowheads="1"/>
              </p:cNvSpPr>
              <p:nvPr/>
            </p:nvSpPr>
            <p:spPr bwMode="auto">
              <a:xfrm>
                <a:off x="1200" y="3696"/>
                <a:ext cx="86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1:n</a:t>
                </a:r>
                <a:r>
                  <a:rPr kumimoji="1" lang="zh-CN" altLang="en-US" sz="2400">
                    <a:latin typeface="Times New Roman" pitchFamily="18" charset="0"/>
                  </a:rPr>
                  <a:t>联系</a:t>
                </a:r>
                <a:endParaRPr kumimoji="1" lang="zh-CN" altLang="en-US" sz="2400" b="0">
                  <a:latin typeface="Times New Roman" pitchFamily="18" charset="0"/>
                </a:endParaRPr>
              </a:p>
            </p:txBody>
          </p:sp>
        </p:grpSp>
      </p:grpSp>
      <p:grpSp>
        <p:nvGrpSpPr>
          <p:cNvPr id="1029181" name="Group 61"/>
          <p:cNvGrpSpPr>
            <a:grpSpLocks/>
          </p:cNvGrpSpPr>
          <p:nvPr/>
        </p:nvGrpSpPr>
        <p:grpSpPr bwMode="auto">
          <a:xfrm>
            <a:off x="1352550" y="4941888"/>
            <a:ext cx="7272338" cy="1582737"/>
            <a:chOff x="1536" y="1536"/>
            <a:chExt cx="2736" cy="749"/>
          </a:xfrm>
        </p:grpSpPr>
        <p:grpSp>
          <p:nvGrpSpPr>
            <p:cNvPr id="13320" name="Group 62"/>
            <p:cNvGrpSpPr>
              <a:grpSpLocks/>
            </p:cNvGrpSpPr>
            <p:nvPr/>
          </p:nvGrpSpPr>
          <p:grpSpPr bwMode="auto">
            <a:xfrm>
              <a:off x="1536" y="1536"/>
              <a:ext cx="2736" cy="749"/>
              <a:chOff x="2340" y="13736"/>
              <a:chExt cx="6840" cy="1872"/>
            </a:xfrm>
          </p:grpSpPr>
          <p:sp>
            <p:nvSpPr>
              <p:cNvPr id="13324" name="Oval 63"/>
              <p:cNvSpPr>
                <a:spLocks noChangeArrowheads="1"/>
              </p:cNvSpPr>
              <p:nvPr/>
            </p:nvSpPr>
            <p:spPr bwMode="auto">
              <a:xfrm>
                <a:off x="23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5" name="Oval 64"/>
              <p:cNvSpPr>
                <a:spLocks noChangeArrowheads="1"/>
              </p:cNvSpPr>
              <p:nvPr/>
            </p:nvSpPr>
            <p:spPr bwMode="auto">
              <a:xfrm>
                <a:off x="342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6" name="Oval 65"/>
              <p:cNvSpPr>
                <a:spLocks noChangeArrowheads="1"/>
              </p:cNvSpPr>
              <p:nvPr/>
            </p:nvSpPr>
            <p:spPr bwMode="auto">
              <a:xfrm>
                <a:off x="486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7" name="Oval 66"/>
              <p:cNvSpPr>
                <a:spLocks noChangeArrowheads="1"/>
              </p:cNvSpPr>
              <p:nvPr/>
            </p:nvSpPr>
            <p:spPr bwMode="auto">
              <a:xfrm>
                <a:off x="59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8" name="Oval 67"/>
              <p:cNvSpPr>
                <a:spLocks noChangeArrowheads="1"/>
              </p:cNvSpPr>
              <p:nvPr/>
            </p:nvSpPr>
            <p:spPr bwMode="auto">
              <a:xfrm>
                <a:off x="756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29" name="Oval 68"/>
              <p:cNvSpPr>
                <a:spLocks noChangeArrowheads="1"/>
              </p:cNvSpPr>
              <p:nvPr/>
            </p:nvSpPr>
            <p:spPr bwMode="auto">
              <a:xfrm>
                <a:off x="8640" y="13736"/>
                <a:ext cx="540" cy="1872"/>
              </a:xfrm>
              <a:prstGeom prst="ellipse">
                <a:avLst/>
              </a:pr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3330" name="Line 69"/>
              <p:cNvSpPr>
                <a:spLocks noChangeShapeType="1"/>
              </p:cNvSpPr>
              <p:nvPr/>
            </p:nvSpPr>
            <p:spPr bwMode="auto">
              <a:xfrm>
                <a:off x="2700" y="14204"/>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1" name="Line 70"/>
              <p:cNvSpPr>
                <a:spLocks noChangeShapeType="1"/>
              </p:cNvSpPr>
              <p:nvPr/>
            </p:nvSpPr>
            <p:spPr bwMode="auto">
              <a:xfrm>
                <a:off x="2700" y="14360"/>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2" name="Line 71"/>
              <p:cNvSpPr>
                <a:spLocks noChangeShapeType="1"/>
              </p:cNvSpPr>
              <p:nvPr/>
            </p:nvSpPr>
            <p:spPr bwMode="auto">
              <a:xfrm>
                <a:off x="2520" y="14360"/>
                <a:ext cx="1260" cy="78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3" name="Line 72"/>
              <p:cNvSpPr>
                <a:spLocks noChangeShapeType="1"/>
              </p:cNvSpPr>
              <p:nvPr/>
            </p:nvSpPr>
            <p:spPr bwMode="auto">
              <a:xfrm flipV="1">
                <a:off x="2520" y="14516"/>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4" name="Line 73"/>
              <p:cNvSpPr>
                <a:spLocks noChangeShapeType="1"/>
              </p:cNvSpPr>
              <p:nvPr/>
            </p:nvSpPr>
            <p:spPr bwMode="auto">
              <a:xfrm>
                <a:off x="5220" y="14204"/>
                <a:ext cx="90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5" name="Line 74"/>
              <p:cNvSpPr>
                <a:spLocks noChangeShapeType="1"/>
              </p:cNvSpPr>
              <p:nvPr/>
            </p:nvSpPr>
            <p:spPr bwMode="auto">
              <a:xfrm>
                <a:off x="5220" y="14204"/>
                <a:ext cx="108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6" name="Line 75"/>
              <p:cNvSpPr>
                <a:spLocks noChangeShapeType="1"/>
              </p:cNvSpPr>
              <p:nvPr/>
            </p:nvSpPr>
            <p:spPr bwMode="auto">
              <a:xfrm>
                <a:off x="5220" y="14204"/>
                <a:ext cx="1080" cy="78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7" name="Line 76"/>
              <p:cNvSpPr>
                <a:spLocks noChangeShapeType="1"/>
              </p:cNvSpPr>
              <p:nvPr/>
            </p:nvSpPr>
            <p:spPr bwMode="auto">
              <a:xfrm flipV="1">
                <a:off x="5040" y="14360"/>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8" name="Line 77"/>
              <p:cNvSpPr>
                <a:spLocks noChangeShapeType="1"/>
              </p:cNvSpPr>
              <p:nvPr/>
            </p:nvSpPr>
            <p:spPr bwMode="auto">
              <a:xfrm>
                <a:off x="7740" y="14048"/>
                <a:ext cx="126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39" name="Line 78"/>
              <p:cNvSpPr>
                <a:spLocks noChangeShapeType="1"/>
              </p:cNvSpPr>
              <p:nvPr/>
            </p:nvSpPr>
            <p:spPr bwMode="auto">
              <a:xfrm>
                <a:off x="7740" y="14048"/>
                <a:ext cx="126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0" name="Line 79"/>
              <p:cNvSpPr>
                <a:spLocks noChangeShapeType="1"/>
              </p:cNvSpPr>
              <p:nvPr/>
            </p:nvSpPr>
            <p:spPr bwMode="auto">
              <a:xfrm>
                <a:off x="7740" y="14048"/>
                <a:ext cx="1260" cy="624"/>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1" name="Line 80"/>
              <p:cNvSpPr>
                <a:spLocks noChangeShapeType="1"/>
              </p:cNvSpPr>
              <p:nvPr/>
            </p:nvSpPr>
            <p:spPr bwMode="auto">
              <a:xfrm>
                <a:off x="7920" y="14984"/>
                <a:ext cx="108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2" name="Line 81"/>
              <p:cNvSpPr>
                <a:spLocks noChangeShapeType="1"/>
              </p:cNvSpPr>
              <p:nvPr/>
            </p:nvSpPr>
            <p:spPr bwMode="auto">
              <a:xfrm flipV="1">
                <a:off x="7920" y="14984"/>
                <a:ext cx="108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43" name="Line 82"/>
              <p:cNvSpPr>
                <a:spLocks noChangeShapeType="1"/>
              </p:cNvSpPr>
              <p:nvPr/>
            </p:nvSpPr>
            <p:spPr bwMode="auto">
              <a:xfrm>
                <a:off x="7740" y="14828"/>
                <a:ext cx="108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3321" name="Group 83"/>
            <p:cNvGrpSpPr>
              <a:grpSpLocks/>
            </p:cNvGrpSpPr>
            <p:nvPr/>
          </p:nvGrpSpPr>
          <p:grpSpPr bwMode="auto">
            <a:xfrm>
              <a:off x="2616" y="2064"/>
              <a:ext cx="504" cy="125"/>
              <a:chOff x="5040" y="1540"/>
              <a:chExt cx="1260" cy="312"/>
            </a:xfrm>
          </p:grpSpPr>
          <p:sp>
            <p:nvSpPr>
              <p:cNvPr id="13322" name="Line 84"/>
              <p:cNvSpPr>
                <a:spLocks noChangeShapeType="1"/>
              </p:cNvSpPr>
              <p:nvPr/>
            </p:nvSpPr>
            <p:spPr bwMode="auto">
              <a:xfrm>
                <a:off x="5040" y="1540"/>
                <a:ext cx="1260"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323" name="Line 85"/>
              <p:cNvSpPr>
                <a:spLocks noChangeShapeType="1"/>
              </p:cNvSpPr>
              <p:nvPr/>
            </p:nvSpPr>
            <p:spPr bwMode="auto">
              <a:xfrm>
                <a:off x="5040" y="1540"/>
                <a:ext cx="1260" cy="31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9181"/>
                                        </p:tgtEl>
                                        <p:attrNameLst>
                                          <p:attrName>style.visibility</p:attrName>
                                        </p:attrNameLst>
                                      </p:cBhvr>
                                      <p:to>
                                        <p:strVal val="visible"/>
                                      </p:to>
                                    </p:set>
                                    <p:animEffect transition="in" filter="wipe(up)">
                                      <p:cBhvr>
                                        <p:cTn id="7" dur="1000"/>
                                        <p:tgtEl>
                                          <p:spTgt spid="102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9ACB56E-194A-4F33-A1FE-75DEF6B562A9}" type="slidenum">
              <a:rPr lang="zh-CN" altLang="en-US" smtClean="0"/>
              <a:pPr/>
              <a:t>12</a:t>
            </a:fld>
            <a:endParaRPr lang="en-US" altLang="zh-CN"/>
          </a:p>
        </p:txBody>
      </p:sp>
      <p:sp>
        <p:nvSpPr>
          <p:cNvPr id="1433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AA3240A-E9F5-408B-856B-1C6A4E08F3C8}" type="datetime1">
              <a:rPr lang="zh-CN" altLang="en-US" sz="1800" smtClean="0"/>
              <a:pPr/>
              <a:t>2023/2/25</a:t>
            </a:fld>
            <a:endParaRPr lang="en-US" altLang="zh-CN" sz="1000"/>
          </a:p>
        </p:txBody>
      </p:sp>
      <p:sp>
        <p:nvSpPr>
          <p:cNvPr id="954370" name="Rectangle 2"/>
          <p:cNvSpPr>
            <a:spLocks noGrp="1" noChangeArrowheads="1"/>
          </p:cNvSpPr>
          <p:nvPr>
            <p:ph type="title"/>
          </p:nvPr>
        </p:nvSpPr>
        <p:spPr/>
        <p:txBody>
          <a:bodyPr/>
          <a:lstStyle/>
          <a:p>
            <a:pPr>
              <a:defRPr/>
            </a:pPr>
            <a:r>
              <a:rPr lang="zh-CN" altLang="en-US"/>
              <a:t>两个实体集之间的联系</a:t>
            </a:r>
          </a:p>
        </p:txBody>
      </p:sp>
      <p:sp>
        <p:nvSpPr>
          <p:cNvPr id="14341" name="Rectangle 3"/>
          <p:cNvSpPr>
            <a:spLocks noGrp="1" noChangeArrowheads="1"/>
          </p:cNvSpPr>
          <p:nvPr>
            <p:ph type="body" idx="1"/>
          </p:nvPr>
        </p:nvSpPr>
        <p:spPr>
          <a:xfrm>
            <a:off x="650875" y="1143000"/>
            <a:ext cx="8820150" cy="3500438"/>
          </a:xfrm>
        </p:spPr>
        <p:txBody>
          <a:bodyPr/>
          <a:lstStyle/>
          <a:p>
            <a:pPr>
              <a:lnSpc>
                <a:spcPct val="110000"/>
              </a:lnSpc>
            </a:pPr>
            <a:r>
              <a:rPr lang="zh-CN" altLang="en-US" dirty="0"/>
              <a:t>一对一联系（</a:t>
            </a:r>
            <a:r>
              <a:rPr lang="en-US" altLang="zh-CN" dirty="0"/>
              <a:t>1:1</a:t>
            </a:r>
            <a:r>
              <a:rPr lang="zh-CN" altLang="en-US" dirty="0"/>
              <a:t>）</a:t>
            </a:r>
          </a:p>
          <a:p>
            <a:pPr lvl="1">
              <a:lnSpc>
                <a:spcPct val="110000"/>
              </a:lnSpc>
            </a:pPr>
            <a:r>
              <a:rPr lang="zh-CN" altLang="en-US" dirty="0"/>
              <a:t>实体集</a:t>
            </a:r>
            <a:r>
              <a:rPr lang="en-US" altLang="zh-CN" dirty="0"/>
              <a:t>A</a:t>
            </a:r>
            <a:r>
              <a:rPr lang="zh-CN" altLang="en-US" dirty="0"/>
              <a:t>中的一个实体至多与实体集</a:t>
            </a:r>
            <a:r>
              <a:rPr lang="en-US" altLang="zh-CN" dirty="0"/>
              <a:t>B</a:t>
            </a:r>
            <a:r>
              <a:rPr lang="zh-CN" altLang="en-US" dirty="0"/>
              <a:t>中的一个实体相对应，反之亦然，则称实体集</a:t>
            </a:r>
            <a:r>
              <a:rPr lang="en-US" altLang="zh-CN" dirty="0"/>
              <a:t>A</a:t>
            </a:r>
            <a:r>
              <a:rPr lang="zh-CN" altLang="en-US" dirty="0"/>
              <a:t>与实体集</a:t>
            </a:r>
            <a:r>
              <a:rPr lang="en-US" altLang="zh-CN" dirty="0"/>
              <a:t>B</a:t>
            </a:r>
            <a:r>
              <a:rPr lang="zh-CN" altLang="en-US" dirty="0"/>
              <a:t>为一对一的联系。记作</a:t>
            </a:r>
            <a:r>
              <a:rPr lang="en-US" altLang="zh-CN" dirty="0"/>
              <a:t>1:1</a:t>
            </a:r>
            <a:r>
              <a:rPr lang="zh-CN" altLang="en-US" dirty="0"/>
              <a:t>。</a:t>
            </a:r>
          </a:p>
          <a:p>
            <a:pPr lvl="1" algn="just">
              <a:lnSpc>
                <a:spcPct val="80000"/>
              </a:lnSpc>
            </a:pPr>
            <a:r>
              <a:rPr lang="zh-CN" altLang="en-US" dirty="0"/>
              <a:t>实例</a:t>
            </a:r>
            <a:r>
              <a:rPr lang="en-US" altLang="zh-CN" dirty="0"/>
              <a:t>:  </a:t>
            </a:r>
            <a:r>
              <a:rPr lang="zh-CN" altLang="en-US" dirty="0"/>
              <a:t>班级与班长之间的联系</a:t>
            </a:r>
          </a:p>
          <a:p>
            <a:pPr lvl="2" algn="just">
              <a:lnSpc>
                <a:spcPct val="80000"/>
              </a:lnSpc>
            </a:pPr>
            <a:r>
              <a:rPr lang="zh-CN" altLang="en-US" dirty="0"/>
              <a:t>一个班级只有一个正班长</a:t>
            </a:r>
          </a:p>
          <a:p>
            <a:pPr lvl="2" algn="just">
              <a:lnSpc>
                <a:spcPct val="80000"/>
              </a:lnSpc>
            </a:pPr>
            <a:r>
              <a:rPr lang="zh-CN" altLang="en-US" dirty="0"/>
              <a:t>一个班长只在一个班中任职</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AB90BC-E66F-4FB1-9226-F4F69E3D6FD7}" type="slidenum">
              <a:rPr lang="zh-CN" altLang="en-US" smtClean="0"/>
              <a:pPr/>
              <a:t>13</a:t>
            </a:fld>
            <a:endParaRPr lang="en-US" altLang="zh-CN"/>
          </a:p>
        </p:txBody>
      </p:sp>
      <p:sp>
        <p:nvSpPr>
          <p:cNvPr id="1536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7F75720-B5F5-480C-8A0D-3EE0F21487AD}" type="datetime1">
              <a:rPr lang="zh-CN" altLang="en-US" sz="1800" smtClean="0"/>
              <a:pPr/>
              <a:t>2023/2/25</a:t>
            </a:fld>
            <a:endParaRPr lang="en-US" altLang="zh-CN" sz="1000"/>
          </a:p>
        </p:txBody>
      </p:sp>
      <p:sp>
        <p:nvSpPr>
          <p:cNvPr id="1028098" name="Rectangle 2"/>
          <p:cNvSpPr>
            <a:spLocks noGrp="1" noChangeArrowheads="1"/>
          </p:cNvSpPr>
          <p:nvPr>
            <p:ph type="title"/>
          </p:nvPr>
        </p:nvSpPr>
        <p:spPr/>
        <p:txBody>
          <a:bodyPr/>
          <a:lstStyle/>
          <a:p>
            <a:pPr>
              <a:defRPr/>
            </a:pPr>
            <a:r>
              <a:rPr lang="zh-CN" altLang="en-US"/>
              <a:t>两个实体集之间的联系</a:t>
            </a:r>
          </a:p>
        </p:txBody>
      </p:sp>
      <p:sp>
        <p:nvSpPr>
          <p:cNvPr id="15365" name="Rectangle 3"/>
          <p:cNvSpPr>
            <a:spLocks noGrp="1" noChangeArrowheads="1"/>
          </p:cNvSpPr>
          <p:nvPr>
            <p:ph type="body" idx="1"/>
          </p:nvPr>
        </p:nvSpPr>
        <p:spPr>
          <a:xfrm>
            <a:off x="650875" y="1143000"/>
            <a:ext cx="8820150" cy="4333875"/>
          </a:xfrm>
        </p:spPr>
        <p:txBody>
          <a:bodyPr/>
          <a:lstStyle/>
          <a:p>
            <a:pPr>
              <a:lnSpc>
                <a:spcPct val="100000"/>
              </a:lnSpc>
            </a:pPr>
            <a:r>
              <a:rPr lang="zh-CN" altLang="en-US"/>
              <a:t>一对多联系（</a:t>
            </a:r>
            <a:r>
              <a:rPr lang="en-US" altLang="zh-CN"/>
              <a:t>1:n</a:t>
            </a:r>
            <a:r>
              <a:rPr lang="zh-CN" altLang="en-US"/>
              <a:t>）</a:t>
            </a:r>
          </a:p>
          <a:p>
            <a:pPr lvl="1">
              <a:lnSpc>
                <a:spcPct val="120000"/>
              </a:lnSpc>
            </a:pPr>
            <a:r>
              <a:rPr lang="zh-CN" altLang="en-US"/>
              <a:t>实体集</a:t>
            </a:r>
            <a:r>
              <a:rPr lang="en-US" altLang="zh-CN"/>
              <a:t>A</a:t>
            </a:r>
            <a:r>
              <a:rPr lang="zh-CN" altLang="en-US"/>
              <a:t>中的一个实体与实体集</a:t>
            </a:r>
            <a:r>
              <a:rPr lang="en-US" altLang="zh-CN"/>
              <a:t>B</a:t>
            </a:r>
            <a:r>
              <a:rPr lang="zh-CN" altLang="en-US"/>
              <a:t>中的多个实体相对应，反之，实体集</a:t>
            </a:r>
            <a:r>
              <a:rPr lang="en-US" altLang="zh-CN"/>
              <a:t>B</a:t>
            </a:r>
            <a:r>
              <a:rPr lang="zh-CN" altLang="en-US"/>
              <a:t>中的一个实体至多与实体集</a:t>
            </a:r>
            <a:r>
              <a:rPr lang="en-US" altLang="zh-CN"/>
              <a:t>A</a:t>
            </a:r>
            <a:r>
              <a:rPr lang="zh-CN" altLang="en-US"/>
              <a:t>中的一个实体相对应。记作</a:t>
            </a:r>
            <a:r>
              <a:rPr lang="en-US" altLang="zh-CN"/>
              <a:t>1:n</a:t>
            </a:r>
            <a:r>
              <a:rPr lang="zh-CN" altLang="en-US"/>
              <a:t>。</a:t>
            </a:r>
          </a:p>
          <a:p>
            <a:pPr lvl="1" algn="just">
              <a:lnSpc>
                <a:spcPct val="100000"/>
              </a:lnSpc>
            </a:pPr>
            <a:r>
              <a:rPr lang="zh-CN" altLang="en-US"/>
              <a:t>实例</a:t>
            </a:r>
            <a:r>
              <a:rPr lang="en-US" altLang="zh-CN"/>
              <a:t>: </a:t>
            </a:r>
            <a:r>
              <a:rPr lang="zh-CN" altLang="en-US"/>
              <a:t>班级与学生之间的联系</a:t>
            </a:r>
          </a:p>
          <a:p>
            <a:pPr lvl="2" algn="just">
              <a:lnSpc>
                <a:spcPct val="100000"/>
              </a:lnSpc>
            </a:pPr>
            <a:r>
              <a:rPr lang="zh-CN" altLang="en-US"/>
              <a:t>一个班级中有若干名学生，</a:t>
            </a:r>
          </a:p>
          <a:p>
            <a:pPr lvl="2" algn="just">
              <a:lnSpc>
                <a:spcPct val="100000"/>
              </a:lnSpc>
            </a:pPr>
            <a:r>
              <a:rPr lang="zh-CN" altLang="en-US"/>
              <a:t>每个学生只在一个班级中学习</a:t>
            </a:r>
          </a:p>
          <a:p>
            <a:pPr lvl="2" algn="just">
              <a:lnSpc>
                <a:spcPct val="80000"/>
              </a:lnSpc>
              <a:buFont typeface="Wingdings" pitchFamily="2" charset="2"/>
              <a:buNone/>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0F4B319-A0E0-423C-8D8D-779E0E7D1E96}" type="slidenum">
              <a:rPr lang="zh-CN" altLang="en-US" smtClean="0"/>
              <a:pPr/>
              <a:t>14</a:t>
            </a:fld>
            <a:endParaRPr lang="en-US" altLang="zh-CN"/>
          </a:p>
        </p:txBody>
      </p:sp>
      <p:sp>
        <p:nvSpPr>
          <p:cNvPr id="1638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EB62D44-A837-4101-BABC-D8A46BE1EF92}" type="datetime1">
              <a:rPr lang="zh-CN" altLang="en-US" sz="1800" smtClean="0"/>
              <a:pPr/>
              <a:t>2023/2/25</a:t>
            </a:fld>
            <a:endParaRPr lang="en-US" altLang="zh-CN" sz="1000"/>
          </a:p>
        </p:txBody>
      </p:sp>
      <p:sp>
        <p:nvSpPr>
          <p:cNvPr id="960514" name="Rectangle 2"/>
          <p:cNvSpPr>
            <a:spLocks noGrp="1" noChangeArrowheads="1"/>
          </p:cNvSpPr>
          <p:nvPr>
            <p:ph type="title"/>
          </p:nvPr>
        </p:nvSpPr>
        <p:spPr/>
        <p:txBody>
          <a:bodyPr/>
          <a:lstStyle/>
          <a:p>
            <a:pPr>
              <a:defRPr/>
            </a:pPr>
            <a:r>
              <a:rPr lang="zh-CN" altLang="en-US"/>
              <a:t>两个实体集之间的联系</a:t>
            </a:r>
          </a:p>
        </p:txBody>
      </p:sp>
      <p:sp>
        <p:nvSpPr>
          <p:cNvPr id="16389" name="Rectangle 3"/>
          <p:cNvSpPr>
            <a:spLocks noGrp="1" noChangeArrowheads="1"/>
          </p:cNvSpPr>
          <p:nvPr>
            <p:ph type="body" idx="1"/>
          </p:nvPr>
        </p:nvSpPr>
        <p:spPr>
          <a:xfrm>
            <a:off x="650875" y="1143000"/>
            <a:ext cx="8820150" cy="3586163"/>
          </a:xfrm>
        </p:spPr>
        <p:txBody>
          <a:bodyPr/>
          <a:lstStyle/>
          <a:p>
            <a:pPr>
              <a:lnSpc>
                <a:spcPct val="100000"/>
              </a:lnSpc>
            </a:pPr>
            <a:r>
              <a:rPr lang="zh-CN" altLang="en-US"/>
              <a:t>多对多联系（</a:t>
            </a:r>
            <a:r>
              <a:rPr lang="en-US" altLang="zh-CN"/>
              <a:t>m:n</a:t>
            </a:r>
            <a:r>
              <a:rPr lang="zh-CN" altLang="en-US"/>
              <a:t>）</a:t>
            </a:r>
          </a:p>
          <a:p>
            <a:pPr lvl="1">
              <a:lnSpc>
                <a:spcPct val="100000"/>
              </a:lnSpc>
            </a:pPr>
            <a:r>
              <a:rPr lang="zh-CN" altLang="en-US"/>
              <a:t>实体集</a:t>
            </a:r>
            <a:r>
              <a:rPr lang="en-US" altLang="zh-CN"/>
              <a:t>A</a:t>
            </a:r>
            <a:r>
              <a:rPr lang="zh-CN" altLang="en-US"/>
              <a:t>中的一个实体与实体集</a:t>
            </a:r>
            <a:r>
              <a:rPr lang="en-US" altLang="zh-CN"/>
              <a:t>B</a:t>
            </a:r>
            <a:r>
              <a:rPr lang="zh-CN" altLang="en-US"/>
              <a:t>中的多个实体相对应，反之，实体集</a:t>
            </a:r>
            <a:r>
              <a:rPr lang="en-US" altLang="zh-CN"/>
              <a:t>B</a:t>
            </a:r>
            <a:r>
              <a:rPr lang="zh-CN" altLang="en-US"/>
              <a:t>中的一个实体与实体集</a:t>
            </a:r>
            <a:r>
              <a:rPr lang="en-US" altLang="zh-CN"/>
              <a:t>A</a:t>
            </a:r>
            <a:r>
              <a:rPr lang="zh-CN" altLang="en-US"/>
              <a:t>中的多个实体相对应。记作（</a:t>
            </a:r>
            <a:r>
              <a:rPr lang="en-US" altLang="zh-CN"/>
              <a:t>m:n</a:t>
            </a:r>
            <a:r>
              <a:rPr lang="zh-CN" altLang="en-US"/>
              <a:t>）。</a:t>
            </a:r>
          </a:p>
          <a:p>
            <a:pPr lvl="1">
              <a:lnSpc>
                <a:spcPct val="100000"/>
              </a:lnSpc>
            </a:pPr>
            <a:r>
              <a:rPr lang="zh-CN" altLang="en-US"/>
              <a:t>实例</a:t>
            </a:r>
            <a:r>
              <a:rPr lang="en-US" altLang="zh-CN"/>
              <a:t>: </a:t>
            </a:r>
            <a:r>
              <a:rPr lang="zh-CN" altLang="en-US"/>
              <a:t>课程与学生之间的联系</a:t>
            </a:r>
          </a:p>
          <a:p>
            <a:pPr lvl="2" algn="just">
              <a:lnSpc>
                <a:spcPct val="100000"/>
              </a:lnSpc>
            </a:pPr>
            <a:r>
              <a:rPr lang="zh-CN" altLang="en-US"/>
              <a:t>一门课程同时有若干个学生选修</a:t>
            </a:r>
          </a:p>
          <a:p>
            <a:pPr lvl="2" algn="just">
              <a:lnSpc>
                <a:spcPct val="100000"/>
              </a:lnSpc>
            </a:pPr>
            <a:r>
              <a:rPr lang="zh-CN" altLang="en-US"/>
              <a:t>一个学生可以同时选修多门课程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D2D3350-3689-49A4-AB8A-1FDACE71807F}" type="slidenum">
              <a:rPr lang="zh-CN" altLang="en-US" smtClean="0"/>
              <a:pPr/>
              <a:t>15</a:t>
            </a:fld>
            <a:endParaRPr lang="en-US" altLang="zh-CN"/>
          </a:p>
        </p:txBody>
      </p:sp>
      <p:sp>
        <p:nvSpPr>
          <p:cNvPr id="1741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F8A0DAD-17B1-4701-86F1-C3379F14F9AF}" type="datetime1">
              <a:rPr lang="zh-CN" altLang="en-US" sz="1800" smtClean="0"/>
              <a:pPr/>
              <a:t>2023/2/25</a:t>
            </a:fld>
            <a:endParaRPr lang="en-US" altLang="zh-CN" sz="1000"/>
          </a:p>
        </p:txBody>
      </p:sp>
      <p:sp>
        <p:nvSpPr>
          <p:cNvPr id="1030146" name="Rectangle 2"/>
          <p:cNvSpPr>
            <a:spLocks noGrp="1" noChangeArrowheads="1"/>
          </p:cNvSpPr>
          <p:nvPr>
            <p:ph type="title"/>
          </p:nvPr>
        </p:nvSpPr>
        <p:spPr>
          <a:xfrm>
            <a:off x="488950" y="260350"/>
            <a:ext cx="9255125" cy="658813"/>
          </a:xfrm>
        </p:spPr>
        <p:txBody>
          <a:bodyPr/>
          <a:lstStyle/>
          <a:p>
            <a:pPr>
              <a:defRPr/>
            </a:pPr>
            <a:r>
              <a:rPr lang="zh-CN" altLang="en-US"/>
              <a:t>两个以上的实体集之间的联系</a:t>
            </a:r>
          </a:p>
        </p:txBody>
      </p:sp>
      <p:sp>
        <p:nvSpPr>
          <p:cNvPr id="17413" name="Rectangle 3"/>
          <p:cNvSpPr>
            <a:spLocks noGrp="1" noChangeArrowheads="1"/>
          </p:cNvSpPr>
          <p:nvPr>
            <p:ph type="body" idx="1"/>
          </p:nvPr>
        </p:nvSpPr>
        <p:spPr>
          <a:xfrm>
            <a:off x="415925" y="1125538"/>
            <a:ext cx="9290050" cy="2843212"/>
          </a:xfrm>
        </p:spPr>
        <p:txBody>
          <a:bodyPr/>
          <a:lstStyle/>
          <a:p>
            <a:pPr>
              <a:lnSpc>
                <a:spcPct val="110000"/>
              </a:lnSpc>
              <a:spcBef>
                <a:spcPct val="0"/>
              </a:spcBef>
              <a:defRPr/>
            </a:pPr>
            <a:r>
              <a:rPr lang="zh-CN" altLang="en-US" dirty="0"/>
              <a:t>多个实体集之间也可以存在有联系，称多元联系 </a:t>
            </a:r>
          </a:p>
          <a:p>
            <a:pPr lvl="1">
              <a:lnSpc>
                <a:spcPct val="110000"/>
              </a:lnSpc>
              <a:spcBef>
                <a:spcPct val="0"/>
              </a:spcBef>
              <a:defRPr/>
            </a:pPr>
            <a:r>
              <a:rPr lang="zh-CN" altLang="en-US" dirty="0"/>
              <a:t>若规定：</a:t>
            </a:r>
          </a:p>
          <a:p>
            <a:pPr lvl="2">
              <a:lnSpc>
                <a:spcPct val="110000"/>
              </a:lnSpc>
              <a:spcBef>
                <a:spcPct val="0"/>
              </a:spcBef>
              <a:defRPr/>
            </a:pPr>
            <a:r>
              <a:rPr lang="zh-CN" altLang="en-US" dirty="0"/>
              <a:t>一个供应商可供应多种零件给多个工程，</a:t>
            </a:r>
          </a:p>
          <a:p>
            <a:pPr lvl="2">
              <a:lnSpc>
                <a:spcPct val="110000"/>
              </a:lnSpc>
              <a:spcBef>
                <a:spcPct val="0"/>
              </a:spcBef>
              <a:defRPr/>
            </a:pPr>
            <a:r>
              <a:rPr lang="zh-CN" altLang="en-US" dirty="0"/>
              <a:t>一个工程可由多个供应商供应多种零件，</a:t>
            </a:r>
          </a:p>
          <a:p>
            <a:pPr lvl="2">
              <a:lnSpc>
                <a:spcPct val="110000"/>
              </a:lnSpc>
              <a:spcBef>
                <a:spcPct val="0"/>
              </a:spcBef>
              <a:defRPr/>
            </a:pPr>
            <a:r>
              <a:rPr lang="zh-CN" altLang="en-US" dirty="0"/>
              <a:t>一种零件可由多个供应商供应给多个工程，</a:t>
            </a:r>
          </a:p>
          <a:p>
            <a:pPr marL="0" indent="-3175">
              <a:lnSpc>
                <a:spcPct val="110000"/>
              </a:lnSpc>
              <a:spcBef>
                <a:spcPct val="0"/>
              </a:spcBef>
              <a:buFont typeface="Wingdings" pitchFamily="2" charset="2"/>
              <a:buNone/>
              <a:defRPr/>
            </a:pPr>
            <a:r>
              <a:rPr lang="zh-CN" altLang="en-US" dirty="0"/>
              <a:t> 供应商、零件和工程间存在着多对多的联系</a:t>
            </a:r>
            <a:r>
              <a:rPr lang="en-US" altLang="zh-CN" dirty="0"/>
              <a:t>, </a:t>
            </a:r>
            <a:r>
              <a:rPr lang="zh-CN" altLang="en-US" dirty="0"/>
              <a:t>表示为</a:t>
            </a:r>
            <a:r>
              <a:rPr lang="en-US" altLang="zh-CN" dirty="0"/>
              <a:t>m:n:p </a:t>
            </a:r>
            <a:endParaRPr lang="zh-CN" altLang="en-US" dirty="0"/>
          </a:p>
        </p:txBody>
      </p:sp>
      <p:grpSp>
        <p:nvGrpSpPr>
          <p:cNvPr id="17414" name="Group 28"/>
          <p:cNvGrpSpPr>
            <a:grpSpLocks/>
          </p:cNvGrpSpPr>
          <p:nvPr/>
        </p:nvGrpSpPr>
        <p:grpSpPr bwMode="auto">
          <a:xfrm>
            <a:off x="1403350" y="3914775"/>
            <a:ext cx="3657600" cy="2471738"/>
            <a:chOff x="2681" y="11805"/>
            <a:chExt cx="3510" cy="2130"/>
          </a:xfrm>
        </p:grpSpPr>
        <p:sp>
          <p:nvSpPr>
            <p:cNvPr id="17416" name="Text Box 29"/>
            <p:cNvSpPr txBox="1">
              <a:spLocks noChangeArrowheads="1"/>
            </p:cNvSpPr>
            <p:nvPr/>
          </p:nvSpPr>
          <p:spPr bwMode="auto">
            <a:xfrm>
              <a:off x="3095" y="1278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a:latin typeface="Times New Roman" pitchFamily="18" charset="0"/>
                </a:rPr>
                <a:t>p</a:t>
              </a:r>
              <a:endParaRPr lang="en-US" altLang="zh-CN" dirty="0"/>
            </a:p>
          </p:txBody>
        </p:sp>
        <p:sp>
          <p:nvSpPr>
            <p:cNvPr id="17417" name="Text Box 30"/>
            <p:cNvSpPr txBox="1">
              <a:spLocks noChangeArrowheads="1"/>
            </p:cNvSpPr>
            <p:nvPr/>
          </p:nvSpPr>
          <p:spPr bwMode="auto">
            <a:xfrm>
              <a:off x="5151" y="12728"/>
              <a:ext cx="45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n</a:t>
              </a:r>
              <a:endParaRPr lang="en-US" altLang="zh-CN"/>
            </a:p>
          </p:txBody>
        </p:sp>
        <p:sp>
          <p:nvSpPr>
            <p:cNvPr id="17418" name="Text Box 31"/>
            <p:cNvSpPr txBox="1">
              <a:spLocks noChangeArrowheads="1"/>
            </p:cNvSpPr>
            <p:nvPr/>
          </p:nvSpPr>
          <p:spPr bwMode="auto">
            <a:xfrm>
              <a:off x="4430" y="1221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m</a:t>
              </a:r>
              <a:endParaRPr lang="en-US" altLang="zh-CN"/>
            </a:p>
          </p:txBody>
        </p:sp>
        <p:sp>
          <p:nvSpPr>
            <p:cNvPr id="17419" name="Text Box 32"/>
            <p:cNvSpPr txBox="1">
              <a:spLocks noChangeArrowheads="1"/>
            </p:cNvSpPr>
            <p:nvPr/>
          </p:nvSpPr>
          <p:spPr bwMode="auto">
            <a:xfrm>
              <a:off x="3981" y="11805"/>
              <a:ext cx="1076" cy="4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供应商</a:t>
              </a:r>
              <a:endParaRPr lang="zh-CN" altLang="en-US"/>
            </a:p>
          </p:txBody>
        </p:sp>
        <p:sp>
          <p:nvSpPr>
            <p:cNvPr id="17420" name="Text Box 33"/>
            <p:cNvSpPr txBox="1">
              <a:spLocks noChangeArrowheads="1"/>
            </p:cNvSpPr>
            <p:nvPr/>
          </p:nvSpPr>
          <p:spPr bwMode="auto">
            <a:xfrm>
              <a:off x="2681" y="13419"/>
              <a:ext cx="845" cy="4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工程</a:t>
              </a:r>
              <a:endParaRPr lang="zh-CN" altLang="en-US"/>
            </a:p>
          </p:txBody>
        </p:sp>
        <p:sp>
          <p:nvSpPr>
            <p:cNvPr id="17421" name="Text Box 34"/>
            <p:cNvSpPr txBox="1">
              <a:spLocks noChangeArrowheads="1"/>
            </p:cNvSpPr>
            <p:nvPr/>
          </p:nvSpPr>
          <p:spPr bwMode="auto">
            <a:xfrm>
              <a:off x="5315" y="13419"/>
              <a:ext cx="876" cy="5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零件</a:t>
              </a:r>
              <a:endParaRPr lang="zh-CN" altLang="en-US"/>
            </a:p>
          </p:txBody>
        </p:sp>
        <p:sp>
          <p:nvSpPr>
            <p:cNvPr id="17422" name="Line 35"/>
            <p:cNvSpPr>
              <a:spLocks noChangeShapeType="1"/>
            </p:cNvSpPr>
            <p:nvPr/>
          </p:nvSpPr>
          <p:spPr bwMode="auto">
            <a:xfrm flipH="1">
              <a:off x="3223" y="13031"/>
              <a:ext cx="619"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3" name="Line 36"/>
            <p:cNvSpPr>
              <a:spLocks noChangeShapeType="1"/>
            </p:cNvSpPr>
            <p:nvPr/>
          </p:nvSpPr>
          <p:spPr bwMode="auto">
            <a:xfrm>
              <a:off x="5082" y="13031"/>
              <a:ext cx="542"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4" name="Line 37"/>
            <p:cNvSpPr>
              <a:spLocks noChangeShapeType="1"/>
            </p:cNvSpPr>
            <p:nvPr/>
          </p:nvSpPr>
          <p:spPr bwMode="auto">
            <a:xfrm>
              <a:off x="4462" y="12257"/>
              <a:ext cx="0" cy="5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5" name="AutoShape 38"/>
            <p:cNvSpPr>
              <a:spLocks noChangeArrowheads="1"/>
            </p:cNvSpPr>
            <p:nvPr/>
          </p:nvSpPr>
          <p:spPr bwMode="auto">
            <a:xfrm>
              <a:off x="3842" y="12709"/>
              <a:ext cx="1240" cy="58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latin typeface="Times New Roman" pitchFamily="18" charset="0"/>
                </a:rPr>
                <a:t>供应</a:t>
              </a:r>
              <a:endParaRPr lang="zh-CN" altLang="en-US" dirty="0"/>
            </a:p>
          </p:txBody>
        </p:sp>
      </p:grpSp>
      <p:sp>
        <p:nvSpPr>
          <p:cNvPr id="2" name="矩形 1"/>
          <p:cNvSpPr/>
          <p:nvPr/>
        </p:nvSpPr>
        <p:spPr>
          <a:xfrm>
            <a:off x="4629150" y="4049713"/>
            <a:ext cx="4787900" cy="1016000"/>
          </a:xfrm>
          <a:prstGeom prst="rect">
            <a:avLst/>
          </a:prstGeom>
          <a:solidFill>
            <a:srgbClr val="FFFFCC"/>
          </a:solidFill>
          <a:ln w="12700">
            <a:solidFill>
              <a:schemeClr val="accent1"/>
            </a:solidFill>
          </a:ln>
        </p:spPr>
        <p:txBody>
          <a:bodyPr>
            <a:spAutoFit/>
          </a:bodyPr>
          <a:lstStyle/>
          <a:p>
            <a:pPr algn="l">
              <a:buClr>
                <a:schemeClr val="accent5">
                  <a:lumMod val="75000"/>
                </a:schemeClr>
              </a:buClr>
              <a:defRPr/>
            </a:pPr>
            <a:r>
              <a:rPr lang="zh-CN" altLang="en-US" dirty="0"/>
              <a:t>该图表示的是三个实体间的供应关系</a:t>
            </a:r>
            <a:r>
              <a:rPr lang="en-US" altLang="zh-CN" dirty="0"/>
              <a:t>:</a:t>
            </a:r>
            <a:endParaRPr lang="zh-CN" altLang="en-US" dirty="0"/>
          </a:p>
          <a:p>
            <a:pPr marL="342900" indent="-342900" algn="l">
              <a:buFont typeface="Wingdings" panose="05000000000000000000" pitchFamily="2" charset="2"/>
              <a:buChar char="Ø"/>
              <a:defRPr/>
            </a:pPr>
            <a:r>
              <a:rPr lang="zh-CN" altLang="en-US" dirty="0"/>
              <a:t>某个供应商供应某种零件给某个工程 </a:t>
            </a:r>
          </a:p>
          <a:p>
            <a:pPr marL="342900" indent="-342900" algn="l">
              <a:buFont typeface="Wingdings" panose="05000000000000000000" pitchFamily="2" charset="2"/>
              <a:buChar char="Ø"/>
              <a:defRPr/>
            </a:pPr>
            <a:r>
              <a:rPr lang="zh-CN" altLang="en-US" dirty="0"/>
              <a:t>“供应商</a:t>
            </a:r>
            <a:r>
              <a:rPr lang="en-US" altLang="zh-CN" dirty="0"/>
              <a:t>S1</a:t>
            </a:r>
            <a:r>
              <a:rPr lang="zh-CN" altLang="en-US" dirty="0"/>
              <a:t>供应零件</a:t>
            </a:r>
            <a:r>
              <a:rPr lang="en-US" altLang="zh-CN" dirty="0"/>
              <a:t>P2</a:t>
            </a:r>
            <a:r>
              <a:rPr lang="zh-CN" altLang="en-US" dirty="0"/>
              <a:t>给工程</a:t>
            </a:r>
            <a:r>
              <a:rPr lang="en-US" altLang="zh-CN" dirty="0"/>
              <a:t>J1”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p:cNvSpPr txBox="1">
            <a:spLocks noChangeArrowheads="1"/>
          </p:cNvSpPr>
          <p:nvPr/>
        </p:nvSpPr>
        <p:spPr bwMode="auto">
          <a:xfrm>
            <a:off x="344489" y="1125538"/>
            <a:ext cx="8712968" cy="4653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pPr>
              <a:spcBef>
                <a:spcPct val="0"/>
              </a:spcBef>
              <a:defRPr/>
            </a:pPr>
            <a:r>
              <a:rPr lang="zh-CN" altLang="en-US" kern="0" dirty="0">
                <a:solidFill>
                  <a:srgbClr val="FF0000"/>
                </a:solidFill>
                <a:effectLst>
                  <a:outerShdw blurRad="38100" dist="38100" dir="2700000" algn="tl">
                    <a:srgbClr val="000000">
                      <a:alpha val="43137"/>
                    </a:srgbClr>
                  </a:outerShdw>
                </a:effectLst>
              </a:rPr>
              <a:t>提问：</a:t>
            </a:r>
            <a:r>
              <a:rPr lang="zh-CN" altLang="en-US" kern="0" dirty="0"/>
              <a:t>三个实体</a:t>
            </a:r>
            <a:r>
              <a:rPr lang="zh-CN" altLang="en-US" kern="0" dirty="0">
                <a:solidFill>
                  <a:srgbClr val="0000FF"/>
                </a:solidFill>
              </a:rPr>
              <a:t>两两之间的多对多</a:t>
            </a:r>
            <a:r>
              <a:rPr lang="zh-CN" altLang="en-US" kern="0" dirty="0"/>
              <a:t>联系如何表达？</a:t>
            </a:r>
            <a:endParaRPr lang="en-US" altLang="zh-CN" kern="0" dirty="0"/>
          </a:p>
          <a:p>
            <a:pPr>
              <a:spcBef>
                <a:spcPct val="0"/>
              </a:spcBef>
              <a:defRPr/>
            </a:pPr>
            <a:endParaRPr lang="en-US" altLang="zh-CN" kern="0" dirty="0"/>
          </a:p>
          <a:p>
            <a:pPr>
              <a:spcBef>
                <a:spcPct val="0"/>
              </a:spcBef>
              <a:defRPr/>
            </a:pPr>
            <a:endParaRPr lang="en-US" altLang="zh-CN" kern="0" dirty="0"/>
          </a:p>
          <a:p>
            <a:pPr>
              <a:spcBef>
                <a:spcPct val="0"/>
              </a:spcBef>
              <a:defRPr/>
            </a:pPr>
            <a:endParaRPr lang="en-US" altLang="zh-CN" kern="0" dirty="0"/>
          </a:p>
          <a:p>
            <a:pPr>
              <a:spcBef>
                <a:spcPct val="0"/>
              </a:spcBef>
              <a:defRPr/>
            </a:pPr>
            <a:endParaRPr lang="en-US" altLang="zh-CN" kern="0" dirty="0"/>
          </a:p>
          <a:p>
            <a:pPr>
              <a:spcBef>
                <a:spcPct val="0"/>
              </a:spcBef>
              <a:defRPr/>
            </a:pPr>
            <a:endParaRPr lang="en-US" altLang="zh-CN" kern="0" dirty="0"/>
          </a:p>
          <a:p>
            <a:pPr>
              <a:spcBef>
                <a:spcPct val="0"/>
              </a:spcBef>
              <a:defRPr/>
            </a:pPr>
            <a:endParaRPr lang="en-US" altLang="zh-CN" kern="0" dirty="0"/>
          </a:p>
          <a:p>
            <a:pPr>
              <a:spcBef>
                <a:spcPct val="0"/>
              </a:spcBef>
              <a:defRPr/>
            </a:pPr>
            <a:endParaRPr lang="en-US" altLang="zh-CN" kern="0" dirty="0"/>
          </a:p>
          <a:p>
            <a:pPr lvl="1">
              <a:spcBef>
                <a:spcPct val="0"/>
              </a:spcBef>
              <a:defRPr/>
            </a:pPr>
            <a:endParaRPr lang="en-US" altLang="zh-CN" kern="0" dirty="0">
              <a:solidFill>
                <a:srgbClr val="0000FF"/>
              </a:solidFill>
            </a:endParaRPr>
          </a:p>
          <a:p>
            <a:pPr>
              <a:spcBef>
                <a:spcPct val="0"/>
              </a:spcBef>
              <a:defRPr/>
            </a:pPr>
            <a:endParaRPr lang="en-US" altLang="zh-CN" kern="0" dirty="0"/>
          </a:p>
          <a:p>
            <a:pPr>
              <a:spcBef>
                <a:spcPct val="0"/>
              </a:spcBef>
              <a:defRPr/>
            </a:pPr>
            <a:endParaRPr lang="en-US" altLang="zh-CN" kern="0" dirty="0"/>
          </a:p>
          <a:p>
            <a:pPr>
              <a:spcBef>
                <a:spcPct val="0"/>
              </a:spcBef>
              <a:defRPr/>
            </a:pPr>
            <a:endParaRPr lang="en-US" altLang="zh-CN" kern="0" dirty="0"/>
          </a:p>
        </p:txBody>
      </p:sp>
      <p:sp>
        <p:nvSpPr>
          <p:cNvPr id="1741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D2D3350-3689-49A4-AB8A-1FDACE71807F}" type="slidenum">
              <a:rPr lang="zh-CN" altLang="en-US" smtClean="0"/>
              <a:pPr/>
              <a:t>16</a:t>
            </a:fld>
            <a:endParaRPr lang="en-US" altLang="zh-CN"/>
          </a:p>
        </p:txBody>
      </p:sp>
      <p:sp>
        <p:nvSpPr>
          <p:cNvPr id="1741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F8A0DAD-17B1-4701-86F1-C3379F14F9AF}" type="datetime1">
              <a:rPr lang="zh-CN" altLang="en-US" sz="1800" smtClean="0"/>
              <a:pPr/>
              <a:t>2023/2/25</a:t>
            </a:fld>
            <a:endParaRPr lang="en-US" altLang="zh-CN" sz="1000"/>
          </a:p>
        </p:txBody>
      </p:sp>
      <p:sp>
        <p:nvSpPr>
          <p:cNvPr id="1030146" name="Rectangle 2"/>
          <p:cNvSpPr>
            <a:spLocks noGrp="1" noChangeArrowheads="1"/>
          </p:cNvSpPr>
          <p:nvPr>
            <p:ph type="title"/>
          </p:nvPr>
        </p:nvSpPr>
        <p:spPr>
          <a:xfrm>
            <a:off x="488950" y="260350"/>
            <a:ext cx="9255125" cy="658813"/>
          </a:xfrm>
        </p:spPr>
        <p:txBody>
          <a:bodyPr/>
          <a:lstStyle/>
          <a:p>
            <a:pPr>
              <a:defRPr/>
            </a:pPr>
            <a:r>
              <a:rPr lang="zh-CN" altLang="en-US"/>
              <a:t>两个以上的实体集之间的联系</a:t>
            </a:r>
          </a:p>
        </p:txBody>
      </p:sp>
      <p:sp>
        <p:nvSpPr>
          <p:cNvPr id="17413" name="Rectangle 3"/>
          <p:cNvSpPr>
            <a:spLocks noGrp="1" noChangeArrowheads="1"/>
          </p:cNvSpPr>
          <p:nvPr>
            <p:ph type="body" idx="1"/>
          </p:nvPr>
        </p:nvSpPr>
        <p:spPr>
          <a:xfrm>
            <a:off x="464578" y="3314960"/>
            <a:ext cx="9290050" cy="473976"/>
          </a:xfrm>
        </p:spPr>
        <p:txBody>
          <a:bodyPr/>
          <a:lstStyle/>
          <a:p>
            <a:pPr>
              <a:lnSpc>
                <a:spcPct val="110000"/>
              </a:lnSpc>
              <a:spcBef>
                <a:spcPct val="0"/>
              </a:spcBef>
              <a:defRPr/>
            </a:pPr>
            <a:r>
              <a:rPr lang="zh-CN" altLang="en-US" dirty="0"/>
              <a:t>供应商、零件和工程间存在着多对多的联系</a:t>
            </a:r>
            <a:r>
              <a:rPr lang="en-US" altLang="zh-CN" dirty="0"/>
              <a:t>, </a:t>
            </a:r>
            <a:r>
              <a:rPr lang="zh-CN" altLang="en-US" dirty="0"/>
              <a:t>表示为</a:t>
            </a:r>
            <a:r>
              <a:rPr lang="en-US" altLang="zh-CN" dirty="0"/>
              <a:t>m:n:p </a:t>
            </a:r>
            <a:endParaRPr lang="zh-CN" altLang="en-US" dirty="0"/>
          </a:p>
        </p:txBody>
      </p:sp>
      <p:grpSp>
        <p:nvGrpSpPr>
          <p:cNvPr id="17414" name="Group 28"/>
          <p:cNvGrpSpPr>
            <a:grpSpLocks/>
          </p:cNvGrpSpPr>
          <p:nvPr/>
        </p:nvGrpSpPr>
        <p:grpSpPr bwMode="auto">
          <a:xfrm>
            <a:off x="1403350" y="3914775"/>
            <a:ext cx="3657600" cy="2471738"/>
            <a:chOff x="2681" y="11805"/>
            <a:chExt cx="3510" cy="2130"/>
          </a:xfrm>
        </p:grpSpPr>
        <p:sp>
          <p:nvSpPr>
            <p:cNvPr id="17416" name="Text Box 29"/>
            <p:cNvSpPr txBox="1">
              <a:spLocks noChangeArrowheads="1"/>
            </p:cNvSpPr>
            <p:nvPr/>
          </p:nvSpPr>
          <p:spPr bwMode="auto">
            <a:xfrm>
              <a:off x="3095" y="1278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a:latin typeface="Times New Roman" pitchFamily="18" charset="0"/>
                </a:rPr>
                <a:t>p</a:t>
              </a:r>
              <a:endParaRPr lang="en-US" altLang="zh-CN" dirty="0"/>
            </a:p>
          </p:txBody>
        </p:sp>
        <p:sp>
          <p:nvSpPr>
            <p:cNvPr id="17417" name="Text Box 30"/>
            <p:cNvSpPr txBox="1">
              <a:spLocks noChangeArrowheads="1"/>
            </p:cNvSpPr>
            <p:nvPr/>
          </p:nvSpPr>
          <p:spPr bwMode="auto">
            <a:xfrm>
              <a:off x="5151" y="12728"/>
              <a:ext cx="45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n</a:t>
              </a:r>
              <a:endParaRPr lang="en-US" altLang="zh-CN"/>
            </a:p>
          </p:txBody>
        </p:sp>
        <p:sp>
          <p:nvSpPr>
            <p:cNvPr id="17418" name="Text Box 31"/>
            <p:cNvSpPr txBox="1">
              <a:spLocks noChangeArrowheads="1"/>
            </p:cNvSpPr>
            <p:nvPr/>
          </p:nvSpPr>
          <p:spPr bwMode="auto">
            <a:xfrm>
              <a:off x="4430" y="1221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m</a:t>
              </a:r>
              <a:endParaRPr lang="en-US" altLang="zh-CN"/>
            </a:p>
          </p:txBody>
        </p:sp>
        <p:sp>
          <p:nvSpPr>
            <p:cNvPr id="17419" name="Text Box 32"/>
            <p:cNvSpPr txBox="1">
              <a:spLocks noChangeArrowheads="1"/>
            </p:cNvSpPr>
            <p:nvPr/>
          </p:nvSpPr>
          <p:spPr bwMode="auto">
            <a:xfrm>
              <a:off x="3981" y="11805"/>
              <a:ext cx="1076" cy="4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供应商</a:t>
              </a:r>
              <a:endParaRPr lang="zh-CN" altLang="en-US"/>
            </a:p>
          </p:txBody>
        </p:sp>
        <p:sp>
          <p:nvSpPr>
            <p:cNvPr id="17420" name="Text Box 33"/>
            <p:cNvSpPr txBox="1">
              <a:spLocks noChangeArrowheads="1"/>
            </p:cNvSpPr>
            <p:nvPr/>
          </p:nvSpPr>
          <p:spPr bwMode="auto">
            <a:xfrm>
              <a:off x="2681" y="13419"/>
              <a:ext cx="845" cy="4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latin typeface="Times New Roman" pitchFamily="18" charset="0"/>
                </a:rPr>
                <a:t>工程</a:t>
              </a:r>
              <a:endParaRPr lang="zh-CN" altLang="en-US" dirty="0"/>
            </a:p>
          </p:txBody>
        </p:sp>
        <p:sp>
          <p:nvSpPr>
            <p:cNvPr id="17421" name="Text Box 34"/>
            <p:cNvSpPr txBox="1">
              <a:spLocks noChangeArrowheads="1"/>
            </p:cNvSpPr>
            <p:nvPr/>
          </p:nvSpPr>
          <p:spPr bwMode="auto">
            <a:xfrm>
              <a:off x="5315" y="13419"/>
              <a:ext cx="876" cy="5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零件</a:t>
              </a:r>
              <a:endParaRPr lang="zh-CN" altLang="en-US"/>
            </a:p>
          </p:txBody>
        </p:sp>
        <p:sp>
          <p:nvSpPr>
            <p:cNvPr id="17422" name="Line 35"/>
            <p:cNvSpPr>
              <a:spLocks noChangeShapeType="1"/>
            </p:cNvSpPr>
            <p:nvPr/>
          </p:nvSpPr>
          <p:spPr bwMode="auto">
            <a:xfrm flipH="1">
              <a:off x="3223" y="13031"/>
              <a:ext cx="619"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3" name="Line 36"/>
            <p:cNvSpPr>
              <a:spLocks noChangeShapeType="1"/>
            </p:cNvSpPr>
            <p:nvPr/>
          </p:nvSpPr>
          <p:spPr bwMode="auto">
            <a:xfrm>
              <a:off x="5082" y="13031"/>
              <a:ext cx="542"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4" name="Line 37"/>
            <p:cNvSpPr>
              <a:spLocks noChangeShapeType="1"/>
            </p:cNvSpPr>
            <p:nvPr/>
          </p:nvSpPr>
          <p:spPr bwMode="auto">
            <a:xfrm>
              <a:off x="4462" y="12257"/>
              <a:ext cx="0" cy="5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25" name="AutoShape 38"/>
            <p:cNvSpPr>
              <a:spLocks noChangeArrowheads="1"/>
            </p:cNvSpPr>
            <p:nvPr/>
          </p:nvSpPr>
          <p:spPr bwMode="auto">
            <a:xfrm>
              <a:off x="3842" y="12709"/>
              <a:ext cx="1240" cy="58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latin typeface="Times New Roman" pitchFamily="18" charset="0"/>
                </a:rPr>
                <a:t>供应</a:t>
              </a:r>
              <a:endParaRPr lang="zh-CN" altLang="en-US" dirty="0"/>
            </a:p>
          </p:txBody>
        </p:sp>
      </p:grpSp>
      <p:sp>
        <p:nvSpPr>
          <p:cNvPr id="2" name="矩形 1"/>
          <p:cNvSpPr/>
          <p:nvPr/>
        </p:nvSpPr>
        <p:spPr>
          <a:xfrm>
            <a:off x="4629150" y="4049713"/>
            <a:ext cx="4787900" cy="1016000"/>
          </a:xfrm>
          <a:prstGeom prst="rect">
            <a:avLst/>
          </a:prstGeom>
          <a:solidFill>
            <a:srgbClr val="FFFFCC"/>
          </a:solidFill>
          <a:ln w="12700">
            <a:solidFill>
              <a:schemeClr val="accent1"/>
            </a:solidFill>
          </a:ln>
        </p:spPr>
        <p:txBody>
          <a:bodyPr>
            <a:spAutoFit/>
          </a:bodyPr>
          <a:lstStyle/>
          <a:p>
            <a:pPr algn="l">
              <a:buClr>
                <a:schemeClr val="accent5">
                  <a:lumMod val="75000"/>
                </a:schemeClr>
              </a:buClr>
              <a:defRPr/>
            </a:pPr>
            <a:r>
              <a:rPr lang="zh-CN" altLang="en-US" dirty="0"/>
              <a:t>该图表示的是三个实体间的供应关系</a:t>
            </a:r>
            <a:r>
              <a:rPr lang="en-US" altLang="zh-CN" dirty="0"/>
              <a:t>:</a:t>
            </a:r>
            <a:endParaRPr lang="zh-CN" altLang="en-US" dirty="0"/>
          </a:p>
          <a:p>
            <a:pPr marL="342900" indent="-342900" algn="l">
              <a:buFont typeface="Wingdings" panose="05000000000000000000" pitchFamily="2" charset="2"/>
              <a:buChar char="Ø"/>
              <a:defRPr/>
            </a:pPr>
            <a:r>
              <a:rPr lang="zh-CN" altLang="en-US" dirty="0"/>
              <a:t>某个供应商供应某种零件给某个工程 </a:t>
            </a:r>
          </a:p>
          <a:p>
            <a:pPr marL="342900" indent="-342900" algn="l">
              <a:buFont typeface="Wingdings" panose="05000000000000000000" pitchFamily="2" charset="2"/>
              <a:buChar char="Ø"/>
              <a:defRPr/>
            </a:pPr>
            <a:r>
              <a:rPr lang="zh-CN" altLang="en-US" dirty="0"/>
              <a:t>“供应商</a:t>
            </a:r>
            <a:r>
              <a:rPr lang="en-US" altLang="zh-CN" dirty="0"/>
              <a:t>S1</a:t>
            </a:r>
            <a:r>
              <a:rPr lang="zh-CN" altLang="en-US" dirty="0"/>
              <a:t>供应零件</a:t>
            </a:r>
            <a:r>
              <a:rPr lang="en-US" altLang="zh-CN" dirty="0"/>
              <a:t>P2</a:t>
            </a:r>
            <a:r>
              <a:rPr lang="zh-CN" altLang="en-US" dirty="0"/>
              <a:t>给工程</a:t>
            </a:r>
            <a:r>
              <a:rPr lang="en-US" altLang="zh-CN" dirty="0"/>
              <a:t>J1” </a:t>
            </a:r>
          </a:p>
        </p:txBody>
      </p:sp>
      <p:grpSp>
        <p:nvGrpSpPr>
          <p:cNvPr id="19" name="组合 18"/>
          <p:cNvGrpSpPr/>
          <p:nvPr/>
        </p:nvGrpSpPr>
        <p:grpSpPr>
          <a:xfrm>
            <a:off x="2144689" y="1691617"/>
            <a:ext cx="4267272" cy="1317110"/>
            <a:chOff x="695109" y="3192094"/>
            <a:chExt cx="3152717" cy="1317110"/>
          </a:xfrm>
        </p:grpSpPr>
        <p:sp>
          <p:nvSpPr>
            <p:cNvPr id="23" name="Text Box 8"/>
            <p:cNvSpPr txBox="1">
              <a:spLocks noChangeArrowheads="1"/>
            </p:cNvSpPr>
            <p:nvPr/>
          </p:nvSpPr>
          <p:spPr bwMode="auto">
            <a:xfrm>
              <a:off x="1623577" y="3192094"/>
              <a:ext cx="1011264" cy="3591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dirty="0">
                  <a:solidFill>
                    <a:srgbClr val="0000FF"/>
                  </a:solidFill>
                  <a:latin typeface="Times New Roman" pitchFamily="18" charset="0"/>
                </a:rPr>
                <a:t>供应商</a:t>
              </a:r>
              <a:endParaRPr lang="zh-CN" altLang="en-US" sz="2400" dirty="0">
                <a:solidFill>
                  <a:srgbClr val="0000FF"/>
                </a:solidFill>
              </a:endParaRPr>
            </a:p>
          </p:txBody>
        </p:sp>
        <p:sp>
          <p:nvSpPr>
            <p:cNvPr id="24" name="Text Box 9"/>
            <p:cNvSpPr txBox="1">
              <a:spLocks noChangeArrowheads="1"/>
            </p:cNvSpPr>
            <p:nvPr/>
          </p:nvSpPr>
          <p:spPr bwMode="auto">
            <a:xfrm>
              <a:off x="695109" y="4111759"/>
              <a:ext cx="794162" cy="35831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solidFill>
                    <a:srgbClr val="0000FF"/>
                  </a:solidFill>
                  <a:latin typeface="Times New Roman" pitchFamily="18" charset="0"/>
                </a:rPr>
                <a:t>工程</a:t>
              </a:r>
              <a:endParaRPr lang="zh-CN" altLang="en-US" sz="2400">
                <a:solidFill>
                  <a:srgbClr val="0000FF"/>
                </a:solidFill>
              </a:endParaRPr>
            </a:p>
          </p:txBody>
        </p:sp>
        <p:sp>
          <p:nvSpPr>
            <p:cNvPr id="25" name="Text Box 10"/>
            <p:cNvSpPr txBox="1">
              <a:spLocks noChangeArrowheads="1"/>
            </p:cNvSpPr>
            <p:nvPr/>
          </p:nvSpPr>
          <p:spPr bwMode="auto">
            <a:xfrm>
              <a:off x="3024530" y="4099244"/>
              <a:ext cx="823296" cy="4099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dirty="0">
                  <a:solidFill>
                    <a:srgbClr val="0000FF"/>
                  </a:solidFill>
                  <a:latin typeface="Times New Roman" pitchFamily="18" charset="0"/>
                </a:rPr>
                <a:t>零件</a:t>
              </a:r>
              <a:endParaRPr lang="zh-CN" altLang="en-US" sz="2400" dirty="0">
                <a:solidFill>
                  <a:srgbClr val="0000FF"/>
                </a:solidFill>
              </a:endParaRPr>
            </a:p>
          </p:txBody>
        </p:sp>
      </p:grpSp>
    </p:spTree>
    <p:extLst>
      <p:ext uri="{BB962C8B-B14F-4D97-AF65-F5344CB8AC3E}">
        <p14:creationId xmlns:p14="http://schemas.microsoft.com/office/powerpoint/2010/main" val="233232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1FEB410-17CB-4D4C-BD0F-2F2ADF19909F}" type="slidenum">
              <a:rPr lang="zh-CN" altLang="en-US" smtClean="0"/>
              <a:pPr/>
              <a:t>17</a:t>
            </a:fld>
            <a:endParaRPr lang="en-US" altLang="zh-CN"/>
          </a:p>
        </p:txBody>
      </p:sp>
      <p:sp>
        <p:nvSpPr>
          <p:cNvPr id="1843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7EC07A2-9606-4852-B4FB-9716B86660ED}" type="datetime1">
              <a:rPr lang="zh-CN" altLang="en-US" sz="1800" smtClean="0"/>
              <a:pPr/>
              <a:t>2023/2/25</a:t>
            </a:fld>
            <a:endParaRPr lang="en-US" altLang="zh-CN" sz="1000"/>
          </a:p>
        </p:txBody>
      </p:sp>
      <p:sp>
        <p:nvSpPr>
          <p:cNvPr id="1150978" name="Rectangle 2"/>
          <p:cNvSpPr>
            <a:spLocks noGrp="1" noChangeArrowheads="1"/>
          </p:cNvSpPr>
          <p:nvPr>
            <p:ph type="title"/>
          </p:nvPr>
        </p:nvSpPr>
        <p:spPr>
          <a:xfrm>
            <a:off x="488950" y="260350"/>
            <a:ext cx="9255125" cy="658813"/>
          </a:xfrm>
        </p:spPr>
        <p:txBody>
          <a:bodyPr/>
          <a:lstStyle/>
          <a:p>
            <a:pPr>
              <a:defRPr/>
            </a:pPr>
            <a:r>
              <a:rPr lang="zh-CN" altLang="en-US"/>
              <a:t>两个以上的实体集之间的联系</a:t>
            </a:r>
          </a:p>
        </p:txBody>
      </p:sp>
      <p:sp>
        <p:nvSpPr>
          <p:cNvPr id="1150979" name="Rectangle 3"/>
          <p:cNvSpPr>
            <a:spLocks noGrp="1" noChangeArrowheads="1"/>
          </p:cNvSpPr>
          <p:nvPr>
            <p:ph type="body" idx="1"/>
          </p:nvPr>
        </p:nvSpPr>
        <p:spPr>
          <a:xfrm>
            <a:off x="560388" y="1125538"/>
            <a:ext cx="9001125" cy="4653582"/>
          </a:xfrm>
        </p:spPr>
        <p:txBody>
          <a:bodyPr/>
          <a:lstStyle/>
          <a:p>
            <a:pPr>
              <a:spcBef>
                <a:spcPct val="0"/>
              </a:spcBef>
              <a:defRPr/>
            </a:pPr>
            <a:r>
              <a:rPr lang="zh-CN" altLang="en-US" dirty="0"/>
              <a:t>三个实体</a:t>
            </a:r>
            <a:r>
              <a:rPr lang="zh-CN" altLang="en-US" dirty="0">
                <a:solidFill>
                  <a:srgbClr val="0000FF"/>
                </a:solidFill>
              </a:rPr>
              <a:t>两两之间的多对多</a:t>
            </a:r>
            <a:r>
              <a:rPr lang="zh-CN" altLang="en-US" dirty="0"/>
              <a:t>联系如何表达？</a:t>
            </a: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a:p>
            <a:pPr lvl="1">
              <a:spcBef>
                <a:spcPct val="0"/>
              </a:spcBef>
              <a:defRPr/>
            </a:pPr>
            <a:endParaRPr lang="en-US" altLang="zh-CN" dirty="0">
              <a:solidFill>
                <a:srgbClr val="0000FF"/>
              </a:solidFill>
            </a:endParaRPr>
          </a:p>
          <a:p>
            <a:pPr>
              <a:spcBef>
                <a:spcPct val="0"/>
              </a:spcBef>
              <a:defRPr/>
            </a:pPr>
            <a:endParaRPr lang="en-US" altLang="zh-CN" dirty="0"/>
          </a:p>
          <a:p>
            <a:pPr>
              <a:spcBef>
                <a:spcPct val="0"/>
              </a:spcBef>
              <a:defRPr/>
            </a:pPr>
            <a:endParaRPr lang="en-US" altLang="zh-CN" dirty="0"/>
          </a:p>
          <a:p>
            <a:pPr>
              <a:spcBef>
                <a:spcPct val="0"/>
              </a:spcBef>
              <a:defRPr/>
            </a:pPr>
            <a:endParaRPr lang="en-US" altLang="zh-CN" dirty="0"/>
          </a:p>
        </p:txBody>
      </p:sp>
      <p:grpSp>
        <p:nvGrpSpPr>
          <p:cNvPr id="2" name="组合 1"/>
          <p:cNvGrpSpPr/>
          <p:nvPr/>
        </p:nvGrpSpPr>
        <p:grpSpPr>
          <a:xfrm>
            <a:off x="248873" y="1821324"/>
            <a:ext cx="3849838" cy="2230545"/>
            <a:chOff x="609128" y="3003671"/>
            <a:chExt cx="3849838" cy="2230545"/>
          </a:xfrm>
        </p:grpSpPr>
        <p:sp>
          <p:nvSpPr>
            <p:cNvPr id="18" name="Text Box 5"/>
            <p:cNvSpPr txBox="1">
              <a:spLocks noChangeArrowheads="1"/>
            </p:cNvSpPr>
            <p:nvPr/>
          </p:nvSpPr>
          <p:spPr bwMode="auto">
            <a:xfrm>
              <a:off x="770708" y="4223262"/>
              <a:ext cx="568601" cy="369440"/>
            </a:xfrm>
            <a:prstGeom prst="rect">
              <a:avLst/>
            </a:prstGeom>
            <a:noFill/>
            <a:ln w="9525">
              <a:noFill/>
              <a:miter lim="800000"/>
              <a:headEnd/>
              <a:tailEnd/>
            </a:ln>
            <a:effec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a:solidFill>
                    <a:srgbClr val="0000FF"/>
                  </a:solidFill>
                  <a:latin typeface="Times New Roman" pitchFamily="18" charset="0"/>
                </a:rPr>
                <a:t>k</a:t>
              </a:r>
              <a:endParaRPr lang="en-US" altLang="zh-CN" dirty="0">
                <a:solidFill>
                  <a:srgbClr val="0000FF"/>
                </a:solidFill>
              </a:endParaRPr>
            </a:p>
          </p:txBody>
        </p:sp>
        <p:sp>
          <p:nvSpPr>
            <p:cNvPr id="19" name="Text Box 6"/>
            <p:cNvSpPr txBox="1">
              <a:spLocks noChangeArrowheads="1"/>
            </p:cNvSpPr>
            <p:nvPr/>
          </p:nvSpPr>
          <p:spPr bwMode="auto">
            <a:xfrm>
              <a:off x="3866740" y="4142183"/>
              <a:ext cx="427625"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n</a:t>
              </a:r>
            </a:p>
          </p:txBody>
        </p:sp>
        <p:sp>
          <p:nvSpPr>
            <p:cNvPr id="20" name="Text Box 7"/>
            <p:cNvSpPr txBox="1">
              <a:spLocks noChangeArrowheads="1"/>
            </p:cNvSpPr>
            <p:nvPr/>
          </p:nvSpPr>
          <p:spPr bwMode="auto">
            <a:xfrm>
              <a:off x="3232271" y="3183226"/>
              <a:ext cx="568601"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m</a:t>
              </a:r>
            </a:p>
          </p:txBody>
        </p:sp>
        <p:sp>
          <p:nvSpPr>
            <p:cNvPr id="21" name="Text Box 8"/>
            <p:cNvSpPr txBox="1">
              <a:spLocks noChangeArrowheads="1"/>
            </p:cNvSpPr>
            <p:nvPr/>
          </p:nvSpPr>
          <p:spPr bwMode="auto">
            <a:xfrm>
              <a:off x="1926315" y="3003671"/>
              <a:ext cx="1011264" cy="35911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供应商</a:t>
              </a:r>
              <a:endParaRPr lang="zh-CN" altLang="en-US" dirty="0">
                <a:solidFill>
                  <a:srgbClr val="0000FF"/>
                </a:solidFill>
              </a:endParaRPr>
            </a:p>
          </p:txBody>
        </p:sp>
        <p:sp>
          <p:nvSpPr>
            <p:cNvPr id="22" name="Text Box 9"/>
            <p:cNvSpPr txBox="1">
              <a:spLocks noChangeArrowheads="1"/>
            </p:cNvSpPr>
            <p:nvPr/>
          </p:nvSpPr>
          <p:spPr bwMode="auto">
            <a:xfrm>
              <a:off x="609128" y="4695946"/>
              <a:ext cx="794162" cy="35831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solidFill>
                    <a:srgbClr val="0000FF"/>
                  </a:solidFill>
                  <a:latin typeface="Times New Roman" pitchFamily="18" charset="0"/>
                </a:rPr>
                <a:t>工程</a:t>
              </a:r>
              <a:endParaRPr lang="zh-CN" altLang="en-US">
                <a:solidFill>
                  <a:srgbClr val="0000FF"/>
                </a:solidFill>
              </a:endParaRPr>
            </a:p>
          </p:txBody>
        </p:sp>
        <p:sp>
          <p:nvSpPr>
            <p:cNvPr id="23" name="Text Box 10"/>
            <p:cNvSpPr txBox="1">
              <a:spLocks noChangeArrowheads="1"/>
            </p:cNvSpPr>
            <p:nvPr/>
          </p:nvSpPr>
          <p:spPr bwMode="auto">
            <a:xfrm>
              <a:off x="3635670" y="4701291"/>
              <a:ext cx="823296" cy="4099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零件</a:t>
              </a:r>
              <a:endParaRPr lang="zh-CN" altLang="en-US" dirty="0">
                <a:solidFill>
                  <a:srgbClr val="0000FF"/>
                </a:solidFill>
              </a:endParaRPr>
            </a:p>
          </p:txBody>
        </p:sp>
        <p:sp>
          <p:nvSpPr>
            <p:cNvPr id="24" name="Line 11"/>
            <p:cNvSpPr>
              <a:spLocks noChangeShapeType="1"/>
            </p:cNvSpPr>
            <p:nvPr/>
          </p:nvSpPr>
          <p:spPr bwMode="auto">
            <a:xfrm flipH="1">
              <a:off x="992952" y="4323923"/>
              <a:ext cx="290514" cy="37202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Line 12"/>
            <p:cNvSpPr>
              <a:spLocks noChangeShapeType="1"/>
            </p:cNvSpPr>
            <p:nvPr/>
          </p:nvSpPr>
          <p:spPr bwMode="auto">
            <a:xfrm>
              <a:off x="3716912" y="4257493"/>
              <a:ext cx="330406" cy="4669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Line 13"/>
            <p:cNvSpPr>
              <a:spLocks noChangeShapeType="1"/>
            </p:cNvSpPr>
            <p:nvPr/>
          </p:nvSpPr>
          <p:spPr bwMode="auto">
            <a:xfrm flipH="1">
              <a:off x="2144266" y="3362783"/>
              <a:ext cx="283059" cy="1795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AutoShape 14"/>
            <p:cNvSpPr>
              <a:spLocks noChangeArrowheads="1"/>
            </p:cNvSpPr>
            <p:nvPr/>
          </p:nvSpPr>
          <p:spPr bwMode="auto">
            <a:xfrm rot="2356354">
              <a:off x="2723056" y="3797228"/>
              <a:ext cx="1356786" cy="510572"/>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r>
                <a:rPr lang="en-US" altLang="zh-CN" dirty="0">
                  <a:solidFill>
                    <a:srgbClr val="0000FF"/>
                  </a:solidFill>
                  <a:latin typeface="Times New Roman" pitchFamily="18" charset="0"/>
                </a:rPr>
                <a:t>2</a:t>
              </a:r>
              <a:endParaRPr lang="zh-CN" altLang="en-US" dirty="0">
                <a:solidFill>
                  <a:srgbClr val="0000FF"/>
                </a:solidFill>
              </a:endParaRPr>
            </a:p>
          </p:txBody>
        </p:sp>
        <p:sp>
          <p:nvSpPr>
            <p:cNvPr id="28" name="AutoShape 14"/>
            <p:cNvSpPr>
              <a:spLocks noChangeArrowheads="1"/>
            </p:cNvSpPr>
            <p:nvPr/>
          </p:nvSpPr>
          <p:spPr bwMode="auto">
            <a:xfrm rot="18903712">
              <a:off x="976204" y="3783712"/>
              <a:ext cx="1330389" cy="503302"/>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r>
                <a:rPr lang="en-US" altLang="zh-CN" dirty="0">
                  <a:solidFill>
                    <a:srgbClr val="0000FF"/>
                  </a:solidFill>
                  <a:latin typeface="Times New Roman" pitchFamily="18" charset="0"/>
                </a:rPr>
                <a:t>1</a:t>
              </a:r>
              <a:endParaRPr lang="zh-CN" altLang="en-US" dirty="0">
                <a:solidFill>
                  <a:srgbClr val="0000FF"/>
                </a:solidFill>
              </a:endParaRPr>
            </a:p>
          </p:txBody>
        </p:sp>
        <p:sp>
          <p:nvSpPr>
            <p:cNvPr id="29" name="Line 12"/>
            <p:cNvSpPr>
              <a:spLocks noChangeShapeType="1"/>
            </p:cNvSpPr>
            <p:nvPr/>
          </p:nvSpPr>
          <p:spPr bwMode="auto">
            <a:xfrm>
              <a:off x="2451684" y="3389264"/>
              <a:ext cx="421734" cy="21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12"/>
            <p:cNvSpPr>
              <a:spLocks noChangeShapeType="1"/>
            </p:cNvSpPr>
            <p:nvPr/>
          </p:nvSpPr>
          <p:spPr bwMode="auto">
            <a:xfrm>
              <a:off x="1416924" y="4875104"/>
              <a:ext cx="642916" cy="3116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AutoShape 14"/>
            <p:cNvSpPr>
              <a:spLocks noChangeArrowheads="1"/>
            </p:cNvSpPr>
            <p:nvPr/>
          </p:nvSpPr>
          <p:spPr bwMode="auto">
            <a:xfrm>
              <a:off x="1868985" y="4644303"/>
              <a:ext cx="1449642" cy="461602"/>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r>
                <a:rPr lang="en-US" altLang="zh-CN" dirty="0">
                  <a:solidFill>
                    <a:srgbClr val="0000FF"/>
                  </a:solidFill>
                  <a:latin typeface="Times New Roman" pitchFamily="18" charset="0"/>
                </a:rPr>
                <a:t>3</a:t>
              </a:r>
              <a:endParaRPr lang="zh-CN" altLang="en-US" dirty="0">
                <a:solidFill>
                  <a:srgbClr val="0000FF"/>
                </a:solidFill>
              </a:endParaRPr>
            </a:p>
          </p:txBody>
        </p:sp>
        <p:sp>
          <p:nvSpPr>
            <p:cNvPr id="32" name="Line 12"/>
            <p:cNvSpPr>
              <a:spLocks noChangeShapeType="1"/>
            </p:cNvSpPr>
            <p:nvPr/>
          </p:nvSpPr>
          <p:spPr bwMode="auto">
            <a:xfrm>
              <a:off x="3232271" y="4875104"/>
              <a:ext cx="407814" cy="3116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 name="Text Box 5"/>
            <p:cNvSpPr txBox="1">
              <a:spLocks noChangeArrowheads="1"/>
            </p:cNvSpPr>
            <p:nvPr/>
          </p:nvSpPr>
          <p:spPr bwMode="auto">
            <a:xfrm>
              <a:off x="1575666" y="3365667"/>
              <a:ext cx="568601" cy="369440"/>
            </a:xfrm>
            <a:prstGeom prst="rect">
              <a:avLst/>
            </a:prstGeom>
            <a:noFill/>
            <a:ln w="9525">
              <a:noFill/>
              <a:miter lim="800000"/>
              <a:headEnd/>
              <a:tailEnd/>
            </a:ln>
            <a:effec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dirty="0">
                  <a:solidFill>
                    <a:srgbClr val="0000FF"/>
                  </a:solidFill>
                  <a:latin typeface="Times New Roman" pitchFamily="18" charset="0"/>
                </a:rPr>
                <a:t>p</a:t>
              </a:r>
              <a:endParaRPr lang="en-US" altLang="zh-CN" dirty="0">
                <a:solidFill>
                  <a:srgbClr val="0000FF"/>
                </a:solidFill>
              </a:endParaRPr>
            </a:p>
          </p:txBody>
        </p:sp>
        <p:sp>
          <p:nvSpPr>
            <p:cNvPr id="34" name="Text Box 7"/>
            <p:cNvSpPr txBox="1">
              <a:spLocks noChangeArrowheads="1"/>
            </p:cNvSpPr>
            <p:nvPr/>
          </p:nvSpPr>
          <p:spPr bwMode="auto">
            <a:xfrm>
              <a:off x="1416924" y="4644302"/>
              <a:ext cx="568601" cy="589914"/>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f</a:t>
              </a:r>
            </a:p>
          </p:txBody>
        </p:sp>
        <p:sp>
          <p:nvSpPr>
            <p:cNvPr id="35" name="Text Box 7"/>
            <p:cNvSpPr txBox="1">
              <a:spLocks noChangeArrowheads="1"/>
            </p:cNvSpPr>
            <p:nvPr/>
          </p:nvSpPr>
          <p:spPr bwMode="auto">
            <a:xfrm>
              <a:off x="3286785" y="4756745"/>
              <a:ext cx="568601" cy="359112"/>
            </a:xfrm>
            <a:prstGeom prst="rect">
              <a:avLst/>
            </a:prstGeom>
            <a:noFill/>
            <a:ln w="9525">
              <a:noFill/>
              <a:miter lim="800000"/>
              <a:headEnd/>
              <a:tailEnd/>
            </a:ln>
            <a:effectLst/>
          </p:spPr>
          <p:txBody>
            <a:bodyPr/>
            <a:lstStyle>
              <a:defPPr>
                <a:defRPr lang="en-US"/>
              </a:defPPr>
              <a:lvl1pPr algn="just">
                <a:defRPr>
                  <a:solidFill>
                    <a:srgbClr val="0000FF"/>
                  </a:solidFill>
                  <a:latin typeface="Times New Roman" pitchFamily="18" charset="0"/>
                </a:defRPr>
              </a:lvl1pPr>
              <a:lvl2pPr marL="742950" indent="-285750"/>
              <a:lvl3pPr marL="1143000" indent="-228600"/>
              <a:lvl4pPr marL="1600200" indent="-228600"/>
              <a:lvl5pPr marL="2057400" indent="-22860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en-US" altLang="zh-CN" dirty="0"/>
                <a:t>q</a:t>
              </a:r>
            </a:p>
          </p:txBody>
        </p:sp>
      </p:grpSp>
      <p:sp>
        <p:nvSpPr>
          <p:cNvPr id="37" name="Rectangle 3"/>
          <p:cNvSpPr txBox="1">
            <a:spLocks noChangeArrowheads="1"/>
          </p:cNvSpPr>
          <p:nvPr/>
        </p:nvSpPr>
        <p:spPr bwMode="auto">
          <a:xfrm>
            <a:off x="791652" y="4132879"/>
            <a:ext cx="8068825" cy="232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pPr>
              <a:spcBef>
                <a:spcPct val="0"/>
              </a:spcBef>
              <a:defRPr/>
            </a:pPr>
            <a:r>
              <a:rPr lang="zh-CN" altLang="en-US" kern="0" dirty="0"/>
              <a:t>三个实体</a:t>
            </a:r>
            <a:r>
              <a:rPr lang="zh-CN" altLang="en-US" kern="0" dirty="0">
                <a:solidFill>
                  <a:srgbClr val="0000FF"/>
                </a:solidFill>
              </a:rPr>
              <a:t>两两之间的多对多</a:t>
            </a:r>
            <a:r>
              <a:rPr lang="zh-CN" altLang="en-US" kern="0" dirty="0"/>
              <a:t>仅能表示</a:t>
            </a:r>
            <a:r>
              <a:rPr lang="en-US" altLang="zh-CN" kern="0" dirty="0"/>
              <a:t>:</a:t>
            </a:r>
          </a:p>
          <a:p>
            <a:pPr lvl="1">
              <a:spcBef>
                <a:spcPct val="0"/>
              </a:spcBef>
              <a:defRPr/>
            </a:pPr>
            <a:r>
              <a:rPr lang="zh-CN" altLang="en-US" kern="0" dirty="0"/>
              <a:t>一个工程需要哪些零件</a:t>
            </a:r>
            <a:r>
              <a:rPr lang="en-US" altLang="zh-CN" kern="0" dirty="0"/>
              <a:t>,</a:t>
            </a:r>
          </a:p>
          <a:p>
            <a:pPr lvl="1">
              <a:spcBef>
                <a:spcPct val="0"/>
              </a:spcBef>
              <a:defRPr/>
            </a:pPr>
            <a:r>
              <a:rPr lang="zh-CN" altLang="en-US" kern="0" dirty="0"/>
              <a:t>这些零件可以由哪些供应商供应，</a:t>
            </a:r>
          </a:p>
          <a:p>
            <a:pPr marL="387350" lvl="1" indent="0">
              <a:spcBef>
                <a:spcPct val="0"/>
              </a:spcBef>
              <a:buFontTx/>
              <a:buNone/>
              <a:defRPr/>
            </a:pPr>
            <a:r>
              <a:rPr lang="zh-CN" altLang="en-US" kern="0" dirty="0">
                <a:solidFill>
                  <a:srgbClr val="FF0000"/>
                </a:solidFill>
              </a:rPr>
              <a:t>无法表示</a:t>
            </a:r>
            <a:r>
              <a:rPr lang="en-US" altLang="zh-CN" kern="0" dirty="0">
                <a:solidFill>
                  <a:srgbClr val="FF0000"/>
                </a:solidFill>
              </a:rPr>
              <a:t>:</a:t>
            </a:r>
          </a:p>
          <a:p>
            <a:pPr lvl="1">
              <a:spcBef>
                <a:spcPct val="0"/>
              </a:spcBef>
              <a:defRPr/>
            </a:pPr>
            <a:r>
              <a:rPr lang="zh-CN" altLang="en-US" kern="0" dirty="0"/>
              <a:t>一个工程所用的零件具体由哪个供应商供应</a:t>
            </a:r>
          </a:p>
          <a:p>
            <a:pPr lvl="1">
              <a:spcBef>
                <a:spcPct val="0"/>
              </a:spcBef>
              <a:defRPr/>
            </a:pPr>
            <a:r>
              <a:rPr lang="zh-CN" altLang="en-US" kern="0" dirty="0"/>
              <a:t>一个供应商具体供应哪种零件给哪个工程</a:t>
            </a:r>
            <a:endParaRPr lang="en-US" altLang="zh-CN" kern="0" dirty="0"/>
          </a:p>
        </p:txBody>
      </p:sp>
      <p:grpSp>
        <p:nvGrpSpPr>
          <p:cNvPr id="3" name="组合 2"/>
          <p:cNvGrpSpPr/>
          <p:nvPr/>
        </p:nvGrpSpPr>
        <p:grpSpPr>
          <a:xfrm>
            <a:off x="3373517" y="1581442"/>
            <a:ext cx="6546849" cy="2235501"/>
            <a:chOff x="3385063" y="1624299"/>
            <a:chExt cx="6868988" cy="2235501"/>
          </a:xfrm>
        </p:grpSpPr>
        <p:grpSp>
          <p:nvGrpSpPr>
            <p:cNvPr id="18438" name="Group 4"/>
            <p:cNvGrpSpPr>
              <a:grpSpLocks/>
            </p:cNvGrpSpPr>
            <p:nvPr/>
          </p:nvGrpSpPr>
          <p:grpSpPr bwMode="auto">
            <a:xfrm>
              <a:off x="5382294" y="2167525"/>
              <a:ext cx="3298825" cy="1692275"/>
              <a:chOff x="2681" y="11805"/>
              <a:chExt cx="3510" cy="2130"/>
            </a:xfrm>
          </p:grpSpPr>
          <p:sp>
            <p:nvSpPr>
              <p:cNvPr id="18439" name="Text Box 5"/>
              <p:cNvSpPr txBox="1">
                <a:spLocks noChangeArrowheads="1"/>
              </p:cNvSpPr>
              <p:nvPr/>
            </p:nvSpPr>
            <p:spPr bwMode="auto">
              <a:xfrm>
                <a:off x="3095" y="1278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k</a:t>
                </a:r>
                <a:endParaRPr lang="en-US" altLang="zh-CN">
                  <a:solidFill>
                    <a:srgbClr val="0000FF"/>
                  </a:solidFill>
                </a:endParaRPr>
              </a:p>
            </p:txBody>
          </p:sp>
          <p:sp>
            <p:nvSpPr>
              <p:cNvPr id="18440" name="Text Box 6"/>
              <p:cNvSpPr txBox="1">
                <a:spLocks noChangeArrowheads="1"/>
              </p:cNvSpPr>
              <p:nvPr/>
            </p:nvSpPr>
            <p:spPr bwMode="auto">
              <a:xfrm>
                <a:off x="5151" y="12728"/>
                <a:ext cx="45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n</a:t>
                </a:r>
                <a:endParaRPr lang="en-US" altLang="zh-CN">
                  <a:solidFill>
                    <a:srgbClr val="0000FF"/>
                  </a:solidFill>
                </a:endParaRPr>
              </a:p>
            </p:txBody>
          </p:sp>
          <p:sp>
            <p:nvSpPr>
              <p:cNvPr id="18441" name="Text Box 7"/>
              <p:cNvSpPr txBox="1">
                <a:spLocks noChangeArrowheads="1"/>
              </p:cNvSpPr>
              <p:nvPr/>
            </p:nvSpPr>
            <p:spPr bwMode="auto">
              <a:xfrm>
                <a:off x="4430" y="12216"/>
                <a:ext cx="605" cy="4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solidFill>
                      <a:srgbClr val="0000FF"/>
                    </a:solidFill>
                    <a:latin typeface="Times New Roman" pitchFamily="18" charset="0"/>
                  </a:rPr>
                  <a:t>m</a:t>
                </a:r>
                <a:endParaRPr lang="en-US" altLang="zh-CN">
                  <a:solidFill>
                    <a:srgbClr val="0000FF"/>
                  </a:solidFill>
                </a:endParaRPr>
              </a:p>
            </p:txBody>
          </p:sp>
          <p:sp>
            <p:nvSpPr>
              <p:cNvPr id="18442" name="Text Box 8"/>
              <p:cNvSpPr txBox="1">
                <a:spLocks noChangeArrowheads="1"/>
              </p:cNvSpPr>
              <p:nvPr/>
            </p:nvSpPr>
            <p:spPr bwMode="auto">
              <a:xfrm>
                <a:off x="3981" y="11805"/>
                <a:ext cx="1076" cy="45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供应商</a:t>
                </a:r>
                <a:endParaRPr lang="zh-CN" altLang="en-US" dirty="0">
                  <a:solidFill>
                    <a:srgbClr val="0000FF"/>
                  </a:solidFill>
                </a:endParaRPr>
              </a:p>
            </p:txBody>
          </p:sp>
          <p:sp>
            <p:nvSpPr>
              <p:cNvPr id="18443" name="Text Box 9"/>
              <p:cNvSpPr txBox="1">
                <a:spLocks noChangeArrowheads="1"/>
              </p:cNvSpPr>
              <p:nvPr/>
            </p:nvSpPr>
            <p:spPr bwMode="auto">
              <a:xfrm>
                <a:off x="2681" y="13419"/>
                <a:ext cx="845" cy="45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工程</a:t>
                </a:r>
                <a:endParaRPr lang="zh-CN" altLang="en-US" dirty="0">
                  <a:solidFill>
                    <a:srgbClr val="0000FF"/>
                  </a:solidFill>
                </a:endParaRPr>
              </a:p>
            </p:txBody>
          </p:sp>
          <p:sp>
            <p:nvSpPr>
              <p:cNvPr id="18444" name="Text Box 10"/>
              <p:cNvSpPr txBox="1">
                <a:spLocks noChangeArrowheads="1"/>
              </p:cNvSpPr>
              <p:nvPr/>
            </p:nvSpPr>
            <p:spPr bwMode="auto">
              <a:xfrm>
                <a:off x="5315" y="13419"/>
                <a:ext cx="876" cy="51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solidFill>
                      <a:srgbClr val="0000FF"/>
                    </a:solidFill>
                    <a:latin typeface="Times New Roman" pitchFamily="18" charset="0"/>
                  </a:rPr>
                  <a:t>零件</a:t>
                </a:r>
                <a:endParaRPr lang="zh-CN" altLang="en-US">
                  <a:solidFill>
                    <a:srgbClr val="0000FF"/>
                  </a:solidFill>
                </a:endParaRPr>
              </a:p>
            </p:txBody>
          </p:sp>
          <p:sp>
            <p:nvSpPr>
              <p:cNvPr id="18445" name="Line 11"/>
              <p:cNvSpPr>
                <a:spLocks noChangeShapeType="1"/>
              </p:cNvSpPr>
              <p:nvPr/>
            </p:nvSpPr>
            <p:spPr bwMode="auto">
              <a:xfrm flipH="1">
                <a:off x="3223" y="13031"/>
                <a:ext cx="619"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6" name="Line 12"/>
              <p:cNvSpPr>
                <a:spLocks noChangeShapeType="1"/>
              </p:cNvSpPr>
              <p:nvPr/>
            </p:nvSpPr>
            <p:spPr bwMode="auto">
              <a:xfrm>
                <a:off x="5082" y="13031"/>
                <a:ext cx="542" cy="3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7" name="Line 13"/>
              <p:cNvSpPr>
                <a:spLocks noChangeShapeType="1"/>
              </p:cNvSpPr>
              <p:nvPr/>
            </p:nvSpPr>
            <p:spPr bwMode="auto">
              <a:xfrm>
                <a:off x="4462" y="12257"/>
                <a:ext cx="0" cy="5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448" name="AutoShape 14"/>
              <p:cNvSpPr>
                <a:spLocks noChangeArrowheads="1"/>
              </p:cNvSpPr>
              <p:nvPr/>
            </p:nvSpPr>
            <p:spPr bwMode="auto">
              <a:xfrm>
                <a:off x="3842" y="12709"/>
                <a:ext cx="1240" cy="581"/>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solidFill>
                      <a:srgbClr val="0000FF"/>
                    </a:solidFill>
                    <a:latin typeface="Times New Roman" pitchFamily="18" charset="0"/>
                  </a:rPr>
                  <a:t>供应</a:t>
                </a:r>
                <a:endParaRPr lang="zh-CN" altLang="en-US" dirty="0">
                  <a:solidFill>
                    <a:srgbClr val="0000FF"/>
                  </a:solidFill>
                </a:endParaRPr>
              </a:p>
            </p:txBody>
          </p:sp>
        </p:grpSp>
        <p:sp>
          <p:nvSpPr>
            <p:cNvPr id="4" name="矩形 3"/>
            <p:cNvSpPr/>
            <p:nvPr/>
          </p:nvSpPr>
          <p:spPr>
            <a:xfrm>
              <a:off x="3385063" y="1624299"/>
              <a:ext cx="6868988" cy="867930"/>
            </a:xfrm>
            <a:prstGeom prst="rect">
              <a:avLst/>
            </a:prstGeom>
          </p:spPr>
          <p:txBody>
            <a:bodyPr wrap="square">
              <a:spAutoFit/>
            </a:bodyPr>
            <a:lstStyle/>
            <a:p>
              <a:pPr lvl="0" algn="l" defTabSz="814388">
                <a:lnSpc>
                  <a:spcPct val="90000"/>
                </a:lnSpc>
                <a:buClr>
                  <a:srgbClr val="27305F"/>
                </a:buClr>
                <a:buSzPct val="60000"/>
                <a:defRPr/>
              </a:pPr>
              <a:r>
                <a:rPr lang="zh-CN" altLang="en-US" sz="2800" kern="0" dirty="0">
                  <a:solidFill>
                    <a:srgbClr val="FF0000"/>
                  </a:solidFill>
                  <a:latin typeface="Times New Roman"/>
                  <a:ea typeface="宋体"/>
                </a:rPr>
                <a:t>继续思考：</a:t>
              </a:r>
              <a:r>
                <a:rPr lang="zh-CN" altLang="en-US" sz="2800" kern="0" dirty="0">
                  <a:solidFill>
                    <a:srgbClr val="000000"/>
                  </a:solidFill>
                  <a:latin typeface="Times New Roman"/>
                  <a:ea typeface="宋体"/>
                </a:rPr>
                <a:t>与</a:t>
              </a:r>
              <a:r>
                <a:rPr lang="zh-CN" altLang="en-US" sz="2800" kern="0" dirty="0">
                  <a:solidFill>
                    <a:srgbClr val="0000FF"/>
                  </a:solidFill>
                  <a:latin typeface="Times New Roman"/>
                  <a:ea typeface="宋体"/>
                </a:rPr>
                <a:t>三个实体的多对多</a:t>
              </a:r>
              <a:r>
                <a:rPr lang="zh-CN" altLang="en-US" sz="2800" kern="0" dirty="0">
                  <a:solidFill>
                    <a:srgbClr val="000000"/>
                  </a:solidFill>
                  <a:latin typeface="Times New Roman"/>
                  <a:ea typeface="宋体"/>
                </a:rPr>
                <a:t>联系的语义不同</a:t>
              </a:r>
              <a:r>
                <a:rPr lang="en-US" altLang="zh-CN" sz="2800" kern="0" dirty="0">
                  <a:solidFill>
                    <a:srgbClr val="000000"/>
                  </a:solidFill>
                  <a:latin typeface="Times New Roman"/>
                  <a:ea typeface="宋体"/>
                </a:rPr>
                <a:t>?</a:t>
              </a:r>
              <a:endParaRPr lang="zh-CN" altLang="en-US" sz="2800" kern="0" dirty="0">
                <a:solidFill>
                  <a:srgbClr val="000000"/>
                </a:solidFill>
                <a:latin typeface="Times New Roman"/>
                <a:ea typeface="宋体"/>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7">
                                            <p:txEl>
                                              <p:pRg st="0" end="0"/>
                                            </p:txEl>
                                          </p:spTgt>
                                        </p:tgtEl>
                                        <p:attrNameLst>
                                          <p:attrName>style.visibility</p:attrName>
                                        </p:attrNameLst>
                                      </p:cBhvr>
                                      <p:to>
                                        <p:strVal val="visible"/>
                                      </p:to>
                                    </p:set>
                                    <p:animEffect transition="in" filter="wipe(up)">
                                      <p:cBhvr>
                                        <p:cTn id="11" dur="1000"/>
                                        <p:tgtEl>
                                          <p:spTgt spid="3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
                                            <p:txEl>
                                              <p:pRg st="1" end="1"/>
                                            </p:txEl>
                                          </p:spTgt>
                                        </p:tgtEl>
                                        <p:attrNameLst>
                                          <p:attrName>style.visibility</p:attrName>
                                        </p:attrNameLst>
                                      </p:cBhvr>
                                      <p:to>
                                        <p:strVal val="visible"/>
                                      </p:to>
                                    </p:set>
                                    <p:animEffect transition="in" filter="wipe(up)">
                                      <p:cBhvr>
                                        <p:cTn id="16" dur="1000"/>
                                        <p:tgtEl>
                                          <p:spTgt spid="3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7">
                                            <p:txEl>
                                              <p:pRg st="2" end="2"/>
                                            </p:txEl>
                                          </p:spTgt>
                                        </p:tgtEl>
                                        <p:attrNameLst>
                                          <p:attrName>style.visibility</p:attrName>
                                        </p:attrNameLst>
                                      </p:cBhvr>
                                      <p:to>
                                        <p:strVal val="visible"/>
                                      </p:to>
                                    </p:set>
                                    <p:animEffect transition="in" filter="wipe(up)">
                                      <p:cBhvr>
                                        <p:cTn id="21" dur="1000"/>
                                        <p:tgtEl>
                                          <p:spTgt spid="3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37">
                                            <p:txEl>
                                              <p:pRg st="3" end="3"/>
                                            </p:txEl>
                                          </p:spTgt>
                                        </p:tgtEl>
                                        <p:attrNameLst>
                                          <p:attrName>style.visibility</p:attrName>
                                        </p:attrNameLst>
                                      </p:cBhvr>
                                      <p:to>
                                        <p:strVal val="visible"/>
                                      </p:to>
                                    </p:set>
                                    <p:animEffect transition="in" filter="wipe(up)">
                                      <p:cBhvr>
                                        <p:cTn id="26" dur="1000"/>
                                        <p:tgtEl>
                                          <p:spTgt spid="3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7">
                                            <p:txEl>
                                              <p:pRg st="4" end="4"/>
                                            </p:txEl>
                                          </p:spTgt>
                                        </p:tgtEl>
                                        <p:attrNameLst>
                                          <p:attrName>style.visibility</p:attrName>
                                        </p:attrNameLst>
                                      </p:cBhvr>
                                      <p:to>
                                        <p:strVal val="visible"/>
                                      </p:to>
                                    </p:set>
                                    <p:animEffect transition="in" filter="wipe(up)">
                                      <p:cBhvr>
                                        <p:cTn id="31" dur="1000"/>
                                        <p:tgtEl>
                                          <p:spTgt spid="3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7">
                                            <p:txEl>
                                              <p:pRg st="5" end="5"/>
                                            </p:txEl>
                                          </p:spTgt>
                                        </p:tgtEl>
                                        <p:attrNameLst>
                                          <p:attrName>style.visibility</p:attrName>
                                        </p:attrNameLst>
                                      </p:cBhvr>
                                      <p:to>
                                        <p:strVal val="visible"/>
                                      </p:to>
                                    </p:set>
                                    <p:animEffect transition="in" filter="wipe(up)">
                                      <p:cBhvr>
                                        <p:cTn id="36" dur="1000"/>
                                        <p:tgtEl>
                                          <p:spTgt spid="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344C410-B7D0-4B5E-A89A-5FA1E2DACF8F}" type="slidenum">
              <a:rPr lang="zh-CN" altLang="en-US" smtClean="0"/>
              <a:pPr/>
              <a:t>18</a:t>
            </a:fld>
            <a:endParaRPr lang="en-US" altLang="zh-CN"/>
          </a:p>
        </p:txBody>
      </p:sp>
      <p:sp>
        <p:nvSpPr>
          <p:cNvPr id="1945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18FD686-6496-47A7-A2C8-160BEAB47765}" type="datetime1">
              <a:rPr lang="zh-CN" altLang="en-US" sz="1800" smtClean="0"/>
              <a:pPr/>
              <a:t>2023/2/25</a:t>
            </a:fld>
            <a:endParaRPr lang="en-US" altLang="zh-CN" sz="1000"/>
          </a:p>
        </p:txBody>
      </p:sp>
      <p:sp>
        <p:nvSpPr>
          <p:cNvPr id="1032194" name="Rectangle 2"/>
          <p:cNvSpPr>
            <a:spLocks noGrp="1" noChangeArrowheads="1"/>
          </p:cNvSpPr>
          <p:nvPr>
            <p:ph type="title"/>
          </p:nvPr>
        </p:nvSpPr>
        <p:spPr>
          <a:xfrm>
            <a:off x="650875" y="255588"/>
            <a:ext cx="9255125" cy="658812"/>
          </a:xfrm>
        </p:spPr>
        <p:txBody>
          <a:bodyPr/>
          <a:lstStyle/>
          <a:p>
            <a:pPr>
              <a:defRPr/>
            </a:pPr>
            <a:r>
              <a:rPr lang="zh-CN" altLang="en-US"/>
              <a:t>实体集内部不同实体间的联系</a:t>
            </a:r>
          </a:p>
        </p:txBody>
      </p:sp>
      <p:sp>
        <p:nvSpPr>
          <p:cNvPr id="19461" name="Rectangle 3"/>
          <p:cNvSpPr>
            <a:spLocks noGrp="1" noChangeArrowheads="1"/>
          </p:cNvSpPr>
          <p:nvPr>
            <p:ph type="body" idx="1"/>
          </p:nvPr>
        </p:nvSpPr>
        <p:spPr>
          <a:xfrm>
            <a:off x="650875" y="1143000"/>
            <a:ext cx="8820150" cy="4117975"/>
          </a:xfrm>
        </p:spPr>
        <p:txBody>
          <a:bodyPr/>
          <a:lstStyle/>
          <a:p>
            <a:r>
              <a:rPr lang="zh-CN" altLang="en-US"/>
              <a:t>同一实体集内一对多联系</a:t>
            </a:r>
          </a:p>
          <a:p>
            <a:pPr lvl="1"/>
            <a:r>
              <a:rPr lang="zh-CN" altLang="en-US"/>
              <a:t>实例</a:t>
            </a:r>
          </a:p>
          <a:p>
            <a:pPr lvl="2"/>
            <a:r>
              <a:rPr lang="zh-CN" altLang="en-US" i="1"/>
              <a:t> </a:t>
            </a:r>
            <a:r>
              <a:rPr lang="zh-CN" altLang="en-US"/>
              <a:t>职工实体集内部具有领导与被领导的联系</a:t>
            </a:r>
          </a:p>
          <a:p>
            <a:pPr lvl="2"/>
            <a:r>
              <a:rPr lang="zh-CN" altLang="en-US"/>
              <a:t>某一职工（干部）“领导”若干名职工</a:t>
            </a:r>
          </a:p>
          <a:p>
            <a:pPr lvl="2"/>
            <a:r>
              <a:rPr lang="zh-CN" altLang="en-US"/>
              <a:t>一个职工仅被另外一个职工直接领导</a:t>
            </a:r>
          </a:p>
          <a:p>
            <a:pPr lvl="2"/>
            <a:r>
              <a:rPr lang="zh-CN" altLang="en-US"/>
              <a:t>这是一对多的联系</a:t>
            </a:r>
          </a:p>
          <a:p>
            <a:r>
              <a:rPr lang="zh-CN" altLang="en-US"/>
              <a:t>同一实体集内一对一联系</a:t>
            </a:r>
          </a:p>
          <a:p>
            <a:r>
              <a:rPr lang="zh-CN" altLang="en-US"/>
              <a:t>同一实体集内多对多联系</a:t>
            </a:r>
          </a:p>
        </p:txBody>
      </p:sp>
      <p:grpSp>
        <p:nvGrpSpPr>
          <p:cNvPr id="19462" name="Group 25"/>
          <p:cNvGrpSpPr>
            <a:grpSpLocks/>
          </p:cNvGrpSpPr>
          <p:nvPr/>
        </p:nvGrpSpPr>
        <p:grpSpPr bwMode="auto">
          <a:xfrm>
            <a:off x="6105525" y="3860800"/>
            <a:ext cx="2808288" cy="2938463"/>
            <a:chOff x="3936" y="1152"/>
            <a:chExt cx="1440" cy="1933"/>
          </a:xfrm>
        </p:grpSpPr>
        <p:sp>
          <p:nvSpPr>
            <p:cNvPr id="19463" name="Text Box 26"/>
            <p:cNvSpPr txBox="1">
              <a:spLocks noChangeArrowheads="1"/>
            </p:cNvSpPr>
            <p:nvPr/>
          </p:nvSpPr>
          <p:spPr bwMode="auto">
            <a:xfrm>
              <a:off x="4128" y="1152"/>
              <a:ext cx="816" cy="30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职工</a:t>
              </a:r>
            </a:p>
          </p:txBody>
        </p:sp>
        <p:sp>
          <p:nvSpPr>
            <p:cNvPr id="19464" name="AutoShape 27"/>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领导</a:t>
              </a:r>
              <a:endParaRPr kumimoji="1" lang="zh-CN" altLang="en-US" sz="2400" b="0">
                <a:latin typeface="Times New Roman" pitchFamily="18" charset="0"/>
              </a:endParaRPr>
            </a:p>
          </p:txBody>
        </p:sp>
        <p:sp>
          <p:nvSpPr>
            <p:cNvPr id="19465" name="Line 28"/>
            <p:cNvSpPr>
              <a:spLocks noChangeShapeType="1"/>
            </p:cNvSpPr>
            <p:nvPr/>
          </p:nvSpPr>
          <p:spPr bwMode="auto">
            <a:xfrm flipV="1">
              <a:off x="4368"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6" name="Line 29"/>
            <p:cNvSpPr>
              <a:spLocks noChangeShapeType="1"/>
            </p:cNvSpPr>
            <p:nvPr/>
          </p:nvSpPr>
          <p:spPr bwMode="auto">
            <a:xfrm>
              <a:off x="4704"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7" name="Text Box 30"/>
            <p:cNvSpPr txBox="1">
              <a:spLocks noChangeArrowheads="1"/>
            </p:cNvSpPr>
            <p:nvPr/>
          </p:nvSpPr>
          <p:spPr bwMode="auto">
            <a:xfrm>
              <a:off x="4080" y="1584"/>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1</a:t>
              </a:r>
              <a:endParaRPr kumimoji="1" lang="en-US" altLang="zh-CN" sz="2400" b="0">
                <a:latin typeface="Times New Roman" pitchFamily="18" charset="0"/>
              </a:endParaRPr>
            </a:p>
          </p:txBody>
        </p:sp>
        <p:sp>
          <p:nvSpPr>
            <p:cNvPr id="19468" name="Text Box 31"/>
            <p:cNvSpPr txBox="1">
              <a:spLocks noChangeArrowheads="1"/>
            </p:cNvSpPr>
            <p:nvPr/>
          </p:nvSpPr>
          <p:spPr bwMode="auto">
            <a:xfrm>
              <a:off x="4752" y="1584"/>
              <a:ext cx="240"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19469" name="Text Box 32"/>
            <p:cNvSpPr txBox="1">
              <a:spLocks noChangeArrowheads="1"/>
            </p:cNvSpPr>
            <p:nvPr/>
          </p:nvSpPr>
          <p:spPr bwMode="auto">
            <a:xfrm>
              <a:off x="3936" y="2544"/>
              <a:ext cx="1440"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同一实体型内部的</a:t>
              </a:r>
              <a:r>
                <a:rPr kumimoji="1" lang="en-US" altLang="zh-CN" sz="2400">
                  <a:latin typeface="Times New Roman" pitchFamily="18" charset="0"/>
                </a:rPr>
                <a:t>1:n</a:t>
              </a:r>
              <a:r>
                <a:rPr kumimoji="1" lang="zh-CN" altLang="en-US" sz="2400">
                  <a:latin typeface="Times New Roman" pitchFamily="18" charset="0"/>
                </a:rPr>
                <a:t>联系</a:t>
              </a:r>
              <a:endParaRPr kumimoji="1" lang="zh-CN" altLang="en-US" sz="2800" b="0">
                <a:latin typeface="Times New Roman"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468D9CD-CD82-49EB-B8AD-69CE078FB1E8}" type="slidenum">
              <a:rPr lang="zh-CN" altLang="en-US" smtClean="0"/>
              <a:pPr/>
              <a:t>19</a:t>
            </a:fld>
            <a:endParaRPr lang="en-US" altLang="zh-CN"/>
          </a:p>
        </p:txBody>
      </p:sp>
      <p:sp>
        <p:nvSpPr>
          <p:cNvPr id="2048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7FB0B9-51FD-4160-ABC4-0B7C8FAE1123}" type="datetime1">
              <a:rPr lang="zh-CN" altLang="en-US" sz="1800" smtClean="0"/>
              <a:pPr/>
              <a:t>2023/2/25</a:t>
            </a:fld>
            <a:endParaRPr lang="en-US" altLang="zh-CN" sz="1000"/>
          </a:p>
        </p:txBody>
      </p:sp>
      <p:sp>
        <p:nvSpPr>
          <p:cNvPr id="961538" name="Rectangle 2"/>
          <p:cNvSpPr>
            <a:spLocks noGrp="1" noChangeArrowheads="1"/>
          </p:cNvSpPr>
          <p:nvPr>
            <p:ph type="title"/>
          </p:nvPr>
        </p:nvSpPr>
        <p:spPr/>
        <p:txBody>
          <a:bodyPr/>
          <a:lstStyle/>
          <a:p>
            <a:pPr>
              <a:defRPr/>
            </a:pPr>
            <a:r>
              <a:rPr lang="en-US" altLang="zh-CN"/>
              <a:t>2.1.2	E-R</a:t>
            </a:r>
            <a:r>
              <a:rPr lang="zh-CN" altLang="en-US"/>
              <a:t>数据模型 </a:t>
            </a:r>
          </a:p>
        </p:txBody>
      </p:sp>
      <p:sp>
        <p:nvSpPr>
          <p:cNvPr id="961539" name="Rectangle 3"/>
          <p:cNvSpPr>
            <a:spLocks noGrp="1" noChangeArrowheads="1"/>
          </p:cNvSpPr>
          <p:nvPr>
            <p:ph type="body" idx="1"/>
          </p:nvPr>
        </p:nvSpPr>
        <p:spPr>
          <a:xfrm>
            <a:off x="650875" y="1143000"/>
            <a:ext cx="8820150" cy="4352925"/>
          </a:xfrm>
        </p:spPr>
        <p:txBody>
          <a:bodyPr/>
          <a:lstStyle/>
          <a:p>
            <a:r>
              <a:rPr lang="zh-CN" altLang="en-US"/>
              <a:t>概念模型的表示方法很多，最著名的是</a:t>
            </a:r>
            <a:r>
              <a:rPr lang="en-US" altLang="zh-CN"/>
              <a:t>E-R</a:t>
            </a:r>
            <a:r>
              <a:rPr lang="zh-CN" altLang="en-US"/>
              <a:t>模型</a:t>
            </a:r>
          </a:p>
          <a:p>
            <a:r>
              <a:rPr lang="zh-CN" altLang="en-US"/>
              <a:t>实体 </a:t>
            </a:r>
            <a:r>
              <a:rPr lang="en-US" altLang="zh-CN"/>
              <a:t>- </a:t>
            </a:r>
            <a:r>
              <a:rPr lang="zh-CN" altLang="en-US"/>
              <a:t>联系方法</a:t>
            </a:r>
            <a:r>
              <a:rPr lang="en-US" altLang="zh-CN"/>
              <a:t>(Entity-Relationship Approach)</a:t>
            </a:r>
          </a:p>
          <a:p>
            <a:pPr lvl="1"/>
            <a:r>
              <a:rPr lang="zh-CN" altLang="en-US"/>
              <a:t>用</a:t>
            </a:r>
            <a:r>
              <a:rPr lang="en-US" altLang="zh-CN"/>
              <a:t>E-R</a:t>
            </a:r>
            <a:r>
              <a:rPr lang="zh-CN" altLang="en-US"/>
              <a:t>图来描述现实世界的概念模型</a:t>
            </a:r>
            <a:r>
              <a:rPr lang="en-US" altLang="zh-CN"/>
              <a:t>, E-R</a:t>
            </a:r>
            <a:r>
              <a:rPr lang="zh-CN" altLang="en-US"/>
              <a:t>方法也称为</a:t>
            </a:r>
            <a:r>
              <a:rPr lang="en-US" altLang="zh-CN"/>
              <a:t>E-R</a:t>
            </a:r>
            <a:r>
              <a:rPr lang="zh-CN" altLang="en-US"/>
              <a:t>模型</a:t>
            </a:r>
          </a:p>
          <a:p>
            <a:r>
              <a:rPr lang="en-US" altLang="zh-CN"/>
              <a:t>E-R</a:t>
            </a:r>
            <a:r>
              <a:rPr lang="zh-CN" altLang="en-US"/>
              <a:t>图三个基本成分：实体、属性和联系的方法</a:t>
            </a:r>
          </a:p>
          <a:p>
            <a:pPr lvl="1"/>
            <a:r>
              <a:rPr lang="zh-CN" altLang="en-US"/>
              <a:t>（</a:t>
            </a:r>
            <a:r>
              <a:rPr lang="en-US" altLang="zh-CN"/>
              <a:t>1</a:t>
            </a:r>
            <a:r>
              <a:rPr lang="zh-CN" altLang="en-US"/>
              <a:t>）实体</a:t>
            </a:r>
            <a:r>
              <a:rPr lang="en-US" altLang="zh-CN"/>
              <a:t>: </a:t>
            </a:r>
            <a:r>
              <a:rPr lang="zh-CN" altLang="en-US"/>
              <a:t>用矩形表示，矩形框内写明实体名。</a:t>
            </a:r>
          </a:p>
          <a:p>
            <a:pPr lvl="2"/>
            <a:endParaRPr lang="zh-CN" altLang="en-US"/>
          </a:p>
          <a:p>
            <a:pPr lvl="1"/>
            <a:r>
              <a:rPr lang="zh-CN" altLang="en-US"/>
              <a:t>（</a:t>
            </a:r>
            <a:r>
              <a:rPr lang="en-US" altLang="zh-CN"/>
              <a:t>2</a:t>
            </a:r>
            <a:r>
              <a:rPr lang="zh-CN" altLang="en-US"/>
              <a:t>）属性</a:t>
            </a:r>
            <a:r>
              <a:rPr lang="en-US" altLang="zh-CN"/>
              <a:t>: </a:t>
            </a:r>
            <a:r>
              <a:rPr lang="zh-CN" altLang="en-US"/>
              <a:t>用椭圆形表示，并用无向边将其与相应的实体连接起来</a:t>
            </a:r>
          </a:p>
        </p:txBody>
      </p:sp>
      <p:sp>
        <p:nvSpPr>
          <p:cNvPr id="961540" name="Text Box 4"/>
          <p:cNvSpPr txBox="1">
            <a:spLocks noChangeArrowheads="1"/>
          </p:cNvSpPr>
          <p:nvPr/>
        </p:nvSpPr>
        <p:spPr bwMode="auto">
          <a:xfrm>
            <a:off x="2646363" y="4149725"/>
            <a:ext cx="9144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学生</a:t>
            </a:r>
            <a:endParaRPr kumimoji="1" lang="zh-CN" altLang="en-US" sz="2400" b="0">
              <a:latin typeface="Times New Roman" pitchFamily="18" charset="0"/>
            </a:endParaRPr>
          </a:p>
        </p:txBody>
      </p:sp>
      <p:sp>
        <p:nvSpPr>
          <p:cNvPr id="961541" name="Text Box 5"/>
          <p:cNvSpPr txBox="1">
            <a:spLocks noChangeArrowheads="1"/>
          </p:cNvSpPr>
          <p:nvPr/>
        </p:nvSpPr>
        <p:spPr bwMode="auto">
          <a:xfrm>
            <a:off x="5313363" y="4149725"/>
            <a:ext cx="8382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教师</a:t>
            </a:r>
          </a:p>
        </p:txBody>
      </p:sp>
      <p:grpSp>
        <p:nvGrpSpPr>
          <p:cNvPr id="961542" name="Group 6"/>
          <p:cNvGrpSpPr>
            <a:grpSpLocks/>
          </p:cNvGrpSpPr>
          <p:nvPr/>
        </p:nvGrpSpPr>
        <p:grpSpPr bwMode="auto">
          <a:xfrm>
            <a:off x="1752600" y="5145088"/>
            <a:ext cx="6324600" cy="1524000"/>
            <a:chOff x="1104" y="2256"/>
            <a:chExt cx="3984" cy="960"/>
          </a:xfrm>
        </p:grpSpPr>
        <p:sp>
          <p:nvSpPr>
            <p:cNvPr id="20489" name="Text Box 7"/>
            <p:cNvSpPr txBox="1">
              <a:spLocks noChangeArrowheads="1"/>
            </p:cNvSpPr>
            <p:nvPr/>
          </p:nvSpPr>
          <p:spPr bwMode="auto">
            <a:xfrm>
              <a:off x="2688" y="2256"/>
              <a:ext cx="57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zh-CN" altLang="en-US" sz="2400">
                  <a:latin typeface="Times New Roman" pitchFamily="18" charset="0"/>
                </a:rPr>
                <a:t>学生</a:t>
              </a:r>
            </a:p>
          </p:txBody>
        </p:sp>
        <p:sp>
          <p:nvSpPr>
            <p:cNvPr id="20490" name="Oval 8"/>
            <p:cNvSpPr>
              <a:spLocks noChangeArrowheads="1"/>
            </p:cNvSpPr>
            <p:nvPr/>
          </p:nvSpPr>
          <p:spPr bwMode="auto">
            <a:xfrm>
              <a:off x="1104"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学号</a:t>
              </a:r>
              <a:endParaRPr kumimoji="1" lang="zh-CN" altLang="en-US" sz="2400" b="0">
                <a:latin typeface="Times New Roman" pitchFamily="18" charset="0"/>
              </a:endParaRPr>
            </a:p>
          </p:txBody>
        </p:sp>
        <p:sp>
          <p:nvSpPr>
            <p:cNvPr id="20491" name="Oval 9"/>
            <p:cNvSpPr>
              <a:spLocks noChangeArrowheads="1"/>
            </p:cNvSpPr>
            <p:nvPr/>
          </p:nvSpPr>
          <p:spPr bwMode="auto">
            <a:xfrm>
              <a:off x="4368" y="2880"/>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年龄</a:t>
              </a:r>
              <a:endParaRPr kumimoji="1" lang="zh-CN" altLang="en-US" sz="2400" b="0">
                <a:latin typeface="Times New Roman" pitchFamily="18" charset="0"/>
              </a:endParaRPr>
            </a:p>
          </p:txBody>
        </p:sp>
        <p:sp>
          <p:nvSpPr>
            <p:cNvPr id="20492" name="Oval 10"/>
            <p:cNvSpPr>
              <a:spLocks noChangeArrowheads="1"/>
            </p:cNvSpPr>
            <p:nvPr/>
          </p:nvSpPr>
          <p:spPr bwMode="auto">
            <a:xfrm>
              <a:off x="3216"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性别</a:t>
              </a:r>
              <a:endParaRPr kumimoji="1" lang="zh-CN" altLang="en-US" sz="2400" b="0">
                <a:latin typeface="Times New Roman" pitchFamily="18" charset="0"/>
              </a:endParaRPr>
            </a:p>
          </p:txBody>
        </p:sp>
        <p:sp>
          <p:nvSpPr>
            <p:cNvPr id="20493" name="Oval 11"/>
            <p:cNvSpPr>
              <a:spLocks noChangeArrowheads="1"/>
            </p:cNvSpPr>
            <p:nvPr/>
          </p:nvSpPr>
          <p:spPr bwMode="auto">
            <a:xfrm>
              <a:off x="2160"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姓名</a:t>
              </a:r>
              <a:endParaRPr kumimoji="1" lang="zh-CN" altLang="en-US" sz="2400" b="0">
                <a:latin typeface="Times New Roman" pitchFamily="18" charset="0"/>
              </a:endParaRPr>
            </a:p>
          </p:txBody>
        </p:sp>
        <p:sp>
          <p:nvSpPr>
            <p:cNvPr id="20494" name="Line 12"/>
            <p:cNvSpPr>
              <a:spLocks noChangeShapeType="1"/>
            </p:cNvSpPr>
            <p:nvPr/>
          </p:nvSpPr>
          <p:spPr bwMode="auto">
            <a:xfrm flipH="1">
              <a:off x="1536" y="2544"/>
              <a:ext cx="144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5" name="Line 13"/>
            <p:cNvSpPr>
              <a:spLocks noChangeShapeType="1"/>
            </p:cNvSpPr>
            <p:nvPr/>
          </p:nvSpPr>
          <p:spPr bwMode="auto">
            <a:xfrm flipH="1">
              <a:off x="2592" y="2544"/>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14"/>
            <p:cNvSpPr>
              <a:spLocks noChangeShapeType="1"/>
            </p:cNvSpPr>
            <p:nvPr/>
          </p:nvSpPr>
          <p:spPr bwMode="auto">
            <a:xfrm>
              <a:off x="2928" y="2544"/>
              <a:ext cx="62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7" name="Line 15"/>
            <p:cNvSpPr>
              <a:spLocks noChangeShapeType="1"/>
            </p:cNvSpPr>
            <p:nvPr/>
          </p:nvSpPr>
          <p:spPr bwMode="auto">
            <a:xfrm>
              <a:off x="2928" y="2544"/>
              <a:ext cx="16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BFB7F35-3B20-4600-9A2E-0C4579A86B07}" type="slidenum">
              <a:rPr lang="zh-CN" altLang="en-US" smtClean="0"/>
              <a:pPr/>
              <a:t>2</a:t>
            </a:fld>
            <a:endParaRPr lang="en-US" altLang="zh-CN"/>
          </a:p>
        </p:txBody>
      </p:sp>
      <p:sp>
        <p:nvSpPr>
          <p:cNvPr id="409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C1D1162-614F-474F-A8C6-CA4FB60C3EEF}" type="datetime1">
              <a:rPr lang="zh-CN" altLang="en-US" sz="1800" smtClean="0"/>
              <a:pPr/>
              <a:t>2023/2/25</a:t>
            </a:fld>
            <a:endParaRPr lang="en-US" altLang="zh-CN" sz="1000"/>
          </a:p>
        </p:txBody>
      </p:sp>
      <p:sp>
        <p:nvSpPr>
          <p:cNvPr id="1021954" name="Rectangle 2"/>
          <p:cNvSpPr>
            <a:spLocks noGrp="1" noChangeArrowheads="1"/>
          </p:cNvSpPr>
          <p:nvPr>
            <p:ph type="title"/>
          </p:nvPr>
        </p:nvSpPr>
        <p:spPr/>
        <p:txBody>
          <a:bodyPr/>
          <a:lstStyle/>
          <a:p>
            <a:pPr>
              <a:defRPr/>
            </a:pPr>
            <a:r>
              <a:rPr lang="zh-CN" altLang="en-US"/>
              <a:t>数据模型</a:t>
            </a:r>
            <a:r>
              <a:rPr lang="en-US" altLang="zh-CN" sz="3200"/>
              <a:t>—</a:t>
            </a:r>
            <a:r>
              <a:rPr lang="zh-CN" altLang="en-US" sz="3200"/>
              <a:t>回顾</a:t>
            </a:r>
          </a:p>
        </p:txBody>
      </p:sp>
      <p:sp>
        <p:nvSpPr>
          <p:cNvPr id="4101" name="Rectangle 3"/>
          <p:cNvSpPr>
            <a:spLocks noGrp="1" noChangeArrowheads="1"/>
          </p:cNvSpPr>
          <p:nvPr>
            <p:ph type="body" idx="1"/>
          </p:nvPr>
        </p:nvSpPr>
        <p:spPr>
          <a:xfrm>
            <a:off x="650875" y="1143000"/>
            <a:ext cx="8820150" cy="4614863"/>
          </a:xfrm>
        </p:spPr>
        <p:txBody>
          <a:bodyPr/>
          <a:lstStyle/>
          <a:p>
            <a:pPr>
              <a:lnSpc>
                <a:spcPct val="120000"/>
              </a:lnSpc>
              <a:spcBef>
                <a:spcPct val="0"/>
              </a:spcBef>
            </a:pPr>
            <a:r>
              <a:rPr lang="zh-CN" altLang="en-US"/>
              <a:t>在数据库中用数据模型这个工具来抽象、表示和处理现实世界中的数据和信息。数据模型是现实世界数据特征的抽象</a:t>
            </a:r>
          </a:p>
          <a:p>
            <a:pPr>
              <a:lnSpc>
                <a:spcPct val="120000"/>
              </a:lnSpc>
              <a:spcBef>
                <a:spcPct val="0"/>
              </a:spcBef>
            </a:pPr>
            <a:r>
              <a:rPr lang="zh-CN" altLang="en-US"/>
              <a:t>数据模型</a:t>
            </a:r>
            <a:r>
              <a:rPr lang="en-US" altLang="zh-CN"/>
              <a:t>(</a:t>
            </a:r>
            <a:r>
              <a:rPr lang="zh-CN" altLang="en-US">
                <a:solidFill>
                  <a:srgbClr val="0000FF"/>
                </a:solidFill>
              </a:rPr>
              <a:t>广义</a:t>
            </a:r>
            <a:r>
              <a:rPr lang="en-US" altLang="zh-CN"/>
              <a:t>)</a:t>
            </a:r>
            <a:r>
              <a:rPr lang="zh-CN" altLang="en-US"/>
              <a:t>是数据库研究的一个核心问题</a:t>
            </a:r>
          </a:p>
          <a:p>
            <a:pPr lvl="1">
              <a:lnSpc>
                <a:spcPct val="120000"/>
              </a:lnSpc>
              <a:spcBef>
                <a:spcPct val="0"/>
              </a:spcBef>
            </a:pPr>
            <a:r>
              <a:rPr lang="zh-CN" altLang="en-US"/>
              <a:t>为便于设计数据模型，常先将现实世界抽象为一种</a:t>
            </a:r>
            <a:r>
              <a:rPr lang="zh-CN" altLang="en-US">
                <a:solidFill>
                  <a:srgbClr val="0000FF"/>
                </a:solidFill>
              </a:rPr>
              <a:t>概念模型</a:t>
            </a:r>
            <a:r>
              <a:rPr lang="zh-CN" altLang="en-US"/>
              <a:t>，然后再将概念模型转换为特定的数据模型</a:t>
            </a:r>
            <a:endParaRPr lang="en-US" altLang="zh-CN"/>
          </a:p>
          <a:p>
            <a:pPr lvl="1">
              <a:lnSpc>
                <a:spcPct val="120000"/>
              </a:lnSpc>
              <a:spcBef>
                <a:spcPct val="0"/>
              </a:spcBef>
            </a:pPr>
            <a:r>
              <a:rPr lang="zh-CN" altLang="en-US"/>
              <a:t>每个</a:t>
            </a:r>
            <a:r>
              <a:rPr lang="en-US" altLang="zh-CN"/>
              <a:t>DBMS</a:t>
            </a:r>
            <a:r>
              <a:rPr lang="zh-CN" altLang="en-US"/>
              <a:t>都是基于某种</a:t>
            </a:r>
            <a:r>
              <a:rPr lang="zh-CN" altLang="en-US">
                <a:solidFill>
                  <a:srgbClr val="0000FF"/>
                </a:solidFill>
              </a:rPr>
              <a:t>数据模型</a:t>
            </a:r>
            <a:r>
              <a:rPr lang="en-US" altLang="zh-CN">
                <a:solidFill>
                  <a:srgbClr val="0000FF"/>
                </a:solidFill>
              </a:rPr>
              <a:t>(</a:t>
            </a:r>
            <a:r>
              <a:rPr lang="zh-CN" altLang="en-US">
                <a:solidFill>
                  <a:srgbClr val="0000FF"/>
                </a:solidFill>
              </a:rPr>
              <a:t>狭义</a:t>
            </a:r>
            <a:r>
              <a:rPr lang="en-US" altLang="zh-CN">
                <a:solidFill>
                  <a:srgbClr val="0000FF"/>
                </a:solidFill>
              </a:rPr>
              <a:t>)</a:t>
            </a:r>
            <a:r>
              <a:rPr lang="zh-CN" altLang="en-US"/>
              <a:t>的。</a:t>
            </a:r>
          </a:p>
          <a:p>
            <a:pPr lvl="2">
              <a:lnSpc>
                <a:spcPct val="120000"/>
              </a:lnSpc>
              <a:spcBef>
                <a:spcPct val="0"/>
              </a:spcBef>
            </a:pPr>
            <a:r>
              <a:rPr lang="zh-CN" altLang="en-US"/>
              <a:t>传统的数据模型</a:t>
            </a:r>
            <a:r>
              <a:rPr lang="en-US" altLang="zh-CN"/>
              <a:t>:</a:t>
            </a:r>
            <a:r>
              <a:rPr lang="zh-CN" altLang="en-US"/>
              <a:t>层次模型、网状模型和关系模型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BAC3E72-7CA1-48CC-9CC2-F049CFE916AB}" type="slidenum">
              <a:rPr lang="zh-CN" altLang="en-US" smtClean="0"/>
              <a:pPr/>
              <a:t>20</a:t>
            </a:fld>
            <a:endParaRPr lang="en-US" altLang="zh-CN"/>
          </a:p>
        </p:txBody>
      </p:sp>
      <p:sp>
        <p:nvSpPr>
          <p:cNvPr id="2150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222A574-8F2D-495F-B2B0-E5943CB43672}" type="datetime1">
              <a:rPr lang="zh-CN" altLang="en-US" sz="1800" smtClean="0"/>
              <a:pPr/>
              <a:t>2023/2/25</a:t>
            </a:fld>
            <a:endParaRPr lang="en-US" altLang="zh-CN" sz="1000"/>
          </a:p>
        </p:txBody>
      </p:sp>
      <p:sp>
        <p:nvSpPr>
          <p:cNvPr id="1034242" name="Rectangle 2"/>
          <p:cNvSpPr>
            <a:spLocks noGrp="1" noChangeArrowheads="1"/>
          </p:cNvSpPr>
          <p:nvPr>
            <p:ph type="title"/>
          </p:nvPr>
        </p:nvSpPr>
        <p:spPr/>
        <p:txBody>
          <a:bodyPr/>
          <a:lstStyle/>
          <a:p>
            <a:pPr>
              <a:defRPr/>
            </a:pPr>
            <a:r>
              <a:rPr lang="en-US" altLang="zh-CN"/>
              <a:t>2.1.2	E-R</a:t>
            </a:r>
            <a:r>
              <a:rPr lang="zh-CN" altLang="en-US"/>
              <a:t>数据模型</a:t>
            </a:r>
          </a:p>
        </p:txBody>
      </p:sp>
      <p:sp>
        <p:nvSpPr>
          <p:cNvPr id="21509" name="Rectangle 3"/>
          <p:cNvSpPr>
            <a:spLocks noGrp="1" noChangeArrowheads="1"/>
          </p:cNvSpPr>
          <p:nvPr>
            <p:ph type="body" idx="1"/>
          </p:nvPr>
        </p:nvSpPr>
        <p:spPr>
          <a:xfrm>
            <a:off x="631825" y="1125538"/>
            <a:ext cx="9001125" cy="5654675"/>
          </a:xfrm>
        </p:spPr>
        <p:txBody>
          <a:bodyPr/>
          <a:lstStyle/>
          <a:p>
            <a:pPr lvl="1"/>
            <a:r>
              <a:rPr lang="zh-CN" altLang="en-US"/>
              <a:t>（</a:t>
            </a:r>
            <a:r>
              <a:rPr lang="en-US" altLang="zh-CN"/>
              <a:t>3</a:t>
            </a:r>
            <a:r>
              <a:rPr lang="zh-CN" altLang="en-US"/>
              <a:t>）联系</a:t>
            </a:r>
          </a:p>
          <a:p>
            <a:pPr lvl="2"/>
            <a:r>
              <a:rPr lang="zh-CN" altLang="en-US"/>
              <a:t>实体之间的联系用菱形框表示，菱形框内标明联系名，并分别用连线将关联的实体连接起来，在连线旁标明实体间联系的类型 </a:t>
            </a:r>
          </a:p>
          <a:p>
            <a:pPr lvl="2"/>
            <a:endParaRPr lang="zh-CN" altLang="en-US"/>
          </a:p>
          <a:p>
            <a:pPr lvl="2"/>
            <a:endParaRPr lang="zh-CN" altLang="en-US"/>
          </a:p>
          <a:p>
            <a:pPr lvl="2"/>
            <a:endParaRPr lang="zh-CN" altLang="en-US"/>
          </a:p>
          <a:p>
            <a:pPr lvl="2"/>
            <a:endParaRPr lang="zh-CN" altLang="en-US"/>
          </a:p>
          <a:p>
            <a:pPr lvl="2"/>
            <a:endParaRPr lang="zh-CN" altLang="en-US"/>
          </a:p>
          <a:p>
            <a:pPr lvl="2"/>
            <a:r>
              <a:rPr lang="zh-CN" altLang="en-US"/>
              <a:t>选课联系用属性成绩来表示某个学生选修某门课的成绩，属性成绩不能放在学生或课程实体中，该属性是描述选课联系的。 </a:t>
            </a:r>
          </a:p>
        </p:txBody>
      </p:sp>
      <p:grpSp>
        <p:nvGrpSpPr>
          <p:cNvPr id="21510" name="Group 14"/>
          <p:cNvGrpSpPr>
            <a:grpSpLocks/>
          </p:cNvGrpSpPr>
          <p:nvPr/>
        </p:nvGrpSpPr>
        <p:grpSpPr bwMode="auto">
          <a:xfrm>
            <a:off x="1784350" y="3192463"/>
            <a:ext cx="2881313" cy="2598737"/>
            <a:chOff x="1632" y="1200"/>
            <a:chExt cx="2208" cy="2855"/>
          </a:xfrm>
        </p:grpSpPr>
        <p:grpSp>
          <p:nvGrpSpPr>
            <p:cNvPr id="21537" name="Group 15"/>
            <p:cNvGrpSpPr>
              <a:grpSpLocks/>
            </p:cNvGrpSpPr>
            <p:nvPr/>
          </p:nvGrpSpPr>
          <p:grpSpPr bwMode="auto">
            <a:xfrm>
              <a:off x="1632" y="1200"/>
              <a:ext cx="1008" cy="2855"/>
              <a:chOff x="1056" y="1344"/>
              <a:chExt cx="1008" cy="2855"/>
            </a:xfrm>
          </p:grpSpPr>
          <p:sp>
            <p:nvSpPr>
              <p:cNvPr id="21540" name="Text Box 16"/>
              <p:cNvSpPr txBox="1">
                <a:spLocks noChangeArrowheads="1"/>
              </p:cNvSpPr>
              <p:nvPr/>
            </p:nvSpPr>
            <p:spPr bwMode="auto">
              <a:xfrm>
                <a:off x="1102" y="1344"/>
                <a:ext cx="819" cy="5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课程</a:t>
                </a:r>
              </a:p>
            </p:txBody>
          </p:sp>
          <p:sp>
            <p:nvSpPr>
              <p:cNvPr id="21541" name="AutoShape 17"/>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选修</a:t>
                </a:r>
                <a:endParaRPr kumimoji="1" lang="zh-CN" altLang="en-US" sz="2400" b="0">
                  <a:latin typeface="Times New Roman" pitchFamily="18" charset="0"/>
                </a:endParaRPr>
              </a:p>
            </p:txBody>
          </p:sp>
          <p:sp>
            <p:nvSpPr>
              <p:cNvPr id="21542" name="Text Box 18"/>
              <p:cNvSpPr txBox="1">
                <a:spLocks noChangeArrowheads="1"/>
              </p:cNvSpPr>
              <p:nvPr/>
            </p:nvSpPr>
            <p:spPr bwMode="auto">
              <a:xfrm>
                <a:off x="1152" y="3168"/>
                <a:ext cx="816" cy="51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a:latin typeface="Times New Roman" pitchFamily="18" charset="0"/>
                  </a:rPr>
                  <a:t>学生</a:t>
                </a:r>
              </a:p>
            </p:txBody>
          </p:sp>
          <p:sp>
            <p:nvSpPr>
              <p:cNvPr id="21543" name="Line 19"/>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4" name="Line 20"/>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45" name="Text Box 21"/>
              <p:cNvSpPr txBox="1">
                <a:spLocks noChangeArrowheads="1"/>
              </p:cNvSpPr>
              <p:nvPr/>
            </p:nvSpPr>
            <p:spPr bwMode="auto">
              <a:xfrm>
                <a:off x="1152" y="1777"/>
                <a:ext cx="240"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m</a:t>
                </a:r>
                <a:endParaRPr kumimoji="1" lang="en-US" altLang="zh-CN" sz="2400" b="0">
                  <a:latin typeface="Times New Roman" pitchFamily="18" charset="0"/>
                </a:endParaRPr>
              </a:p>
            </p:txBody>
          </p:sp>
          <p:sp>
            <p:nvSpPr>
              <p:cNvPr id="21546" name="Text Box 22"/>
              <p:cNvSpPr txBox="1">
                <a:spLocks noChangeArrowheads="1"/>
              </p:cNvSpPr>
              <p:nvPr/>
            </p:nvSpPr>
            <p:spPr bwMode="auto">
              <a:xfrm>
                <a:off x="1199" y="2736"/>
                <a:ext cx="241"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r>
                  <a:rPr kumimoji="1" lang="en-US" altLang="zh-CN" sz="2400">
                    <a:latin typeface="Times New Roman" pitchFamily="18" charset="0"/>
                  </a:rPr>
                  <a:t>n</a:t>
                </a:r>
                <a:endParaRPr kumimoji="1" lang="en-US" altLang="zh-CN" sz="2400" b="0">
                  <a:latin typeface="Times New Roman" pitchFamily="18" charset="0"/>
                </a:endParaRPr>
              </a:p>
            </p:txBody>
          </p:sp>
          <p:sp>
            <p:nvSpPr>
              <p:cNvPr id="21547" name="Text Box 23"/>
              <p:cNvSpPr txBox="1">
                <a:spLocks noChangeArrowheads="1"/>
              </p:cNvSpPr>
              <p:nvPr/>
            </p:nvSpPr>
            <p:spPr bwMode="auto">
              <a:xfrm>
                <a:off x="1199" y="3697"/>
                <a:ext cx="865" cy="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spcBef>
                    <a:spcPct val="50000"/>
                  </a:spcBef>
                </a:pPr>
                <a:endParaRPr kumimoji="1" lang="zh-CN" altLang="en-US" sz="2400" b="0">
                  <a:latin typeface="Times New Roman" pitchFamily="18" charset="0"/>
                </a:endParaRPr>
              </a:p>
            </p:txBody>
          </p:sp>
        </p:grpSp>
        <p:sp>
          <p:nvSpPr>
            <p:cNvPr id="21538" name="Oval 24"/>
            <p:cNvSpPr>
              <a:spLocks noChangeArrowheads="1"/>
            </p:cNvSpPr>
            <p:nvPr/>
          </p:nvSpPr>
          <p:spPr bwMode="auto">
            <a:xfrm>
              <a:off x="3072" y="2016"/>
              <a:ext cx="768"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成绩</a:t>
              </a:r>
            </a:p>
          </p:txBody>
        </p:sp>
        <p:sp>
          <p:nvSpPr>
            <p:cNvPr id="21539" name="Line 25"/>
            <p:cNvSpPr>
              <a:spLocks noChangeShapeType="1"/>
            </p:cNvSpPr>
            <p:nvPr/>
          </p:nvSpPr>
          <p:spPr bwMode="auto">
            <a:xfrm>
              <a:off x="2592"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1511" name="Group 28"/>
          <p:cNvGrpSpPr>
            <a:grpSpLocks/>
          </p:cNvGrpSpPr>
          <p:nvPr/>
        </p:nvGrpSpPr>
        <p:grpSpPr bwMode="auto">
          <a:xfrm>
            <a:off x="5168900" y="2565400"/>
            <a:ext cx="4665663" cy="2951163"/>
            <a:chOff x="5801" y="7101"/>
            <a:chExt cx="4054" cy="3743"/>
          </a:xfrm>
        </p:grpSpPr>
        <p:sp>
          <p:nvSpPr>
            <p:cNvPr id="21512" name="Text Box 29"/>
            <p:cNvSpPr txBox="1">
              <a:spLocks noChangeArrowheads="1"/>
            </p:cNvSpPr>
            <p:nvPr/>
          </p:nvSpPr>
          <p:spPr bwMode="auto">
            <a:xfrm>
              <a:off x="7935" y="9120"/>
              <a:ext cx="495" cy="5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n</a:t>
              </a:r>
              <a:endParaRPr lang="en-US" altLang="zh-CN"/>
            </a:p>
          </p:txBody>
        </p:sp>
        <p:grpSp>
          <p:nvGrpSpPr>
            <p:cNvPr id="21513" name="Group 30"/>
            <p:cNvGrpSpPr>
              <a:grpSpLocks/>
            </p:cNvGrpSpPr>
            <p:nvPr/>
          </p:nvGrpSpPr>
          <p:grpSpPr bwMode="auto">
            <a:xfrm>
              <a:off x="5893" y="9577"/>
              <a:ext cx="3853" cy="1267"/>
              <a:chOff x="5938" y="9577"/>
              <a:chExt cx="3853" cy="1267"/>
            </a:xfrm>
          </p:grpSpPr>
          <p:sp>
            <p:nvSpPr>
              <p:cNvPr id="21530" name="Oval 31"/>
              <p:cNvSpPr>
                <a:spLocks noChangeArrowheads="1"/>
              </p:cNvSpPr>
              <p:nvPr/>
            </p:nvSpPr>
            <p:spPr bwMode="auto">
              <a:xfrm>
                <a:off x="8687" y="10095"/>
                <a:ext cx="110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学时数</a:t>
                </a:r>
                <a:endParaRPr lang="zh-CN" altLang="en-US"/>
              </a:p>
            </p:txBody>
          </p:sp>
          <p:sp>
            <p:nvSpPr>
              <p:cNvPr id="21531" name="Text Box 32"/>
              <p:cNvSpPr txBox="1">
                <a:spLocks noChangeArrowheads="1"/>
              </p:cNvSpPr>
              <p:nvPr/>
            </p:nvSpPr>
            <p:spPr bwMode="auto">
              <a:xfrm>
                <a:off x="7450" y="9577"/>
                <a:ext cx="962" cy="4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课程</a:t>
                </a:r>
                <a:endParaRPr lang="zh-CN" altLang="en-US"/>
              </a:p>
            </p:txBody>
          </p:sp>
          <p:sp>
            <p:nvSpPr>
              <p:cNvPr id="21532" name="Oval 33"/>
              <p:cNvSpPr>
                <a:spLocks noChangeArrowheads="1"/>
              </p:cNvSpPr>
              <p:nvPr/>
            </p:nvSpPr>
            <p:spPr bwMode="auto">
              <a:xfrm>
                <a:off x="5938" y="10037"/>
                <a:ext cx="1031"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课程号</a:t>
                </a:r>
                <a:endParaRPr lang="zh-CN" altLang="en-US"/>
              </a:p>
            </p:txBody>
          </p:sp>
          <p:sp>
            <p:nvSpPr>
              <p:cNvPr id="21533" name="Line 34"/>
              <p:cNvSpPr>
                <a:spLocks noChangeShapeType="1"/>
              </p:cNvSpPr>
              <p:nvPr/>
            </p:nvSpPr>
            <p:spPr bwMode="auto">
              <a:xfrm flipH="1">
                <a:off x="6900" y="10037"/>
                <a:ext cx="687" cy="1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34" name="Line 35"/>
              <p:cNvSpPr>
                <a:spLocks noChangeShapeType="1"/>
              </p:cNvSpPr>
              <p:nvPr/>
            </p:nvSpPr>
            <p:spPr bwMode="auto">
              <a:xfrm>
                <a:off x="8206" y="10037"/>
                <a:ext cx="550" cy="17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35" name="Oval 36"/>
              <p:cNvSpPr>
                <a:spLocks noChangeArrowheads="1"/>
              </p:cNvSpPr>
              <p:nvPr/>
            </p:nvSpPr>
            <p:spPr bwMode="auto">
              <a:xfrm>
                <a:off x="7381" y="10383"/>
                <a:ext cx="1031"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课程名</a:t>
                </a:r>
                <a:endParaRPr lang="zh-CN" altLang="en-US"/>
              </a:p>
            </p:txBody>
          </p:sp>
          <p:sp>
            <p:nvSpPr>
              <p:cNvPr id="21536" name="Line 37"/>
              <p:cNvSpPr>
                <a:spLocks noChangeShapeType="1"/>
              </p:cNvSpPr>
              <p:nvPr/>
            </p:nvSpPr>
            <p:spPr bwMode="auto">
              <a:xfrm>
                <a:off x="7931" y="10037"/>
                <a:ext cx="0" cy="34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1514" name="Group 38"/>
            <p:cNvGrpSpPr>
              <a:grpSpLocks/>
            </p:cNvGrpSpPr>
            <p:nvPr/>
          </p:nvGrpSpPr>
          <p:grpSpPr bwMode="auto">
            <a:xfrm>
              <a:off x="5801" y="7101"/>
              <a:ext cx="4054" cy="2439"/>
              <a:chOff x="5801" y="7101"/>
              <a:chExt cx="4054" cy="2439"/>
            </a:xfrm>
          </p:grpSpPr>
          <p:sp>
            <p:nvSpPr>
              <p:cNvPr id="21515" name="Text Box 39"/>
              <p:cNvSpPr txBox="1">
                <a:spLocks noChangeArrowheads="1"/>
              </p:cNvSpPr>
              <p:nvPr/>
            </p:nvSpPr>
            <p:spPr bwMode="auto">
              <a:xfrm>
                <a:off x="7980" y="8220"/>
                <a:ext cx="495" cy="52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a:latin typeface="Times New Roman" pitchFamily="18" charset="0"/>
                  </a:rPr>
                  <a:t>m</a:t>
                </a:r>
                <a:endParaRPr lang="en-US" altLang="zh-CN"/>
              </a:p>
            </p:txBody>
          </p:sp>
          <p:sp>
            <p:nvSpPr>
              <p:cNvPr id="21516" name="AutoShape 40"/>
              <p:cNvSpPr>
                <a:spLocks noChangeArrowheads="1"/>
              </p:cNvSpPr>
              <p:nvPr/>
            </p:nvSpPr>
            <p:spPr bwMode="auto">
              <a:xfrm>
                <a:off x="7190" y="8595"/>
                <a:ext cx="1310" cy="639"/>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选课</a:t>
                </a:r>
                <a:endParaRPr lang="zh-CN" altLang="en-US"/>
              </a:p>
            </p:txBody>
          </p:sp>
          <p:sp>
            <p:nvSpPr>
              <p:cNvPr id="21517" name="Oval 41"/>
              <p:cNvSpPr>
                <a:spLocks noChangeArrowheads="1"/>
              </p:cNvSpPr>
              <p:nvPr/>
            </p:nvSpPr>
            <p:spPr bwMode="auto">
              <a:xfrm>
                <a:off x="6900" y="7101"/>
                <a:ext cx="89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姓名</a:t>
                </a:r>
                <a:endParaRPr lang="zh-CN" altLang="en-US"/>
              </a:p>
            </p:txBody>
          </p:sp>
          <p:sp>
            <p:nvSpPr>
              <p:cNvPr id="21518" name="Oval 42"/>
              <p:cNvSpPr>
                <a:spLocks noChangeArrowheads="1"/>
              </p:cNvSpPr>
              <p:nvPr/>
            </p:nvSpPr>
            <p:spPr bwMode="auto">
              <a:xfrm>
                <a:off x="8068" y="7101"/>
                <a:ext cx="894"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性别</a:t>
                </a:r>
                <a:endParaRPr lang="zh-CN" altLang="en-US"/>
              </a:p>
            </p:txBody>
          </p:sp>
          <p:sp>
            <p:nvSpPr>
              <p:cNvPr id="21519" name="Oval 43"/>
              <p:cNvSpPr>
                <a:spLocks noChangeArrowheads="1"/>
              </p:cNvSpPr>
              <p:nvPr/>
            </p:nvSpPr>
            <p:spPr bwMode="auto">
              <a:xfrm>
                <a:off x="8962" y="7447"/>
                <a:ext cx="893" cy="4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年龄</a:t>
                </a:r>
                <a:endParaRPr lang="zh-CN" altLang="en-US"/>
              </a:p>
            </p:txBody>
          </p:sp>
          <p:sp>
            <p:nvSpPr>
              <p:cNvPr id="21520" name="Oval 44"/>
              <p:cNvSpPr>
                <a:spLocks noChangeArrowheads="1"/>
              </p:cNvSpPr>
              <p:nvPr/>
            </p:nvSpPr>
            <p:spPr bwMode="auto">
              <a:xfrm>
                <a:off x="8893" y="8655"/>
                <a:ext cx="893"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成绩</a:t>
                </a:r>
                <a:endParaRPr lang="zh-CN" altLang="en-US"/>
              </a:p>
            </p:txBody>
          </p:sp>
          <p:sp>
            <p:nvSpPr>
              <p:cNvPr id="21521" name="Line 45"/>
              <p:cNvSpPr>
                <a:spLocks noChangeShapeType="1"/>
              </p:cNvSpPr>
              <p:nvPr/>
            </p:nvSpPr>
            <p:spPr bwMode="auto">
              <a:xfrm flipH="1">
                <a:off x="7862" y="8195"/>
                <a:ext cx="0" cy="4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2" name="Line 46"/>
              <p:cNvSpPr>
                <a:spLocks noChangeShapeType="1"/>
              </p:cNvSpPr>
              <p:nvPr/>
            </p:nvSpPr>
            <p:spPr bwMode="auto">
              <a:xfrm>
                <a:off x="8481" y="8944"/>
                <a:ext cx="4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3" name="Line 47"/>
              <p:cNvSpPr>
                <a:spLocks noChangeShapeType="1"/>
              </p:cNvSpPr>
              <p:nvPr/>
            </p:nvSpPr>
            <p:spPr bwMode="auto">
              <a:xfrm>
                <a:off x="7519" y="7562"/>
                <a:ext cx="206"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4" name="Line 48"/>
              <p:cNvSpPr>
                <a:spLocks noChangeShapeType="1"/>
              </p:cNvSpPr>
              <p:nvPr/>
            </p:nvSpPr>
            <p:spPr bwMode="auto">
              <a:xfrm flipH="1">
                <a:off x="8137" y="7562"/>
                <a:ext cx="275"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5" name="Line 49"/>
              <p:cNvSpPr>
                <a:spLocks noChangeShapeType="1"/>
              </p:cNvSpPr>
              <p:nvPr/>
            </p:nvSpPr>
            <p:spPr bwMode="auto">
              <a:xfrm>
                <a:off x="6626" y="7619"/>
                <a:ext cx="893" cy="23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6" name="Line 50"/>
              <p:cNvSpPr>
                <a:spLocks noChangeShapeType="1"/>
              </p:cNvSpPr>
              <p:nvPr/>
            </p:nvSpPr>
            <p:spPr bwMode="auto">
              <a:xfrm flipH="1">
                <a:off x="8275" y="7677"/>
                <a:ext cx="687" cy="1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27" name="Text Box 51"/>
              <p:cNvSpPr txBox="1">
                <a:spLocks noChangeArrowheads="1"/>
              </p:cNvSpPr>
              <p:nvPr/>
            </p:nvSpPr>
            <p:spPr bwMode="auto">
              <a:xfrm>
                <a:off x="7381" y="7850"/>
                <a:ext cx="962" cy="46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学生</a:t>
                </a:r>
                <a:endParaRPr lang="zh-CN" altLang="en-US"/>
              </a:p>
            </p:txBody>
          </p:sp>
          <p:sp>
            <p:nvSpPr>
              <p:cNvPr id="21528" name="Oval 52"/>
              <p:cNvSpPr>
                <a:spLocks noChangeArrowheads="1"/>
              </p:cNvSpPr>
              <p:nvPr/>
            </p:nvSpPr>
            <p:spPr bwMode="auto">
              <a:xfrm>
                <a:off x="5801" y="7389"/>
                <a:ext cx="893" cy="461"/>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Times New Roman" pitchFamily="18" charset="0"/>
                  </a:rPr>
                  <a:t>学号</a:t>
                </a:r>
                <a:endParaRPr lang="zh-CN" altLang="en-US"/>
              </a:p>
            </p:txBody>
          </p:sp>
          <p:sp>
            <p:nvSpPr>
              <p:cNvPr id="21529" name="Line 53"/>
              <p:cNvSpPr>
                <a:spLocks noChangeShapeType="1"/>
              </p:cNvSpPr>
              <p:nvPr/>
            </p:nvSpPr>
            <p:spPr bwMode="auto">
              <a:xfrm>
                <a:off x="7845" y="9240"/>
                <a:ext cx="0" cy="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0E98DCC-D3FD-4FF5-9272-9203E75CBDFC}" type="slidenum">
              <a:rPr lang="zh-CN" altLang="en-US" smtClean="0"/>
              <a:pPr/>
              <a:t>21</a:t>
            </a:fld>
            <a:endParaRPr lang="en-US" altLang="zh-CN"/>
          </a:p>
        </p:txBody>
      </p:sp>
      <p:sp>
        <p:nvSpPr>
          <p:cNvPr id="2253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0FA7402-838B-44C1-8B67-4C3FA3C2F8F9}" type="datetime1">
              <a:rPr lang="zh-CN" altLang="en-US" sz="1800" smtClean="0"/>
              <a:pPr/>
              <a:t>2023/2/25</a:t>
            </a:fld>
            <a:endParaRPr lang="en-US" altLang="zh-CN" sz="1000"/>
          </a:p>
        </p:txBody>
      </p:sp>
      <p:sp>
        <p:nvSpPr>
          <p:cNvPr id="1078274" name="Rectangle 2"/>
          <p:cNvSpPr>
            <a:spLocks noGrp="1" noChangeArrowheads="1"/>
          </p:cNvSpPr>
          <p:nvPr>
            <p:ph type="title"/>
          </p:nvPr>
        </p:nvSpPr>
        <p:spPr/>
        <p:txBody>
          <a:bodyPr/>
          <a:lstStyle/>
          <a:p>
            <a:pPr>
              <a:defRPr/>
            </a:pPr>
            <a:r>
              <a:rPr lang="zh-CN" altLang="en-US"/>
              <a:t>例：学生选修课程</a:t>
            </a:r>
          </a:p>
        </p:txBody>
      </p:sp>
      <p:sp>
        <p:nvSpPr>
          <p:cNvPr id="22533" name="Text Box 5"/>
          <p:cNvSpPr txBox="1">
            <a:spLocks noChangeArrowheads="1"/>
          </p:cNvSpPr>
          <p:nvPr/>
        </p:nvSpPr>
        <p:spPr bwMode="auto">
          <a:xfrm>
            <a:off x="2457490" y="4431397"/>
            <a:ext cx="1107996" cy="646331"/>
          </a:xfrm>
          <a:prstGeom prst="rect">
            <a:avLst/>
          </a:prstGeom>
          <a:gradFill rotWithShape="0">
            <a:gsLst>
              <a:gs pos="0">
                <a:srgbClr val="181876"/>
              </a:gs>
              <a:gs pos="100000">
                <a:srgbClr val="3333FF"/>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3600" dirty="0">
                <a:solidFill>
                  <a:schemeClr val="bg1"/>
                </a:solidFill>
                <a:latin typeface="华文新魏" pitchFamily="2" charset="-122"/>
                <a:ea typeface="华文新魏" pitchFamily="2" charset="-122"/>
              </a:rPr>
              <a:t>学生</a:t>
            </a:r>
            <a:endParaRPr kumimoji="1" lang="zh-CN" altLang="en-US" sz="3600" b="0" dirty="0">
              <a:solidFill>
                <a:schemeClr val="bg1"/>
              </a:solidFill>
              <a:latin typeface="华文新魏" pitchFamily="2" charset="-122"/>
              <a:ea typeface="华文新魏" pitchFamily="2" charset="-122"/>
            </a:endParaRPr>
          </a:p>
        </p:txBody>
      </p:sp>
      <p:sp>
        <p:nvSpPr>
          <p:cNvPr id="22534" name="Text Box 6"/>
          <p:cNvSpPr txBox="1">
            <a:spLocks noChangeArrowheads="1"/>
          </p:cNvSpPr>
          <p:nvPr/>
        </p:nvSpPr>
        <p:spPr bwMode="auto">
          <a:xfrm>
            <a:off x="7251740" y="4459972"/>
            <a:ext cx="1107996" cy="646331"/>
          </a:xfrm>
          <a:prstGeom prst="rect">
            <a:avLst/>
          </a:prstGeom>
          <a:gradFill rotWithShape="0">
            <a:gsLst>
              <a:gs pos="0">
                <a:srgbClr val="181876"/>
              </a:gs>
              <a:gs pos="100000">
                <a:srgbClr val="3333FF"/>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3600">
                <a:solidFill>
                  <a:schemeClr val="bg1"/>
                </a:solidFill>
                <a:latin typeface="华文新魏" pitchFamily="2" charset="-122"/>
                <a:ea typeface="华文新魏" pitchFamily="2" charset="-122"/>
              </a:rPr>
              <a:t>课程</a:t>
            </a:r>
            <a:endParaRPr kumimoji="1" lang="zh-CN" altLang="en-US" sz="3600" b="0">
              <a:solidFill>
                <a:schemeClr val="bg1"/>
              </a:solidFill>
              <a:latin typeface="华文新魏" pitchFamily="2" charset="-122"/>
              <a:ea typeface="华文新魏" pitchFamily="2" charset="-122"/>
            </a:endParaRPr>
          </a:p>
        </p:txBody>
      </p:sp>
      <p:sp>
        <p:nvSpPr>
          <p:cNvPr id="22535" name="AutoShape 7"/>
          <p:cNvSpPr>
            <a:spLocks noChangeArrowheads="1"/>
          </p:cNvSpPr>
          <p:nvPr/>
        </p:nvSpPr>
        <p:spPr bwMode="auto">
          <a:xfrm>
            <a:off x="4521200" y="4056063"/>
            <a:ext cx="1524000" cy="1377950"/>
          </a:xfrm>
          <a:prstGeom prst="diamond">
            <a:avLst/>
          </a:prstGeom>
          <a:gradFill rotWithShape="0">
            <a:gsLst>
              <a:gs pos="0">
                <a:srgbClr val="472F18"/>
              </a:gs>
              <a:gs pos="100000">
                <a:srgbClr val="996633"/>
              </a:gs>
            </a:gsLst>
            <a:lin ang="2700000" scaled="1"/>
          </a:gradFill>
          <a:ln w="1270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3600">
                <a:solidFill>
                  <a:schemeClr val="bg1"/>
                </a:solidFill>
                <a:latin typeface="华文新魏" pitchFamily="2" charset="-122"/>
                <a:ea typeface="华文新魏" pitchFamily="2" charset="-122"/>
              </a:rPr>
              <a:t>选修</a:t>
            </a:r>
          </a:p>
        </p:txBody>
      </p:sp>
      <p:sp>
        <p:nvSpPr>
          <p:cNvPr id="22536" name="Oval 8"/>
          <p:cNvSpPr>
            <a:spLocks noChangeArrowheads="1"/>
          </p:cNvSpPr>
          <p:nvPr/>
        </p:nvSpPr>
        <p:spPr bwMode="auto">
          <a:xfrm>
            <a:off x="963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姓名</a:t>
            </a:r>
          </a:p>
        </p:txBody>
      </p:sp>
      <p:sp>
        <p:nvSpPr>
          <p:cNvPr id="22537" name="Oval 9"/>
          <p:cNvSpPr>
            <a:spLocks noChangeArrowheads="1"/>
          </p:cNvSpPr>
          <p:nvPr/>
        </p:nvSpPr>
        <p:spPr bwMode="auto">
          <a:xfrm>
            <a:off x="2487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学号</a:t>
            </a:r>
          </a:p>
        </p:txBody>
      </p:sp>
      <p:sp>
        <p:nvSpPr>
          <p:cNvPr id="22538" name="Oval 10"/>
          <p:cNvSpPr>
            <a:spLocks noChangeArrowheads="1"/>
          </p:cNvSpPr>
          <p:nvPr/>
        </p:nvSpPr>
        <p:spPr bwMode="auto">
          <a:xfrm>
            <a:off x="4011613" y="285750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系别</a:t>
            </a:r>
          </a:p>
        </p:txBody>
      </p:sp>
      <p:sp>
        <p:nvSpPr>
          <p:cNvPr id="22539" name="Line 11"/>
          <p:cNvSpPr>
            <a:spLocks noChangeShapeType="1"/>
          </p:cNvSpPr>
          <p:nvPr/>
        </p:nvSpPr>
        <p:spPr bwMode="auto">
          <a:xfrm flipH="1">
            <a:off x="3683000" y="4754563"/>
            <a:ext cx="838200" cy="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0" name="Line 12"/>
          <p:cNvSpPr>
            <a:spLocks noChangeShapeType="1"/>
          </p:cNvSpPr>
          <p:nvPr/>
        </p:nvSpPr>
        <p:spPr bwMode="auto">
          <a:xfrm>
            <a:off x="2997200" y="3427413"/>
            <a:ext cx="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1" name="Line 13"/>
          <p:cNvSpPr>
            <a:spLocks noChangeShapeType="1"/>
          </p:cNvSpPr>
          <p:nvPr/>
        </p:nvSpPr>
        <p:spPr bwMode="auto">
          <a:xfrm flipH="1" flipV="1">
            <a:off x="1473200" y="3427413"/>
            <a:ext cx="114300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Line 14"/>
          <p:cNvSpPr>
            <a:spLocks noChangeShapeType="1"/>
          </p:cNvSpPr>
          <p:nvPr/>
        </p:nvSpPr>
        <p:spPr bwMode="auto">
          <a:xfrm flipV="1">
            <a:off x="3378200" y="3427413"/>
            <a:ext cx="1219200" cy="914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3" name="Oval 15"/>
          <p:cNvSpPr>
            <a:spLocks noChangeArrowheads="1"/>
          </p:cNvSpPr>
          <p:nvPr/>
        </p:nvSpPr>
        <p:spPr bwMode="auto">
          <a:xfrm>
            <a:off x="5448300" y="2965450"/>
            <a:ext cx="1524000"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课程号</a:t>
            </a:r>
          </a:p>
        </p:txBody>
      </p:sp>
      <p:sp>
        <p:nvSpPr>
          <p:cNvPr id="22544" name="Oval 16"/>
          <p:cNvSpPr>
            <a:spLocks noChangeArrowheads="1"/>
          </p:cNvSpPr>
          <p:nvPr/>
        </p:nvSpPr>
        <p:spPr bwMode="auto">
          <a:xfrm>
            <a:off x="6972300" y="2965450"/>
            <a:ext cx="1524000"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课程名</a:t>
            </a:r>
          </a:p>
        </p:txBody>
      </p:sp>
      <p:sp>
        <p:nvSpPr>
          <p:cNvPr id="22545" name="Oval 17"/>
          <p:cNvSpPr>
            <a:spLocks noChangeArrowheads="1"/>
          </p:cNvSpPr>
          <p:nvPr/>
        </p:nvSpPr>
        <p:spPr bwMode="auto">
          <a:xfrm>
            <a:off x="8613775" y="2965450"/>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spcBef>
                <a:spcPct val="50000"/>
              </a:spcBef>
            </a:pPr>
            <a:r>
              <a:rPr kumimoji="1" lang="zh-CN" altLang="en-US" sz="2800">
                <a:solidFill>
                  <a:schemeClr val="bg1"/>
                </a:solidFill>
                <a:latin typeface="华文新魏" pitchFamily="2" charset="-122"/>
                <a:ea typeface="华文新魏" pitchFamily="2" charset="-122"/>
              </a:rPr>
              <a:t>学分</a:t>
            </a:r>
            <a:endParaRPr kumimoji="1" lang="zh-CN" altLang="en-US" sz="2800" b="0">
              <a:solidFill>
                <a:schemeClr val="bg1"/>
              </a:solidFill>
              <a:latin typeface="华文新魏" pitchFamily="2" charset="-122"/>
              <a:ea typeface="华文新魏" pitchFamily="2" charset="-122"/>
            </a:endParaRPr>
          </a:p>
        </p:txBody>
      </p:sp>
      <p:sp>
        <p:nvSpPr>
          <p:cNvPr id="22546" name="Line 18"/>
          <p:cNvSpPr>
            <a:spLocks noChangeShapeType="1"/>
          </p:cNvSpPr>
          <p:nvPr/>
        </p:nvSpPr>
        <p:spPr bwMode="auto">
          <a:xfrm flipH="1" flipV="1">
            <a:off x="6045200" y="4754563"/>
            <a:ext cx="1090613" cy="635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7" name="Line 19"/>
          <p:cNvSpPr>
            <a:spLocks noChangeShapeType="1"/>
          </p:cNvSpPr>
          <p:nvPr/>
        </p:nvSpPr>
        <p:spPr bwMode="auto">
          <a:xfrm flipH="1" flipV="1">
            <a:off x="6286500" y="3535363"/>
            <a:ext cx="1077913" cy="84455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8" name="Line 20"/>
          <p:cNvSpPr>
            <a:spLocks noChangeShapeType="1"/>
          </p:cNvSpPr>
          <p:nvPr/>
        </p:nvSpPr>
        <p:spPr bwMode="auto">
          <a:xfrm flipV="1">
            <a:off x="8126413" y="3541713"/>
            <a:ext cx="990600" cy="8382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9" name="Oval 21"/>
          <p:cNvSpPr>
            <a:spLocks noChangeArrowheads="1"/>
          </p:cNvSpPr>
          <p:nvPr/>
        </p:nvSpPr>
        <p:spPr bwMode="auto">
          <a:xfrm>
            <a:off x="4773613" y="5953125"/>
            <a:ext cx="1019175" cy="617538"/>
          </a:xfrm>
          <a:prstGeom prst="ellipse">
            <a:avLst/>
          </a:prstGeom>
          <a:gradFill rotWithShape="0">
            <a:gsLst>
              <a:gs pos="0">
                <a:srgbClr val="002F00"/>
              </a:gs>
              <a:gs pos="100000">
                <a:srgbClr val="006600"/>
              </a:gs>
            </a:gsLst>
            <a:lin ang="2700000" scaled="1"/>
          </a:gradFill>
          <a:ln w="12700" cap="sq">
            <a:solidFill>
              <a:schemeClr val="hlink"/>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a:solidFill>
                  <a:schemeClr val="bg1"/>
                </a:solidFill>
                <a:latin typeface="华文新魏" pitchFamily="2" charset="-122"/>
                <a:ea typeface="华文新魏" pitchFamily="2" charset="-122"/>
              </a:rPr>
              <a:t>成绩</a:t>
            </a:r>
          </a:p>
        </p:txBody>
      </p:sp>
      <p:sp>
        <p:nvSpPr>
          <p:cNvPr id="22550" name="Line 22"/>
          <p:cNvSpPr>
            <a:spLocks noChangeShapeType="1"/>
          </p:cNvSpPr>
          <p:nvPr/>
        </p:nvSpPr>
        <p:spPr bwMode="auto">
          <a:xfrm>
            <a:off x="5283200" y="5434013"/>
            <a:ext cx="0" cy="53340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51" name="AutoShape 23"/>
          <p:cNvSpPr>
            <a:spLocks noChangeArrowheads="1"/>
          </p:cNvSpPr>
          <p:nvPr/>
        </p:nvSpPr>
        <p:spPr bwMode="auto">
          <a:xfrm>
            <a:off x="0" y="4197668"/>
            <a:ext cx="1949450" cy="953453"/>
          </a:xfrm>
          <a:prstGeom prst="wedgeRoundRectCallout">
            <a:avLst>
              <a:gd name="adj1" fmla="val 70602"/>
              <a:gd name="adj2" fmla="val 1773"/>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ts val="0"/>
              </a:spcBef>
            </a:pPr>
            <a:r>
              <a:rPr kumimoji="1" lang="zh-CN" altLang="en-US" sz="2800" dirty="0">
                <a:latin typeface="宋体" pitchFamily="2" charset="-122"/>
              </a:rPr>
              <a:t>用矩形表</a:t>
            </a:r>
          </a:p>
          <a:p>
            <a:pPr eaLnBrk="1" hangingPunct="1">
              <a:spcBef>
                <a:spcPts val="0"/>
              </a:spcBef>
            </a:pPr>
            <a:r>
              <a:rPr kumimoji="1" lang="zh-CN" altLang="en-US" sz="2800" dirty="0">
                <a:latin typeface="宋体" pitchFamily="2" charset="-122"/>
              </a:rPr>
              <a:t>示实体</a:t>
            </a:r>
          </a:p>
        </p:txBody>
      </p:sp>
      <p:sp>
        <p:nvSpPr>
          <p:cNvPr id="22552" name="AutoShape 24"/>
          <p:cNvSpPr>
            <a:spLocks noChangeArrowheads="1"/>
          </p:cNvSpPr>
          <p:nvPr/>
        </p:nvSpPr>
        <p:spPr bwMode="auto">
          <a:xfrm>
            <a:off x="3702050" y="1830388"/>
            <a:ext cx="1978025" cy="803275"/>
          </a:xfrm>
          <a:prstGeom prst="wedgeRoundRectCallout">
            <a:avLst>
              <a:gd name="adj1" fmla="val -69505"/>
              <a:gd name="adj2" fmla="val 106366"/>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宋体" pitchFamily="2" charset="-122"/>
              </a:rPr>
              <a:t>用椭圆表示实体的属性</a:t>
            </a:r>
          </a:p>
        </p:txBody>
      </p:sp>
      <p:sp>
        <p:nvSpPr>
          <p:cNvPr id="22553" name="AutoShape 25"/>
          <p:cNvSpPr>
            <a:spLocks noChangeArrowheads="1"/>
          </p:cNvSpPr>
          <p:nvPr/>
        </p:nvSpPr>
        <p:spPr bwMode="auto">
          <a:xfrm>
            <a:off x="7258050" y="1052513"/>
            <a:ext cx="2219325" cy="1196975"/>
          </a:xfrm>
          <a:prstGeom prst="wedgeRoundRectCallout">
            <a:avLst>
              <a:gd name="adj1" fmla="val -70815"/>
              <a:gd name="adj2" fmla="val 181435"/>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400">
                <a:latin typeface="宋体" pitchFamily="2" charset="-122"/>
              </a:rPr>
              <a:t>用无向边把实体与其属性连接起来</a:t>
            </a:r>
          </a:p>
        </p:txBody>
      </p:sp>
      <p:sp>
        <p:nvSpPr>
          <p:cNvPr id="22554" name="AutoShape 26"/>
          <p:cNvSpPr>
            <a:spLocks noChangeArrowheads="1"/>
          </p:cNvSpPr>
          <p:nvPr/>
        </p:nvSpPr>
        <p:spPr bwMode="auto">
          <a:xfrm>
            <a:off x="2178050" y="5640388"/>
            <a:ext cx="2057400" cy="803275"/>
          </a:xfrm>
          <a:prstGeom prst="wedgeRoundRectCallout">
            <a:avLst>
              <a:gd name="adj1" fmla="val 82949"/>
              <a:gd name="adj2" fmla="val -139856"/>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sz="2400" dirty="0">
                <a:latin typeface="宋体" pitchFamily="2" charset="-122"/>
              </a:rPr>
              <a:t>用菱形表示实体间的联系</a:t>
            </a:r>
          </a:p>
        </p:txBody>
      </p:sp>
      <p:sp>
        <p:nvSpPr>
          <p:cNvPr id="22555" name="AutoShape 27"/>
          <p:cNvSpPr>
            <a:spLocks noChangeArrowheads="1"/>
          </p:cNvSpPr>
          <p:nvPr/>
        </p:nvSpPr>
        <p:spPr bwMode="auto">
          <a:xfrm>
            <a:off x="6445250" y="5105400"/>
            <a:ext cx="2360613" cy="1395413"/>
          </a:xfrm>
          <a:prstGeom prst="wedgeRoundRectCallout">
            <a:avLst>
              <a:gd name="adj1" fmla="val -54505"/>
              <a:gd name="adj2" fmla="val -72981"/>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zh-CN" altLang="en-US" sz="2800" dirty="0">
                <a:latin typeface="宋体" pitchFamily="2" charset="-122"/>
              </a:rPr>
              <a:t>实体与联系用线段连接并注明类型</a:t>
            </a:r>
          </a:p>
        </p:txBody>
      </p:sp>
      <p:sp>
        <p:nvSpPr>
          <p:cNvPr id="22556" name="Rectangle 28"/>
          <p:cNvSpPr>
            <a:spLocks noChangeArrowheads="1"/>
          </p:cNvSpPr>
          <p:nvPr/>
        </p:nvSpPr>
        <p:spPr bwMode="auto">
          <a:xfrm>
            <a:off x="3987800" y="437356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m</a:t>
            </a:r>
          </a:p>
        </p:txBody>
      </p:sp>
      <p:sp>
        <p:nvSpPr>
          <p:cNvPr id="22557" name="Rectangle 29"/>
          <p:cNvSpPr>
            <a:spLocks noChangeArrowheads="1"/>
          </p:cNvSpPr>
          <p:nvPr/>
        </p:nvSpPr>
        <p:spPr bwMode="auto">
          <a:xfrm>
            <a:off x="6273800" y="4373563"/>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kumimoji="1" lang="en-US" altLang="zh-CN" sz="3600">
                <a:latin typeface="华文新魏" pitchFamily="2" charset="-122"/>
                <a:ea typeface="华文新魏" pitchFamily="2" charset="-122"/>
              </a:rPr>
              <a:t>n</a:t>
            </a:r>
          </a:p>
        </p:txBody>
      </p:sp>
      <p:sp>
        <p:nvSpPr>
          <p:cNvPr id="22558" name="Line 30"/>
          <p:cNvSpPr>
            <a:spLocks noChangeShapeType="1"/>
          </p:cNvSpPr>
          <p:nvPr/>
        </p:nvSpPr>
        <p:spPr bwMode="auto">
          <a:xfrm>
            <a:off x="7745413" y="3541713"/>
            <a:ext cx="0" cy="838200"/>
          </a:xfrm>
          <a:prstGeom prst="line">
            <a:avLst/>
          </a:prstGeom>
          <a:noFill/>
          <a:ln w="127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59" name="Line 31"/>
          <p:cNvSpPr>
            <a:spLocks noChangeShapeType="1"/>
          </p:cNvSpPr>
          <p:nvPr/>
        </p:nvSpPr>
        <p:spPr bwMode="auto">
          <a:xfrm>
            <a:off x="5759450" y="3419475"/>
            <a:ext cx="9144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60" name="Line 32"/>
          <p:cNvSpPr>
            <a:spLocks noChangeShapeType="1"/>
          </p:cNvSpPr>
          <p:nvPr/>
        </p:nvSpPr>
        <p:spPr bwMode="auto">
          <a:xfrm>
            <a:off x="2711450" y="3343275"/>
            <a:ext cx="5334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11F3C7D-7521-4A00-8765-BDD4860BC5A3}" type="slidenum">
              <a:rPr lang="zh-CN" altLang="en-US" smtClean="0"/>
              <a:pPr/>
              <a:t>22</a:t>
            </a:fld>
            <a:endParaRPr lang="en-US" altLang="zh-CN"/>
          </a:p>
        </p:txBody>
      </p:sp>
      <p:sp>
        <p:nvSpPr>
          <p:cNvPr id="2355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E78E518-EDC1-47FF-9058-0B26ADE814F7}" type="datetime1">
              <a:rPr lang="zh-CN" altLang="en-US" sz="1800" smtClean="0"/>
              <a:pPr/>
              <a:t>2023/2/25</a:t>
            </a:fld>
            <a:endParaRPr lang="en-US" altLang="zh-CN" sz="1000"/>
          </a:p>
        </p:txBody>
      </p:sp>
      <p:sp>
        <p:nvSpPr>
          <p:cNvPr id="1128450" name="Rectangle 2"/>
          <p:cNvSpPr>
            <a:spLocks noGrp="1" noChangeArrowheads="1"/>
          </p:cNvSpPr>
          <p:nvPr>
            <p:ph type="title"/>
          </p:nvPr>
        </p:nvSpPr>
        <p:spPr/>
        <p:txBody>
          <a:bodyPr/>
          <a:lstStyle/>
          <a:p>
            <a:pPr>
              <a:defRPr/>
            </a:pPr>
            <a:r>
              <a:rPr lang="zh-CN" altLang="en-US"/>
              <a:t>（</a:t>
            </a:r>
            <a:r>
              <a:rPr lang="en-US" altLang="zh-CN"/>
              <a:t>3</a:t>
            </a:r>
            <a:r>
              <a:rPr lang="zh-CN" altLang="en-US"/>
              <a:t>）联系</a:t>
            </a:r>
          </a:p>
        </p:txBody>
      </p:sp>
      <p:sp>
        <p:nvSpPr>
          <p:cNvPr id="23557" name="Rectangle 3"/>
          <p:cNvSpPr>
            <a:spLocks noGrp="1" noChangeArrowheads="1"/>
          </p:cNvSpPr>
          <p:nvPr>
            <p:ph type="body" idx="1"/>
          </p:nvPr>
        </p:nvSpPr>
        <p:spPr>
          <a:xfrm>
            <a:off x="650875" y="1143000"/>
            <a:ext cx="8820150" cy="5505450"/>
          </a:xfrm>
        </p:spPr>
        <p:txBody>
          <a:bodyPr/>
          <a:lstStyle/>
          <a:p>
            <a:pPr marL="533400" indent="-533400"/>
            <a:r>
              <a:rPr lang="en-US" altLang="zh-CN"/>
              <a:t>E-R</a:t>
            </a:r>
            <a:r>
              <a:rPr lang="zh-CN" altLang="en-US"/>
              <a:t>模型中实体间的联系提供了较多的语义</a:t>
            </a:r>
          </a:p>
          <a:p>
            <a:pPr marL="920750" lvl="1" indent="-533400">
              <a:buFontTx/>
              <a:buAutoNum type="circleNumDbPlain"/>
            </a:pPr>
            <a:r>
              <a:rPr lang="zh-CN" altLang="en-US"/>
              <a:t>基数比约束</a:t>
            </a:r>
          </a:p>
          <a:p>
            <a:pPr marL="1311275" lvl="2" indent="-533400"/>
            <a:r>
              <a:rPr lang="zh-CN" altLang="en-US"/>
              <a:t>如在二元联系中有</a:t>
            </a:r>
            <a:r>
              <a:rPr lang="en-US" altLang="zh-CN"/>
              <a:t>1:1</a:t>
            </a:r>
            <a:r>
              <a:rPr lang="zh-CN" altLang="en-US"/>
              <a:t>，</a:t>
            </a:r>
            <a:r>
              <a:rPr lang="en-US" altLang="zh-CN"/>
              <a:t>1:n</a:t>
            </a:r>
            <a:r>
              <a:rPr lang="zh-CN" altLang="en-US"/>
              <a:t>，</a:t>
            </a:r>
            <a:r>
              <a:rPr lang="en-US" altLang="zh-CN"/>
              <a:t>m:n</a:t>
            </a:r>
            <a:r>
              <a:rPr lang="zh-CN" altLang="en-US"/>
              <a:t>的联系 </a:t>
            </a:r>
          </a:p>
          <a:p>
            <a:pPr marL="920750" lvl="1" indent="-533400">
              <a:buFontTx/>
              <a:buAutoNum type="circleNumDbPlain"/>
            </a:pPr>
            <a:r>
              <a:rPr lang="zh-CN" altLang="en-US"/>
              <a:t>参与约束 </a:t>
            </a:r>
          </a:p>
          <a:p>
            <a:pPr marL="1311275" lvl="2" indent="-533400"/>
            <a:r>
              <a:rPr lang="zh-CN" altLang="en-US"/>
              <a:t>根据实体集中的实体是否全部参与联系来描述实体参与联系的约束 </a:t>
            </a:r>
          </a:p>
          <a:p>
            <a:pPr marL="1311275" lvl="2" indent="-533400"/>
            <a:r>
              <a:rPr lang="zh-CN" altLang="en-US"/>
              <a:t>一个实体集中的所有实体都参与联系称为</a:t>
            </a:r>
            <a:r>
              <a:rPr lang="zh-CN" altLang="en-US">
                <a:solidFill>
                  <a:srgbClr val="0000FF"/>
                </a:solidFill>
              </a:rPr>
              <a:t>完全参与</a:t>
            </a:r>
            <a:r>
              <a:rPr lang="zh-CN" altLang="en-US"/>
              <a:t>，否则，称为</a:t>
            </a:r>
            <a:r>
              <a:rPr lang="zh-CN" altLang="en-US">
                <a:solidFill>
                  <a:srgbClr val="0000FF"/>
                </a:solidFill>
              </a:rPr>
              <a:t>部分参与</a:t>
            </a:r>
            <a:r>
              <a:rPr lang="zh-CN" altLang="en-US"/>
              <a:t>。</a:t>
            </a:r>
          </a:p>
          <a:p>
            <a:pPr marL="1689100" lvl="3" indent="-533400"/>
            <a:r>
              <a:rPr lang="zh-CN" altLang="en-US"/>
              <a:t>如在教师与课程联系中，一门课至少要有一位教师讲授</a:t>
            </a:r>
            <a:r>
              <a:rPr lang="en-US" altLang="zh-CN"/>
              <a:t>;</a:t>
            </a:r>
            <a:r>
              <a:rPr lang="zh-CN" altLang="en-US"/>
              <a:t>而有教师不担任授课任务，则在这一联系中，课程实体为完全参与，教师实体为部分参与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4F4E55E-8124-444D-BFCF-214294625099}" type="slidenum">
              <a:rPr lang="zh-CN" altLang="en-US" smtClean="0"/>
              <a:pPr/>
              <a:t>23</a:t>
            </a:fld>
            <a:endParaRPr lang="en-US" altLang="zh-CN"/>
          </a:p>
        </p:txBody>
      </p:sp>
      <p:sp>
        <p:nvSpPr>
          <p:cNvPr id="2457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494DD74-C779-4583-BDC9-10666E28A265}" type="datetime1">
              <a:rPr lang="zh-CN" altLang="en-US" sz="1800" smtClean="0"/>
              <a:pPr/>
              <a:t>2023/2/25</a:t>
            </a:fld>
            <a:endParaRPr lang="en-US" altLang="zh-CN" sz="1000"/>
          </a:p>
        </p:txBody>
      </p:sp>
      <p:sp>
        <p:nvSpPr>
          <p:cNvPr id="1129474" name="Rectangle 2"/>
          <p:cNvSpPr>
            <a:spLocks noGrp="1" noChangeArrowheads="1"/>
          </p:cNvSpPr>
          <p:nvPr>
            <p:ph type="title"/>
          </p:nvPr>
        </p:nvSpPr>
        <p:spPr/>
        <p:txBody>
          <a:bodyPr/>
          <a:lstStyle/>
          <a:p>
            <a:pPr>
              <a:defRPr/>
            </a:pPr>
            <a:r>
              <a:rPr lang="zh-CN" altLang="en-US"/>
              <a:t>（</a:t>
            </a:r>
            <a:r>
              <a:rPr lang="en-US" altLang="zh-CN"/>
              <a:t>3</a:t>
            </a:r>
            <a:r>
              <a:rPr lang="zh-CN" altLang="en-US"/>
              <a:t>）联系</a:t>
            </a:r>
          </a:p>
        </p:txBody>
      </p:sp>
      <p:sp>
        <p:nvSpPr>
          <p:cNvPr id="24581" name="Rectangle 3"/>
          <p:cNvSpPr>
            <a:spLocks noGrp="1" noChangeArrowheads="1"/>
          </p:cNvSpPr>
          <p:nvPr>
            <p:ph type="body" idx="1"/>
          </p:nvPr>
        </p:nvSpPr>
        <p:spPr>
          <a:xfrm>
            <a:off x="650875" y="1143000"/>
            <a:ext cx="8820150" cy="3670300"/>
          </a:xfrm>
        </p:spPr>
        <p:txBody>
          <a:bodyPr/>
          <a:lstStyle/>
          <a:p>
            <a:pPr marL="920750" lvl="1" indent="-533400">
              <a:buFontTx/>
              <a:buAutoNum type="circleNumDbPlain" startAt="3"/>
            </a:pPr>
            <a:r>
              <a:rPr lang="zh-CN" altLang="en-US"/>
              <a:t>实体的参与度</a:t>
            </a:r>
          </a:p>
          <a:p>
            <a:pPr marL="920750" lvl="1" indent="-533400"/>
            <a:r>
              <a:rPr lang="zh-CN" altLang="en-US"/>
              <a:t>实体参与联系的最小和最大次数，称实体的参与度</a:t>
            </a:r>
          </a:p>
          <a:p>
            <a:pPr marL="920750" lvl="1" indent="-533400"/>
            <a:r>
              <a:rPr lang="zh-CN" altLang="en-US"/>
              <a:t>例如，学生选课中，</a:t>
            </a:r>
          </a:p>
          <a:p>
            <a:pPr marL="1311275" lvl="2" indent="-533400"/>
            <a:r>
              <a:rPr lang="zh-CN" altLang="en-US"/>
              <a:t>如果规定一个学生最少选修</a:t>
            </a:r>
            <a:r>
              <a:rPr lang="en-US" altLang="zh-CN"/>
              <a:t>2</a:t>
            </a:r>
            <a:r>
              <a:rPr lang="zh-CN" altLang="en-US"/>
              <a:t>门课，最多选修</a:t>
            </a:r>
            <a:r>
              <a:rPr lang="en-US" altLang="zh-CN"/>
              <a:t>5</a:t>
            </a:r>
            <a:r>
              <a:rPr lang="zh-CN" altLang="en-US"/>
              <a:t>门课，则学生在选课联系中的参与度是</a:t>
            </a:r>
            <a:r>
              <a:rPr lang="en-US" altLang="zh-CN"/>
              <a:t>(2</a:t>
            </a:r>
            <a:r>
              <a:rPr lang="zh-CN" altLang="en-US"/>
              <a:t>，</a:t>
            </a:r>
            <a:r>
              <a:rPr lang="en-US" altLang="zh-CN"/>
              <a:t>5)</a:t>
            </a:r>
          </a:p>
          <a:p>
            <a:pPr marL="1311275" lvl="2" indent="-533400"/>
            <a:r>
              <a:rPr lang="zh-CN" altLang="en-US"/>
              <a:t>规定一门课至少要有</a:t>
            </a:r>
            <a:r>
              <a:rPr lang="en-US" altLang="zh-CN"/>
              <a:t>10</a:t>
            </a:r>
            <a:r>
              <a:rPr lang="zh-CN" altLang="en-US"/>
              <a:t>个学生选修，至多有</a:t>
            </a:r>
            <a:r>
              <a:rPr lang="en-US" altLang="zh-CN"/>
              <a:t>60</a:t>
            </a:r>
            <a:r>
              <a:rPr lang="zh-CN" altLang="en-US"/>
              <a:t>个学生选修，则课程在选课联系中的参与度是</a:t>
            </a:r>
            <a:r>
              <a:rPr lang="en-US" altLang="zh-CN"/>
              <a:t>(10,60) </a:t>
            </a:r>
          </a:p>
        </p:txBody>
      </p:sp>
      <p:grpSp>
        <p:nvGrpSpPr>
          <p:cNvPr id="24582" name="Group 16"/>
          <p:cNvGrpSpPr>
            <a:grpSpLocks/>
          </p:cNvGrpSpPr>
          <p:nvPr/>
        </p:nvGrpSpPr>
        <p:grpSpPr bwMode="auto">
          <a:xfrm>
            <a:off x="2720975" y="4508500"/>
            <a:ext cx="6121400" cy="2016125"/>
            <a:chOff x="1623" y="2795"/>
            <a:chExt cx="2178" cy="747"/>
          </a:xfrm>
        </p:grpSpPr>
        <p:sp>
          <p:nvSpPr>
            <p:cNvPr id="24583" name="Text Box 5"/>
            <p:cNvSpPr txBox="1">
              <a:spLocks noChangeArrowheads="1"/>
            </p:cNvSpPr>
            <p:nvPr/>
          </p:nvSpPr>
          <p:spPr bwMode="auto">
            <a:xfrm>
              <a:off x="2047" y="2795"/>
              <a:ext cx="544" cy="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(2</a:t>
              </a:r>
              <a:r>
                <a:rPr lang="zh-CN" altLang="en-US" sz="2400">
                  <a:latin typeface="Times New Roman" pitchFamily="18" charset="0"/>
                </a:rPr>
                <a:t>，</a:t>
              </a:r>
              <a:r>
                <a:rPr lang="en-US" altLang="zh-CN" sz="2400">
                  <a:latin typeface="Times New Roman" pitchFamily="18" charset="0"/>
                </a:rPr>
                <a:t>5)</a:t>
              </a:r>
              <a:endParaRPr lang="en-US" altLang="zh-CN" sz="2400"/>
            </a:p>
          </p:txBody>
        </p:sp>
        <p:sp>
          <p:nvSpPr>
            <p:cNvPr id="24584" name="Line 6"/>
            <p:cNvSpPr>
              <a:spLocks noChangeShapeType="1"/>
            </p:cNvSpPr>
            <p:nvPr/>
          </p:nvSpPr>
          <p:spPr bwMode="auto">
            <a:xfrm>
              <a:off x="2047" y="3008"/>
              <a:ext cx="3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85" name="Text Box 7"/>
            <p:cNvSpPr txBox="1">
              <a:spLocks noChangeArrowheads="1"/>
            </p:cNvSpPr>
            <p:nvPr/>
          </p:nvSpPr>
          <p:spPr bwMode="auto">
            <a:xfrm>
              <a:off x="1623" y="2928"/>
              <a:ext cx="424" cy="2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学生</a:t>
              </a:r>
              <a:endParaRPr lang="zh-CN" altLang="en-US" sz="2400"/>
            </a:p>
          </p:txBody>
        </p:sp>
        <p:sp>
          <p:nvSpPr>
            <p:cNvPr id="24586" name="Text Box 9"/>
            <p:cNvSpPr txBox="1">
              <a:spLocks noChangeArrowheads="1"/>
            </p:cNvSpPr>
            <p:nvPr/>
          </p:nvSpPr>
          <p:spPr bwMode="auto">
            <a:xfrm>
              <a:off x="2894" y="2795"/>
              <a:ext cx="544" cy="1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(10</a:t>
              </a:r>
              <a:r>
                <a:rPr lang="zh-CN" altLang="en-US" sz="2400">
                  <a:latin typeface="Times New Roman" pitchFamily="18" charset="0"/>
                </a:rPr>
                <a:t>，</a:t>
              </a:r>
              <a:r>
                <a:rPr lang="en-US" altLang="zh-CN" sz="2400">
                  <a:latin typeface="Times New Roman" pitchFamily="18" charset="0"/>
                </a:rPr>
                <a:t>60)</a:t>
              </a:r>
              <a:endParaRPr lang="en-US" altLang="zh-CN" sz="2400"/>
            </a:p>
          </p:txBody>
        </p:sp>
        <p:sp>
          <p:nvSpPr>
            <p:cNvPr id="24587" name="Text Box 10"/>
            <p:cNvSpPr txBox="1">
              <a:spLocks noChangeArrowheads="1"/>
            </p:cNvSpPr>
            <p:nvPr/>
          </p:nvSpPr>
          <p:spPr bwMode="auto">
            <a:xfrm>
              <a:off x="3378" y="2928"/>
              <a:ext cx="423" cy="2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课程</a:t>
              </a:r>
              <a:endParaRPr lang="zh-CN" altLang="en-US" sz="2400"/>
            </a:p>
          </p:txBody>
        </p:sp>
        <p:sp>
          <p:nvSpPr>
            <p:cNvPr id="24588" name="AutoShape 11"/>
            <p:cNvSpPr>
              <a:spLocks noChangeArrowheads="1"/>
            </p:cNvSpPr>
            <p:nvPr/>
          </p:nvSpPr>
          <p:spPr bwMode="auto">
            <a:xfrm>
              <a:off x="2380" y="2902"/>
              <a:ext cx="576" cy="240"/>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选修</a:t>
              </a:r>
              <a:endParaRPr lang="zh-CN" altLang="en-US" sz="2400"/>
            </a:p>
          </p:txBody>
        </p:sp>
        <p:sp>
          <p:nvSpPr>
            <p:cNvPr id="24589" name="Oval 12"/>
            <p:cNvSpPr>
              <a:spLocks noChangeArrowheads="1"/>
            </p:cNvSpPr>
            <p:nvPr/>
          </p:nvSpPr>
          <p:spPr bwMode="auto">
            <a:xfrm>
              <a:off x="2470" y="3329"/>
              <a:ext cx="394" cy="213"/>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成绩</a:t>
              </a:r>
              <a:endParaRPr lang="zh-CN" altLang="en-US" sz="2400"/>
            </a:p>
          </p:txBody>
        </p:sp>
        <p:sp>
          <p:nvSpPr>
            <p:cNvPr id="24590" name="Line 13"/>
            <p:cNvSpPr>
              <a:spLocks noChangeShapeType="1"/>
            </p:cNvSpPr>
            <p:nvPr/>
          </p:nvSpPr>
          <p:spPr bwMode="auto">
            <a:xfrm>
              <a:off x="2682" y="3142"/>
              <a:ext cx="0" cy="1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91" name="Line 14"/>
            <p:cNvSpPr>
              <a:spLocks noChangeShapeType="1"/>
            </p:cNvSpPr>
            <p:nvPr/>
          </p:nvSpPr>
          <p:spPr bwMode="auto">
            <a:xfrm>
              <a:off x="2954" y="3035"/>
              <a:ext cx="42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FDBA9EA-0E06-4018-B433-EA914C5B2001}" type="slidenum">
              <a:rPr lang="zh-CN" altLang="en-US" smtClean="0"/>
              <a:pPr/>
              <a:t>24</a:t>
            </a:fld>
            <a:endParaRPr lang="en-US" altLang="zh-CN"/>
          </a:p>
        </p:txBody>
      </p:sp>
      <p:sp>
        <p:nvSpPr>
          <p:cNvPr id="2560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E92C13D-7609-49F5-9F30-DFAF93901095}" type="datetime1">
              <a:rPr lang="zh-CN" altLang="en-US" sz="1800" smtClean="0"/>
              <a:pPr/>
              <a:t>2023/2/25</a:t>
            </a:fld>
            <a:endParaRPr lang="en-US" altLang="zh-CN" sz="1000"/>
          </a:p>
        </p:txBody>
      </p:sp>
      <p:grpSp>
        <p:nvGrpSpPr>
          <p:cNvPr id="25604" name="Group 18"/>
          <p:cNvGrpSpPr>
            <a:grpSpLocks/>
          </p:cNvGrpSpPr>
          <p:nvPr/>
        </p:nvGrpSpPr>
        <p:grpSpPr bwMode="auto">
          <a:xfrm>
            <a:off x="3440113" y="5084763"/>
            <a:ext cx="4681537" cy="1368425"/>
            <a:chOff x="2984" y="3158"/>
            <a:chExt cx="2721" cy="665"/>
          </a:xfrm>
        </p:grpSpPr>
        <p:sp>
          <p:nvSpPr>
            <p:cNvPr id="25607" name="Line 5"/>
            <p:cNvSpPr>
              <a:spLocks noChangeShapeType="1"/>
            </p:cNvSpPr>
            <p:nvPr/>
          </p:nvSpPr>
          <p:spPr bwMode="auto">
            <a:xfrm>
              <a:off x="3521" y="3536"/>
              <a:ext cx="42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08" name="Rectangle 7"/>
            <p:cNvSpPr>
              <a:spLocks noChangeArrowheads="1"/>
            </p:cNvSpPr>
            <p:nvPr/>
          </p:nvSpPr>
          <p:spPr bwMode="auto">
            <a:xfrm>
              <a:off x="5245" y="3395"/>
              <a:ext cx="460" cy="42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25609" name="Text Box 9"/>
            <p:cNvSpPr txBox="1">
              <a:spLocks noChangeArrowheads="1"/>
            </p:cNvSpPr>
            <p:nvPr/>
          </p:nvSpPr>
          <p:spPr bwMode="auto">
            <a:xfrm>
              <a:off x="3712" y="3158"/>
              <a:ext cx="269" cy="3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1</a:t>
              </a:r>
              <a:endParaRPr lang="en-US" altLang="zh-CN" sz="2400"/>
            </a:p>
          </p:txBody>
        </p:sp>
        <p:sp>
          <p:nvSpPr>
            <p:cNvPr id="25610" name="Text Box 10"/>
            <p:cNvSpPr txBox="1">
              <a:spLocks noChangeArrowheads="1"/>
            </p:cNvSpPr>
            <p:nvPr/>
          </p:nvSpPr>
          <p:spPr bwMode="auto">
            <a:xfrm>
              <a:off x="2984" y="3395"/>
              <a:ext cx="537" cy="3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学生</a:t>
              </a:r>
              <a:endParaRPr lang="zh-CN" altLang="en-US" sz="2400"/>
            </a:p>
          </p:txBody>
        </p:sp>
        <p:sp>
          <p:nvSpPr>
            <p:cNvPr id="25611" name="Text Box 12"/>
            <p:cNvSpPr txBox="1">
              <a:spLocks noChangeArrowheads="1"/>
            </p:cNvSpPr>
            <p:nvPr/>
          </p:nvSpPr>
          <p:spPr bwMode="auto">
            <a:xfrm>
              <a:off x="4632" y="3158"/>
              <a:ext cx="384" cy="33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en-US" altLang="zh-CN" sz="2400">
                  <a:latin typeface="Times New Roman" pitchFamily="18" charset="0"/>
                </a:rPr>
                <a:t>1</a:t>
              </a:r>
              <a:endParaRPr lang="en-US" altLang="zh-CN" sz="2400"/>
            </a:p>
          </p:txBody>
        </p:sp>
        <p:sp>
          <p:nvSpPr>
            <p:cNvPr id="25612" name="Text Box 13"/>
            <p:cNvSpPr txBox="1">
              <a:spLocks noChangeArrowheads="1"/>
            </p:cNvSpPr>
            <p:nvPr/>
          </p:nvSpPr>
          <p:spPr bwMode="auto">
            <a:xfrm>
              <a:off x="5284" y="3443"/>
              <a:ext cx="383" cy="3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0800" rIns="0" bIns="1080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家长</a:t>
              </a:r>
              <a:endParaRPr lang="zh-CN" altLang="en-US" sz="2400"/>
            </a:p>
          </p:txBody>
        </p:sp>
        <p:sp>
          <p:nvSpPr>
            <p:cNvPr id="25613" name="AutoShape 14"/>
            <p:cNvSpPr>
              <a:spLocks noChangeArrowheads="1"/>
            </p:cNvSpPr>
            <p:nvPr/>
          </p:nvSpPr>
          <p:spPr bwMode="auto">
            <a:xfrm>
              <a:off x="3943" y="3348"/>
              <a:ext cx="730" cy="427"/>
            </a:xfrm>
            <a:prstGeom prst="diamond">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latin typeface="Times New Roman" pitchFamily="18" charset="0"/>
                </a:rPr>
                <a:t>所属</a:t>
              </a:r>
              <a:endParaRPr lang="zh-CN" altLang="en-US" sz="2400"/>
            </a:p>
          </p:txBody>
        </p:sp>
        <p:sp>
          <p:nvSpPr>
            <p:cNvPr id="25614" name="Line 15"/>
            <p:cNvSpPr>
              <a:spLocks noChangeShapeType="1"/>
            </p:cNvSpPr>
            <p:nvPr/>
          </p:nvSpPr>
          <p:spPr bwMode="auto">
            <a:xfrm>
              <a:off x="4671" y="3585"/>
              <a:ext cx="5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615" name="Line 17"/>
            <p:cNvSpPr>
              <a:spLocks noChangeShapeType="1"/>
            </p:cNvSpPr>
            <p:nvPr/>
          </p:nvSpPr>
          <p:spPr bwMode="auto">
            <a:xfrm>
              <a:off x="4670" y="3538"/>
              <a:ext cx="5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30498" name="Rectangle 2"/>
          <p:cNvSpPr>
            <a:spLocks noGrp="1" noChangeArrowheads="1"/>
          </p:cNvSpPr>
          <p:nvPr>
            <p:ph type="title"/>
          </p:nvPr>
        </p:nvSpPr>
        <p:spPr/>
        <p:txBody>
          <a:bodyPr/>
          <a:lstStyle/>
          <a:p>
            <a:pPr>
              <a:defRPr/>
            </a:pPr>
            <a:r>
              <a:rPr lang="en-US" altLang="zh-CN"/>
              <a:t>2.1.2	E-R</a:t>
            </a:r>
            <a:r>
              <a:rPr lang="zh-CN" altLang="en-US"/>
              <a:t>数据模型</a:t>
            </a:r>
          </a:p>
        </p:txBody>
      </p:sp>
      <p:sp>
        <p:nvSpPr>
          <p:cNvPr id="25606" name="Rectangle 3"/>
          <p:cNvSpPr>
            <a:spLocks noGrp="1" noChangeArrowheads="1"/>
          </p:cNvSpPr>
          <p:nvPr>
            <p:ph type="body" idx="1"/>
          </p:nvPr>
        </p:nvSpPr>
        <p:spPr>
          <a:xfrm>
            <a:off x="650875" y="1143000"/>
            <a:ext cx="8820150" cy="4054475"/>
          </a:xfrm>
        </p:spPr>
        <p:txBody>
          <a:bodyPr/>
          <a:lstStyle/>
          <a:p>
            <a:r>
              <a:rPr lang="en-US" altLang="zh-CN"/>
              <a:t>(4) </a:t>
            </a:r>
            <a:r>
              <a:rPr lang="zh-CN" altLang="en-US"/>
              <a:t>弱实体</a:t>
            </a:r>
            <a:endParaRPr lang="en-US" altLang="zh-CN"/>
          </a:p>
          <a:p>
            <a:pPr lvl="1"/>
            <a:r>
              <a:rPr lang="en-US" altLang="zh-CN"/>
              <a:t>E-R</a:t>
            </a:r>
            <a:r>
              <a:rPr lang="zh-CN" altLang="en-US"/>
              <a:t>模型中有一类特殊的实体，这种实体的存在是依赖于其他实体而存在的，称这类实体为弱实体</a:t>
            </a:r>
          </a:p>
          <a:p>
            <a:pPr lvl="1"/>
            <a:r>
              <a:rPr lang="zh-CN" altLang="en-US"/>
              <a:t>相对于弱实体，它所依赖的实体称为强实体 </a:t>
            </a:r>
          </a:p>
          <a:p>
            <a:pPr lvl="1"/>
            <a:r>
              <a:rPr lang="zh-CN" altLang="en-US"/>
              <a:t>弱实体在</a:t>
            </a:r>
            <a:r>
              <a:rPr lang="en-US" altLang="zh-CN"/>
              <a:t>E-R</a:t>
            </a:r>
            <a:r>
              <a:rPr lang="zh-CN" altLang="en-US"/>
              <a:t>模型中用双框矩形表示，为了表示全部参与，与菱形框间用双线连接。</a:t>
            </a:r>
          </a:p>
          <a:p>
            <a:pPr lvl="1"/>
            <a:r>
              <a:rPr lang="zh-CN" altLang="en-US"/>
              <a:t>如在学生管理信息中，学生实体与家长实体之间存在着“所属”关系，家长实体是不能脱离学生实体而独立存在的，为弱实体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8AFEEF6-B5EF-4083-B055-BAEC1337B796}" type="slidenum">
              <a:rPr lang="zh-CN" altLang="en-US" smtClean="0"/>
              <a:pPr/>
              <a:t>25</a:t>
            </a:fld>
            <a:endParaRPr lang="en-US" altLang="zh-CN"/>
          </a:p>
        </p:txBody>
      </p:sp>
      <p:sp>
        <p:nvSpPr>
          <p:cNvPr id="2662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33EC2E-2B0B-4AF2-ACB2-04D0647BC0A1}" type="datetime1">
              <a:rPr lang="zh-CN" altLang="en-US" sz="1800" smtClean="0"/>
              <a:pPr/>
              <a:t>2023/2/25</a:t>
            </a:fld>
            <a:endParaRPr lang="en-US" altLang="zh-CN" sz="1000"/>
          </a:p>
        </p:txBody>
      </p:sp>
      <p:sp>
        <p:nvSpPr>
          <p:cNvPr id="1131522" name="Rectangle 2"/>
          <p:cNvSpPr>
            <a:spLocks noGrp="1" noChangeArrowheads="1"/>
          </p:cNvSpPr>
          <p:nvPr>
            <p:ph type="title"/>
          </p:nvPr>
        </p:nvSpPr>
        <p:spPr/>
        <p:txBody>
          <a:bodyPr/>
          <a:lstStyle/>
          <a:p>
            <a:pPr>
              <a:defRPr/>
            </a:pPr>
            <a:r>
              <a:rPr lang="en-US" altLang="zh-CN"/>
              <a:t>2.1.2	E-R</a:t>
            </a:r>
            <a:r>
              <a:rPr lang="zh-CN" altLang="en-US"/>
              <a:t>数据模型</a:t>
            </a:r>
          </a:p>
        </p:txBody>
      </p:sp>
      <p:sp>
        <p:nvSpPr>
          <p:cNvPr id="26629" name="Rectangle 3"/>
          <p:cNvSpPr>
            <a:spLocks noGrp="1" noChangeArrowheads="1"/>
          </p:cNvSpPr>
          <p:nvPr>
            <p:ph type="body" idx="1"/>
          </p:nvPr>
        </p:nvSpPr>
        <p:spPr>
          <a:xfrm>
            <a:off x="650875" y="1143000"/>
            <a:ext cx="8820150" cy="4289425"/>
          </a:xfrm>
        </p:spPr>
        <p:txBody>
          <a:bodyPr/>
          <a:lstStyle/>
          <a:p>
            <a:r>
              <a:rPr lang="zh-CN" altLang="en-US" dirty="0"/>
              <a:t>（</a:t>
            </a:r>
            <a:r>
              <a:rPr lang="en-US" altLang="zh-CN" dirty="0"/>
              <a:t>5</a:t>
            </a:r>
            <a:r>
              <a:rPr lang="zh-CN" altLang="en-US" dirty="0"/>
              <a:t>）子类实体 </a:t>
            </a:r>
          </a:p>
          <a:p>
            <a:pPr lvl="1"/>
            <a:r>
              <a:rPr lang="zh-CN" altLang="en-US" dirty="0"/>
              <a:t>在扩展</a:t>
            </a:r>
            <a:r>
              <a:rPr lang="en-US" altLang="zh-CN" dirty="0"/>
              <a:t>E-R</a:t>
            </a:r>
            <a:r>
              <a:rPr lang="zh-CN" altLang="en-US" dirty="0"/>
              <a:t>数据模型中增加了子类和超类的概念，使</a:t>
            </a:r>
            <a:r>
              <a:rPr lang="en-US" altLang="zh-CN" dirty="0"/>
              <a:t>E-R</a:t>
            </a:r>
            <a:r>
              <a:rPr lang="zh-CN" altLang="en-US" dirty="0"/>
              <a:t>数据模型具有了更多的语义</a:t>
            </a:r>
          </a:p>
          <a:p>
            <a:pPr lvl="1"/>
            <a:r>
              <a:rPr lang="zh-CN" altLang="en-US" dirty="0"/>
              <a:t>在基本</a:t>
            </a:r>
            <a:r>
              <a:rPr lang="en-US" altLang="zh-CN" dirty="0"/>
              <a:t>E-R</a:t>
            </a:r>
            <a:r>
              <a:rPr lang="zh-CN" altLang="en-US" dirty="0"/>
              <a:t>模型中，一个实体集是具有共同特性的一类实体的集合，但有时需要将实体集根据个体的不同特性分为多个子集 </a:t>
            </a:r>
          </a:p>
          <a:p>
            <a:pPr lvl="1"/>
            <a:r>
              <a:rPr lang="zh-CN" altLang="en-US" dirty="0"/>
              <a:t>如学校里一个系的职工，按照他们不同的工作特点可分为教师、实验人员和机关工作人员等。他们除具有共同的特性如姓名、年龄、性别外，还有各自不同的特性  </a:t>
            </a:r>
          </a:p>
        </p:txBody>
      </p:sp>
      <p:grpSp>
        <p:nvGrpSpPr>
          <p:cNvPr id="3" name="组合 2">
            <a:extLst>
              <a:ext uri="{FF2B5EF4-FFF2-40B4-BE49-F238E27FC236}">
                <a16:creationId xmlns:a16="http://schemas.microsoft.com/office/drawing/2014/main" id="{73939D87-5318-46EB-88E1-1DE8B133FA36}"/>
              </a:ext>
            </a:extLst>
          </p:cNvPr>
          <p:cNvGrpSpPr/>
          <p:nvPr/>
        </p:nvGrpSpPr>
        <p:grpSpPr>
          <a:xfrm>
            <a:off x="4016896" y="5199063"/>
            <a:ext cx="4381500" cy="1439862"/>
            <a:chOff x="3873500" y="5084763"/>
            <a:chExt cx="4381500" cy="1439862"/>
          </a:xfrm>
        </p:grpSpPr>
        <p:grpSp>
          <p:nvGrpSpPr>
            <p:cNvPr id="26630" name="Group 24"/>
            <p:cNvGrpSpPr>
              <a:grpSpLocks/>
            </p:cNvGrpSpPr>
            <p:nvPr/>
          </p:nvGrpSpPr>
          <p:grpSpPr bwMode="auto">
            <a:xfrm>
              <a:off x="3873500" y="5084763"/>
              <a:ext cx="4381500" cy="1439862"/>
              <a:chOff x="1630" y="2990"/>
              <a:chExt cx="1704" cy="779"/>
            </a:xfrm>
          </p:grpSpPr>
          <p:sp>
            <p:nvSpPr>
              <p:cNvPr id="26632" name="Text Box 7"/>
              <p:cNvSpPr txBox="1">
                <a:spLocks noChangeArrowheads="1"/>
              </p:cNvSpPr>
              <p:nvPr/>
            </p:nvSpPr>
            <p:spPr bwMode="auto">
              <a:xfrm>
                <a:off x="2215" y="2990"/>
                <a:ext cx="356" cy="176"/>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dirty="0">
                    <a:latin typeface="Times New Roman" pitchFamily="18" charset="0"/>
                  </a:rPr>
                  <a:t>职工</a:t>
                </a:r>
                <a:endParaRPr lang="zh-CN" altLang="en-US" dirty="0"/>
              </a:p>
            </p:txBody>
          </p:sp>
          <p:sp>
            <p:nvSpPr>
              <p:cNvPr id="26633" name="Text Box 8"/>
              <p:cNvSpPr txBox="1">
                <a:spLocks noChangeArrowheads="1"/>
              </p:cNvSpPr>
              <p:nvPr/>
            </p:nvSpPr>
            <p:spPr bwMode="auto">
              <a:xfrm>
                <a:off x="1630" y="3568"/>
                <a:ext cx="407" cy="20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教 师</a:t>
                </a:r>
                <a:endParaRPr lang="zh-CN" altLang="en-US"/>
              </a:p>
            </p:txBody>
          </p:sp>
          <p:sp>
            <p:nvSpPr>
              <p:cNvPr id="26634" name="Text Box 9"/>
              <p:cNvSpPr txBox="1">
                <a:spLocks noChangeArrowheads="1"/>
              </p:cNvSpPr>
              <p:nvPr/>
            </p:nvSpPr>
            <p:spPr bwMode="auto">
              <a:xfrm>
                <a:off x="2164" y="3568"/>
                <a:ext cx="407" cy="20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实验员</a:t>
                </a:r>
                <a:endParaRPr lang="zh-CN" altLang="en-US"/>
              </a:p>
            </p:txBody>
          </p:sp>
          <p:sp>
            <p:nvSpPr>
              <p:cNvPr id="26635" name="Text Box 10"/>
              <p:cNvSpPr txBox="1">
                <a:spLocks noChangeArrowheads="1"/>
              </p:cNvSpPr>
              <p:nvPr/>
            </p:nvSpPr>
            <p:spPr bwMode="auto">
              <a:xfrm>
                <a:off x="2698" y="3568"/>
                <a:ext cx="636" cy="20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a:latin typeface="Times New Roman" pitchFamily="18" charset="0"/>
                  </a:rPr>
                  <a:t>机关工作人员</a:t>
                </a:r>
                <a:endParaRPr lang="zh-CN" altLang="en-US"/>
              </a:p>
            </p:txBody>
          </p:sp>
          <p:sp>
            <p:nvSpPr>
              <p:cNvPr id="26637" name="Line 13"/>
              <p:cNvSpPr>
                <a:spLocks noChangeShapeType="1"/>
              </p:cNvSpPr>
              <p:nvPr/>
            </p:nvSpPr>
            <p:spPr bwMode="auto">
              <a:xfrm>
                <a:off x="2392" y="3166"/>
                <a:ext cx="1" cy="4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39" name="Line 15"/>
              <p:cNvSpPr>
                <a:spLocks noChangeShapeType="1"/>
              </p:cNvSpPr>
              <p:nvPr/>
            </p:nvSpPr>
            <p:spPr bwMode="auto">
              <a:xfrm flipH="1">
                <a:off x="1884" y="3166"/>
                <a:ext cx="407" cy="4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1" name="Line 17"/>
              <p:cNvSpPr>
                <a:spLocks noChangeShapeType="1"/>
              </p:cNvSpPr>
              <p:nvPr/>
            </p:nvSpPr>
            <p:spPr bwMode="auto">
              <a:xfrm>
                <a:off x="2494" y="3166"/>
                <a:ext cx="458" cy="40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2" name="Line 18"/>
              <p:cNvSpPr>
                <a:spLocks noChangeShapeType="1"/>
              </p:cNvSpPr>
              <p:nvPr/>
            </p:nvSpPr>
            <p:spPr bwMode="auto">
              <a:xfrm>
                <a:off x="1656"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3" name="Line 19"/>
              <p:cNvSpPr>
                <a:spLocks noChangeShapeType="1"/>
              </p:cNvSpPr>
              <p:nvPr/>
            </p:nvSpPr>
            <p:spPr bwMode="auto">
              <a:xfrm>
                <a:off x="2012"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4" name="Line 20"/>
              <p:cNvSpPr>
                <a:spLocks noChangeShapeType="1"/>
              </p:cNvSpPr>
              <p:nvPr/>
            </p:nvSpPr>
            <p:spPr bwMode="auto">
              <a:xfrm>
                <a:off x="2189"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5" name="Line 21"/>
              <p:cNvSpPr>
                <a:spLocks noChangeShapeType="1"/>
              </p:cNvSpPr>
              <p:nvPr/>
            </p:nvSpPr>
            <p:spPr bwMode="auto">
              <a:xfrm>
                <a:off x="2546"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6" name="Line 22"/>
              <p:cNvSpPr>
                <a:spLocks noChangeShapeType="1"/>
              </p:cNvSpPr>
              <p:nvPr/>
            </p:nvSpPr>
            <p:spPr bwMode="auto">
              <a:xfrm>
                <a:off x="2724"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47" name="Line 23"/>
              <p:cNvSpPr>
                <a:spLocks noChangeShapeType="1"/>
              </p:cNvSpPr>
              <p:nvPr/>
            </p:nvSpPr>
            <p:spPr bwMode="auto">
              <a:xfrm>
                <a:off x="3308" y="3568"/>
                <a:ext cx="0" cy="20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 name="椭圆 1">
              <a:extLst>
                <a:ext uri="{FF2B5EF4-FFF2-40B4-BE49-F238E27FC236}">
                  <a16:creationId xmlns:a16="http://schemas.microsoft.com/office/drawing/2014/main" id="{61C14CFB-BA96-4D7D-80AE-FE90FD5B558B}"/>
                </a:ext>
              </a:extLst>
            </p:cNvPr>
            <p:cNvSpPr/>
            <p:nvPr/>
          </p:nvSpPr>
          <p:spPr bwMode="auto">
            <a:xfrm>
              <a:off x="5063582" y="5642992"/>
              <a:ext cx="144016" cy="144016"/>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solidFill>
                    <a:schemeClr val="tx1"/>
                  </a:solidFill>
                </a:ln>
                <a:noFill/>
                <a:effectLst/>
                <a:latin typeface="Arial" pitchFamily="34" charset="0"/>
                <a:ea typeface="宋体" pitchFamily="2" charset="-122"/>
              </a:endParaRPr>
            </a:p>
          </p:txBody>
        </p:sp>
        <p:sp>
          <p:nvSpPr>
            <p:cNvPr id="25" name="椭圆 24">
              <a:extLst>
                <a:ext uri="{FF2B5EF4-FFF2-40B4-BE49-F238E27FC236}">
                  <a16:creationId xmlns:a16="http://schemas.microsoft.com/office/drawing/2014/main" id="{C7158945-5AD0-4C95-88B3-E9E8E1607B45}"/>
                </a:ext>
              </a:extLst>
            </p:cNvPr>
            <p:cNvSpPr/>
            <p:nvPr/>
          </p:nvSpPr>
          <p:spPr bwMode="auto">
            <a:xfrm>
              <a:off x="5769836" y="5637573"/>
              <a:ext cx="144016" cy="144016"/>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solidFill>
                    <a:schemeClr val="tx1"/>
                  </a:solidFill>
                </a:ln>
                <a:noFill/>
                <a:effectLst/>
                <a:latin typeface="Arial" pitchFamily="34" charset="0"/>
                <a:ea typeface="宋体" pitchFamily="2" charset="-122"/>
              </a:endParaRPr>
            </a:p>
          </p:txBody>
        </p:sp>
        <p:sp>
          <p:nvSpPr>
            <p:cNvPr id="26" name="椭圆 25">
              <a:extLst>
                <a:ext uri="{FF2B5EF4-FFF2-40B4-BE49-F238E27FC236}">
                  <a16:creationId xmlns:a16="http://schemas.microsoft.com/office/drawing/2014/main" id="{E3839A8D-9376-4A9E-9C97-776072C7A294}"/>
                </a:ext>
              </a:extLst>
            </p:cNvPr>
            <p:cNvSpPr/>
            <p:nvPr/>
          </p:nvSpPr>
          <p:spPr bwMode="auto">
            <a:xfrm>
              <a:off x="6528246" y="5644642"/>
              <a:ext cx="144016" cy="144016"/>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solidFill>
                    <a:schemeClr val="tx1"/>
                  </a:solidFill>
                </a:ln>
                <a:noFill/>
                <a:effectLst/>
                <a:latin typeface="Arial" pitchFamily="34" charset="0"/>
                <a:ea typeface="宋体" pitchFamily="2" charset="-122"/>
              </a:endParaRPr>
            </a:p>
          </p:txBody>
        </p:sp>
      </p:grpSp>
      <p:sp>
        <p:nvSpPr>
          <p:cNvPr id="28" name="AutoShape 23">
            <a:extLst>
              <a:ext uri="{FF2B5EF4-FFF2-40B4-BE49-F238E27FC236}">
                <a16:creationId xmlns:a16="http://schemas.microsoft.com/office/drawing/2014/main" id="{9273BD28-A4F6-478E-A8FA-010020998052}"/>
              </a:ext>
            </a:extLst>
          </p:cNvPr>
          <p:cNvSpPr>
            <a:spLocks noChangeArrowheads="1"/>
          </p:cNvSpPr>
          <p:nvPr/>
        </p:nvSpPr>
        <p:spPr bwMode="auto">
          <a:xfrm>
            <a:off x="1520091" y="5984082"/>
            <a:ext cx="1949450" cy="681038"/>
          </a:xfrm>
          <a:prstGeom prst="wedgeRoundRectCallout">
            <a:avLst>
              <a:gd name="adj1" fmla="val 74102"/>
              <a:gd name="adj2" fmla="val 15968"/>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dirty="0">
                <a:latin typeface="宋体" pitchFamily="2" charset="-122"/>
              </a:rPr>
              <a:t>两竖边为双线的矩形框</a:t>
            </a:r>
          </a:p>
        </p:txBody>
      </p:sp>
      <p:sp>
        <p:nvSpPr>
          <p:cNvPr id="29" name="AutoShape 23">
            <a:extLst>
              <a:ext uri="{FF2B5EF4-FFF2-40B4-BE49-F238E27FC236}">
                <a16:creationId xmlns:a16="http://schemas.microsoft.com/office/drawing/2014/main" id="{FC60ED12-2083-4BE9-BA75-A381C0335D2F}"/>
              </a:ext>
            </a:extLst>
          </p:cNvPr>
          <p:cNvSpPr>
            <a:spLocks noChangeArrowheads="1"/>
          </p:cNvSpPr>
          <p:nvPr/>
        </p:nvSpPr>
        <p:spPr bwMode="auto">
          <a:xfrm>
            <a:off x="7447247" y="5626614"/>
            <a:ext cx="1949450" cy="340519"/>
          </a:xfrm>
          <a:prstGeom prst="wedgeRoundRectCallout">
            <a:avLst>
              <a:gd name="adj1" fmla="val -75716"/>
              <a:gd name="adj2" fmla="val 26823"/>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dirty="0">
                <a:latin typeface="宋体" pitchFamily="2" charset="-122"/>
              </a:rPr>
              <a:t>加小圈的直线</a:t>
            </a:r>
          </a:p>
        </p:txBody>
      </p:sp>
      <p:sp>
        <p:nvSpPr>
          <p:cNvPr id="30" name="AutoShape 23">
            <a:extLst>
              <a:ext uri="{FF2B5EF4-FFF2-40B4-BE49-F238E27FC236}">
                <a16:creationId xmlns:a16="http://schemas.microsoft.com/office/drawing/2014/main" id="{948D1F86-36C0-493E-9E4D-D6C274BFA341}"/>
              </a:ext>
            </a:extLst>
          </p:cNvPr>
          <p:cNvSpPr>
            <a:spLocks noChangeArrowheads="1"/>
          </p:cNvSpPr>
          <p:nvPr/>
        </p:nvSpPr>
        <p:spPr bwMode="auto">
          <a:xfrm>
            <a:off x="4232920" y="5204221"/>
            <a:ext cx="808420" cy="340519"/>
          </a:xfrm>
          <a:prstGeom prst="wedgeRoundRectCallout">
            <a:avLst>
              <a:gd name="adj1" fmla="val 90984"/>
              <a:gd name="adj2" fmla="val 7952"/>
              <a:gd name="adj3" fmla="val 16667"/>
            </a:avLst>
          </a:prstGeom>
          <a:noFill/>
          <a:ln w="12700">
            <a:solidFill>
              <a:srgbClr val="CC3399"/>
            </a:solidFill>
            <a:miter lim="800000"/>
            <a:headEnd/>
            <a:tailEnd/>
          </a:ln>
          <a:effectLst/>
          <a:extLst>
            <a:ext uri="{909E8E84-426E-40DD-AFC4-6F175D3DCCD1}">
              <a14:hiddenFill xmlns:a14="http://schemas.microsoft.com/office/drawing/2010/main">
                <a:gradFill rotWithShape="0">
                  <a:gsLst>
                    <a:gs pos="0">
                      <a:srgbClr val="5E9EFF"/>
                    </a:gs>
                    <a:gs pos="39999">
                      <a:srgbClr val="85C2FF"/>
                    </a:gs>
                    <a:gs pos="70000">
                      <a:srgbClr val="C4D6EB"/>
                    </a:gs>
                    <a:gs pos="100000">
                      <a:srgbClr val="FFEBFA"/>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1">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spcBef>
                <a:spcPct val="50000"/>
              </a:spcBef>
            </a:pPr>
            <a:r>
              <a:rPr kumimoji="1" lang="zh-CN" altLang="en-US" dirty="0">
                <a:latin typeface="宋体" pitchFamily="2" charset="-122"/>
              </a:rPr>
              <a:t>超类</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E595732-BA70-477A-B04B-063FDC164B89}" type="slidenum">
              <a:rPr lang="zh-CN" altLang="en-US" smtClean="0"/>
              <a:pPr/>
              <a:t>26</a:t>
            </a:fld>
            <a:endParaRPr lang="en-US" altLang="zh-CN"/>
          </a:p>
        </p:txBody>
      </p:sp>
      <p:sp>
        <p:nvSpPr>
          <p:cNvPr id="2765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3EACD05-021B-421A-BAD5-B5801BBB750C}" type="datetime1">
              <a:rPr lang="zh-CN" altLang="en-US" sz="1800" smtClean="0"/>
              <a:pPr/>
              <a:t>2023/2/25</a:t>
            </a:fld>
            <a:endParaRPr lang="en-US" altLang="zh-CN" sz="1000"/>
          </a:p>
        </p:txBody>
      </p:sp>
      <p:sp>
        <p:nvSpPr>
          <p:cNvPr id="1152002" name="Rectangle 2"/>
          <p:cNvSpPr>
            <a:spLocks noGrp="1" noChangeArrowheads="1"/>
          </p:cNvSpPr>
          <p:nvPr>
            <p:ph type="title"/>
          </p:nvPr>
        </p:nvSpPr>
        <p:spPr/>
        <p:txBody>
          <a:bodyPr/>
          <a:lstStyle/>
          <a:p>
            <a:pPr>
              <a:defRPr/>
            </a:pPr>
            <a:r>
              <a:rPr lang="zh-CN" altLang="en-US" dirty="0"/>
              <a:t>例子</a:t>
            </a:r>
          </a:p>
        </p:txBody>
      </p:sp>
      <p:sp>
        <p:nvSpPr>
          <p:cNvPr id="27653" name="Rectangle 3"/>
          <p:cNvSpPr>
            <a:spLocks noGrp="1" noChangeArrowheads="1"/>
          </p:cNvSpPr>
          <p:nvPr>
            <p:ph type="body" idx="1"/>
          </p:nvPr>
        </p:nvSpPr>
        <p:spPr>
          <a:xfrm>
            <a:off x="650875" y="1143000"/>
            <a:ext cx="8820150" cy="917575"/>
          </a:xfrm>
        </p:spPr>
        <p:txBody>
          <a:bodyPr/>
          <a:lstStyle/>
          <a:p>
            <a:r>
              <a:rPr lang="zh-CN" altLang="en-US"/>
              <a:t>物资管理需求</a:t>
            </a:r>
          </a:p>
          <a:p>
            <a:pPr lvl="1"/>
            <a:r>
              <a:rPr lang="zh-CN" altLang="en-US"/>
              <a:t>仓库 、零件、供应商、项目、职工</a:t>
            </a:r>
          </a:p>
        </p:txBody>
      </p:sp>
      <p:pic>
        <p:nvPicPr>
          <p:cNvPr id="2765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36396"/>
            <a:ext cx="9906000"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88129BD-E6E4-4085-9B06-1C354DA0B4C4}" type="slidenum">
              <a:rPr lang="zh-CN" altLang="en-US" smtClean="0"/>
              <a:pPr/>
              <a:t>27</a:t>
            </a:fld>
            <a:endParaRPr lang="en-US" altLang="zh-CN"/>
          </a:p>
        </p:txBody>
      </p:sp>
      <p:sp>
        <p:nvSpPr>
          <p:cNvPr id="2867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4D8A106-DC4A-48F4-BB4E-5F4110A6AA07}" type="datetime1">
              <a:rPr lang="zh-CN" altLang="en-US" sz="1800" smtClean="0"/>
              <a:pPr/>
              <a:t>2023/2/25</a:t>
            </a:fld>
            <a:endParaRPr lang="en-US" altLang="zh-CN" sz="1000"/>
          </a:p>
        </p:txBody>
      </p:sp>
      <p:pic>
        <p:nvPicPr>
          <p:cNvPr id="1159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4162425"/>
            <a:ext cx="4824413" cy="181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9171" name="Rectangle 3"/>
          <p:cNvSpPr>
            <a:spLocks noGrp="1" noChangeArrowheads="1"/>
          </p:cNvSpPr>
          <p:nvPr>
            <p:ph type="title"/>
          </p:nvPr>
        </p:nvSpPr>
        <p:spPr/>
        <p:txBody>
          <a:bodyPr/>
          <a:lstStyle/>
          <a:p>
            <a:pPr>
              <a:defRPr/>
            </a:pPr>
            <a:endParaRPr lang="zh-CN" altLang="en-US"/>
          </a:p>
        </p:txBody>
      </p:sp>
      <p:sp>
        <p:nvSpPr>
          <p:cNvPr id="28678" name="Rectangle 4"/>
          <p:cNvSpPr>
            <a:spLocks noGrp="1" noChangeArrowheads="1"/>
          </p:cNvSpPr>
          <p:nvPr>
            <p:ph type="body" idx="1"/>
          </p:nvPr>
        </p:nvSpPr>
        <p:spPr>
          <a:xfrm>
            <a:off x="650875" y="1143000"/>
            <a:ext cx="8820150" cy="917575"/>
          </a:xfrm>
        </p:spPr>
        <p:txBody>
          <a:bodyPr/>
          <a:lstStyle/>
          <a:p>
            <a:r>
              <a:rPr lang="zh-CN" altLang="en-US"/>
              <a:t>物资管理需求</a:t>
            </a:r>
          </a:p>
          <a:p>
            <a:pPr lvl="1"/>
            <a:r>
              <a:rPr lang="zh-CN" altLang="en-US"/>
              <a:t>仓库 、零件、供应商、项目、职工</a:t>
            </a:r>
          </a:p>
        </p:txBody>
      </p:sp>
      <p:pic>
        <p:nvPicPr>
          <p:cNvPr id="1159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362200"/>
            <a:ext cx="6480175"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9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75" y="4233863"/>
            <a:ext cx="4808538"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917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3599" y="2570163"/>
            <a:ext cx="31527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59173"/>
                                        </p:tgtEl>
                                        <p:attrNameLst>
                                          <p:attrName>style.visibility</p:attrName>
                                        </p:attrNameLst>
                                      </p:cBhvr>
                                      <p:to>
                                        <p:strVal val="visible"/>
                                      </p:to>
                                    </p:set>
                                    <p:animEffect transition="in" filter="wipe(up)">
                                      <p:cBhvr>
                                        <p:cTn id="7" dur="500"/>
                                        <p:tgtEl>
                                          <p:spTgt spid="1159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59175"/>
                                        </p:tgtEl>
                                        <p:attrNameLst>
                                          <p:attrName>style.visibility</p:attrName>
                                        </p:attrNameLst>
                                      </p:cBhvr>
                                      <p:to>
                                        <p:strVal val="visible"/>
                                      </p:to>
                                    </p:set>
                                    <p:animEffect transition="in" filter="wipe(up)">
                                      <p:cBhvr>
                                        <p:cTn id="12" dur="500"/>
                                        <p:tgtEl>
                                          <p:spTgt spid="11591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59170"/>
                                        </p:tgtEl>
                                        <p:attrNameLst>
                                          <p:attrName>style.visibility</p:attrName>
                                        </p:attrNameLst>
                                      </p:cBhvr>
                                      <p:to>
                                        <p:strVal val="visible"/>
                                      </p:to>
                                    </p:set>
                                    <p:animEffect transition="in" filter="wipe(up)">
                                      <p:cBhvr>
                                        <p:cTn id="17" dur="500"/>
                                        <p:tgtEl>
                                          <p:spTgt spid="11591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59174"/>
                                        </p:tgtEl>
                                        <p:attrNameLst>
                                          <p:attrName>style.visibility</p:attrName>
                                        </p:attrNameLst>
                                      </p:cBhvr>
                                      <p:to>
                                        <p:strVal val="visible"/>
                                      </p:to>
                                    </p:set>
                                    <p:animEffect transition="in" filter="wipe(up)">
                                      <p:cBhvr>
                                        <p:cTn id="22" dur="500"/>
                                        <p:tgtEl>
                                          <p:spTgt spid="1159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7628783-63DA-4ED9-BFD5-D885EAD847A2}" type="slidenum">
              <a:rPr lang="zh-CN" altLang="en-US" smtClean="0"/>
              <a:pPr/>
              <a:t>28</a:t>
            </a:fld>
            <a:endParaRPr lang="en-US" altLang="zh-CN"/>
          </a:p>
        </p:txBody>
      </p:sp>
      <p:sp>
        <p:nvSpPr>
          <p:cNvPr id="2969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B06F3E0-2C5B-42D5-8D2E-5016372E22E8}" type="datetime1">
              <a:rPr lang="zh-CN" altLang="en-US" sz="1800" smtClean="0"/>
              <a:pPr/>
              <a:t>2023/2/25</a:t>
            </a:fld>
            <a:endParaRPr lang="en-US" altLang="zh-CN" sz="1000"/>
          </a:p>
        </p:txBody>
      </p:sp>
      <p:graphicFrame>
        <p:nvGraphicFramePr>
          <p:cNvPr id="29700" name="Object 11"/>
          <p:cNvGraphicFramePr>
            <a:graphicFrameLocks noChangeAspect="1"/>
          </p:cNvGraphicFramePr>
          <p:nvPr>
            <p:extLst>
              <p:ext uri="{D42A27DB-BD31-4B8C-83A1-F6EECF244321}">
                <p14:modId xmlns:p14="http://schemas.microsoft.com/office/powerpoint/2010/main" val="3481786221"/>
              </p:ext>
            </p:extLst>
          </p:nvPr>
        </p:nvGraphicFramePr>
        <p:xfrm>
          <a:off x="277813" y="738792"/>
          <a:ext cx="9628187" cy="2735263"/>
        </p:xfrm>
        <a:graphic>
          <a:graphicData uri="http://schemas.openxmlformats.org/presentationml/2006/ole">
            <mc:AlternateContent xmlns:mc="http://schemas.openxmlformats.org/markup-compatibility/2006">
              <mc:Choice xmlns:v="urn:schemas-microsoft-com:vml" Requires="v">
                <p:oleObj spid="_x0000_s29738" name="位图图像" r:id="rId3" imgW="7676190" imgH="2180952" progId="Paint.Picture">
                  <p:embed/>
                </p:oleObj>
              </mc:Choice>
              <mc:Fallback>
                <p:oleObj name="位图图像" r:id="rId3" imgW="7676190" imgH="2180952" progId="Paint.Picture">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3" y="738792"/>
                        <a:ext cx="9628187"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pic>
        <p:nvPicPr>
          <p:cNvPr id="1153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3443288"/>
            <a:ext cx="4572000" cy="286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3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588" y="3214688"/>
            <a:ext cx="2590800"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3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0988" y="3138488"/>
            <a:ext cx="28956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3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84988" y="3824288"/>
            <a:ext cx="1258887"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菱形 3">
            <a:extLst>
              <a:ext uri="{FF2B5EF4-FFF2-40B4-BE49-F238E27FC236}">
                <a16:creationId xmlns:a16="http://schemas.microsoft.com/office/drawing/2014/main" id="{F996C9C8-31DD-418B-A437-AB4EDD8331BE}"/>
              </a:ext>
            </a:extLst>
          </p:cNvPr>
          <p:cNvSpPr/>
          <p:nvPr/>
        </p:nvSpPr>
        <p:spPr bwMode="auto">
          <a:xfrm>
            <a:off x="4238576" y="4581128"/>
            <a:ext cx="1008112" cy="690960"/>
          </a:xfrm>
          <a:prstGeom prst="diamond">
            <a:avLst/>
          </a:prstGeom>
          <a:solidFill>
            <a:schemeClr val="bg1"/>
          </a:solidFill>
          <a:ln w="508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i="0" u="none" strike="noStrike" cap="none" normalizeH="0" baseline="0" dirty="0">
                <a:ln>
                  <a:noFill/>
                </a:ln>
                <a:solidFill>
                  <a:srgbClr val="0000FF"/>
                </a:solidFill>
                <a:effectLst/>
                <a:latin typeface="Arial" pitchFamily="34" charset="0"/>
                <a:ea typeface="宋体" pitchFamily="2" charset="-122"/>
              </a:rPr>
              <a:t>库存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53030"/>
                                        </p:tgtEl>
                                        <p:attrNameLst>
                                          <p:attrName>style.visibility</p:attrName>
                                        </p:attrNameLst>
                                      </p:cBhvr>
                                      <p:to>
                                        <p:strVal val="visible"/>
                                      </p:to>
                                    </p:set>
                                    <p:animEffect transition="in" filter="wipe(up)">
                                      <p:cBhvr>
                                        <p:cTn id="7" dur="500"/>
                                        <p:tgtEl>
                                          <p:spTgt spid="11530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53032"/>
                                        </p:tgtEl>
                                        <p:attrNameLst>
                                          <p:attrName>style.visibility</p:attrName>
                                        </p:attrNameLst>
                                      </p:cBhvr>
                                      <p:to>
                                        <p:strVal val="visible"/>
                                      </p:to>
                                    </p:set>
                                    <p:animEffect transition="in" filter="wipe(down)">
                                      <p:cBhvr>
                                        <p:cTn id="12" dur="500"/>
                                        <p:tgtEl>
                                          <p:spTgt spid="11530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53033"/>
                                        </p:tgtEl>
                                        <p:attrNameLst>
                                          <p:attrName>style.visibility</p:attrName>
                                        </p:attrNameLst>
                                      </p:cBhvr>
                                      <p:to>
                                        <p:strVal val="visible"/>
                                      </p:to>
                                    </p:set>
                                    <p:animEffect transition="in" filter="wipe(left)">
                                      <p:cBhvr>
                                        <p:cTn id="17" dur="500"/>
                                        <p:tgtEl>
                                          <p:spTgt spid="11530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153034"/>
                                        </p:tgtEl>
                                        <p:attrNameLst>
                                          <p:attrName>style.visibility</p:attrName>
                                        </p:attrNameLst>
                                      </p:cBhvr>
                                      <p:to>
                                        <p:strVal val="visible"/>
                                      </p:to>
                                    </p:set>
                                    <p:animEffect transition="in" filter="wipe(up)">
                                      <p:cBhvr>
                                        <p:cTn id="22" dur="500"/>
                                        <p:tgtEl>
                                          <p:spTgt spid="1153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66F485D-4505-4E13-B7D9-C3BB7FDD4C29}" type="slidenum">
              <a:rPr lang="zh-CN" altLang="en-US" smtClean="0"/>
              <a:pPr/>
              <a:t>29</a:t>
            </a:fld>
            <a:endParaRPr lang="en-US" altLang="zh-CN"/>
          </a:p>
        </p:txBody>
      </p:sp>
      <p:sp>
        <p:nvSpPr>
          <p:cNvPr id="3072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6F1FCAE-5936-4B75-B2C9-DD5E2031C6B3}" type="datetime1">
              <a:rPr lang="zh-CN" altLang="en-US" sz="1800" smtClean="0"/>
              <a:pPr/>
              <a:t>2023/2/25</a:t>
            </a:fld>
            <a:endParaRPr lang="en-US" altLang="zh-CN" sz="1000"/>
          </a:p>
        </p:txBody>
      </p:sp>
      <p:sp>
        <p:nvSpPr>
          <p:cNvPr id="1154050" name="Rectangle 2"/>
          <p:cNvSpPr>
            <a:spLocks noGrp="1" noChangeArrowheads="1"/>
          </p:cNvSpPr>
          <p:nvPr>
            <p:ph type="title"/>
          </p:nvPr>
        </p:nvSpPr>
        <p:spPr/>
        <p:txBody>
          <a:bodyPr/>
          <a:lstStyle/>
          <a:p>
            <a:pPr>
              <a:defRPr/>
            </a:pPr>
            <a:endParaRPr lang="zh-CN" altLang="en-US"/>
          </a:p>
        </p:txBody>
      </p:sp>
      <p:sp>
        <p:nvSpPr>
          <p:cNvPr id="30725" name="Rectangle 3"/>
          <p:cNvSpPr>
            <a:spLocks noGrp="1" noChangeArrowheads="1"/>
          </p:cNvSpPr>
          <p:nvPr>
            <p:ph type="body" idx="1"/>
          </p:nvPr>
        </p:nvSpPr>
        <p:spPr/>
        <p:txBody>
          <a:bodyPr/>
          <a:lstStyle/>
          <a:p>
            <a:endParaRPr lang="zh-CN" altLang="en-US"/>
          </a:p>
        </p:txBody>
      </p:sp>
      <p:pic>
        <p:nvPicPr>
          <p:cNvPr id="307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260350"/>
            <a:ext cx="9361487" cy="605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8F25783-B468-4842-9B9F-3CFBC1A0F193}" type="slidenum">
              <a:rPr lang="zh-CN" altLang="en-US" smtClean="0"/>
              <a:pPr/>
              <a:t>3</a:t>
            </a:fld>
            <a:endParaRPr lang="en-US" altLang="zh-CN"/>
          </a:p>
        </p:txBody>
      </p:sp>
      <p:sp>
        <p:nvSpPr>
          <p:cNvPr id="512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5971D83-2EE7-4F20-ABBB-95D726D911FC}" type="datetime1">
              <a:rPr lang="zh-CN" altLang="en-US" sz="1800" smtClean="0"/>
              <a:pPr/>
              <a:t>2023/2/25</a:t>
            </a:fld>
            <a:endParaRPr lang="en-US" altLang="zh-CN" sz="1000"/>
          </a:p>
        </p:txBody>
      </p:sp>
      <p:sp>
        <p:nvSpPr>
          <p:cNvPr id="1097730" name="Rectangle 2"/>
          <p:cNvSpPr>
            <a:spLocks noGrp="1" noChangeArrowheads="1"/>
          </p:cNvSpPr>
          <p:nvPr>
            <p:ph type="title"/>
          </p:nvPr>
        </p:nvSpPr>
        <p:spPr/>
        <p:txBody>
          <a:bodyPr/>
          <a:lstStyle/>
          <a:p>
            <a:pPr>
              <a:defRPr/>
            </a:pPr>
            <a:r>
              <a:rPr lang="zh-CN" altLang="en-US"/>
              <a:t>数据模型</a:t>
            </a:r>
            <a:r>
              <a:rPr lang="en-US" altLang="zh-CN" sz="3200"/>
              <a:t>—</a:t>
            </a:r>
            <a:r>
              <a:rPr lang="zh-CN" altLang="en-US" sz="3200"/>
              <a:t>回顾</a:t>
            </a:r>
          </a:p>
        </p:txBody>
      </p:sp>
      <p:sp>
        <p:nvSpPr>
          <p:cNvPr id="5125" name="Rectangle 3"/>
          <p:cNvSpPr>
            <a:spLocks noGrp="1" noChangeArrowheads="1"/>
          </p:cNvSpPr>
          <p:nvPr>
            <p:ph type="body" idx="1"/>
          </p:nvPr>
        </p:nvSpPr>
        <p:spPr>
          <a:xfrm>
            <a:off x="650875" y="1143000"/>
            <a:ext cx="8820150" cy="2306638"/>
          </a:xfrm>
        </p:spPr>
        <p:txBody>
          <a:bodyPr/>
          <a:lstStyle/>
          <a:p>
            <a:pPr>
              <a:spcBef>
                <a:spcPct val="0"/>
              </a:spcBef>
            </a:pPr>
            <a:r>
              <a:rPr lang="zh-CN" altLang="en-US"/>
              <a:t>数据模型是现实世界数据特征的抽象根据模型应用的不同目的，数据模型</a:t>
            </a:r>
            <a:r>
              <a:rPr lang="en-US" altLang="zh-CN"/>
              <a:t>分</a:t>
            </a:r>
            <a:r>
              <a:rPr lang="zh-CN" altLang="en-US"/>
              <a:t>为两类</a:t>
            </a:r>
          </a:p>
          <a:p>
            <a:pPr lvl="1">
              <a:lnSpc>
                <a:spcPct val="120000"/>
              </a:lnSpc>
              <a:spcBef>
                <a:spcPct val="0"/>
              </a:spcBef>
            </a:pPr>
            <a:r>
              <a:rPr lang="en-US" altLang="zh-CN"/>
              <a:t>(1) 概念模型   也称信息模型，它是按用户的观点来对数据和信息建模。</a:t>
            </a:r>
            <a:r>
              <a:rPr lang="zh-CN" altLang="en-US"/>
              <a:t>主要用于数据库设计</a:t>
            </a:r>
          </a:p>
          <a:p>
            <a:pPr lvl="1">
              <a:lnSpc>
                <a:spcPct val="120000"/>
              </a:lnSpc>
              <a:spcBef>
                <a:spcPct val="0"/>
              </a:spcBef>
            </a:pPr>
            <a:r>
              <a:rPr lang="en-US" altLang="zh-CN"/>
              <a:t>(2) </a:t>
            </a:r>
            <a:r>
              <a:rPr lang="zh-CN" altLang="en-US"/>
              <a:t>数据模型</a:t>
            </a:r>
          </a:p>
        </p:txBody>
      </p:sp>
      <p:sp>
        <p:nvSpPr>
          <p:cNvPr id="1097732" name="Rectangle 4"/>
          <p:cNvSpPr>
            <a:spLocks noChangeArrowheads="1"/>
          </p:cNvSpPr>
          <p:nvPr/>
        </p:nvSpPr>
        <p:spPr bwMode="auto">
          <a:xfrm>
            <a:off x="488950" y="3429000"/>
            <a:ext cx="8820150" cy="207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14388">
              <a:defRPr sz="2000" b="1">
                <a:solidFill>
                  <a:schemeClr val="tx1"/>
                </a:solidFill>
                <a:latin typeface="Arial" charset="0"/>
                <a:ea typeface="宋体" pitchFamily="2" charset="-122"/>
              </a:defRPr>
            </a:lvl1pPr>
            <a:lvl2pPr marL="742950" indent="-285750" defTabSz="814388">
              <a:defRPr sz="2000" b="1">
                <a:solidFill>
                  <a:schemeClr val="tx1"/>
                </a:solidFill>
                <a:latin typeface="Arial" charset="0"/>
                <a:ea typeface="宋体" pitchFamily="2" charset="-122"/>
              </a:defRPr>
            </a:lvl2pPr>
            <a:lvl3pPr marL="1027113" indent="-249238" defTabSz="814388">
              <a:defRPr sz="2000" b="1">
                <a:solidFill>
                  <a:schemeClr val="tx1"/>
                </a:solidFill>
                <a:latin typeface="Arial" charset="0"/>
                <a:ea typeface="宋体" pitchFamily="2" charset="-122"/>
              </a:defRPr>
            </a:lvl3pPr>
            <a:lvl4pPr marL="1600200" indent="-228600" defTabSz="814388">
              <a:defRPr sz="2000" b="1">
                <a:solidFill>
                  <a:schemeClr val="tx1"/>
                </a:solidFill>
                <a:latin typeface="Arial" charset="0"/>
                <a:ea typeface="宋体" pitchFamily="2" charset="-122"/>
              </a:defRPr>
            </a:lvl4pPr>
            <a:lvl5pPr marL="2057400" indent="-228600" defTabSz="814388">
              <a:defRPr sz="2000" b="1">
                <a:solidFill>
                  <a:schemeClr val="tx1"/>
                </a:solidFill>
                <a:latin typeface="Arial" charset="0"/>
                <a:ea typeface="宋体" pitchFamily="2" charset="-122"/>
              </a:defRPr>
            </a:lvl5pPr>
            <a:lvl6pPr marL="2514600" indent="-228600" algn="ctr" defTabSz="8143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8143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8143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814388" eaLnBrk="0" fontAlgn="base" hangingPunct="0">
              <a:spcBef>
                <a:spcPct val="0"/>
              </a:spcBef>
              <a:spcAft>
                <a:spcPct val="0"/>
              </a:spcAft>
              <a:defRPr sz="2000" b="1">
                <a:solidFill>
                  <a:schemeClr val="tx1"/>
                </a:solidFill>
                <a:latin typeface="Arial" charset="0"/>
                <a:ea typeface="宋体" pitchFamily="2" charset="-122"/>
              </a:defRPr>
            </a:lvl9pPr>
          </a:lstStyle>
          <a:p>
            <a:pPr lvl="2" algn="l">
              <a:lnSpc>
                <a:spcPct val="90000"/>
              </a:lnSpc>
              <a:spcBef>
                <a:spcPct val="35000"/>
              </a:spcBef>
              <a:buClr>
                <a:srgbClr val="27305F"/>
              </a:buClr>
              <a:buFont typeface="Wingdings" pitchFamily="2" charset="2"/>
              <a:buChar char="Ø"/>
            </a:pPr>
            <a:r>
              <a:rPr lang="zh-CN" altLang="en-US" sz="2800">
                <a:latin typeface="Times New Roman" pitchFamily="18" charset="0"/>
              </a:rPr>
              <a:t>逻辑数据模型主要包括网状模型、层次模型、关系模型、面向对象模型、对象关系模型等，</a:t>
            </a:r>
          </a:p>
          <a:p>
            <a:pPr lvl="2" algn="l">
              <a:lnSpc>
                <a:spcPct val="90000"/>
              </a:lnSpc>
              <a:spcBef>
                <a:spcPct val="35000"/>
              </a:spcBef>
              <a:buClr>
                <a:srgbClr val="27305F"/>
              </a:buClr>
              <a:buFont typeface="Wingdings" pitchFamily="2" charset="2"/>
              <a:buChar char="Ø"/>
            </a:pPr>
            <a:r>
              <a:rPr lang="zh-CN" altLang="en-US" sz="2800">
                <a:latin typeface="Times New Roman" pitchFamily="18" charset="0"/>
              </a:rPr>
              <a:t>物理数据模型是对数据最低层次的抽象，它描述数据在系统内部的表示方式和存取方法，在磁盘或磁带上的存储方式和存取方法。</a:t>
            </a:r>
          </a:p>
        </p:txBody>
      </p:sp>
      <p:sp>
        <p:nvSpPr>
          <p:cNvPr id="1097734" name="AutoShape 6"/>
          <p:cNvSpPr>
            <a:spLocks noChangeArrowheads="1"/>
          </p:cNvSpPr>
          <p:nvPr/>
        </p:nvSpPr>
        <p:spPr bwMode="auto">
          <a:xfrm>
            <a:off x="5457825" y="1989138"/>
            <a:ext cx="3240088" cy="1295400"/>
          </a:xfrm>
          <a:prstGeom prst="wedgeRoundRectCallout">
            <a:avLst>
              <a:gd name="adj1" fmla="val -38046"/>
              <a:gd name="adj2" fmla="val 73282"/>
              <a:gd name="adj3" fmla="val 16667"/>
            </a:avLst>
          </a:prstGeom>
          <a:solidFill>
            <a:srgbClr val="FFFFCC"/>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它是按计算机系统的观点对数据建模，主要用于</a:t>
            </a:r>
            <a:r>
              <a:rPr lang="en-US" altLang="zh-CN" sz="2400"/>
              <a:t>DBMS</a:t>
            </a:r>
            <a:r>
              <a:rPr lang="zh-CN" altLang="en-US" sz="2400"/>
              <a:t>的实现</a:t>
            </a:r>
          </a:p>
        </p:txBody>
      </p:sp>
      <p:sp>
        <p:nvSpPr>
          <p:cNvPr id="1097735" name="AutoShape 7"/>
          <p:cNvSpPr>
            <a:spLocks noChangeArrowheads="1"/>
          </p:cNvSpPr>
          <p:nvPr/>
        </p:nvSpPr>
        <p:spPr bwMode="auto">
          <a:xfrm>
            <a:off x="5816600" y="5373688"/>
            <a:ext cx="3887788" cy="1295400"/>
          </a:xfrm>
          <a:prstGeom prst="wedgeRoundRectCallout">
            <a:avLst>
              <a:gd name="adj1" fmla="val -48611"/>
              <a:gd name="adj2" fmla="val -74019"/>
              <a:gd name="adj3" fmla="val 16667"/>
            </a:avLst>
          </a:prstGeom>
          <a:solidFill>
            <a:srgbClr val="FFFFCC"/>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物理模型的实现是</a:t>
            </a:r>
            <a:r>
              <a:rPr lang="en-US" altLang="zh-CN" sz="2400"/>
              <a:t>DBMS</a:t>
            </a:r>
            <a:r>
              <a:rPr lang="zh-CN" altLang="en-US" sz="2400"/>
              <a:t>的任务，数据库设计人员要了解和选择物理模型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97732"/>
                                        </p:tgtEl>
                                        <p:attrNameLst>
                                          <p:attrName>style.visibility</p:attrName>
                                        </p:attrNameLst>
                                      </p:cBhvr>
                                      <p:to>
                                        <p:strVal val="visible"/>
                                      </p:to>
                                    </p:set>
                                    <p:animEffect transition="in" filter="wipe(up)">
                                      <p:cBhvr>
                                        <p:cTn id="7" dur="1000"/>
                                        <p:tgtEl>
                                          <p:spTgt spid="1097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97734"/>
                                        </p:tgtEl>
                                        <p:attrNameLst>
                                          <p:attrName>style.visibility</p:attrName>
                                        </p:attrNameLst>
                                      </p:cBhvr>
                                      <p:to>
                                        <p:strVal val="visible"/>
                                      </p:to>
                                    </p:set>
                                    <p:animEffect transition="in" filter="wipe(up)">
                                      <p:cBhvr>
                                        <p:cTn id="12" dur="1000"/>
                                        <p:tgtEl>
                                          <p:spTgt spid="10977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97735"/>
                                        </p:tgtEl>
                                        <p:attrNameLst>
                                          <p:attrName>style.visibility</p:attrName>
                                        </p:attrNameLst>
                                      </p:cBhvr>
                                      <p:to>
                                        <p:strVal val="visible"/>
                                      </p:to>
                                    </p:set>
                                    <p:animEffect transition="in" filter="wipe(down)">
                                      <p:cBhvr>
                                        <p:cTn id="17" dur="1000"/>
                                        <p:tgtEl>
                                          <p:spTgt spid="1097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32" grpId="0"/>
      <p:bldP spid="1097734" grpId="0" animBg="1"/>
      <p:bldP spid="10977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F745E2B-307B-4F12-BC46-361C6E13E420}" type="slidenum">
              <a:rPr lang="zh-CN" altLang="en-US" smtClean="0"/>
              <a:pPr/>
              <a:t>30</a:t>
            </a:fld>
            <a:endParaRPr lang="en-US" altLang="zh-CN"/>
          </a:p>
        </p:txBody>
      </p:sp>
      <p:sp>
        <p:nvSpPr>
          <p:cNvPr id="3584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9A937E9-7A29-441A-B875-9D0DFA711B64}" type="datetime1">
              <a:rPr lang="zh-CN" altLang="en-US" sz="1800" smtClean="0"/>
              <a:pPr/>
              <a:t>2023/2/25</a:t>
            </a:fld>
            <a:endParaRPr lang="en-US" altLang="zh-CN" sz="1000"/>
          </a:p>
        </p:txBody>
      </p:sp>
      <p:sp>
        <p:nvSpPr>
          <p:cNvPr id="1163266" name="Rectangle 2"/>
          <p:cNvSpPr>
            <a:spLocks noGrp="1" noChangeArrowheads="1"/>
          </p:cNvSpPr>
          <p:nvPr>
            <p:ph type="title"/>
          </p:nvPr>
        </p:nvSpPr>
        <p:spPr/>
        <p:txBody>
          <a:bodyPr/>
          <a:lstStyle/>
          <a:p>
            <a:pPr>
              <a:defRPr/>
            </a:pPr>
            <a:r>
              <a:rPr lang="en-US" altLang="zh-CN"/>
              <a:t>2.1 E-R</a:t>
            </a:r>
            <a:r>
              <a:rPr lang="zh-CN" altLang="en-US"/>
              <a:t>概念模型</a:t>
            </a:r>
          </a:p>
        </p:txBody>
      </p:sp>
      <p:sp>
        <p:nvSpPr>
          <p:cNvPr id="35845" name="Rectangle 3"/>
          <p:cNvSpPr>
            <a:spLocks noGrp="1" noChangeArrowheads="1"/>
          </p:cNvSpPr>
          <p:nvPr>
            <p:ph type="body" idx="1"/>
          </p:nvPr>
        </p:nvSpPr>
        <p:spPr>
          <a:xfrm>
            <a:off x="650875" y="1143000"/>
            <a:ext cx="8820150" cy="2752725"/>
          </a:xfrm>
        </p:spPr>
        <p:txBody>
          <a:bodyPr/>
          <a:lstStyle/>
          <a:p>
            <a:r>
              <a:rPr lang="en-US" altLang="zh-CN"/>
              <a:t>E-R</a:t>
            </a:r>
            <a:r>
              <a:rPr lang="zh-CN" altLang="en-US"/>
              <a:t>模型被广泛地用于数据库概念模型的设计。</a:t>
            </a:r>
          </a:p>
          <a:p>
            <a:pPr lvl="1"/>
            <a:r>
              <a:rPr lang="zh-CN" altLang="en-US"/>
              <a:t>在</a:t>
            </a:r>
            <a:r>
              <a:rPr lang="en-US" altLang="zh-CN"/>
              <a:t>E-R</a:t>
            </a:r>
            <a:r>
              <a:rPr lang="zh-CN" altLang="en-US"/>
              <a:t>图中仅表示现实世界中的信息结构及信息之间的关系，不涉及任何信息在计算机中的表示。</a:t>
            </a:r>
          </a:p>
          <a:p>
            <a:pPr lvl="1"/>
            <a:r>
              <a:rPr lang="zh-CN" altLang="en-US"/>
              <a:t>只要用户的需求不变，</a:t>
            </a:r>
            <a:r>
              <a:rPr lang="en-US" altLang="zh-CN"/>
              <a:t>E-R</a:t>
            </a:r>
            <a:r>
              <a:rPr lang="zh-CN" altLang="en-US"/>
              <a:t>模型是稳定的。</a:t>
            </a:r>
          </a:p>
          <a:p>
            <a:pPr lvl="1"/>
            <a:r>
              <a:rPr lang="zh-CN" altLang="en-US"/>
              <a:t>运用</a:t>
            </a:r>
            <a:r>
              <a:rPr lang="en-US" altLang="zh-CN"/>
              <a:t>E-R</a:t>
            </a:r>
            <a:r>
              <a:rPr lang="zh-CN" altLang="en-US"/>
              <a:t>模型，可以很方便地将其转换为具体的</a:t>
            </a:r>
            <a:r>
              <a:rPr lang="en-US" altLang="zh-CN"/>
              <a:t>DBMS</a:t>
            </a:r>
            <a:r>
              <a:rPr lang="zh-CN" altLang="en-US"/>
              <a:t>所支持的数据模型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7E3CA68-5F70-450F-921E-874BF6C103D7}" type="slidenum">
              <a:rPr lang="zh-CN" altLang="en-US" smtClean="0"/>
              <a:pPr/>
              <a:t>31</a:t>
            </a:fld>
            <a:endParaRPr lang="en-US" altLang="zh-CN"/>
          </a:p>
        </p:txBody>
      </p:sp>
      <p:sp>
        <p:nvSpPr>
          <p:cNvPr id="3686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C000B66-F86B-43BF-BA5B-B9DD0DD78271}" type="datetime1">
              <a:rPr lang="zh-CN" altLang="en-US" sz="1800" smtClean="0"/>
              <a:pPr/>
              <a:t>2023/2/25</a:t>
            </a:fld>
            <a:endParaRPr lang="en-US" altLang="zh-CN" sz="1000"/>
          </a:p>
        </p:txBody>
      </p:sp>
      <p:sp>
        <p:nvSpPr>
          <p:cNvPr id="1132546" name="Rectangle 2"/>
          <p:cNvSpPr>
            <a:spLocks noGrp="1" noChangeArrowheads="1"/>
          </p:cNvSpPr>
          <p:nvPr>
            <p:ph type="title"/>
          </p:nvPr>
        </p:nvSpPr>
        <p:spPr/>
        <p:txBody>
          <a:bodyPr/>
          <a:lstStyle/>
          <a:p>
            <a:pPr>
              <a:defRPr/>
            </a:pPr>
            <a:r>
              <a:rPr lang="zh-CN" altLang="en-US"/>
              <a:t>第</a:t>
            </a:r>
            <a:r>
              <a:rPr lang="en-US" altLang="zh-CN"/>
              <a:t>2</a:t>
            </a:r>
            <a:r>
              <a:rPr lang="zh-CN" altLang="en-US"/>
              <a:t>章  数据模型</a:t>
            </a:r>
          </a:p>
        </p:txBody>
      </p:sp>
      <p:sp>
        <p:nvSpPr>
          <p:cNvPr id="36869" name="Rectangle 3"/>
          <p:cNvSpPr>
            <a:spLocks noGrp="1" noChangeArrowheads="1"/>
          </p:cNvSpPr>
          <p:nvPr>
            <p:ph type="body" idx="1"/>
          </p:nvPr>
        </p:nvSpPr>
        <p:spPr>
          <a:xfrm>
            <a:off x="650875" y="1143000"/>
            <a:ext cx="8820150" cy="3333750"/>
          </a:xfrm>
        </p:spPr>
        <p:txBody>
          <a:bodyPr/>
          <a:lstStyle/>
          <a:p>
            <a:pPr>
              <a:lnSpc>
                <a:spcPct val="130000"/>
              </a:lnSpc>
              <a:spcBef>
                <a:spcPct val="0"/>
              </a:spcBef>
            </a:pPr>
            <a:r>
              <a:rPr lang="en-US" altLang="zh-CN" dirty="0"/>
              <a:t>2.1	E-</a:t>
            </a:r>
            <a:r>
              <a:rPr lang="en-US" altLang="zh-CN" dirty="0" err="1"/>
              <a:t>R概念模型</a:t>
            </a:r>
            <a:endParaRPr lang="en-US" altLang="zh-CN" dirty="0"/>
          </a:p>
          <a:p>
            <a:pPr>
              <a:lnSpc>
                <a:spcPct val="130000"/>
              </a:lnSpc>
              <a:spcBef>
                <a:spcPct val="0"/>
              </a:spcBef>
            </a:pPr>
            <a:r>
              <a:rPr lang="en-US" altLang="zh-CN" dirty="0">
                <a:solidFill>
                  <a:srgbClr val="0000FF"/>
                </a:solidFill>
              </a:rPr>
              <a:t>2.2	</a:t>
            </a:r>
            <a:r>
              <a:rPr lang="en-US" altLang="zh-CN" dirty="0" err="1">
                <a:solidFill>
                  <a:srgbClr val="0000FF"/>
                </a:solidFill>
              </a:rPr>
              <a:t>层次数据模型</a:t>
            </a:r>
            <a:endParaRPr lang="en-US" altLang="zh-CN" dirty="0">
              <a:solidFill>
                <a:srgbClr val="0000FF"/>
              </a:solidFill>
            </a:endParaRPr>
          </a:p>
          <a:p>
            <a:pPr>
              <a:lnSpc>
                <a:spcPct val="130000"/>
              </a:lnSpc>
              <a:spcBef>
                <a:spcPct val="0"/>
              </a:spcBef>
            </a:pPr>
            <a:r>
              <a:rPr lang="en-US" altLang="zh-CN" dirty="0"/>
              <a:t>2.3	</a:t>
            </a:r>
            <a:r>
              <a:rPr lang="en-US" altLang="zh-CN" dirty="0" err="1"/>
              <a:t>网状数据模型</a:t>
            </a:r>
            <a:endParaRPr lang="en-US" altLang="zh-CN" dirty="0"/>
          </a:p>
          <a:p>
            <a:pPr>
              <a:lnSpc>
                <a:spcPct val="130000"/>
              </a:lnSpc>
              <a:spcBef>
                <a:spcPct val="0"/>
              </a:spcBef>
            </a:pPr>
            <a:r>
              <a:rPr lang="en-US" altLang="zh-CN" dirty="0"/>
              <a:t>2.4	</a:t>
            </a:r>
            <a:r>
              <a:rPr lang="en-US" altLang="zh-CN" dirty="0" err="1"/>
              <a:t>关系数据模型</a:t>
            </a:r>
            <a:endParaRPr lang="en-US" altLang="zh-CN" dirty="0"/>
          </a:p>
          <a:p>
            <a:pPr>
              <a:lnSpc>
                <a:spcPct val="130000"/>
              </a:lnSpc>
              <a:spcBef>
                <a:spcPct val="0"/>
              </a:spcBef>
            </a:pPr>
            <a:r>
              <a:rPr lang="en-US" altLang="zh-CN" dirty="0"/>
              <a:t>2.5	</a:t>
            </a:r>
            <a:r>
              <a:rPr lang="en-US" altLang="zh-CN" dirty="0" err="1"/>
              <a:t>面向对象数据模型</a:t>
            </a:r>
            <a:endParaRPr lang="zh-CN" altLang="en-US" dirty="0"/>
          </a:p>
          <a:p>
            <a:pPr>
              <a:lnSpc>
                <a:spcPct val="130000"/>
              </a:lnSpc>
              <a:spcBef>
                <a:spcPct val="0"/>
              </a:spcBef>
            </a:pPr>
            <a:r>
              <a:rPr lang="en-US" altLang="zh-CN" dirty="0"/>
              <a:t>2.6 </a:t>
            </a:r>
            <a:r>
              <a:rPr lang="zh-CN" altLang="en-US" dirty="0"/>
              <a:t>小结</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B3E89E1-CDDA-4D0A-8934-944C8743F35F}" type="slidenum">
              <a:rPr lang="zh-CN" altLang="en-US" smtClean="0"/>
              <a:pPr/>
              <a:t>32</a:t>
            </a:fld>
            <a:endParaRPr lang="en-US" altLang="zh-CN"/>
          </a:p>
        </p:txBody>
      </p:sp>
      <p:sp>
        <p:nvSpPr>
          <p:cNvPr id="3789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6F1EE0E-1594-4BA5-848A-094ED2CAD5A6}" type="datetime1">
              <a:rPr lang="zh-CN" altLang="en-US" sz="1800" smtClean="0"/>
              <a:pPr/>
              <a:t>2023/2/25</a:t>
            </a:fld>
            <a:endParaRPr lang="en-US" altLang="zh-CN" sz="1000"/>
          </a:p>
        </p:txBody>
      </p:sp>
      <p:sp>
        <p:nvSpPr>
          <p:cNvPr id="1036290" name="Rectangle 2"/>
          <p:cNvSpPr>
            <a:spLocks noGrp="1" noChangeArrowheads="1"/>
          </p:cNvSpPr>
          <p:nvPr>
            <p:ph type="title"/>
          </p:nvPr>
        </p:nvSpPr>
        <p:spPr/>
        <p:txBody>
          <a:bodyPr/>
          <a:lstStyle/>
          <a:p>
            <a:pPr defTabSz="914400">
              <a:defRPr/>
            </a:pPr>
            <a:r>
              <a:rPr lang="en-US" altLang="zh-CN"/>
              <a:t>2.2  </a:t>
            </a:r>
            <a:r>
              <a:rPr lang="zh-CN" altLang="en-US"/>
              <a:t>层次模型</a:t>
            </a:r>
          </a:p>
        </p:txBody>
      </p:sp>
      <p:sp>
        <p:nvSpPr>
          <p:cNvPr id="37893" name="Rectangle 3"/>
          <p:cNvSpPr>
            <a:spLocks noGrp="1" noChangeArrowheads="1"/>
          </p:cNvSpPr>
          <p:nvPr>
            <p:ph type="body" idx="1"/>
          </p:nvPr>
        </p:nvSpPr>
        <p:spPr>
          <a:xfrm>
            <a:off x="650875" y="1143000"/>
            <a:ext cx="8820150" cy="4438650"/>
          </a:xfrm>
        </p:spPr>
        <p:txBody>
          <a:bodyPr/>
          <a:lstStyle/>
          <a:p>
            <a:pPr marL="342900" indent="-342900" defTabSz="914400"/>
            <a:r>
              <a:rPr lang="zh-CN" altLang="en-US"/>
              <a:t>层次模型是数据库系统中最早出现的数据模型，典型代表是</a:t>
            </a:r>
            <a:r>
              <a:rPr lang="en-US" altLang="zh-CN"/>
              <a:t>IBM</a:t>
            </a:r>
            <a:r>
              <a:rPr lang="zh-CN" altLang="en-US"/>
              <a:t>公司的</a:t>
            </a:r>
            <a:r>
              <a:rPr lang="en-US" altLang="zh-CN"/>
              <a:t>IMS</a:t>
            </a:r>
            <a:r>
              <a:rPr lang="zh-CN" altLang="en-US"/>
              <a:t>（</a:t>
            </a:r>
            <a:r>
              <a:rPr lang="en-US" altLang="zh-CN"/>
              <a:t>Information Management System</a:t>
            </a:r>
            <a:r>
              <a:rPr lang="zh-CN" altLang="en-US"/>
              <a:t>）数据库管理系统，</a:t>
            </a:r>
            <a:r>
              <a:rPr lang="en-US" altLang="zh-CN"/>
              <a:t>1968</a:t>
            </a:r>
            <a:r>
              <a:rPr lang="zh-CN" altLang="en-US"/>
              <a:t>年推出</a:t>
            </a:r>
          </a:p>
          <a:p>
            <a:pPr marL="342900" indent="-342900" defTabSz="914400"/>
            <a:r>
              <a:rPr lang="zh-CN" altLang="en-US"/>
              <a:t>层次数据模型</a:t>
            </a:r>
            <a:r>
              <a:rPr lang="zh-CN" altLang="en-US">
                <a:solidFill>
                  <a:srgbClr val="0000FF"/>
                </a:solidFill>
              </a:rPr>
              <a:t>用树型结构表示各类实体以及实体间的联系</a:t>
            </a:r>
            <a:r>
              <a:rPr lang="zh-CN" altLang="en-US"/>
              <a:t>。现实世界中，许多实体之间的联系都表现出一种很自然的层次关系，如家族关系，行政机构等。</a:t>
            </a:r>
            <a:r>
              <a:rPr lang="en-US" altLang="zh-CN"/>
              <a:t> </a:t>
            </a:r>
          </a:p>
          <a:p>
            <a:pPr marL="342900" indent="-342900" defTabSz="914400"/>
            <a:r>
              <a:rPr lang="zh-CN" altLang="en-US"/>
              <a:t>满足下面两个条件的基本层次联系的集合为层次模型</a:t>
            </a:r>
          </a:p>
          <a:p>
            <a:pPr marL="742950" lvl="1" indent="-285750" defTabSz="914400"/>
            <a:r>
              <a:rPr lang="zh-CN" altLang="en-US"/>
              <a:t>有且只有一个结点没有双亲结点，这个结点称为根节点</a:t>
            </a:r>
          </a:p>
          <a:p>
            <a:pPr marL="742950" lvl="1" indent="-285750" defTabSz="914400"/>
            <a:r>
              <a:rPr lang="zh-CN" altLang="en-US"/>
              <a:t>根以外的其它结点有且只有一个双亲结点</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1438394-69F7-420C-B005-85068A94F2C9}" type="slidenum">
              <a:rPr lang="zh-CN" altLang="en-US" smtClean="0"/>
              <a:pPr/>
              <a:t>33</a:t>
            </a:fld>
            <a:endParaRPr lang="en-US" altLang="zh-CN"/>
          </a:p>
        </p:txBody>
      </p:sp>
      <p:sp>
        <p:nvSpPr>
          <p:cNvPr id="3891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D95E0F5-4F0F-4157-9113-DBB064BE4C8E}" type="datetime1">
              <a:rPr lang="zh-CN" altLang="en-US" sz="1800" smtClean="0"/>
              <a:pPr/>
              <a:t>2023/2/25</a:t>
            </a:fld>
            <a:endParaRPr lang="en-US" altLang="zh-CN" sz="1000"/>
          </a:p>
        </p:txBody>
      </p:sp>
      <p:sp>
        <p:nvSpPr>
          <p:cNvPr id="963586" name="Rectangle 2"/>
          <p:cNvSpPr>
            <a:spLocks noGrp="1" noChangeArrowheads="1"/>
          </p:cNvSpPr>
          <p:nvPr>
            <p:ph type="title"/>
          </p:nvPr>
        </p:nvSpPr>
        <p:spPr/>
        <p:txBody>
          <a:bodyPr/>
          <a:lstStyle/>
          <a:p>
            <a:pPr>
              <a:defRPr/>
            </a:pPr>
            <a:r>
              <a:rPr lang="zh-CN" altLang="en-US"/>
              <a:t>一、层次数据模型的数据结构 </a:t>
            </a:r>
          </a:p>
        </p:txBody>
      </p:sp>
      <p:sp>
        <p:nvSpPr>
          <p:cNvPr id="38917" name="Rectangle 3"/>
          <p:cNvSpPr>
            <a:spLocks noGrp="1" noChangeArrowheads="1"/>
          </p:cNvSpPr>
          <p:nvPr>
            <p:ph type="body" idx="1"/>
          </p:nvPr>
        </p:nvSpPr>
        <p:spPr>
          <a:xfrm>
            <a:off x="650875" y="1143000"/>
            <a:ext cx="8982075" cy="1365250"/>
          </a:xfrm>
        </p:spPr>
        <p:txBody>
          <a:bodyPr/>
          <a:lstStyle/>
          <a:p>
            <a:pPr>
              <a:lnSpc>
                <a:spcPct val="80000"/>
              </a:lnSpc>
            </a:pPr>
            <a:r>
              <a:rPr lang="zh-CN" altLang="en-US"/>
              <a:t>在层次模型中，根结点处在最上层，其它结点都有上一级结点作为其双亲结点，这些结点称为其双亲结点的子女结点，同一双亲结点的子女结点称为兄弟结点。没有子女的结点称为叶结点 </a:t>
            </a:r>
          </a:p>
        </p:txBody>
      </p:sp>
      <p:grpSp>
        <p:nvGrpSpPr>
          <p:cNvPr id="38918" name="Group 4"/>
          <p:cNvGrpSpPr>
            <a:grpSpLocks/>
          </p:cNvGrpSpPr>
          <p:nvPr/>
        </p:nvGrpSpPr>
        <p:grpSpPr bwMode="auto">
          <a:xfrm>
            <a:off x="0" y="2565400"/>
            <a:ext cx="3849688" cy="4322763"/>
            <a:chOff x="1524" y="1285"/>
            <a:chExt cx="2726" cy="2340"/>
          </a:xfrm>
        </p:grpSpPr>
        <p:grpSp>
          <p:nvGrpSpPr>
            <p:cNvPr id="38930" name="Group 5"/>
            <p:cNvGrpSpPr>
              <a:grpSpLocks/>
            </p:cNvGrpSpPr>
            <p:nvPr/>
          </p:nvGrpSpPr>
          <p:grpSpPr bwMode="auto">
            <a:xfrm>
              <a:off x="1524" y="1285"/>
              <a:ext cx="2726" cy="1890"/>
              <a:chOff x="1524" y="1285"/>
              <a:chExt cx="2726" cy="1890"/>
            </a:xfrm>
          </p:grpSpPr>
          <p:sp>
            <p:nvSpPr>
              <p:cNvPr id="38948" name="Rectangle 6"/>
              <p:cNvSpPr>
                <a:spLocks noChangeArrowheads="1"/>
              </p:cNvSpPr>
              <p:nvPr/>
            </p:nvSpPr>
            <p:spPr bwMode="auto">
              <a:xfrm>
                <a:off x="1524" y="1314"/>
                <a:ext cx="69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黑体" pitchFamily="49" charset="-122"/>
                    <a:ea typeface="黑体" pitchFamily="49" charset="-122"/>
                  </a:rPr>
                  <a:t>         </a:t>
                </a:r>
                <a:endParaRPr kumimoji="1" lang="zh-CN" altLang="en-US" sz="2400" b="0">
                  <a:latin typeface="Times New Roman" pitchFamily="18" charset="0"/>
                </a:endParaRPr>
              </a:p>
            </p:txBody>
          </p:sp>
          <p:sp>
            <p:nvSpPr>
              <p:cNvPr id="38949" name="Rectangle 7"/>
              <p:cNvSpPr>
                <a:spLocks noChangeArrowheads="1"/>
              </p:cNvSpPr>
              <p:nvPr/>
            </p:nvSpPr>
            <p:spPr bwMode="auto">
              <a:xfrm>
                <a:off x="2134" y="1306"/>
                <a:ext cx="3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50" name="Rectangle 8"/>
              <p:cNvSpPr>
                <a:spLocks noChangeArrowheads="1"/>
              </p:cNvSpPr>
              <p:nvPr/>
            </p:nvSpPr>
            <p:spPr bwMode="auto">
              <a:xfrm>
                <a:off x="2814" y="1306"/>
                <a:ext cx="3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51" name="Rectangle 9"/>
              <p:cNvSpPr>
                <a:spLocks noChangeArrowheads="1"/>
              </p:cNvSpPr>
              <p:nvPr/>
            </p:nvSpPr>
            <p:spPr bwMode="auto">
              <a:xfrm>
                <a:off x="2898" y="130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52" name="Rectangle 10"/>
              <p:cNvSpPr>
                <a:spLocks noChangeArrowheads="1"/>
              </p:cNvSpPr>
              <p:nvPr/>
            </p:nvSpPr>
            <p:spPr bwMode="auto">
              <a:xfrm>
                <a:off x="2960" y="1314"/>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8953" name="Rectangle 11"/>
              <p:cNvSpPr>
                <a:spLocks noChangeArrowheads="1"/>
              </p:cNvSpPr>
              <p:nvPr/>
            </p:nvSpPr>
            <p:spPr bwMode="auto">
              <a:xfrm>
                <a:off x="3102" y="1306"/>
                <a:ext cx="15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1  </a:t>
                </a:r>
                <a:endParaRPr kumimoji="1" lang="en-US" altLang="zh-CN" sz="2400" b="0">
                  <a:latin typeface="Times New Roman" pitchFamily="18" charset="0"/>
                </a:endParaRPr>
              </a:p>
            </p:txBody>
          </p:sp>
          <p:sp>
            <p:nvSpPr>
              <p:cNvPr id="38954" name="Rectangle 12"/>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55" name="Line 13"/>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Line 14"/>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Rectangle 15"/>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58" name="Line 16"/>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9" name="Line 17"/>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0" name="Rectangle 18"/>
              <p:cNvSpPr>
                <a:spLocks noChangeArrowheads="1"/>
              </p:cNvSpPr>
              <p:nvPr/>
            </p:nvSpPr>
            <p:spPr bwMode="auto">
              <a:xfrm>
                <a:off x="2814" y="1285"/>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61" name="Line 19"/>
              <p:cNvSpPr>
                <a:spLocks noChangeShapeType="1"/>
              </p:cNvSpPr>
              <p:nvPr/>
            </p:nvSpPr>
            <p:spPr bwMode="auto">
              <a:xfrm>
                <a:off x="2814" y="1285"/>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2" name="Rectangle 20"/>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63" name="Line 21"/>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4" name="Line 22"/>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5" name="Rectangle 23"/>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66" name="Line 24"/>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Line 25"/>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8" name="Rectangle 26"/>
              <p:cNvSpPr>
                <a:spLocks noChangeArrowheads="1"/>
              </p:cNvSpPr>
              <p:nvPr/>
            </p:nvSpPr>
            <p:spPr bwMode="auto">
              <a:xfrm>
                <a:off x="2806"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69" name="Line 27"/>
              <p:cNvSpPr>
                <a:spLocks noChangeShapeType="1"/>
              </p:cNvSpPr>
              <p:nvPr/>
            </p:nvSpPr>
            <p:spPr bwMode="auto">
              <a:xfrm>
                <a:off x="2806"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0" name="Rectangle 28"/>
              <p:cNvSpPr>
                <a:spLocks noChangeArrowheads="1"/>
              </p:cNvSpPr>
              <p:nvPr/>
            </p:nvSpPr>
            <p:spPr bwMode="auto">
              <a:xfrm>
                <a:off x="3303"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71" name="Line 29"/>
              <p:cNvSpPr>
                <a:spLocks noChangeShapeType="1"/>
              </p:cNvSpPr>
              <p:nvPr/>
            </p:nvSpPr>
            <p:spPr bwMode="auto">
              <a:xfrm>
                <a:off x="3303"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Rectangle 30"/>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73" name="Line 31"/>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4" name="Line 32"/>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5" name="Rectangle 33"/>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76" name="Line 34"/>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7" name="Line 35"/>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8" name="Rectangle 36"/>
              <p:cNvSpPr>
                <a:spLocks noChangeArrowheads="1"/>
              </p:cNvSpPr>
              <p:nvPr/>
            </p:nvSpPr>
            <p:spPr bwMode="auto">
              <a:xfrm>
                <a:off x="2814" y="1474"/>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79" name="Line 37"/>
              <p:cNvSpPr>
                <a:spLocks noChangeShapeType="1"/>
              </p:cNvSpPr>
              <p:nvPr/>
            </p:nvSpPr>
            <p:spPr bwMode="auto">
              <a:xfrm>
                <a:off x="2814" y="147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0" name="Rectangle 38"/>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81" name="Line 39"/>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2" name="Line 40"/>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3" name="Rectangle 41"/>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84" name="Line 42"/>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Line 43"/>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6" name="Rectangle 44"/>
              <p:cNvSpPr>
                <a:spLocks noChangeArrowheads="1"/>
              </p:cNvSpPr>
              <p:nvPr/>
            </p:nvSpPr>
            <p:spPr bwMode="auto">
              <a:xfrm>
                <a:off x="3312" y="1306"/>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87" name="Rectangle 45"/>
              <p:cNvSpPr>
                <a:spLocks noChangeArrowheads="1"/>
              </p:cNvSpPr>
              <p:nvPr/>
            </p:nvSpPr>
            <p:spPr bwMode="auto">
              <a:xfrm>
                <a:off x="3440" y="1314"/>
                <a:ext cx="5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根结点</a:t>
                </a:r>
                <a:endParaRPr kumimoji="1" lang="zh-CN" altLang="en-US" sz="3200" b="0">
                  <a:latin typeface="Times New Roman" pitchFamily="18" charset="0"/>
                </a:endParaRPr>
              </a:p>
            </p:txBody>
          </p:sp>
          <p:sp>
            <p:nvSpPr>
              <p:cNvPr id="38988" name="Rectangle 46"/>
              <p:cNvSpPr>
                <a:spLocks noChangeArrowheads="1"/>
              </p:cNvSpPr>
              <p:nvPr/>
            </p:nvSpPr>
            <p:spPr bwMode="auto">
              <a:xfrm>
                <a:off x="1524" y="1806"/>
                <a:ext cx="15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89" name="Rectangle 47"/>
              <p:cNvSpPr>
                <a:spLocks noChangeArrowheads="1"/>
              </p:cNvSpPr>
              <p:nvPr/>
            </p:nvSpPr>
            <p:spPr bwMode="auto">
              <a:xfrm>
                <a:off x="1524" y="2026"/>
                <a:ext cx="3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90" name="Rectangle 48"/>
              <p:cNvSpPr>
                <a:spLocks noChangeArrowheads="1"/>
              </p:cNvSpPr>
              <p:nvPr/>
            </p:nvSpPr>
            <p:spPr bwMode="auto">
              <a:xfrm>
                <a:off x="2071" y="2026"/>
                <a:ext cx="3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91" name="Rectangle 49"/>
              <p:cNvSpPr>
                <a:spLocks noChangeArrowheads="1"/>
              </p:cNvSpPr>
              <p:nvPr/>
            </p:nvSpPr>
            <p:spPr bwMode="auto">
              <a:xfrm>
                <a:off x="2156" y="202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8992" name="Rectangle 50"/>
              <p:cNvSpPr>
                <a:spLocks noChangeArrowheads="1"/>
              </p:cNvSpPr>
              <p:nvPr/>
            </p:nvSpPr>
            <p:spPr bwMode="auto">
              <a:xfrm>
                <a:off x="2218" y="2033"/>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8993" name="Rectangle 51"/>
              <p:cNvSpPr>
                <a:spLocks noChangeArrowheads="1"/>
              </p:cNvSpPr>
              <p:nvPr/>
            </p:nvSpPr>
            <p:spPr bwMode="auto">
              <a:xfrm>
                <a:off x="2361" y="2026"/>
                <a:ext cx="19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2   </a:t>
                </a:r>
                <a:endParaRPr kumimoji="1" lang="en-US" altLang="zh-CN" sz="2400" b="0">
                  <a:latin typeface="Times New Roman" pitchFamily="18" charset="0"/>
                </a:endParaRPr>
              </a:p>
            </p:txBody>
          </p:sp>
          <p:sp>
            <p:nvSpPr>
              <p:cNvPr id="38994" name="Rectangle 52"/>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95" name="Line 53"/>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6" name="Line 54"/>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7" name="Rectangle 55"/>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8998" name="Line 56"/>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99" name="Line 57"/>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0" name="Rectangle 58"/>
              <p:cNvSpPr>
                <a:spLocks noChangeArrowheads="1"/>
              </p:cNvSpPr>
              <p:nvPr/>
            </p:nvSpPr>
            <p:spPr bwMode="auto">
              <a:xfrm>
                <a:off x="2072" y="200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01" name="Line 59"/>
              <p:cNvSpPr>
                <a:spLocks noChangeShapeType="1"/>
              </p:cNvSpPr>
              <p:nvPr/>
            </p:nvSpPr>
            <p:spPr bwMode="auto">
              <a:xfrm>
                <a:off x="2072" y="200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2" name="Rectangle 60"/>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03" name="Line 61"/>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4" name="Line 62"/>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5" name="Rectangle 63"/>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06" name="Line 64"/>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7" name="Line 65"/>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08" name="Rectangle 66"/>
              <p:cNvSpPr>
                <a:spLocks noChangeArrowheads="1"/>
              </p:cNvSpPr>
              <p:nvPr/>
            </p:nvSpPr>
            <p:spPr bwMode="auto">
              <a:xfrm>
                <a:off x="2065" y="2011"/>
                <a:ext cx="7"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09" name="Line 67"/>
              <p:cNvSpPr>
                <a:spLocks noChangeShapeType="1"/>
              </p:cNvSpPr>
              <p:nvPr/>
            </p:nvSpPr>
            <p:spPr bwMode="auto">
              <a:xfrm>
                <a:off x="2065"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0" name="Rectangle 68"/>
              <p:cNvSpPr>
                <a:spLocks noChangeArrowheads="1"/>
              </p:cNvSpPr>
              <p:nvPr/>
            </p:nvSpPr>
            <p:spPr bwMode="auto">
              <a:xfrm>
                <a:off x="262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11" name="Line 69"/>
              <p:cNvSpPr>
                <a:spLocks noChangeShapeType="1"/>
              </p:cNvSpPr>
              <p:nvPr/>
            </p:nvSpPr>
            <p:spPr bwMode="auto">
              <a:xfrm>
                <a:off x="262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2" name="Rectangle 70"/>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13" name="Line 71"/>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4" name="Line 72"/>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5" name="Rectangle 73"/>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16" name="Line 74"/>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7" name="Line 75"/>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18" name="Rectangle 76"/>
              <p:cNvSpPr>
                <a:spLocks noChangeArrowheads="1"/>
              </p:cNvSpPr>
              <p:nvPr/>
            </p:nvSpPr>
            <p:spPr bwMode="auto">
              <a:xfrm>
                <a:off x="2072" y="219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19" name="Line 77"/>
              <p:cNvSpPr>
                <a:spLocks noChangeShapeType="1"/>
              </p:cNvSpPr>
              <p:nvPr/>
            </p:nvSpPr>
            <p:spPr bwMode="auto">
              <a:xfrm>
                <a:off x="2072" y="219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0" name="Rectangle 78"/>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21" name="Line 79"/>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2" name="Line 80"/>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3" name="Rectangle 81"/>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24" name="Line 82"/>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5" name="Line 83"/>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26" name="Rectangle 84"/>
              <p:cNvSpPr>
                <a:spLocks noChangeArrowheads="1"/>
              </p:cNvSpPr>
              <p:nvPr/>
            </p:nvSpPr>
            <p:spPr bwMode="auto">
              <a:xfrm>
                <a:off x="2635" y="2026"/>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27" name="Rectangle 85"/>
              <p:cNvSpPr>
                <a:spLocks noChangeArrowheads="1"/>
              </p:cNvSpPr>
              <p:nvPr/>
            </p:nvSpPr>
            <p:spPr bwMode="auto">
              <a:xfrm>
                <a:off x="2770" y="202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28" name="Rectangle 86"/>
              <p:cNvSpPr>
                <a:spLocks noChangeArrowheads="1"/>
              </p:cNvSpPr>
              <p:nvPr/>
            </p:nvSpPr>
            <p:spPr bwMode="auto">
              <a:xfrm>
                <a:off x="2832" y="2033"/>
                <a:ext cx="7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兄弟结点</a:t>
                </a:r>
                <a:endParaRPr kumimoji="1" lang="zh-CN" altLang="en-US" sz="3200" b="0">
                  <a:latin typeface="Times New Roman" pitchFamily="18" charset="0"/>
                </a:endParaRPr>
              </a:p>
            </p:txBody>
          </p:sp>
          <p:sp>
            <p:nvSpPr>
              <p:cNvPr id="39029" name="Rectangle 87"/>
              <p:cNvSpPr>
                <a:spLocks noChangeArrowheads="1"/>
              </p:cNvSpPr>
              <p:nvPr/>
            </p:nvSpPr>
            <p:spPr bwMode="auto">
              <a:xfrm>
                <a:off x="3380" y="2026"/>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30" name="Rectangle 88"/>
              <p:cNvSpPr>
                <a:spLocks noChangeArrowheads="1"/>
              </p:cNvSpPr>
              <p:nvPr/>
            </p:nvSpPr>
            <p:spPr bwMode="auto">
              <a:xfrm>
                <a:off x="3508" y="2033"/>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　</a:t>
                </a:r>
                <a:endParaRPr kumimoji="1" lang="zh-CN" altLang="en-US" sz="2400" b="0">
                  <a:latin typeface="Times New Roman" pitchFamily="18" charset="0"/>
                </a:endParaRPr>
              </a:p>
            </p:txBody>
          </p:sp>
          <p:sp>
            <p:nvSpPr>
              <p:cNvPr id="39031" name="Rectangle 89"/>
              <p:cNvSpPr>
                <a:spLocks noChangeArrowheads="1"/>
              </p:cNvSpPr>
              <p:nvPr/>
            </p:nvSpPr>
            <p:spPr bwMode="auto">
              <a:xfrm>
                <a:off x="3658" y="202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32" name="Rectangle 90"/>
              <p:cNvSpPr>
                <a:spLocks noChangeArrowheads="1"/>
              </p:cNvSpPr>
              <p:nvPr/>
            </p:nvSpPr>
            <p:spPr bwMode="auto">
              <a:xfrm>
                <a:off x="3742" y="2026"/>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33" name="Rectangle 91"/>
              <p:cNvSpPr>
                <a:spLocks noChangeArrowheads="1"/>
              </p:cNvSpPr>
              <p:nvPr/>
            </p:nvSpPr>
            <p:spPr bwMode="auto">
              <a:xfrm>
                <a:off x="3804" y="2033"/>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9034" name="Rectangle 92"/>
              <p:cNvSpPr>
                <a:spLocks noChangeArrowheads="1"/>
              </p:cNvSpPr>
              <p:nvPr/>
            </p:nvSpPr>
            <p:spPr bwMode="auto">
              <a:xfrm>
                <a:off x="3946" y="2026"/>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3</a:t>
                </a:r>
                <a:endParaRPr kumimoji="1" lang="en-US" altLang="zh-CN" sz="2400" b="0">
                  <a:latin typeface="Times New Roman" pitchFamily="18" charset="0"/>
                </a:endParaRPr>
              </a:p>
            </p:txBody>
          </p:sp>
          <p:sp>
            <p:nvSpPr>
              <p:cNvPr id="39035" name="Rectangle 93"/>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36" name="Line 94"/>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7" name="Line 95"/>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38" name="Rectangle 96"/>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39" name="Line 97"/>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0" name="Line 98"/>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1" name="Rectangle 99"/>
              <p:cNvSpPr>
                <a:spLocks noChangeArrowheads="1"/>
              </p:cNvSpPr>
              <p:nvPr/>
            </p:nvSpPr>
            <p:spPr bwMode="auto">
              <a:xfrm>
                <a:off x="3658" y="200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42" name="Line 100"/>
              <p:cNvSpPr>
                <a:spLocks noChangeShapeType="1"/>
              </p:cNvSpPr>
              <p:nvPr/>
            </p:nvSpPr>
            <p:spPr bwMode="auto">
              <a:xfrm>
                <a:off x="3658" y="200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3" name="Rectangle 101"/>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44" name="Line 102"/>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5" name="Line 103"/>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6" name="Rectangle 104"/>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47" name="Line 105"/>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8" name="Line 106"/>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49" name="Rectangle 107"/>
              <p:cNvSpPr>
                <a:spLocks noChangeArrowheads="1"/>
              </p:cNvSpPr>
              <p:nvPr/>
            </p:nvSpPr>
            <p:spPr bwMode="auto">
              <a:xfrm>
                <a:off x="3650"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50" name="Line 108"/>
              <p:cNvSpPr>
                <a:spLocks noChangeShapeType="1"/>
              </p:cNvSpPr>
              <p:nvPr/>
            </p:nvSpPr>
            <p:spPr bwMode="auto">
              <a:xfrm>
                <a:off x="3650"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1" name="Rectangle 109"/>
              <p:cNvSpPr>
                <a:spLocks noChangeArrowheads="1"/>
              </p:cNvSpPr>
              <p:nvPr/>
            </p:nvSpPr>
            <p:spPr bwMode="auto">
              <a:xfrm>
                <a:off x="414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52" name="Line 110"/>
              <p:cNvSpPr>
                <a:spLocks noChangeShapeType="1"/>
              </p:cNvSpPr>
              <p:nvPr/>
            </p:nvSpPr>
            <p:spPr bwMode="auto">
              <a:xfrm>
                <a:off x="414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3" name="Rectangle 111"/>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54" name="Line 112"/>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5" name="Line 113"/>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6" name="Rectangle 114"/>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57" name="Line 115"/>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8" name="Line 116"/>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59" name="Rectangle 117"/>
              <p:cNvSpPr>
                <a:spLocks noChangeArrowheads="1"/>
              </p:cNvSpPr>
              <p:nvPr/>
            </p:nvSpPr>
            <p:spPr bwMode="auto">
              <a:xfrm>
                <a:off x="3658" y="219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60" name="Line 118"/>
              <p:cNvSpPr>
                <a:spLocks noChangeShapeType="1"/>
              </p:cNvSpPr>
              <p:nvPr/>
            </p:nvSpPr>
            <p:spPr bwMode="auto">
              <a:xfrm>
                <a:off x="3658" y="219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1" name="Rectangle 119"/>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62" name="Line 120"/>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3" name="Line 121"/>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4" name="Rectangle 122"/>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65" name="Line 123"/>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6" name="Line 124"/>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67" name="Rectangle 125"/>
              <p:cNvSpPr>
                <a:spLocks noChangeArrowheads="1"/>
              </p:cNvSpPr>
              <p:nvPr/>
            </p:nvSpPr>
            <p:spPr bwMode="auto">
              <a:xfrm>
                <a:off x="4154" y="2026"/>
                <a:ext cx="7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68" name="Rectangle 126"/>
              <p:cNvSpPr>
                <a:spLocks noChangeArrowheads="1"/>
              </p:cNvSpPr>
              <p:nvPr/>
            </p:nvSpPr>
            <p:spPr bwMode="auto">
              <a:xfrm>
                <a:off x="1524" y="2274"/>
                <a:ext cx="122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69" name="Rectangle 127"/>
              <p:cNvSpPr>
                <a:spLocks noChangeArrowheads="1"/>
              </p:cNvSpPr>
              <p:nvPr/>
            </p:nvSpPr>
            <p:spPr bwMode="auto">
              <a:xfrm>
                <a:off x="3680" y="2282"/>
                <a:ext cx="5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叶结点</a:t>
                </a:r>
                <a:endParaRPr kumimoji="1" lang="zh-CN" altLang="en-US" sz="3200" b="0">
                  <a:latin typeface="Times New Roman" pitchFamily="18" charset="0"/>
                </a:endParaRPr>
              </a:p>
            </p:txBody>
          </p:sp>
          <p:sp>
            <p:nvSpPr>
              <p:cNvPr id="39070" name="Rectangle 128"/>
              <p:cNvSpPr>
                <a:spLocks noChangeArrowheads="1"/>
              </p:cNvSpPr>
              <p:nvPr/>
            </p:nvSpPr>
            <p:spPr bwMode="auto">
              <a:xfrm>
                <a:off x="1531" y="2744"/>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071" name="Rectangle 129"/>
              <p:cNvSpPr>
                <a:spLocks noChangeArrowheads="1"/>
              </p:cNvSpPr>
              <p:nvPr/>
            </p:nvSpPr>
            <p:spPr bwMode="auto">
              <a:xfrm>
                <a:off x="1612" y="2752"/>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9072" name="Rectangle 130"/>
              <p:cNvSpPr>
                <a:spLocks noChangeArrowheads="1"/>
              </p:cNvSpPr>
              <p:nvPr/>
            </p:nvSpPr>
            <p:spPr bwMode="auto">
              <a:xfrm>
                <a:off x="1754" y="2744"/>
                <a:ext cx="15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4  </a:t>
                </a:r>
                <a:endParaRPr kumimoji="1" lang="en-US" altLang="zh-CN" sz="2400" b="0">
                  <a:latin typeface="Times New Roman" pitchFamily="18" charset="0"/>
                </a:endParaRPr>
              </a:p>
            </p:txBody>
          </p:sp>
          <p:sp>
            <p:nvSpPr>
              <p:cNvPr id="39073" name="Rectangle 131"/>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74" name="Line 132"/>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5" name="Line 133"/>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6" name="Rectangle 134"/>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77" name="Line 135"/>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8" name="Line 136"/>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79" name="Rectangle 137"/>
              <p:cNvSpPr>
                <a:spLocks noChangeArrowheads="1"/>
              </p:cNvSpPr>
              <p:nvPr/>
            </p:nvSpPr>
            <p:spPr bwMode="auto">
              <a:xfrm>
                <a:off x="1531" y="2724"/>
                <a:ext cx="42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80" name="Line 138"/>
              <p:cNvSpPr>
                <a:spLocks noChangeShapeType="1"/>
              </p:cNvSpPr>
              <p:nvPr/>
            </p:nvSpPr>
            <p:spPr bwMode="auto">
              <a:xfrm>
                <a:off x="1531" y="2724"/>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1" name="Rectangle 139"/>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82" name="Line 140"/>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3" name="Line 141"/>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4" name="Rectangle 142"/>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85" name="Line 143"/>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6" name="Line 144"/>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7" name="Rectangle 145"/>
              <p:cNvSpPr>
                <a:spLocks noChangeArrowheads="1"/>
              </p:cNvSpPr>
              <p:nvPr/>
            </p:nvSpPr>
            <p:spPr bwMode="auto">
              <a:xfrm>
                <a:off x="1524"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88" name="Line 146"/>
              <p:cNvSpPr>
                <a:spLocks noChangeShapeType="1"/>
              </p:cNvSpPr>
              <p:nvPr/>
            </p:nvSpPr>
            <p:spPr bwMode="auto">
              <a:xfrm>
                <a:off x="1524"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89" name="Rectangle 147"/>
              <p:cNvSpPr>
                <a:spLocks noChangeArrowheads="1"/>
              </p:cNvSpPr>
              <p:nvPr/>
            </p:nvSpPr>
            <p:spPr bwMode="auto">
              <a:xfrm>
                <a:off x="1955"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90" name="Line 148"/>
              <p:cNvSpPr>
                <a:spLocks noChangeShapeType="1"/>
              </p:cNvSpPr>
              <p:nvPr/>
            </p:nvSpPr>
            <p:spPr bwMode="auto">
              <a:xfrm>
                <a:off x="1955"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1" name="Rectangle 149"/>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92" name="Line 150"/>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3" name="Line 151"/>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4" name="Rectangle 152"/>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95" name="Line 153"/>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6" name="Line 154"/>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7" name="Rectangle 155"/>
              <p:cNvSpPr>
                <a:spLocks noChangeArrowheads="1"/>
              </p:cNvSpPr>
              <p:nvPr/>
            </p:nvSpPr>
            <p:spPr bwMode="auto">
              <a:xfrm>
                <a:off x="1531" y="2913"/>
                <a:ext cx="4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098" name="Line 156"/>
              <p:cNvSpPr>
                <a:spLocks noChangeShapeType="1"/>
              </p:cNvSpPr>
              <p:nvPr/>
            </p:nvSpPr>
            <p:spPr bwMode="auto">
              <a:xfrm>
                <a:off x="1531" y="2913"/>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099" name="Rectangle 157"/>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00" name="Line 158"/>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1" name="Line 159"/>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2" name="Rectangle 160"/>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03" name="Line 161"/>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4" name="Line 162"/>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05" name="Rectangle 163"/>
              <p:cNvSpPr>
                <a:spLocks noChangeArrowheads="1"/>
              </p:cNvSpPr>
              <p:nvPr/>
            </p:nvSpPr>
            <p:spPr bwMode="auto">
              <a:xfrm>
                <a:off x="1962" y="2744"/>
                <a:ext cx="11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06" name="Rectangle 164"/>
              <p:cNvSpPr>
                <a:spLocks noChangeArrowheads="1"/>
              </p:cNvSpPr>
              <p:nvPr/>
            </p:nvSpPr>
            <p:spPr bwMode="auto">
              <a:xfrm>
                <a:off x="2160" y="2752"/>
                <a:ext cx="76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兄弟结点</a:t>
                </a:r>
                <a:endParaRPr kumimoji="1" lang="zh-CN" altLang="en-US" sz="3200" b="0">
                  <a:latin typeface="Times New Roman" pitchFamily="18" charset="0"/>
                </a:endParaRPr>
              </a:p>
            </p:txBody>
          </p:sp>
          <p:sp>
            <p:nvSpPr>
              <p:cNvPr id="39107" name="Rectangle 165"/>
              <p:cNvSpPr>
                <a:spLocks noChangeArrowheads="1"/>
              </p:cNvSpPr>
              <p:nvPr/>
            </p:nvSpPr>
            <p:spPr bwMode="auto">
              <a:xfrm>
                <a:off x="2708" y="2744"/>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08" name="Rectangle 166"/>
              <p:cNvSpPr>
                <a:spLocks noChangeArrowheads="1"/>
              </p:cNvSpPr>
              <p:nvPr/>
            </p:nvSpPr>
            <p:spPr bwMode="auto">
              <a:xfrm>
                <a:off x="2770" y="2752"/>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　</a:t>
                </a:r>
                <a:endParaRPr kumimoji="1" lang="zh-CN" altLang="en-US" sz="2400" b="0">
                  <a:latin typeface="Times New Roman" pitchFamily="18" charset="0"/>
                </a:endParaRPr>
              </a:p>
            </p:txBody>
          </p:sp>
          <p:sp>
            <p:nvSpPr>
              <p:cNvPr id="39109" name="Rectangle 167"/>
              <p:cNvSpPr>
                <a:spLocks noChangeArrowheads="1"/>
              </p:cNvSpPr>
              <p:nvPr/>
            </p:nvSpPr>
            <p:spPr bwMode="auto">
              <a:xfrm>
                <a:off x="2916" y="2744"/>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10" name="Rectangle 168"/>
              <p:cNvSpPr>
                <a:spLocks noChangeArrowheads="1"/>
              </p:cNvSpPr>
              <p:nvPr/>
            </p:nvSpPr>
            <p:spPr bwMode="auto">
              <a:xfrm>
                <a:off x="2993" y="2752"/>
                <a:ext cx="15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宋体" pitchFamily="2" charset="-122"/>
                  </a:rPr>
                  <a:t>Ｒ</a:t>
                </a:r>
                <a:endParaRPr kumimoji="1" lang="zh-CN" altLang="en-US" sz="2400" b="0">
                  <a:latin typeface="Times New Roman" pitchFamily="18" charset="0"/>
                </a:endParaRPr>
              </a:p>
            </p:txBody>
          </p:sp>
          <p:sp>
            <p:nvSpPr>
              <p:cNvPr id="39111" name="Rectangle 169"/>
              <p:cNvSpPr>
                <a:spLocks noChangeArrowheads="1"/>
              </p:cNvSpPr>
              <p:nvPr/>
            </p:nvSpPr>
            <p:spPr bwMode="auto">
              <a:xfrm>
                <a:off x="3135" y="2744"/>
                <a:ext cx="7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en-US" altLang="zh-CN" sz="1700">
                    <a:solidFill>
                      <a:srgbClr val="000000"/>
                    </a:solidFill>
                    <a:latin typeface="Times New Roman" pitchFamily="18" charset="0"/>
                  </a:rPr>
                  <a:t>5</a:t>
                </a:r>
                <a:endParaRPr kumimoji="1" lang="en-US" altLang="zh-CN" sz="2400" b="0">
                  <a:latin typeface="Times New Roman" pitchFamily="18" charset="0"/>
                </a:endParaRPr>
              </a:p>
            </p:txBody>
          </p:sp>
          <p:sp>
            <p:nvSpPr>
              <p:cNvPr id="39112" name="Rectangle 170"/>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13" name="Line 171"/>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4" name="Line 172"/>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5" name="Rectangle 173"/>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16" name="Line 174"/>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7" name="Line 175"/>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18" name="Rectangle 176"/>
              <p:cNvSpPr>
                <a:spLocks noChangeArrowheads="1"/>
              </p:cNvSpPr>
              <p:nvPr/>
            </p:nvSpPr>
            <p:spPr bwMode="auto">
              <a:xfrm>
                <a:off x="2916" y="2724"/>
                <a:ext cx="4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19" name="Line 177"/>
              <p:cNvSpPr>
                <a:spLocks noChangeShapeType="1"/>
              </p:cNvSpPr>
              <p:nvPr/>
            </p:nvSpPr>
            <p:spPr bwMode="auto">
              <a:xfrm>
                <a:off x="2916" y="2724"/>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0" name="Rectangle 178"/>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21" name="Line 179"/>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2" name="Line 180"/>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3" name="Rectangle 181"/>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24" name="Line 182"/>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5" name="Line 183"/>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6" name="Rectangle 184"/>
              <p:cNvSpPr>
                <a:spLocks noChangeArrowheads="1"/>
              </p:cNvSpPr>
              <p:nvPr/>
            </p:nvSpPr>
            <p:spPr bwMode="auto">
              <a:xfrm>
                <a:off x="2909"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27" name="Line 185"/>
              <p:cNvSpPr>
                <a:spLocks noChangeShapeType="1"/>
              </p:cNvSpPr>
              <p:nvPr/>
            </p:nvSpPr>
            <p:spPr bwMode="auto">
              <a:xfrm>
                <a:off x="2909"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28" name="Rectangle 186"/>
              <p:cNvSpPr>
                <a:spLocks noChangeArrowheads="1"/>
              </p:cNvSpPr>
              <p:nvPr/>
            </p:nvSpPr>
            <p:spPr bwMode="auto">
              <a:xfrm>
                <a:off x="3336"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29" name="Line 187"/>
              <p:cNvSpPr>
                <a:spLocks noChangeShapeType="1"/>
              </p:cNvSpPr>
              <p:nvPr/>
            </p:nvSpPr>
            <p:spPr bwMode="auto">
              <a:xfrm>
                <a:off x="3336"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0" name="Rectangle 188"/>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31" name="Line 189"/>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2" name="Line 190"/>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3" name="Rectangle 191"/>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34" name="Line 192"/>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5" name="Line 193"/>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6" name="Rectangle 194"/>
              <p:cNvSpPr>
                <a:spLocks noChangeArrowheads="1"/>
              </p:cNvSpPr>
              <p:nvPr/>
            </p:nvSpPr>
            <p:spPr bwMode="auto">
              <a:xfrm>
                <a:off x="2916" y="2913"/>
                <a:ext cx="4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37" name="Line 195"/>
              <p:cNvSpPr>
                <a:spLocks noChangeShapeType="1"/>
              </p:cNvSpPr>
              <p:nvPr/>
            </p:nvSpPr>
            <p:spPr bwMode="auto">
              <a:xfrm>
                <a:off x="2916" y="2913"/>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38" name="Rectangle 196"/>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39" name="Line 197"/>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40" name="Line 198"/>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41" name="Rectangle 199"/>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39142" name="Line 200"/>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43" name="Line 201"/>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44" name="Rectangle 202"/>
              <p:cNvSpPr>
                <a:spLocks noChangeArrowheads="1"/>
              </p:cNvSpPr>
              <p:nvPr/>
            </p:nvSpPr>
            <p:spPr bwMode="auto">
              <a:xfrm>
                <a:off x="1524" y="2992"/>
                <a:ext cx="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45" name="Rectangle 203"/>
              <p:cNvSpPr>
                <a:spLocks noChangeArrowheads="1"/>
              </p:cNvSpPr>
              <p:nvPr/>
            </p:nvSpPr>
            <p:spPr bwMode="auto">
              <a:xfrm>
                <a:off x="1586" y="3001"/>
                <a:ext cx="5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叶结点</a:t>
                </a:r>
                <a:endParaRPr kumimoji="1" lang="zh-CN" altLang="en-US" sz="3200" b="0">
                  <a:latin typeface="Times New Roman" pitchFamily="18" charset="0"/>
                </a:endParaRPr>
              </a:p>
            </p:txBody>
          </p:sp>
          <p:sp>
            <p:nvSpPr>
              <p:cNvPr id="39146" name="Rectangle 204"/>
              <p:cNvSpPr>
                <a:spLocks noChangeArrowheads="1"/>
              </p:cNvSpPr>
              <p:nvPr/>
            </p:nvSpPr>
            <p:spPr bwMode="auto">
              <a:xfrm>
                <a:off x="2003" y="2992"/>
                <a:ext cx="49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1700">
                    <a:solidFill>
                      <a:srgbClr val="000000"/>
                    </a:solidFill>
                    <a:latin typeface="Times New Roman" pitchFamily="18" charset="0"/>
                  </a:rPr>
                  <a:t>             </a:t>
                </a:r>
                <a:endParaRPr kumimoji="1" lang="zh-CN" altLang="en-US" sz="2400" b="0">
                  <a:latin typeface="Times New Roman" pitchFamily="18" charset="0"/>
                </a:endParaRPr>
              </a:p>
            </p:txBody>
          </p:sp>
          <p:sp>
            <p:nvSpPr>
              <p:cNvPr id="39147" name="Rectangle 205"/>
              <p:cNvSpPr>
                <a:spLocks noChangeArrowheads="1"/>
              </p:cNvSpPr>
              <p:nvPr/>
            </p:nvSpPr>
            <p:spPr bwMode="auto">
              <a:xfrm>
                <a:off x="2868" y="3001"/>
                <a:ext cx="5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r>
                  <a:rPr kumimoji="1" lang="zh-CN" altLang="en-US" sz="2100">
                    <a:solidFill>
                      <a:srgbClr val="000000"/>
                    </a:solidFill>
                    <a:latin typeface="宋体" pitchFamily="2" charset="-122"/>
                  </a:rPr>
                  <a:t>叶结点</a:t>
                </a:r>
                <a:endParaRPr kumimoji="1" lang="zh-CN" altLang="en-US" sz="3200" b="0">
                  <a:latin typeface="Times New Roman" pitchFamily="18" charset="0"/>
                </a:endParaRPr>
              </a:p>
            </p:txBody>
          </p:sp>
        </p:grpSp>
        <p:sp>
          <p:nvSpPr>
            <p:cNvPr id="38931" name="Rectangle 206"/>
            <p:cNvSpPr>
              <a:spLocks noChangeArrowheads="1"/>
            </p:cNvSpPr>
            <p:nvPr/>
          </p:nvSpPr>
          <p:spPr bwMode="auto">
            <a:xfrm>
              <a:off x="2445" y="3428"/>
              <a:ext cx="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l" eaLnBrk="1" hangingPunct="1"/>
              <a:endParaRPr kumimoji="1" lang="zh-CN" altLang="en-US" sz="2400" b="0">
                <a:latin typeface="Times New Roman" pitchFamily="18" charset="0"/>
              </a:endParaRPr>
            </a:p>
          </p:txBody>
        </p:sp>
        <p:sp>
          <p:nvSpPr>
            <p:cNvPr id="38932" name="Line 207"/>
            <p:cNvSpPr>
              <a:spLocks noChangeShapeType="1"/>
            </p:cNvSpPr>
            <p:nvPr/>
          </p:nvSpPr>
          <p:spPr bwMode="auto">
            <a:xfrm>
              <a:off x="3072" y="149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3"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Lst>
              <a:ahLst/>
              <a:cxnLst>
                <a:cxn ang="T4">
                  <a:pos x="T0" y="T1"/>
                </a:cxn>
                <a:cxn ang="T5">
                  <a:pos x="T2" y="T3"/>
                </a:cxn>
              </a:cxnLst>
              <a:rect l="0" t="0" r="r" b="b"/>
              <a:pathLst>
                <a:path w="1534" h="6">
                  <a:moveTo>
                    <a:pt x="0" y="6"/>
                  </a:moveTo>
                  <a:lnTo>
                    <a:pt x="1534" y="0"/>
                  </a:lnTo>
                </a:path>
              </a:pathLst>
            </a:custGeom>
            <a:solidFill>
              <a:srgbClr val="FFFFFF"/>
            </a:solidFill>
            <a:ln w="17463">
              <a:solidFill>
                <a:srgbClr val="000000"/>
              </a:solidFill>
              <a:prstDash val="solid"/>
              <a:round/>
              <a:headEnd/>
              <a:tailEnd/>
            </a:ln>
          </p:spPr>
          <p:txBody>
            <a:bodyPr/>
            <a:lstStyle/>
            <a:p>
              <a:endParaRPr lang="zh-CN" altLang="en-US"/>
            </a:p>
          </p:txBody>
        </p:sp>
        <p:grpSp>
          <p:nvGrpSpPr>
            <p:cNvPr id="38934" name="Group 209"/>
            <p:cNvGrpSpPr>
              <a:grpSpLocks/>
            </p:cNvGrpSpPr>
            <p:nvPr/>
          </p:nvGrpSpPr>
          <p:grpSpPr bwMode="auto">
            <a:xfrm>
              <a:off x="3810" y="1728"/>
              <a:ext cx="121" cy="303"/>
              <a:chOff x="3866" y="1960"/>
              <a:chExt cx="121" cy="303"/>
            </a:xfrm>
          </p:grpSpPr>
          <p:sp>
            <p:nvSpPr>
              <p:cNvPr id="38946" name="Line 210"/>
              <p:cNvSpPr>
                <a:spLocks noChangeShapeType="1"/>
              </p:cNvSpPr>
              <p:nvPr/>
            </p:nvSpPr>
            <p:spPr bwMode="auto">
              <a:xfrm>
                <a:off x="3924" y="1960"/>
                <a:ext cx="4"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Freeform 211"/>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8935" name="Group 212"/>
            <p:cNvGrpSpPr>
              <a:grpSpLocks/>
            </p:cNvGrpSpPr>
            <p:nvPr/>
          </p:nvGrpSpPr>
          <p:grpSpPr bwMode="auto">
            <a:xfrm>
              <a:off x="2290" y="1728"/>
              <a:ext cx="121" cy="303"/>
              <a:chOff x="2346" y="1960"/>
              <a:chExt cx="121" cy="303"/>
            </a:xfrm>
          </p:grpSpPr>
          <p:sp>
            <p:nvSpPr>
              <p:cNvPr id="38944" name="Line 213"/>
              <p:cNvSpPr>
                <a:spLocks noChangeShapeType="1"/>
              </p:cNvSpPr>
              <p:nvPr/>
            </p:nvSpPr>
            <p:spPr bwMode="auto">
              <a:xfrm>
                <a:off x="2408" y="1960"/>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Freeform 214"/>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8936" name="Line 215"/>
            <p:cNvSpPr>
              <a:spLocks noChangeShapeType="1"/>
            </p:cNvSpPr>
            <p:nvPr/>
          </p:nvSpPr>
          <p:spPr bwMode="auto">
            <a:xfrm>
              <a:off x="2400" y="221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Line 216"/>
            <p:cNvSpPr>
              <a:spLocks noChangeShapeType="1"/>
            </p:cNvSpPr>
            <p:nvPr/>
          </p:nvSpPr>
          <p:spPr bwMode="auto">
            <a:xfrm>
              <a:off x="1680" y="2448"/>
              <a:ext cx="152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38" name="Group 217"/>
            <p:cNvGrpSpPr>
              <a:grpSpLocks/>
            </p:cNvGrpSpPr>
            <p:nvPr/>
          </p:nvGrpSpPr>
          <p:grpSpPr bwMode="auto">
            <a:xfrm>
              <a:off x="3138" y="2448"/>
              <a:ext cx="121" cy="303"/>
              <a:chOff x="3146" y="2676"/>
              <a:chExt cx="121" cy="303"/>
            </a:xfrm>
          </p:grpSpPr>
          <p:sp>
            <p:nvSpPr>
              <p:cNvPr id="38942" name="Line 218"/>
              <p:cNvSpPr>
                <a:spLocks noChangeShapeType="1"/>
              </p:cNvSpPr>
              <p:nvPr/>
            </p:nvSpPr>
            <p:spPr bwMode="auto">
              <a:xfrm>
                <a:off x="320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Freeform 219"/>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8939" name="Group 220"/>
            <p:cNvGrpSpPr>
              <a:grpSpLocks/>
            </p:cNvGrpSpPr>
            <p:nvPr/>
          </p:nvGrpSpPr>
          <p:grpSpPr bwMode="auto">
            <a:xfrm>
              <a:off x="1618" y="2448"/>
              <a:ext cx="121" cy="303"/>
              <a:chOff x="1626" y="2676"/>
              <a:chExt cx="121" cy="303"/>
            </a:xfrm>
          </p:grpSpPr>
          <p:sp>
            <p:nvSpPr>
              <p:cNvPr id="38940" name="Line 221"/>
              <p:cNvSpPr>
                <a:spLocks noChangeShapeType="1"/>
              </p:cNvSpPr>
              <p:nvPr/>
            </p:nvSpPr>
            <p:spPr bwMode="auto">
              <a:xfrm>
                <a:off x="168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Freeform 222"/>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38919" name="Rectangle 224"/>
          <p:cNvSpPr>
            <a:spLocks noChangeArrowheads="1"/>
          </p:cNvSpPr>
          <p:nvPr/>
        </p:nvSpPr>
        <p:spPr bwMode="auto">
          <a:xfrm>
            <a:off x="3886200" y="2667000"/>
            <a:ext cx="541020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defRPr sz="2000" b="1">
                <a:solidFill>
                  <a:schemeClr val="tx1"/>
                </a:solidFill>
                <a:latin typeface="Arial" charset="0"/>
                <a:ea typeface="宋体" pitchFamily="2" charset="-122"/>
              </a:defRPr>
            </a:lvl1pPr>
            <a:lvl2pPr marL="742950" indent="-285750" defTabSz="814388">
              <a:defRPr sz="2000" b="1">
                <a:solidFill>
                  <a:schemeClr val="tx1"/>
                </a:solidFill>
                <a:latin typeface="Arial" charset="0"/>
                <a:ea typeface="宋体" pitchFamily="2" charset="-122"/>
              </a:defRPr>
            </a:lvl2pPr>
            <a:lvl3pPr marL="1143000" indent="-228600" defTabSz="814388">
              <a:defRPr sz="2000" b="1">
                <a:solidFill>
                  <a:schemeClr val="tx1"/>
                </a:solidFill>
                <a:latin typeface="Arial" charset="0"/>
                <a:ea typeface="宋体" pitchFamily="2" charset="-122"/>
              </a:defRPr>
            </a:lvl3pPr>
            <a:lvl4pPr marL="1600200" indent="-228600" defTabSz="814388">
              <a:defRPr sz="2000" b="1">
                <a:solidFill>
                  <a:schemeClr val="tx1"/>
                </a:solidFill>
                <a:latin typeface="Arial" charset="0"/>
                <a:ea typeface="宋体" pitchFamily="2" charset="-122"/>
              </a:defRPr>
            </a:lvl4pPr>
            <a:lvl5pPr marL="2057400" indent="-228600" defTabSz="814388">
              <a:defRPr sz="2000" b="1">
                <a:solidFill>
                  <a:schemeClr val="tx1"/>
                </a:solidFill>
                <a:latin typeface="Arial" charset="0"/>
                <a:ea typeface="宋体" pitchFamily="2" charset="-122"/>
              </a:defRPr>
            </a:lvl5pPr>
            <a:lvl6pPr marL="2514600" indent="-228600" algn="ctr" defTabSz="8143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8143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8143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814388" eaLnBrk="0" fontAlgn="base" hangingPunct="0">
              <a:spcBef>
                <a:spcPct val="0"/>
              </a:spcBef>
              <a:spcAft>
                <a:spcPct val="0"/>
              </a:spcAft>
              <a:defRPr sz="2000" b="1">
                <a:solidFill>
                  <a:schemeClr val="tx1"/>
                </a:solidFill>
                <a:latin typeface="Arial" charset="0"/>
                <a:ea typeface="宋体" pitchFamily="2" charset="-122"/>
              </a:defRPr>
            </a:lvl9pPr>
          </a:lstStyle>
          <a:p>
            <a:pPr algn="l">
              <a:lnSpc>
                <a:spcPct val="80000"/>
              </a:lnSpc>
              <a:spcBef>
                <a:spcPct val="35000"/>
              </a:spcBef>
              <a:buClr>
                <a:srgbClr val="27305F"/>
              </a:buClr>
              <a:buSzPct val="60000"/>
              <a:buFont typeface="Wingdings" pitchFamily="2" charset="2"/>
              <a:buChar char="n"/>
            </a:pPr>
            <a:r>
              <a:rPr lang="zh-CN" altLang="en-US" sz="2800">
                <a:latin typeface="Times New Roman" pitchFamily="18" charset="0"/>
              </a:rPr>
              <a:t>双亲结点到子女结点间表示了记录间的一对多的联系 </a:t>
            </a:r>
          </a:p>
        </p:txBody>
      </p:sp>
      <p:grpSp>
        <p:nvGrpSpPr>
          <p:cNvPr id="38920" name="Group 236"/>
          <p:cNvGrpSpPr>
            <a:grpSpLocks/>
          </p:cNvGrpSpPr>
          <p:nvPr/>
        </p:nvGrpSpPr>
        <p:grpSpPr bwMode="auto">
          <a:xfrm>
            <a:off x="4456113" y="3581400"/>
            <a:ext cx="3509962" cy="2446338"/>
            <a:chOff x="2807" y="2256"/>
            <a:chExt cx="2211" cy="1541"/>
          </a:xfrm>
        </p:grpSpPr>
        <p:sp>
          <p:nvSpPr>
            <p:cNvPr id="38921" name="Text Box 226"/>
            <p:cNvSpPr txBox="1">
              <a:spLocks noChangeArrowheads="1"/>
            </p:cNvSpPr>
            <p:nvPr/>
          </p:nvSpPr>
          <p:spPr bwMode="auto">
            <a:xfrm>
              <a:off x="3689" y="2256"/>
              <a:ext cx="601" cy="2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学院</a:t>
              </a:r>
            </a:p>
          </p:txBody>
        </p:sp>
        <p:sp>
          <p:nvSpPr>
            <p:cNvPr id="38922" name="Text Box 227"/>
            <p:cNvSpPr txBox="1">
              <a:spLocks noChangeArrowheads="1"/>
            </p:cNvSpPr>
            <p:nvPr/>
          </p:nvSpPr>
          <p:spPr bwMode="auto">
            <a:xfrm>
              <a:off x="2807" y="2854"/>
              <a:ext cx="701" cy="2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班级</a:t>
              </a:r>
            </a:p>
          </p:txBody>
        </p:sp>
        <p:sp>
          <p:nvSpPr>
            <p:cNvPr id="38923" name="Text Box 228"/>
            <p:cNvSpPr txBox="1">
              <a:spLocks noChangeArrowheads="1"/>
            </p:cNvSpPr>
            <p:nvPr/>
          </p:nvSpPr>
          <p:spPr bwMode="auto">
            <a:xfrm>
              <a:off x="4268" y="2854"/>
              <a:ext cx="750" cy="2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教研室</a:t>
              </a:r>
            </a:p>
          </p:txBody>
        </p:sp>
        <p:sp>
          <p:nvSpPr>
            <p:cNvPr id="38924" name="Text Box 229"/>
            <p:cNvSpPr txBox="1">
              <a:spLocks noChangeArrowheads="1"/>
            </p:cNvSpPr>
            <p:nvPr/>
          </p:nvSpPr>
          <p:spPr bwMode="auto">
            <a:xfrm>
              <a:off x="2822" y="3506"/>
              <a:ext cx="650" cy="29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学生</a:t>
              </a:r>
            </a:p>
          </p:txBody>
        </p:sp>
        <p:sp>
          <p:nvSpPr>
            <p:cNvPr id="38925" name="Text Box 230"/>
            <p:cNvSpPr txBox="1">
              <a:spLocks noChangeArrowheads="1"/>
            </p:cNvSpPr>
            <p:nvPr/>
          </p:nvSpPr>
          <p:spPr bwMode="auto">
            <a:xfrm>
              <a:off x="4297" y="3469"/>
              <a:ext cx="701" cy="29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教师</a:t>
              </a:r>
            </a:p>
          </p:txBody>
        </p:sp>
        <p:sp>
          <p:nvSpPr>
            <p:cNvPr id="38926" name="Line 232"/>
            <p:cNvSpPr>
              <a:spLocks noChangeShapeType="1"/>
            </p:cNvSpPr>
            <p:nvPr/>
          </p:nvSpPr>
          <p:spPr bwMode="auto">
            <a:xfrm flipH="1">
              <a:off x="3195" y="2547"/>
              <a:ext cx="694" cy="31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7" name="Line 233"/>
            <p:cNvSpPr>
              <a:spLocks noChangeShapeType="1"/>
            </p:cNvSpPr>
            <p:nvPr/>
          </p:nvSpPr>
          <p:spPr bwMode="auto">
            <a:xfrm>
              <a:off x="4089" y="2547"/>
              <a:ext cx="513" cy="2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8" name="Line 234"/>
            <p:cNvSpPr>
              <a:spLocks noChangeShapeType="1"/>
            </p:cNvSpPr>
            <p:nvPr/>
          </p:nvSpPr>
          <p:spPr bwMode="auto">
            <a:xfrm>
              <a:off x="3181" y="3174"/>
              <a:ext cx="0" cy="31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929" name="Line 235"/>
            <p:cNvSpPr>
              <a:spLocks noChangeShapeType="1"/>
            </p:cNvSpPr>
            <p:nvPr/>
          </p:nvSpPr>
          <p:spPr bwMode="auto">
            <a:xfrm>
              <a:off x="4629" y="3164"/>
              <a:ext cx="0" cy="28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6040B36-F6FE-49AB-93E5-36301A81B763}" type="slidenum">
              <a:rPr lang="zh-CN" altLang="en-US" smtClean="0"/>
              <a:pPr/>
              <a:t>34</a:t>
            </a:fld>
            <a:endParaRPr lang="en-US" altLang="zh-CN"/>
          </a:p>
        </p:txBody>
      </p:sp>
      <p:sp>
        <p:nvSpPr>
          <p:cNvPr id="3993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4D0B042-56C7-42D0-BBBD-BF38206FA1DD}" type="datetime1">
              <a:rPr lang="zh-CN" altLang="en-US" sz="1800" smtClean="0"/>
              <a:pPr/>
              <a:t>2023/2/25</a:t>
            </a:fld>
            <a:endParaRPr lang="en-US" altLang="zh-CN" sz="100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2420938"/>
            <a:ext cx="7200900" cy="419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55075" name="Rectangle 3"/>
          <p:cNvSpPr>
            <a:spLocks noGrp="1" noChangeArrowheads="1"/>
          </p:cNvSpPr>
          <p:nvPr>
            <p:ph type="title"/>
          </p:nvPr>
        </p:nvSpPr>
        <p:spPr/>
        <p:txBody>
          <a:bodyPr/>
          <a:lstStyle/>
          <a:p>
            <a:pPr>
              <a:defRPr/>
            </a:pPr>
            <a:r>
              <a:rPr lang="zh-CN" altLang="en-US"/>
              <a:t>层次模型的优点</a:t>
            </a:r>
          </a:p>
        </p:txBody>
      </p:sp>
      <p:sp>
        <p:nvSpPr>
          <p:cNvPr id="39942" name="Rectangle 4"/>
          <p:cNvSpPr>
            <a:spLocks noGrp="1" noChangeArrowheads="1"/>
          </p:cNvSpPr>
          <p:nvPr>
            <p:ph type="body" idx="1"/>
          </p:nvPr>
        </p:nvSpPr>
        <p:spPr>
          <a:xfrm>
            <a:off x="650875" y="1143000"/>
            <a:ext cx="8820150" cy="1322388"/>
          </a:xfrm>
        </p:spPr>
        <p:txBody>
          <a:bodyPr/>
          <a:lstStyle/>
          <a:p>
            <a:pPr lvl="1">
              <a:lnSpc>
                <a:spcPct val="80000"/>
              </a:lnSpc>
            </a:pPr>
            <a:r>
              <a:rPr lang="zh-CN" altLang="en-US"/>
              <a:t>（</a:t>
            </a:r>
            <a:r>
              <a:rPr lang="en-US" altLang="zh-CN"/>
              <a:t>1</a:t>
            </a:r>
            <a:r>
              <a:rPr lang="zh-CN" altLang="en-US"/>
              <a:t>）数据结构比较简单，清晰。</a:t>
            </a:r>
          </a:p>
          <a:p>
            <a:pPr lvl="1">
              <a:lnSpc>
                <a:spcPct val="80000"/>
              </a:lnSpc>
            </a:pPr>
            <a:r>
              <a:rPr lang="zh-CN" altLang="en-US"/>
              <a:t>（</a:t>
            </a:r>
            <a:r>
              <a:rPr lang="en-US" altLang="zh-CN"/>
              <a:t>2</a:t>
            </a:r>
            <a:r>
              <a:rPr lang="zh-CN" altLang="en-US"/>
              <a:t>）层次数据库的查询效率高。</a:t>
            </a:r>
          </a:p>
          <a:p>
            <a:pPr lvl="1">
              <a:lnSpc>
                <a:spcPct val="80000"/>
              </a:lnSpc>
            </a:pPr>
            <a:r>
              <a:rPr lang="zh-CN" altLang="en-US"/>
              <a:t>（</a:t>
            </a:r>
            <a:r>
              <a:rPr lang="en-US" altLang="zh-CN"/>
              <a:t>3</a:t>
            </a:r>
            <a:r>
              <a:rPr lang="zh-CN" altLang="en-US"/>
              <a:t>）它提供了良好的数据完整性支持。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2A657B0-0D3B-475F-A21F-69BE35091AC0}" type="slidenum">
              <a:rPr lang="zh-CN" altLang="en-US" smtClean="0"/>
              <a:pPr/>
              <a:t>35</a:t>
            </a:fld>
            <a:endParaRPr lang="en-US" altLang="zh-CN"/>
          </a:p>
        </p:txBody>
      </p:sp>
      <p:sp>
        <p:nvSpPr>
          <p:cNvPr id="4096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DE7F5FC-F340-4E2C-B25C-E822F9F6F075}" type="datetime1">
              <a:rPr lang="zh-CN" altLang="en-US" sz="1800" smtClean="0"/>
              <a:pPr/>
              <a:t>2023/2/25</a:t>
            </a:fld>
            <a:endParaRPr lang="en-US" altLang="zh-CN" sz="1000"/>
          </a:p>
        </p:txBody>
      </p:sp>
      <p:sp>
        <p:nvSpPr>
          <p:cNvPr id="969730" name="Rectangle 2"/>
          <p:cNvSpPr>
            <a:spLocks noGrp="1" noChangeArrowheads="1"/>
          </p:cNvSpPr>
          <p:nvPr>
            <p:ph type="title"/>
          </p:nvPr>
        </p:nvSpPr>
        <p:spPr/>
        <p:txBody>
          <a:bodyPr/>
          <a:lstStyle/>
          <a:p>
            <a:pPr>
              <a:defRPr/>
            </a:pPr>
            <a:r>
              <a:rPr lang="zh-CN" altLang="en-US"/>
              <a:t>层次模型的优缺点</a:t>
            </a:r>
          </a:p>
        </p:txBody>
      </p:sp>
      <p:sp>
        <p:nvSpPr>
          <p:cNvPr id="40965" name="Rectangle 3"/>
          <p:cNvSpPr>
            <a:spLocks noGrp="1" noChangeArrowheads="1"/>
          </p:cNvSpPr>
          <p:nvPr>
            <p:ph type="body" idx="1"/>
          </p:nvPr>
        </p:nvSpPr>
        <p:spPr>
          <a:xfrm>
            <a:off x="650875" y="1143000"/>
            <a:ext cx="8820150" cy="3286125"/>
          </a:xfrm>
        </p:spPr>
        <p:txBody>
          <a:bodyPr/>
          <a:lstStyle/>
          <a:p>
            <a:r>
              <a:rPr lang="zh-CN" altLang="en-US"/>
              <a:t>缺点：</a:t>
            </a:r>
          </a:p>
          <a:p>
            <a:pPr lvl="1"/>
            <a:r>
              <a:rPr lang="zh-CN" altLang="en-US"/>
              <a:t>（</a:t>
            </a:r>
            <a:r>
              <a:rPr lang="en-US" altLang="zh-CN"/>
              <a:t>1</a:t>
            </a:r>
            <a:r>
              <a:rPr lang="zh-CN" altLang="en-US"/>
              <a:t>）不能直接表示两个以上的实体型间的复杂的联系和实体型间的多对多联系，只能通过引入冗余数据或创建虚拟结点的方法来解决，易产生不一致性</a:t>
            </a:r>
          </a:p>
          <a:p>
            <a:pPr lvl="1"/>
            <a:r>
              <a:rPr lang="zh-CN" altLang="en-US"/>
              <a:t>（</a:t>
            </a:r>
            <a:r>
              <a:rPr lang="en-US" altLang="zh-CN"/>
              <a:t>2</a:t>
            </a:r>
            <a:r>
              <a:rPr lang="zh-CN" altLang="en-US"/>
              <a:t>）对数据的插入和删除的操作限制太多。</a:t>
            </a:r>
          </a:p>
          <a:p>
            <a:pPr lvl="1"/>
            <a:r>
              <a:rPr lang="zh-CN" altLang="en-US"/>
              <a:t>（</a:t>
            </a:r>
            <a:r>
              <a:rPr lang="en-US" altLang="zh-CN"/>
              <a:t>3</a:t>
            </a:r>
            <a:r>
              <a:rPr lang="zh-CN" altLang="en-US"/>
              <a:t>）查询子女结点必须通过双亲结点。</a:t>
            </a:r>
          </a:p>
          <a:p>
            <a:pPr lvl="1"/>
            <a:r>
              <a:rPr lang="zh-CN" altLang="en-US"/>
              <a:t>（</a:t>
            </a:r>
            <a:r>
              <a:rPr lang="en-US" altLang="zh-CN"/>
              <a:t>4</a:t>
            </a:r>
            <a:r>
              <a:rPr lang="zh-CN" altLang="en-US"/>
              <a:t>）由于结构严密，层次命令趋于程序化</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162C102-4975-4986-8CED-CB3A75F8FAFD}" type="slidenum">
              <a:rPr lang="zh-CN" altLang="en-US" smtClean="0"/>
              <a:pPr/>
              <a:t>36</a:t>
            </a:fld>
            <a:endParaRPr lang="en-US" altLang="zh-CN"/>
          </a:p>
        </p:txBody>
      </p:sp>
      <p:sp>
        <p:nvSpPr>
          <p:cNvPr id="4198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405300D-1004-4837-8F5D-39CCE5EC0056}" type="datetime1">
              <a:rPr lang="zh-CN" altLang="en-US" sz="1800" smtClean="0"/>
              <a:pPr/>
              <a:t>2023/2/25</a:t>
            </a:fld>
            <a:endParaRPr lang="en-US" altLang="zh-CN" sz="1000"/>
          </a:p>
        </p:txBody>
      </p:sp>
      <p:sp>
        <p:nvSpPr>
          <p:cNvPr id="1134594" name="Rectangle 2"/>
          <p:cNvSpPr>
            <a:spLocks noGrp="1" noChangeArrowheads="1"/>
          </p:cNvSpPr>
          <p:nvPr>
            <p:ph type="title"/>
          </p:nvPr>
        </p:nvSpPr>
        <p:spPr/>
        <p:txBody>
          <a:bodyPr/>
          <a:lstStyle/>
          <a:p>
            <a:pPr>
              <a:defRPr/>
            </a:pPr>
            <a:r>
              <a:rPr lang="zh-CN" altLang="en-US"/>
              <a:t>第</a:t>
            </a:r>
            <a:r>
              <a:rPr lang="en-US" altLang="zh-CN"/>
              <a:t>2</a:t>
            </a:r>
            <a:r>
              <a:rPr lang="zh-CN" altLang="en-US"/>
              <a:t>章  数据模型</a:t>
            </a:r>
          </a:p>
        </p:txBody>
      </p:sp>
      <p:sp>
        <p:nvSpPr>
          <p:cNvPr id="41989" name="Rectangle 3"/>
          <p:cNvSpPr>
            <a:spLocks noGrp="1" noChangeArrowheads="1"/>
          </p:cNvSpPr>
          <p:nvPr>
            <p:ph type="body" idx="1"/>
          </p:nvPr>
        </p:nvSpPr>
        <p:spPr>
          <a:xfrm>
            <a:off x="650875" y="1143000"/>
            <a:ext cx="8820150" cy="3333750"/>
          </a:xfrm>
        </p:spPr>
        <p:txBody>
          <a:bodyPr/>
          <a:lstStyle/>
          <a:p>
            <a:pPr>
              <a:lnSpc>
                <a:spcPct val="130000"/>
              </a:lnSpc>
              <a:spcBef>
                <a:spcPct val="0"/>
              </a:spcBef>
            </a:pPr>
            <a:r>
              <a:rPr lang="en-US" altLang="zh-CN"/>
              <a:t>2.1	E-R概念模型</a:t>
            </a:r>
          </a:p>
          <a:p>
            <a:pPr>
              <a:lnSpc>
                <a:spcPct val="130000"/>
              </a:lnSpc>
              <a:spcBef>
                <a:spcPct val="0"/>
              </a:spcBef>
            </a:pPr>
            <a:r>
              <a:rPr lang="en-US" altLang="zh-CN"/>
              <a:t>2.2	层次数据模型</a:t>
            </a:r>
          </a:p>
          <a:p>
            <a:pPr>
              <a:lnSpc>
                <a:spcPct val="130000"/>
              </a:lnSpc>
              <a:spcBef>
                <a:spcPct val="0"/>
              </a:spcBef>
            </a:pPr>
            <a:r>
              <a:rPr lang="en-US" altLang="zh-CN">
                <a:solidFill>
                  <a:srgbClr val="0000FF"/>
                </a:solidFill>
              </a:rPr>
              <a:t>2.3	网状数据模型</a:t>
            </a:r>
          </a:p>
          <a:p>
            <a:pPr>
              <a:lnSpc>
                <a:spcPct val="130000"/>
              </a:lnSpc>
              <a:spcBef>
                <a:spcPct val="0"/>
              </a:spcBef>
            </a:pPr>
            <a:r>
              <a:rPr lang="en-US" altLang="zh-CN"/>
              <a:t>2.4	关系数据模型</a:t>
            </a:r>
          </a:p>
          <a:p>
            <a:pPr>
              <a:lnSpc>
                <a:spcPct val="130000"/>
              </a:lnSpc>
              <a:spcBef>
                <a:spcPct val="0"/>
              </a:spcBef>
            </a:pPr>
            <a:r>
              <a:rPr lang="en-US" altLang="zh-CN"/>
              <a:t>2.5	面向对象数据模型</a:t>
            </a:r>
            <a:endParaRPr lang="zh-CN" altLang="en-US"/>
          </a:p>
          <a:p>
            <a:pPr>
              <a:lnSpc>
                <a:spcPct val="130000"/>
              </a:lnSpc>
              <a:spcBef>
                <a:spcPct val="0"/>
              </a:spcBef>
            </a:pPr>
            <a:r>
              <a:rPr lang="en-US" altLang="zh-CN"/>
              <a:t>2.6 </a:t>
            </a:r>
            <a:r>
              <a:rPr lang="zh-CN" altLang="en-US"/>
              <a:t>小结</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9B47267-FB5A-4BE0-AC19-7E38759F0E6B}" type="slidenum">
              <a:rPr lang="zh-CN" altLang="en-US" smtClean="0"/>
              <a:pPr/>
              <a:t>37</a:t>
            </a:fld>
            <a:endParaRPr lang="en-US" altLang="zh-CN"/>
          </a:p>
        </p:txBody>
      </p:sp>
      <p:sp>
        <p:nvSpPr>
          <p:cNvPr id="4301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58F1742-1778-47D3-A2DE-40B95514E3A7}" type="datetime1">
              <a:rPr lang="zh-CN" altLang="en-US" sz="1800" smtClean="0"/>
              <a:pPr/>
              <a:t>2023/2/25</a:t>
            </a:fld>
            <a:endParaRPr lang="en-US" altLang="zh-CN" sz="1000"/>
          </a:p>
        </p:txBody>
      </p:sp>
      <p:sp>
        <p:nvSpPr>
          <p:cNvPr id="971778" name="Rectangle 2"/>
          <p:cNvSpPr>
            <a:spLocks noGrp="1" noChangeArrowheads="1"/>
          </p:cNvSpPr>
          <p:nvPr>
            <p:ph type="title"/>
          </p:nvPr>
        </p:nvSpPr>
        <p:spPr/>
        <p:txBody>
          <a:bodyPr/>
          <a:lstStyle/>
          <a:p>
            <a:pPr>
              <a:defRPr/>
            </a:pPr>
            <a:r>
              <a:rPr lang="en-US" altLang="zh-CN"/>
              <a:t>2.3 </a:t>
            </a:r>
            <a:r>
              <a:rPr lang="zh-CN" altLang="en-US"/>
              <a:t>网状模型</a:t>
            </a:r>
          </a:p>
        </p:txBody>
      </p:sp>
      <p:sp>
        <p:nvSpPr>
          <p:cNvPr id="43013" name="Rectangle 3"/>
          <p:cNvSpPr>
            <a:spLocks noGrp="1" noChangeArrowheads="1"/>
          </p:cNvSpPr>
          <p:nvPr>
            <p:ph type="body" idx="1"/>
          </p:nvPr>
        </p:nvSpPr>
        <p:spPr>
          <a:xfrm>
            <a:off x="650875" y="1143000"/>
            <a:ext cx="8820150" cy="2752725"/>
          </a:xfrm>
        </p:spPr>
        <p:txBody>
          <a:bodyPr/>
          <a:lstStyle/>
          <a:p>
            <a:r>
              <a:rPr lang="zh-CN" altLang="en-US"/>
              <a:t>现实世界中事物之间的联系更多的是非层次关系的，用层次模型表示这种关系很不直观，网状模型克服了这一弊病，可以清晰的表示这种非层次关系。</a:t>
            </a:r>
          </a:p>
          <a:p>
            <a:pPr algn="just"/>
            <a:r>
              <a:rPr lang="zh-CN" altLang="en-US"/>
              <a:t>满足下面两个条件的基本层次联系的集合为网状模型</a:t>
            </a:r>
          </a:p>
          <a:p>
            <a:pPr lvl="1" algn="just"/>
            <a:r>
              <a:rPr lang="zh-CN" altLang="en-US"/>
              <a:t>允许一个以上的结点无双亲</a:t>
            </a:r>
          </a:p>
          <a:p>
            <a:pPr lvl="1"/>
            <a:r>
              <a:rPr lang="zh-CN" altLang="en-US"/>
              <a:t>一个结点可以有多于一个的双亲</a:t>
            </a:r>
          </a:p>
        </p:txBody>
      </p:sp>
      <p:grpSp>
        <p:nvGrpSpPr>
          <p:cNvPr id="43014" name="Group 15"/>
          <p:cNvGrpSpPr>
            <a:grpSpLocks/>
          </p:cNvGrpSpPr>
          <p:nvPr/>
        </p:nvGrpSpPr>
        <p:grpSpPr bwMode="auto">
          <a:xfrm>
            <a:off x="2649538" y="4292600"/>
            <a:ext cx="3810000" cy="1828800"/>
            <a:chOff x="1344" y="2832"/>
            <a:chExt cx="1536" cy="667"/>
          </a:xfrm>
        </p:grpSpPr>
        <p:sp>
          <p:nvSpPr>
            <p:cNvPr id="43015" name="Text Box 5"/>
            <p:cNvSpPr txBox="1">
              <a:spLocks noChangeArrowheads="1"/>
            </p:cNvSpPr>
            <p:nvPr/>
          </p:nvSpPr>
          <p:spPr bwMode="auto">
            <a:xfrm>
              <a:off x="1878" y="2836"/>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社团</a:t>
              </a:r>
            </a:p>
          </p:txBody>
        </p:sp>
        <p:sp>
          <p:nvSpPr>
            <p:cNvPr id="43016" name="Line 6"/>
            <p:cNvSpPr>
              <a:spLocks noChangeShapeType="1"/>
            </p:cNvSpPr>
            <p:nvPr/>
          </p:nvSpPr>
          <p:spPr bwMode="auto">
            <a:xfrm flipH="1">
              <a:off x="1855" y="3014"/>
              <a:ext cx="203" cy="30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17" name="Text Box 8"/>
            <p:cNvSpPr txBox="1">
              <a:spLocks noChangeArrowheads="1"/>
            </p:cNvSpPr>
            <p:nvPr/>
          </p:nvSpPr>
          <p:spPr bwMode="auto">
            <a:xfrm>
              <a:off x="1344" y="2832"/>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班级</a:t>
              </a:r>
            </a:p>
          </p:txBody>
        </p:sp>
        <p:sp>
          <p:nvSpPr>
            <p:cNvPr id="43018" name="Text Box 9"/>
            <p:cNvSpPr txBox="1">
              <a:spLocks noChangeArrowheads="1"/>
            </p:cNvSpPr>
            <p:nvPr/>
          </p:nvSpPr>
          <p:spPr bwMode="auto">
            <a:xfrm>
              <a:off x="1584" y="3321"/>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学生</a:t>
              </a:r>
            </a:p>
          </p:txBody>
        </p:sp>
        <p:sp>
          <p:nvSpPr>
            <p:cNvPr id="43019" name="Line 10"/>
            <p:cNvSpPr>
              <a:spLocks noChangeShapeType="1"/>
            </p:cNvSpPr>
            <p:nvPr/>
          </p:nvSpPr>
          <p:spPr bwMode="auto">
            <a:xfrm>
              <a:off x="1488" y="3010"/>
              <a:ext cx="168" cy="3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0" name="Text Box 11"/>
            <p:cNvSpPr txBox="1">
              <a:spLocks noChangeArrowheads="1"/>
            </p:cNvSpPr>
            <p:nvPr/>
          </p:nvSpPr>
          <p:spPr bwMode="auto">
            <a:xfrm>
              <a:off x="2544" y="2832"/>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学生</a:t>
              </a:r>
            </a:p>
          </p:txBody>
        </p:sp>
        <p:sp>
          <p:nvSpPr>
            <p:cNvPr id="43021" name="Text Box 12"/>
            <p:cNvSpPr txBox="1">
              <a:spLocks noChangeArrowheads="1"/>
            </p:cNvSpPr>
            <p:nvPr/>
          </p:nvSpPr>
          <p:spPr bwMode="auto">
            <a:xfrm>
              <a:off x="2544" y="3321"/>
              <a:ext cx="336" cy="17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2400">
                  <a:latin typeface="Times New Roman" pitchFamily="18" charset="0"/>
                </a:rPr>
                <a:t>课程</a:t>
              </a:r>
            </a:p>
          </p:txBody>
        </p:sp>
        <p:sp>
          <p:nvSpPr>
            <p:cNvPr id="43022" name="Line 13"/>
            <p:cNvSpPr>
              <a:spLocks noChangeShapeType="1"/>
            </p:cNvSpPr>
            <p:nvPr/>
          </p:nvSpPr>
          <p:spPr bwMode="auto">
            <a:xfrm>
              <a:off x="2712" y="3010"/>
              <a:ext cx="0" cy="311"/>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7DEE845-4B9E-426B-B03E-C971384501AA}" type="slidenum">
              <a:rPr lang="zh-CN" altLang="en-US" smtClean="0"/>
              <a:pPr/>
              <a:t>38</a:t>
            </a:fld>
            <a:endParaRPr lang="en-US" altLang="zh-CN"/>
          </a:p>
        </p:txBody>
      </p:sp>
      <p:sp>
        <p:nvSpPr>
          <p:cNvPr id="4403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553AB08-58D3-477B-ABD5-372803834986}" type="datetime1">
              <a:rPr lang="zh-CN" altLang="en-US" sz="1800" smtClean="0"/>
              <a:pPr/>
              <a:t>2023/2/25</a:t>
            </a:fld>
            <a:endParaRPr lang="en-US" altLang="zh-CN" sz="1000"/>
          </a:p>
        </p:txBody>
      </p:sp>
      <p:sp>
        <p:nvSpPr>
          <p:cNvPr id="974850" name="Rectangle 2"/>
          <p:cNvSpPr>
            <a:spLocks noGrp="1" noChangeArrowheads="1"/>
          </p:cNvSpPr>
          <p:nvPr>
            <p:ph type="title"/>
          </p:nvPr>
        </p:nvSpPr>
        <p:spPr/>
        <p:txBody>
          <a:bodyPr/>
          <a:lstStyle/>
          <a:p>
            <a:pPr>
              <a:defRPr/>
            </a:pPr>
            <a:r>
              <a:rPr lang="zh-CN" altLang="en-US"/>
              <a:t>网状模型的优缺点</a:t>
            </a:r>
          </a:p>
        </p:txBody>
      </p:sp>
      <p:sp>
        <p:nvSpPr>
          <p:cNvPr id="44037" name="Rectangle 3"/>
          <p:cNvSpPr>
            <a:spLocks noGrp="1" noChangeArrowheads="1"/>
          </p:cNvSpPr>
          <p:nvPr>
            <p:ph type="body" idx="1"/>
          </p:nvPr>
        </p:nvSpPr>
        <p:spPr>
          <a:xfrm>
            <a:off x="650875" y="1143000"/>
            <a:ext cx="9055100" cy="4203700"/>
          </a:xfrm>
        </p:spPr>
        <p:txBody>
          <a:bodyPr/>
          <a:lstStyle/>
          <a:p>
            <a:r>
              <a:rPr lang="zh-CN" altLang="en-US"/>
              <a:t>优点</a:t>
            </a:r>
          </a:p>
          <a:p>
            <a:pPr lvl="1"/>
            <a:r>
              <a:rPr lang="zh-CN" altLang="en-US"/>
              <a:t>能够更为直接地描述现实世界，如一个结点可以由多个双亲；</a:t>
            </a:r>
          </a:p>
          <a:p>
            <a:pPr lvl="1"/>
            <a:r>
              <a:rPr lang="zh-CN" altLang="en-US"/>
              <a:t>具有良好的性能，存取效率较高；</a:t>
            </a:r>
          </a:p>
          <a:p>
            <a:r>
              <a:rPr lang="zh-CN" altLang="en-US"/>
              <a:t>缺点</a:t>
            </a:r>
          </a:p>
          <a:p>
            <a:pPr lvl="1"/>
            <a:r>
              <a:rPr lang="zh-CN" altLang="en-US"/>
              <a:t>结构比较复杂，而且随着应用环境的扩大，数据库的结构就变的越来越复杂，不利于最终用户掌握；</a:t>
            </a:r>
          </a:p>
          <a:p>
            <a:pPr lvl="1"/>
            <a:r>
              <a:rPr lang="zh-CN" altLang="en-US"/>
              <a:t>其</a:t>
            </a:r>
            <a:r>
              <a:rPr lang="en-US" altLang="zh-CN"/>
              <a:t>DDL</a:t>
            </a:r>
            <a:r>
              <a:rPr lang="zh-CN" altLang="en-US"/>
              <a:t>、</a:t>
            </a:r>
            <a:r>
              <a:rPr lang="en-US" altLang="zh-CN"/>
              <a:t>DML</a:t>
            </a:r>
            <a:r>
              <a:rPr lang="zh-CN" altLang="en-US"/>
              <a:t>语言复杂，用户不容易使用；访问数据时必须自行选择存取路径，增加了程序编写的负担。</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B811077-C42C-470F-8FE0-51FC1226A20D}" type="slidenum">
              <a:rPr lang="zh-CN" altLang="en-US" smtClean="0"/>
              <a:pPr/>
              <a:t>39</a:t>
            </a:fld>
            <a:endParaRPr lang="en-US" altLang="zh-CN"/>
          </a:p>
        </p:txBody>
      </p:sp>
      <p:sp>
        <p:nvSpPr>
          <p:cNvPr id="4505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1F6D218-3FA7-43C0-BB06-25E9482E868C}" type="datetime1">
              <a:rPr lang="zh-CN" altLang="en-US" sz="1800" smtClean="0"/>
              <a:pPr/>
              <a:t>2023/2/25</a:t>
            </a:fld>
            <a:endParaRPr lang="en-US" altLang="zh-CN" sz="1000"/>
          </a:p>
        </p:txBody>
      </p:sp>
      <p:sp>
        <p:nvSpPr>
          <p:cNvPr id="1125378" name="Rectangle 2"/>
          <p:cNvSpPr>
            <a:spLocks noGrp="1" noChangeArrowheads="1"/>
          </p:cNvSpPr>
          <p:nvPr>
            <p:ph type="title"/>
          </p:nvPr>
        </p:nvSpPr>
        <p:spPr/>
        <p:txBody>
          <a:bodyPr/>
          <a:lstStyle/>
          <a:p>
            <a:pPr>
              <a:defRPr/>
            </a:pPr>
            <a:r>
              <a:rPr lang="zh-CN" altLang="en-US"/>
              <a:t>网状数据模型的数据结构</a:t>
            </a:r>
          </a:p>
        </p:txBody>
      </p:sp>
      <p:sp>
        <p:nvSpPr>
          <p:cNvPr id="45061" name="Rectangle 3"/>
          <p:cNvSpPr>
            <a:spLocks noGrp="1" noChangeArrowheads="1"/>
          </p:cNvSpPr>
          <p:nvPr>
            <p:ph type="body" idx="1"/>
          </p:nvPr>
        </p:nvSpPr>
        <p:spPr>
          <a:xfrm>
            <a:off x="650875" y="1143000"/>
            <a:ext cx="8820150" cy="1685925"/>
          </a:xfrm>
        </p:spPr>
        <p:txBody>
          <a:bodyPr/>
          <a:lstStyle/>
          <a:p>
            <a:r>
              <a:rPr lang="zh-CN" altLang="en-US"/>
              <a:t>两个或两个以上的结点都可以有多个双亲结点，则此时有向树变成了有向图</a:t>
            </a:r>
          </a:p>
          <a:p>
            <a:r>
              <a:rPr lang="zh-CN" altLang="en-US"/>
              <a:t>网状模型可以更直接的描述现实世界，层次模型实际上是网状模型的特例</a:t>
            </a:r>
          </a:p>
        </p:txBody>
      </p:sp>
      <p:grpSp>
        <p:nvGrpSpPr>
          <p:cNvPr id="45062" name="Group 366"/>
          <p:cNvGrpSpPr>
            <a:grpSpLocks/>
          </p:cNvGrpSpPr>
          <p:nvPr/>
        </p:nvGrpSpPr>
        <p:grpSpPr bwMode="auto">
          <a:xfrm>
            <a:off x="-14288" y="2997200"/>
            <a:ext cx="4103688" cy="3067050"/>
            <a:chOff x="217" y="1979"/>
            <a:chExt cx="2585" cy="1932"/>
          </a:xfrm>
        </p:grpSpPr>
        <p:sp>
          <p:nvSpPr>
            <p:cNvPr id="45102" name="Text Box 308"/>
            <p:cNvSpPr txBox="1">
              <a:spLocks noChangeArrowheads="1"/>
            </p:cNvSpPr>
            <p:nvPr/>
          </p:nvSpPr>
          <p:spPr bwMode="auto">
            <a:xfrm>
              <a:off x="217" y="3067"/>
              <a:ext cx="885"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班级</a:t>
              </a:r>
              <a:r>
                <a:rPr lang="en-US" altLang="zh-CN">
                  <a:latin typeface="宋体" pitchFamily="2" charset="-122"/>
                </a:rPr>
                <a:t>-</a:t>
              </a:r>
              <a:r>
                <a:rPr lang="zh-CN" altLang="en-US">
                  <a:latin typeface="宋体" pitchFamily="2" charset="-122"/>
                </a:rPr>
                <a:t>学生</a:t>
              </a:r>
            </a:p>
          </p:txBody>
        </p:sp>
        <p:sp>
          <p:nvSpPr>
            <p:cNvPr id="45103" name="Text Box 310"/>
            <p:cNvSpPr txBox="1">
              <a:spLocks noChangeArrowheads="1"/>
            </p:cNvSpPr>
            <p:nvPr/>
          </p:nvSpPr>
          <p:spPr bwMode="auto">
            <a:xfrm>
              <a:off x="1170" y="3521"/>
              <a:ext cx="874" cy="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社团</a:t>
              </a:r>
              <a:r>
                <a:rPr lang="en-US" altLang="zh-CN">
                  <a:latin typeface="宋体" pitchFamily="2" charset="-122"/>
                </a:rPr>
                <a:t>-</a:t>
              </a:r>
              <a:r>
                <a:rPr lang="zh-CN" altLang="en-US">
                  <a:latin typeface="宋体" pitchFamily="2" charset="-122"/>
                </a:rPr>
                <a:t>学生</a:t>
              </a:r>
            </a:p>
          </p:txBody>
        </p:sp>
        <p:sp>
          <p:nvSpPr>
            <p:cNvPr id="45104" name="Text Box 311"/>
            <p:cNvSpPr txBox="1">
              <a:spLocks noChangeArrowheads="1"/>
            </p:cNvSpPr>
            <p:nvPr/>
          </p:nvSpPr>
          <p:spPr bwMode="auto">
            <a:xfrm>
              <a:off x="489" y="2160"/>
              <a:ext cx="928" cy="3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学院</a:t>
              </a:r>
              <a:r>
                <a:rPr lang="en-US" altLang="zh-CN">
                  <a:latin typeface="宋体" pitchFamily="2" charset="-122"/>
                </a:rPr>
                <a:t>-</a:t>
              </a:r>
              <a:r>
                <a:rPr lang="zh-CN" altLang="en-US">
                  <a:latin typeface="宋体" pitchFamily="2" charset="-122"/>
                </a:rPr>
                <a:t>班级</a:t>
              </a:r>
            </a:p>
          </p:txBody>
        </p:sp>
        <p:sp>
          <p:nvSpPr>
            <p:cNvPr id="45105" name="Text Box 312"/>
            <p:cNvSpPr txBox="1">
              <a:spLocks noChangeArrowheads="1"/>
            </p:cNvSpPr>
            <p:nvPr/>
          </p:nvSpPr>
          <p:spPr bwMode="auto">
            <a:xfrm>
              <a:off x="1306" y="1979"/>
              <a:ext cx="490" cy="22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学院</a:t>
              </a:r>
            </a:p>
          </p:txBody>
        </p:sp>
        <p:sp>
          <p:nvSpPr>
            <p:cNvPr id="45106" name="Line 313"/>
            <p:cNvSpPr>
              <a:spLocks noChangeShapeType="1"/>
            </p:cNvSpPr>
            <p:nvPr/>
          </p:nvSpPr>
          <p:spPr bwMode="auto">
            <a:xfrm flipH="1">
              <a:off x="975" y="2198"/>
              <a:ext cx="514" cy="43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7" name="Line 314"/>
            <p:cNvSpPr>
              <a:spLocks noChangeShapeType="1"/>
            </p:cNvSpPr>
            <p:nvPr/>
          </p:nvSpPr>
          <p:spPr bwMode="auto">
            <a:xfrm flipH="1">
              <a:off x="975" y="2945"/>
              <a:ext cx="1" cy="43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8" name="Text Box 315"/>
            <p:cNvSpPr txBox="1">
              <a:spLocks noChangeArrowheads="1"/>
            </p:cNvSpPr>
            <p:nvPr/>
          </p:nvSpPr>
          <p:spPr bwMode="auto">
            <a:xfrm>
              <a:off x="1790" y="2205"/>
              <a:ext cx="1012"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学院</a:t>
              </a:r>
              <a:r>
                <a:rPr lang="en-US" altLang="zh-CN">
                  <a:latin typeface="宋体" pitchFamily="2" charset="-122"/>
                </a:rPr>
                <a:t>-</a:t>
              </a:r>
              <a:r>
                <a:rPr lang="zh-CN" altLang="en-US">
                  <a:latin typeface="宋体" pitchFamily="2" charset="-122"/>
                </a:rPr>
                <a:t>教师</a:t>
              </a:r>
            </a:p>
          </p:txBody>
        </p:sp>
        <p:sp>
          <p:nvSpPr>
            <p:cNvPr id="45109" name="Line 316"/>
            <p:cNvSpPr>
              <a:spLocks noChangeShapeType="1"/>
            </p:cNvSpPr>
            <p:nvPr/>
          </p:nvSpPr>
          <p:spPr bwMode="auto">
            <a:xfrm>
              <a:off x="1729" y="2198"/>
              <a:ext cx="257" cy="37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0" name="Line 317"/>
            <p:cNvSpPr>
              <a:spLocks noChangeShapeType="1"/>
            </p:cNvSpPr>
            <p:nvPr/>
          </p:nvSpPr>
          <p:spPr bwMode="auto">
            <a:xfrm flipH="1">
              <a:off x="1215" y="3521"/>
              <a:ext cx="635" cy="1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11" name="Text Box 318"/>
            <p:cNvSpPr txBox="1">
              <a:spLocks noChangeArrowheads="1"/>
            </p:cNvSpPr>
            <p:nvPr/>
          </p:nvSpPr>
          <p:spPr bwMode="auto">
            <a:xfrm>
              <a:off x="700" y="2613"/>
              <a:ext cx="515" cy="27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班级</a:t>
              </a:r>
            </a:p>
          </p:txBody>
        </p:sp>
        <p:sp>
          <p:nvSpPr>
            <p:cNvPr id="45112" name="Text Box 319"/>
            <p:cNvSpPr txBox="1">
              <a:spLocks noChangeArrowheads="1"/>
            </p:cNvSpPr>
            <p:nvPr/>
          </p:nvSpPr>
          <p:spPr bwMode="auto">
            <a:xfrm>
              <a:off x="1805" y="2624"/>
              <a:ext cx="504" cy="21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教师</a:t>
              </a:r>
            </a:p>
          </p:txBody>
        </p:sp>
        <p:sp>
          <p:nvSpPr>
            <p:cNvPr id="45113" name="Text Box 320"/>
            <p:cNvSpPr txBox="1">
              <a:spLocks noChangeArrowheads="1"/>
            </p:cNvSpPr>
            <p:nvPr/>
          </p:nvSpPr>
          <p:spPr bwMode="auto">
            <a:xfrm>
              <a:off x="1850" y="3339"/>
              <a:ext cx="568" cy="23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社团</a:t>
              </a:r>
            </a:p>
          </p:txBody>
        </p:sp>
        <p:sp>
          <p:nvSpPr>
            <p:cNvPr id="45114" name="Text Box 321"/>
            <p:cNvSpPr txBox="1">
              <a:spLocks noChangeArrowheads="1"/>
            </p:cNvSpPr>
            <p:nvPr/>
          </p:nvSpPr>
          <p:spPr bwMode="auto">
            <a:xfrm>
              <a:off x="669" y="3427"/>
              <a:ext cx="546" cy="23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a:latin typeface="宋体" pitchFamily="2" charset="-122"/>
                </a:rPr>
                <a:t>学生</a:t>
              </a:r>
            </a:p>
          </p:txBody>
        </p:sp>
      </p:grpSp>
      <p:grpSp>
        <p:nvGrpSpPr>
          <p:cNvPr id="1125702" name="Group 326"/>
          <p:cNvGrpSpPr>
            <a:grpSpLocks/>
          </p:cNvGrpSpPr>
          <p:nvPr/>
        </p:nvGrpSpPr>
        <p:grpSpPr bwMode="auto">
          <a:xfrm>
            <a:off x="3673475" y="2781300"/>
            <a:ext cx="6032500" cy="3671888"/>
            <a:chOff x="3379" y="3257"/>
            <a:chExt cx="6666" cy="3371"/>
          </a:xfrm>
        </p:grpSpPr>
        <p:sp>
          <p:nvSpPr>
            <p:cNvPr id="45064" name="Text Box 327"/>
            <p:cNvSpPr txBox="1">
              <a:spLocks noChangeArrowheads="1"/>
            </p:cNvSpPr>
            <p:nvPr/>
          </p:nvSpPr>
          <p:spPr bwMode="auto">
            <a:xfrm>
              <a:off x="6335" y="4919"/>
              <a:ext cx="470" cy="95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班级</a:t>
              </a:r>
              <a:r>
                <a:rPr lang="en-US" altLang="zh-CN" sz="1800">
                  <a:latin typeface="宋体" pitchFamily="2" charset="-122"/>
                </a:rPr>
                <a:t>-</a:t>
              </a:r>
              <a:r>
                <a:rPr lang="zh-CN" altLang="en-US" sz="1800">
                  <a:latin typeface="宋体" pitchFamily="2" charset="-122"/>
                </a:rPr>
                <a:t>学生</a:t>
              </a:r>
            </a:p>
          </p:txBody>
        </p:sp>
        <p:sp>
          <p:nvSpPr>
            <p:cNvPr id="45065" name="Text Box 328"/>
            <p:cNvSpPr txBox="1">
              <a:spLocks noChangeArrowheads="1"/>
            </p:cNvSpPr>
            <p:nvPr/>
          </p:nvSpPr>
          <p:spPr bwMode="auto">
            <a:xfrm>
              <a:off x="3507" y="4709"/>
              <a:ext cx="410" cy="104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班级</a:t>
              </a:r>
              <a:r>
                <a:rPr lang="en-US" altLang="zh-CN" sz="1800">
                  <a:latin typeface="宋体" pitchFamily="2" charset="-122"/>
                </a:rPr>
                <a:t>-</a:t>
              </a:r>
              <a:r>
                <a:rPr lang="zh-CN" altLang="en-US" sz="1800">
                  <a:latin typeface="宋体" pitchFamily="2" charset="-122"/>
                </a:rPr>
                <a:t>学生</a:t>
              </a:r>
            </a:p>
          </p:txBody>
        </p:sp>
        <p:grpSp>
          <p:nvGrpSpPr>
            <p:cNvPr id="45066" name="Group 329"/>
            <p:cNvGrpSpPr>
              <a:grpSpLocks/>
            </p:cNvGrpSpPr>
            <p:nvPr/>
          </p:nvGrpSpPr>
          <p:grpSpPr bwMode="auto">
            <a:xfrm>
              <a:off x="3379" y="3257"/>
              <a:ext cx="6666" cy="3371"/>
              <a:chOff x="3379" y="3257"/>
              <a:chExt cx="6666" cy="3371"/>
            </a:xfrm>
          </p:grpSpPr>
          <p:sp>
            <p:nvSpPr>
              <p:cNvPr id="45067" name="Freeform 330"/>
              <p:cNvSpPr>
                <a:spLocks/>
              </p:cNvSpPr>
              <p:nvPr/>
            </p:nvSpPr>
            <p:spPr bwMode="auto">
              <a:xfrm>
                <a:off x="3923" y="3415"/>
                <a:ext cx="2327" cy="624"/>
              </a:xfrm>
              <a:custGeom>
                <a:avLst/>
                <a:gdLst>
                  <a:gd name="T0" fmla="*/ 2081 w 1539"/>
                  <a:gd name="T1" fmla="*/ 649 h 619"/>
                  <a:gd name="T2" fmla="*/ 647 w 1539"/>
                  <a:gd name="T3" fmla="*/ 634 h 619"/>
                  <a:gd name="T4" fmla="*/ 110 w 1539"/>
                  <a:gd name="T5" fmla="*/ 604 h 619"/>
                  <a:gd name="T6" fmla="*/ 283 w 1539"/>
                  <a:gd name="T7" fmla="*/ 337 h 619"/>
                  <a:gd name="T8" fmla="*/ 466 w 1539"/>
                  <a:gd name="T9" fmla="*/ 286 h 619"/>
                  <a:gd name="T10" fmla="*/ 1541 w 1539"/>
                  <a:gd name="T11" fmla="*/ 241 h 619"/>
                  <a:gd name="T12" fmla="*/ 2081 w 1539"/>
                  <a:gd name="T13" fmla="*/ 194 h 619"/>
                  <a:gd name="T14" fmla="*/ 8708 w 1539"/>
                  <a:gd name="T15" fmla="*/ 49 h 619"/>
                  <a:gd name="T16" fmla="*/ 11395 w 1539"/>
                  <a:gd name="T17" fmla="*/ 4 h 619"/>
                  <a:gd name="T18" fmla="*/ 18386 w 1539"/>
                  <a:gd name="T19" fmla="*/ 4 h 6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9" h="619">
                    <a:moveTo>
                      <a:pt x="174" y="619"/>
                    </a:moveTo>
                    <a:cubicBezTo>
                      <a:pt x="134" y="614"/>
                      <a:pt x="93" y="615"/>
                      <a:pt x="54" y="604"/>
                    </a:cubicBezTo>
                    <a:cubicBezTo>
                      <a:pt x="37" y="599"/>
                      <a:pt x="11" y="592"/>
                      <a:pt x="9" y="574"/>
                    </a:cubicBezTo>
                    <a:cubicBezTo>
                      <a:pt x="0" y="489"/>
                      <a:pt x="16" y="404"/>
                      <a:pt x="24" y="319"/>
                    </a:cubicBezTo>
                    <a:cubicBezTo>
                      <a:pt x="26" y="303"/>
                      <a:pt x="28" y="285"/>
                      <a:pt x="39" y="274"/>
                    </a:cubicBezTo>
                    <a:cubicBezTo>
                      <a:pt x="63" y="250"/>
                      <a:pt x="103" y="250"/>
                      <a:pt x="129" y="229"/>
                    </a:cubicBezTo>
                    <a:cubicBezTo>
                      <a:pt x="145" y="215"/>
                      <a:pt x="155" y="194"/>
                      <a:pt x="174" y="184"/>
                    </a:cubicBezTo>
                    <a:cubicBezTo>
                      <a:pt x="318" y="104"/>
                      <a:pt x="572" y="71"/>
                      <a:pt x="729" y="49"/>
                    </a:cubicBezTo>
                    <a:cubicBezTo>
                      <a:pt x="801" y="39"/>
                      <a:pt x="881" y="6"/>
                      <a:pt x="954" y="4"/>
                    </a:cubicBezTo>
                    <a:cubicBezTo>
                      <a:pt x="1149" y="0"/>
                      <a:pt x="1344" y="4"/>
                      <a:pt x="1539" y="4"/>
                    </a:cubicBezTo>
                  </a:path>
                </a:pathLst>
              </a:custGeom>
              <a:noFill/>
              <a:ln w="9525" cap="flat" cmpd="sng">
                <a:solidFill>
                  <a:srgbClr val="000000"/>
                </a:solidFill>
                <a:prstDash val="dash"/>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8" name="Freeform 331"/>
              <p:cNvSpPr>
                <a:spLocks/>
              </p:cNvSpPr>
              <p:nvPr/>
            </p:nvSpPr>
            <p:spPr bwMode="auto">
              <a:xfrm>
                <a:off x="7860" y="3329"/>
                <a:ext cx="2185" cy="755"/>
              </a:xfrm>
              <a:custGeom>
                <a:avLst/>
                <a:gdLst>
                  <a:gd name="T0" fmla="*/ 13447 w 1445"/>
                  <a:gd name="T1" fmla="*/ 780 h 750"/>
                  <a:gd name="T2" fmla="*/ 15425 w 1445"/>
                  <a:gd name="T3" fmla="*/ 765 h 750"/>
                  <a:gd name="T4" fmla="*/ 15960 w 1445"/>
                  <a:gd name="T5" fmla="*/ 750 h 750"/>
                  <a:gd name="T6" fmla="*/ 16133 w 1445"/>
                  <a:gd name="T7" fmla="*/ 705 h 750"/>
                  <a:gd name="T8" fmla="*/ 16671 w 1445"/>
                  <a:gd name="T9" fmla="*/ 669 h 750"/>
                  <a:gd name="T10" fmla="*/ 15779 w 1445"/>
                  <a:gd name="T11" fmla="*/ 282 h 750"/>
                  <a:gd name="T12" fmla="*/ 14885 w 1445"/>
                  <a:gd name="T13" fmla="*/ 201 h 750"/>
                  <a:gd name="T14" fmla="*/ 14708 w 1445"/>
                  <a:gd name="T15" fmla="*/ 156 h 750"/>
                  <a:gd name="T16" fmla="*/ 14170 w 1445"/>
                  <a:gd name="T17" fmla="*/ 141 h 750"/>
                  <a:gd name="T18" fmla="*/ 7890 w 1445"/>
                  <a:gd name="T19" fmla="*/ 60 h 750"/>
                  <a:gd name="T20" fmla="*/ 0 w 1445"/>
                  <a:gd name="T21" fmla="*/ 60 h 7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45" h="750">
                    <a:moveTo>
                      <a:pt x="1125" y="750"/>
                    </a:moveTo>
                    <a:cubicBezTo>
                      <a:pt x="1180" y="745"/>
                      <a:pt x="1235" y="743"/>
                      <a:pt x="1290" y="735"/>
                    </a:cubicBezTo>
                    <a:cubicBezTo>
                      <a:pt x="1306" y="733"/>
                      <a:pt x="1324" y="731"/>
                      <a:pt x="1335" y="720"/>
                    </a:cubicBezTo>
                    <a:cubicBezTo>
                      <a:pt x="1346" y="709"/>
                      <a:pt x="1340" y="687"/>
                      <a:pt x="1350" y="675"/>
                    </a:cubicBezTo>
                    <a:cubicBezTo>
                      <a:pt x="1361" y="661"/>
                      <a:pt x="1380" y="655"/>
                      <a:pt x="1395" y="645"/>
                    </a:cubicBezTo>
                    <a:cubicBezTo>
                      <a:pt x="1430" y="506"/>
                      <a:pt x="1445" y="353"/>
                      <a:pt x="1320" y="270"/>
                    </a:cubicBezTo>
                    <a:cubicBezTo>
                      <a:pt x="1140" y="0"/>
                      <a:pt x="1445" y="445"/>
                      <a:pt x="1245" y="195"/>
                    </a:cubicBezTo>
                    <a:cubicBezTo>
                      <a:pt x="1235" y="183"/>
                      <a:pt x="1241" y="161"/>
                      <a:pt x="1230" y="150"/>
                    </a:cubicBezTo>
                    <a:cubicBezTo>
                      <a:pt x="1219" y="139"/>
                      <a:pt x="1199" y="142"/>
                      <a:pt x="1185" y="135"/>
                    </a:cubicBezTo>
                    <a:cubicBezTo>
                      <a:pt x="1028" y="57"/>
                      <a:pt x="833" y="63"/>
                      <a:pt x="660" y="60"/>
                    </a:cubicBezTo>
                    <a:cubicBezTo>
                      <a:pt x="440" y="56"/>
                      <a:pt x="220" y="60"/>
                      <a:pt x="0" y="60"/>
                    </a:cubicBezTo>
                  </a:path>
                </a:pathLst>
              </a:custGeom>
              <a:noFill/>
              <a:ln w="9525" cap="flat" cmpd="sng">
                <a:solidFill>
                  <a:srgbClr val="00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69" name="Freeform 332"/>
              <p:cNvSpPr>
                <a:spLocks/>
              </p:cNvSpPr>
              <p:nvPr/>
            </p:nvSpPr>
            <p:spPr bwMode="auto">
              <a:xfrm>
                <a:off x="6652" y="4129"/>
                <a:ext cx="363" cy="1847"/>
              </a:xfrm>
              <a:custGeom>
                <a:avLst/>
                <a:gdLst>
                  <a:gd name="T0" fmla="*/ 4740 w 139"/>
                  <a:gd name="T1" fmla="*/ 0 h 1322"/>
                  <a:gd name="T2" fmla="*/ 33310 w 139"/>
                  <a:gd name="T3" fmla="*/ 112 h 1322"/>
                  <a:gd name="T4" fmla="*/ 38008 w 139"/>
                  <a:gd name="T5" fmla="*/ 446 h 1322"/>
                  <a:gd name="T6" fmla="*/ 33310 w 139"/>
                  <a:gd name="T7" fmla="*/ 9594 h 1322"/>
                  <a:gd name="T8" fmla="*/ 0 w 139"/>
                  <a:gd name="T9" fmla="*/ 9815 h 1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322">
                    <a:moveTo>
                      <a:pt x="15" y="0"/>
                    </a:moveTo>
                    <a:cubicBezTo>
                      <a:pt x="45" y="5"/>
                      <a:pt x="79" y="0"/>
                      <a:pt x="105" y="15"/>
                    </a:cubicBezTo>
                    <a:cubicBezTo>
                      <a:pt x="119" y="23"/>
                      <a:pt x="120" y="44"/>
                      <a:pt x="120" y="60"/>
                    </a:cubicBezTo>
                    <a:cubicBezTo>
                      <a:pt x="120" y="470"/>
                      <a:pt x="139" y="881"/>
                      <a:pt x="105" y="1290"/>
                    </a:cubicBezTo>
                    <a:cubicBezTo>
                      <a:pt x="102" y="1322"/>
                      <a:pt x="32" y="1320"/>
                      <a:pt x="0" y="1320"/>
                    </a:cubicBezTo>
                  </a:path>
                </a:pathLst>
              </a:custGeom>
              <a:noFill/>
              <a:ln w="9525" cap="flat" cmpd="sng">
                <a:solidFill>
                  <a:srgbClr val="000000"/>
                </a:solidFill>
                <a:prstDash val="dash"/>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0" name="Freeform 333"/>
              <p:cNvSpPr>
                <a:spLocks/>
              </p:cNvSpPr>
              <p:nvPr/>
            </p:nvSpPr>
            <p:spPr bwMode="auto">
              <a:xfrm>
                <a:off x="3379" y="4144"/>
                <a:ext cx="824" cy="1893"/>
              </a:xfrm>
              <a:custGeom>
                <a:avLst/>
                <a:gdLst>
                  <a:gd name="T0" fmla="*/ 6278 w 549"/>
                  <a:gd name="T1" fmla="*/ 0 h 2100"/>
                  <a:gd name="T2" fmla="*/ 1642 w 549"/>
                  <a:gd name="T3" fmla="*/ 48 h 2100"/>
                  <a:gd name="T4" fmla="*/ 620 w 549"/>
                  <a:gd name="T5" fmla="*/ 144 h 2100"/>
                  <a:gd name="T6" fmla="*/ 620 w 549"/>
                  <a:gd name="T7" fmla="*/ 1062 h 2100"/>
                  <a:gd name="T8" fmla="*/ 2160 w 549"/>
                  <a:gd name="T9" fmla="*/ 1095 h 2100"/>
                  <a:gd name="T10" fmla="*/ 5414 w 549"/>
                  <a:gd name="T11" fmla="*/ 1126 h 21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49" h="2100">
                    <a:moveTo>
                      <a:pt x="549" y="0"/>
                    </a:moveTo>
                    <a:cubicBezTo>
                      <a:pt x="409" y="11"/>
                      <a:pt x="264" y="10"/>
                      <a:pt x="144" y="90"/>
                    </a:cubicBezTo>
                    <a:cubicBezTo>
                      <a:pt x="105" y="148"/>
                      <a:pt x="93" y="212"/>
                      <a:pt x="54" y="270"/>
                    </a:cubicBezTo>
                    <a:cubicBezTo>
                      <a:pt x="0" y="914"/>
                      <a:pt x="7" y="764"/>
                      <a:pt x="54" y="1980"/>
                    </a:cubicBezTo>
                    <a:cubicBezTo>
                      <a:pt x="55" y="2001"/>
                      <a:pt x="146" y="2026"/>
                      <a:pt x="189" y="2040"/>
                    </a:cubicBezTo>
                    <a:cubicBezTo>
                      <a:pt x="286" y="2072"/>
                      <a:pt x="369" y="2100"/>
                      <a:pt x="474" y="2100"/>
                    </a:cubicBezTo>
                  </a:path>
                </a:pathLst>
              </a:custGeom>
              <a:noFill/>
              <a:ln w="9525" cap="flat" cmpd="sng">
                <a:solidFill>
                  <a:srgbClr val="000000"/>
                </a:solidFill>
                <a:prstDash val="dash"/>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1" name="Text Box 334"/>
              <p:cNvSpPr txBox="1">
                <a:spLocks noChangeArrowheads="1"/>
              </p:cNvSpPr>
              <p:nvPr/>
            </p:nvSpPr>
            <p:spPr bwMode="auto">
              <a:xfrm>
                <a:off x="8775" y="4636"/>
                <a:ext cx="90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诗社</a:t>
                </a:r>
              </a:p>
            </p:txBody>
          </p:sp>
          <p:sp>
            <p:nvSpPr>
              <p:cNvPr id="45072" name="Line 335"/>
              <p:cNvSpPr>
                <a:spLocks noChangeShapeType="1"/>
              </p:cNvSpPr>
              <p:nvPr/>
            </p:nvSpPr>
            <p:spPr bwMode="auto">
              <a:xfrm>
                <a:off x="4566" y="4889"/>
                <a:ext cx="0" cy="42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73" name="Text Box 336"/>
              <p:cNvSpPr txBox="1">
                <a:spLocks noChangeArrowheads="1"/>
              </p:cNvSpPr>
              <p:nvPr/>
            </p:nvSpPr>
            <p:spPr bwMode="auto">
              <a:xfrm>
                <a:off x="6924" y="6097"/>
                <a:ext cx="1270" cy="30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社团</a:t>
                </a:r>
                <a:r>
                  <a:rPr lang="en-US" altLang="zh-CN" sz="1800">
                    <a:latin typeface="宋体" pitchFamily="2" charset="-122"/>
                  </a:rPr>
                  <a:t>-</a:t>
                </a:r>
                <a:r>
                  <a:rPr lang="zh-CN" altLang="en-US" sz="1800">
                    <a:latin typeface="宋体" pitchFamily="2" charset="-122"/>
                  </a:rPr>
                  <a:t>学生</a:t>
                </a:r>
              </a:p>
            </p:txBody>
          </p:sp>
          <p:sp>
            <p:nvSpPr>
              <p:cNvPr id="45074" name="Text Box 337"/>
              <p:cNvSpPr txBox="1">
                <a:spLocks noChangeArrowheads="1"/>
              </p:cNvSpPr>
              <p:nvPr/>
            </p:nvSpPr>
            <p:spPr bwMode="auto">
              <a:xfrm>
                <a:off x="5019" y="3499"/>
                <a:ext cx="1270" cy="36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学院</a:t>
                </a:r>
                <a:r>
                  <a:rPr lang="en-US" altLang="zh-CN" sz="1800">
                    <a:latin typeface="宋体" pitchFamily="2" charset="-122"/>
                  </a:rPr>
                  <a:t>-</a:t>
                </a:r>
                <a:r>
                  <a:rPr lang="zh-CN" altLang="en-US" sz="1800">
                    <a:latin typeface="宋体" pitchFamily="2" charset="-122"/>
                  </a:rPr>
                  <a:t>班级</a:t>
                </a:r>
              </a:p>
            </p:txBody>
          </p:sp>
          <p:sp>
            <p:nvSpPr>
              <p:cNvPr id="45075" name="Text Box 338"/>
              <p:cNvSpPr txBox="1">
                <a:spLocks noChangeArrowheads="1"/>
              </p:cNvSpPr>
              <p:nvPr/>
            </p:nvSpPr>
            <p:spPr bwMode="auto">
              <a:xfrm>
                <a:off x="6289" y="3257"/>
                <a:ext cx="1542"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计算机学院</a:t>
                </a:r>
              </a:p>
            </p:txBody>
          </p:sp>
          <p:sp>
            <p:nvSpPr>
              <p:cNvPr id="45076" name="Text Box 339"/>
              <p:cNvSpPr txBox="1">
                <a:spLocks noChangeArrowheads="1"/>
              </p:cNvSpPr>
              <p:nvPr/>
            </p:nvSpPr>
            <p:spPr bwMode="auto">
              <a:xfrm>
                <a:off x="4203" y="3922"/>
                <a:ext cx="90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en-US" altLang="zh-CN" sz="1800">
                    <a:latin typeface="宋体" pitchFamily="2" charset="-122"/>
                  </a:rPr>
                  <a:t>981</a:t>
                </a:r>
                <a:r>
                  <a:rPr lang="zh-CN" altLang="en-US" sz="1800">
                    <a:latin typeface="宋体" pitchFamily="2" charset="-122"/>
                  </a:rPr>
                  <a:t>班</a:t>
                </a:r>
              </a:p>
            </p:txBody>
          </p:sp>
          <p:sp>
            <p:nvSpPr>
              <p:cNvPr id="45077" name="Text Box 340"/>
              <p:cNvSpPr txBox="1">
                <a:spLocks noChangeArrowheads="1"/>
              </p:cNvSpPr>
              <p:nvPr/>
            </p:nvSpPr>
            <p:spPr bwMode="auto">
              <a:xfrm>
                <a:off x="7196" y="3922"/>
                <a:ext cx="81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王明</a:t>
                </a:r>
              </a:p>
            </p:txBody>
          </p:sp>
          <p:sp>
            <p:nvSpPr>
              <p:cNvPr id="45078" name="Text Box 341"/>
              <p:cNvSpPr txBox="1">
                <a:spLocks noChangeArrowheads="1"/>
              </p:cNvSpPr>
              <p:nvPr/>
            </p:nvSpPr>
            <p:spPr bwMode="auto">
              <a:xfrm>
                <a:off x="8648" y="3922"/>
                <a:ext cx="90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范颖</a:t>
                </a:r>
              </a:p>
            </p:txBody>
          </p:sp>
          <p:sp>
            <p:nvSpPr>
              <p:cNvPr id="45079" name="Text Box 342"/>
              <p:cNvSpPr txBox="1">
                <a:spLocks noChangeArrowheads="1"/>
              </p:cNvSpPr>
              <p:nvPr/>
            </p:nvSpPr>
            <p:spPr bwMode="auto">
              <a:xfrm>
                <a:off x="4112" y="5312"/>
                <a:ext cx="907" cy="3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吴浩</a:t>
                </a:r>
              </a:p>
            </p:txBody>
          </p:sp>
          <p:sp>
            <p:nvSpPr>
              <p:cNvPr id="45080" name="Text Box 343"/>
              <p:cNvSpPr txBox="1">
                <a:spLocks noChangeArrowheads="1"/>
              </p:cNvSpPr>
              <p:nvPr/>
            </p:nvSpPr>
            <p:spPr bwMode="auto">
              <a:xfrm>
                <a:off x="4112" y="5916"/>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严伟</a:t>
                </a:r>
              </a:p>
            </p:txBody>
          </p:sp>
          <p:sp>
            <p:nvSpPr>
              <p:cNvPr id="45081" name="Text Box 344"/>
              <p:cNvSpPr txBox="1">
                <a:spLocks noChangeArrowheads="1"/>
              </p:cNvSpPr>
              <p:nvPr/>
            </p:nvSpPr>
            <p:spPr bwMode="auto">
              <a:xfrm>
                <a:off x="5745" y="5916"/>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林利</a:t>
                </a:r>
              </a:p>
            </p:txBody>
          </p:sp>
          <p:sp>
            <p:nvSpPr>
              <p:cNvPr id="45082" name="Text Box 345"/>
              <p:cNvSpPr txBox="1">
                <a:spLocks noChangeArrowheads="1"/>
              </p:cNvSpPr>
              <p:nvPr/>
            </p:nvSpPr>
            <p:spPr bwMode="auto">
              <a:xfrm>
                <a:off x="8648" y="5916"/>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1800">
                    <a:latin typeface="宋体" pitchFamily="2" charset="-122"/>
                  </a:rPr>
                  <a:t>合唱团</a:t>
                </a:r>
              </a:p>
            </p:txBody>
          </p:sp>
          <p:sp>
            <p:nvSpPr>
              <p:cNvPr id="45083" name="Line 346"/>
              <p:cNvSpPr>
                <a:spLocks noChangeShapeType="1"/>
              </p:cNvSpPr>
              <p:nvPr/>
            </p:nvSpPr>
            <p:spPr bwMode="auto">
              <a:xfrm>
                <a:off x="5110" y="4103"/>
                <a:ext cx="63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4" name="Line 347"/>
              <p:cNvSpPr>
                <a:spLocks noChangeShapeType="1"/>
              </p:cNvSpPr>
              <p:nvPr/>
            </p:nvSpPr>
            <p:spPr bwMode="auto">
              <a:xfrm>
                <a:off x="8013" y="4103"/>
                <a:ext cx="63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5" name="Freeform 348"/>
              <p:cNvSpPr>
                <a:spLocks/>
              </p:cNvSpPr>
              <p:nvPr/>
            </p:nvSpPr>
            <p:spPr bwMode="auto">
              <a:xfrm>
                <a:off x="6658" y="3620"/>
                <a:ext cx="176" cy="419"/>
              </a:xfrm>
              <a:custGeom>
                <a:avLst/>
                <a:gdLst>
                  <a:gd name="T0" fmla="*/ 0 w 145"/>
                  <a:gd name="T1" fmla="*/ 1381 h 330"/>
                  <a:gd name="T2" fmla="*/ 385 w 145"/>
                  <a:gd name="T3" fmla="*/ 0 h 330"/>
                  <a:gd name="T4" fmla="*/ 0 60000 65536"/>
                  <a:gd name="T5" fmla="*/ 0 60000 65536"/>
                </a:gdLst>
                <a:ahLst/>
                <a:cxnLst>
                  <a:cxn ang="T4">
                    <a:pos x="T0" y="T1"/>
                  </a:cxn>
                  <a:cxn ang="T5">
                    <a:pos x="T2" y="T3"/>
                  </a:cxn>
                </a:cxnLst>
                <a:rect l="0" t="0" r="r" b="b"/>
                <a:pathLst>
                  <a:path w="145" h="330">
                    <a:moveTo>
                      <a:pt x="0" y="330"/>
                    </a:moveTo>
                    <a:cubicBezTo>
                      <a:pt x="145" y="282"/>
                      <a:pt x="120" y="119"/>
                      <a:pt x="120" y="0"/>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6" name="Freeform 349"/>
              <p:cNvSpPr>
                <a:spLocks/>
              </p:cNvSpPr>
              <p:nvPr/>
            </p:nvSpPr>
            <p:spPr bwMode="auto">
              <a:xfrm>
                <a:off x="6962" y="3631"/>
                <a:ext cx="195" cy="377"/>
              </a:xfrm>
              <a:custGeom>
                <a:avLst/>
                <a:gdLst>
                  <a:gd name="T0" fmla="*/ 647 w 129"/>
                  <a:gd name="T1" fmla="*/ 0 h 375"/>
                  <a:gd name="T2" fmla="*/ 1540 w 129"/>
                  <a:gd name="T3" fmla="*/ 387 h 375"/>
                  <a:gd name="T4" fmla="*/ 0 60000 65536"/>
                  <a:gd name="T5" fmla="*/ 0 60000 65536"/>
                </a:gdLst>
                <a:ahLst/>
                <a:cxnLst>
                  <a:cxn ang="T4">
                    <a:pos x="T0" y="T1"/>
                  </a:cxn>
                  <a:cxn ang="T5">
                    <a:pos x="T2" y="T3"/>
                  </a:cxn>
                </a:cxnLst>
                <a:rect l="0" t="0" r="r" b="b"/>
                <a:pathLst>
                  <a:path w="129" h="375">
                    <a:moveTo>
                      <a:pt x="54" y="0"/>
                    </a:moveTo>
                    <a:cubicBezTo>
                      <a:pt x="59" y="107"/>
                      <a:pt x="0" y="310"/>
                      <a:pt x="129" y="375"/>
                    </a:cubicBezTo>
                  </a:path>
                </a:pathLst>
              </a:custGeom>
              <a:noFill/>
              <a:ln w="9525"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7" name="Text Box 350"/>
              <p:cNvSpPr txBox="1">
                <a:spLocks noChangeArrowheads="1"/>
              </p:cNvSpPr>
              <p:nvPr/>
            </p:nvSpPr>
            <p:spPr bwMode="auto">
              <a:xfrm>
                <a:off x="8104" y="3499"/>
                <a:ext cx="1270" cy="362"/>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学院</a:t>
                </a:r>
                <a:r>
                  <a:rPr lang="en-US" altLang="zh-CN" sz="1800">
                    <a:latin typeface="宋体" pitchFamily="2" charset="-122"/>
                  </a:rPr>
                  <a:t>-</a:t>
                </a:r>
                <a:r>
                  <a:rPr lang="zh-CN" altLang="en-US" sz="1800">
                    <a:latin typeface="宋体" pitchFamily="2" charset="-122"/>
                  </a:rPr>
                  <a:t>教师</a:t>
                </a:r>
              </a:p>
            </p:txBody>
          </p:sp>
          <p:sp>
            <p:nvSpPr>
              <p:cNvPr id="45088" name="Line 351"/>
              <p:cNvSpPr>
                <a:spLocks noChangeShapeType="1"/>
              </p:cNvSpPr>
              <p:nvPr/>
            </p:nvSpPr>
            <p:spPr bwMode="auto">
              <a:xfrm>
                <a:off x="6198" y="4284"/>
                <a:ext cx="0" cy="24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89" name="Line 352"/>
              <p:cNvSpPr>
                <a:spLocks noChangeShapeType="1"/>
              </p:cNvSpPr>
              <p:nvPr/>
            </p:nvSpPr>
            <p:spPr bwMode="auto">
              <a:xfrm>
                <a:off x="6198" y="4889"/>
                <a:ext cx="0" cy="102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0" name="Line 353"/>
              <p:cNvSpPr>
                <a:spLocks noChangeShapeType="1"/>
              </p:cNvSpPr>
              <p:nvPr/>
            </p:nvSpPr>
            <p:spPr bwMode="auto">
              <a:xfrm>
                <a:off x="4566" y="4284"/>
                <a:ext cx="0" cy="24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1" name="Line 354"/>
              <p:cNvSpPr>
                <a:spLocks noChangeShapeType="1"/>
              </p:cNvSpPr>
              <p:nvPr/>
            </p:nvSpPr>
            <p:spPr bwMode="auto">
              <a:xfrm>
                <a:off x="4566" y="5674"/>
                <a:ext cx="0" cy="24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2" name="Line 355"/>
              <p:cNvSpPr>
                <a:spLocks noChangeShapeType="1"/>
              </p:cNvSpPr>
              <p:nvPr/>
            </p:nvSpPr>
            <p:spPr bwMode="auto">
              <a:xfrm>
                <a:off x="6652" y="6097"/>
                <a:ext cx="1996" cy="0"/>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3" name="Line 356"/>
              <p:cNvSpPr>
                <a:spLocks noChangeShapeType="1"/>
              </p:cNvSpPr>
              <p:nvPr/>
            </p:nvSpPr>
            <p:spPr bwMode="auto">
              <a:xfrm>
                <a:off x="5019" y="6097"/>
                <a:ext cx="72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4" name="Freeform 357"/>
              <p:cNvSpPr>
                <a:spLocks/>
              </p:cNvSpPr>
              <p:nvPr/>
            </p:nvSpPr>
            <p:spPr bwMode="auto">
              <a:xfrm>
                <a:off x="3902" y="6169"/>
                <a:ext cx="5160" cy="459"/>
              </a:xfrm>
              <a:custGeom>
                <a:avLst/>
                <a:gdLst>
                  <a:gd name="T0" fmla="*/ 1885 w 3413"/>
                  <a:gd name="T1" fmla="*/ 0 h 456"/>
                  <a:gd name="T2" fmla="*/ 816 w 3413"/>
                  <a:gd name="T3" fmla="*/ 15 h 456"/>
                  <a:gd name="T4" fmla="*/ 277 w 3413"/>
                  <a:gd name="T5" fmla="*/ 30 h 456"/>
                  <a:gd name="T6" fmla="*/ 94 w 3413"/>
                  <a:gd name="T7" fmla="*/ 111 h 456"/>
                  <a:gd name="T8" fmla="*/ 277 w 3413"/>
                  <a:gd name="T9" fmla="*/ 234 h 456"/>
                  <a:gd name="T10" fmla="*/ 1356 w 3413"/>
                  <a:gd name="T11" fmla="*/ 267 h 456"/>
                  <a:gd name="T12" fmla="*/ 8163 w 3413"/>
                  <a:gd name="T13" fmla="*/ 390 h 456"/>
                  <a:gd name="T14" fmla="*/ 25892 w 3413"/>
                  <a:gd name="T15" fmla="*/ 453 h 456"/>
                  <a:gd name="T16" fmla="*/ 36279 w 3413"/>
                  <a:gd name="T17" fmla="*/ 438 h 456"/>
                  <a:gd name="T18" fmla="*/ 38427 w 3413"/>
                  <a:gd name="T19" fmla="*/ 372 h 456"/>
                  <a:gd name="T20" fmla="*/ 39502 w 3413"/>
                  <a:gd name="T21" fmla="*/ 312 h 456"/>
                  <a:gd name="T22" fmla="*/ 40757 w 3413"/>
                  <a:gd name="T23" fmla="*/ 141 h 4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13" h="456">
                    <a:moveTo>
                      <a:pt x="158" y="0"/>
                    </a:moveTo>
                    <a:cubicBezTo>
                      <a:pt x="128" y="5"/>
                      <a:pt x="98" y="8"/>
                      <a:pt x="68" y="15"/>
                    </a:cubicBezTo>
                    <a:cubicBezTo>
                      <a:pt x="53" y="18"/>
                      <a:pt x="32" y="17"/>
                      <a:pt x="23" y="30"/>
                    </a:cubicBezTo>
                    <a:cubicBezTo>
                      <a:pt x="9" y="51"/>
                      <a:pt x="13" y="80"/>
                      <a:pt x="8" y="105"/>
                    </a:cubicBezTo>
                    <a:cubicBezTo>
                      <a:pt x="13" y="145"/>
                      <a:pt x="0" y="192"/>
                      <a:pt x="23" y="225"/>
                    </a:cubicBezTo>
                    <a:cubicBezTo>
                      <a:pt x="41" y="251"/>
                      <a:pt x="87" y="237"/>
                      <a:pt x="113" y="255"/>
                    </a:cubicBezTo>
                    <a:cubicBezTo>
                      <a:pt x="289" y="372"/>
                      <a:pt x="470" y="365"/>
                      <a:pt x="683" y="375"/>
                    </a:cubicBezTo>
                    <a:cubicBezTo>
                      <a:pt x="1168" y="456"/>
                      <a:pt x="1688" y="428"/>
                      <a:pt x="2168" y="435"/>
                    </a:cubicBezTo>
                    <a:cubicBezTo>
                      <a:pt x="2458" y="430"/>
                      <a:pt x="2748" y="434"/>
                      <a:pt x="3038" y="420"/>
                    </a:cubicBezTo>
                    <a:cubicBezTo>
                      <a:pt x="3060" y="419"/>
                      <a:pt x="3189" y="379"/>
                      <a:pt x="3218" y="360"/>
                    </a:cubicBezTo>
                    <a:cubicBezTo>
                      <a:pt x="3248" y="340"/>
                      <a:pt x="3308" y="300"/>
                      <a:pt x="3308" y="300"/>
                    </a:cubicBezTo>
                    <a:cubicBezTo>
                      <a:pt x="3333" y="263"/>
                      <a:pt x="3380" y="168"/>
                      <a:pt x="3413" y="135"/>
                    </a:cubicBezTo>
                  </a:path>
                </a:pathLst>
              </a:custGeom>
              <a:noFill/>
              <a:ln w="9525" cap="flat" cmpd="sng">
                <a:solidFill>
                  <a:srgbClr val="000000"/>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5" name="Freeform 358"/>
              <p:cNvSpPr>
                <a:spLocks/>
              </p:cNvSpPr>
              <p:nvPr/>
            </p:nvSpPr>
            <p:spPr bwMode="auto">
              <a:xfrm>
                <a:off x="3928" y="4708"/>
                <a:ext cx="5239" cy="422"/>
              </a:xfrm>
              <a:custGeom>
                <a:avLst/>
                <a:gdLst>
                  <a:gd name="T0" fmla="*/ 1612 w 3465"/>
                  <a:gd name="T1" fmla="*/ 0 h 420"/>
                  <a:gd name="T2" fmla="*/ 0 w 3465"/>
                  <a:gd name="T3" fmla="*/ 141 h 420"/>
                  <a:gd name="T4" fmla="*/ 3942 w 3465"/>
                  <a:gd name="T5" fmla="*/ 327 h 420"/>
                  <a:gd name="T6" fmla="*/ 8608 w 3465"/>
                  <a:gd name="T7" fmla="*/ 387 h 420"/>
                  <a:gd name="T8" fmla="*/ 15232 w 3465"/>
                  <a:gd name="T9" fmla="*/ 402 h 420"/>
                  <a:gd name="T10" fmla="*/ 20070 w 3465"/>
                  <a:gd name="T11" fmla="*/ 417 h 420"/>
                  <a:gd name="T12" fmla="*/ 38348 w 3465"/>
                  <a:gd name="T13" fmla="*/ 432 h 420"/>
                  <a:gd name="T14" fmla="*/ 40324 w 3465"/>
                  <a:gd name="T15" fmla="*/ 402 h 420"/>
                  <a:gd name="T16" fmla="*/ 41393 w 3465"/>
                  <a:gd name="T17" fmla="*/ 342 h 4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65" h="420">
                    <a:moveTo>
                      <a:pt x="135" y="0"/>
                    </a:moveTo>
                    <a:cubicBezTo>
                      <a:pt x="58" y="26"/>
                      <a:pt x="26" y="58"/>
                      <a:pt x="0" y="135"/>
                    </a:cubicBezTo>
                    <a:cubicBezTo>
                      <a:pt x="40" y="295"/>
                      <a:pt x="189" y="296"/>
                      <a:pt x="330" y="315"/>
                    </a:cubicBezTo>
                    <a:cubicBezTo>
                      <a:pt x="461" y="332"/>
                      <a:pt x="586" y="369"/>
                      <a:pt x="720" y="375"/>
                    </a:cubicBezTo>
                    <a:cubicBezTo>
                      <a:pt x="905" y="383"/>
                      <a:pt x="1090" y="384"/>
                      <a:pt x="1275" y="390"/>
                    </a:cubicBezTo>
                    <a:cubicBezTo>
                      <a:pt x="1410" y="394"/>
                      <a:pt x="1545" y="403"/>
                      <a:pt x="1680" y="405"/>
                    </a:cubicBezTo>
                    <a:cubicBezTo>
                      <a:pt x="2190" y="413"/>
                      <a:pt x="2700" y="415"/>
                      <a:pt x="3210" y="420"/>
                    </a:cubicBezTo>
                    <a:cubicBezTo>
                      <a:pt x="3236" y="417"/>
                      <a:pt x="3335" y="412"/>
                      <a:pt x="3375" y="390"/>
                    </a:cubicBezTo>
                    <a:cubicBezTo>
                      <a:pt x="3407" y="372"/>
                      <a:pt x="3465" y="330"/>
                      <a:pt x="3465" y="330"/>
                    </a:cubicBezTo>
                  </a:path>
                </a:pathLst>
              </a:custGeom>
              <a:noFill/>
              <a:ln w="9525" cap="flat" cmpd="sng">
                <a:solidFill>
                  <a:srgbClr val="000000"/>
                </a:solidFill>
                <a:prstDash val="solid"/>
                <a:round/>
                <a:headEnd type="triangl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96" name="Text Box 359"/>
              <p:cNvSpPr txBox="1">
                <a:spLocks noChangeArrowheads="1"/>
              </p:cNvSpPr>
              <p:nvPr/>
            </p:nvSpPr>
            <p:spPr bwMode="auto">
              <a:xfrm>
                <a:off x="7189" y="4699"/>
                <a:ext cx="1270" cy="30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社团</a:t>
                </a:r>
                <a:r>
                  <a:rPr lang="en-US" altLang="zh-CN" sz="1800">
                    <a:latin typeface="宋体" pitchFamily="2" charset="-122"/>
                  </a:rPr>
                  <a:t>-</a:t>
                </a:r>
                <a:r>
                  <a:rPr lang="zh-CN" altLang="en-US" sz="1800">
                    <a:latin typeface="宋体" pitchFamily="2" charset="-122"/>
                  </a:rPr>
                  <a:t>学生</a:t>
                </a:r>
              </a:p>
            </p:txBody>
          </p:sp>
          <p:sp>
            <p:nvSpPr>
              <p:cNvPr id="45097" name="Text Box 360"/>
              <p:cNvSpPr txBox="1">
                <a:spLocks noChangeArrowheads="1"/>
              </p:cNvSpPr>
              <p:nvPr/>
            </p:nvSpPr>
            <p:spPr bwMode="auto">
              <a:xfrm>
                <a:off x="5738" y="3922"/>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en-US" altLang="zh-CN" sz="1800">
                    <a:latin typeface="宋体" pitchFamily="2" charset="-122"/>
                  </a:rPr>
                  <a:t>992</a:t>
                </a:r>
                <a:r>
                  <a:rPr lang="zh-CN" altLang="en-US" sz="1800">
                    <a:latin typeface="宋体" pitchFamily="2" charset="-122"/>
                  </a:rPr>
                  <a:t>班</a:t>
                </a:r>
              </a:p>
            </p:txBody>
          </p:sp>
          <p:sp>
            <p:nvSpPr>
              <p:cNvPr id="45098" name="Text Box 361"/>
              <p:cNvSpPr txBox="1">
                <a:spLocks noChangeArrowheads="1"/>
              </p:cNvSpPr>
              <p:nvPr/>
            </p:nvSpPr>
            <p:spPr bwMode="auto">
              <a:xfrm>
                <a:off x="4149" y="4502"/>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张一凡</a:t>
                </a:r>
              </a:p>
            </p:txBody>
          </p:sp>
          <p:sp>
            <p:nvSpPr>
              <p:cNvPr id="45099" name="Text Box 362"/>
              <p:cNvSpPr txBox="1">
                <a:spLocks noChangeArrowheads="1"/>
              </p:cNvSpPr>
              <p:nvPr/>
            </p:nvSpPr>
            <p:spPr bwMode="auto">
              <a:xfrm>
                <a:off x="5782" y="4502"/>
                <a:ext cx="907" cy="36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algn="just"/>
                <a:r>
                  <a:rPr lang="zh-CN" altLang="en-US" sz="1800">
                    <a:latin typeface="宋体" pitchFamily="2" charset="-122"/>
                  </a:rPr>
                  <a:t>赵文庭</a:t>
                </a:r>
              </a:p>
            </p:txBody>
          </p:sp>
          <p:sp>
            <p:nvSpPr>
              <p:cNvPr id="45100" name="Line 363"/>
              <p:cNvSpPr>
                <a:spLocks noChangeShapeType="1"/>
              </p:cNvSpPr>
              <p:nvPr/>
            </p:nvSpPr>
            <p:spPr bwMode="auto">
              <a:xfrm>
                <a:off x="5056" y="4683"/>
                <a:ext cx="72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01" name="Freeform 364"/>
              <p:cNvSpPr>
                <a:spLocks/>
              </p:cNvSpPr>
              <p:nvPr/>
            </p:nvSpPr>
            <p:spPr bwMode="auto">
              <a:xfrm>
                <a:off x="6672" y="4634"/>
                <a:ext cx="2103" cy="110"/>
              </a:xfrm>
              <a:custGeom>
                <a:avLst/>
                <a:gdLst>
                  <a:gd name="T0" fmla="*/ 0 w 1035"/>
                  <a:gd name="T1" fmla="*/ 0 h 90"/>
                  <a:gd name="T2" fmla="*/ 58043 w 1035"/>
                  <a:gd name="T3" fmla="*/ 49 h 90"/>
                  <a:gd name="T4" fmla="*/ 72831 w 1035"/>
                  <a:gd name="T5" fmla="*/ 298 h 90"/>
                  <a:gd name="T6" fmla="*/ 0 60000 65536"/>
                  <a:gd name="T7" fmla="*/ 0 60000 65536"/>
                  <a:gd name="T8" fmla="*/ 0 60000 65536"/>
                </a:gdLst>
                <a:ahLst/>
                <a:cxnLst>
                  <a:cxn ang="T6">
                    <a:pos x="T0" y="T1"/>
                  </a:cxn>
                  <a:cxn ang="T7">
                    <a:pos x="T2" y="T3"/>
                  </a:cxn>
                  <a:cxn ang="T8">
                    <a:pos x="T4" y="T5"/>
                  </a:cxn>
                </a:cxnLst>
                <a:rect l="0" t="0" r="r" b="b"/>
                <a:pathLst>
                  <a:path w="1035" h="90">
                    <a:moveTo>
                      <a:pt x="0" y="0"/>
                    </a:moveTo>
                    <a:cubicBezTo>
                      <a:pt x="275" y="5"/>
                      <a:pt x="550" y="6"/>
                      <a:pt x="825" y="15"/>
                    </a:cubicBezTo>
                    <a:cubicBezTo>
                      <a:pt x="904" y="18"/>
                      <a:pt x="978" y="33"/>
                      <a:pt x="1035" y="90"/>
                    </a:cubicBezTo>
                  </a:path>
                </a:pathLst>
              </a:custGeom>
              <a:noFill/>
              <a:ln w="9525" cap="flat" cmpd="sng">
                <a:solidFill>
                  <a:srgbClr val="00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125702"/>
                                        </p:tgtEl>
                                        <p:attrNameLst>
                                          <p:attrName>style.visibility</p:attrName>
                                        </p:attrNameLst>
                                      </p:cBhvr>
                                      <p:to>
                                        <p:strVal val="visible"/>
                                      </p:to>
                                    </p:set>
                                    <p:animEffect transition="in" filter="wipe(up)">
                                      <p:cBhvr>
                                        <p:cTn id="7" dur="1000"/>
                                        <p:tgtEl>
                                          <p:spTgt spid="112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DA3700B-F8A6-413C-830C-B3B460DF4EC2}" type="slidenum">
              <a:rPr lang="zh-CN" altLang="en-US" smtClean="0"/>
              <a:pPr/>
              <a:t>4</a:t>
            </a:fld>
            <a:endParaRPr lang="en-US" altLang="zh-CN"/>
          </a:p>
        </p:txBody>
      </p:sp>
      <p:sp>
        <p:nvSpPr>
          <p:cNvPr id="614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54F3A80-9973-466F-9570-19B451028A78}" type="datetime1">
              <a:rPr lang="zh-CN" altLang="en-US" sz="1800" smtClean="0"/>
              <a:pPr/>
              <a:t>2023/2/25</a:t>
            </a:fld>
            <a:endParaRPr lang="en-US" altLang="zh-CN" sz="1000"/>
          </a:p>
        </p:txBody>
      </p:sp>
      <p:sp>
        <p:nvSpPr>
          <p:cNvPr id="940034" name="Rectangle 2"/>
          <p:cNvSpPr>
            <a:spLocks noGrp="1" noChangeArrowheads="1"/>
          </p:cNvSpPr>
          <p:nvPr>
            <p:ph type="title"/>
          </p:nvPr>
        </p:nvSpPr>
        <p:spPr/>
        <p:txBody>
          <a:bodyPr/>
          <a:lstStyle/>
          <a:p>
            <a:pPr>
              <a:defRPr/>
            </a:pPr>
            <a:r>
              <a:rPr lang="zh-CN" altLang="en-US"/>
              <a:t>数据模型</a:t>
            </a:r>
            <a:r>
              <a:rPr lang="en-US" altLang="zh-CN" sz="3200"/>
              <a:t>—</a:t>
            </a:r>
            <a:r>
              <a:rPr lang="zh-CN" altLang="en-US" sz="3200"/>
              <a:t>回顾</a:t>
            </a:r>
          </a:p>
        </p:txBody>
      </p:sp>
      <p:sp>
        <p:nvSpPr>
          <p:cNvPr id="6149" name="Rectangle 3"/>
          <p:cNvSpPr>
            <a:spLocks noGrp="1" noChangeArrowheads="1"/>
          </p:cNvSpPr>
          <p:nvPr>
            <p:ph type="body" idx="1"/>
          </p:nvPr>
        </p:nvSpPr>
        <p:spPr>
          <a:xfrm>
            <a:off x="650875" y="1143000"/>
            <a:ext cx="8820150" cy="5270500"/>
          </a:xfrm>
        </p:spPr>
        <p:txBody>
          <a:bodyPr/>
          <a:lstStyle/>
          <a:p>
            <a:r>
              <a:rPr lang="zh-CN" altLang="en-US" dirty="0"/>
              <a:t>数据模型通常由</a:t>
            </a:r>
            <a:r>
              <a:rPr lang="zh-CN" altLang="en-US" dirty="0">
                <a:solidFill>
                  <a:srgbClr val="0000FF"/>
                </a:solidFill>
              </a:rPr>
              <a:t>数据结构</a:t>
            </a:r>
            <a:r>
              <a:rPr lang="zh-CN" altLang="en-US" dirty="0"/>
              <a:t>、</a:t>
            </a:r>
            <a:r>
              <a:rPr lang="zh-CN" altLang="en-US" dirty="0">
                <a:solidFill>
                  <a:srgbClr val="0000FF"/>
                </a:solidFill>
              </a:rPr>
              <a:t>数据操作</a:t>
            </a:r>
            <a:r>
              <a:rPr lang="zh-CN" altLang="en-US" dirty="0"/>
              <a:t>和</a:t>
            </a:r>
            <a:r>
              <a:rPr lang="zh-CN" altLang="en-US" dirty="0">
                <a:solidFill>
                  <a:srgbClr val="0000FF"/>
                </a:solidFill>
              </a:rPr>
              <a:t>完整性约束</a:t>
            </a:r>
            <a:r>
              <a:rPr lang="zh-CN" altLang="en-US" dirty="0"/>
              <a:t>三个要素组成。</a:t>
            </a:r>
            <a:r>
              <a:rPr lang="en-US" altLang="zh-CN" dirty="0"/>
              <a:t> </a:t>
            </a:r>
          </a:p>
          <a:p>
            <a:pPr algn="just"/>
            <a:r>
              <a:rPr lang="zh-CN" altLang="en-US" dirty="0"/>
              <a:t>一、数据结构</a:t>
            </a:r>
          </a:p>
          <a:p>
            <a:pPr lvl="1" algn="just"/>
            <a:r>
              <a:rPr lang="zh-CN" altLang="en-US" dirty="0"/>
              <a:t>描述数据库的组成对象以及对象之间的联系</a:t>
            </a:r>
          </a:p>
          <a:p>
            <a:pPr lvl="2" algn="just"/>
            <a:r>
              <a:rPr lang="zh-CN" altLang="en-US" dirty="0"/>
              <a:t>组成对象</a:t>
            </a:r>
            <a:r>
              <a:rPr lang="en-US" altLang="zh-CN" dirty="0"/>
              <a:t>:</a:t>
            </a:r>
            <a:r>
              <a:rPr lang="zh-CN" altLang="en-US" dirty="0"/>
              <a:t>与数据类型、内容、性质有关的对象</a:t>
            </a:r>
          </a:p>
          <a:p>
            <a:pPr lvl="2" algn="just"/>
            <a:r>
              <a:rPr lang="zh-CN" altLang="en-US" dirty="0"/>
              <a:t>与数据之间联系有关的对象</a:t>
            </a:r>
          </a:p>
          <a:p>
            <a:pPr lvl="1" algn="just"/>
            <a:r>
              <a:rPr lang="zh-CN" altLang="en-US" dirty="0"/>
              <a:t>数据结构是刻画一个数据模型性质最重要的方面，因此通常按照数据结构的类型命名数据模型</a:t>
            </a:r>
          </a:p>
          <a:p>
            <a:pPr lvl="2" algn="just"/>
            <a:r>
              <a:rPr lang="zh-CN" altLang="en-US" dirty="0"/>
              <a:t>层次结构、网状结构和关系结构的数据模型分别命名为层次模型、网状模型和关系模型。</a:t>
            </a:r>
          </a:p>
          <a:p>
            <a:pPr lvl="1" algn="just"/>
            <a:r>
              <a:rPr lang="zh-CN" altLang="en-US" dirty="0"/>
              <a:t>描述系统</a:t>
            </a:r>
            <a:r>
              <a:rPr lang="zh-CN" altLang="en-US" dirty="0">
                <a:solidFill>
                  <a:srgbClr val="0000FF"/>
                </a:solidFill>
              </a:rPr>
              <a:t>静态特性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0BDAD17-7BA4-463D-A9A5-866CB5628657}" type="slidenum">
              <a:rPr lang="zh-CN" altLang="en-US" smtClean="0"/>
              <a:pPr/>
              <a:t>40</a:t>
            </a:fld>
            <a:endParaRPr lang="en-US" altLang="zh-CN"/>
          </a:p>
        </p:txBody>
      </p:sp>
      <p:sp>
        <p:nvSpPr>
          <p:cNvPr id="4608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3AEFA14-30AA-4C24-8988-952B98C0256C}" type="datetime1">
              <a:rPr lang="zh-CN" altLang="en-US" sz="1800" smtClean="0"/>
              <a:pPr/>
              <a:t>2023/2/25</a:t>
            </a:fld>
            <a:endParaRPr lang="en-US" altLang="zh-CN" sz="1000"/>
          </a:p>
        </p:txBody>
      </p:sp>
      <p:sp>
        <p:nvSpPr>
          <p:cNvPr id="1136642" name="Rectangle 2"/>
          <p:cNvSpPr>
            <a:spLocks noGrp="1" noChangeArrowheads="1"/>
          </p:cNvSpPr>
          <p:nvPr>
            <p:ph type="title"/>
          </p:nvPr>
        </p:nvSpPr>
        <p:spPr/>
        <p:txBody>
          <a:bodyPr/>
          <a:lstStyle/>
          <a:p>
            <a:pPr>
              <a:defRPr/>
            </a:pPr>
            <a:r>
              <a:rPr lang="zh-CN" altLang="en-US"/>
              <a:t>第</a:t>
            </a:r>
            <a:r>
              <a:rPr lang="en-US" altLang="zh-CN"/>
              <a:t>2</a:t>
            </a:r>
            <a:r>
              <a:rPr lang="zh-CN" altLang="en-US"/>
              <a:t>章  数据模型</a:t>
            </a:r>
          </a:p>
        </p:txBody>
      </p:sp>
      <p:sp>
        <p:nvSpPr>
          <p:cNvPr id="46085" name="Rectangle 3"/>
          <p:cNvSpPr>
            <a:spLocks noGrp="1" noChangeArrowheads="1"/>
          </p:cNvSpPr>
          <p:nvPr>
            <p:ph type="body" idx="1"/>
          </p:nvPr>
        </p:nvSpPr>
        <p:spPr>
          <a:xfrm>
            <a:off x="650875" y="1143000"/>
            <a:ext cx="8820150" cy="3076575"/>
          </a:xfrm>
        </p:spPr>
        <p:txBody>
          <a:bodyPr/>
          <a:lstStyle/>
          <a:p>
            <a:pPr>
              <a:lnSpc>
                <a:spcPct val="120000"/>
              </a:lnSpc>
              <a:spcBef>
                <a:spcPct val="0"/>
              </a:spcBef>
            </a:pPr>
            <a:r>
              <a:rPr lang="en-US" altLang="zh-CN" dirty="0"/>
              <a:t>2.1	E-</a:t>
            </a:r>
            <a:r>
              <a:rPr lang="en-US" altLang="zh-CN" dirty="0" err="1"/>
              <a:t>R概念模型</a:t>
            </a:r>
            <a:endParaRPr lang="en-US" altLang="zh-CN" dirty="0"/>
          </a:p>
          <a:p>
            <a:pPr>
              <a:lnSpc>
                <a:spcPct val="120000"/>
              </a:lnSpc>
              <a:spcBef>
                <a:spcPct val="0"/>
              </a:spcBef>
            </a:pPr>
            <a:r>
              <a:rPr lang="en-US" altLang="zh-CN" dirty="0"/>
              <a:t>2.2	</a:t>
            </a:r>
            <a:r>
              <a:rPr lang="en-US" altLang="zh-CN" dirty="0" err="1"/>
              <a:t>层次数据模型</a:t>
            </a:r>
            <a:endParaRPr lang="en-US" altLang="zh-CN" dirty="0"/>
          </a:p>
          <a:p>
            <a:pPr>
              <a:lnSpc>
                <a:spcPct val="120000"/>
              </a:lnSpc>
              <a:spcBef>
                <a:spcPct val="0"/>
              </a:spcBef>
            </a:pPr>
            <a:r>
              <a:rPr lang="en-US" altLang="zh-CN" dirty="0"/>
              <a:t>2.3	</a:t>
            </a:r>
            <a:r>
              <a:rPr lang="en-US" altLang="zh-CN" dirty="0" err="1"/>
              <a:t>网状数据模型</a:t>
            </a:r>
            <a:endParaRPr lang="en-US" altLang="zh-CN" dirty="0"/>
          </a:p>
          <a:p>
            <a:pPr>
              <a:lnSpc>
                <a:spcPct val="120000"/>
              </a:lnSpc>
              <a:spcBef>
                <a:spcPct val="0"/>
              </a:spcBef>
            </a:pPr>
            <a:r>
              <a:rPr lang="en-US" altLang="zh-CN" dirty="0">
                <a:solidFill>
                  <a:srgbClr val="0000FF"/>
                </a:solidFill>
              </a:rPr>
              <a:t>2.4	</a:t>
            </a:r>
            <a:r>
              <a:rPr lang="en-US" altLang="zh-CN" dirty="0" err="1">
                <a:solidFill>
                  <a:srgbClr val="0000FF"/>
                </a:solidFill>
              </a:rPr>
              <a:t>关系数据模型</a:t>
            </a:r>
            <a:endParaRPr lang="en-US" altLang="zh-CN" dirty="0">
              <a:solidFill>
                <a:srgbClr val="0000FF"/>
              </a:solidFill>
            </a:endParaRPr>
          </a:p>
          <a:p>
            <a:pPr>
              <a:lnSpc>
                <a:spcPct val="120000"/>
              </a:lnSpc>
              <a:spcBef>
                <a:spcPct val="0"/>
              </a:spcBef>
            </a:pPr>
            <a:r>
              <a:rPr lang="en-US" altLang="zh-CN" dirty="0"/>
              <a:t>2.5	</a:t>
            </a:r>
            <a:r>
              <a:rPr lang="en-US" altLang="zh-CN" dirty="0" err="1"/>
              <a:t>面向对象数据模型</a:t>
            </a:r>
            <a:endParaRPr lang="zh-CN" altLang="en-US" dirty="0"/>
          </a:p>
          <a:p>
            <a:pPr>
              <a:lnSpc>
                <a:spcPct val="120000"/>
              </a:lnSpc>
              <a:spcBef>
                <a:spcPct val="0"/>
              </a:spcBef>
            </a:pPr>
            <a:r>
              <a:rPr lang="en-US" altLang="zh-CN" dirty="0"/>
              <a:t>2.6 </a:t>
            </a:r>
            <a:r>
              <a:rPr lang="zh-CN" altLang="en-US" dirty="0"/>
              <a:t>小结</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4283116-F3C1-49B6-A113-408984379D33}" type="slidenum">
              <a:rPr lang="zh-CN" altLang="en-US" smtClean="0"/>
              <a:pPr/>
              <a:t>41</a:t>
            </a:fld>
            <a:endParaRPr lang="en-US" altLang="zh-CN"/>
          </a:p>
        </p:txBody>
      </p:sp>
      <p:sp>
        <p:nvSpPr>
          <p:cNvPr id="4710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55789F2-FA86-4680-AA07-AC4BFCF95EFA}" type="datetime1">
              <a:rPr lang="zh-CN" altLang="en-US" sz="1800" smtClean="0"/>
              <a:pPr/>
              <a:t>2023/2/25</a:t>
            </a:fld>
            <a:endParaRPr lang="en-US" altLang="zh-CN" sz="1000"/>
          </a:p>
        </p:txBody>
      </p:sp>
      <p:sp>
        <p:nvSpPr>
          <p:cNvPr id="1045506" name="Rectangle 2"/>
          <p:cNvSpPr>
            <a:spLocks noGrp="1" noChangeArrowheads="1"/>
          </p:cNvSpPr>
          <p:nvPr>
            <p:ph type="title"/>
          </p:nvPr>
        </p:nvSpPr>
        <p:spPr/>
        <p:txBody>
          <a:bodyPr/>
          <a:lstStyle/>
          <a:p>
            <a:pPr>
              <a:defRPr/>
            </a:pPr>
            <a:r>
              <a:rPr lang="en-US" altLang="zh-CN"/>
              <a:t>2.4  </a:t>
            </a:r>
            <a:r>
              <a:rPr lang="zh-CN" altLang="en-US"/>
              <a:t>关系模型</a:t>
            </a:r>
          </a:p>
        </p:txBody>
      </p:sp>
      <p:sp>
        <p:nvSpPr>
          <p:cNvPr id="47109" name="Rectangle 3"/>
          <p:cNvSpPr>
            <a:spLocks noGrp="1" noChangeArrowheads="1"/>
          </p:cNvSpPr>
          <p:nvPr>
            <p:ph type="body" idx="1"/>
          </p:nvPr>
        </p:nvSpPr>
        <p:spPr>
          <a:xfrm>
            <a:off x="650875" y="1143000"/>
            <a:ext cx="8820150" cy="776288"/>
          </a:xfrm>
        </p:spPr>
        <p:txBody>
          <a:bodyPr/>
          <a:lstStyle/>
          <a:p>
            <a:r>
              <a:rPr lang="zh-CN" altLang="en-US"/>
              <a:t>关系模型是最重要的一种数据模型。系统而严格地提出关系模型的是美国</a:t>
            </a:r>
            <a:r>
              <a:rPr lang="en-US" altLang="zh-CN"/>
              <a:t>IBM</a:t>
            </a:r>
            <a:r>
              <a:rPr lang="zh-CN" altLang="en-US"/>
              <a:t>公司的</a:t>
            </a:r>
            <a:r>
              <a:rPr lang="en-US" altLang="zh-CN"/>
              <a:t>E.F.Codd</a:t>
            </a:r>
            <a:endParaRPr lang="zh-CN" altLang="en-US"/>
          </a:p>
        </p:txBody>
      </p:sp>
      <p:pic>
        <p:nvPicPr>
          <p:cNvPr id="450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25" y="260350"/>
            <a:ext cx="9007475" cy="3024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Lst>
        </p:spPr>
      </p:pic>
      <p:sp>
        <p:nvSpPr>
          <p:cNvPr id="7" name="Rectangle 3"/>
          <p:cNvSpPr txBox="1">
            <a:spLocks noChangeArrowheads="1"/>
          </p:cNvSpPr>
          <p:nvPr/>
        </p:nvSpPr>
        <p:spPr bwMode="auto">
          <a:xfrm>
            <a:off x="488950" y="3294063"/>
            <a:ext cx="91503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algn="l" defTabSz="814388" rtl="0" eaLnBrk="0" fontAlgn="base" hangingPunct="0">
              <a:lnSpc>
                <a:spcPct val="90000"/>
              </a:lnSpc>
              <a:spcBef>
                <a:spcPct val="35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35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a:lstStyle>
          <a:p>
            <a:pPr lvl="1" algn="just">
              <a:defRPr/>
            </a:pPr>
            <a:r>
              <a:rPr lang="en-US" altLang="zh-CN" sz="2400" kern="0" dirty="0"/>
              <a:t>1970</a:t>
            </a:r>
            <a:r>
              <a:rPr lang="zh-CN" altLang="en-US" sz="2400" kern="0" dirty="0"/>
              <a:t>年提出关系数据模型 </a:t>
            </a:r>
            <a:r>
              <a:rPr lang="en-US" altLang="zh-CN" sz="2400" kern="0" dirty="0"/>
              <a:t>  </a:t>
            </a:r>
          </a:p>
          <a:p>
            <a:pPr lvl="2" algn="just">
              <a:defRPr/>
            </a:pPr>
            <a:r>
              <a:rPr lang="en-US" altLang="zh-CN" sz="2400" kern="0" dirty="0" err="1"/>
              <a:t>E.F.Codd</a:t>
            </a:r>
            <a:r>
              <a:rPr lang="en-US" altLang="zh-CN" sz="2400" kern="0" dirty="0"/>
              <a:t>, “A Relational Model of Data for Large Shared Data Banks”, 《Communication of the ACM》,1970</a:t>
            </a:r>
            <a:endParaRPr lang="zh-CN" altLang="en-US" sz="2400" kern="0" dirty="0">
              <a:solidFill>
                <a:srgbClr val="000000"/>
              </a:solidFill>
            </a:endParaRPr>
          </a:p>
          <a:p>
            <a:pPr lvl="1" algn="just">
              <a:defRPr/>
            </a:pPr>
            <a:r>
              <a:rPr lang="zh-CN" altLang="en-US" sz="2400" kern="0" dirty="0"/>
              <a:t>之后，提出了关系代数和关系演算的概念</a:t>
            </a:r>
          </a:p>
          <a:p>
            <a:pPr lvl="1" algn="just">
              <a:defRPr/>
            </a:pPr>
            <a:r>
              <a:rPr lang="en-US" altLang="zh-CN" sz="2400" kern="0" dirty="0"/>
              <a:t>1972</a:t>
            </a:r>
            <a:r>
              <a:rPr lang="zh-CN" altLang="en-US" sz="2400" kern="0" dirty="0"/>
              <a:t>年提出了关系的第一、第二、第三范式</a:t>
            </a:r>
          </a:p>
          <a:p>
            <a:pPr lvl="1" algn="just">
              <a:defRPr/>
            </a:pPr>
            <a:r>
              <a:rPr lang="en-US" altLang="zh-CN" sz="2400" kern="0" dirty="0"/>
              <a:t>1974</a:t>
            </a:r>
            <a:r>
              <a:rPr lang="zh-CN" altLang="en-US" sz="2400" kern="0" dirty="0"/>
              <a:t>年提出了关系的</a:t>
            </a:r>
            <a:r>
              <a:rPr lang="en-US" altLang="zh-CN" sz="2400" kern="0" dirty="0"/>
              <a:t>BC</a:t>
            </a:r>
            <a:r>
              <a:rPr lang="zh-CN" altLang="en-US" sz="2400" kern="0" dirty="0"/>
              <a:t>范式</a:t>
            </a:r>
          </a:p>
          <a:p>
            <a:pPr lvl="1">
              <a:defRPr/>
            </a:pPr>
            <a:r>
              <a:rPr lang="zh-CN" altLang="en-US" sz="2400" kern="0" dirty="0">
                <a:solidFill>
                  <a:srgbClr val="000000"/>
                </a:solidFill>
              </a:rPr>
              <a:t>从而开创了数据库的关系方法和数据规范化理论的研究，他为此获得了</a:t>
            </a:r>
            <a:r>
              <a:rPr lang="en-US" altLang="zh-CN" sz="2400" kern="0" dirty="0">
                <a:solidFill>
                  <a:srgbClr val="000000"/>
                </a:solidFill>
              </a:rPr>
              <a:t>1981</a:t>
            </a:r>
            <a:r>
              <a:rPr lang="zh-CN" altLang="en-US" sz="2400" kern="0" dirty="0">
                <a:solidFill>
                  <a:srgbClr val="000000"/>
                </a:solidFill>
              </a:rPr>
              <a:t>年的图灵奖。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fade">
                                      <p:cBhvr>
                                        <p:cTn id="7" dur="1000"/>
                                        <p:tgtEl>
                                          <p:spTgt spid="45063"/>
                                        </p:tgtEl>
                                      </p:cBhvr>
                                    </p:animEffect>
                                    <p:anim calcmode="lin" valueType="num">
                                      <p:cBhvr>
                                        <p:cTn id="8" dur="1000" fill="hold"/>
                                        <p:tgtEl>
                                          <p:spTgt spid="45063"/>
                                        </p:tgtEl>
                                        <p:attrNameLst>
                                          <p:attrName>ppt_x</p:attrName>
                                        </p:attrNameLst>
                                      </p:cBhvr>
                                      <p:tavLst>
                                        <p:tav tm="0">
                                          <p:val>
                                            <p:strVal val="#ppt_x"/>
                                          </p:val>
                                        </p:tav>
                                        <p:tav tm="100000">
                                          <p:val>
                                            <p:strVal val="#ppt_x"/>
                                          </p:val>
                                        </p:tav>
                                      </p:tavLst>
                                    </p:anim>
                                    <p:anim calcmode="lin" valueType="num">
                                      <p:cBhvr>
                                        <p:cTn id="9" dur="1000" fill="hold"/>
                                        <p:tgtEl>
                                          <p:spTgt spid="4506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FD31C74-BA65-4C36-82D4-E236CFD4D0E5}" type="slidenum">
              <a:rPr lang="zh-CN" altLang="en-US" smtClean="0"/>
              <a:pPr/>
              <a:t>42</a:t>
            </a:fld>
            <a:endParaRPr lang="en-US" altLang="zh-CN"/>
          </a:p>
        </p:txBody>
      </p:sp>
      <p:sp>
        <p:nvSpPr>
          <p:cNvPr id="4813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E9D6CCA-C17A-477E-A342-ADD16EFD2E6F}" type="datetime1">
              <a:rPr lang="zh-CN" altLang="en-US" sz="1800" smtClean="0"/>
              <a:pPr/>
              <a:t>2023/2/25</a:t>
            </a:fld>
            <a:endParaRPr lang="en-US" altLang="zh-CN" sz="1000"/>
          </a:p>
        </p:txBody>
      </p:sp>
      <p:sp>
        <p:nvSpPr>
          <p:cNvPr id="977922" name="Rectangle 2"/>
          <p:cNvSpPr>
            <a:spLocks noGrp="1" noChangeArrowheads="1"/>
          </p:cNvSpPr>
          <p:nvPr>
            <p:ph type="title"/>
          </p:nvPr>
        </p:nvSpPr>
        <p:spPr/>
        <p:txBody>
          <a:bodyPr/>
          <a:lstStyle/>
          <a:p>
            <a:pPr>
              <a:defRPr/>
            </a:pPr>
            <a:r>
              <a:rPr lang="en-US" altLang="zh-CN"/>
              <a:t>2.4  </a:t>
            </a:r>
            <a:r>
              <a:rPr lang="zh-CN" altLang="en-US"/>
              <a:t>关系模型</a:t>
            </a:r>
          </a:p>
        </p:txBody>
      </p:sp>
      <p:sp>
        <p:nvSpPr>
          <p:cNvPr id="48133" name="Rectangle 3"/>
          <p:cNvSpPr>
            <a:spLocks noGrp="1" noChangeArrowheads="1"/>
          </p:cNvSpPr>
          <p:nvPr>
            <p:ph type="body" idx="1"/>
          </p:nvPr>
        </p:nvSpPr>
        <p:spPr>
          <a:xfrm>
            <a:off x="650875" y="1143000"/>
            <a:ext cx="8820150" cy="5343525"/>
          </a:xfrm>
        </p:spPr>
        <p:txBody>
          <a:bodyPr/>
          <a:lstStyle/>
          <a:p>
            <a:r>
              <a:rPr lang="en-US" altLang="zh-CN"/>
              <a:t>1977</a:t>
            </a:r>
            <a:r>
              <a:rPr lang="zh-CN" altLang="en-US"/>
              <a:t>年</a:t>
            </a:r>
            <a:r>
              <a:rPr lang="en-US" altLang="zh-CN"/>
              <a:t>IBM</a:t>
            </a:r>
            <a:r>
              <a:rPr lang="zh-CN" altLang="en-US"/>
              <a:t>公司研制的关系数据库的代表</a:t>
            </a:r>
            <a:r>
              <a:rPr lang="en-US" altLang="zh-CN"/>
              <a:t>System R</a:t>
            </a:r>
            <a:r>
              <a:rPr lang="zh-CN" altLang="en-US"/>
              <a:t>开始运行，其后又进行了不断的改进和扩充，出现了基于</a:t>
            </a:r>
            <a:r>
              <a:rPr lang="en-US" altLang="zh-CN"/>
              <a:t>System R</a:t>
            </a:r>
            <a:r>
              <a:rPr lang="zh-CN" altLang="en-US"/>
              <a:t>的数据库系统</a:t>
            </a:r>
            <a:r>
              <a:rPr lang="en-US" altLang="zh-CN"/>
              <a:t>SQL/DB</a:t>
            </a:r>
            <a:r>
              <a:rPr lang="zh-CN" altLang="en-US"/>
              <a:t>。 </a:t>
            </a:r>
          </a:p>
          <a:p>
            <a:pPr algn="just"/>
            <a:r>
              <a:rPr lang="en-US" altLang="zh-CN"/>
              <a:t>20</a:t>
            </a:r>
            <a:r>
              <a:rPr lang="zh-CN" altLang="en-US"/>
              <a:t>世纪</a:t>
            </a:r>
            <a:r>
              <a:rPr lang="en-US" altLang="zh-CN"/>
              <a:t>80</a:t>
            </a:r>
            <a:r>
              <a:rPr lang="zh-CN" altLang="en-US"/>
              <a:t>年代以来，计算机厂商新推出的数据库管理系统几乎都支持关系模型，非关系系统的产品也都加上了关系接口。</a:t>
            </a:r>
          </a:p>
          <a:p>
            <a:pPr algn="just"/>
            <a:r>
              <a:rPr lang="zh-CN" altLang="en-US"/>
              <a:t>数据库领域当前的研究工作也都是以关系方法为基础</a:t>
            </a:r>
          </a:p>
          <a:p>
            <a:r>
              <a:rPr lang="zh-CN" altLang="en-US"/>
              <a:t>关系数据库已成为目前应用最广泛的数据库系统，</a:t>
            </a:r>
          </a:p>
          <a:p>
            <a:pPr lvl="1" algn="just">
              <a:lnSpc>
                <a:spcPct val="80000"/>
              </a:lnSpc>
            </a:pPr>
            <a:r>
              <a:rPr lang="zh-CN" altLang="en-US"/>
              <a:t>典型实验系统: </a:t>
            </a:r>
            <a:r>
              <a:rPr lang="en-US" altLang="zh-CN"/>
              <a:t>System R</a:t>
            </a:r>
            <a:r>
              <a:rPr lang="zh-CN" altLang="en-US"/>
              <a:t>、</a:t>
            </a:r>
            <a:r>
              <a:rPr lang="en-US" altLang="zh-CN"/>
              <a:t>University INGRES</a:t>
            </a:r>
          </a:p>
          <a:p>
            <a:pPr lvl="1" algn="just">
              <a:lnSpc>
                <a:spcPct val="80000"/>
              </a:lnSpc>
            </a:pPr>
            <a:r>
              <a:rPr lang="zh-CN" altLang="en-US"/>
              <a:t>典型商用系统</a:t>
            </a:r>
            <a:r>
              <a:rPr lang="en-US" altLang="zh-CN"/>
              <a:t>:</a:t>
            </a:r>
          </a:p>
          <a:p>
            <a:pPr lvl="2" algn="just">
              <a:lnSpc>
                <a:spcPct val="80000"/>
              </a:lnSpc>
            </a:pPr>
            <a:r>
              <a:rPr lang="en-US" altLang="zh-CN" sz="2400"/>
              <a:t> ORACLE</a:t>
            </a:r>
            <a:r>
              <a:rPr lang="zh-CN" altLang="en-US" sz="2400"/>
              <a:t>、</a:t>
            </a:r>
            <a:r>
              <a:rPr lang="en-US" altLang="zh-CN" sz="2400"/>
              <a:t>SQL Server</a:t>
            </a:r>
            <a:r>
              <a:rPr lang="zh-CN" altLang="en-US" sz="2400"/>
              <a:t>、</a:t>
            </a:r>
            <a:r>
              <a:rPr lang="en-US" altLang="zh-CN" sz="2400"/>
              <a:t>SYBASE</a:t>
            </a:r>
            <a:r>
              <a:rPr lang="zh-CN" altLang="en-US" sz="2400"/>
              <a:t>、</a:t>
            </a:r>
            <a:r>
              <a:rPr lang="en-US" altLang="zh-CN" sz="2400"/>
              <a:t>INFORMIX</a:t>
            </a:r>
            <a:r>
              <a:rPr lang="zh-CN" altLang="en-US" sz="2400"/>
              <a:t>、</a:t>
            </a:r>
            <a:r>
              <a:rPr lang="en-US" altLang="zh-CN" sz="2400"/>
              <a:t>DB2</a:t>
            </a:r>
          </a:p>
          <a:p>
            <a:pPr lvl="2" algn="just">
              <a:lnSpc>
                <a:spcPct val="80000"/>
              </a:lnSpc>
            </a:pPr>
            <a:r>
              <a:rPr lang="en-US" altLang="zh-CN" sz="2400"/>
              <a:t>FoxPro</a:t>
            </a:r>
            <a:r>
              <a:rPr lang="zh-CN" altLang="en-US" sz="2400"/>
              <a:t>、</a:t>
            </a:r>
            <a:r>
              <a:rPr lang="en-US" altLang="zh-CN" sz="2400"/>
              <a:t>MySQL</a:t>
            </a:r>
            <a:r>
              <a:rPr lang="zh-CN" altLang="en-US" sz="2400"/>
              <a:t>、</a:t>
            </a:r>
            <a:r>
              <a:rPr lang="en-US" altLang="zh-CN" sz="2400"/>
              <a:t>Access</a:t>
            </a:r>
            <a:endParaRPr lang="zh-CN" alt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1E53618C-1D9C-4CAC-88BF-182AEC3E68F0}" type="slidenum">
              <a:rPr lang="zh-CN" altLang="en-US" smtClean="0"/>
              <a:pPr/>
              <a:t>43</a:t>
            </a:fld>
            <a:endParaRPr lang="en-US" altLang="zh-CN"/>
          </a:p>
        </p:txBody>
      </p:sp>
      <p:sp>
        <p:nvSpPr>
          <p:cNvPr id="4915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C7FA07A-86A6-4EFA-9F4D-0B5D741B552F}" type="datetime1">
              <a:rPr lang="zh-CN" altLang="en-US" sz="1800" smtClean="0"/>
              <a:pPr/>
              <a:t>2023/2/25</a:t>
            </a:fld>
            <a:endParaRPr lang="en-US" altLang="zh-CN" sz="1000"/>
          </a:p>
        </p:txBody>
      </p:sp>
      <p:sp>
        <p:nvSpPr>
          <p:cNvPr id="978946" name="Rectangle 2"/>
          <p:cNvSpPr>
            <a:spLocks noGrp="1" noChangeArrowheads="1"/>
          </p:cNvSpPr>
          <p:nvPr>
            <p:ph type="title"/>
          </p:nvPr>
        </p:nvSpPr>
        <p:spPr/>
        <p:txBody>
          <a:bodyPr/>
          <a:lstStyle/>
          <a:p>
            <a:pPr>
              <a:defRPr/>
            </a:pPr>
            <a:r>
              <a:rPr lang="en-US" altLang="zh-CN" sz="4400"/>
              <a:t>2.4.1 </a:t>
            </a:r>
            <a:r>
              <a:rPr lang="zh-CN" altLang="en-US" sz="4400"/>
              <a:t>关系模型的基本概念和结构</a:t>
            </a:r>
            <a:r>
              <a:rPr lang="zh-CN" altLang="en-US"/>
              <a:t> </a:t>
            </a:r>
          </a:p>
        </p:txBody>
      </p:sp>
      <p:sp>
        <p:nvSpPr>
          <p:cNvPr id="49157" name="Rectangle 3"/>
          <p:cNvSpPr>
            <a:spLocks noGrp="1" noChangeArrowheads="1"/>
          </p:cNvSpPr>
          <p:nvPr>
            <p:ph type="body" idx="1"/>
          </p:nvPr>
        </p:nvSpPr>
        <p:spPr>
          <a:xfrm>
            <a:off x="488950" y="1125538"/>
            <a:ext cx="8820150" cy="3416300"/>
          </a:xfrm>
        </p:spPr>
        <p:txBody>
          <a:bodyPr/>
          <a:lstStyle/>
          <a:p>
            <a:pPr algn="just">
              <a:lnSpc>
                <a:spcPct val="100000"/>
              </a:lnSpc>
              <a:spcBef>
                <a:spcPct val="0"/>
              </a:spcBef>
            </a:pPr>
            <a:r>
              <a:rPr lang="zh-CN" altLang="en-US"/>
              <a:t>在关系模型中，基本数据结构被限制为二维表，一张二维表称为一个关系 </a:t>
            </a:r>
            <a:endParaRPr lang="en-US" altLang="zh-CN" sz="2400"/>
          </a:p>
          <a:p>
            <a:pPr>
              <a:lnSpc>
                <a:spcPct val="100000"/>
              </a:lnSpc>
              <a:spcBef>
                <a:spcPct val="0"/>
              </a:spcBef>
            </a:pPr>
            <a:r>
              <a:rPr lang="en-US" altLang="zh-CN"/>
              <a:t>1. </a:t>
            </a:r>
            <a:r>
              <a:rPr lang="zh-CN" altLang="en-US"/>
              <a:t>关系</a:t>
            </a:r>
          </a:p>
          <a:p>
            <a:pPr lvl="1">
              <a:lnSpc>
                <a:spcPct val="100000"/>
              </a:lnSpc>
              <a:spcBef>
                <a:spcPct val="0"/>
              </a:spcBef>
            </a:pPr>
            <a:r>
              <a:rPr lang="zh-CN" altLang="en-US"/>
              <a:t>关系是数学上集合论中的一个概念，关系模型是以关系为基础发展起来的 </a:t>
            </a:r>
          </a:p>
          <a:p>
            <a:pPr lvl="1">
              <a:lnSpc>
                <a:spcPct val="100000"/>
              </a:lnSpc>
              <a:spcBef>
                <a:spcPct val="0"/>
              </a:spcBef>
            </a:pPr>
            <a:r>
              <a:rPr lang="en-US" altLang="zh-CN"/>
              <a:t>(1) </a:t>
            </a:r>
            <a:r>
              <a:rPr lang="zh-CN" altLang="en-US"/>
              <a:t>关系（</a:t>
            </a:r>
            <a:r>
              <a:rPr lang="en-US" altLang="zh-CN"/>
              <a:t>relation</a:t>
            </a:r>
            <a:r>
              <a:rPr lang="zh-CN" altLang="en-US"/>
              <a:t>） </a:t>
            </a:r>
          </a:p>
          <a:p>
            <a:pPr lvl="2">
              <a:lnSpc>
                <a:spcPct val="100000"/>
              </a:lnSpc>
              <a:spcBef>
                <a:spcPct val="0"/>
              </a:spcBef>
            </a:pPr>
            <a:r>
              <a:rPr lang="zh-CN" altLang="en-US"/>
              <a:t>关系是一张二维表，是由多个行和列组成的。一个关系可用来描述一个实体集 </a:t>
            </a:r>
          </a:p>
        </p:txBody>
      </p:sp>
      <p:graphicFrame>
        <p:nvGraphicFramePr>
          <p:cNvPr id="979266" name="Group 322"/>
          <p:cNvGraphicFramePr>
            <a:graphicFrameLocks noGrp="1"/>
          </p:cNvGraphicFramePr>
          <p:nvPr/>
        </p:nvGraphicFramePr>
        <p:xfrm>
          <a:off x="631825" y="4652963"/>
          <a:ext cx="9001125" cy="1828800"/>
        </p:xfrm>
        <a:graphic>
          <a:graphicData uri="http://schemas.openxmlformats.org/drawingml/2006/table">
            <a:tbl>
              <a:tblPr/>
              <a:tblGrid>
                <a:gridCol w="1500188">
                  <a:extLst>
                    <a:ext uri="{9D8B030D-6E8A-4147-A177-3AD203B41FA5}">
                      <a16:colId xmlns:a16="http://schemas.microsoft.com/office/drawing/2014/main" val="20000"/>
                    </a:ext>
                  </a:extLst>
                </a:gridCol>
                <a:gridCol w="1500187">
                  <a:extLst>
                    <a:ext uri="{9D8B030D-6E8A-4147-A177-3AD203B41FA5}">
                      <a16:colId xmlns:a16="http://schemas.microsoft.com/office/drawing/2014/main" val="20001"/>
                    </a:ext>
                  </a:extLst>
                </a:gridCol>
                <a:gridCol w="1501775">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学 号</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姓 名</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出生年月</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性 别</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入学年份</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班  级</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2006901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张 伟</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1988.01</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200602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2007912</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 刚</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1989.03</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200705</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8970B3C-1703-4BD4-A9C6-24E27973A097}" type="slidenum">
              <a:rPr lang="zh-CN" altLang="en-US" smtClean="0"/>
              <a:pPr/>
              <a:t>44</a:t>
            </a:fld>
            <a:endParaRPr lang="en-US" altLang="zh-CN"/>
          </a:p>
        </p:txBody>
      </p:sp>
      <p:sp>
        <p:nvSpPr>
          <p:cNvPr id="5017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92B72D9-8C9E-40CB-9585-410FDEEE17B1}" type="datetime1">
              <a:rPr lang="zh-CN" altLang="en-US" sz="1800" smtClean="0"/>
              <a:pPr/>
              <a:t>2023/2/25</a:t>
            </a:fld>
            <a:endParaRPr lang="en-US" altLang="zh-CN" sz="1000"/>
          </a:p>
        </p:txBody>
      </p:sp>
      <p:sp>
        <p:nvSpPr>
          <p:cNvPr id="1139714" name="Rectangle 2"/>
          <p:cNvSpPr>
            <a:spLocks noGrp="1" noChangeArrowheads="1"/>
          </p:cNvSpPr>
          <p:nvPr>
            <p:ph type="title"/>
          </p:nvPr>
        </p:nvSpPr>
        <p:spPr/>
        <p:txBody>
          <a:bodyPr/>
          <a:lstStyle/>
          <a:p>
            <a:pPr>
              <a:defRPr/>
            </a:pPr>
            <a:r>
              <a:rPr lang="en-US" altLang="zh-CN"/>
              <a:t>1. </a:t>
            </a:r>
            <a:r>
              <a:rPr lang="zh-CN" altLang="en-US"/>
              <a:t>关系</a:t>
            </a:r>
          </a:p>
        </p:txBody>
      </p:sp>
      <p:sp>
        <p:nvSpPr>
          <p:cNvPr id="50181" name="Rectangle 3"/>
          <p:cNvSpPr>
            <a:spLocks noGrp="1" noChangeArrowheads="1"/>
          </p:cNvSpPr>
          <p:nvPr>
            <p:ph type="body" idx="1"/>
          </p:nvPr>
        </p:nvSpPr>
        <p:spPr>
          <a:xfrm>
            <a:off x="650875" y="1143000"/>
            <a:ext cx="8820150" cy="2689225"/>
          </a:xfrm>
        </p:spPr>
        <p:txBody>
          <a:bodyPr/>
          <a:lstStyle/>
          <a:p>
            <a:pPr>
              <a:spcBef>
                <a:spcPct val="0"/>
              </a:spcBef>
            </a:pPr>
            <a:r>
              <a:rPr lang="en-US" altLang="zh-CN"/>
              <a:t>(2) </a:t>
            </a:r>
            <a:r>
              <a:rPr lang="zh-CN" altLang="en-US"/>
              <a:t>属性（</a:t>
            </a:r>
            <a:r>
              <a:rPr lang="en-US" altLang="zh-CN"/>
              <a:t>attribute</a:t>
            </a:r>
            <a:r>
              <a:rPr lang="zh-CN" altLang="en-US"/>
              <a:t>）</a:t>
            </a:r>
          </a:p>
          <a:p>
            <a:pPr lvl="1">
              <a:spcBef>
                <a:spcPct val="0"/>
              </a:spcBef>
            </a:pPr>
            <a:r>
              <a:rPr lang="zh-CN" altLang="en-US"/>
              <a:t>一个关系有多个列，每一列为关系的一个属性 </a:t>
            </a:r>
          </a:p>
          <a:p>
            <a:pPr lvl="2">
              <a:spcBef>
                <a:spcPct val="0"/>
              </a:spcBef>
            </a:pPr>
            <a:r>
              <a:rPr lang="zh-CN" altLang="en-US"/>
              <a:t>如学生关系中，有属性名学号、姓名、出生年月 </a:t>
            </a:r>
          </a:p>
          <a:p>
            <a:pPr>
              <a:spcBef>
                <a:spcPct val="0"/>
              </a:spcBef>
            </a:pPr>
            <a:r>
              <a:rPr lang="en-US" altLang="zh-CN"/>
              <a:t>(3) </a:t>
            </a:r>
            <a:r>
              <a:rPr lang="zh-CN" altLang="en-US"/>
              <a:t>域（</a:t>
            </a:r>
            <a:r>
              <a:rPr lang="en-US" altLang="zh-CN"/>
              <a:t>domain</a:t>
            </a:r>
            <a:r>
              <a:rPr lang="zh-CN" altLang="en-US"/>
              <a:t>）</a:t>
            </a:r>
          </a:p>
          <a:p>
            <a:pPr lvl="1">
              <a:spcBef>
                <a:spcPct val="0"/>
              </a:spcBef>
            </a:pPr>
            <a:r>
              <a:rPr lang="zh-CN" altLang="en-US"/>
              <a:t>一个属性对应一个值的集合。域是属性的取值范围</a:t>
            </a:r>
          </a:p>
          <a:p>
            <a:pPr lvl="2">
              <a:spcBef>
                <a:spcPct val="0"/>
              </a:spcBef>
            </a:pPr>
            <a:r>
              <a:rPr lang="zh-CN" altLang="en-US"/>
              <a:t>如学号的域是</a:t>
            </a:r>
            <a:r>
              <a:rPr lang="en-US" altLang="zh-CN"/>
              <a:t>7</a:t>
            </a:r>
            <a:r>
              <a:rPr lang="zh-CN" altLang="en-US"/>
              <a:t>位字符数字的集合，学生姓名是汉字字符串的集合等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7F6C1FD-7FD5-4D6D-82D5-2981A07C1B00}" type="slidenum">
              <a:rPr lang="zh-CN" altLang="en-US" smtClean="0"/>
              <a:pPr/>
              <a:t>45</a:t>
            </a:fld>
            <a:endParaRPr lang="en-US" altLang="zh-CN"/>
          </a:p>
        </p:txBody>
      </p:sp>
      <p:sp>
        <p:nvSpPr>
          <p:cNvPr id="5120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5C2CB89-5285-48F1-BBB9-9863BDBAF5F1}" type="datetime1">
              <a:rPr lang="zh-CN" altLang="en-US" sz="1800" smtClean="0"/>
              <a:pPr/>
              <a:t>2023/2/25</a:t>
            </a:fld>
            <a:endParaRPr lang="en-US" altLang="zh-CN" sz="1000"/>
          </a:p>
        </p:txBody>
      </p:sp>
      <p:grpSp>
        <p:nvGrpSpPr>
          <p:cNvPr id="1157172" name="Group 52"/>
          <p:cNvGrpSpPr>
            <a:grpSpLocks/>
          </p:cNvGrpSpPr>
          <p:nvPr/>
        </p:nvGrpSpPr>
        <p:grpSpPr bwMode="auto">
          <a:xfrm>
            <a:off x="3656013" y="3300413"/>
            <a:ext cx="1512887" cy="2592387"/>
            <a:chOff x="2303" y="1163"/>
            <a:chExt cx="953" cy="1633"/>
          </a:xfrm>
        </p:grpSpPr>
        <p:sp>
          <p:nvSpPr>
            <p:cNvPr id="51248" name="AutoShape 49"/>
            <p:cNvSpPr>
              <a:spLocks noChangeArrowheads="1"/>
            </p:cNvSpPr>
            <p:nvPr/>
          </p:nvSpPr>
          <p:spPr bwMode="auto">
            <a:xfrm>
              <a:off x="2303" y="2342"/>
              <a:ext cx="953" cy="454"/>
            </a:xfrm>
            <a:prstGeom prst="roundRect">
              <a:avLst>
                <a:gd name="adj" fmla="val 16667"/>
              </a:avLst>
            </a:prstGeom>
            <a:solidFill>
              <a:srgbClr val="FFCCCC"/>
            </a:solidFill>
            <a:ln>
              <a:noFill/>
            </a:ln>
            <a:effectLst/>
            <a:extLst>
              <a:ext uri="{91240B29-F687-4F45-9708-019B960494DF}">
                <a14:hiddenLine xmlns:a14="http://schemas.microsoft.com/office/drawing/2010/main" w="50800" algn="ctr">
                  <a:solidFill>
                    <a:srgbClr val="99CCFF"/>
                  </a:solidFill>
                  <a:round/>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51249" name="AutoShape 50"/>
            <p:cNvSpPr>
              <a:spLocks noChangeArrowheads="1"/>
            </p:cNvSpPr>
            <p:nvPr/>
          </p:nvSpPr>
          <p:spPr bwMode="auto">
            <a:xfrm>
              <a:off x="2440" y="1163"/>
              <a:ext cx="725" cy="454"/>
            </a:xfrm>
            <a:prstGeom prst="wedgeEllipseCallout">
              <a:avLst>
                <a:gd name="adj1" fmla="val 42829"/>
                <a:gd name="adj2" fmla="val 212556"/>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分量</a:t>
              </a:r>
            </a:p>
          </p:txBody>
        </p:sp>
      </p:grpSp>
      <p:sp>
        <p:nvSpPr>
          <p:cNvPr id="1157167" name="AutoShape 47"/>
          <p:cNvSpPr>
            <a:spLocks noChangeArrowheads="1"/>
          </p:cNvSpPr>
          <p:nvPr/>
        </p:nvSpPr>
        <p:spPr bwMode="auto">
          <a:xfrm>
            <a:off x="344488" y="5172075"/>
            <a:ext cx="9217025" cy="720725"/>
          </a:xfrm>
          <a:prstGeom prst="roundRect">
            <a:avLst>
              <a:gd name="adj" fmla="val 16667"/>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157163" name="AutoShape 43"/>
          <p:cNvSpPr>
            <a:spLocks noChangeArrowheads="1"/>
          </p:cNvSpPr>
          <p:nvPr/>
        </p:nvSpPr>
        <p:spPr bwMode="auto">
          <a:xfrm>
            <a:off x="488950" y="4164013"/>
            <a:ext cx="1727200" cy="2160587"/>
          </a:xfrm>
          <a:prstGeom prst="roundRect">
            <a:avLst>
              <a:gd name="adj" fmla="val 16667"/>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
        <p:nvSpPr>
          <p:cNvPr id="1157122" name="Rectangle 2"/>
          <p:cNvSpPr>
            <a:spLocks noGrp="1" noChangeArrowheads="1"/>
          </p:cNvSpPr>
          <p:nvPr>
            <p:ph type="title"/>
          </p:nvPr>
        </p:nvSpPr>
        <p:spPr/>
        <p:txBody>
          <a:bodyPr/>
          <a:lstStyle/>
          <a:p>
            <a:pPr>
              <a:defRPr/>
            </a:pPr>
            <a:r>
              <a:rPr lang="en-US" altLang="zh-CN"/>
              <a:t>1. </a:t>
            </a:r>
            <a:r>
              <a:rPr lang="zh-CN" altLang="en-US"/>
              <a:t>关系</a:t>
            </a:r>
          </a:p>
        </p:txBody>
      </p:sp>
      <p:graphicFrame>
        <p:nvGraphicFramePr>
          <p:cNvPr id="49203" name="Group 51"/>
          <p:cNvGraphicFramePr>
            <a:graphicFrameLocks noGrp="1"/>
          </p:cNvGraphicFramePr>
          <p:nvPr/>
        </p:nvGraphicFramePr>
        <p:xfrm>
          <a:off x="631825" y="4379913"/>
          <a:ext cx="9001125" cy="1828800"/>
        </p:xfrm>
        <a:graphic>
          <a:graphicData uri="http://schemas.openxmlformats.org/drawingml/2006/table">
            <a:tbl>
              <a:tblPr/>
              <a:tblGrid>
                <a:gridCol w="1500188">
                  <a:extLst>
                    <a:ext uri="{9D8B030D-6E8A-4147-A177-3AD203B41FA5}">
                      <a16:colId xmlns:a16="http://schemas.microsoft.com/office/drawing/2014/main" val="20000"/>
                    </a:ext>
                  </a:extLst>
                </a:gridCol>
                <a:gridCol w="1500187">
                  <a:extLst>
                    <a:ext uri="{9D8B030D-6E8A-4147-A177-3AD203B41FA5}">
                      <a16:colId xmlns:a16="http://schemas.microsoft.com/office/drawing/2014/main" val="20001"/>
                    </a:ext>
                  </a:extLst>
                </a:gridCol>
                <a:gridCol w="1501775">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学 号</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姓 名</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出生年月</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性 别</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入学年份</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班  级</a:t>
                      </a:r>
                      <a:endParaRPr kumimoji="0" lang="zh-CN" altLang="en-US" sz="2400" b="1" i="0" u="none" strike="noStrike" cap="none" normalizeH="0" baseline="0">
                        <a:ln>
                          <a:noFill/>
                        </a:ln>
                        <a:solidFill>
                          <a:srgbClr val="FF0000"/>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2006901</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张 伟</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1988.01</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200602</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2007912</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 刚</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1989.03</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200705</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388">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57162" name="AutoShape 42"/>
          <p:cNvSpPr>
            <a:spLocks noChangeArrowheads="1"/>
          </p:cNvSpPr>
          <p:nvPr/>
        </p:nvSpPr>
        <p:spPr bwMode="auto">
          <a:xfrm>
            <a:off x="200025" y="3227388"/>
            <a:ext cx="1150938" cy="720725"/>
          </a:xfrm>
          <a:prstGeom prst="wedgeEllipseCallout">
            <a:avLst>
              <a:gd name="adj1" fmla="val 35657"/>
              <a:gd name="adj2" fmla="val 100222"/>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属性</a:t>
            </a:r>
          </a:p>
        </p:txBody>
      </p:sp>
      <p:sp>
        <p:nvSpPr>
          <p:cNvPr id="1157168" name="AutoShape 48"/>
          <p:cNvSpPr>
            <a:spLocks noChangeArrowheads="1"/>
          </p:cNvSpPr>
          <p:nvPr/>
        </p:nvSpPr>
        <p:spPr bwMode="auto">
          <a:xfrm>
            <a:off x="8408988" y="3443288"/>
            <a:ext cx="1150937" cy="720725"/>
          </a:xfrm>
          <a:prstGeom prst="wedgeEllipseCallout">
            <a:avLst>
              <a:gd name="adj1" fmla="val -57310"/>
              <a:gd name="adj2" fmla="val 178856"/>
            </a:avLst>
          </a:prstGeom>
          <a:solidFill>
            <a:srgbClr val="FFFF99"/>
          </a:solidFill>
          <a:ln w="31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en-US" sz="2400"/>
              <a:t>元组</a:t>
            </a:r>
          </a:p>
        </p:txBody>
      </p:sp>
      <p:sp>
        <p:nvSpPr>
          <p:cNvPr id="51247" name="Rectangle 55"/>
          <p:cNvSpPr>
            <a:spLocks noGrp="1" noChangeArrowheads="1"/>
          </p:cNvSpPr>
          <p:nvPr>
            <p:ph type="body" idx="1"/>
          </p:nvPr>
        </p:nvSpPr>
        <p:spPr>
          <a:xfrm>
            <a:off x="650875" y="1143000"/>
            <a:ext cx="8820150" cy="2305050"/>
          </a:xfrm>
          <a:noFill/>
        </p:spPr>
        <p:txBody>
          <a:bodyPr/>
          <a:lstStyle/>
          <a:p>
            <a:pPr>
              <a:spcBef>
                <a:spcPct val="0"/>
              </a:spcBef>
            </a:pPr>
            <a:r>
              <a:rPr lang="en-US" altLang="zh-CN"/>
              <a:t>(4) </a:t>
            </a:r>
            <a:r>
              <a:rPr lang="zh-CN" altLang="en-US"/>
              <a:t>元组（</a:t>
            </a:r>
            <a:r>
              <a:rPr lang="en-US" altLang="zh-CN"/>
              <a:t>tuple</a:t>
            </a:r>
            <a:r>
              <a:rPr lang="zh-CN" altLang="en-US"/>
              <a:t>） </a:t>
            </a:r>
          </a:p>
          <a:p>
            <a:pPr lvl="1">
              <a:spcBef>
                <a:spcPct val="0"/>
              </a:spcBef>
            </a:pPr>
            <a:r>
              <a:rPr lang="zh-CN" altLang="en-US"/>
              <a:t>关系是元组的集合，一个元组对应实体集中的一个个体。</a:t>
            </a:r>
          </a:p>
          <a:p>
            <a:pPr lvl="1">
              <a:spcBef>
                <a:spcPct val="0"/>
              </a:spcBef>
            </a:pPr>
            <a:r>
              <a:rPr lang="zh-CN" altLang="en-US"/>
              <a:t>一个元组由若干个分量组成。一个分量对应一个属性值。</a:t>
            </a:r>
          </a:p>
          <a:p>
            <a:pPr lvl="2">
              <a:spcBef>
                <a:spcPct val="0"/>
              </a:spcBef>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57162"/>
                                        </p:tgtEl>
                                        <p:attrNameLst>
                                          <p:attrName>style.visibility</p:attrName>
                                        </p:attrNameLst>
                                      </p:cBhvr>
                                      <p:to>
                                        <p:strVal val="visible"/>
                                      </p:to>
                                    </p:set>
                                    <p:animEffect transition="in" filter="wipe(up)">
                                      <p:cBhvr>
                                        <p:cTn id="7" dur="1000"/>
                                        <p:tgtEl>
                                          <p:spTgt spid="1157162"/>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157163"/>
                                        </p:tgtEl>
                                        <p:attrNameLst>
                                          <p:attrName>style.visibility</p:attrName>
                                        </p:attrNameLst>
                                      </p:cBhvr>
                                      <p:to>
                                        <p:strVal val="visible"/>
                                      </p:to>
                                    </p:set>
                                    <p:animEffect transition="in" filter="wipe(up)">
                                      <p:cBhvr>
                                        <p:cTn id="11" dur="1000"/>
                                        <p:tgtEl>
                                          <p:spTgt spid="11571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157168"/>
                                        </p:tgtEl>
                                        <p:attrNameLst>
                                          <p:attrName>style.visibility</p:attrName>
                                        </p:attrNameLst>
                                      </p:cBhvr>
                                      <p:to>
                                        <p:strVal val="visible"/>
                                      </p:to>
                                    </p:set>
                                    <p:animEffect transition="in" filter="wipe(up)">
                                      <p:cBhvr>
                                        <p:cTn id="16" dur="1000"/>
                                        <p:tgtEl>
                                          <p:spTgt spid="1157168"/>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157167"/>
                                        </p:tgtEl>
                                        <p:attrNameLst>
                                          <p:attrName>style.visibility</p:attrName>
                                        </p:attrNameLst>
                                      </p:cBhvr>
                                      <p:to>
                                        <p:strVal val="visible"/>
                                      </p:to>
                                    </p:set>
                                    <p:animEffect transition="in" filter="wipe(up)">
                                      <p:cBhvr>
                                        <p:cTn id="20" dur="1000"/>
                                        <p:tgtEl>
                                          <p:spTgt spid="11571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157172"/>
                                        </p:tgtEl>
                                        <p:attrNameLst>
                                          <p:attrName>style.visibility</p:attrName>
                                        </p:attrNameLst>
                                      </p:cBhvr>
                                      <p:to>
                                        <p:strVal val="visible"/>
                                      </p:to>
                                    </p:set>
                                    <p:animEffect transition="in" filter="wipe(up)">
                                      <p:cBhvr>
                                        <p:cTn id="25" dur="1000"/>
                                        <p:tgtEl>
                                          <p:spTgt spid="115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7" grpId="0" animBg="1"/>
      <p:bldP spid="1157163" grpId="0" animBg="1"/>
      <p:bldP spid="1157162" grpId="0" animBg="1"/>
      <p:bldP spid="115716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F0953EC-98D6-480B-B9DA-E10FA1B270EF}" type="slidenum">
              <a:rPr lang="zh-CN" altLang="en-US" smtClean="0"/>
              <a:pPr/>
              <a:t>46</a:t>
            </a:fld>
            <a:endParaRPr lang="en-US" altLang="zh-CN"/>
          </a:p>
        </p:txBody>
      </p:sp>
      <p:sp>
        <p:nvSpPr>
          <p:cNvPr id="5222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D092B9F-3329-4982-8CE0-E36437F243D9}" type="datetime1">
              <a:rPr lang="zh-CN" altLang="en-US" sz="1800" smtClean="0"/>
              <a:pPr/>
              <a:t>2023/2/25</a:t>
            </a:fld>
            <a:endParaRPr lang="en-US" altLang="zh-CN" sz="1000"/>
          </a:p>
        </p:txBody>
      </p:sp>
      <p:sp>
        <p:nvSpPr>
          <p:cNvPr id="1141762" name="Rectangle 2"/>
          <p:cNvSpPr>
            <a:spLocks noGrp="1" noChangeArrowheads="1"/>
          </p:cNvSpPr>
          <p:nvPr>
            <p:ph type="title"/>
          </p:nvPr>
        </p:nvSpPr>
        <p:spPr/>
        <p:txBody>
          <a:bodyPr/>
          <a:lstStyle/>
          <a:p>
            <a:pPr>
              <a:defRPr/>
            </a:pPr>
            <a:r>
              <a:rPr lang="en-US" altLang="zh-CN"/>
              <a:t>1. </a:t>
            </a:r>
            <a:r>
              <a:rPr lang="zh-CN" altLang="en-US"/>
              <a:t>关系</a:t>
            </a:r>
          </a:p>
        </p:txBody>
      </p:sp>
      <p:sp>
        <p:nvSpPr>
          <p:cNvPr id="52229" name="Rectangle 3"/>
          <p:cNvSpPr>
            <a:spLocks noGrp="1" noChangeArrowheads="1"/>
          </p:cNvSpPr>
          <p:nvPr>
            <p:ph type="body" idx="1"/>
          </p:nvPr>
        </p:nvSpPr>
        <p:spPr>
          <a:xfrm>
            <a:off x="650875" y="1143000"/>
            <a:ext cx="8820150" cy="2359025"/>
          </a:xfrm>
        </p:spPr>
        <p:txBody>
          <a:bodyPr/>
          <a:lstStyle/>
          <a:p>
            <a:pPr algn="just">
              <a:spcBef>
                <a:spcPct val="0"/>
              </a:spcBef>
            </a:pPr>
            <a:r>
              <a:rPr lang="en-US" altLang="zh-CN" sz="3200"/>
              <a:t> (5) </a:t>
            </a:r>
            <a:r>
              <a:rPr lang="zh-CN" altLang="en-US" sz="3200"/>
              <a:t>键（</a:t>
            </a:r>
            <a:r>
              <a:rPr lang="en-US" altLang="zh-CN" sz="3200"/>
              <a:t>key</a:t>
            </a:r>
            <a:r>
              <a:rPr lang="zh-CN" altLang="en-US" sz="3200"/>
              <a:t>）</a:t>
            </a:r>
          </a:p>
          <a:p>
            <a:pPr lvl="1" algn="just">
              <a:spcBef>
                <a:spcPct val="0"/>
              </a:spcBef>
            </a:pPr>
            <a:r>
              <a:rPr lang="zh-CN" altLang="en-US"/>
              <a:t>键是一个或多个属性组成的，能够唯一标识一个元组。 </a:t>
            </a:r>
          </a:p>
          <a:p>
            <a:pPr lvl="1" algn="just">
              <a:spcBef>
                <a:spcPct val="0"/>
              </a:spcBef>
            </a:pPr>
            <a:r>
              <a:rPr lang="zh-CN" altLang="en-US"/>
              <a:t>一个关系中可能有多组属性都能够起到标识元组的作用。因而，一个关系中可能有多个键 </a:t>
            </a:r>
          </a:p>
          <a:p>
            <a:pPr lvl="1" algn="just">
              <a:spcBef>
                <a:spcPct val="0"/>
              </a:spcBef>
            </a:pPr>
            <a:r>
              <a:rPr lang="zh-CN" altLang="en-US"/>
              <a:t>选择其中的一个作为主键，其余为候选键。</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55B9BE4-B7F9-4D4F-8028-783CCCAB3210}" type="slidenum">
              <a:rPr lang="zh-CN" altLang="en-US" smtClean="0"/>
              <a:pPr/>
              <a:t>47</a:t>
            </a:fld>
            <a:endParaRPr lang="en-US" altLang="zh-CN"/>
          </a:p>
        </p:txBody>
      </p:sp>
      <p:sp>
        <p:nvSpPr>
          <p:cNvPr id="5325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174E48D-EDCE-401E-B120-D1BBEAD8E491}" type="datetime1">
              <a:rPr lang="zh-CN" altLang="en-US" sz="1800" smtClean="0"/>
              <a:pPr/>
              <a:t>2023/2/25</a:t>
            </a:fld>
            <a:endParaRPr lang="en-US" altLang="zh-CN" sz="1000"/>
          </a:p>
        </p:txBody>
      </p:sp>
      <p:sp>
        <p:nvSpPr>
          <p:cNvPr id="1142786" name="Rectangle 2"/>
          <p:cNvSpPr>
            <a:spLocks noGrp="1" noChangeArrowheads="1"/>
          </p:cNvSpPr>
          <p:nvPr>
            <p:ph type="title"/>
          </p:nvPr>
        </p:nvSpPr>
        <p:spPr>
          <a:xfrm>
            <a:off x="650875" y="311150"/>
            <a:ext cx="8820150" cy="603250"/>
          </a:xfrm>
        </p:spPr>
        <p:txBody>
          <a:bodyPr/>
          <a:lstStyle/>
          <a:p>
            <a:pPr>
              <a:defRPr/>
            </a:pPr>
            <a:r>
              <a:rPr lang="en-US" altLang="zh-CN" sz="4400" dirty="0"/>
              <a:t>2.4.1 </a:t>
            </a:r>
            <a:r>
              <a:rPr lang="zh-CN" altLang="en-US" sz="4400" dirty="0"/>
              <a:t>关系模型的基本概念和结构</a:t>
            </a:r>
          </a:p>
        </p:txBody>
      </p:sp>
      <p:sp>
        <p:nvSpPr>
          <p:cNvPr id="53253" name="Rectangle 3"/>
          <p:cNvSpPr>
            <a:spLocks noGrp="1" noChangeArrowheads="1"/>
          </p:cNvSpPr>
          <p:nvPr>
            <p:ph type="body" idx="1"/>
          </p:nvPr>
        </p:nvSpPr>
        <p:spPr>
          <a:xfrm>
            <a:off x="650875" y="1143000"/>
            <a:ext cx="8820150" cy="3968750"/>
          </a:xfrm>
        </p:spPr>
        <p:txBody>
          <a:bodyPr/>
          <a:lstStyle/>
          <a:p>
            <a:r>
              <a:rPr lang="en-US" altLang="zh-CN"/>
              <a:t>2.	</a:t>
            </a:r>
            <a:r>
              <a:rPr lang="zh-CN" altLang="en-US"/>
              <a:t>关系模式</a:t>
            </a:r>
          </a:p>
          <a:p>
            <a:pPr lvl="1"/>
            <a:r>
              <a:rPr lang="zh-CN" altLang="en-US"/>
              <a:t>对关系结构的描述称为关系模式</a:t>
            </a:r>
            <a:r>
              <a:rPr lang="en-US" altLang="zh-CN"/>
              <a:t>(relation schema)</a:t>
            </a:r>
            <a:r>
              <a:rPr lang="zh-CN" altLang="en-US"/>
              <a:t>。</a:t>
            </a:r>
          </a:p>
          <a:p>
            <a:pPr lvl="1">
              <a:buFontTx/>
              <a:buNone/>
            </a:pPr>
            <a:r>
              <a:rPr lang="zh-CN" altLang="en-US"/>
              <a:t>关系模式可用如下形式表示：</a:t>
            </a:r>
          </a:p>
          <a:p>
            <a:pPr lvl="2"/>
            <a:r>
              <a:rPr lang="zh-CN" altLang="en-US"/>
              <a:t>关系名（属性名</a:t>
            </a:r>
            <a:r>
              <a:rPr lang="en-US" altLang="zh-CN"/>
              <a:t>1</a:t>
            </a:r>
            <a:r>
              <a:rPr lang="zh-CN" altLang="en-US"/>
              <a:t>，属性名</a:t>
            </a:r>
            <a:r>
              <a:rPr lang="en-US" altLang="zh-CN"/>
              <a:t>2</a:t>
            </a:r>
            <a:r>
              <a:rPr lang="zh-CN" altLang="en-US"/>
              <a:t>，</a:t>
            </a:r>
            <a:r>
              <a:rPr lang="en-US" altLang="zh-CN"/>
              <a:t>…</a:t>
            </a:r>
            <a:r>
              <a:rPr lang="zh-CN" altLang="en-US"/>
              <a:t>，属性名</a:t>
            </a:r>
            <a:r>
              <a:rPr lang="en-US" altLang="zh-CN"/>
              <a:t>n</a:t>
            </a:r>
            <a:r>
              <a:rPr lang="zh-CN" altLang="en-US"/>
              <a:t>）。</a:t>
            </a:r>
          </a:p>
          <a:p>
            <a:pPr lvl="2"/>
            <a:r>
              <a:rPr lang="zh-CN" altLang="en-US"/>
              <a:t>如学生关系可表示为：</a:t>
            </a:r>
          </a:p>
          <a:p>
            <a:pPr lvl="3">
              <a:buFontTx/>
              <a:buNone/>
            </a:pPr>
            <a:r>
              <a:rPr lang="zh-CN" altLang="en-US"/>
              <a:t>学生（学号</a:t>
            </a:r>
            <a:r>
              <a:rPr lang="en-US" altLang="zh-CN"/>
              <a:t>,</a:t>
            </a:r>
            <a:r>
              <a:rPr lang="zh-CN" altLang="en-US"/>
              <a:t>姓名</a:t>
            </a:r>
            <a:r>
              <a:rPr lang="en-US" altLang="zh-CN"/>
              <a:t>,</a:t>
            </a:r>
            <a:r>
              <a:rPr lang="zh-CN" altLang="en-US"/>
              <a:t>出生年月</a:t>
            </a:r>
            <a:r>
              <a:rPr lang="en-US" altLang="zh-CN"/>
              <a:t>,</a:t>
            </a:r>
            <a:r>
              <a:rPr lang="zh-CN" altLang="en-US"/>
              <a:t>性别</a:t>
            </a:r>
            <a:r>
              <a:rPr lang="en-US" altLang="zh-CN"/>
              <a:t>,</a:t>
            </a:r>
            <a:r>
              <a:rPr lang="zh-CN" altLang="en-US"/>
              <a:t>入学年份</a:t>
            </a:r>
            <a:r>
              <a:rPr lang="en-US" altLang="zh-CN"/>
              <a:t>,</a:t>
            </a:r>
            <a:r>
              <a:rPr lang="zh-CN" altLang="en-US"/>
              <a:t>班级） </a:t>
            </a:r>
          </a:p>
          <a:p>
            <a:pPr lvl="1"/>
            <a:r>
              <a:rPr lang="zh-CN" altLang="en-US">
                <a:solidFill>
                  <a:srgbClr val="0000FF"/>
                </a:solidFill>
              </a:rPr>
              <a:t>关系数据库模式</a:t>
            </a:r>
            <a:r>
              <a:rPr lang="zh-CN" altLang="en-US"/>
              <a:t>是一组关系模式的集合，这组关系模式对应的关系的集合称为关系数据库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304800"/>
            <a:ext cx="8820150" cy="609600"/>
          </a:xfrm>
        </p:spPr>
        <p:txBody>
          <a:bodyPr/>
          <a:lstStyle/>
          <a:p>
            <a:pPr>
              <a:defRPr/>
            </a:pPr>
            <a:r>
              <a:rPr lang="en-US" altLang="zh-CN" sz="4400" dirty="0"/>
              <a:t>ER</a:t>
            </a:r>
            <a:r>
              <a:rPr lang="zh-CN" altLang="en-US" sz="4400" dirty="0"/>
              <a:t>模式向关系数据模式的映射</a:t>
            </a:r>
          </a:p>
        </p:txBody>
      </p:sp>
      <p:sp>
        <p:nvSpPr>
          <p:cNvPr id="54275" name="内容占位符 2"/>
          <p:cNvSpPr>
            <a:spLocks noGrp="1"/>
          </p:cNvSpPr>
          <p:nvPr>
            <p:ph idx="1"/>
          </p:nvPr>
        </p:nvSpPr>
        <p:spPr>
          <a:xfrm>
            <a:off x="650875" y="1143000"/>
            <a:ext cx="8820150" cy="927100"/>
          </a:xfrm>
        </p:spPr>
        <p:txBody>
          <a:bodyPr/>
          <a:lstStyle/>
          <a:p>
            <a:r>
              <a:rPr lang="zh-CN" altLang="en-US"/>
              <a:t>概念模式与逻辑模式的对应</a:t>
            </a:r>
          </a:p>
          <a:p>
            <a:endParaRPr lang="zh-CN" altLang="en-US"/>
          </a:p>
        </p:txBody>
      </p:sp>
      <p:sp>
        <p:nvSpPr>
          <p:cNvPr id="5427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5A66A40-E088-4BBC-83D6-6A56E0726A59}" type="slidenum">
              <a:rPr lang="zh-CN" altLang="en-US" smtClean="0"/>
              <a:pPr/>
              <a:t>48</a:t>
            </a:fld>
            <a:endParaRPr lang="en-US" altLang="zh-CN"/>
          </a:p>
        </p:txBody>
      </p:sp>
      <p:sp>
        <p:nvSpPr>
          <p:cNvPr id="5427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8141FE7-0AFE-40B6-9FDE-6793AA9943B9}" type="datetime1">
              <a:rPr lang="zh-CN" altLang="en-US" sz="1800" smtClean="0"/>
              <a:pPr/>
              <a:t>2023/2/25</a:t>
            </a:fld>
            <a:endParaRPr lang="en-US" altLang="zh-CN" sz="1000"/>
          </a:p>
        </p:txBody>
      </p:sp>
      <p:graphicFrame>
        <p:nvGraphicFramePr>
          <p:cNvPr id="11" name="Group 45"/>
          <p:cNvGraphicFramePr>
            <a:graphicFrameLocks/>
          </p:cNvGraphicFramePr>
          <p:nvPr/>
        </p:nvGraphicFramePr>
        <p:xfrm>
          <a:off x="598488" y="1700213"/>
          <a:ext cx="8818562" cy="4864105"/>
        </p:xfrm>
        <a:graphic>
          <a:graphicData uri="http://schemas.openxmlformats.org/drawingml/2006/table">
            <a:tbl>
              <a:tblPr/>
              <a:tblGrid>
                <a:gridCol w="1762135">
                  <a:extLst>
                    <a:ext uri="{9D8B030D-6E8A-4147-A177-3AD203B41FA5}">
                      <a16:colId xmlns:a16="http://schemas.microsoft.com/office/drawing/2014/main" val="20000"/>
                    </a:ext>
                  </a:extLst>
                </a:gridCol>
                <a:gridCol w="4968301">
                  <a:extLst>
                    <a:ext uri="{9D8B030D-6E8A-4147-A177-3AD203B41FA5}">
                      <a16:colId xmlns:a16="http://schemas.microsoft.com/office/drawing/2014/main" val="20001"/>
                    </a:ext>
                  </a:extLst>
                </a:gridCol>
                <a:gridCol w="2088126">
                  <a:extLst>
                    <a:ext uri="{9D8B030D-6E8A-4147-A177-3AD203B41FA5}">
                      <a16:colId xmlns:a16="http://schemas.microsoft.com/office/drawing/2014/main" val="20002"/>
                    </a:ext>
                  </a:extLst>
                </a:gridCol>
              </a:tblGrid>
              <a:tr h="865161">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zh-CN" altLang="en-US" sz="2800" b="1" i="0" u="none" strike="noStrike" cap="none" normalizeH="0" baseline="0" dirty="0">
                        <a:ln>
                          <a:noFill/>
                        </a:ln>
                        <a:solidFill>
                          <a:srgbClr val="A50021"/>
                        </a:solidFill>
                        <a:effectLst/>
                        <a:latin typeface="宋体" pitchFamily="2" charset="-122"/>
                        <a:ea typeface="宋体" pitchFamily="2" charset="-122"/>
                      </a:endParaRPr>
                    </a:p>
                  </a:txBody>
                  <a:tcPr marL="91435" marR="91435" marT="45719" marB="45719"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800" b="1" i="0" u="none" strike="noStrike" cap="none" normalizeH="0" baseline="0" dirty="0">
                          <a:ln>
                            <a:noFill/>
                          </a:ln>
                          <a:solidFill>
                            <a:srgbClr val="0000CC"/>
                          </a:solidFill>
                          <a:effectLst/>
                          <a:latin typeface="宋体" pitchFamily="2" charset="-122"/>
                          <a:ea typeface="宋体" pitchFamily="2" charset="-122"/>
                        </a:rPr>
                        <a:t>ER Schema</a:t>
                      </a:r>
                      <a:endParaRPr kumimoji="0" lang="zh-CN" altLang="en-US" sz="2800" b="1" i="0" u="none" strike="noStrike" cap="none" normalizeH="0" baseline="0" dirty="0">
                        <a:ln>
                          <a:noFill/>
                        </a:ln>
                        <a:solidFill>
                          <a:srgbClr val="0000CC"/>
                        </a:solidFill>
                        <a:effectLst/>
                        <a:latin typeface="宋体" pitchFamily="2" charset="-122"/>
                        <a:ea typeface="宋体" pitchFamily="2" charset="-122"/>
                      </a:endParaRPr>
                    </a:p>
                  </a:txBody>
                  <a:tcPr marL="91435" marR="91435" marT="45719" marB="45719"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800" b="1" i="0" u="none" strike="noStrike" cap="none" normalizeH="0" baseline="0">
                          <a:ln>
                            <a:noFill/>
                          </a:ln>
                          <a:solidFill>
                            <a:srgbClr val="0000CC"/>
                          </a:solidFill>
                          <a:effectLst/>
                          <a:latin typeface="宋体" pitchFamily="2" charset="-122"/>
                          <a:ea typeface="宋体" pitchFamily="2" charset="-122"/>
                        </a:rPr>
                        <a:t>RDB Schema</a:t>
                      </a:r>
                    </a:p>
                  </a:txBody>
                  <a:tcPr marL="91435" marR="91435" marT="45719" marB="45719"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0"/>
                  </a:ext>
                </a:extLst>
              </a:tr>
              <a:tr h="1542283">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数据结构</a:t>
                      </a:r>
                    </a:p>
                  </a:txBody>
                  <a:tcPr marL="91435" marR="91435" marT="45719" marB="45719"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实体集</a:t>
                      </a:r>
                      <a:r>
                        <a:rPr kumimoji="0" lang="en-US" altLang="zh-CN" sz="2800" b="1" i="0" u="none" strike="noStrike" cap="none" normalizeH="0" baseline="0" dirty="0">
                          <a:ln>
                            <a:noFill/>
                          </a:ln>
                          <a:solidFill>
                            <a:srgbClr val="0000CC"/>
                          </a:solidFill>
                          <a:effectLst/>
                          <a:latin typeface="宋体" pitchFamily="2" charset="-122"/>
                          <a:ea typeface="宋体" pitchFamily="2" charset="-122"/>
                        </a:rPr>
                        <a:t>+</a:t>
                      </a:r>
                      <a:r>
                        <a:rPr kumimoji="0" lang="zh-CN" altLang="en-US" sz="2800" b="1" i="0" u="none" strike="noStrike" cap="none" normalizeH="0" baseline="0" dirty="0">
                          <a:ln>
                            <a:noFill/>
                          </a:ln>
                          <a:solidFill>
                            <a:srgbClr val="0000CC"/>
                          </a:solidFill>
                          <a:effectLst/>
                          <a:latin typeface="宋体" pitchFamily="2" charset="-122"/>
                          <a:ea typeface="宋体" pitchFamily="2" charset="-122"/>
                        </a:rPr>
                        <a:t>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联系集</a:t>
                      </a:r>
                      <a:r>
                        <a:rPr kumimoji="0" lang="en-US" altLang="zh-CN" sz="2800" b="1" i="0" u="none" strike="noStrike" cap="none" normalizeH="0" baseline="0" dirty="0">
                          <a:ln>
                            <a:noFill/>
                          </a:ln>
                          <a:solidFill>
                            <a:srgbClr val="0000CC"/>
                          </a:solidFill>
                          <a:effectLst/>
                          <a:latin typeface="宋体" pitchFamily="2" charset="-122"/>
                          <a:ea typeface="宋体" pitchFamily="2" charset="-122"/>
                        </a:rPr>
                        <a:t>+</a:t>
                      </a:r>
                      <a:r>
                        <a:rPr kumimoji="0" lang="zh-CN" altLang="en-US" sz="2800" b="1" i="0" u="none" strike="noStrike" cap="none" normalizeH="0" baseline="0" dirty="0">
                          <a:ln>
                            <a:noFill/>
                          </a:ln>
                          <a:solidFill>
                            <a:srgbClr val="0000CC"/>
                          </a:solidFill>
                          <a:effectLst/>
                          <a:latin typeface="宋体" pitchFamily="2" charset="-122"/>
                          <a:ea typeface="宋体" pitchFamily="2" charset="-122"/>
                        </a:rPr>
                        <a:t>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主键（候选键）</a:t>
                      </a:r>
                    </a:p>
                  </a:txBody>
                  <a:tcPr marL="91435" marR="91435" marT="45719" marB="45719"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a:ln>
                            <a:noFill/>
                          </a:ln>
                          <a:solidFill>
                            <a:srgbClr val="0000CC"/>
                          </a:solidFill>
                          <a:effectLst/>
                          <a:latin typeface="宋体" pitchFamily="2" charset="-122"/>
                          <a:ea typeface="宋体" pitchFamily="2" charset="-122"/>
                        </a:rPr>
                        <a:t>？</a:t>
                      </a:r>
                    </a:p>
                  </a:txBody>
                  <a:tcPr marL="91435" marR="91435" marT="45719" marB="45719"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1"/>
                  </a:ext>
                </a:extLst>
              </a:tr>
              <a:tr h="914372">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数据操作</a:t>
                      </a:r>
                    </a:p>
                  </a:txBody>
                  <a:tcPr marL="91435" marR="91435" marT="45719" marB="45719"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800" b="1" i="0" u="none" strike="noStrike" cap="none" normalizeH="0" baseline="0" dirty="0">
                          <a:ln>
                            <a:noFill/>
                          </a:ln>
                          <a:solidFill>
                            <a:srgbClr val="0000CC"/>
                          </a:solidFill>
                          <a:effectLst/>
                          <a:latin typeface="宋体" pitchFamily="2" charset="-122"/>
                          <a:ea typeface="宋体" pitchFamily="2" charset="-122"/>
                        </a:rPr>
                        <a:t>/</a:t>
                      </a:r>
                    </a:p>
                  </a:txBody>
                  <a:tcPr marL="91435" marR="91435" marT="45719" marB="45719"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a:ln>
                            <a:noFill/>
                          </a:ln>
                          <a:solidFill>
                            <a:srgbClr val="0000CC"/>
                          </a:solidFill>
                          <a:effectLst/>
                          <a:latin typeface="宋体" pitchFamily="2" charset="-122"/>
                          <a:ea typeface="宋体" pitchFamily="2" charset="-122"/>
                        </a:rPr>
                        <a:t>？</a:t>
                      </a:r>
                    </a:p>
                  </a:txBody>
                  <a:tcPr marL="91435" marR="91435" marT="45719" marB="45719"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2"/>
                  </a:ext>
                </a:extLst>
              </a:tr>
              <a:tr h="1542283">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约束</a:t>
                      </a:r>
                    </a:p>
                  </a:txBody>
                  <a:tcPr marL="91435" marR="91435" marT="45719" marB="45719"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一般性约束（联系类型约束）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键约束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参与约束</a:t>
                      </a:r>
                    </a:p>
                  </a:txBody>
                  <a:tcPr marL="91435" marR="91435" marT="45719" marB="45719"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800" b="1" i="0" u="none" strike="noStrike" cap="none" normalizeH="0" baseline="0" dirty="0">
                          <a:ln>
                            <a:noFill/>
                          </a:ln>
                          <a:solidFill>
                            <a:srgbClr val="0000CC"/>
                          </a:solidFill>
                          <a:effectLst/>
                          <a:latin typeface="宋体" pitchFamily="2" charset="-122"/>
                          <a:ea typeface="宋体" pitchFamily="2" charset="-122"/>
                        </a:rPr>
                        <a:t>？ </a:t>
                      </a:r>
                    </a:p>
                  </a:txBody>
                  <a:tcPr marL="91435" marR="91435" marT="45719" marB="45719"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D72020A6-153C-477B-BD03-EA62EE155209}" type="slidenum">
              <a:rPr lang="zh-CN" altLang="en-US" smtClean="0"/>
              <a:pPr/>
              <a:t>49</a:t>
            </a:fld>
            <a:endParaRPr lang="en-US" altLang="zh-CN"/>
          </a:p>
        </p:txBody>
      </p:sp>
      <p:sp>
        <p:nvSpPr>
          <p:cNvPr id="5734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9631BE6-CA80-422A-98A0-F36DA85AF3C9}" type="datetime1">
              <a:rPr lang="zh-CN" altLang="en-US" sz="1800" smtClean="0"/>
              <a:pPr/>
              <a:t>2023/2/25</a:t>
            </a:fld>
            <a:endParaRPr lang="en-US" altLang="zh-CN" sz="1000"/>
          </a:p>
        </p:txBody>
      </p:sp>
      <p:sp>
        <p:nvSpPr>
          <p:cNvPr id="1143810" name="Rectangle 2"/>
          <p:cNvSpPr>
            <a:spLocks noGrp="1" noChangeArrowheads="1"/>
          </p:cNvSpPr>
          <p:nvPr>
            <p:ph type="title"/>
          </p:nvPr>
        </p:nvSpPr>
        <p:spPr>
          <a:xfrm>
            <a:off x="650875" y="311150"/>
            <a:ext cx="8820150" cy="603250"/>
          </a:xfrm>
        </p:spPr>
        <p:txBody>
          <a:bodyPr/>
          <a:lstStyle/>
          <a:p>
            <a:pPr>
              <a:defRPr/>
            </a:pPr>
            <a:r>
              <a:rPr lang="en-US" altLang="zh-CN" sz="4400"/>
              <a:t>2.4.1 </a:t>
            </a:r>
            <a:r>
              <a:rPr lang="zh-CN" altLang="en-US" sz="4400"/>
              <a:t>关系模型的基本概念和结构</a:t>
            </a:r>
          </a:p>
        </p:txBody>
      </p:sp>
      <p:sp>
        <p:nvSpPr>
          <p:cNvPr id="57349" name="Rectangle 3"/>
          <p:cNvSpPr>
            <a:spLocks noGrp="1" noChangeArrowheads="1"/>
          </p:cNvSpPr>
          <p:nvPr>
            <p:ph type="body" idx="1"/>
          </p:nvPr>
        </p:nvSpPr>
        <p:spPr>
          <a:xfrm>
            <a:off x="650875" y="1143000"/>
            <a:ext cx="8820150" cy="917575"/>
          </a:xfrm>
        </p:spPr>
        <p:txBody>
          <a:bodyPr/>
          <a:lstStyle/>
          <a:p>
            <a:r>
              <a:rPr lang="zh-CN" altLang="en-US"/>
              <a:t>关系模型中基本的数据结构是单一的关系</a:t>
            </a:r>
            <a:endParaRPr lang="en-US" altLang="zh-CN"/>
          </a:p>
          <a:p>
            <a:r>
              <a:rPr lang="zh-CN" altLang="en-US"/>
              <a:t>现实世界中实体及实体间的联系都用关系表示 </a:t>
            </a:r>
          </a:p>
        </p:txBody>
      </p:sp>
      <p:graphicFrame>
        <p:nvGraphicFramePr>
          <p:cNvPr id="55369" name="Group 73"/>
          <p:cNvGraphicFramePr>
            <a:graphicFrameLocks noGrp="1"/>
          </p:cNvGraphicFramePr>
          <p:nvPr/>
        </p:nvGraphicFramePr>
        <p:xfrm>
          <a:off x="704850" y="2349500"/>
          <a:ext cx="9001125" cy="1828800"/>
        </p:xfrm>
        <a:graphic>
          <a:graphicData uri="http://schemas.openxmlformats.org/drawingml/2006/table">
            <a:tbl>
              <a:tblPr/>
              <a:tblGrid>
                <a:gridCol w="1500188">
                  <a:extLst>
                    <a:ext uri="{9D8B030D-6E8A-4147-A177-3AD203B41FA5}">
                      <a16:colId xmlns:a16="http://schemas.microsoft.com/office/drawing/2014/main" val="20000"/>
                    </a:ext>
                  </a:extLst>
                </a:gridCol>
                <a:gridCol w="1500187">
                  <a:extLst>
                    <a:ext uri="{9D8B030D-6E8A-4147-A177-3AD203B41FA5}">
                      <a16:colId xmlns:a16="http://schemas.microsoft.com/office/drawing/2014/main" val="20001"/>
                    </a:ext>
                  </a:extLst>
                </a:gridCol>
                <a:gridCol w="1501775">
                  <a:extLst>
                    <a:ext uri="{9D8B030D-6E8A-4147-A177-3AD203B41FA5}">
                      <a16:colId xmlns:a16="http://schemas.microsoft.com/office/drawing/2014/main" val="20002"/>
                    </a:ext>
                  </a:extLst>
                </a:gridCol>
                <a:gridCol w="1498600">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180975">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学 号</a:t>
                      </a: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姓 名</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出生年月</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性 别</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入学年份</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班  级</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2016901</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张 伟</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1998.01</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2016</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201602</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2016912</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王 刚</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1997.09</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男</a:t>
                      </a:r>
                      <a:endParaRPr kumimoji="0" lang="zh-CN" altLang="en-US"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2016</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201605</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8600">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lnSpc>
                          <a:spcPct val="90000"/>
                        </a:lnSpc>
                        <a:spcBef>
                          <a:spcPct val="35000"/>
                        </a:spcBef>
                        <a:buClr>
                          <a:srgbClr val="27305F"/>
                        </a:buClr>
                        <a:buSzPct val="60000"/>
                        <a:buFont typeface="Wingdings" pitchFamily="2" charset="2"/>
                        <a:defRPr sz="2400" b="1">
                          <a:solidFill>
                            <a:schemeClr val="tx1"/>
                          </a:solidFill>
                          <a:latin typeface="Times New Roman" pitchFamily="18" charset="0"/>
                          <a:ea typeface="宋体" pitchFamily="2" charset="-122"/>
                        </a:defRPr>
                      </a:lvl1pPr>
                      <a:lvl2pPr marL="742950" indent="-285750" algn="l">
                        <a:lnSpc>
                          <a:spcPct val="90000"/>
                        </a:lnSpc>
                        <a:spcBef>
                          <a:spcPct val="35000"/>
                        </a:spcBef>
                        <a:buClr>
                          <a:srgbClr val="27305F"/>
                        </a:buClr>
                        <a:defRPr sz="2400" b="1">
                          <a:solidFill>
                            <a:schemeClr val="tx1"/>
                          </a:solidFill>
                          <a:latin typeface="Times New Roman" pitchFamily="18" charset="0"/>
                          <a:ea typeface="宋体" pitchFamily="2" charset="-122"/>
                        </a:defRPr>
                      </a:lvl2pPr>
                      <a:lvl3pPr marL="1143000" indent="-228600" algn="l">
                        <a:lnSpc>
                          <a:spcPct val="90000"/>
                        </a:lnSpc>
                        <a:spcBef>
                          <a:spcPct val="35000"/>
                        </a:spcBef>
                        <a:buClr>
                          <a:srgbClr val="27305F"/>
                        </a:buClr>
                        <a:buFont typeface="Wingdings" pitchFamily="2" charset="2"/>
                        <a:defRPr sz="2400" b="1">
                          <a:solidFill>
                            <a:schemeClr val="tx1"/>
                          </a:solidFill>
                          <a:latin typeface="Times New Roman" pitchFamily="18" charset="0"/>
                          <a:ea typeface="宋体" pitchFamily="2" charset="-122"/>
                        </a:defRPr>
                      </a:lvl3pPr>
                      <a:lvl4pPr marL="16002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4pPr>
                      <a:lvl5pPr marL="2057400" indent="-228600" algn="l">
                        <a:lnSpc>
                          <a:spcPct val="90000"/>
                        </a:lnSpc>
                        <a:spcBef>
                          <a:spcPct val="35000"/>
                        </a:spcBef>
                        <a:buClr>
                          <a:srgbClr val="27305F"/>
                        </a:buClr>
                        <a:defRPr sz="2400" b="1">
                          <a:solidFill>
                            <a:schemeClr val="tx1"/>
                          </a:solidFill>
                          <a:latin typeface="Times New Roman" pitchFamily="18" charset="0"/>
                          <a:ea typeface="宋体" pitchFamily="2" charset="-122"/>
                        </a:defRPr>
                      </a:lvl5pPr>
                      <a:lvl6pPr marL="25146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6pPr>
                      <a:lvl7pPr marL="29718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7pPr>
                      <a:lvl8pPr marL="34290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8pPr>
                      <a:lvl9pPr marL="3886200" indent="-22860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7414" name="Oval 288"/>
          <p:cNvSpPr>
            <a:spLocks noChangeArrowheads="1"/>
          </p:cNvSpPr>
          <p:nvPr/>
        </p:nvSpPr>
        <p:spPr bwMode="auto">
          <a:xfrm>
            <a:off x="776288" y="2133600"/>
            <a:ext cx="1439862" cy="2303463"/>
          </a:xfrm>
          <a:prstGeom prst="ellipse">
            <a:avLst/>
          </a:prstGeom>
          <a:noFill/>
          <a:ln w="50800" algn="ctr">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EB60F6B-5F15-48B9-8055-A3B516F16836}" type="slidenum">
              <a:rPr lang="zh-CN" altLang="en-US" smtClean="0"/>
              <a:pPr/>
              <a:t>5</a:t>
            </a:fld>
            <a:endParaRPr lang="en-US" altLang="zh-CN"/>
          </a:p>
        </p:txBody>
      </p:sp>
      <p:sp>
        <p:nvSpPr>
          <p:cNvPr id="717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60C194C-8645-4AC8-B9BE-9C00EE1843EE}" type="datetime1">
              <a:rPr lang="zh-CN" altLang="en-US" sz="1800" smtClean="0"/>
              <a:pPr/>
              <a:t>2023/2/25</a:t>
            </a:fld>
            <a:endParaRPr lang="en-US" altLang="zh-CN" sz="1000"/>
          </a:p>
        </p:txBody>
      </p:sp>
      <p:sp>
        <p:nvSpPr>
          <p:cNvPr id="956418" name="Rectangle 2"/>
          <p:cNvSpPr>
            <a:spLocks noGrp="1" noChangeArrowheads="1"/>
          </p:cNvSpPr>
          <p:nvPr>
            <p:ph type="title"/>
          </p:nvPr>
        </p:nvSpPr>
        <p:spPr/>
        <p:txBody>
          <a:bodyPr/>
          <a:lstStyle/>
          <a:p>
            <a:pPr>
              <a:defRPr/>
            </a:pPr>
            <a:r>
              <a:rPr lang="zh-CN" altLang="en-US"/>
              <a:t>数据模型</a:t>
            </a:r>
            <a:r>
              <a:rPr lang="en-US" altLang="zh-CN" sz="3200"/>
              <a:t>—</a:t>
            </a:r>
            <a:r>
              <a:rPr lang="zh-CN" altLang="en-US" sz="3200"/>
              <a:t>回顾</a:t>
            </a:r>
          </a:p>
        </p:txBody>
      </p:sp>
      <p:sp>
        <p:nvSpPr>
          <p:cNvPr id="7173" name="Rectangle 3"/>
          <p:cNvSpPr>
            <a:spLocks noGrp="1" noChangeArrowheads="1"/>
          </p:cNvSpPr>
          <p:nvPr>
            <p:ph type="body" idx="1"/>
          </p:nvPr>
        </p:nvSpPr>
        <p:spPr>
          <a:xfrm>
            <a:off x="650875" y="1143000"/>
            <a:ext cx="8820150" cy="3286125"/>
          </a:xfrm>
        </p:spPr>
        <p:txBody>
          <a:bodyPr/>
          <a:lstStyle/>
          <a:p>
            <a:r>
              <a:rPr lang="zh-CN" altLang="en-US" dirty="0"/>
              <a:t>二、数据操作</a:t>
            </a:r>
          </a:p>
          <a:p>
            <a:pPr lvl="1"/>
            <a:r>
              <a:rPr lang="zh-CN" altLang="en-US" dirty="0"/>
              <a:t>对数据库中各种对象的实例允许执行的操作的集合</a:t>
            </a:r>
            <a:r>
              <a:rPr lang="en-US" altLang="zh-CN" dirty="0"/>
              <a:t>,</a:t>
            </a:r>
            <a:r>
              <a:rPr lang="zh-CN" altLang="en-US" dirty="0"/>
              <a:t>包括操作及有关的操作规则。</a:t>
            </a:r>
          </a:p>
          <a:p>
            <a:pPr lvl="2"/>
            <a:r>
              <a:rPr lang="zh-CN" altLang="en-US" dirty="0"/>
              <a:t>如数据的检索、插入、删除和修改等。</a:t>
            </a:r>
          </a:p>
          <a:p>
            <a:pPr lvl="2"/>
            <a:r>
              <a:rPr lang="zh-CN" altLang="en-US" dirty="0"/>
              <a:t>数据模型必须定义这些操作的确切含义、操作符号、操作规则以及实现操作的语言。</a:t>
            </a:r>
          </a:p>
          <a:p>
            <a:pPr lvl="1"/>
            <a:r>
              <a:rPr lang="zh-CN" altLang="en-US" dirty="0"/>
              <a:t>数据操作用于描述系统的</a:t>
            </a:r>
            <a:r>
              <a:rPr lang="zh-CN" altLang="en-US" dirty="0">
                <a:solidFill>
                  <a:srgbClr val="0000FF"/>
                </a:solidFill>
              </a:rPr>
              <a:t>动态特性</a:t>
            </a:r>
            <a:r>
              <a:rPr lang="zh-CN" altLang="en-US"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6323" name="内容占位符 2"/>
          <p:cNvSpPr>
            <a:spLocks noGrp="1"/>
          </p:cNvSpPr>
          <p:nvPr>
            <p:ph idx="1"/>
          </p:nvPr>
        </p:nvSpPr>
        <p:spPr>
          <a:xfrm>
            <a:off x="650875" y="1143000"/>
            <a:ext cx="8820150" cy="2240613"/>
          </a:xfrm>
        </p:spPr>
        <p:txBody>
          <a:bodyPr/>
          <a:lstStyle/>
          <a:p>
            <a:r>
              <a:rPr lang="en-US" altLang="zh-CN" dirty="0"/>
              <a:t>ER</a:t>
            </a:r>
            <a:r>
              <a:rPr lang="zh-CN" altLang="en-US" dirty="0"/>
              <a:t>模式中联系是单独描述的。而在关系模式中，</a:t>
            </a:r>
            <a:r>
              <a:rPr lang="zh-CN" altLang="en-US" u="sng" dirty="0">
                <a:solidFill>
                  <a:srgbClr val="CC0000"/>
                </a:solidFill>
              </a:rPr>
              <a:t>联系</a:t>
            </a:r>
            <a:r>
              <a:rPr lang="zh-CN" altLang="en-US" dirty="0"/>
              <a:t>也可以用</a:t>
            </a:r>
            <a:r>
              <a:rPr lang="zh-CN" altLang="en-US" u="sng" dirty="0">
                <a:solidFill>
                  <a:srgbClr val="CC0000"/>
                </a:solidFill>
              </a:rPr>
              <a:t>表</a:t>
            </a:r>
            <a:r>
              <a:rPr lang="zh-CN" altLang="en-US" dirty="0"/>
              <a:t>来描述。例如，</a:t>
            </a:r>
            <a:r>
              <a:rPr lang="zh-CN" altLang="en-US" dirty="0">
                <a:solidFill>
                  <a:srgbClr val="CC0000"/>
                </a:solidFill>
              </a:rPr>
              <a:t>选课联系</a:t>
            </a:r>
            <a:r>
              <a:rPr lang="zh-CN" altLang="en-US" dirty="0">
                <a:solidFill>
                  <a:srgbClr val="CC0000"/>
                </a:solidFill>
                <a:sym typeface="Wingdings 3" pitchFamily="18" charset="2"/>
              </a:rPr>
              <a:t>选课表</a:t>
            </a:r>
            <a:r>
              <a:rPr lang="zh-CN" altLang="en-US" dirty="0"/>
              <a:t>。</a:t>
            </a:r>
          </a:p>
          <a:p>
            <a:pPr lvl="1"/>
            <a:r>
              <a:rPr lang="zh-CN" altLang="en-US" dirty="0"/>
              <a:t>表中有来自</a:t>
            </a:r>
            <a:r>
              <a:rPr lang="zh-CN" altLang="en-US" dirty="0">
                <a:solidFill>
                  <a:srgbClr val="CC0000"/>
                </a:solidFill>
              </a:rPr>
              <a:t>学生</a:t>
            </a:r>
            <a:r>
              <a:rPr lang="zh-CN" altLang="en-US" dirty="0"/>
              <a:t>和</a:t>
            </a:r>
            <a:r>
              <a:rPr lang="zh-CN" altLang="en-US" dirty="0">
                <a:solidFill>
                  <a:srgbClr val="CC0000"/>
                </a:solidFill>
              </a:rPr>
              <a:t>课程</a:t>
            </a:r>
            <a:r>
              <a:rPr lang="zh-CN" altLang="en-US" dirty="0"/>
              <a:t>两个实体的属性，而</a:t>
            </a:r>
            <a:r>
              <a:rPr lang="zh-CN" altLang="en-US" dirty="0">
                <a:solidFill>
                  <a:srgbClr val="CC0000"/>
                </a:solidFill>
              </a:rPr>
              <a:t>成绩</a:t>
            </a:r>
            <a:r>
              <a:rPr lang="zh-CN" altLang="en-US" dirty="0"/>
              <a:t>是选课关联自身的描述属性。</a:t>
            </a:r>
          </a:p>
          <a:p>
            <a:endParaRPr lang="zh-CN" altLang="en-US" dirty="0"/>
          </a:p>
        </p:txBody>
      </p:sp>
      <p:sp>
        <p:nvSpPr>
          <p:cNvPr id="5632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BC164B8-D658-41E4-A6F6-A64A75B36F00}" type="slidenum">
              <a:rPr lang="zh-CN" altLang="en-US" smtClean="0"/>
              <a:pPr/>
              <a:t>50</a:t>
            </a:fld>
            <a:endParaRPr lang="en-US" altLang="zh-CN"/>
          </a:p>
        </p:txBody>
      </p:sp>
      <p:sp>
        <p:nvSpPr>
          <p:cNvPr id="5632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A81F9EE-B8CC-4046-AF8D-62FFA824DD2E}" type="datetime1">
              <a:rPr lang="zh-CN" altLang="en-US" sz="1800" smtClean="0"/>
              <a:pPr/>
              <a:t>2023/2/25</a:t>
            </a:fld>
            <a:endParaRPr lang="en-US" altLang="zh-CN" sz="1000"/>
          </a:p>
        </p:txBody>
      </p:sp>
      <p:sp>
        <p:nvSpPr>
          <p:cNvPr id="7" name="Text Box 29"/>
          <p:cNvSpPr txBox="1">
            <a:spLocks noChangeArrowheads="1"/>
          </p:cNvSpPr>
          <p:nvPr/>
        </p:nvSpPr>
        <p:spPr bwMode="auto">
          <a:xfrm>
            <a:off x="3441700" y="36449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r>
              <a:rPr lang="zh-CN" altLang="de-DE" sz="2400">
                <a:solidFill>
                  <a:srgbClr val="CC3300"/>
                </a:solidFill>
              </a:rPr>
              <a:t>学生选课表</a:t>
            </a:r>
          </a:p>
        </p:txBody>
      </p:sp>
      <p:graphicFrame>
        <p:nvGraphicFramePr>
          <p:cNvPr id="8" name="Group 86"/>
          <p:cNvGraphicFramePr>
            <a:graphicFrameLocks noGrp="1"/>
          </p:cNvGraphicFramePr>
          <p:nvPr>
            <p:extLst>
              <p:ext uri="{D42A27DB-BD31-4B8C-83A1-F6EECF244321}">
                <p14:modId xmlns:p14="http://schemas.microsoft.com/office/powerpoint/2010/main" val="3635303054"/>
              </p:ext>
            </p:extLst>
          </p:nvPr>
        </p:nvGraphicFramePr>
        <p:xfrm>
          <a:off x="2219797" y="4102100"/>
          <a:ext cx="4348805" cy="2176462"/>
        </p:xfrm>
        <a:graphic>
          <a:graphicData uri="http://schemas.openxmlformats.org/drawingml/2006/table">
            <a:tbl>
              <a:tblPr/>
              <a:tblGrid>
                <a:gridCol w="1525361">
                  <a:extLst>
                    <a:ext uri="{9D8B030D-6E8A-4147-A177-3AD203B41FA5}">
                      <a16:colId xmlns:a16="http://schemas.microsoft.com/office/drawing/2014/main" val="20000"/>
                    </a:ext>
                  </a:extLst>
                </a:gridCol>
                <a:gridCol w="1527325">
                  <a:extLst>
                    <a:ext uri="{9D8B030D-6E8A-4147-A177-3AD203B41FA5}">
                      <a16:colId xmlns:a16="http://schemas.microsoft.com/office/drawing/2014/main" val="20001"/>
                    </a:ext>
                  </a:extLst>
                </a:gridCol>
                <a:gridCol w="1296119">
                  <a:extLst>
                    <a:ext uri="{9D8B030D-6E8A-4147-A177-3AD203B41FA5}">
                      <a16:colId xmlns:a16="http://schemas.microsoft.com/office/drawing/2014/main" val="20002"/>
                    </a:ext>
                  </a:extLst>
                </a:gridCol>
              </a:tblGrid>
              <a:tr h="457240">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dirty="0">
                          <a:ln>
                            <a:noFill/>
                          </a:ln>
                          <a:solidFill>
                            <a:srgbClr val="0000CC"/>
                          </a:solidFill>
                          <a:effectLst/>
                          <a:latin typeface="宋体" pitchFamily="2" charset="-122"/>
                          <a:ea typeface="宋体" pitchFamily="2" charset="-122"/>
                        </a:rPr>
                        <a:t>学号</a:t>
                      </a: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dirty="0">
                          <a:ln>
                            <a:noFill/>
                          </a:ln>
                          <a:solidFill>
                            <a:srgbClr val="0000CC"/>
                          </a:solidFill>
                          <a:effectLst/>
                          <a:latin typeface="宋体" pitchFamily="2" charset="-122"/>
                          <a:ea typeface="宋体" pitchFamily="2" charset="-122"/>
                        </a:rPr>
                        <a:t>课程号</a:t>
                      </a: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zh-CN" altLang="de-DE" sz="2400" b="1" i="0" u="none" strike="noStrike" cap="none" normalizeH="0" baseline="0" dirty="0">
                          <a:ln>
                            <a:noFill/>
                          </a:ln>
                          <a:solidFill>
                            <a:srgbClr val="0000CC"/>
                          </a:solidFill>
                          <a:effectLst/>
                          <a:latin typeface="宋体" pitchFamily="2" charset="-122"/>
                          <a:ea typeface="宋体" pitchFamily="2" charset="-122"/>
                        </a:rPr>
                        <a:t>成绩</a:t>
                      </a:r>
                    </a:p>
                  </a:txBody>
                  <a:tcPr marL="91438" marR="91438"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3032">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dirty="0">
                          <a:ln>
                            <a:noFill/>
                          </a:ln>
                          <a:solidFill>
                            <a:srgbClr val="0000CC"/>
                          </a:solidFill>
                          <a:effectLst/>
                          <a:latin typeface="宋体" pitchFamily="2" charset="-122"/>
                          <a:ea typeface="宋体" pitchFamily="2" charset="-122"/>
                        </a:rPr>
                        <a:t>2016101</a:t>
                      </a:r>
                      <a:endParaRPr kumimoji="0" lang="de-DE" sz="2400" b="1" i="0" u="none" strike="noStrike" cap="none" normalizeH="0" baseline="0" dirty="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dirty="0">
                          <a:ln>
                            <a:noFill/>
                          </a:ln>
                          <a:solidFill>
                            <a:srgbClr val="0000CC"/>
                          </a:solidFill>
                          <a:effectLst/>
                          <a:latin typeface="宋体" pitchFamily="2" charset="-122"/>
                          <a:ea typeface="宋体" pitchFamily="2" charset="-122"/>
                        </a:rPr>
                        <a:t>A1033</a:t>
                      </a:r>
                      <a:endParaRPr kumimoji="0" lang="de-DE" sz="2400" b="1" i="0" u="none" strike="noStrike" cap="none" normalizeH="0" baseline="0" dirty="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3200" b="1" i="0" u="none" strike="noStrike" cap="none" normalizeH="0" baseline="0" dirty="0">
                          <a:ln>
                            <a:noFill/>
                          </a:ln>
                          <a:solidFill>
                            <a:srgbClr val="0000CC"/>
                          </a:solidFill>
                          <a:effectLst/>
                          <a:latin typeface="宋体" pitchFamily="2" charset="-122"/>
                          <a:ea typeface="宋体" pitchFamily="2" charset="-122"/>
                        </a:rPr>
                        <a:t>85</a:t>
                      </a:r>
                      <a:endParaRPr kumimoji="0" lang="de-DE" sz="3200" b="1" i="0" u="none" strike="noStrike" cap="none" normalizeH="0" baseline="0" dirty="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190">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dirty="0">
                          <a:ln>
                            <a:noFill/>
                          </a:ln>
                          <a:solidFill>
                            <a:srgbClr val="0000CC"/>
                          </a:solidFill>
                          <a:effectLst/>
                          <a:latin typeface="宋体" pitchFamily="2" charset="-122"/>
                          <a:ea typeface="宋体" pitchFamily="2" charset="-122"/>
                        </a:rPr>
                        <a:t>2016102</a:t>
                      </a:r>
                      <a:endParaRPr kumimoji="0" lang="de-DE" sz="2400" b="1" i="0" u="none" strike="noStrike" cap="none" normalizeH="0" baseline="0" dirty="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1" i="0" u="none" strike="noStrike" cap="none" normalizeH="0" baseline="0">
                          <a:ln>
                            <a:noFill/>
                          </a:ln>
                          <a:solidFill>
                            <a:srgbClr val="0000CC"/>
                          </a:solidFill>
                          <a:effectLst/>
                          <a:latin typeface="宋体" pitchFamily="2" charset="-122"/>
                          <a:ea typeface="宋体" pitchFamily="2" charset="-122"/>
                        </a:rPr>
                        <a:t>A1030</a:t>
                      </a:r>
                      <a:endParaRPr kumimoji="0" lang="de-DE" sz="2400" b="1" i="0" u="none" strike="noStrike" cap="none" normalizeH="0" baseline="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3200" b="1" i="0" u="none" strike="noStrike" cap="none" normalizeH="0" baseline="0" dirty="0">
                          <a:ln>
                            <a:noFill/>
                          </a:ln>
                          <a:solidFill>
                            <a:srgbClr val="0000CC"/>
                          </a:solidFill>
                          <a:effectLst/>
                          <a:latin typeface="宋体" pitchFamily="2" charset="-122"/>
                          <a:ea typeface="宋体" pitchFamily="2" charset="-122"/>
                        </a:rPr>
                        <a:t>91</a:t>
                      </a:r>
                      <a:endParaRPr kumimoji="0" lang="de-DE" sz="3200" b="1" i="0" u="none" strike="noStrike" cap="none" normalizeH="0" baseline="0" dirty="0">
                        <a:ln>
                          <a:noFill/>
                        </a:ln>
                        <a:solidFill>
                          <a:srgbClr val="0000CC"/>
                        </a:solidFill>
                        <a:effectLst/>
                        <a:latin typeface="宋体" pitchFamily="2" charset="-122"/>
                      </a:endParaRPr>
                    </a:p>
                  </a:txBody>
                  <a:tcPr marL="91438" marR="91438"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B335D51-7E67-4616-8378-6553EB459CAF}" type="slidenum">
              <a:rPr lang="zh-CN" altLang="en-US" smtClean="0"/>
              <a:pPr/>
              <a:t>51</a:t>
            </a:fld>
            <a:endParaRPr lang="en-US" altLang="zh-CN"/>
          </a:p>
        </p:txBody>
      </p:sp>
      <p:sp>
        <p:nvSpPr>
          <p:cNvPr id="5837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E2CA9C0-4011-47F6-ACF8-8C222D7FCC8A}" type="datetime1">
              <a:rPr lang="zh-CN" altLang="en-US" sz="1800" smtClean="0"/>
              <a:pPr/>
              <a:t>2023/2/25</a:t>
            </a:fld>
            <a:endParaRPr lang="en-US" altLang="zh-CN" sz="1000"/>
          </a:p>
        </p:txBody>
      </p:sp>
      <p:sp>
        <p:nvSpPr>
          <p:cNvPr id="1047554" name="Rectangle 2"/>
          <p:cNvSpPr>
            <a:spLocks noGrp="1" noChangeArrowheads="1"/>
          </p:cNvSpPr>
          <p:nvPr>
            <p:ph type="title"/>
          </p:nvPr>
        </p:nvSpPr>
        <p:spPr>
          <a:xfrm>
            <a:off x="650875" y="311150"/>
            <a:ext cx="8820150" cy="603250"/>
          </a:xfrm>
        </p:spPr>
        <p:txBody>
          <a:bodyPr/>
          <a:lstStyle/>
          <a:p>
            <a:pPr defTabSz="914400">
              <a:defRPr/>
            </a:pPr>
            <a:r>
              <a:rPr lang="en-US" altLang="zh-CN" sz="4400"/>
              <a:t>2.4.1 </a:t>
            </a:r>
            <a:r>
              <a:rPr lang="zh-CN" altLang="en-US" sz="4400"/>
              <a:t>关系模型的基本概念和结构</a:t>
            </a:r>
          </a:p>
        </p:txBody>
      </p:sp>
      <p:sp>
        <p:nvSpPr>
          <p:cNvPr id="58373" name="Rectangle 3"/>
          <p:cNvSpPr>
            <a:spLocks noGrp="1" noChangeArrowheads="1"/>
          </p:cNvSpPr>
          <p:nvPr>
            <p:ph type="body" idx="1"/>
          </p:nvPr>
        </p:nvSpPr>
        <p:spPr>
          <a:xfrm>
            <a:off x="704850" y="1125538"/>
            <a:ext cx="8420100" cy="2092325"/>
          </a:xfrm>
        </p:spPr>
        <p:txBody>
          <a:bodyPr/>
          <a:lstStyle/>
          <a:p>
            <a:pPr marL="342900" indent="-342900" algn="just" defTabSz="914400"/>
            <a:r>
              <a:rPr lang="zh-CN" altLang="en-US"/>
              <a:t>关系必须是规范化的，满足一定的规范条件</a:t>
            </a:r>
          </a:p>
          <a:p>
            <a:pPr marL="342900" indent="-342900" algn="just" defTabSz="914400">
              <a:lnSpc>
                <a:spcPct val="110000"/>
              </a:lnSpc>
            </a:pPr>
            <a:r>
              <a:rPr lang="zh-CN" altLang="en-US"/>
              <a:t>最基本的规范条件：关系的每一个分量必须是一个不可分的数据项。</a:t>
            </a:r>
          </a:p>
          <a:p>
            <a:pPr marL="342900" indent="-342900" algn="just" defTabSz="914400">
              <a:lnSpc>
                <a:spcPct val="110000"/>
              </a:lnSpc>
            </a:pPr>
            <a:r>
              <a:rPr lang="zh-CN" altLang="en-US"/>
              <a:t>下表不符合关系模型要求</a:t>
            </a:r>
          </a:p>
        </p:txBody>
      </p:sp>
      <p:graphicFrame>
        <p:nvGraphicFramePr>
          <p:cNvPr id="58374" name="Object 4"/>
          <p:cNvGraphicFramePr>
            <a:graphicFrameLocks noChangeAspect="1"/>
          </p:cNvGraphicFramePr>
          <p:nvPr/>
        </p:nvGraphicFramePr>
        <p:xfrm>
          <a:off x="0" y="3213100"/>
          <a:ext cx="9906000" cy="3744913"/>
        </p:xfrm>
        <a:graphic>
          <a:graphicData uri="http://schemas.openxmlformats.org/presentationml/2006/ole">
            <mc:AlternateContent xmlns:mc="http://schemas.openxmlformats.org/markup-compatibility/2006">
              <mc:Choice xmlns:v="urn:schemas-microsoft-com:vml" Requires="v">
                <p:oleObj spid="_x0000_s58408" name="文档" r:id="rId3" imgW="3666897" imgH="1431820" progId="Word.Document.8">
                  <p:embed/>
                </p:oleObj>
              </mc:Choice>
              <mc:Fallback>
                <p:oleObj name="文档" r:id="rId3" imgW="3666897" imgH="143182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13100"/>
                        <a:ext cx="9906000"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0D40F1B-CF1A-4A85-994B-89E8824E6969}" type="slidenum">
              <a:rPr lang="zh-CN" altLang="en-US" smtClean="0"/>
              <a:pPr/>
              <a:t>52</a:t>
            </a:fld>
            <a:endParaRPr lang="en-US" altLang="zh-CN"/>
          </a:p>
        </p:txBody>
      </p:sp>
      <p:sp>
        <p:nvSpPr>
          <p:cNvPr id="5939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3BAD7B5-FC69-4901-93B1-8C74A637DBBB}" type="datetime1">
              <a:rPr lang="zh-CN" altLang="en-US" sz="1800" smtClean="0"/>
              <a:pPr/>
              <a:t>2023/2/25</a:t>
            </a:fld>
            <a:endParaRPr lang="en-US" altLang="zh-CN" sz="1000"/>
          </a:p>
        </p:txBody>
      </p:sp>
      <p:sp>
        <p:nvSpPr>
          <p:cNvPr id="983042" name="Rectangle 2"/>
          <p:cNvSpPr>
            <a:spLocks noGrp="1" noChangeArrowheads="1"/>
          </p:cNvSpPr>
          <p:nvPr>
            <p:ph type="title"/>
          </p:nvPr>
        </p:nvSpPr>
        <p:spPr/>
        <p:txBody>
          <a:bodyPr/>
          <a:lstStyle/>
          <a:p>
            <a:pPr>
              <a:defRPr/>
            </a:pPr>
            <a:r>
              <a:rPr lang="en-US" altLang="en-US"/>
              <a:t>2.4</a:t>
            </a:r>
            <a:r>
              <a:rPr lang="en-US" altLang="zh-CN"/>
              <a:t> </a:t>
            </a:r>
            <a:r>
              <a:rPr lang="en-US" altLang="en-US"/>
              <a:t>关系数据模型</a:t>
            </a:r>
            <a:endParaRPr lang="zh-CN" altLang="en-US"/>
          </a:p>
        </p:txBody>
      </p:sp>
      <p:sp>
        <p:nvSpPr>
          <p:cNvPr id="59397" name="Rectangle 3"/>
          <p:cNvSpPr>
            <a:spLocks noGrp="1" noChangeArrowheads="1"/>
          </p:cNvSpPr>
          <p:nvPr>
            <p:ph type="body" idx="1"/>
          </p:nvPr>
        </p:nvSpPr>
        <p:spPr>
          <a:xfrm>
            <a:off x="650875" y="1143000"/>
            <a:ext cx="8820150" cy="5289550"/>
          </a:xfrm>
        </p:spPr>
        <p:txBody>
          <a:bodyPr/>
          <a:lstStyle/>
          <a:p>
            <a:pPr>
              <a:lnSpc>
                <a:spcPct val="80000"/>
              </a:lnSpc>
            </a:pPr>
            <a:r>
              <a:rPr lang="en-US" altLang="zh-CN"/>
              <a:t>2.4.2 </a:t>
            </a:r>
            <a:r>
              <a:rPr lang="zh-CN" altLang="en-US"/>
              <a:t>关系模型的数据完整性约束</a:t>
            </a:r>
          </a:p>
          <a:p>
            <a:pPr lvl="1">
              <a:lnSpc>
                <a:spcPct val="80000"/>
              </a:lnSpc>
            </a:pPr>
            <a:r>
              <a:rPr lang="zh-CN" altLang="en-US"/>
              <a:t>为了维护数据库中的数据与现实世界的一致性，需要对数据施加一定的约束条件 </a:t>
            </a:r>
          </a:p>
          <a:p>
            <a:pPr lvl="2">
              <a:lnSpc>
                <a:spcPct val="80000"/>
              </a:lnSpc>
            </a:pPr>
            <a:r>
              <a:rPr lang="zh-CN" altLang="en-US"/>
              <a:t>实体完整性、参照完整性、用户自定义完整性</a:t>
            </a:r>
          </a:p>
          <a:p>
            <a:pPr>
              <a:lnSpc>
                <a:spcPct val="80000"/>
              </a:lnSpc>
            </a:pPr>
            <a:r>
              <a:rPr lang="en-US" altLang="zh-CN"/>
              <a:t>2.4.3 </a:t>
            </a:r>
            <a:r>
              <a:rPr lang="zh-CN" altLang="en-US"/>
              <a:t>关系模型的数据操纵 </a:t>
            </a:r>
          </a:p>
          <a:p>
            <a:pPr lvl="1">
              <a:lnSpc>
                <a:spcPct val="80000"/>
              </a:lnSpc>
            </a:pPr>
            <a:r>
              <a:rPr lang="zh-CN" altLang="en-US"/>
              <a:t>关系模型中，对关系中的数据可进行查询、插入、删除和修改操作 </a:t>
            </a:r>
          </a:p>
          <a:p>
            <a:pPr lvl="1">
              <a:lnSpc>
                <a:spcPct val="80000"/>
              </a:lnSpc>
            </a:pPr>
            <a:r>
              <a:rPr lang="zh-CN" altLang="en-US"/>
              <a:t>在关系数据库系统中，对数据的全部操作都可以归结为对关系的运算。</a:t>
            </a:r>
          </a:p>
          <a:p>
            <a:pPr lvl="2">
              <a:lnSpc>
                <a:spcPct val="80000"/>
              </a:lnSpc>
            </a:pPr>
            <a:r>
              <a:rPr lang="zh-CN" altLang="en-US"/>
              <a:t>对关系可以进行多种运算</a:t>
            </a:r>
          </a:p>
          <a:p>
            <a:pPr lvl="2">
              <a:lnSpc>
                <a:spcPct val="80000"/>
              </a:lnSpc>
            </a:pPr>
            <a:r>
              <a:rPr lang="zh-CN" altLang="en-US"/>
              <a:t>运算结果形成一个新关系 </a:t>
            </a:r>
          </a:p>
          <a:p>
            <a:pPr lvl="2">
              <a:lnSpc>
                <a:spcPct val="80000"/>
              </a:lnSpc>
            </a:pPr>
            <a:r>
              <a:rPr lang="zh-CN" altLang="en-US"/>
              <a:t>关系运算分为：关系代数和关系演算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zh-CN" altLang="en-US" dirty="0"/>
              <a:t>概念模式与逻辑模式的对应</a:t>
            </a:r>
          </a:p>
        </p:txBody>
      </p:sp>
      <p:sp>
        <p:nvSpPr>
          <p:cNvPr id="60419" name="内容占位符 2"/>
          <p:cNvSpPr>
            <a:spLocks noGrp="1"/>
          </p:cNvSpPr>
          <p:nvPr>
            <p:ph idx="1"/>
          </p:nvPr>
        </p:nvSpPr>
        <p:spPr/>
        <p:txBody>
          <a:bodyPr/>
          <a:lstStyle/>
          <a:p>
            <a:endParaRPr lang="zh-CN" altLang="en-US"/>
          </a:p>
        </p:txBody>
      </p:sp>
      <p:sp>
        <p:nvSpPr>
          <p:cNvPr id="6042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A47C2CE-B41B-4F4E-A0B6-A5BB98364771}" type="slidenum">
              <a:rPr lang="zh-CN" altLang="en-US" smtClean="0"/>
              <a:pPr/>
              <a:t>53</a:t>
            </a:fld>
            <a:endParaRPr lang="en-US" altLang="zh-CN"/>
          </a:p>
        </p:txBody>
      </p:sp>
      <p:sp>
        <p:nvSpPr>
          <p:cNvPr id="6042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26BD9AB-DF02-4D49-B98F-F29E8B971D2D}" type="datetime1">
              <a:rPr lang="zh-CN" altLang="en-US" sz="1800" smtClean="0"/>
              <a:pPr/>
              <a:t>2023/2/25</a:t>
            </a:fld>
            <a:endParaRPr lang="en-US" altLang="zh-CN" sz="1000"/>
          </a:p>
        </p:txBody>
      </p:sp>
      <p:graphicFrame>
        <p:nvGraphicFramePr>
          <p:cNvPr id="14" name="Group 33"/>
          <p:cNvGraphicFramePr>
            <a:graphicFrameLocks/>
          </p:cNvGraphicFramePr>
          <p:nvPr>
            <p:extLst>
              <p:ext uri="{D42A27DB-BD31-4B8C-83A1-F6EECF244321}">
                <p14:modId xmlns:p14="http://schemas.microsoft.com/office/powerpoint/2010/main" val="3122993610"/>
              </p:ext>
            </p:extLst>
          </p:nvPr>
        </p:nvGraphicFramePr>
        <p:xfrm>
          <a:off x="250825" y="954088"/>
          <a:ext cx="9094663" cy="5645151"/>
        </p:xfrm>
        <a:graphic>
          <a:graphicData uri="http://schemas.openxmlformats.org/drawingml/2006/table">
            <a:tbl>
              <a:tblPr/>
              <a:tblGrid>
                <a:gridCol w="2828925">
                  <a:extLst>
                    <a:ext uri="{9D8B030D-6E8A-4147-A177-3AD203B41FA5}">
                      <a16:colId xmlns:a16="http://schemas.microsoft.com/office/drawing/2014/main" val="20000"/>
                    </a:ext>
                  </a:extLst>
                </a:gridCol>
                <a:gridCol w="2882900">
                  <a:extLst>
                    <a:ext uri="{9D8B030D-6E8A-4147-A177-3AD203B41FA5}">
                      <a16:colId xmlns:a16="http://schemas.microsoft.com/office/drawing/2014/main" val="20001"/>
                    </a:ext>
                  </a:extLst>
                </a:gridCol>
                <a:gridCol w="3382838">
                  <a:extLst>
                    <a:ext uri="{9D8B030D-6E8A-4147-A177-3AD203B41FA5}">
                      <a16:colId xmlns:a16="http://schemas.microsoft.com/office/drawing/2014/main" val="20002"/>
                    </a:ext>
                  </a:extLst>
                </a:gridCol>
              </a:tblGrid>
              <a:tr h="1033300">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zh-CN" altLang="en-US" sz="2400" b="0" i="0" u="none" strike="noStrike" cap="none" normalizeH="0" baseline="0" dirty="0">
                        <a:ln>
                          <a:noFill/>
                        </a:ln>
                        <a:solidFill>
                          <a:srgbClr val="A50021"/>
                        </a:solidFill>
                        <a:effectLst/>
                        <a:latin typeface="宋体" pitchFamily="2" charset="-122"/>
                        <a:ea typeface="宋体" pitchFamily="2" charset="-122"/>
                      </a:endParaRP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a:ln>
                            <a:noFill/>
                          </a:ln>
                          <a:solidFill>
                            <a:srgbClr val="0000CC"/>
                          </a:solidFill>
                          <a:effectLst/>
                          <a:latin typeface="宋体" pitchFamily="2" charset="-122"/>
                          <a:ea typeface="宋体" pitchFamily="2" charset="-122"/>
                        </a:rPr>
                        <a:t>ER</a:t>
                      </a:r>
                      <a:r>
                        <a:rPr kumimoji="0" lang="zh-CN" altLang="en-US" sz="2400" b="0" i="0" u="none" strike="noStrike" cap="none" normalizeH="0" baseline="0">
                          <a:ln>
                            <a:noFill/>
                          </a:ln>
                          <a:solidFill>
                            <a:srgbClr val="0000CC"/>
                          </a:solidFill>
                          <a:effectLst/>
                          <a:latin typeface="宋体" pitchFamily="2" charset="-122"/>
                          <a:ea typeface="宋体" pitchFamily="2" charset="-122"/>
                        </a:rPr>
                        <a:t>模型</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关系数据模型</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0"/>
                  </a:ext>
                </a:extLst>
              </a:tr>
              <a:tr h="2318973">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数据结构</a:t>
                      </a: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实体集</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实体集属性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联系集与属性</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实体的实例</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主键</a:t>
                      </a:r>
                      <a:r>
                        <a:rPr kumimoji="0" lang="en-US" altLang="zh-CN" sz="2400" b="0" i="0" u="none" strike="noStrike" cap="none" normalizeH="0" baseline="0">
                          <a:ln>
                            <a:noFill/>
                          </a:ln>
                          <a:solidFill>
                            <a:srgbClr val="0000CC"/>
                          </a:solidFill>
                          <a:effectLst/>
                          <a:latin typeface="宋体" pitchFamily="2" charset="-122"/>
                          <a:ea typeface="宋体" pitchFamily="2" charset="-122"/>
                        </a:rPr>
                        <a:t>/</a:t>
                      </a:r>
                      <a:r>
                        <a:rPr kumimoji="0" lang="zh-CN" altLang="en-US" sz="2400" b="0" i="0" u="none" strike="noStrike" cap="none" normalizeH="0" baseline="0">
                          <a:ln>
                            <a:noFill/>
                          </a:ln>
                          <a:solidFill>
                            <a:srgbClr val="0000CC"/>
                          </a:solidFill>
                          <a:effectLst/>
                          <a:latin typeface="宋体" pitchFamily="2" charset="-122"/>
                          <a:ea typeface="宋体" pitchFamily="2" charset="-122"/>
                        </a:rPr>
                        <a:t>候选键</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1"/>
                  </a:ext>
                </a:extLst>
              </a:tr>
              <a:tr h="896098">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数据操作</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endParaRPr kumimoji="0" lang="zh-CN" altLang="en-US" sz="2400" b="0" i="0" u="none" strike="noStrike" cap="none" normalizeH="0" baseline="0">
                        <a:ln>
                          <a:noFill/>
                        </a:ln>
                        <a:solidFill>
                          <a:srgbClr val="0000CC"/>
                        </a:solidFill>
                        <a:effectLst/>
                        <a:latin typeface="宋体" pitchFamily="2" charset="-122"/>
                        <a:ea typeface="宋体" pitchFamily="2" charset="-122"/>
                      </a:endParaRP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en-US" altLang="zh-CN" sz="2400" b="0" i="0" u="none" strike="noStrike" cap="none" normalizeH="0" baseline="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2"/>
                  </a:ext>
                </a:extLst>
              </a:tr>
              <a:tr h="1396780">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约束</a:t>
                      </a:r>
                    </a:p>
                  </a:txBody>
                  <a:tcPr marT="45713" marB="45713" horzOverflow="overflow">
                    <a:lnL w="28575"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F2F2F2"/>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联系类型约束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键约束</a:t>
                      </a:r>
                    </a:p>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a:ln>
                            <a:noFill/>
                          </a:ln>
                          <a:solidFill>
                            <a:srgbClr val="0000CC"/>
                          </a:solidFill>
                          <a:effectLst/>
                          <a:latin typeface="宋体" pitchFamily="2" charset="-122"/>
                          <a:ea typeface="宋体" pitchFamily="2" charset="-122"/>
                        </a:rPr>
                        <a:t>完全参与约束</a:t>
                      </a:r>
                    </a:p>
                  </a:txBody>
                  <a:tcPr marT="45713" marB="45713" horzOverflow="overflow">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FFFFCC"/>
                    </a:solidFill>
                  </a:tcPr>
                </a:tc>
                <a:tc>
                  <a:txBody>
                    <a:bodyPr/>
                    <a:lstStyle>
                      <a:lvl1pPr marL="0" algn="l" defTabSz="914400" rtl="0" eaLnBrk="1" latinLnBrk="0" hangingPunct="1">
                        <a:defRPr sz="1800" kern="1200">
                          <a:solidFill>
                            <a:schemeClr val="tx1"/>
                          </a:solidFill>
                          <a:latin typeface="宋体"/>
                        </a:defRPr>
                      </a:lvl1pPr>
                      <a:lvl2pPr marL="457200" algn="l" defTabSz="914400" rtl="0" eaLnBrk="1" latinLnBrk="0" hangingPunct="1">
                        <a:defRPr sz="1800" kern="1200">
                          <a:solidFill>
                            <a:schemeClr val="tx1"/>
                          </a:solidFill>
                          <a:latin typeface="宋体"/>
                        </a:defRPr>
                      </a:lvl2pPr>
                      <a:lvl3pPr marL="914400" algn="l" defTabSz="914400" rtl="0" eaLnBrk="1" latinLnBrk="0" hangingPunct="1">
                        <a:defRPr sz="1800" kern="1200">
                          <a:solidFill>
                            <a:schemeClr val="tx1"/>
                          </a:solidFill>
                          <a:latin typeface="宋体"/>
                        </a:defRPr>
                      </a:lvl3pPr>
                      <a:lvl4pPr marL="1371600" algn="l" defTabSz="914400" rtl="0" eaLnBrk="1" latinLnBrk="0" hangingPunct="1">
                        <a:defRPr sz="1800" kern="1200">
                          <a:solidFill>
                            <a:schemeClr val="tx1"/>
                          </a:solidFill>
                          <a:latin typeface="宋体"/>
                        </a:defRPr>
                      </a:lvl4pPr>
                      <a:lvl5pPr marL="1828800" algn="l" defTabSz="914400" rtl="0" eaLnBrk="1" latinLnBrk="0" hangingPunct="1">
                        <a:defRPr sz="1800" kern="1200">
                          <a:solidFill>
                            <a:schemeClr val="tx1"/>
                          </a:solidFill>
                          <a:latin typeface="宋体"/>
                        </a:defRPr>
                      </a:lvl5pPr>
                      <a:lvl6pPr marL="2286000" algn="l" defTabSz="914400" rtl="0" eaLnBrk="1" latinLnBrk="0" hangingPunct="1">
                        <a:defRPr sz="1800" kern="1200">
                          <a:solidFill>
                            <a:schemeClr val="tx1"/>
                          </a:solidFill>
                          <a:latin typeface="宋体"/>
                        </a:defRPr>
                      </a:lvl6pPr>
                      <a:lvl7pPr marL="2743200" algn="l" defTabSz="914400" rtl="0" eaLnBrk="1" latinLnBrk="0" hangingPunct="1">
                        <a:defRPr sz="1800" kern="1200">
                          <a:solidFill>
                            <a:schemeClr val="tx1"/>
                          </a:solidFill>
                          <a:latin typeface="宋体"/>
                        </a:defRPr>
                      </a:lvl7pPr>
                      <a:lvl8pPr marL="3200400" algn="l" defTabSz="914400" rtl="0" eaLnBrk="1" latinLnBrk="0" hangingPunct="1">
                        <a:defRPr sz="1800" kern="1200">
                          <a:solidFill>
                            <a:schemeClr val="tx1"/>
                          </a:solidFill>
                          <a:latin typeface="宋体"/>
                        </a:defRPr>
                      </a:lvl8pPr>
                      <a:lvl9pPr marL="3657600" algn="l" defTabSz="914400" rtl="0" eaLnBrk="1" latinLnBrk="0" hangingPunct="1">
                        <a:defRPr sz="1800" kern="1200">
                          <a:solidFill>
                            <a:schemeClr val="tx1"/>
                          </a:solidFill>
                          <a:latin typeface="宋体"/>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tabLst/>
                      </a:pPr>
                      <a:r>
                        <a:rPr kumimoji="0" lang="zh-CN" altLang="en-US" sz="2400" b="0" i="0" u="none" strike="noStrike" cap="none" normalizeH="0" baseline="0" dirty="0">
                          <a:ln>
                            <a:noFill/>
                          </a:ln>
                          <a:solidFill>
                            <a:srgbClr val="0000CC"/>
                          </a:solidFill>
                          <a:effectLst/>
                          <a:latin typeface="宋体" pitchFamily="2" charset="-122"/>
                          <a:ea typeface="宋体" pitchFamily="2" charset="-122"/>
                        </a:rPr>
                        <a:t>？ </a:t>
                      </a:r>
                    </a:p>
                  </a:txBody>
                  <a:tcPr marT="45713" marB="45713" horzOverflow="overflow">
                    <a:lnL w="12700" cap="flat" cmpd="sng" algn="ctr">
                      <a:solidFill>
                        <a:srgbClr val="40458C"/>
                      </a:solidFill>
                      <a:prstDash val="solid"/>
                      <a:round/>
                      <a:headEnd type="none" w="med" len="med"/>
                      <a:tailEnd type="none" w="med" len="med"/>
                    </a:lnL>
                    <a:lnR w="28575"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lnTlToBr>
                      <a:noFill/>
                    </a:lnTlToBr>
                    <a:lnBlToTr>
                      <a:noFill/>
                    </a:lnBlToTr>
                    <a:solidFill>
                      <a:srgbClr val="DFEFFD"/>
                    </a:solidFill>
                  </a:tcPr>
                </a:tc>
                <a:extLst>
                  <a:ext uri="{0D108BD9-81ED-4DB2-BD59-A6C34878D82A}">
                    <a16:rowId xmlns:a16="http://schemas.microsoft.com/office/drawing/2014/main" val="10003"/>
                  </a:ext>
                </a:extLst>
              </a:tr>
            </a:tbl>
          </a:graphicData>
        </a:graphic>
      </p:graphicFrame>
      <p:sp>
        <p:nvSpPr>
          <p:cNvPr id="15" name="Text Box 25"/>
          <p:cNvSpPr txBox="1">
            <a:spLocks noChangeArrowheads="1"/>
          </p:cNvSpPr>
          <p:nvPr/>
        </p:nvSpPr>
        <p:spPr bwMode="auto">
          <a:xfrm>
            <a:off x="5940425" y="1989138"/>
            <a:ext cx="1296988"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关系表</a:t>
            </a:r>
            <a:endParaRPr lang="zh-CN" altLang="en-US" b="0" kern="0">
              <a:solidFill>
                <a:sysClr val="windowText" lastClr="000000"/>
              </a:solidFill>
              <a:latin typeface="Arial" pitchFamily="34" charset="0"/>
            </a:endParaRPr>
          </a:p>
        </p:txBody>
      </p:sp>
      <p:sp>
        <p:nvSpPr>
          <p:cNvPr id="16" name="Text Box 26"/>
          <p:cNvSpPr txBox="1">
            <a:spLocks noChangeArrowheads="1"/>
          </p:cNvSpPr>
          <p:nvPr/>
        </p:nvSpPr>
        <p:spPr bwMode="auto">
          <a:xfrm>
            <a:off x="6011863" y="3789363"/>
            <a:ext cx="2663825"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表的主键</a:t>
            </a:r>
            <a:r>
              <a:rPr lang="en-US" altLang="zh-CN" sz="2400" b="0" kern="0">
                <a:solidFill>
                  <a:sysClr val="windowText" lastClr="000000"/>
                </a:solidFill>
                <a:latin typeface="Arial" pitchFamily="34" charset="0"/>
              </a:rPr>
              <a:t>/</a:t>
            </a:r>
            <a:r>
              <a:rPr lang="zh-CN" altLang="en-US" sz="2400" b="0" kern="0">
                <a:solidFill>
                  <a:sysClr val="windowText" lastClr="000000"/>
                </a:solidFill>
                <a:latin typeface="Arial" pitchFamily="34" charset="0"/>
              </a:rPr>
              <a:t>候选键</a:t>
            </a:r>
          </a:p>
        </p:txBody>
      </p:sp>
      <p:sp>
        <p:nvSpPr>
          <p:cNvPr id="17" name="Text Box 27"/>
          <p:cNvSpPr txBox="1">
            <a:spLocks noChangeArrowheads="1"/>
          </p:cNvSpPr>
          <p:nvPr/>
        </p:nvSpPr>
        <p:spPr bwMode="auto">
          <a:xfrm>
            <a:off x="6011863" y="2420938"/>
            <a:ext cx="1296987"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表的列</a:t>
            </a:r>
            <a:endParaRPr lang="zh-CN" altLang="en-US" b="0" kern="0">
              <a:solidFill>
                <a:sysClr val="windowText" lastClr="000000"/>
              </a:solidFill>
              <a:latin typeface="Arial" pitchFamily="34" charset="0"/>
            </a:endParaRPr>
          </a:p>
        </p:txBody>
      </p:sp>
      <p:sp>
        <p:nvSpPr>
          <p:cNvPr id="18" name="Text Box 28"/>
          <p:cNvSpPr txBox="1">
            <a:spLocks noChangeArrowheads="1"/>
          </p:cNvSpPr>
          <p:nvPr/>
        </p:nvSpPr>
        <p:spPr bwMode="auto">
          <a:xfrm>
            <a:off x="5940425" y="2852738"/>
            <a:ext cx="1439863"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表和列</a:t>
            </a:r>
            <a:endParaRPr lang="zh-CN" altLang="en-US" b="0" kern="0">
              <a:solidFill>
                <a:sysClr val="windowText" lastClr="000000"/>
              </a:solidFill>
              <a:latin typeface="Arial" pitchFamily="34" charset="0"/>
            </a:endParaRPr>
          </a:p>
        </p:txBody>
      </p:sp>
      <p:sp>
        <p:nvSpPr>
          <p:cNvPr id="19" name="Text Box 29"/>
          <p:cNvSpPr txBox="1">
            <a:spLocks noChangeArrowheads="1"/>
          </p:cNvSpPr>
          <p:nvPr/>
        </p:nvSpPr>
        <p:spPr bwMode="auto">
          <a:xfrm>
            <a:off x="5940425" y="3357563"/>
            <a:ext cx="2160588" cy="457200"/>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2400" b="0" kern="0">
                <a:solidFill>
                  <a:sysClr val="windowText" lastClr="000000"/>
                </a:solidFill>
                <a:latin typeface="Arial" pitchFamily="34" charset="0"/>
              </a:rPr>
              <a:t>表中的各行</a:t>
            </a:r>
            <a:endParaRPr lang="zh-CN" altLang="en-US" b="0" kern="0">
              <a:solidFill>
                <a:sysClr val="windowText" lastClr="000000"/>
              </a:solidFill>
              <a:latin typeface="Arial" pitchFamily="34" charset="0"/>
            </a:endParaRPr>
          </a:p>
        </p:txBody>
      </p:sp>
      <p:sp>
        <p:nvSpPr>
          <p:cNvPr id="60449" name="Text Box 30"/>
          <p:cNvSpPr txBox="1">
            <a:spLocks noChangeArrowheads="1"/>
          </p:cNvSpPr>
          <p:nvPr/>
        </p:nvSpPr>
        <p:spPr bwMode="auto">
          <a:xfrm>
            <a:off x="6011863" y="4365625"/>
            <a:ext cx="3044825" cy="82232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lang="en-US" altLang="zh-CN" sz="2400">
                <a:solidFill>
                  <a:srgbClr val="000000"/>
                </a:solidFill>
              </a:rPr>
              <a:t>SQL</a:t>
            </a:r>
            <a:r>
              <a:rPr lang="zh-CN" altLang="en-US" sz="2400">
                <a:solidFill>
                  <a:srgbClr val="000000"/>
                </a:solidFill>
              </a:rPr>
              <a:t>语句</a:t>
            </a:r>
          </a:p>
          <a:p>
            <a:pPr eaLnBrk="1" hangingPunct="1"/>
            <a:r>
              <a:rPr lang="zh-CN" altLang="en-US" sz="2400">
                <a:solidFill>
                  <a:srgbClr val="000000"/>
                </a:solidFill>
              </a:rPr>
              <a:t>关系代数、关系演算</a:t>
            </a:r>
          </a:p>
        </p:txBody>
      </p:sp>
      <p:sp>
        <p:nvSpPr>
          <p:cNvPr id="21" name="Text Box 34"/>
          <p:cNvSpPr txBox="1">
            <a:spLocks noChangeArrowheads="1"/>
          </p:cNvSpPr>
          <p:nvPr/>
        </p:nvSpPr>
        <p:spPr bwMode="auto">
          <a:xfrm>
            <a:off x="6011863" y="5345113"/>
            <a:ext cx="2973387" cy="1252537"/>
          </a:xfrm>
          <a:prstGeom prst="rect">
            <a:avLst/>
          </a:prstGeom>
          <a:solidFill>
            <a:srgbClr val="DFEF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1">
                <a:solidFill>
                  <a:schemeClr val="tx1"/>
                </a:solidFill>
                <a:latin typeface="Arial" charset="0"/>
                <a:ea typeface="宋体" pitchFamily="2" charset="-122"/>
              </a:defRPr>
            </a:lvl1pPr>
            <a:lvl2pPr marL="742950" indent="-285750">
              <a:defRPr sz="2000" b="1">
                <a:solidFill>
                  <a:schemeClr val="tx1"/>
                </a:solidFill>
                <a:latin typeface="Arial" charset="0"/>
                <a:ea typeface="宋体" pitchFamily="2" charset="-122"/>
              </a:defRPr>
            </a:lvl2pPr>
            <a:lvl3pPr marL="1143000" indent="-228600">
              <a:defRPr sz="2000" b="1">
                <a:solidFill>
                  <a:schemeClr val="tx1"/>
                </a:solidFill>
                <a:latin typeface="Arial" charset="0"/>
                <a:ea typeface="宋体" pitchFamily="2" charset="-122"/>
              </a:defRPr>
            </a:lvl3pPr>
            <a:lvl4pPr marL="1600200" indent="-228600">
              <a:defRPr sz="2000" b="1">
                <a:solidFill>
                  <a:schemeClr val="tx1"/>
                </a:solidFill>
                <a:latin typeface="Arial" charset="0"/>
                <a:ea typeface="宋体" pitchFamily="2" charset="-122"/>
              </a:defRPr>
            </a:lvl4pPr>
            <a:lvl5pPr marL="2057400" indent="-228600">
              <a:defRPr sz="2000" b="1">
                <a:solidFill>
                  <a:schemeClr val="tx1"/>
                </a:solidFill>
                <a:latin typeface="Arial" charset="0"/>
                <a:ea typeface="宋体" pitchFamily="2" charset="-122"/>
              </a:defRPr>
            </a:lvl5pPr>
            <a:lvl6pPr marL="2514600" indent="-228600" algn="ctr"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eaLnBrk="0" fontAlgn="base" hangingPunct="0">
              <a:spcBef>
                <a:spcPct val="0"/>
              </a:spcBef>
              <a:spcAft>
                <a:spcPct val="0"/>
              </a:spcAft>
              <a:defRPr sz="2000" b="1">
                <a:solidFill>
                  <a:schemeClr val="tx1"/>
                </a:solidFill>
                <a:latin typeface="Arial" charset="0"/>
                <a:ea typeface="宋体" pitchFamily="2" charset="-122"/>
              </a:defRPr>
            </a:lvl9pPr>
          </a:lstStyle>
          <a:p>
            <a:pPr eaLnBrk="1" hangingPunct="1"/>
            <a:r>
              <a:rPr lang="zh-CN" altLang="en-US" sz="2400">
                <a:solidFill>
                  <a:srgbClr val="000000"/>
                </a:solidFill>
              </a:rPr>
              <a:t>实体完整性、</a:t>
            </a:r>
          </a:p>
          <a:p>
            <a:pPr eaLnBrk="1" hangingPunct="1"/>
            <a:r>
              <a:rPr lang="zh-CN" altLang="en-US" sz="2400">
                <a:solidFill>
                  <a:srgbClr val="000000"/>
                </a:solidFill>
              </a:rPr>
              <a:t>参照完整性、</a:t>
            </a:r>
          </a:p>
          <a:p>
            <a:pPr eaLnBrk="1" hangingPunct="1"/>
            <a:r>
              <a:rPr lang="zh-CN" altLang="en-US" sz="2400">
                <a:solidFill>
                  <a:srgbClr val="000000"/>
                </a:solidFill>
              </a:rPr>
              <a:t>用户自定义完整性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0942943-034A-4CB8-8918-7102AA50AFC1}" type="slidenum">
              <a:rPr lang="zh-CN" altLang="en-US" smtClean="0"/>
              <a:pPr/>
              <a:t>54</a:t>
            </a:fld>
            <a:endParaRPr lang="en-US" altLang="zh-CN"/>
          </a:p>
        </p:txBody>
      </p:sp>
      <p:sp>
        <p:nvSpPr>
          <p:cNvPr id="6144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22A43B2-379E-4790-9994-1F56AFF9C6D0}" type="datetime1">
              <a:rPr lang="zh-CN" altLang="en-US" sz="1800" smtClean="0"/>
              <a:pPr/>
              <a:t>2023/2/25</a:t>
            </a:fld>
            <a:endParaRPr lang="en-US" altLang="zh-CN" sz="1000"/>
          </a:p>
        </p:txBody>
      </p:sp>
      <p:sp>
        <p:nvSpPr>
          <p:cNvPr id="1048578" name="Rectangle 2"/>
          <p:cNvSpPr>
            <a:spLocks noGrp="1" noChangeArrowheads="1"/>
          </p:cNvSpPr>
          <p:nvPr>
            <p:ph type="title"/>
          </p:nvPr>
        </p:nvSpPr>
        <p:spPr/>
        <p:txBody>
          <a:bodyPr/>
          <a:lstStyle/>
          <a:p>
            <a:pPr>
              <a:defRPr/>
            </a:pPr>
            <a:r>
              <a:rPr lang="en-US" altLang="zh-CN"/>
              <a:t>2.4.4 </a:t>
            </a:r>
            <a:r>
              <a:rPr lang="zh-CN" altLang="en-US"/>
              <a:t>关系模型优点</a:t>
            </a:r>
          </a:p>
        </p:txBody>
      </p:sp>
      <p:sp>
        <p:nvSpPr>
          <p:cNvPr id="61445" name="Rectangle 3"/>
          <p:cNvSpPr>
            <a:spLocks noGrp="1" noChangeArrowheads="1"/>
          </p:cNvSpPr>
          <p:nvPr>
            <p:ph type="body" idx="1"/>
          </p:nvPr>
        </p:nvSpPr>
        <p:spPr>
          <a:xfrm>
            <a:off x="650875" y="1143000"/>
            <a:ext cx="8820150" cy="3457575"/>
          </a:xfrm>
        </p:spPr>
        <p:txBody>
          <a:bodyPr/>
          <a:lstStyle/>
          <a:p>
            <a:pPr algn="just">
              <a:lnSpc>
                <a:spcPct val="135000"/>
              </a:lnSpc>
              <a:spcBef>
                <a:spcPct val="0"/>
              </a:spcBef>
            </a:pPr>
            <a:r>
              <a:rPr lang="en-US" altLang="zh-CN"/>
              <a:t>(1) </a:t>
            </a:r>
            <a:r>
              <a:rPr lang="zh-CN" altLang="en-US"/>
              <a:t>数据结构简单</a:t>
            </a:r>
          </a:p>
          <a:p>
            <a:pPr algn="just">
              <a:lnSpc>
                <a:spcPct val="135000"/>
              </a:lnSpc>
              <a:spcBef>
                <a:spcPct val="0"/>
              </a:spcBef>
            </a:pPr>
            <a:r>
              <a:rPr lang="en-US" altLang="zh-CN"/>
              <a:t>(2) </a:t>
            </a:r>
            <a:r>
              <a:rPr lang="zh-CN" altLang="en-US"/>
              <a:t>一体化的数据子语言</a:t>
            </a:r>
          </a:p>
          <a:p>
            <a:pPr algn="just">
              <a:lnSpc>
                <a:spcPct val="135000"/>
              </a:lnSpc>
              <a:spcBef>
                <a:spcPct val="0"/>
              </a:spcBef>
            </a:pPr>
            <a:r>
              <a:rPr lang="en-US" altLang="zh-CN"/>
              <a:t>(3) </a:t>
            </a:r>
            <a:r>
              <a:rPr lang="zh-CN" altLang="en-US"/>
              <a:t>数据独立性高</a:t>
            </a:r>
          </a:p>
          <a:p>
            <a:pPr algn="just">
              <a:lnSpc>
                <a:spcPct val="135000"/>
              </a:lnSpc>
              <a:spcBef>
                <a:spcPct val="0"/>
              </a:spcBef>
            </a:pPr>
            <a:r>
              <a:rPr lang="en-US" altLang="zh-CN"/>
              <a:t>(4) </a:t>
            </a:r>
            <a:r>
              <a:rPr lang="zh-CN" altLang="en-US"/>
              <a:t>面向集合的存取方式</a:t>
            </a:r>
          </a:p>
          <a:p>
            <a:pPr algn="just">
              <a:lnSpc>
                <a:spcPct val="135000"/>
              </a:lnSpc>
              <a:spcBef>
                <a:spcPct val="0"/>
              </a:spcBef>
            </a:pPr>
            <a:r>
              <a:rPr lang="en-US" altLang="zh-CN"/>
              <a:t>(5) </a:t>
            </a:r>
            <a:r>
              <a:rPr lang="zh-CN" altLang="en-US"/>
              <a:t>坚实的理论基础</a:t>
            </a:r>
          </a:p>
          <a:p>
            <a:pPr algn="just">
              <a:lnSpc>
                <a:spcPct val="135000"/>
              </a:lnSpc>
              <a:spcBef>
                <a:spcPct val="0"/>
              </a:spcBef>
            </a:pPr>
            <a:r>
              <a:rPr lang="en-US" altLang="zh-CN"/>
              <a:t>(6) </a:t>
            </a:r>
            <a:r>
              <a:rPr lang="zh-CN" altLang="en-US"/>
              <a:t>有利于开展其他应用</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en-US" altLang="zh-CN" dirty="0"/>
              <a:t>2.5 </a:t>
            </a:r>
            <a:r>
              <a:rPr lang="en-US" altLang="zh-CN" dirty="0" err="1"/>
              <a:t>面向对象数据模型</a:t>
            </a:r>
            <a:endParaRPr lang="zh-CN" altLang="en-US" dirty="0"/>
          </a:p>
        </p:txBody>
      </p:sp>
      <p:sp>
        <p:nvSpPr>
          <p:cNvPr id="62467" name="内容占位符 2"/>
          <p:cNvSpPr>
            <a:spLocks noGrp="1"/>
          </p:cNvSpPr>
          <p:nvPr>
            <p:ph idx="1"/>
          </p:nvPr>
        </p:nvSpPr>
        <p:spPr>
          <a:xfrm>
            <a:off x="650875" y="1143000"/>
            <a:ext cx="8820150" cy="5056188"/>
          </a:xfrm>
        </p:spPr>
        <p:txBody>
          <a:bodyPr/>
          <a:lstStyle/>
          <a:p>
            <a:pPr>
              <a:lnSpc>
                <a:spcPct val="120000"/>
              </a:lnSpc>
            </a:pPr>
            <a:r>
              <a:rPr lang="zh-CN" altLang="en-US"/>
              <a:t>对象关系数据库系统</a:t>
            </a:r>
            <a:r>
              <a:rPr lang="en-US" altLang="zh-CN"/>
              <a:t>(Object Relational Database System</a:t>
            </a:r>
            <a:r>
              <a:rPr lang="zh-CN" altLang="en-US"/>
              <a:t>，</a:t>
            </a:r>
            <a:r>
              <a:rPr lang="en-US" altLang="zh-CN"/>
              <a:t>ORDBS)</a:t>
            </a:r>
            <a:r>
              <a:rPr lang="zh-CN" altLang="en-US"/>
              <a:t>是面向对象数据模型</a:t>
            </a:r>
            <a:r>
              <a:rPr lang="en-US" altLang="zh-CN"/>
              <a:t>(Object Oriented Data Model</a:t>
            </a:r>
            <a:r>
              <a:rPr lang="zh-CN" altLang="en-US"/>
              <a:t>，简称</a:t>
            </a:r>
            <a:r>
              <a:rPr lang="en-US" altLang="zh-CN"/>
              <a:t>OO</a:t>
            </a:r>
            <a:r>
              <a:rPr lang="zh-CN" altLang="en-US"/>
              <a:t>模型</a:t>
            </a:r>
            <a:r>
              <a:rPr lang="en-US" altLang="zh-CN"/>
              <a:t>)</a:t>
            </a:r>
            <a:r>
              <a:rPr lang="zh-CN" altLang="en-US"/>
              <a:t>和关系数据模型相结合的产物</a:t>
            </a:r>
          </a:p>
          <a:p>
            <a:pPr>
              <a:lnSpc>
                <a:spcPct val="120000"/>
              </a:lnSpc>
            </a:pPr>
            <a:r>
              <a:rPr lang="zh-CN" altLang="en-US"/>
              <a:t> 两条研究路线</a:t>
            </a:r>
            <a:r>
              <a:rPr lang="zh-CN" altLang="en-US" sz="3200"/>
              <a:t> </a:t>
            </a:r>
          </a:p>
          <a:p>
            <a:pPr lvl="1">
              <a:lnSpc>
                <a:spcPct val="120000"/>
              </a:lnSpc>
            </a:pPr>
            <a:r>
              <a:rPr lang="zh-CN" altLang="en-US" sz="2400"/>
              <a:t>建立新的面向对象数据库系统</a:t>
            </a:r>
            <a:r>
              <a:rPr lang="en-US" altLang="zh-CN" sz="2400"/>
              <a:t>OODBS</a:t>
            </a:r>
            <a:r>
              <a:rPr lang="zh-CN" altLang="en-US" sz="2400"/>
              <a:t>，支持</a:t>
            </a:r>
            <a:r>
              <a:rPr lang="en-US" altLang="zh-CN" sz="2400"/>
              <a:t>OO</a:t>
            </a:r>
            <a:r>
              <a:rPr lang="zh-CN" altLang="en-US" sz="2400"/>
              <a:t>数据模型；</a:t>
            </a:r>
          </a:p>
          <a:p>
            <a:pPr lvl="1">
              <a:lnSpc>
                <a:spcPct val="120000"/>
              </a:lnSpc>
            </a:pPr>
            <a:r>
              <a:rPr lang="zh-CN" altLang="en-US" sz="2400"/>
              <a:t>以关系数据库和</a:t>
            </a:r>
            <a:r>
              <a:rPr lang="en-US" altLang="zh-CN" sz="2400"/>
              <a:t>SQL</a:t>
            </a:r>
            <a:r>
              <a:rPr lang="zh-CN" altLang="en-US" sz="2400"/>
              <a:t>为基础，把面向对象技术融入数据库系统的</a:t>
            </a:r>
            <a:r>
              <a:rPr lang="en-US" altLang="zh-CN" sz="2400">
                <a:solidFill>
                  <a:srgbClr val="FF00FF"/>
                </a:solidFill>
              </a:rPr>
              <a:t>ORDBS</a:t>
            </a:r>
            <a:r>
              <a:rPr lang="en-US" altLang="zh-CN" sz="3200">
                <a:solidFill>
                  <a:srgbClr val="FF00FF"/>
                </a:solidFill>
              </a:rPr>
              <a:t> </a:t>
            </a:r>
          </a:p>
          <a:p>
            <a:endParaRPr lang="zh-CN" altLang="en-US"/>
          </a:p>
        </p:txBody>
      </p:sp>
      <p:sp>
        <p:nvSpPr>
          <p:cNvPr id="6246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CBFE7A6-7B00-4C2D-8CCA-AEAC217BBD1E}" type="slidenum">
              <a:rPr lang="zh-CN" altLang="en-US" smtClean="0"/>
              <a:pPr/>
              <a:t>55</a:t>
            </a:fld>
            <a:endParaRPr lang="en-US" altLang="zh-CN"/>
          </a:p>
        </p:txBody>
      </p:sp>
      <p:sp>
        <p:nvSpPr>
          <p:cNvPr id="6246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9E999F0-0B65-4D7C-87A8-5555FAF776D5}" type="datetime1">
              <a:rPr lang="zh-CN" altLang="en-US" sz="1800" smtClean="0"/>
              <a:pPr/>
              <a:t>2023/2/25</a:t>
            </a:fld>
            <a:endParaRPr lang="en-US" altLang="zh-CN" sz="1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en-US" altLang="zh-CN" dirty="0">
                <a:ea typeface="宋体" pitchFamily="2" charset="-122"/>
              </a:rPr>
              <a:t>OO</a:t>
            </a:r>
            <a:r>
              <a:rPr lang="zh-CN" altLang="en-US" dirty="0">
                <a:ea typeface="宋体" pitchFamily="2" charset="-122"/>
              </a:rPr>
              <a:t>模型的核心概念</a:t>
            </a:r>
            <a:endParaRPr lang="zh-CN" altLang="en-US" dirty="0"/>
          </a:p>
        </p:txBody>
      </p:sp>
      <p:sp>
        <p:nvSpPr>
          <p:cNvPr id="63491" name="内容占位符 2"/>
          <p:cNvSpPr>
            <a:spLocks noGrp="1"/>
          </p:cNvSpPr>
          <p:nvPr>
            <p:ph idx="1"/>
          </p:nvPr>
        </p:nvSpPr>
        <p:spPr>
          <a:xfrm>
            <a:off x="650875" y="1143000"/>
            <a:ext cx="8820150" cy="5222875"/>
          </a:xfrm>
        </p:spPr>
        <p:txBody>
          <a:bodyPr/>
          <a:lstStyle/>
          <a:p>
            <a:pPr>
              <a:lnSpc>
                <a:spcPct val="130000"/>
              </a:lnSpc>
              <a:buFont typeface="Wingdings" pitchFamily="2" charset="2"/>
              <a:buNone/>
            </a:pPr>
            <a:r>
              <a:rPr lang="en-US" altLang="zh-CN"/>
              <a:t>1.</a:t>
            </a:r>
            <a:r>
              <a:rPr lang="zh-CN" altLang="en-US"/>
              <a:t>对象</a:t>
            </a:r>
          </a:p>
          <a:p>
            <a:pPr>
              <a:lnSpc>
                <a:spcPct val="130000"/>
              </a:lnSpc>
            </a:pPr>
            <a:r>
              <a:rPr lang="zh-CN" altLang="en-US"/>
              <a:t>定义：对象是由一组数据结构和在这组数据结构上的操作的程序代码封装起来的基本单位。</a:t>
            </a:r>
          </a:p>
          <a:p>
            <a:pPr>
              <a:lnSpc>
                <a:spcPct val="130000"/>
              </a:lnSpc>
            </a:pPr>
            <a:r>
              <a:rPr lang="zh-CN" altLang="en-US"/>
              <a:t>组成部分</a:t>
            </a:r>
          </a:p>
          <a:p>
            <a:pPr lvl="1">
              <a:lnSpc>
                <a:spcPct val="130000"/>
              </a:lnSpc>
            </a:pPr>
            <a:r>
              <a:rPr lang="zh-CN" altLang="en-US"/>
              <a:t>属性</a:t>
            </a:r>
            <a:r>
              <a:rPr lang="en-US" altLang="zh-CN"/>
              <a:t>(Attribute)</a:t>
            </a:r>
            <a:r>
              <a:rPr lang="zh-CN" altLang="en-US"/>
              <a:t>集合</a:t>
            </a:r>
          </a:p>
          <a:p>
            <a:pPr lvl="2">
              <a:lnSpc>
                <a:spcPct val="130000"/>
              </a:lnSpc>
            </a:pPr>
            <a:r>
              <a:rPr lang="zh-CN" altLang="en-US" sz="2000"/>
              <a:t>属性描述对象的状态、组成和特性</a:t>
            </a:r>
          </a:p>
          <a:p>
            <a:pPr lvl="1"/>
            <a:r>
              <a:rPr lang="zh-CN" altLang="en-US"/>
              <a:t>方法</a:t>
            </a:r>
            <a:r>
              <a:rPr lang="en-US" altLang="zh-CN"/>
              <a:t>(Method)</a:t>
            </a:r>
            <a:r>
              <a:rPr lang="zh-CN" altLang="en-US"/>
              <a:t>集合</a:t>
            </a:r>
          </a:p>
          <a:p>
            <a:pPr lvl="2"/>
            <a:r>
              <a:rPr lang="zh-CN" altLang="en-US" sz="2000"/>
              <a:t>描述了对象的行为特性</a:t>
            </a:r>
          </a:p>
          <a:p>
            <a:endParaRPr lang="zh-CN" altLang="en-US"/>
          </a:p>
        </p:txBody>
      </p:sp>
      <p:sp>
        <p:nvSpPr>
          <p:cNvPr id="6349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5737355-BDD3-40F6-9508-0B675E2821DB}" type="slidenum">
              <a:rPr lang="zh-CN" altLang="en-US" smtClean="0"/>
              <a:pPr/>
              <a:t>56</a:t>
            </a:fld>
            <a:endParaRPr lang="en-US" altLang="zh-CN"/>
          </a:p>
        </p:txBody>
      </p:sp>
      <p:sp>
        <p:nvSpPr>
          <p:cNvPr id="6349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5030C4E-FB12-4507-BA8B-8FC35A691064}" type="datetime1">
              <a:rPr lang="zh-CN" altLang="en-US" sz="1800" smtClean="0"/>
              <a:pPr/>
              <a:t>2023/2/25</a:t>
            </a:fld>
            <a:endParaRPr lang="en-US" altLang="zh-CN" sz="1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a typeface="宋体" pitchFamily="2" charset="-122"/>
              </a:rPr>
              <a:t>OO</a:t>
            </a:r>
            <a:r>
              <a:rPr lang="zh-CN" altLang="en-US" dirty="0">
                <a:ea typeface="宋体" pitchFamily="2" charset="-122"/>
              </a:rPr>
              <a:t>模型的核心概念</a:t>
            </a:r>
            <a:endParaRPr lang="zh-CN" altLang="en-US" dirty="0"/>
          </a:p>
        </p:txBody>
      </p:sp>
      <p:sp>
        <p:nvSpPr>
          <p:cNvPr id="64515" name="内容占位符 2"/>
          <p:cNvSpPr>
            <a:spLocks noGrp="1"/>
          </p:cNvSpPr>
          <p:nvPr>
            <p:ph idx="1"/>
          </p:nvPr>
        </p:nvSpPr>
        <p:spPr>
          <a:xfrm>
            <a:off x="650875" y="1143000"/>
            <a:ext cx="8820150" cy="4114800"/>
          </a:xfrm>
        </p:spPr>
        <p:txBody>
          <a:bodyPr/>
          <a:lstStyle/>
          <a:p>
            <a:pPr>
              <a:buFont typeface="Wingdings" pitchFamily="2" charset="2"/>
              <a:buNone/>
            </a:pPr>
            <a:r>
              <a:rPr lang="en-US" altLang="zh-CN"/>
              <a:t>2. </a:t>
            </a:r>
            <a:r>
              <a:rPr lang="zh-CN" altLang="en-US"/>
              <a:t>对象标识</a:t>
            </a:r>
            <a:r>
              <a:rPr lang="en-US" altLang="zh-CN"/>
              <a:t>OID(Object IDentifier)</a:t>
            </a:r>
          </a:p>
          <a:p>
            <a:pPr>
              <a:lnSpc>
                <a:spcPct val="120000"/>
              </a:lnSpc>
              <a:buClr>
                <a:schemeClr val="accent1"/>
              </a:buClr>
            </a:pPr>
            <a:r>
              <a:rPr lang="zh-CN" altLang="en-US"/>
              <a:t>概念：面向对象数据库中的每个对象都有一个唯一的不变的标识称为对象标识</a:t>
            </a:r>
            <a:r>
              <a:rPr lang="en-US" altLang="zh-CN"/>
              <a:t>(OID) </a:t>
            </a:r>
          </a:p>
          <a:p>
            <a:pPr>
              <a:lnSpc>
                <a:spcPct val="120000"/>
              </a:lnSpc>
              <a:buClr>
                <a:schemeClr val="accent1"/>
              </a:buClr>
            </a:pPr>
            <a:r>
              <a:rPr lang="zh-CN" altLang="en-US"/>
              <a:t>特点：</a:t>
            </a:r>
          </a:p>
          <a:p>
            <a:pPr lvl="1">
              <a:lnSpc>
                <a:spcPct val="120000"/>
              </a:lnSpc>
            </a:pPr>
            <a:r>
              <a:rPr lang="zh-CN" altLang="en-US"/>
              <a:t>永久持久性 </a:t>
            </a:r>
          </a:p>
          <a:p>
            <a:pPr lvl="1">
              <a:lnSpc>
                <a:spcPct val="120000"/>
              </a:lnSpc>
            </a:pPr>
            <a:r>
              <a:rPr lang="zh-CN" altLang="en-US"/>
              <a:t>独立于值的、系统全局唯一的</a:t>
            </a:r>
          </a:p>
          <a:p>
            <a:endParaRPr lang="zh-CN" altLang="en-US"/>
          </a:p>
        </p:txBody>
      </p:sp>
      <p:sp>
        <p:nvSpPr>
          <p:cNvPr id="6451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4252F72D-C1FD-4D36-9AF8-FC2DF6C2550F}" type="slidenum">
              <a:rPr lang="zh-CN" altLang="en-US" smtClean="0"/>
              <a:pPr/>
              <a:t>57</a:t>
            </a:fld>
            <a:endParaRPr lang="en-US" altLang="zh-CN"/>
          </a:p>
        </p:txBody>
      </p:sp>
      <p:sp>
        <p:nvSpPr>
          <p:cNvPr id="6451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B437AC8-81C1-48BA-9E37-06DA2B9B5EF6}" type="datetime1">
              <a:rPr lang="zh-CN" altLang="en-US" sz="1800" smtClean="0"/>
              <a:pPr/>
              <a:t>2023/2/25</a:t>
            </a:fld>
            <a:endParaRPr lang="en-US" altLang="zh-CN" sz="1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a typeface="宋体" pitchFamily="2" charset="-122"/>
              </a:rPr>
              <a:t>OO</a:t>
            </a:r>
            <a:r>
              <a:rPr lang="zh-CN" altLang="en-US" dirty="0">
                <a:ea typeface="宋体" pitchFamily="2" charset="-122"/>
              </a:rPr>
              <a:t>模型的核心概念</a:t>
            </a:r>
            <a:endParaRPr lang="zh-CN" altLang="en-US" dirty="0"/>
          </a:p>
        </p:txBody>
      </p:sp>
      <p:sp>
        <p:nvSpPr>
          <p:cNvPr id="65539" name="内容占位符 2"/>
          <p:cNvSpPr>
            <a:spLocks noGrp="1"/>
          </p:cNvSpPr>
          <p:nvPr>
            <p:ph idx="1"/>
          </p:nvPr>
        </p:nvSpPr>
        <p:spPr>
          <a:xfrm>
            <a:off x="650875" y="1143000"/>
            <a:ext cx="8820150" cy="4137025"/>
          </a:xfrm>
        </p:spPr>
        <p:txBody>
          <a:bodyPr/>
          <a:lstStyle/>
          <a:p>
            <a:pPr>
              <a:buFont typeface="Wingdings" pitchFamily="2" charset="2"/>
              <a:buNone/>
            </a:pPr>
            <a:r>
              <a:rPr lang="en-US" altLang="zh-CN"/>
              <a:t>3. </a:t>
            </a:r>
            <a:r>
              <a:rPr lang="zh-CN" altLang="en-US"/>
              <a:t>封装</a:t>
            </a:r>
            <a:r>
              <a:rPr lang="en-US" altLang="zh-CN"/>
              <a:t>(Encapsulation)</a:t>
            </a:r>
          </a:p>
          <a:p>
            <a:pPr>
              <a:lnSpc>
                <a:spcPct val="160000"/>
              </a:lnSpc>
              <a:buClr>
                <a:schemeClr val="accent1"/>
              </a:buClr>
            </a:pPr>
            <a:r>
              <a:rPr lang="zh-CN" altLang="en-US"/>
              <a:t>每一个对象是其</a:t>
            </a:r>
            <a:r>
              <a:rPr lang="zh-CN" altLang="en-US">
                <a:solidFill>
                  <a:srgbClr val="FF00FF"/>
                </a:solidFill>
              </a:rPr>
              <a:t>状态与行为</a:t>
            </a:r>
            <a:r>
              <a:rPr lang="zh-CN" altLang="en-US"/>
              <a:t>的封装 </a:t>
            </a:r>
          </a:p>
          <a:p>
            <a:pPr>
              <a:lnSpc>
                <a:spcPct val="160000"/>
              </a:lnSpc>
              <a:buClr>
                <a:schemeClr val="accent1"/>
              </a:buClr>
            </a:pPr>
            <a:r>
              <a:rPr lang="zh-CN" altLang="en-US"/>
              <a:t>封装是对象的外部界面与内部实现之间实行清晰隔离的一种抽象，外部与对象的通信只能通过</a:t>
            </a:r>
            <a:r>
              <a:rPr lang="zh-CN" altLang="en-US">
                <a:solidFill>
                  <a:srgbClr val="FF00FF"/>
                </a:solidFill>
              </a:rPr>
              <a:t>消息</a:t>
            </a:r>
            <a:r>
              <a:rPr lang="zh-CN" altLang="en-US"/>
              <a:t> </a:t>
            </a:r>
          </a:p>
          <a:p>
            <a:pPr>
              <a:lnSpc>
                <a:spcPct val="160000"/>
              </a:lnSpc>
              <a:buClr>
                <a:schemeClr val="accent1"/>
              </a:buClr>
            </a:pPr>
            <a:r>
              <a:rPr lang="zh-CN" altLang="en-US"/>
              <a:t>对象封装之后查询属性值必须通过</a:t>
            </a:r>
            <a:r>
              <a:rPr lang="zh-CN" altLang="en-US">
                <a:solidFill>
                  <a:srgbClr val="FF00FF"/>
                </a:solidFill>
              </a:rPr>
              <a:t>调用方法</a:t>
            </a:r>
            <a:r>
              <a:rPr lang="zh-CN" altLang="en-US"/>
              <a:t> </a:t>
            </a:r>
          </a:p>
          <a:p>
            <a:endParaRPr lang="zh-CN" altLang="en-US"/>
          </a:p>
        </p:txBody>
      </p:sp>
      <p:sp>
        <p:nvSpPr>
          <p:cNvPr id="65540"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7B27566-4A0A-4690-9F42-B5CF4B809CA5}" type="slidenum">
              <a:rPr lang="zh-CN" altLang="en-US" smtClean="0"/>
              <a:pPr/>
              <a:t>58</a:t>
            </a:fld>
            <a:endParaRPr lang="en-US" altLang="zh-CN"/>
          </a:p>
        </p:txBody>
      </p:sp>
      <p:sp>
        <p:nvSpPr>
          <p:cNvPr id="65541"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7FE3442-9CEF-40AD-B78F-7DACA0EC3B30}" type="datetime1">
              <a:rPr lang="zh-CN" altLang="en-US" sz="1800" smtClean="0"/>
              <a:pPr/>
              <a:t>2023/2/25</a:t>
            </a:fld>
            <a:endParaRPr lang="en-US" altLang="zh-CN" sz="1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a typeface="宋体" pitchFamily="2" charset="-122"/>
              </a:rPr>
              <a:t>OO</a:t>
            </a:r>
            <a:r>
              <a:rPr lang="zh-CN" altLang="en-US" dirty="0">
                <a:ea typeface="宋体" pitchFamily="2" charset="-122"/>
              </a:rPr>
              <a:t>模型的核心概念</a:t>
            </a:r>
            <a:endParaRPr lang="zh-CN" altLang="en-US" dirty="0"/>
          </a:p>
        </p:txBody>
      </p:sp>
      <p:sp>
        <p:nvSpPr>
          <p:cNvPr id="66563" name="内容占位符 2"/>
          <p:cNvSpPr>
            <a:spLocks noGrp="1"/>
          </p:cNvSpPr>
          <p:nvPr>
            <p:ph idx="1"/>
          </p:nvPr>
        </p:nvSpPr>
        <p:spPr>
          <a:xfrm>
            <a:off x="650875" y="1143000"/>
            <a:ext cx="8820150" cy="3524250"/>
          </a:xfrm>
        </p:spPr>
        <p:txBody>
          <a:bodyPr/>
          <a:lstStyle/>
          <a:p>
            <a:pPr>
              <a:buFont typeface="Wingdings" pitchFamily="2" charset="2"/>
              <a:buNone/>
            </a:pPr>
            <a:r>
              <a:rPr lang="en-US" altLang="zh-CN" sz="3200"/>
              <a:t>4. </a:t>
            </a:r>
            <a:r>
              <a:rPr lang="zh-CN" altLang="en-US" sz="3200"/>
              <a:t>类</a:t>
            </a:r>
            <a:r>
              <a:rPr lang="en-US" altLang="zh-CN" sz="3200"/>
              <a:t>(Class)</a:t>
            </a:r>
          </a:p>
          <a:p>
            <a:r>
              <a:rPr lang="zh-CN" altLang="en-US"/>
              <a:t>对象类</a:t>
            </a:r>
            <a:r>
              <a:rPr lang="en-US" altLang="zh-CN"/>
              <a:t>(</a:t>
            </a:r>
            <a:r>
              <a:rPr lang="zh-CN" altLang="en-US"/>
              <a:t>简称类</a:t>
            </a:r>
            <a:r>
              <a:rPr lang="en-US" altLang="zh-CN"/>
              <a:t>)</a:t>
            </a:r>
            <a:r>
              <a:rPr lang="zh-CN" altLang="en-US"/>
              <a:t>：共享同样属性和方法集的所有对象构成了一个对象类</a:t>
            </a:r>
          </a:p>
          <a:p>
            <a:r>
              <a:rPr lang="zh-CN" altLang="en-US"/>
              <a:t>实例：一个对象是某一类的一个实例</a:t>
            </a:r>
            <a:r>
              <a:rPr lang="en-US" altLang="zh-CN"/>
              <a:t>(instance)</a:t>
            </a:r>
          </a:p>
          <a:p>
            <a:endParaRPr lang="en-US" altLang="zh-CN"/>
          </a:p>
          <a:p>
            <a:r>
              <a:rPr lang="zh-CN" altLang="en-US"/>
              <a:t>在</a:t>
            </a:r>
            <a:r>
              <a:rPr lang="en-US" altLang="zh-CN"/>
              <a:t>OODB</a:t>
            </a:r>
            <a:r>
              <a:rPr lang="zh-CN" altLang="en-US"/>
              <a:t>中，类是“型”，对象是某一类的一个“值”  </a:t>
            </a:r>
          </a:p>
          <a:p>
            <a:endParaRPr lang="zh-CN" altLang="en-US"/>
          </a:p>
        </p:txBody>
      </p:sp>
      <p:sp>
        <p:nvSpPr>
          <p:cNvPr id="6656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7933416E-11A9-402E-A250-77A97D320456}" type="slidenum">
              <a:rPr lang="zh-CN" altLang="en-US" smtClean="0"/>
              <a:pPr/>
              <a:t>59</a:t>
            </a:fld>
            <a:endParaRPr lang="en-US" altLang="zh-CN"/>
          </a:p>
        </p:txBody>
      </p:sp>
      <p:sp>
        <p:nvSpPr>
          <p:cNvPr id="6656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A7E4568-0F12-4138-BDD4-4EF26B51D3E1}" type="datetime1">
              <a:rPr lang="zh-CN" altLang="en-US" sz="1800" smtClean="0"/>
              <a:pPr/>
              <a:t>2023/2/25</a:t>
            </a:fld>
            <a:endParaRPr lang="en-US" altLang="zh-CN"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F3A01E8B-5131-4A7D-8A74-BA1379342F67}" type="slidenum">
              <a:rPr lang="zh-CN" altLang="en-US" smtClean="0"/>
              <a:pPr/>
              <a:t>6</a:t>
            </a:fld>
            <a:endParaRPr lang="en-US" altLang="zh-CN"/>
          </a:p>
        </p:txBody>
      </p:sp>
      <p:sp>
        <p:nvSpPr>
          <p:cNvPr id="8195"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8C51A03-D80F-4723-BDB3-8C6030CE62BA}" type="datetime1">
              <a:rPr lang="zh-CN" altLang="en-US" sz="1800" smtClean="0"/>
              <a:pPr/>
              <a:t>2023/2/25</a:t>
            </a:fld>
            <a:endParaRPr lang="en-US" altLang="zh-CN" sz="1000"/>
          </a:p>
        </p:txBody>
      </p:sp>
      <p:sp>
        <p:nvSpPr>
          <p:cNvPr id="957442" name="Rectangle 2"/>
          <p:cNvSpPr>
            <a:spLocks noGrp="1" noChangeArrowheads="1"/>
          </p:cNvSpPr>
          <p:nvPr>
            <p:ph type="title"/>
          </p:nvPr>
        </p:nvSpPr>
        <p:spPr/>
        <p:txBody>
          <a:bodyPr/>
          <a:lstStyle/>
          <a:p>
            <a:pPr>
              <a:defRPr/>
            </a:pPr>
            <a:r>
              <a:rPr lang="zh-CN" altLang="en-US"/>
              <a:t>数据模型</a:t>
            </a:r>
            <a:r>
              <a:rPr lang="en-US" altLang="zh-CN" sz="3200"/>
              <a:t>—</a:t>
            </a:r>
            <a:r>
              <a:rPr lang="zh-CN" altLang="en-US" sz="3200"/>
              <a:t>回顾</a:t>
            </a:r>
          </a:p>
        </p:txBody>
      </p:sp>
      <p:sp>
        <p:nvSpPr>
          <p:cNvPr id="8197" name="Rectangle 3"/>
          <p:cNvSpPr>
            <a:spLocks noGrp="1" noChangeArrowheads="1"/>
          </p:cNvSpPr>
          <p:nvPr>
            <p:ph type="body" idx="1"/>
          </p:nvPr>
        </p:nvSpPr>
        <p:spPr>
          <a:xfrm>
            <a:off x="415925" y="1143000"/>
            <a:ext cx="9055100" cy="3670300"/>
          </a:xfrm>
        </p:spPr>
        <p:txBody>
          <a:bodyPr/>
          <a:lstStyle/>
          <a:p>
            <a:r>
              <a:rPr lang="zh-CN" altLang="en-US"/>
              <a:t>三、数据的完整性约束条件</a:t>
            </a:r>
          </a:p>
          <a:p>
            <a:pPr lvl="1"/>
            <a:r>
              <a:rPr lang="zh-CN" altLang="en-US"/>
              <a:t>数据的完整性约束条件是一组完整性规则的集合。</a:t>
            </a:r>
          </a:p>
          <a:p>
            <a:pPr lvl="1"/>
            <a:r>
              <a:rPr lang="zh-CN" altLang="en-US"/>
              <a:t>完整性规则是给定的数据模型中数据及其联系所具有的制约和依存规则，用以限定符合数据模型的数据库状态以及状态的变化，</a:t>
            </a:r>
            <a:r>
              <a:rPr lang="zh-CN" altLang="en-US">
                <a:solidFill>
                  <a:srgbClr val="0000FF"/>
                </a:solidFill>
              </a:rPr>
              <a:t>保证数据的正确、有效、相容</a:t>
            </a:r>
          </a:p>
          <a:p>
            <a:pPr lvl="2"/>
            <a:r>
              <a:rPr lang="zh-CN" altLang="en-US"/>
              <a:t>例如在关系模型中任何关系必须满足实体完整性与参照完整性原则</a:t>
            </a:r>
          </a:p>
          <a:p>
            <a:pPr lvl="1"/>
            <a:r>
              <a:rPr lang="zh-CN" altLang="en-US"/>
              <a:t>数据模型应提供定义完整性约束条件的机制</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zh-CN" altLang="en-US" dirty="0">
                <a:ea typeface="宋体" pitchFamily="2" charset="-122"/>
              </a:rPr>
              <a:t>类层次</a:t>
            </a:r>
            <a:r>
              <a:rPr lang="en-US" altLang="zh-CN" dirty="0">
                <a:ea typeface="宋体" pitchFamily="2" charset="-122"/>
              </a:rPr>
              <a:t>(</a:t>
            </a:r>
            <a:r>
              <a:rPr lang="zh-CN" altLang="en-US" dirty="0">
                <a:ea typeface="宋体" pitchFamily="2" charset="-122"/>
              </a:rPr>
              <a:t>结构</a:t>
            </a:r>
            <a:r>
              <a:rPr lang="en-US" altLang="zh-CN" dirty="0">
                <a:ea typeface="宋体" pitchFamily="2" charset="-122"/>
              </a:rPr>
              <a:t>)</a:t>
            </a:r>
            <a:endParaRPr lang="zh-CN" altLang="en-US" dirty="0"/>
          </a:p>
        </p:txBody>
      </p:sp>
      <p:sp>
        <p:nvSpPr>
          <p:cNvPr id="67587" name="内容占位符 2"/>
          <p:cNvSpPr>
            <a:spLocks noGrp="1"/>
          </p:cNvSpPr>
          <p:nvPr>
            <p:ph idx="1"/>
          </p:nvPr>
        </p:nvSpPr>
        <p:spPr>
          <a:xfrm>
            <a:off x="488950" y="4076700"/>
            <a:ext cx="9072563" cy="1927225"/>
          </a:xfrm>
        </p:spPr>
        <p:txBody>
          <a:bodyPr/>
          <a:lstStyle/>
          <a:p>
            <a:r>
              <a:rPr lang="zh-CN" altLang="en-US"/>
              <a:t>教员、行政人员、工人中只有本身的特殊属性和方法</a:t>
            </a:r>
          </a:p>
          <a:p>
            <a:r>
              <a:rPr lang="zh-CN" altLang="en-US"/>
              <a:t>同时它们又继承教职员工类和人的所有属性和方法</a:t>
            </a:r>
          </a:p>
          <a:p>
            <a:r>
              <a:rPr lang="zh-CN" altLang="en-US"/>
              <a:t>逻辑上它们具有人、教职员工和本身的所有属性和方法 </a:t>
            </a:r>
          </a:p>
          <a:p>
            <a:endParaRPr lang="zh-CN" altLang="en-US" sz="2400"/>
          </a:p>
        </p:txBody>
      </p:sp>
      <p:sp>
        <p:nvSpPr>
          <p:cNvPr id="6758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BAAFC8A-3149-484D-86C7-4E8146668AE4}" type="slidenum">
              <a:rPr lang="zh-CN" altLang="en-US" smtClean="0"/>
              <a:pPr/>
              <a:t>60</a:t>
            </a:fld>
            <a:endParaRPr lang="en-US" altLang="zh-CN"/>
          </a:p>
        </p:txBody>
      </p:sp>
      <p:sp>
        <p:nvSpPr>
          <p:cNvPr id="6758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9BB0804-B820-42D1-BCB9-525D0F348DA2}" type="datetime1">
              <a:rPr lang="zh-CN" altLang="en-US" sz="1800" smtClean="0"/>
              <a:pPr/>
              <a:t>2023/2/25</a:t>
            </a:fld>
            <a:endParaRPr lang="en-US" altLang="zh-CN" sz="1000"/>
          </a:p>
        </p:txBody>
      </p:sp>
      <p:graphicFrame>
        <p:nvGraphicFramePr>
          <p:cNvPr id="67590" name="对象 5"/>
          <p:cNvGraphicFramePr>
            <a:graphicFrameLocks noChangeAspect="1"/>
          </p:cNvGraphicFramePr>
          <p:nvPr/>
        </p:nvGraphicFramePr>
        <p:xfrm>
          <a:off x="1568450" y="1196975"/>
          <a:ext cx="6016625" cy="2255838"/>
        </p:xfrm>
        <a:graphic>
          <a:graphicData uri="http://schemas.openxmlformats.org/presentationml/2006/ole">
            <mc:AlternateContent xmlns:mc="http://schemas.openxmlformats.org/markup-compatibility/2006">
              <mc:Choice xmlns:v="urn:schemas-microsoft-com:vml" Requires="v">
                <p:oleObj spid="_x0000_s67624" name="Image" r:id="rId3" imgW="5079365" imgH="1904762" progId="Photoshop.Image.7">
                  <p:embed/>
                </p:oleObj>
              </mc:Choice>
              <mc:Fallback>
                <p:oleObj name="Image" r:id="rId3" imgW="5079365" imgH="1904762" progId="Photoshop.Image.7">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8450" y="1196975"/>
                        <a:ext cx="6016625" cy="22558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249238"/>
            <a:ext cx="8820150" cy="665162"/>
          </a:xfrm>
        </p:spPr>
        <p:txBody>
          <a:bodyPr/>
          <a:lstStyle/>
          <a:p>
            <a:pPr>
              <a:defRPr/>
            </a:pPr>
            <a:r>
              <a:rPr lang="zh-CN" altLang="en-US" dirty="0">
                <a:ea typeface="宋体" pitchFamily="2" charset="-122"/>
              </a:rPr>
              <a:t>关系模型与</a:t>
            </a:r>
            <a:r>
              <a:rPr lang="en-US" altLang="zh-CN" dirty="0">
                <a:ea typeface="宋体" pitchFamily="2" charset="-122"/>
              </a:rPr>
              <a:t>OO</a:t>
            </a:r>
            <a:r>
              <a:rPr lang="zh-CN" altLang="en-US" dirty="0">
                <a:ea typeface="宋体" pitchFamily="2" charset="-122"/>
              </a:rPr>
              <a:t>模型的比较</a:t>
            </a:r>
            <a:endParaRPr lang="zh-CN" altLang="en-US" dirty="0"/>
          </a:p>
        </p:txBody>
      </p:sp>
      <p:sp>
        <p:nvSpPr>
          <p:cNvPr id="68611" name="内容占位符 2"/>
          <p:cNvSpPr>
            <a:spLocks noGrp="1"/>
          </p:cNvSpPr>
          <p:nvPr>
            <p:ph idx="1"/>
          </p:nvPr>
        </p:nvSpPr>
        <p:spPr/>
        <p:txBody>
          <a:bodyPr/>
          <a:lstStyle/>
          <a:p>
            <a:endParaRPr lang="zh-CN" altLang="en-US"/>
          </a:p>
        </p:txBody>
      </p:sp>
      <p:sp>
        <p:nvSpPr>
          <p:cNvPr id="6861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ED8C2E5D-A3D9-4153-853D-F2987CDEF244}" type="slidenum">
              <a:rPr lang="zh-CN" altLang="en-US" smtClean="0"/>
              <a:pPr/>
              <a:t>61</a:t>
            </a:fld>
            <a:endParaRPr lang="en-US" altLang="zh-CN"/>
          </a:p>
        </p:txBody>
      </p:sp>
      <p:sp>
        <p:nvSpPr>
          <p:cNvPr id="6861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CB5A3D3B-7F5A-4CCE-9F08-E2301BC826E5}" type="datetime1">
              <a:rPr lang="zh-CN" altLang="en-US" sz="1800" smtClean="0"/>
              <a:pPr/>
              <a:t>2023/2/25</a:t>
            </a:fld>
            <a:endParaRPr lang="en-US" altLang="zh-CN" sz="1000"/>
          </a:p>
        </p:txBody>
      </p:sp>
      <p:graphicFrame>
        <p:nvGraphicFramePr>
          <p:cNvPr id="6" name="Group 269"/>
          <p:cNvGraphicFramePr>
            <a:graphicFrameLocks noGrp="1"/>
          </p:cNvGraphicFramePr>
          <p:nvPr/>
        </p:nvGraphicFramePr>
        <p:xfrm>
          <a:off x="415925" y="1196975"/>
          <a:ext cx="9217024" cy="4895847"/>
        </p:xfrm>
        <a:graphic>
          <a:graphicData uri="http://schemas.openxmlformats.org/drawingml/2006/table">
            <a:tbl>
              <a:tblPr/>
              <a:tblGrid>
                <a:gridCol w="3002062">
                  <a:extLst>
                    <a:ext uri="{9D8B030D-6E8A-4147-A177-3AD203B41FA5}">
                      <a16:colId xmlns:a16="http://schemas.microsoft.com/office/drawing/2014/main" val="20000"/>
                    </a:ext>
                  </a:extLst>
                </a:gridCol>
                <a:gridCol w="3429330">
                  <a:extLst>
                    <a:ext uri="{9D8B030D-6E8A-4147-A177-3AD203B41FA5}">
                      <a16:colId xmlns:a16="http://schemas.microsoft.com/office/drawing/2014/main" val="20001"/>
                    </a:ext>
                  </a:extLst>
                </a:gridCol>
                <a:gridCol w="2785632">
                  <a:extLst>
                    <a:ext uri="{9D8B030D-6E8A-4147-A177-3AD203B41FA5}">
                      <a16:colId xmlns:a16="http://schemas.microsoft.com/office/drawing/2014/main" val="20002"/>
                    </a:ext>
                  </a:extLst>
                </a:gridCol>
              </a:tblGrid>
              <a:tr h="5439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内容</a:t>
                      </a:r>
                    </a:p>
                  </a:txBody>
                  <a:tcPr marT="45714" marB="45714"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关系数据模型</a:t>
                      </a:r>
                    </a:p>
                  </a:txBody>
                  <a:tcPr marT="45714" marB="45714"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面向对象数据模型</a:t>
                      </a:r>
                    </a:p>
                  </a:txBody>
                  <a:tcPr marT="45714" marB="45714"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基本数据结构</a:t>
                      </a:r>
                    </a:p>
                  </a:txBody>
                  <a:tcPr marT="45714" marB="45714" horzOverflow="overflow">
                    <a:lnL w="12700" cap="flat" cmpd="sng" algn="ctr">
                      <a:solidFill>
                        <a:srgbClr val="FFFFFF"/>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二维表</a:t>
                      </a:r>
                    </a:p>
                  </a:txBody>
                  <a:tcPr marT="45714" marB="45714"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a:t>
                      </a:r>
                    </a:p>
                  </a:txBody>
                  <a:tcPr marT="45714" marB="45714" horzOverflow="overflow">
                    <a:lnL>
                      <a:noFill/>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数据标识符</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码</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OID</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静态性质</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属性</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属性</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动态行为</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关系操作</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方法</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抽象数据类型</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无</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有</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封装性</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无</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有</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数据间关系</a:t>
                      </a:r>
                    </a:p>
                  </a:txBody>
                  <a:tcPr marT="45714" marB="45714" horzOverflow="overflow">
                    <a:lnL w="12700" cap="flat" cmpd="sng" algn="ctr">
                      <a:solidFill>
                        <a:srgbClr val="FFFFFF"/>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主外码联系，数据依赖</a:t>
                      </a:r>
                    </a:p>
                  </a:txBody>
                  <a:tcPr marT="45714" marB="45714"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继承、组合</a:t>
                      </a:r>
                    </a:p>
                  </a:txBody>
                  <a:tcPr marT="45714" marB="45714" horzOverflow="overflow">
                    <a:lnL>
                      <a:noFill/>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54398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模式演化能力</a:t>
                      </a:r>
                    </a:p>
                  </a:txBody>
                  <a:tcPr marT="45714" marB="45714" horzOverflow="overflow">
                    <a:lnL w="12700" cap="flat" cmpd="sng" algn="ctr">
                      <a:solidFill>
                        <a:srgbClr val="FFFFFF"/>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弱</a:t>
                      </a:r>
                    </a:p>
                  </a:txBody>
                  <a:tcPr marT="45714" marB="45714"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强</a:t>
                      </a:r>
                    </a:p>
                  </a:txBody>
                  <a:tcPr marT="45714" marB="45714" horzOverflow="overflow">
                    <a:lnL>
                      <a:noFill/>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875" y="304800"/>
            <a:ext cx="8820150" cy="609600"/>
          </a:xfrm>
        </p:spPr>
        <p:txBody>
          <a:bodyPr/>
          <a:lstStyle/>
          <a:p>
            <a:pPr>
              <a:defRPr/>
            </a:pPr>
            <a:r>
              <a:rPr lang="zh-CN" altLang="en-US" sz="4400" dirty="0">
                <a:latin typeface="Times New Roman" pitchFamily="18" charset="0"/>
              </a:rPr>
              <a:t>面向对象数据库研究中存在的问题</a:t>
            </a:r>
            <a:r>
              <a:rPr lang="zh-CN" altLang="en-US" sz="4400" dirty="0"/>
              <a:t> </a:t>
            </a:r>
          </a:p>
        </p:txBody>
      </p:sp>
      <p:sp>
        <p:nvSpPr>
          <p:cNvPr id="69635" name="内容占位符 2"/>
          <p:cNvSpPr>
            <a:spLocks noGrp="1"/>
          </p:cNvSpPr>
          <p:nvPr>
            <p:ph idx="1"/>
          </p:nvPr>
        </p:nvSpPr>
        <p:spPr>
          <a:xfrm>
            <a:off x="650875" y="1143000"/>
            <a:ext cx="8820150" cy="4373563"/>
          </a:xfrm>
        </p:spPr>
        <p:txBody>
          <a:bodyPr/>
          <a:lstStyle/>
          <a:p>
            <a:pPr>
              <a:lnSpc>
                <a:spcPct val="150000"/>
              </a:lnSpc>
            </a:pPr>
            <a:r>
              <a:rPr lang="zh-CN" altLang="en-US"/>
              <a:t>缺乏通用数据模型；</a:t>
            </a:r>
          </a:p>
          <a:p>
            <a:pPr>
              <a:lnSpc>
                <a:spcPct val="150000"/>
              </a:lnSpc>
            </a:pPr>
            <a:r>
              <a:rPr lang="zh-CN" altLang="en-US"/>
              <a:t>缺乏理论基础；</a:t>
            </a:r>
          </a:p>
          <a:p>
            <a:pPr>
              <a:lnSpc>
                <a:spcPct val="150000"/>
              </a:lnSpc>
            </a:pPr>
            <a:r>
              <a:rPr lang="zh-CN" altLang="en-US"/>
              <a:t>缺乏友好的用户界面与工具环境；</a:t>
            </a:r>
          </a:p>
          <a:p>
            <a:pPr>
              <a:lnSpc>
                <a:spcPct val="150000"/>
              </a:lnSpc>
            </a:pPr>
            <a:r>
              <a:rPr lang="zh-CN" altLang="en-US"/>
              <a:t>缺乏有力的查询优化。 </a:t>
            </a:r>
          </a:p>
          <a:p>
            <a:pPr>
              <a:lnSpc>
                <a:spcPct val="150000"/>
              </a:lnSpc>
            </a:pPr>
            <a:r>
              <a:rPr lang="zh-CN" altLang="en-US"/>
              <a:t>商业上没有建立坚实的基础</a:t>
            </a:r>
          </a:p>
          <a:p>
            <a:endParaRPr lang="zh-CN" altLang="en-US"/>
          </a:p>
        </p:txBody>
      </p:sp>
      <p:sp>
        <p:nvSpPr>
          <p:cNvPr id="6963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866FAC7D-1F8C-4BFB-94C7-13BC179BA43D}" type="slidenum">
              <a:rPr lang="zh-CN" altLang="en-US" smtClean="0"/>
              <a:pPr/>
              <a:t>62</a:t>
            </a:fld>
            <a:endParaRPr lang="en-US" altLang="zh-CN"/>
          </a:p>
        </p:txBody>
      </p:sp>
      <p:sp>
        <p:nvSpPr>
          <p:cNvPr id="6963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91D88E9-D90E-46EB-856B-1CE80F77D005}" type="datetime1">
              <a:rPr lang="zh-CN" altLang="en-US" sz="1800" smtClean="0"/>
              <a:pPr/>
              <a:t>2023/2/25</a:t>
            </a:fld>
            <a:endParaRPr lang="en-US" altLang="zh-CN" sz="10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9021A02E-6FE5-4ED6-8F28-18B1FBFAD938}" type="slidenum">
              <a:rPr lang="zh-CN" altLang="en-US" smtClean="0"/>
              <a:pPr/>
              <a:t>63</a:t>
            </a:fld>
            <a:endParaRPr lang="en-US" altLang="zh-CN"/>
          </a:p>
        </p:txBody>
      </p:sp>
      <p:sp>
        <p:nvSpPr>
          <p:cNvPr id="7065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280640E-102F-4140-B6AD-58C2EDBB20B7}" type="datetime1">
              <a:rPr lang="zh-CN" altLang="en-US" sz="1800" smtClean="0"/>
              <a:pPr/>
              <a:t>2023/2/25</a:t>
            </a:fld>
            <a:endParaRPr lang="en-US" altLang="zh-CN" sz="1000"/>
          </a:p>
        </p:txBody>
      </p:sp>
      <p:sp>
        <p:nvSpPr>
          <p:cNvPr id="1065986" name="Rectangle 2"/>
          <p:cNvSpPr>
            <a:spLocks noGrp="1" noChangeArrowheads="1"/>
          </p:cNvSpPr>
          <p:nvPr>
            <p:ph type="title"/>
          </p:nvPr>
        </p:nvSpPr>
        <p:spPr/>
        <p:txBody>
          <a:bodyPr/>
          <a:lstStyle/>
          <a:p>
            <a:pPr defTabSz="914400">
              <a:defRPr/>
            </a:pPr>
            <a:r>
              <a:rPr lang="en-US" altLang="zh-CN">
                <a:ea typeface="宋体" pitchFamily="2" charset="-122"/>
              </a:rPr>
              <a:t>2.6 </a:t>
            </a:r>
            <a:r>
              <a:rPr lang="zh-CN" altLang="en-US">
                <a:ea typeface="宋体" pitchFamily="2" charset="-122"/>
              </a:rPr>
              <a:t>小结</a:t>
            </a:r>
          </a:p>
        </p:txBody>
      </p:sp>
      <p:sp>
        <p:nvSpPr>
          <p:cNvPr id="70661" name="Rectangle 3"/>
          <p:cNvSpPr>
            <a:spLocks noGrp="1" noChangeArrowheads="1"/>
          </p:cNvSpPr>
          <p:nvPr>
            <p:ph type="body" idx="1"/>
          </p:nvPr>
        </p:nvSpPr>
        <p:spPr>
          <a:xfrm>
            <a:off x="415925" y="1125538"/>
            <a:ext cx="9290050" cy="5184775"/>
          </a:xfrm>
        </p:spPr>
        <p:txBody>
          <a:bodyPr/>
          <a:lstStyle/>
          <a:p>
            <a:pPr marL="342900" indent="-342900" algn="just" defTabSz="914400"/>
            <a:r>
              <a:rPr lang="zh-CN" altLang="en-US"/>
              <a:t>介绍了两类数据模型：</a:t>
            </a:r>
          </a:p>
          <a:p>
            <a:pPr marL="742950" lvl="1" indent="-285750" algn="just" defTabSz="914400"/>
            <a:r>
              <a:rPr lang="zh-CN" altLang="en-US"/>
              <a:t>概念模型</a:t>
            </a:r>
          </a:p>
          <a:p>
            <a:pPr marL="1143000" lvl="2" indent="-228600" algn="just" defTabSz="914400"/>
            <a:r>
              <a:rPr lang="zh-CN" altLang="en-US"/>
              <a:t>表示信息结构的模型</a:t>
            </a:r>
            <a:r>
              <a:rPr lang="en-US" altLang="zh-CN"/>
              <a:t>,</a:t>
            </a:r>
            <a:r>
              <a:rPr lang="zh-CN" altLang="en-US"/>
              <a:t>不涉及信息在计算机中的表示</a:t>
            </a:r>
          </a:p>
          <a:p>
            <a:pPr marL="1143000" lvl="2" indent="-228600" algn="just" defTabSz="914400"/>
            <a:r>
              <a:rPr lang="zh-CN" altLang="en-US"/>
              <a:t>常用的概念模型有实体</a:t>
            </a:r>
            <a:r>
              <a:rPr lang="en-US" altLang="zh-CN"/>
              <a:t>-</a:t>
            </a:r>
            <a:r>
              <a:rPr lang="zh-CN" altLang="en-US"/>
              <a:t>联系模型，即</a:t>
            </a:r>
            <a:r>
              <a:rPr lang="en-US" altLang="zh-CN"/>
              <a:t>E-R</a:t>
            </a:r>
            <a:r>
              <a:rPr lang="zh-CN" altLang="en-US"/>
              <a:t>模型。</a:t>
            </a:r>
          </a:p>
          <a:p>
            <a:pPr marL="1143000" lvl="2" indent="-228600" algn="just" defTabSz="914400"/>
            <a:r>
              <a:rPr lang="en-US" altLang="zh-CN"/>
              <a:t>E-R</a:t>
            </a:r>
            <a:r>
              <a:rPr lang="zh-CN" altLang="en-US"/>
              <a:t>模型可用于数据库设计的概念建模 </a:t>
            </a:r>
          </a:p>
          <a:p>
            <a:pPr marL="742950" lvl="1" indent="-285750" algn="just" defTabSz="914400"/>
            <a:r>
              <a:rPr lang="zh-CN" altLang="en-US"/>
              <a:t>数据库系统支持的数据模型 </a:t>
            </a:r>
          </a:p>
          <a:p>
            <a:pPr marL="1143000" lvl="2" indent="-228600" algn="just" defTabSz="914400"/>
            <a:r>
              <a:rPr lang="zh-CN" altLang="en-US"/>
              <a:t>层次数据模型</a:t>
            </a:r>
          </a:p>
          <a:p>
            <a:pPr marL="1143000" lvl="2" indent="-228600" algn="just" defTabSz="914400"/>
            <a:r>
              <a:rPr lang="zh-CN" altLang="en-US"/>
              <a:t>网状数据模型</a:t>
            </a:r>
          </a:p>
          <a:p>
            <a:pPr marL="1143000" lvl="2" indent="-228600" algn="just" defTabSz="914400"/>
            <a:r>
              <a:rPr lang="zh-CN" altLang="en-US"/>
              <a:t>关系数据模型</a:t>
            </a:r>
          </a:p>
          <a:p>
            <a:pPr marL="1143000" lvl="2" indent="-228600" algn="just" defTabSz="914400"/>
            <a:r>
              <a:rPr lang="zh-CN" altLang="en-US"/>
              <a:t>面向对象数据模型等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ChangeArrowheads="1"/>
          </p:cNvSpPr>
          <p:nvPr/>
        </p:nvSpPr>
        <p:spPr bwMode="auto">
          <a:xfrm>
            <a:off x="2557463" y="1708150"/>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defRPr/>
            </a:pPr>
            <a:r>
              <a:rPr lang="zh-CN" altLang="en-US" sz="4800" dirty="0">
                <a:solidFill>
                  <a:schemeClr val="bg1"/>
                </a:solidFill>
                <a:effectLst>
                  <a:outerShdw blurRad="38100" dist="38100" dir="2700000" algn="tl">
                    <a:srgbClr val="000000"/>
                  </a:outerShdw>
                </a:effectLst>
                <a:latin typeface="Times New Roman" pitchFamily="18" charset="0"/>
                <a:ea typeface=""/>
              </a:rPr>
              <a:t>作     业</a:t>
            </a:r>
            <a:endParaRPr lang="zh-CN" altLang="en-US" sz="4800" b="0" dirty="0">
              <a:solidFill>
                <a:schemeClr val="bg1"/>
              </a:solidFill>
              <a:effectLst>
                <a:outerShdw blurRad="38100" dist="38100" dir="2700000" algn="tl">
                  <a:srgbClr val="000000"/>
                </a:outerShdw>
              </a:effectLst>
              <a:latin typeface="Times New Roman" pitchFamily="18" charset="0"/>
              <a:ea typeface=""/>
            </a:endParaRPr>
          </a:p>
          <a:p>
            <a:pPr>
              <a:defRPr/>
            </a:pPr>
            <a:r>
              <a:rPr lang="en-US" altLang="zh-CN" sz="4800" dirty="0">
                <a:solidFill>
                  <a:schemeClr val="bg1"/>
                </a:solidFill>
                <a:effectLst>
                  <a:outerShdw blurRad="38100" dist="38100" dir="2700000" algn="tl">
                    <a:srgbClr val="000000"/>
                  </a:outerShdw>
                </a:effectLst>
                <a:latin typeface="Arial" pitchFamily="34" charset="0"/>
              </a:rPr>
              <a:t>P34 </a:t>
            </a:r>
          </a:p>
          <a:p>
            <a:pPr>
              <a:defRPr/>
            </a:pPr>
            <a:r>
              <a:rPr lang="en-US" altLang="zh-CN" sz="4800" dirty="0">
                <a:solidFill>
                  <a:schemeClr val="bg1"/>
                </a:solidFill>
                <a:effectLst>
                  <a:outerShdw blurRad="38100" dist="38100" dir="2700000" algn="tl">
                    <a:srgbClr val="000000"/>
                  </a:outerShdw>
                </a:effectLst>
                <a:latin typeface="Arial" pitchFamily="34" charset="0"/>
              </a:rPr>
              <a:t>2,4</a:t>
            </a:r>
          </a:p>
        </p:txBody>
      </p:sp>
      <p:grpSp>
        <p:nvGrpSpPr>
          <p:cNvPr id="71683" name="Group 3"/>
          <p:cNvGrpSpPr>
            <a:grpSpLocks/>
          </p:cNvGrpSpPr>
          <p:nvPr/>
        </p:nvGrpSpPr>
        <p:grpSpPr bwMode="auto">
          <a:xfrm>
            <a:off x="992188" y="1628775"/>
            <a:ext cx="1700212" cy="2743200"/>
            <a:chOff x="202" y="926"/>
            <a:chExt cx="1939" cy="2770"/>
          </a:xfrm>
        </p:grpSpPr>
        <p:sp>
          <p:nvSpPr>
            <p:cNvPr id="71702" name="Freeform 4"/>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71703" name="Freeform 5"/>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71704" name="Group 6"/>
            <p:cNvGrpSpPr>
              <a:grpSpLocks/>
            </p:cNvGrpSpPr>
            <p:nvPr/>
          </p:nvGrpSpPr>
          <p:grpSpPr bwMode="auto">
            <a:xfrm>
              <a:off x="532" y="1062"/>
              <a:ext cx="1572" cy="2612"/>
              <a:chOff x="532" y="1062"/>
              <a:chExt cx="1572" cy="2612"/>
            </a:xfrm>
          </p:grpSpPr>
          <p:sp>
            <p:nvSpPr>
              <p:cNvPr id="71705" name="Freeform 7"/>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6" name="Freeform 8"/>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7" name="Freeform 9"/>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8" name="Freeform 10"/>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9" name="Freeform 11"/>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0" name="Freeform 12"/>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1" name="Freeform 13"/>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2" name="Freeform 14"/>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3" name="Freeform 15"/>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4" name="Freeform 16"/>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5" name="Freeform 17"/>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6" name="Freeform 18"/>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717" name="Freeform 19"/>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718" name="Freeform 20"/>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9" name="Freeform 21"/>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720" name="Freeform 22"/>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71684" name="Group 23"/>
          <p:cNvGrpSpPr>
            <a:grpSpLocks/>
          </p:cNvGrpSpPr>
          <p:nvPr/>
        </p:nvGrpSpPr>
        <p:grpSpPr bwMode="auto">
          <a:xfrm>
            <a:off x="7510463" y="1781175"/>
            <a:ext cx="1816100" cy="2514600"/>
            <a:chOff x="3594" y="1043"/>
            <a:chExt cx="2012" cy="2574"/>
          </a:xfrm>
        </p:grpSpPr>
        <p:sp>
          <p:nvSpPr>
            <p:cNvPr id="71685" name="Freeform 24"/>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71686" name="Freeform 25"/>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87" name="Freeform 26"/>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88" name="Freeform 27"/>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89" name="Freeform 28"/>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0" name="Freeform 29"/>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1" name="Freeform 30"/>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2" name="Freeform 31"/>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3" name="Freeform 32"/>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4" name="Freeform 33"/>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71695" name="Freeform 34"/>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6" name="Freeform 35"/>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7" name="Freeform 36"/>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8" name="Freeform 37"/>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699" name="Freeform 38"/>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0" name="Freeform 39"/>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01" name="Freeform 40"/>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3BEBA8B8-8C36-4957-80AA-530A873A1166}" type="slidenum">
              <a:rPr lang="zh-CN" altLang="en-US" smtClean="0"/>
              <a:pPr/>
              <a:t>65</a:t>
            </a:fld>
            <a:endParaRPr lang="en-US" altLang="zh-CN"/>
          </a:p>
        </p:txBody>
      </p:sp>
      <p:sp>
        <p:nvSpPr>
          <p:cNvPr id="7270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5A399DCF-CAC6-400F-9130-F37C7D6C3F42}" type="datetime1">
              <a:rPr lang="zh-CN" altLang="en-US" sz="1800" smtClean="0"/>
              <a:pPr/>
              <a:t>2023/2/25</a:t>
            </a:fld>
            <a:endParaRPr lang="en-US" altLang="zh-CN" sz="1000"/>
          </a:p>
        </p:txBody>
      </p:sp>
      <p:sp>
        <p:nvSpPr>
          <p:cNvPr id="1158146" name="Rectangle 2"/>
          <p:cNvSpPr>
            <a:spLocks noGrp="1" noChangeArrowheads="1"/>
          </p:cNvSpPr>
          <p:nvPr>
            <p:ph type="title"/>
          </p:nvPr>
        </p:nvSpPr>
        <p:spPr/>
        <p:txBody>
          <a:bodyPr/>
          <a:lstStyle/>
          <a:p>
            <a:pPr>
              <a:defRPr/>
            </a:pPr>
            <a:r>
              <a:rPr lang="zh-CN" altLang="en-US"/>
              <a:t>作业</a:t>
            </a:r>
            <a:r>
              <a:rPr lang="en-US" altLang="zh-CN"/>
              <a:t>P34</a:t>
            </a:r>
          </a:p>
        </p:txBody>
      </p:sp>
      <p:sp>
        <p:nvSpPr>
          <p:cNvPr id="72709" name="Rectangle 3"/>
          <p:cNvSpPr>
            <a:spLocks noGrp="1" noChangeArrowheads="1"/>
          </p:cNvSpPr>
          <p:nvPr>
            <p:ph type="body" idx="1"/>
          </p:nvPr>
        </p:nvSpPr>
        <p:spPr>
          <a:xfrm>
            <a:off x="650875" y="1143000"/>
            <a:ext cx="8820150" cy="3426579"/>
          </a:xfrm>
        </p:spPr>
        <p:txBody>
          <a:bodyPr/>
          <a:lstStyle/>
          <a:p>
            <a:pPr>
              <a:lnSpc>
                <a:spcPct val="100000"/>
              </a:lnSpc>
              <a:spcBef>
                <a:spcPts val="200"/>
              </a:spcBef>
            </a:pPr>
            <a:r>
              <a:rPr lang="en-US" altLang="zh-CN" sz="2400" dirty="0"/>
              <a:t>2</a:t>
            </a:r>
            <a:r>
              <a:rPr lang="zh-CN" altLang="en-US" sz="2400" dirty="0"/>
              <a:t>．试分别举出事物间具有一对一、一对多、多对多联系的三个例子。</a:t>
            </a:r>
          </a:p>
          <a:p>
            <a:pPr>
              <a:lnSpc>
                <a:spcPct val="100000"/>
              </a:lnSpc>
              <a:spcBef>
                <a:spcPts val="200"/>
              </a:spcBef>
            </a:pPr>
            <a:endParaRPr lang="en-US" altLang="zh-CN" sz="2400" dirty="0"/>
          </a:p>
          <a:p>
            <a:pPr>
              <a:lnSpc>
                <a:spcPct val="100000"/>
              </a:lnSpc>
              <a:spcBef>
                <a:spcPts val="200"/>
              </a:spcBef>
            </a:pPr>
            <a:r>
              <a:rPr lang="en-US" altLang="zh-CN" sz="2400" dirty="0"/>
              <a:t>4</a:t>
            </a:r>
            <a:r>
              <a:rPr lang="zh-CN" altLang="en-US" sz="2400" dirty="0"/>
              <a:t>．某商场对商品信息管理有如下数据。</a:t>
            </a:r>
          </a:p>
          <a:p>
            <a:pPr lvl="1">
              <a:lnSpc>
                <a:spcPct val="100000"/>
              </a:lnSpc>
              <a:spcBef>
                <a:spcPts val="200"/>
              </a:spcBef>
            </a:pPr>
            <a:r>
              <a:rPr lang="zh-CN" altLang="en-US" sz="2400" dirty="0"/>
              <a:t>商品出售按照商品类分为食品、日用品、服装、鞋帽等，每个销售组出售一类商品；一个组有一个组长，有若干售货员</a:t>
            </a:r>
            <a:r>
              <a:rPr lang="en-US" altLang="zh-CN" sz="2400" dirty="0"/>
              <a:t>;</a:t>
            </a:r>
            <a:r>
              <a:rPr lang="zh-CN" altLang="en-US" sz="2400" dirty="0"/>
              <a:t>商品按分类存放在不同仓库中；一种商品有多个供应商，一个供应商可供应多种商品。 </a:t>
            </a:r>
          </a:p>
          <a:p>
            <a:pPr lvl="1">
              <a:lnSpc>
                <a:spcPct val="100000"/>
              </a:lnSpc>
              <a:spcBef>
                <a:spcPts val="200"/>
              </a:spcBef>
            </a:pPr>
            <a:r>
              <a:rPr lang="zh-CN" altLang="en-US" sz="2400" dirty="0"/>
              <a:t>试用</a:t>
            </a:r>
            <a:r>
              <a:rPr lang="en-US" altLang="zh-CN" sz="2400" dirty="0"/>
              <a:t>E-R</a:t>
            </a:r>
            <a:r>
              <a:rPr lang="zh-CN" altLang="en-US" sz="2400" dirty="0"/>
              <a:t>图给出概念模型。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2068FE2-53DC-404F-A458-BD98AEAAD0DD}" type="slidenum">
              <a:rPr lang="zh-CN" altLang="en-US" smtClean="0"/>
              <a:pPr/>
              <a:t>7</a:t>
            </a:fld>
            <a:endParaRPr lang="en-US" altLang="zh-CN"/>
          </a:p>
        </p:txBody>
      </p:sp>
      <p:sp>
        <p:nvSpPr>
          <p:cNvPr id="9219"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A7AE449A-8131-4386-91C2-F90A1DB14581}" type="datetime1">
              <a:rPr lang="zh-CN" altLang="en-US" sz="1800" smtClean="0"/>
              <a:pPr/>
              <a:t>2023/2/25</a:t>
            </a:fld>
            <a:endParaRPr lang="en-US" altLang="zh-CN" sz="1000"/>
          </a:p>
        </p:txBody>
      </p:sp>
      <p:sp>
        <p:nvSpPr>
          <p:cNvPr id="1148930" name="Rectangle 2"/>
          <p:cNvSpPr>
            <a:spLocks noGrp="1" noChangeArrowheads="1"/>
          </p:cNvSpPr>
          <p:nvPr>
            <p:ph type="title"/>
          </p:nvPr>
        </p:nvSpPr>
        <p:spPr/>
        <p:txBody>
          <a:bodyPr/>
          <a:lstStyle/>
          <a:p>
            <a:pPr>
              <a:defRPr/>
            </a:pPr>
            <a:r>
              <a:rPr lang="zh-CN" altLang="en-US"/>
              <a:t>第</a:t>
            </a:r>
            <a:r>
              <a:rPr lang="en-US" altLang="zh-CN"/>
              <a:t>2</a:t>
            </a:r>
            <a:r>
              <a:rPr lang="zh-CN" altLang="en-US"/>
              <a:t>章  数据模型</a:t>
            </a:r>
          </a:p>
        </p:txBody>
      </p:sp>
      <p:sp>
        <p:nvSpPr>
          <p:cNvPr id="9221" name="Rectangle 3"/>
          <p:cNvSpPr>
            <a:spLocks noGrp="1" noChangeArrowheads="1"/>
          </p:cNvSpPr>
          <p:nvPr>
            <p:ph type="body" idx="1"/>
          </p:nvPr>
        </p:nvSpPr>
        <p:spPr>
          <a:xfrm>
            <a:off x="650875" y="1143000"/>
            <a:ext cx="8820150" cy="3333750"/>
          </a:xfrm>
        </p:spPr>
        <p:txBody>
          <a:bodyPr/>
          <a:lstStyle/>
          <a:p>
            <a:pPr>
              <a:lnSpc>
                <a:spcPct val="130000"/>
              </a:lnSpc>
              <a:spcBef>
                <a:spcPct val="0"/>
              </a:spcBef>
            </a:pPr>
            <a:r>
              <a:rPr lang="en-US" altLang="zh-CN">
                <a:solidFill>
                  <a:srgbClr val="0000FF"/>
                </a:solidFill>
              </a:rPr>
              <a:t>2.1	E-R概念模型</a:t>
            </a:r>
          </a:p>
          <a:p>
            <a:pPr>
              <a:lnSpc>
                <a:spcPct val="130000"/>
              </a:lnSpc>
              <a:spcBef>
                <a:spcPct val="0"/>
              </a:spcBef>
            </a:pPr>
            <a:r>
              <a:rPr lang="en-US" altLang="zh-CN"/>
              <a:t>2.2	层次数据模型</a:t>
            </a:r>
          </a:p>
          <a:p>
            <a:pPr>
              <a:lnSpc>
                <a:spcPct val="130000"/>
              </a:lnSpc>
              <a:spcBef>
                <a:spcPct val="0"/>
              </a:spcBef>
            </a:pPr>
            <a:r>
              <a:rPr lang="en-US" altLang="zh-CN"/>
              <a:t>2.3	网状数据模型</a:t>
            </a:r>
          </a:p>
          <a:p>
            <a:pPr>
              <a:lnSpc>
                <a:spcPct val="130000"/>
              </a:lnSpc>
              <a:spcBef>
                <a:spcPct val="0"/>
              </a:spcBef>
            </a:pPr>
            <a:r>
              <a:rPr lang="en-US" altLang="zh-CN"/>
              <a:t>2.4	关系数据模型</a:t>
            </a:r>
          </a:p>
          <a:p>
            <a:pPr>
              <a:lnSpc>
                <a:spcPct val="130000"/>
              </a:lnSpc>
              <a:spcBef>
                <a:spcPct val="0"/>
              </a:spcBef>
            </a:pPr>
            <a:r>
              <a:rPr lang="en-US" altLang="zh-CN"/>
              <a:t>2.5	面向对象数据模型</a:t>
            </a:r>
            <a:endParaRPr lang="zh-CN" altLang="en-US"/>
          </a:p>
          <a:p>
            <a:pPr>
              <a:lnSpc>
                <a:spcPct val="130000"/>
              </a:lnSpc>
              <a:spcBef>
                <a:spcPct val="0"/>
              </a:spcBef>
            </a:pPr>
            <a:r>
              <a:rPr lang="en-US" altLang="zh-CN"/>
              <a:t>2.6 </a:t>
            </a:r>
            <a:r>
              <a:rPr lang="zh-CN" altLang="en-US"/>
              <a:t>小结</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BDA6D21D-5857-4874-8C2E-C603880CFB87}" type="slidenum">
              <a:rPr lang="zh-CN" altLang="en-US" smtClean="0"/>
              <a:pPr/>
              <a:t>8</a:t>
            </a:fld>
            <a:endParaRPr lang="en-US" altLang="zh-CN"/>
          </a:p>
        </p:txBody>
      </p:sp>
      <p:sp>
        <p:nvSpPr>
          <p:cNvPr id="10243"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6657DE44-6712-42E3-BE92-5ED059385471}" type="datetime1">
              <a:rPr lang="zh-CN" altLang="en-US" sz="1800" smtClean="0"/>
              <a:pPr/>
              <a:t>2023/2/25</a:t>
            </a:fld>
            <a:endParaRPr lang="en-US" altLang="zh-CN" sz="1000"/>
          </a:p>
        </p:txBody>
      </p:sp>
      <p:sp>
        <p:nvSpPr>
          <p:cNvPr id="1085442" name="Rectangle 2"/>
          <p:cNvSpPr>
            <a:spLocks noGrp="1" noChangeArrowheads="1"/>
          </p:cNvSpPr>
          <p:nvPr>
            <p:ph type="title"/>
          </p:nvPr>
        </p:nvSpPr>
        <p:spPr/>
        <p:txBody>
          <a:bodyPr/>
          <a:lstStyle/>
          <a:p>
            <a:pPr>
              <a:defRPr/>
            </a:pPr>
            <a:r>
              <a:rPr lang="en-US" altLang="zh-CN"/>
              <a:t>2.1 E-R概念模型</a:t>
            </a:r>
            <a:endParaRPr lang="zh-CN" altLang="en-US"/>
          </a:p>
        </p:txBody>
      </p:sp>
      <p:sp>
        <p:nvSpPr>
          <p:cNvPr id="10245" name="Rectangle 3"/>
          <p:cNvSpPr>
            <a:spLocks noGrp="1" noChangeArrowheads="1"/>
          </p:cNvSpPr>
          <p:nvPr>
            <p:ph type="body" idx="1"/>
          </p:nvPr>
        </p:nvSpPr>
        <p:spPr>
          <a:xfrm>
            <a:off x="650875" y="1143000"/>
            <a:ext cx="8820150" cy="4116388"/>
          </a:xfrm>
        </p:spPr>
        <p:txBody>
          <a:bodyPr/>
          <a:lstStyle/>
          <a:p>
            <a:pPr algn="just">
              <a:lnSpc>
                <a:spcPct val="80000"/>
              </a:lnSpc>
            </a:pPr>
            <a:r>
              <a:rPr lang="zh-CN" altLang="en-US"/>
              <a:t>概念模型的用途</a:t>
            </a:r>
          </a:p>
          <a:p>
            <a:pPr lvl="1" algn="just">
              <a:lnSpc>
                <a:spcPct val="80000"/>
              </a:lnSpc>
            </a:pPr>
            <a:r>
              <a:rPr lang="zh-CN" altLang="en-US"/>
              <a:t>用于信息世界的建模</a:t>
            </a:r>
          </a:p>
          <a:p>
            <a:pPr lvl="1">
              <a:lnSpc>
                <a:spcPct val="80000"/>
              </a:lnSpc>
            </a:pPr>
            <a:r>
              <a:rPr lang="zh-CN" altLang="en-US"/>
              <a:t>是现实世界到机器世界的一个中间层次</a:t>
            </a:r>
          </a:p>
          <a:p>
            <a:pPr lvl="1" algn="just">
              <a:lnSpc>
                <a:spcPct val="80000"/>
              </a:lnSpc>
            </a:pPr>
            <a:r>
              <a:rPr lang="zh-CN" altLang="en-US"/>
              <a:t>是数据库设计的有力工具</a:t>
            </a:r>
          </a:p>
          <a:p>
            <a:pPr lvl="1" algn="just">
              <a:lnSpc>
                <a:spcPct val="80000"/>
              </a:lnSpc>
            </a:pPr>
            <a:r>
              <a:rPr lang="zh-CN" altLang="en-US"/>
              <a:t>数据库设计人员和用户之间进行交流的语言</a:t>
            </a:r>
          </a:p>
          <a:p>
            <a:pPr algn="just">
              <a:lnSpc>
                <a:spcPct val="80000"/>
              </a:lnSpc>
            </a:pPr>
            <a:r>
              <a:rPr lang="zh-CN" altLang="en-US"/>
              <a:t>对概念模型的基本要求</a:t>
            </a:r>
          </a:p>
          <a:p>
            <a:pPr lvl="1" algn="just">
              <a:lnSpc>
                <a:spcPct val="80000"/>
              </a:lnSpc>
            </a:pPr>
            <a:r>
              <a:rPr lang="zh-CN" altLang="en-US"/>
              <a:t>较强的语义表达能力，能够方便、直接地表达应用中的各种语义知识</a:t>
            </a:r>
          </a:p>
          <a:p>
            <a:pPr lvl="1" algn="just">
              <a:lnSpc>
                <a:spcPct val="80000"/>
              </a:lnSpc>
            </a:pPr>
            <a:r>
              <a:rPr lang="zh-CN" altLang="en-US"/>
              <a:t>简单、清晰、易于用户理解。</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0DAF5DC8-D4F9-4925-B065-1CB2936E0C3F}" type="slidenum">
              <a:rPr lang="zh-CN" altLang="en-US" smtClean="0"/>
              <a:pPr/>
              <a:t>9</a:t>
            </a:fld>
            <a:endParaRPr lang="en-US" altLang="zh-CN"/>
          </a:p>
        </p:txBody>
      </p:sp>
      <p:sp>
        <p:nvSpPr>
          <p:cNvPr id="11267" name="日期占位符 4"/>
          <p:cNvSpPr>
            <a:spLocks noGrp="1"/>
          </p:cNvSpPr>
          <p:nvPr>
            <p:ph type="dt" sz="quarter" idx="11"/>
          </p:nvPr>
        </p:nvSpPr>
        <p:spPr>
          <a:noFill/>
        </p:spPr>
        <p:txBody>
          <a:bodyPr/>
          <a:lstStyle>
            <a:lvl1pPr defTabSz="1157288">
              <a:defRPr sz="2000" b="1">
                <a:solidFill>
                  <a:schemeClr val="tx1"/>
                </a:solidFill>
                <a:latin typeface="Arial" charset="0"/>
                <a:ea typeface="宋体" pitchFamily="2" charset="-122"/>
              </a:defRPr>
            </a:lvl1pPr>
            <a:lvl2pPr marL="742950" indent="-285750" defTabSz="1157288">
              <a:defRPr sz="2000" b="1">
                <a:solidFill>
                  <a:schemeClr val="tx1"/>
                </a:solidFill>
                <a:latin typeface="Arial" charset="0"/>
                <a:ea typeface="宋体" pitchFamily="2" charset="-122"/>
              </a:defRPr>
            </a:lvl2pPr>
            <a:lvl3pPr marL="1143000" indent="-228600" defTabSz="1157288">
              <a:defRPr sz="2000" b="1">
                <a:solidFill>
                  <a:schemeClr val="tx1"/>
                </a:solidFill>
                <a:latin typeface="Arial" charset="0"/>
                <a:ea typeface="宋体" pitchFamily="2" charset="-122"/>
              </a:defRPr>
            </a:lvl3pPr>
            <a:lvl4pPr marL="1600200" indent="-228600" defTabSz="1157288">
              <a:defRPr sz="2000" b="1">
                <a:solidFill>
                  <a:schemeClr val="tx1"/>
                </a:solidFill>
                <a:latin typeface="Arial" charset="0"/>
                <a:ea typeface="宋体" pitchFamily="2" charset="-122"/>
              </a:defRPr>
            </a:lvl4pPr>
            <a:lvl5pPr marL="2057400" indent="-228600" defTabSz="1157288">
              <a:defRPr sz="2000" b="1">
                <a:solidFill>
                  <a:schemeClr val="tx1"/>
                </a:solidFill>
                <a:latin typeface="Arial" charset="0"/>
                <a:ea typeface="宋体" pitchFamily="2" charset="-122"/>
              </a:defRPr>
            </a:lvl5pPr>
            <a:lvl6pPr marL="2514600" indent="-228600" algn="ctr" defTabSz="1157288" eaLnBrk="0" fontAlgn="base" hangingPunct="0">
              <a:spcBef>
                <a:spcPct val="0"/>
              </a:spcBef>
              <a:spcAft>
                <a:spcPct val="0"/>
              </a:spcAft>
              <a:defRPr sz="2000" b="1">
                <a:solidFill>
                  <a:schemeClr val="tx1"/>
                </a:solidFill>
                <a:latin typeface="Arial" charset="0"/>
                <a:ea typeface="宋体" pitchFamily="2" charset="-122"/>
              </a:defRPr>
            </a:lvl6pPr>
            <a:lvl7pPr marL="2971800" indent="-228600" algn="ctr" defTabSz="1157288" eaLnBrk="0" fontAlgn="base" hangingPunct="0">
              <a:spcBef>
                <a:spcPct val="0"/>
              </a:spcBef>
              <a:spcAft>
                <a:spcPct val="0"/>
              </a:spcAft>
              <a:defRPr sz="2000" b="1">
                <a:solidFill>
                  <a:schemeClr val="tx1"/>
                </a:solidFill>
                <a:latin typeface="Arial" charset="0"/>
                <a:ea typeface="宋体" pitchFamily="2" charset="-122"/>
              </a:defRPr>
            </a:lvl7pPr>
            <a:lvl8pPr marL="3429000" indent="-228600" algn="ctr" defTabSz="1157288" eaLnBrk="0" fontAlgn="base" hangingPunct="0">
              <a:spcBef>
                <a:spcPct val="0"/>
              </a:spcBef>
              <a:spcAft>
                <a:spcPct val="0"/>
              </a:spcAft>
              <a:defRPr sz="2000" b="1">
                <a:solidFill>
                  <a:schemeClr val="tx1"/>
                </a:solidFill>
                <a:latin typeface="Arial" charset="0"/>
                <a:ea typeface="宋体" pitchFamily="2" charset="-122"/>
              </a:defRPr>
            </a:lvl8pPr>
            <a:lvl9pPr marL="3886200" indent="-228600" algn="ctr" defTabSz="1157288" eaLnBrk="0" fontAlgn="base" hangingPunct="0">
              <a:spcBef>
                <a:spcPct val="0"/>
              </a:spcBef>
              <a:spcAft>
                <a:spcPct val="0"/>
              </a:spcAft>
              <a:defRPr sz="2000" b="1">
                <a:solidFill>
                  <a:schemeClr val="tx1"/>
                </a:solidFill>
                <a:latin typeface="Arial" charset="0"/>
                <a:ea typeface="宋体" pitchFamily="2" charset="-122"/>
              </a:defRPr>
            </a:lvl9pPr>
          </a:lstStyle>
          <a:p>
            <a:fld id="{202AECB9-10CE-4168-BBAB-5CB5A3E752C0}" type="datetime1">
              <a:rPr lang="zh-CN" altLang="en-US" sz="1800" smtClean="0"/>
              <a:pPr/>
              <a:t>2023/2/25</a:t>
            </a:fld>
            <a:endParaRPr lang="en-US" altLang="zh-CN" sz="1000"/>
          </a:p>
        </p:txBody>
      </p:sp>
      <p:sp>
        <p:nvSpPr>
          <p:cNvPr id="958466" name="Rectangle 2"/>
          <p:cNvSpPr>
            <a:spLocks noGrp="1" noChangeArrowheads="1"/>
          </p:cNvSpPr>
          <p:nvPr>
            <p:ph type="title"/>
          </p:nvPr>
        </p:nvSpPr>
        <p:spPr/>
        <p:txBody>
          <a:bodyPr/>
          <a:lstStyle/>
          <a:p>
            <a:pPr>
              <a:defRPr/>
            </a:pPr>
            <a:r>
              <a:rPr lang="en-US" altLang="zh-CN"/>
              <a:t>2.1.1	E-R</a:t>
            </a:r>
            <a:r>
              <a:rPr lang="zh-CN" altLang="en-US"/>
              <a:t>数据模型中的基本概念</a:t>
            </a:r>
          </a:p>
        </p:txBody>
      </p:sp>
      <p:sp>
        <p:nvSpPr>
          <p:cNvPr id="11269" name="Rectangle 3"/>
          <p:cNvSpPr>
            <a:spLocks noGrp="1" noChangeArrowheads="1"/>
          </p:cNvSpPr>
          <p:nvPr>
            <p:ph type="body" idx="1"/>
          </p:nvPr>
        </p:nvSpPr>
        <p:spPr>
          <a:xfrm>
            <a:off x="650875" y="1143000"/>
            <a:ext cx="8820150" cy="5233988"/>
          </a:xfrm>
        </p:spPr>
        <p:txBody>
          <a:bodyPr/>
          <a:lstStyle/>
          <a:p>
            <a:pPr>
              <a:lnSpc>
                <a:spcPct val="85000"/>
              </a:lnSpc>
              <a:spcBef>
                <a:spcPct val="15000"/>
              </a:spcBef>
            </a:pPr>
            <a:r>
              <a:rPr lang="en-US" altLang="zh-CN"/>
              <a:t>1. </a:t>
            </a:r>
            <a:r>
              <a:rPr lang="zh-CN" altLang="en-US"/>
              <a:t>实体（</a:t>
            </a:r>
            <a:r>
              <a:rPr lang="en-US" altLang="zh-CN"/>
              <a:t>Entity</a:t>
            </a:r>
            <a:r>
              <a:rPr lang="zh-CN" altLang="en-US"/>
              <a:t>）</a:t>
            </a:r>
          </a:p>
          <a:p>
            <a:pPr lvl="1">
              <a:lnSpc>
                <a:spcPct val="85000"/>
              </a:lnSpc>
              <a:spcBef>
                <a:spcPct val="15000"/>
              </a:spcBef>
            </a:pPr>
            <a:r>
              <a:rPr lang="zh-CN" altLang="en-US"/>
              <a:t>客观存在并可相互区别的事物称为实体。</a:t>
            </a:r>
          </a:p>
          <a:p>
            <a:pPr lvl="1">
              <a:lnSpc>
                <a:spcPct val="85000"/>
              </a:lnSpc>
              <a:spcBef>
                <a:spcPct val="15000"/>
              </a:spcBef>
            </a:pPr>
            <a:r>
              <a:rPr lang="zh-CN" altLang="en-US"/>
              <a:t>可以是具体的对象，如一个学生</a:t>
            </a:r>
            <a:r>
              <a:rPr lang="en-US" altLang="zh-CN"/>
              <a:t>,</a:t>
            </a:r>
            <a:r>
              <a:rPr lang="zh-CN" altLang="en-US"/>
              <a:t>一本书</a:t>
            </a:r>
            <a:r>
              <a:rPr lang="en-US" altLang="zh-CN"/>
              <a:t>,</a:t>
            </a:r>
            <a:r>
              <a:rPr lang="zh-CN" altLang="en-US"/>
              <a:t>一辆汽车；也可以是抽象的概念或联系，如一堂课</a:t>
            </a:r>
            <a:r>
              <a:rPr lang="en-US" altLang="zh-CN"/>
              <a:t>,</a:t>
            </a:r>
            <a:r>
              <a:rPr lang="zh-CN" altLang="en-US"/>
              <a:t>一次比赛等</a:t>
            </a:r>
          </a:p>
          <a:p>
            <a:pPr>
              <a:lnSpc>
                <a:spcPct val="85000"/>
              </a:lnSpc>
              <a:spcBef>
                <a:spcPct val="15000"/>
              </a:spcBef>
            </a:pPr>
            <a:r>
              <a:rPr lang="en-US" altLang="zh-CN">
                <a:latin typeface="宋体" pitchFamily="2" charset="-122"/>
              </a:rPr>
              <a:t>2. </a:t>
            </a:r>
            <a:r>
              <a:rPr lang="zh-CN" altLang="en-US">
                <a:latin typeface="宋体" pitchFamily="2" charset="-122"/>
              </a:rPr>
              <a:t>属性（</a:t>
            </a:r>
            <a:r>
              <a:rPr lang="en-US" altLang="zh-CN">
                <a:latin typeface="宋体" pitchFamily="2" charset="-122"/>
              </a:rPr>
              <a:t>Attribute</a:t>
            </a:r>
            <a:r>
              <a:rPr lang="zh-CN" altLang="en-US">
                <a:latin typeface="宋体" pitchFamily="2" charset="-122"/>
              </a:rPr>
              <a:t>）</a:t>
            </a:r>
          </a:p>
          <a:p>
            <a:pPr lvl="1">
              <a:lnSpc>
                <a:spcPct val="85000"/>
              </a:lnSpc>
              <a:spcBef>
                <a:spcPct val="15000"/>
              </a:spcBef>
            </a:pPr>
            <a:r>
              <a:rPr lang="zh-CN" altLang="en-US">
                <a:latin typeface="宋体" pitchFamily="2" charset="-122"/>
              </a:rPr>
              <a:t>实体所具有的某一特征称为属性。</a:t>
            </a:r>
          </a:p>
          <a:p>
            <a:pPr lvl="1">
              <a:lnSpc>
                <a:spcPct val="85000"/>
              </a:lnSpc>
              <a:spcBef>
                <a:spcPct val="15000"/>
              </a:spcBef>
            </a:pPr>
            <a:r>
              <a:rPr lang="zh-CN" altLang="en-US"/>
              <a:t>一个实体可以由若干个属性来刻画，如学生实体有学号、姓名、年龄、性别、系等方面的属性</a:t>
            </a:r>
          </a:p>
          <a:p>
            <a:pPr lvl="1">
              <a:lnSpc>
                <a:spcPct val="85000"/>
              </a:lnSpc>
              <a:spcBef>
                <a:spcPct val="15000"/>
              </a:spcBef>
            </a:pPr>
            <a:r>
              <a:rPr lang="zh-CN" altLang="en-US"/>
              <a:t>属性有</a:t>
            </a:r>
            <a:r>
              <a:rPr lang="en-US" altLang="zh-CN"/>
              <a:t>“</a:t>
            </a:r>
            <a:r>
              <a:rPr lang="zh-CN" altLang="en-US"/>
              <a:t>类型</a:t>
            </a:r>
            <a:r>
              <a:rPr lang="en-US" altLang="zh-CN"/>
              <a:t>”</a:t>
            </a:r>
            <a:r>
              <a:rPr lang="zh-CN" altLang="en-US"/>
              <a:t>和“值”之分，</a:t>
            </a:r>
          </a:p>
          <a:p>
            <a:pPr lvl="2">
              <a:lnSpc>
                <a:spcPct val="85000"/>
              </a:lnSpc>
              <a:spcBef>
                <a:spcPct val="15000"/>
              </a:spcBef>
            </a:pPr>
            <a:r>
              <a:rPr lang="en-US" altLang="zh-CN"/>
              <a:t>“</a:t>
            </a:r>
            <a:r>
              <a:rPr lang="zh-CN" altLang="en-US"/>
              <a:t>类型</a:t>
            </a:r>
            <a:r>
              <a:rPr lang="en-US" altLang="zh-CN"/>
              <a:t>”</a:t>
            </a:r>
            <a:r>
              <a:rPr lang="zh-CN" altLang="en-US"/>
              <a:t>即为属性名，如姓名、年龄、性别是属性的型；“值”即为属性的具体内容，</a:t>
            </a:r>
          </a:p>
          <a:p>
            <a:pPr lvl="2">
              <a:lnSpc>
                <a:spcPct val="85000"/>
              </a:lnSpc>
              <a:spcBef>
                <a:spcPct val="15000"/>
              </a:spcBef>
            </a:pPr>
            <a:r>
              <a:rPr lang="zh-CN" altLang="en-US"/>
              <a:t>如</a:t>
            </a:r>
            <a:r>
              <a:rPr lang="en-US" altLang="zh-CN"/>
              <a:t>(990001,</a:t>
            </a:r>
            <a:r>
              <a:rPr lang="zh-CN" altLang="en-US"/>
              <a:t>张立，</a:t>
            </a:r>
            <a:r>
              <a:rPr lang="en-US" altLang="zh-CN"/>
              <a:t>20</a:t>
            </a:r>
            <a:r>
              <a:rPr lang="zh-CN" altLang="en-US"/>
              <a:t>，男，计算机</a:t>
            </a:r>
            <a:r>
              <a:rPr lang="en-US" altLang="zh-CN"/>
              <a:t>)</a:t>
            </a:r>
            <a:r>
              <a:rPr lang="zh-CN" altLang="en-US"/>
              <a:t>这些属性值的集合表示了一个学生实体。</a:t>
            </a:r>
            <a:endParaRPr lang="en-US" altLang="zh-CN"/>
          </a:p>
        </p:txBody>
      </p:sp>
    </p:spTree>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508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TM04033925[[fn=水滴]]</Template>
  <TotalTime>2599015</TotalTime>
  <Pages>26</Pages>
  <Words>5003</Words>
  <Application>Microsoft Office PowerPoint</Application>
  <PresentationFormat>A4 纸张(210x297 毫米)</PresentationFormat>
  <Paragraphs>893</Paragraphs>
  <Slides>65</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65</vt:i4>
      </vt:variant>
    </vt:vector>
  </HeadingPairs>
  <TitlesOfParts>
    <vt:vector size="75" baseType="lpstr">
      <vt:lpstr>黑体</vt:lpstr>
      <vt:lpstr>华文新魏</vt:lpstr>
      <vt:lpstr>宋体</vt:lpstr>
      <vt:lpstr>Arial</vt:lpstr>
      <vt:lpstr>Times New Roman</vt:lpstr>
      <vt:lpstr>Wingdings</vt:lpstr>
      <vt:lpstr>Borland</vt:lpstr>
      <vt:lpstr>位图图像</vt:lpstr>
      <vt:lpstr>文档</vt:lpstr>
      <vt:lpstr>Image</vt:lpstr>
      <vt:lpstr>第二章 数据模型</vt:lpstr>
      <vt:lpstr>数据模型—回顾</vt:lpstr>
      <vt:lpstr>数据模型—回顾</vt:lpstr>
      <vt:lpstr>数据模型—回顾</vt:lpstr>
      <vt:lpstr>数据模型—回顾</vt:lpstr>
      <vt:lpstr>数据模型—回顾</vt:lpstr>
      <vt:lpstr>第2章  数据模型</vt:lpstr>
      <vt:lpstr>2.1 E-R概念模型</vt:lpstr>
      <vt:lpstr>2.1.1 E-R数据模型中的基本概念</vt:lpstr>
      <vt:lpstr>2.1.1 E-R数据模型中的基本概念</vt:lpstr>
      <vt:lpstr>3. 联系</vt:lpstr>
      <vt:lpstr>两个实体集之间的联系</vt:lpstr>
      <vt:lpstr>两个实体集之间的联系</vt:lpstr>
      <vt:lpstr>两个实体集之间的联系</vt:lpstr>
      <vt:lpstr>两个以上的实体集之间的联系</vt:lpstr>
      <vt:lpstr>两个以上的实体集之间的联系</vt:lpstr>
      <vt:lpstr>两个以上的实体集之间的联系</vt:lpstr>
      <vt:lpstr>实体集内部不同实体间的联系</vt:lpstr>
      <vt:lpstr>2.1.2 E-R数据模型 </vt:lpstr>
      <vt:lpstr>2.1.2 E-R数据模型</vt:lpstr>
      <vt:lpstr>例：学生选修课程</vt:lpstr>
      <vt:lpstr>（3）联系</vt:lpstr>
      <vt:lpstr>（3）联系</vt:lpstr>
      <vt:lpstr>2.1.2 E-R数据模型</vt:lpstr>
      <vt:lpstr>2.1.2 E-R数据模型</vt:lpstr>
      <vt:lpstr>例子</vt:lpstr>
      <vt:lpstr>PowerPoint 演示文稿</vt:lpstr>
      <vt:lpstr>PowerPoint 演示文稿</vt:lpstr>
      <vt:lpstr>PowerPoint 演示文稿</vt:lpstr>
      <vt:lpstr>2.1 E-R概念模型</vt:lpstr>
      <vt:lpstr>第2章  数据模型</vt:lpstr>
      <vt:lpstr>2.2  层次模型</vt:lpstr>
      <vt:lpstr>一、层次数据模型的数据结构 </vt:lpstr>
      <vt:lpstr>层次模型的优点</vt:lpstr>
      <vt:lpstr>层次模型的优缺点</vt:lpstr>
      <vt:lpstr>第2章  数据模型</vt:lpstr>
      <vt:lpstr>2.3 网状模型</vt:lpstr>
      <vt:lpstr>网状模型的优缺点</vt:lpstr>
      <vt:lpstr>网状数据模型的数据结构</vt:lpstr>
      <vt:lpstr>第2章  数据模型</vt:lpstr>
      <vt:lpstr>2.4  关系模型</vt:lpstr>
      <vt:lpstr>2.4  关系模型</vt:lpstr>
      <vt:lpstr>2.4.1 关系模型的基本概念和结构 </vt:lpstr>
      <vt:lpstr>1. 关系</vt:lpstr>
      <vt:lpstr>1. 关系</vt:lpstr>
      <vt:lpstr>1. 关系</vt:lpstr>
      <vt:lpstr>2.4.1 关系模型的基本概念和结构</vt:lpstr>
      <vt:lpstr>ER模式向关系数据模式的映射</vt:lpstr>
      <vt:lpstr>2.4.1 关系模型的基本概念和结构</vt:lpstr>
      <vt:lpstr>PowerPoint 演示文稿</vt:lpstr>
      <vt:lpstr>2.4.1 关系模型的基本概念和结构</vt:lpstr>
      <vt:lpstr>2.4 关系数据模型</vt:lpstr>
      <vt:lpstr>概念模式与逻辑模式的对应</vt:lpstr>
      <vt:lpstr>2.4.4 关系模型优点</vt:lpstr>
      <vt:lpstr>2.5 面向对象数据模型</vt:lpstr>
      <vt:lpstr>OO模型的核心概念</vt:lpstr>
      <vt:lpstr>OO模型的核心概念</vt:lpstr>
      <vt:lpstr>OO模型的核心概念</vt:lpstr>
      <vt:lpstr>OO模型的核心概念</vt:lpstr>
      <vt:lpstr>类层次(结构)</vt:lpstr>
      <vt:lpstr>关系模型与OO模型的比较</vt:lpstr>
      <vt:lpstr>面向对象数据库研究中存在的问题 </vt:lpstr>
      <vt:lpstr>2.6 小结</vt:lpstr>
      <vt:lpstr>PowerPoint 演示文稿</vt:lpstr>
      <vt:lpstr>作业P34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subject>第1章</dc:subject>
  <dc:creator>sunxin</dc:creator>
  <cp:lastModifiedBy>Zhang Aoqian</cp:lastModifiedBy>
  <cp:revision>2320</cp:revision>
  <cp:lastPrinted>1998-03-12T04:44:47Z</cp:lastPrinted>
  <dcterms:created xsi:type="dcterms:W3CDTF">2001-07-02T15:09:48Z</dcterms:created>
  <dcterms:modified xsi:type="dcterms:W3CDTF">2023-02-25T10:46:50Z</dcterms:modified>
</cp:coreProperties>
</file>