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10"/>
  </p:notesMasterIdLst>
  <p:handoutMasterIdLst>
    <p:handoutMasterId r:id="rId211"/>
  </p:handoutMasterIdLst>
  <p:sldIdLst>
    <p:sldId id="849" r:id="rId2"/>
    <p:sldId id="928" r:id="rId3"/>
    <p:sldId id="925" r:id="rId4"/>
    <p:sldId id="926" r:id="rId5"/>
    <p:sldId id="850" r:id="rId6"/>
    <p:sldId id="927" r:id="rId7"/>
    <p:sldId id="929" r:id="rId8"/>
    <p:sldId id="1232" r:id="rId9"/>
    <p:sldId id="1064" r:id="rId10"/>
    <p:sldId id="1310" r:id="rId11"/>
    <p:sldId id="1311" r:id="rId12"/>
    <p:sldId id="1312" r:id="rId13"/>
    <p:sldId id="1065" r:id="rId14"/>
    <p:sldId id="1066" r:id="rId15"/>
    <p:sldId id="853" r:id="rId16"/>
    <p:sldId id="1233" r:id="rId17"/>
    <p:sldId id="1235" r:id="rId18"/>
    <p:sldId id="854" r:id="rId19"/>
    <p:sldId id="1067" r:id="rId20"/>
    <p:sldId id="1234" r:id="rId21"/>
    <p:sldId id="860" r:id="rId22"/>
    <p:sldId id="861" r:id="rId23"/>
    <p:sldId id="858" r:id="rId24"/>
    <p:sldId id="1231" r:id="rId25"/>
    <p:sldId id="865" r:id="rId26"/>
    <p:sldId id="1044" r:id="rId27"/>
    <p:sldId id="866" r:id="rId28"/>
    <p:sldId id="1071" r:id="rId29"/>
    <p:sldId id="1074" r:id="rId30"/>
    <p:sldId id="869" r:id="rId31"/>
    <p:sldId id="1073" r:id="rId32"/>
    <p:sldId id="871" r:id="rId33"/>
    <p:sldId id="1045" r:id="rId34"/>
    <p:sldId id="1046" r:id="rId35"/>
    <p:sldId id="872" r:id="rId36"/>
    <p:sldId id="873" r:id="rId37"/>
    <p:sldId id="1040" r:id="rId38"/>
    <p:sldId id="877" r:id="rId39"/>
    <p:sldId id="930" r:id="rId40"/>
    <p:sldId id="881" r:id="rId41"/>
    <p:sldId id="885" r:id="rId42"/>
    <p:sldId id="888" r:id="rId43"/>
    <p:sldId id="889" r:id="rId44"/>
    <p:sldId id="890" r:id="rId45"/>
    <p:sldId id="891" r:id="rId46"/>
    <p:sldId id="893" r:id="rId47"/>
    <p:sldId id="895" r:id="rId48"/>
    <p:sldId id="931" r:id="rId49"/>
    <p:sldId id="899" r:id="rId50"/>
    <p:sldId id="933" r:id="rId51"/>
    <p:sldId id="905" r:id="rId52"/>
    <p:sldId id="1039" r:id="rId53"/>
    <p:sldId id="907" r:id="rId54"/>
    <p:sldId id="911" r:id="rId55"/>
    <p:sldId id="912" r:id="rId56"/>
    <p:sldId id="915" r:id="rId57"/>
    <p:sldId id="917" r:id="rId58"/>
    <p:sldId id="919" r:id="rId59"/>
    <p:sldId id="1042" r:id="rId60"/>
    <p:sldId id="921" r:id="rId61"/>
    <p:sldId id="1047" r:id="rId62"/>
    <p:sldId id="924" r:id="rId63"/>
    <p:sldId id="936" r:id="rId64"/>
    <p:sldId id="938" r:id="rId65"/>
    <p:sldId id="945" r:id="rId66"/>
    <p:sldId id="946" r:id="rId67"/>
    <p:sldId id="947" r:id="rId68"/>
    <p:sldId id="1313" r:id="rId69"/>
    <p:sldId id="1055" r:id="rId70"/>
    <p:sldId id="1056" r:id="rId71"/>
    <p:sldId id="952" r:id="rId72"/>
    <p:sldId id="954" r:id="rId73"/>
    <p:sldId id="1314" r:id="rId74"/>
    <p:sldId id="1051" r:id="rId75"/>
    <p:sldId id="958" r:id="rId76"/>
    <p:sldId id="959" r:id="rId77"/>
    <p:sldId id="1053" r:id="rId78"/>
    <p:sldId id="963" r:id="rId79"/>
    <p:sldId id="964" r:id="rId80"/>
    <p:sldId id="1054" r:id="rId81"/>
    <p:sldId id="1236" r:id="rId82"/>
    <p:sldId id="968" r:id="rId83"/>
    <p:sldId id="970" r:id="rId84"/>
    <p:sldId id="972" r:id="rId85"/>
    <p:sldId id="973" r:id="rId86"/>
    <p:sldId id="975" r:id="rId87"/>
    <p:sldId id="977" r:id="rId88"/>
    <p:sldId id="978" r:id="rId89"/>
    <p:sldId id="982" r:id="rId90"/>
    <p:sldId id="983" r:id="rId91"/>
    <p:sldId id="1058" r:id="rId92"/>
    <p:sldId id="1059" r:id="rId93"/>
    <p:sldId id="1060" r:id="rId94"/>
    <p:sldId id="984" r:id="rId95"/>
    <p:sldId id="986" r:id="rId96"/>
    <p:sldId id="988" r:id="rId97"/>
    <p:sldId id="990" r:id="rId98"/>
    <p:sldId id="991" r:id="rId99"/>
    <p:sldId id="993" r:id="rId100"/>
    <p:sldId id="994" r:id="rId101"/>
    <p:sldId id="995" r:id="rId102"/>
    <p:sldId id="998" r:id="rId103"/>
    <p:sldId id="999" r:id="rId104"/>
    <p:sldId id="1001" r:id="rId105"/>
    <p:sldId id="1002" r:id="rId106"/>
    <p:sldId id="1003" r:id="rId107"/>
    <p:sldId id="1004" r:id="rId108"/>
    <p:sldId id="1006" r:id="rId109"/>
    <p:sldId id="1237" r:id="rId110"/>
    <p:sldId id="1008" r:id="rId111"/>
    <p:sldId id="1009" r:id="rId112"/>
    <p:sldId id="1010" r:id="rId113"/>
    <p:sldId id="1012" r:id="rId114"/>
    <p:sldId id="1016" r:id="rId115"/>
    <p:sldId id="1017" r:id="rId116"/>
    <p:sldId id="1057" r:id="rId117"/>
    <p:sldId id="1020" r:id="rId118"/>
    <p:sldId id="1035" r:id="rId119"/>
    <p:sldId id="1062" r:id="rId120"/>
    <p:sldId id="1025" r:id="rId121"/>
    <p:sldId id="1238" r:id="rId122"/>
    <p:sldId id="1076" r:id="rId123"/>
    <p:sldId id="1077" r:id="rId124"/>
    <p:sldId id="1078" r:id="rId125"/>
    <p:sldId id="1079" r:id="rId126"/>
    <p:sldId id="1080" r:id="rId127"/>
    <p:sldId id="1081" r:id="rId128"/>
    <p:sldId id="1083" r:id="rId129"/>
    <p:sldId id="1084" r:id="rId130"/>
    <p:sldId id="1085" r:id="rId131"/>
    <p:sldId id="1086" r:id="rId132"/>
    <p:sldId id="1088" r:id="rId133"/>
    <p:sldId id="1089" r:id="rId134"/>
    <p:sldId id="1090" r:id="rId135"/>
    <p:sldId id="1317" r:id="rId136"/>
    <p:sldId id="1316" r:id="rId137"/>
    <p:sldId id="1239" r:id="rId138"/>
    <p:sldId id="1097" r:id="rId139"/>
    <p:sldId id="1099" r:id="rId140"/>
    <p:sldId id="1100" r:id="rId141"/>
    <p:sldId id="1101" r:id="rId142"/>
    <p:sldId id="1240" r:id="rId143"/>
    <p:sldId id="1108" r:id="rId144"/>
    <p:sldId id="1106" r:id="rId145"/>
    <p:sldId id="1107" r:id="rId146"/>
    <p:sldId id="1110" r:id="rId147"/>
    <p:sldId id="1112" r:id="rId148"/>
    <p:sldId id="1114" r:id="rId149"/>
    <p:sldId id="1115" r:id="rId150"/>
    <p:sldId id="1116" r:id="rId151"/>
    <p:sldId id="1117" r:id="rId152"/>
    <p:sldId id="1120" r:id="rId153"/>
    <p:sldId id="1121" r:id="rId154"/>
    <p:sldId id="1242" r:id="rId155"/>
    <p:sldId id="1315" r:id="rId156"/>
    <p:sldId id="1124" r:id="rId157"/>
    <p:sldId id="1241" r:id="rId158"/>
    <p:sldId id="1125" r:id="rId159"/>
    <p:sldId id="1243" r:id="rId160"/>
    <p:sldId id="1130" r:id="rId161"/>
    <p:sldId id="1129" r:id="rId162"/>
    <p:sldId id="1131" r:id="rId163"/>
    <p:sldId id="1244" r:id="rId164"/>
    <p:sldId id="1245" r:id="rId165"/>
    <p:sldId id="1246" r:id="rId166"/>
    <p:sldId id="1247" r:id="rId167"/>
    <p:sldId id="1248" r:id="rId168"/>
    <p:sldId id="1249" r:id="rId169"/>
    <p:sldId id="1302" r:id="rId170"/>
    <p:sldId id="1251" r:id="rId171"/>
    <p:sldId id="1254" r:id="rId172"/>
    <p:sldId id="1303" r:id="rId173"/>
    <p:sldId id="1255" r:id="rId174"/>
    <p:sldId id="1305" r:id="rId175"/>
    <p:sldId id="1257" r:id="rId176"/>
    <p:sldId id="1258" r:id="rId177"/>
    <p:sldId id="1304" r:id="rId178"/>
    <p:sldId id="1262" r:id="rId179"/>
    <p:sldId id="1306" r:id="rId180"/>
    <p:sldId id="1276" r:id="rId181"/>
    <p:sldId id="1307" r:id="rId182"/>
    <p:sldId id="1277" r:id="rId183"/>
    <p:sldId id="1279" r:id="rId184"/>
    <p:sldId id="1308" r:id="rId185"/>
    <p:sldId id="1283" r:id="rId186"/>
    <p:sldId id="1284" r:id="rId187"/>
    <p:sldId id="1286" r:id="rId188"/>
    <p:sldId id="1287" r:id="rId189"/>
    <p:sldId id="1288" r:id="rId190"/>
    <p:sldId id="1291" r:id="rId191"/>
    <p:sldId id="1292" r:id="rId192"/>
    <p:sldId id="1318" r:id="rId193"/>
    <p:sldId id="1293" r:id="rId194"/>
    <p:sldId id="1294" r:id="rId195"/>
    <p:sldId id="1295" r:id="rId196"/>
    <p:sldId id="1296" r:id="rId197"/>
    <p:sldId id="1297" r:id="rId198"/>
    <p:sldId id="1301" r:id="rId199"/>
    <p:sldId id="1225" r:id="rId200"/>
    <p:sldId id="1226" r:id="rId201"/>
    <p:sldId id="1227" r:id="rId202"/>
    <p:sldId id="1228" r:id="rId203"/>
    <p:sldId id="1229" r:id="rId204"/>
    <p:sldId id="1230" r:id="rId205"/>
    <p:sldId id="1271" r:id="rId206"/>
    <p:sldId id="1272" r:id="rId207"/>
    <p:sldId id="1273" r:id="rId208"/>
    <p:sldId id="1274" r:id="rId209"/>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400" b="1" kern="1200">
        <a:solidFill>
          <a:schemeClr val="tx1"/>
        </a:solidFill>
        <a:latin typeface="Arial" pitchFamily="34" charset="0"/>
        <a:ea typeface="宋体" pitchFamily="2" charset="-122"/>
        <a:cs typeface="+mn-cs"/>
      </a:defRPr>
    </a:lvl1pPr>
    <a:lvl2pPr marL="457200" algn="ctr" rtl="0" eaLnBrk="0" fontAlgn="base" hangingPunct="0">
      <a:spcBef>
        <a:spcPct val="0"/>
      </a:spcBef>
      <a:spcAft>
        <a:spcPct val="0"/>
      </a:spcAft>
      <a:defRPr sz="2400" b="1" kern="1200">
        <a:solidFill>
          <a:schemeClr val="tx1"/>
        </a:solidFill>
        <a:latin typeface="Arial" pitchFamily="34" charset="0"/>
        <a:ea typeface="宋体" pitchFamily="2" charset="-122"/>
        <a:cs typeface="+mn-cs"/>
      </a:defRPr>
    </a:lvl2pPr>
    <a:lvl3pPr marL="914400" algn="ctr" rtl="0" eaLnBrk="0" fontAlgn="base" hangingPunct="0">
      <a:spcBef>
        <a:spcPct val="0"/>
      </a:spcBef>
      <a:spcAft>
        <a:spcPct val="0"/>
      </a:spcAft>
      <a:defRPr sz="2400" b="1" kern="1200">
        <a:solidFill>
          <a:schemeClr val="tx1"/>
        </a:solidFill>
        <a:latin typeface="Arial" pitchFamily="34" charset="0"/>
        <a:ea typeface="宋体" pitchFamily="2" charset="-122"/>
        <a:cs typeface="+mn-cs"/>
      </a:defRPr>
    </a:lvl3pPr>
    <a:lvl4pPr marL="1371600" algn="ctr" rtl="0" eaLnBrk="0" fontAlgn="base" hangingPunct="0">
      <a:spcBef>
        <a:spcPct val="0"/>
      </a:spcBef>
      <a:spcAft>
        <a:spcPct val="0"/>
      </a:spcAft>
      <a:defRPr sz="2400" b="1" kern="1200">
        <a:solidFill>
          <a:schemeClr val="tx1"/>
        </a:solidFill>
        <a:latin typeface="Arial" pitchFamily="34" charset="0"/>
        <a:ea typeface="宋体" pitchFamily="2" charset="-122"/>
        <a:cs typeface="+mn-cs"/>
      </a:defRPr>
    </a:lvl4pPr>
    <a:lvl5pPr marL="1828800" algn="ctr" rtl="0" eaLnBrk="0" fontAlgn="base" hangingPunct="0">
      <a:spcBef>
        <a:spcPct val="0"/>
      </a:spcBef>
      <a:spcAft>
        <a:spcPct val="0"/>
      </a:spcAft>
      <a:defRPr sz="2400" b="1" kern="1200">
        <a:solidFill>
          <a:schemeClr val="tx1"/>
        </a:solidFill>
        <a:latin typeface="Arial" pitchFamily="34" charset="0"/>
        <a:ea typeface="宋体" pitchFamily="2" charset="-122"/>
        <a:cs typeface="+mn-cs"/>
      </a:defRPr>
    </a:lvl5pPr>
    <a:lvl6pPr marL="2286000" algn="l" defTabSz="914400" rtl="0" eaLnBrk="1" latinLnBrk="0" hangingPunct="1">
      <a:defRPr sz="2400" b="1" kern="1200">
        <a:solidFill>
          <a:schemeClr val="tx1"/>
        </a:solidFill>
        <a:latin typeface="Arial" pitchFamily="34" charset="0"/>
        <a:ea typeface="宋体" pitchFamily="2" charset="-122"/>
        <a:cs typeface="+mn-cs"/>
      </a:defRPr>
    </a:lvl6pPr>
    <a:lvl7pPr marL="2743200" algn="l" defTabSz="914400" rtl="0" eaLnBrk="1" latinLnBrk="0" hangingPunct="1">
      <a:defRPr sz="2400" b="1" kern="1200">
        <a:solidFill>
          <a:schemeClr val="tx1"/>
        </a:solidFill>
        <a:latin typeface="Arial" pitchFamily="34" charset="0"/>
        <a:ea typeface="宋体" pitchFamily="2" charset="-122"/>
        <a:cs typeface="+mn-cs"/>
      </a:defRPr>
    </a:lvl7pPr>
    <a:lvl8pPr marL="3200400" algn="l" defTabSz="914400" rtl="0" eaLnBrk="1" latinLnBrk="0" hangingPunct="1">
      <a:defRPr sz="2400" b="1" kern="1200">
        <a:solidFill>
          <a:schemeClr val="tx1"/>
        </a:solidFill>
        <a:latin typeface="Arial" pitchFamily="34" charset="0"/>
        <a:ea typeface="宋体" pitchFamily="2" charset="-122"/>
        <a:cs typeface="+mn-cs"/>
      </a:defRPr>
    </a:lvl8pPr>
    <a:lvl9pPr marL="3657600" algn="l" defTabSz="914400" rtl="0" eaLnBrk="1" latinLnBrk="0" hangingPunct="1">
      <a:defRPr sz="24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60">
          <p15:clr>
            <a:srgbClr val="A4A3A4"/>
          </p15:clr>
        </p15:guide>
        <p15:guide id="2" pos="3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FFCC"/>
    <a:srgbClr val="2C376C"/>
    <a:srgbClr val="CDD2ED"/>
    <a:srgbClr val="D3D8EF"/>
    <a:srgbClr val="FF0000"/>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79471" autoAdjust="0"/>
  </p:normalViewPr>
  <p:slideViewPr>
    <p:cSldViewPr>
      <p:cViewPr varScale="1">
        <p:scale>
          <a:sx n="99" d="100"/>
          <a:sy n="99" d="100"/>
        </p:scale>
        <p:origin x="84" y="834"/>
      </p:cViewPr>
      <p:guideLst>
        <p:guide orient="horz" pos="2160"/>
        <p:guide pos="312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11011"/>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_rels/viewProps.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slide" Target="slides/slide70.xml"/><Relationship Id="rId1"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755900" y="6511925"/>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r>
              <a:rPr lang="en-US" altLang="en-US" sz="1200" b="0"/>
              <a:t>Borland</a:t>
            </a:r>
          </a:p>
        </p:txBody>
      </p:sp>
      <p:sp>
        <p:nvSpPr>
          <p:cNvPr id="3075" name="Rectangle 3"/>
          <p:cNvSpPr>
            <a:spLocks noChangeArrowheads="1"/>
          </p:cNvSpPr>
          <p:nvPr/>
        </p:nvSpPr>
        <p:spPr bwMode="auto">
          <a:xfrm>
            <a:off x="5272088" y="6429375"/>
            <a:ext cx="43005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p>
            <a:pPr algn="r"/>
            <a:fld id="{FAF87CFD-B12D-4B4E-8863-8B303CE63F24}" type="slidenum">
              <a:rPr lang="zh-CN" altLang="en-US" sz="1200" b="0"/>
              <a:pPr algn="r"/>
              <a:t>‹#›</a:t>
            </a:fld>
            <a:endParaRPr lang="en-US" altLang="zh-CN" sz="1200" b="0"/>
          </a:p>
        </p:txBody>
      </p:sp>
      <p:sp>
        <p:nvSpPr>
          <p:cNvPr id="3076" name="Rectangle 4"/>
          <p:cNvSpPr>
            <a:spLocks noChangeArrowheads="1"/>
          </p:cNvSpPr>
          <p:nvPr/>
        </p:nvSpPr>
        <p:spPr bwMode="auto">
          <a:xfrm>
            <a:off x="215900" y="6429375"/>
            <a:ext cx="4298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p>
            <a:pPr algn="l"/>
            <a:r>
              <a:rPr lang="zh-CN" altLang="en-US" sz="1200" b="0"/>
              <a:t>9/8/98</a:t>
            </a:r>
          </a:p>
        </p:txBody>
      </p:sp>
    </p:spTree>
    <p:extLst>
      <p:ext uri="{BB962C8B-B14F-4D97-AF65-F5344CB8AC3E}">
        <p14:creationId xmlns:p14="http://schemas.microsoft.com/office/powerpoint/2010/main" val="634032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8" name="Rectangle 1028"/>
          <p:cNvSpPr>
            <a:spLocks noGrp="1" noRot="1" noChangeAspect="1"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p:cNvSpPr>
            <a:spLocks noGrp="1" noChangeArrowheads="1"/>
          </p:cNvSpPr>
          <p:nvPr>
            <p:ph type="body" sz="quarter" idx="3"/>
          </p:nvPr>
        </p:nvSpPr>
        <p:spPr bwMode="auto">
          <a:xfrm>
            <a:off x="5056188" y="533400"/>
            <a:ext cx="38592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8550" name="Rectangle 1030"/>
          <p:cNvSpPr>
            <a:spLocks noGrp="1" noChangeArrowheads="1"/>
          </p:cNvSpPr>
          <p:nvPr>
            <p:ph type="ftr" sz="quarter" idx="4"/>
          </p:nvPr>
        </p:nvSpPr>
        <p:spPr bwMode="auto">
          <a:xfrm>
            <a:off x="0"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r>
              <a:rPr lang="zh-CN" altLang="en-US"/>
              <a:t>Confidential, for review only</a:t>
            </a:r>
            <a:endParaRPr lang="en-US" altLang="en-US"/>
          </a:p>
        </p:txBody>
      </p:sp>
      <p:sp>
        <p:nvSpPr>
          <p:cNvPr id="108551" name="Rectangle 1031"/>
          <p:cNvSpPr>
            <a:spLocks noGrp="1" noChangeArrowheads="1"/>
          </p:cNvSpPr>
          <p:nvPr>
            <p:ph type="sldNum" sz="quarter" idx="5"/>
          </p:nvPr>
        </p:nvSpPr>
        <p:spPr bwMode="auto">
          <a:xfrm>
            <a:off x="5622925"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038F94E-919C-4137-96B5-6FDCC2868B42}" type="slidenum">
              <a:rPr lang="zh-CN" altLang="en-US"/>
              <a:pPr/>
              <a:t>‹#›</a:t>
            </a:fld>
            <a:endParaRPr lang="en-US" altLang="zh-CN"/>
          </a:p>
        </p:txBody>
      </p:sp>
    </p:spTree>
    <p:extLst>
      <p:ext uri="{BB962C8B-B14F-4D97-AF65-F5344CB8AC3E}">
        <p14:creationId xmlns:p14="http://schemas.microsoft.com/office/powerpoint/2010/main" val="503115562"/>
      </p:ext>
    </p:extLst>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A113329B-2481-4DBE-AE24-94BF3BA6F239}" type="slidenum">
              <a:rPr lang="zh-CN" altLang="en-US"/>
              <a:pPr/>
              <a:t>9</a:t>
            </a:fld>
            <a:endParaRPr lang="en-US" altLang="zh-CN"/>
          </a:p>
        </p:txBody>
      </p:sp>
      <p:sp>
        <p:nvSpPr>
          <p:cNvPr id="1531906" name="Rectangle 2"/>
          <p:cNvSpPr>
            <a:spLocks noGrp="1" noRot="1" noChangeAspect="1" noChangeArrowheads="1" noTextEdit="1"/>
          </p:cNvSpPr>
          <p:nvPr>
            <p:ph type="sldImg"/>
          </p:nvPr>
        </p:nvSpPr>
        <p:spPr>
          <a:ln/>
        </p:spPr>
      </p:sp>
      <p:sp>
        <p:nvSpPr>
          <p:cNvPr id="1531907" name="Rectangle 3"/>
          <p:cNvSpPr>
            <a:spLocks noGrp="1" noChangeArrowheads="1"/>
          </p:cNvSpPr>
          <p:nvPr>
            <p:ph type="body" idx="1"/>
          </p:nvPr>
        </p:nvSpPr>
        <p:spPr/>
        <p:txBody>
          <a:bodyPr/>
          <a:lstStyle/>
          <a:p>
            <a:pPr lvl="1">
              <a:lnSpc>
                <a:spcPct val="70000"/>
              </a:lnSpc>
            </a:pPr>
            <a:endParaRPr lang="zh-CN" altLang="en-US" sz="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F14F6925-A4F4-4A7E-A0BD-E30B843F8204}" type="slidenum">
              <a:rPr lang="zh-CN" altLang="en-US"/>
              <a:pPr/>
              <a:t>123</a:t>
            </a:fld>
            <a:endParaRPr lang="en-US" altLang="zh-CN"/>
          </a:p>
        </p:txBody>
      </p:sp>
      <p:sp>
        <p:nvSpPr>
          <p:cNvPr id="1550338" name="Rectangle 2"/>
          <p:cNvSpPr>
            <a:spLocks noGrp="1" noRot="1" noChangeAspect="1" noChangeArrowheads="1" noTextEdit="1"/>
          </p:cNvSpPr>
          <p:nvPr>
            <p:ph type="sldImg"/>
          </p:nvPr>
        </p:nvSpPr>
        <p:spPr>
          <a:ln/>
        </p:spPr>
      </p:sp>
      <p:sp>
        <p:nvSpPr>
          <p:cNvPr id="15503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3" name="Rectangle 1031"/>
          <p:cNvSpPr>
            <a:spLocks noGrp="1" noChangeArrowheads="1"/>
          </p:cNvSpPr>
          <p:nvPr>
            <p:ph type="sldNum" sz="quarter" idx="5"/>
          </p:nvPr>
        </p:nvSpPr>
        <p:spPr>
          <a:ln/>
        </p:spPr>
        <p:txBody>
          <a:bodyPr/>
          <a:lstStyle/>
          <a:p>
            <a:fld id="{4F0EAF24-BEDE-4425-8567-C67231FA736D}" type="slidenum">
              <a:rPr lang="zh-CN" altLang="en-US"/>
              <a:pPr/>
              <a:t>124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62E11665-893E-48CA-A0AA-8556F808FFF1}" type="slidenum">
              <a:rPr lang="zh-CN" altLang="en-US"/>
              <a:pPr/>
              <a:t>135</a:t>
            </a:fld>
            <a:endParaRPr lang="en-US" altLang="zh-CN"/>
          </a:p>
        </p:txBody>
      </p:sp>
      <p:sp>
        <p:nvSpPr>
          <p:cNvPr id="1816578" name="Rectangle 2"/>
          <p:cNvSpPr>
            <a:spLocks noGrp="1" noRot="1" noChangeAspect="1" noChangeArrowheads="1" noTextEdit="1"/>
          </p:cNvSpPr>
          <p:nvPr>
            <p:ph type="sldImg"/>
          </p:nvPr>
        </p:nvSpPr>
        <p:spPr>
          <a:ln/>
        </p:spPr>
      </p:sp>
      <p:sp>
        <p:nvSpPr>
          <p:cNvPr id="1816579" name="Rectangle 3"/>
          <p:cNvSpPr>
            <a:spLocks noGrp="1" noChangeArrowheads="1"/>
          </p:cNvSpPr>
          <p:nvPr>
            <p:ph type="body" idx="1"/>
          </p:nvPr>
        </p:nvSpPr>
        <p:spPr/>
        <p:txBody>
          <a:bodyPr/>
          <a:lstStyle/>
          <a:p>
            <a:r>
              <a:rPr lang="zh-CN" altLang="en-US"/>
              <a:t>对于</a:t>
            </a:r>
            <a:r>
              <a:rPr lang="en-US" altLang="zh-CN"/>
              <a:t>10</a:t>
            </a:r>
            <a:r>
              <a:rPr lang="zh-CN" altLang="en-US"/>
              <a:t>万条记录的表，相同环境下 </a:t>
            </a:r>
            <a:r>
              <a:rPr lang="en-US" altLang="zh-CN"/>
              <a:t>delete</a:t>
            </a:r>
            <a:r>
              <a:rPr lang="zh-CN" altLang="en-US"/>
              <a:t>用时</a:t>
            </a:r>
            <a:r>
              <a:rPr lang="en-US" altLang="zh-CN"/>
              <a:t>20.09</a:t>
            </a:r>
            <a:r>
              <a:rPr lang="zh-CN" altLang="en-US"/>
              <a:t>秒，</a:t>
            </a:r>
            <a:r>
              <a:rPr lang="en-US" altLang="zh-CN"/>
              <a:t>truncate</a:t>
            </a:r>
            <a:r>
              <a:rPr lang="zh-CN" altLang="en-US"/>
              <a:t>用</a:t>
            </a:r>
            <a:r>
              <a:rPr lang="en-US" altLang="zh-CN"/>
              <a:t>0.2</a:t>
            </a:r>
            <a:r>
              <a:rPr lang="zh-CN" altLang="en-US"/>
              <a:t>秒</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3C62CB5F-ECEC-4E92-99EC-5F94345F2FFD}" type="slidenum">
              <a:rPr lang="zh-CN" altLang="en-US"/>
              <a:pPr/>
              <a:t>144</a:t>
            </a:fld>
            <a:endParaRPr lang="en-US" altLang="zh-CN"/>
          </a:p>
        </p:txBody>
      </p:sp>
      <p:sp>
        <p:nvSpPr>
          <p:cNvPr id="1581058" name="Rectangle 2"/>
          <p:cNvSpPr>
            <a:spLocks noGrp="1" noRot="1" noChangeAspect="1" noChangeArrowheads="1" noTextEdit="1"/>
          </p:cNvSpPr>
          <p:nvPr>
            <p:ph type="sldImg"/>
          </p:nvPr>
        </p:nvSpPr>
        <p:spPr>
          <a:ln/>
        </p:spPr>
      </p:sp>
      <p:sp>
        <p:nvSpPr>
          <p:cNvPr id="15810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F0D90599-A5BF-4FB5-9B17-AEEBE56DCA21}" type="slidenum">
              <a:rPr lang="zh-CN" altLang="en-US"/>
              <a:pPr/>
              <a:t>156</a:t>
            </a:fld>
            <a:endParaRPr lang="en-US" altLang="zh-CN"/>
          </a:p>
        </p:txBody>
      </p:sp>
      <p:sp>
        <p:nvSpPr>
          <p:cNvPr id="1718274" name="Rectangle 2"/>
          <p:cNvSpPr>
            <a:spLocks noGrp="1" noRot="1" noChangeAspect="1" noChangeArrowheads="1" noTextEdit="1"/>
          </p:cNvSpPr>
          <p:nvPr>
            <p:ph type="sldImg"/>
          </p:nvPr>
        </p:nvSpPr>
        <p:spPr>
          <a:ln/>
        </p:spPr>
      </p:sp>
      <p:sp>
        <p:nvSpPr>
          <p:cNvPr id="1718275" name="Rectangle 3"/>
          <p:cNvSpPr>
            <a:spLocks noGrp="1" noChangeArrowheads="1"/>
          </p:cNvSpPr>
          <p:nvPr>
            <p:ph type="body" idx="1"/>
          </p:nvPr>
        </p:nvSpPr>
        <p:spPr/>
        <p:txBody>
          <a:bodyPr/>
          <a:lstStyle/>
          <a:p>
            <a:pPr>
              <a:buFontTx/>
              <a:buNone/>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D81439AC-B9FF-4737-B86A-820AC529CEE4}" type="slidenum">
              <a:rPr lang="zh-CN" altLang="en-US"/>
              <a:pPr/>
              <a:t>162</a:t>
            </a:fld>
            <a:endParaRPr lang="en-US" altLang="zh-CN"/>
          </a:p>
        </p:txBody>
      </p:sp>
      <p:sp>
        <p:nvSpPr>
          <p:cNvPr id="1607682" name="Rectangle 2"/>
          <p:cNvSpPr>
            <a:spLocks noGrp="1" noRot="1" noChangeAspect="1" noChangeArrowheads="1" noTextEdit="1"/>
          </p:cNvSpPr>
          <p:nvPr>
            <p:ph type="sldImg"/>
          </p:nvPr>
        </p:nvSpPr>
        <p:spPr>
          <a:ln/>
        </p:spPr>
      </p:sp>
      <p:sp>
        <p:nvSpPr>
          <p:cNvPr id="1607683" name="Rectangle 3"/>
          <p:cNvSpPr>
            <a:spLocks noGrp="1" noChangeArrowheads="1"/>
          </p:cNvSpPr>
          <p:nvPr>
            <p:ph type="body" idx="1"/>
          </p:nvPr>
        </p:nvSpPr>
        <p:spPr/>
        <p:txBody>
          <a:bodyPr/>
          <a:lstStyle/>
          <a:p>
            <a:r>
              <a:rPr lang="zh-CN" altLang="en-US"/>
              <a:t>视图的缺点</a:t>
            </a:r>
          </a:p>
          <a:p>
            <a:pPr lvl="1"/>
            <a:r>
              <a:rPr lang="zh-CN" altLang="en-US"/>
              <a:t>可能会降低速度</a:t>
            </a:r>
          </a:p>
          <a:p>
            <a:r>
              <a:rPr lang="zh-CN" altLang="en-US"/>
              <a:t>视图的本质</a:t>
            </a:r>
          </a:p>
          <a:p>
            <a:pPr lvl="1"/>
            <a:r>
              <a:rPr lang="zh-CN" altLang="en-US"/>
              <a:t>范式的降低</a:t>
            </a: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5C9F3DD9-3DB8-447F-A3E9-333210C75082}" type="slidenum">
              <a:rPr lang="zh-CN" altLang="en-US"/>
              <a:pPr/>
              <a:t>170</a:t>
            </a:fld>
            <a:endParaRPr lang="en-US" altLang="zh-CN"/>
          </a:p>
        </p:txBody>
      </p:sp>
      <p:sp>
        <p:nvSpPr>
          <p:cNvPr id="1741826" name="Rectangle 2"/>
          <p:cNvSpPr>
            <a:spLocks noGrp="1" noRot="1" noChangeAspect="1" noChangeArrowheads="1" noTextEdit="1"/>
          </p:cNvSpPr>
          <p:nvPr>
            <p:ph type="sldImg"/>
          </p:nvPr>
        </p:nvSpPr>
        <p:spPr>
          <a:ln/>
        </p:spPr>
      </p:sp>
      <p:sp>
        <p:nvSpPr>
          <p:cNvPr id="17418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57C67FDC-DAB2-4ED0-80C7-7BAC43867613}" type="slidenum">
              <a:rPr lang="zh-CN" altLang="en-US"/>
              <a:pPr/>
              <a:t>171</a:t>
            </a:fld>
            <a:endParaRPr lang="en-US" altLang="zh-CN"/>
          </a:p>
        </p:txBody>
      </p:sp>
      <p:sp>
        <p:nvSpPr>
          <p:cNvPr id="1747970" name="Rectangle 2"/>
          <p:cNvSpPr>
            <a:spLocks noGrp="1" noRot="1" noChangeAspect="1" noChangeArrowheads="1" noTextEdit="1"/>
          </p:cNvSpPr>
          <p:nvPr>
            <p:ph type="sldImg"/>
          </p:nvPr>
        </p:nvSpPr>
        <p:spPr>
          <a:ln/>
        </p:spPr>
      </p:sp>
      <p:sp>
        <p:nvSpPr>
          <p:cNvPr id="1747971" name="Rectangle 3"/>
          <p:cNvSpPr>
            <a:spLocks noGrp="1" noChangeArrowheads="1"/>
          </p:cNvSpPr>
          <p:nvPr>
            <p:ph type="body" idx="1"/>
          </p:nvPr>
        </p:nvSpPr>
        <p:spPr/>
        <p:txBody>
          <a:bodyPr/>
          <a:lstStyle/>
          <a:p>
            <a:r>
              <a:rPr lang="zh-CN" altLang="en-US"/>
              <a:t>以</a:t>
            </a:r>
            <a:r>
              <a:rPr lang="en-US" altLang="zh-CN"/>
              <a:t>COBOL</a:t>
            </a:r>
            <a:r>
              <a:rPr lang="zh-CN" altLang="en-US"/>
              <a:t>作为主语言的嵌入式</a:t>
            </a:r>
            <a:r>
              <a:rPr lang="en-US" altLang="zh-CN"/>
              <a:t>SQL</a:t>
            </a:r>
            <a:r>
              <a:rPr lang="zh-CN" altLang="en-US"/>
              <a:t>语句的一般形式</a:t>
            </a:r>
          </a:p>
          <a:p>
            <a:pPr lvl="1">
              <a:buFontTx/>
              <a:buNone/>
            </a:pPr>
            <a:r>
              <a:rPr lang="zh-CN" altLang="en-US"/>
              <a:t>        </a:t>
            </a:r>
            <a:r>
              <a:rPr lang="en-US" altLang="zh-CN"/>
              <a:t>EXEC SQL &lt;SQL</a:t>
            </a:r>
            <a:r>
              <a:rPr lang="zh-CN" altLang="en-US"/>
              <a:t>语句</a:t>
            </a:r>
            <a:r>
              <a:rPr lang="en-US" altLang="zh-CN"/>
              <a:t>&gt; </a:t>
            </a:r>
            <a:r>
              <a:rPr lang="en-US" altLang="zh-CN">
                <a:solidFill>
                  <a:srgbClr val="E02920"/>
                </a:solidFill>
              </a:rPr>
              <a:t>END-EXEC</a:t>
            </a:r>
            <a:endParaRPr lang="en-US" altLang="zh-CN"/>
          </a:p>
          <a:p>
            <a:pPr lvl="1">
              <a:buFontTx/>
              <a:buNone/>
            </a:pPr>
            <a:r>
              <a:rPr lang="zh-CN" altLang="en-US"/>
              <a:t>例： </a:t>
            </a:r>
            <a:r>
              <a:rPr lang="en-US" altLang="zh-CN"/>
              <a:t>EXEC SQL DROP TABLE Student END-EXEC</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CURRENT</a:t>
            </a:r>
            <a:r>
              <a:rPr lang="zh-CN" altLang="en-US" dirty="0"/>
              <a:t>形式，即要用子句</a:t>
            </a:r>
            <a:r>
              <a:rPr lang="en-US" altLang="zh-CN" dirty="0"/>
              <a:t>WHERE CURRENT OF &lt;</a:t>
            </a:r>
            <a:r>
              <a:rPr lang="zh-CN" altLang="en-US" dirty="0"/>
              <a:t>游标名</a:t>
            </a:r>
            <a:r>
              <a:rPr lang="en-US" altLang="zh-CN" dirty="0"/>
              <a:t>&gt;</a:t>
            </a:r>
            <a:r>
              <a:rPr lang="zh-CN" altLang="en-US" dirty="0"/>
              <a:t>来表示修改或删除的是最近一次去除的记录，即游标指针指向的记录</a:t>
            </a:r>
          </a:p>
        </p:txBody>
      </p:sp>
      <p:sp>
        <p:nvSpPr>
          <p:cNvPr id="4" name="页脚占位符 3"/>
          <p:cNvSpPr>
            <a:spLocks noGrp="1"/>
          </p:cNvSpPr>
          <p:nvPr>
            <p:ph type="ftr" sz="quarter" idx="4"/>
          </p:nvPr>
        </p:nvSpPr>
        <p:spPr/>
        <p:txBody>
          <a:bodyPr/>
          <a:lstStyle/>
          <a:p>
            <a:r>
              <a:rPr lang="zh-CN" altLang="en-US"/>
              <a:t>Confidential, for review only</a:t>
            </a:r>
            <a:endParaRPr lang="en-US" altLang="en-US"/>
          </a:p>
        </p:txBody>
      </p:sp>
      <p:sp>
        <p:nvSpPr>
          <p:cNvPr id="5" name="灯片编号占位符 4"/>
          <p:cNvSpPr>
            <a:spLocks noGrp="1"/>
          </p:cNvSpPr>
          <p:nvPr>
            <p:ph type="sldNum" sz="quarter" idx="5"/>
          </p:nvPr>
        </p:nvSpPr>
        <p:spPr/>
        <p:txBody>
          <a:bodyPr/>
          <a:lstStyle/>
          <a:p>
            <a:fld id="{4038F94E-919C-4137-96B5-6FDCC2868B42}" type="slidenum">
              <a:rPr lang="zh-CN" altLang="en-US" smtClean="0"/>
              <a:pPr/>
              <a:t>184</a:t>
            </a:fld>
            <a:endParaRPr lang="en-US" altLang="zh-CN"/>
          </a:p>
        </p:txBody>
      </p:sp>
    </p:spTree>
    <p:extLst>
      <p:ext uri="{BB962C8B-B14F-4D97-AF65-F5344CB8AC3E}">
        <p14:creationId xmlns:p14="http://schemas.microsoft.com/office/powerpoint/2010/main" val="3005933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8A1600AE-B714-4A6C-AC80-E3ED492349FE}" type="slidenum">
              <a:rPr lang="zh-CN" altLang="en-US"/>
              <a:pPr/>
              <a:t>191</a:t>
            </a:fld>
            <a:endParaRPr lang="en-US" altLang="zh-CN"/>
          </a:p>
        </p:txBody>
      </p:sp>
      <p:sp>
        <p:nvSpPr>
          <p:cNvPr id="1788930" name="Rectangle 2"/>
          <p:cNvSpPr>
            <a:spLocks noGrp="1" noRot="1" noChangeAspect="1" noChangeArrowheads="1" noTextEdit="1"/>
          </p:cNvSpPr>
          <p:nvPr>
            <p:ph type="sldImg"/>
          </p:nvPr>
        </p:nvSpPr>
        <p:spPr>
          <a:ln/>
        </p:spPr>
      </p:sp>
      <p:sp>
        <p:nvSpPr>
          <p:cNvPr id="1788931" name="Rectangle 3"/>
          <p:cNvSpPr>
            <a:spLocks noGrp="1" noChangeArrowheads="1"/>
          </p:cNvSpPr>
          <p:nvPr>
            <p:ph type="body" idx="1"/>
          </p:nvPr>
        </p:nvSpPr>
        <p:spPr/>
        <p:txBody>
          <a:bodyPr/>
          <a:lstStyle/>
          <a:p>
            <a:pPr>
              <a:lnSpc>
                <a:spcPct val="70000"/>
              </a:lnSpc>
            </a:pPr>
            <a:r>
              <a:rPr lang="zh-CN" altLang="en-US" sz="700" dirty="0"/>
              <a:t>一、 查询结果为多条记录的</a:t>
            </a:r>
            <a:r>
              <a:rPr lang="en-US" altLang="zh-CN" sz="700" dirty="0"/>
              <a:t>SELECT</a:t>
            </a:r>
            <a:r>
              <a:rPr lang="zh-CN" altLang="en-US" sz="700" dirty="0"/>
              <a:t>语句</a:t>
            </a:r>
          </a:p>
          <a:p>
            <a:pPr>
              <a:lnSpc>
                <a:spcPct val="70000"/>
              </a:lnSpc>
            </a:pPr>
            <a:r>
              <a:rPr lang="zh-CN" altLang="en-US" sz="900" dirty="0"/>
              <a:t>例</a:t>
            </a:r>
            <a:r>
              <a:rPr lang="en-US" altLang="zh-CN" sz="900" dirty="0"/>
              <a:t>1 </a:t>
            </a:r>
            <a:r>
              <a:rPr lang="zh-CN" altLang="en-US" sz="900" dirty="0"/>
              <a:t>查询某个系全体学生的信息（学号、姓名、性别和年龄）。要查询的系名由用户在程序运行过程中指定，放在主变量</a:t>
            </a:r>
            <a:r>
              <a:rPr lang="en-US" altLang="zh-CN" sz="900" dirty="0" err="1"/>
              <a:t>deptname</a:t>
            </a:r>
            <a:r>
              <a:rPr lang="zh-CN" altLang="en-US" sz="900" dirty="0"/>
              <a:t>中</a:t>
            </a:r>
          </a:p>
          <a:p>
            <a:pPr>
              <a:lnSpc>
                <a:spcPct val="50000"/>
              </a:lnSpc>
              <a:buFontTx/>
              <a:buNone/>
            </a:pPr>
            <a:r>
              <a:rPr lang="en-US" altLang="zh-CN" sz="800" dirty="0"/>
              <a:t>     ...... </a:t>
            </a:r>
          </a:p>
          <a:p>
            <a:pPr>
              <a:lnSpc>
                <a:spcPct val="50000"/>
              </a:lnSpc>
              <a:buFontTx/>
              <a:buNone/>
            </a:pPr>
            <a:r>
              <a:rPr lang="en-US" altLang="zh-CN" sz="800" dirty="0"/>
              <a:t>    EXEC SQL INCLUDE SQLCA;</a:t>
            </a:r>
          </a:p>
          <a:p>
            <a:pPr>
              <a:lnSpc>
                <a:spcPct val="50000"/>
              </a:lnSpc>
              <a:buFontTx/>
              <a:buNone/>
            </a:pPr>
            <a:r>
              <a:rPr lang="en-US" altLang="zh-CN" sz="800" dirty="0"/>
              <a:t>    EXEC SQL BEGIN DECLARE SECTION;</a:t>
            </a:r>
          </a:p>
          <a:p>
            <a:pPr>
              <a:lnSpc>
                <a:spcPct val="50000"/>
              </a:lnSpc>
              <a:buFontTx/>
              <a:buNone/>
            </a:pPr>
            <a:r>
              <a:rPr lang="en-US" altLang="zh-CN" sz="800" dirty="0"/>
              <a:t>    ......     /* </a:t>
            </a:r>
            <a:r>
              <a:rPr lang="zh-CN" altLang="en-US" sz="800" dirty="0"/>
              <a:t>说明主变量 </a:t>
            </a:r>
            <a:r>
              <a:rPr lang="en-US" altLang="zh-CN" sz="800" dirty="0" err="1"/>
              <a:t>deptname,HSno,HSname,HSsex,HSage</a:t>
            </a:r>
            <a:r>
              <a:rPr lang="zh-CN" altLang="en-US" sz="800" dirty="0"/>
              <a:t>等*</a:t>
            </a:r>
            <a:r>
              <a:rPr lang="en-US" altLang="zh-CN" sz="800" dirty="0"/>
              <a:t>/</a:t>
            </a:r>
          </a:p>
          <a:p>
            <a:pPr>
              <a:lnSpc>
                <a:spcPct val="50000"/>
              </a:lnSpc>
              <a:buFontTx/>
              <a:buNone/>
            </a:pPr>
            <a:r>
              <a:rPr lang="en-US" altLang="zh-CN" sz="800" dirty="0"/>
              <a:t>    ......</a:t>
            </a:r>
          </a:p>
          <a:p>
            <a:pPr>
              <a:lnSpc>
                <a:spcPct val="50000"/>
              </a:lnSpc>
              <a:buFontTx/>
              <a:buNone/>
            </a:pPr>
            <a:r>
              <a:rPr lang="en-US" altLang="zh-CN" sz="800" dirty="0"/>
              <a:t>    EXEC SQL END DECLARE SECTION;</a:t>
            </a:r>
          </a:p>
          <a:p>
            <a:pPr>
              <a:lnSpc>
                <a:spcPct val="50000"/>
              </a:lnSpc>
              <a:buFontTx/>
              <a:buNone/>
            </a:pPr>
            <a:r>
              <a:rPr lang="en-US" altLang="zh-CN" sz="800" dirty="0"/>
              <a:t>    ......</a:t>
            </a:r>
          </a:p>
          <a:p>
            <a:pPr>
              <a:lnSpc>
                <a:spcPct val="50000"/>
              </a:lnSpc>
              <a:buFontTx/>
              <a:buNone/>
            </a:pPr>
            <a:r>
              <a:rPr lang="en-US" altLang="zh-CN" sz="800" dirty="0"/>
              <a:t>    gets(</a:t>
            </a:r>
            <a:r>
              <a:rPr lang="en-US" altLang="zh-CN" sz="800" dirty="0" err="1"/>
              <a:t>deptname</a:t>
            </a:r>
            <a:r>
              <a:rPr lang="en-US" altLang="zh-CN" sz="800" dirty="0"/>
              <a:t>);            /* </a:t>
            </a:r>
            <a:r>
              <a:rPr lang="zh-CN" altLang="en-US" sz="800" dirty="0"/>
              <a:t>为主变量</a:t>
            </a:r>
            <a:r>
              <a:rPr lang="en-US" altLang="zh-CN" sz="800" dirty="0" err="1"/>
              <a:t>deptname</a:t>
            </a:r>
            <a:r>
              <a:rPr lang="zh-CN" altLang="en-US" sz="800" dirty="0"/>
              <a:t>赋值 *</a:t>
            </a:r>
            <a:r>
              <a:rPr lang="en-US" altLang="zh-CN" sz="800" dirty="0"/>
              <a:t>/</a:t>
            </a:r>
          </a:p>
          <a:p>
            <a:pPr>
              <a:lnSpc>
                <a:spcPct val="50000"/>
              </a:lnSpc>
              <a:buFontTx/>
              <a:buNone/>
            </a:pPr>
            <a:r>
              <a:rPr lang="en-US" altLang="zh-CN" sz="800" dirty="0"/>
              <a:t>    ......</a:t>
            </a:r>
          </a:p>
          <a:p>
            <a:pPr>
              <a:lnSpc>
                <a:spcPct val="50000"/>
              </a:lnSpc>
              <a:buFontTx/>
              <a:buNone/>
            </a:pPr>
            <a:r>
              <a:rPr lang="zh-CN" altLang="en-US" sz="800" dirty="0"/>
              <a:t>   </a:t>
            </a:r>
            <a:r>
              <a:rPr lang="en-US" altLang="zh-CN" sz="800" dirty="0"/>
              <a:t>EXEC SQL DECLARE SX CURSOR FOR</a:t>
            </a:r>
          </a:p>
          <a:p>
            <a:pPr>
              <a:lnSpc>
                <a:spcPct val="50000"/>
              </a:lnSpc>
              <a:buFontTx/>
              <a:buNone/>
            </a:pPr>
            <a:r>
              <a:rPr lang="en-US" altLang="zh-CN" sz="800" dirty="0"/>
              <a:t>             SELECT </a:t>
            </a:r>
            <a:r>
              <a:rPr lang="en-US" altLang="zh-CN" sz="800" dirty="0" err="1"/>
              <a:t>Sno</a:t>
            </a:r>
            <a:r>
              <a:rPr lang="en-US" altLang="zh-CN" sz="800" dirty="0"/>
              <a:t>, </a:t>
            </a:r>
            <a:r>
              <a:rPr lang="en-US" altLang="zh-CN" sz="800" dirty="0" err="1"/>
              <a:t>Sname</a:t>
            </a:r>
            <a:r>
              <a:rPr lang="en-US" altLang="zh-CN" sz="800" dirty="0"/>
              <a:t>, </a:t>
            </a:r>
            <a:r>
              <a:rPr lang="en-US" altLang="zh-CN" sz="800" dirty="0" err="1"/>
              <a:t>Ssex</a:t>
            </a:r>
            <a:r>
              <a:rPr lang="en-US" altLang="zh-CN" sz="800" dirty="0"/>
              <a:t>, Sage</a:t>
            </a:r>
          </a:p>
          <a:p>
            <a:pPr>
              <a:lnSpc>
                <a:spcPct val="50000"/>
              </a:lnSpc>
              <a:buFontTx/>
              <a:buNone/>
            </a:pPr>
            <a:r>
              <a:rPr lang="en-US" altLang="zh-CN" sz="800" dirty="0"/>
              <a:t>             FROM Student</a:t>
            </a:r>
          </a:p>
          <a:p>
            <a:pPr>
              <a:lnSpc>
                <a:spcPct val="50000"/>
              </a:lnSpc>
              <a:buFontTx/>
              <a:buNone/>
            </a:pPr>
            <a:r>
              <a:rPr lang="en-US" altLang="zh-CN" sz="800" dirty="0"/>
              <a:t>             WHERE </a:t>
            </a:r>
            <a:r>
              <a:rPr lang="en-US" altLang="zh-CN" sz="800" dirty="0" err="1"/>
              <a:t>SDept</a:t>
            </a:r>
            <a:r>
              <a:rPr lang="en-US" altLang="zh-CN" sz="800" dirty="0"/>
              <a:t>=:</a:t>
            </a:r>
            <a:r>
              <a:rPr lang="en-US" altLang="zh-CN" sz="800" dirty="0" err="1"/>
              <a:t>deptname</a:t>
            </a:r>
            <a:r>
              <a:rPr lang="en-US" altLang="zh-CN" sz="800" dirty="0"/>
              <a:t>;     /* </a:t>
            </a:r>
            <a:r>
              <a:rPr lang="zh-CN" altLang="en-US" sz="800" dirty="0"/>
              <a:t>说明游标 *</a:t>
            </a:r>
            <a:r>
              <a:rPr lang="en-US" altLang="zh-CN" sz="800" dirty="0"/>
              <a:t>/</a:t>
            </a:r>
          </a:p>
          <a:p>
            <a:pPr>
              <a:lnSpc>
                <a:spcPct val="70000"/>
              </a:lnSpc>
              <a:buFontTx/>
              <a:buNone/>
            </a:pPr>
            <a:r>
              <a:rPr lang="en-US" altLang="zh-CN" sz="800" dirty="0"/>
              <a:t>EXEC SQL OPEN SX                    /* </a:t>
            </a:r>
            <a:r>
              <a:rPr lang="zh-CN" altLang="en-US" sz="800" dirty="0"/>
              <a:t>打开游标 *</a:t>
            </a:r>
            <a:r>
              <a:rPr lang="en-US" altLang="zh-CN" sz="800" dirty="0"/>
              <a:t>/</a:t>
            </a:r>
          </a:p>
          <a:p>
            <a:pPr>
              <a:lnSpc>
                <a:spcPct val="70000"/>
              </a:lnSpc>
              <a:buFontTx/>
              <a:buNone/>
            </a:pPr>
            <a:r>
              <a:rPr lang="en-US" altLang="zh-CN" sz="800" dirty="0"/>
              <a:t>WHILE(1)      /* </a:t>
            </a:r>
            <a:r>
              <a:rPr lang="zh-CN" altLang="en-US" sz="800" dirty="0"/>
              <a:t>用循环结构逐条处理结果集中的记录 *</a:t>
            </a:r>
            <a:r>
              <a:rPr lang="en-US" altLang="zh-CN" sz="800" dirty="0"/>
              <a:t>/</a:t>
            </a:r>
          </a:p>
          <a:p>
            <a:pPr>
              <a:lnSpc>
                <a:spcPct val="70000"/>
              </a:lnSpc>
              <a:buFontTx/>
              <a:buNone/>
            </a:pPr>
            <a:r>
              <a:rPr lang="en-US" altLang="zh-CN" sz="800" dirty="0"/>
              <a:t>{       </a:t>
            </a:r>
          </a:p>
          <a:p>
            <a:pPr>
              <a:lnSpc>
                <a:spcPct val="70000"/>
              </a:lnSpc>
              <a:buFontTx/>
              <a:buNone/>
            </a:pPr>
            <a:r>
              <a:rPr lang="en-US" altLang="zh-CN" sz="800" dirty="0"/>
              <a:t>      EXEC SQL FETCH SX INTO :</a:t>
            </a:r>
            <a:r>
              <a:rPr lang="en-US" altLang="zh-CN" sz="800" dirty="0" err="1"/>
              <a:t>HSno</a:t>
            </a:r>
            <a:r>
              <a:rPr lang="en-US" altLang="zh-CN" sz="800" dirty="0"/>
              <a:t>, :</a:t>
            </a:r>
            <a:r>
              <a:rPr lang="en-US" altLang="zh-CN" sz="800" dirty="0" err="1"/>
              <a:t>HSname</a:t>
            </a:r>
            <a:r>
              <a:rPr lang="en-US" altLang="zh-CN" sz="800" dirty="0"/>
              <a:t>, :</a:t>
            </a:r>
            <a:r>
              <a:rPr lang="en-US" altLang="zh-CN" sz="800" dirty="0" err="1"/>
              <a:t>HSsex</a:t>
            </a:r>
            <a:r>
              <a:rPr lang="en-US" altLang="zh-CN" sz="800" dirty="0"/>
              <a:t>, :</a:t>
            </a:r>
            <a:r>
              <a:rPr lang="en-US" altLang="zh-CN" sz="800" dirty="0" err="1"/>
              <a:t>HSage</a:t>
            </a:r>
            <a:r>
              <a:rPr lang="en-US" altLang="zh-CN" sz="800" dirty="0"/>
              <a:t>;</a:t>
            </a:r>
          </a:p>
          <a:p>
            <a:pPr>
              <a:lnSpc>
                <a:spcPct val="70000"/>
              </a:lnSpc>
              <a:buFontTx/>
              <a:buNone/>
            </a:pPr>
            <a:r>
              <a:rPr lang="en-US" altLang="zh-CN" sz="800" dirty="0"/>
              <a:t> /* </a:t>
            </a:r>
            <a:r>
              <a:rPr lang="zh-CN" altLang="en-US" sz="800" dirty="0"/>
              <a:t>将游标指针向前推进一行，然后从结 果集中取当前行，送相应主变量*</a:t>
            </a:r>
            <a:r>
              <a:rPr lang="en-US" altLang="zh-CN" sz="800" dirty="0"/>
              <a:t>/</a:t>
            </a:r>
          </a:p>
          <a:p>
            <a:pPr>
              <a:lnSpc>
                <a:spcPct val="70000"/>
              </a:lnSpc>
              <a:buFontTx/>
              <a:buNone/>
            </a:pPr>
            <a:r>
              <a:rPr lang="en-US" altLang="zh-CN" sz="800" dirty="0"/>
              <a:t>      if (</a:t>
            </a:r>
            <a:r>
              <a:rPr lang="en-US" altLang="zh-CN" sz="800" dirty="0" err="1"/>
              <a:t>sqlca.sqlcode</a:t>
            </a:r>
            <a:r>
              <a:rPr lang="en-US" altLang="zh-CN" sz="800" dirty="0"/>
              <a:t> &lt;&gt; SUCCESS) /* </a:t>
            </a:r>
            <a:r>
              <a:rPr lang="zh-CN" altLang="en-US" sz="800" dirty="0"/>
              <a:t>若所有查询结果均已处理完</a:t>
            </a:r>
            <a:endParaRPr lang="en-US" altLang="zh-CN" sz="800" dirty="0"/>
          </a:p>
          <a:p>
            <a:pPr>
              <a:lnSpc>
                <a:spcPct val="70000"/>
              </a:lnSpc>
              <a:buFontTx/>
              <a:buNone/>
            </a:pPr>
            <a:r>
              <a:rPr lang="en-US" altLang="zh-CN" sz="800" dirty="0"/>
              <a:t>             break;                           </a:t>
            </a:r>
            <a:r>
              <a:rPr lang="zh-CN" altLang="en-US" sz="800" dirty="0"/>
              <a:t>或出现</a:t>
            </a:r>
            <a:r>
              <a:rPr lang="en-US" altLang="zh-CN" sz="800" dirty="0"/>
              <a:t>SQL</a:t>
            </a:r>
            <a:r>
              <a:rPr lang="zh-CN" altLang="en-US" sz="800" dirty="0"/>
              <a:t>语句错误，则退出循环 *</a:t>
            </a:r>
            <a:r>
              <a:rPr lang="en-US" altLang="zh-CN" sz="800" dirty="0"/>
              <a:t>/ </a:t>
            </a:r>
          </a:p>
          <a:p>
            <a:pPr>
              <a:lnSpc>
                <a:spcPct val="70000"/>
              </a:lnSpc>
              <a:buFontTx/>
              <a:buNone/>
            </a:pPr>
            <a:r>
              <a:rPr lang="en-US" altLang="zh-CN" sz="800" dirty="0"/>
              <a:t>              ......                          /* </a:t>
            </a:r>
            <a:r>
              <a:rPr lang="zh-CN" altLang="en-US" sz="800" dirty="0"/>
              <a:t>由主语言语句进行进一步处理 *</a:t>
            </a:r>
            <a:r>
              <a:rPr lang="en-US" altLang="zh-CN" sz="800" dirty="0"/>
              <a:t>/</a:t>
            </a:r>
          </a:p>
          <a:p>
            <a:pPr>
              <a:lnSpc>
                <a:spcPct val="70000"/>
              </a:lnSpc>
              <a:buFontTx/>
              <a:buNone/>
            </a:pPr>
            <a:r>
              <a:rPr lang="en-US" altLang="zh-CN" sz="800" dirty="0"/>
              <a:t>}; </a:t>
            </a:r>
          </a:p>
          <a:p>
            <a:pPr>
              <a:lnSpc>
                <a:spcPct val="70000"/>
              </a:lnSpc>
              <a:buFontTx/>
              <a:buNone/>
            </a:pPr>
            <a:r>
              <a:rPr lang="zh-CN" altLang="en-US" sz="800" dirty="0"/>
              <a:t> </a:t>
            </a:r>
            <a:r>
              <a:rPr lang="en-US" altLang="zh-CN" sz="800" dirty="0"/>
              <a:t>EXEC SQL CLOSE SX;             /* </a:t>
            </a:r>
            <a:r>
              <a:rPr lang="zh-CN" altLang="en-US" sz="800" dirty="0"/>
              <a:t>关闭游标 *</a:t>
            </a:r>
            <a:r>
              <a:rPr lang="en-US" altLang="zh-CN" sz="800" dirty="0"/>
              <a:t>/</a:t>
            </a:r>
          </a:p>
          <a:p>
            <a:pPr>
              <a:lnSpc>
                <a:spcPct val="70000"/>
              </a:lnSpc>
              <a:buFontTx/>
              <a:buNone/>
            </a:pPr>
            <a:r>
              <a:rPr lang="en-US" altLang="zh-CN" sz="800" dirty="0"/>
              <a:t>    ......</a:t>
            </a:r>
          </a:p>
          <a:p>
            <a:pPr>
              <a:lnSpc>
                <a:spcPct val="70000"/>
              </a:lnSpc>
            </a:pPr>
            <a:r>
              <a:rPr lang="zh-CN" altLang="en-US" sz="900" dirty="0"/>
              <a:t>例</a:t>
            </a:r>
            <a:r>
              <a:rPr lang="en-US" altLang="zh-CN" sz="900" dirty="0"/>
              <a:t>2 </a:t>
            </a:r>
            <a:r>
              <a:rPr lang="zh-CN" altLang="en-US" sz="900" dirty="0"/>
              <a:t>查询某些系全体学生的信息。</a:t>
            </a:r>
          </a:p>
          <a:p>
            <a:pPr>
              <a:lnSpc>
                <a:spcPct val="70000"/>
              </a:lnSpc>
              <a:buFontTx/>
              <a:buNone/>
            </a:pPr>
            <a:r>
              <a:rPr lang="en-US" altLang="zh-CN" sz="800" dirty="0"/>
              <a:t>     ......</a:t>
            </a:r>
          </a:p>
          <a:p>
            <a:pPr>
              <a:lnSpc>
                <a:spcPct val="70000"/>
              </a:lnSpc>
              <a:buFontTx/>
              <a:buNone/>
            </a:pPr>
            <a:r>
              <a:rPr lang="en-US" altLang="zh-CN" sz="800" dirty="0"/>
              <a:t>    EXEC SQL INCLUDE SQLCA;</a:t>
            </a:r>
          </a:p>
          <a:p>
            <a:pPr>
              <a:lnSpc>
                <a:spcPct val="70000"/>
              </a:lnSpc>
              <a:buFontTx/>
              <a:buNone/>
            </a:pPr>
            <a:r>
              <a:rPr lang="en-US" altLang="zh-CN" sz="800" dirty="0"/>
              <a:t>    EXEC SQL BEGIN DECLARE SECTION; </a:t>
            </a:r>
          </a:p>
          <a:p>
            <a:pPr>
              <a:lnSpc>
                <a:spcPct val="70000"/>
              </a:lnSpc>
              <a:buFontTx/>
              <a:buNone/>
            </a:pPr>
            <a:r>
              <a:rPr lang="en-US" altLang="zh-CN" sz="800" dirty="0"/>
              <a:t>          ......         </a:t>
            </a:r>
          </a:p>
          <a:p>
            <a:pPr>
              <a:lnSpc>
                <a:spcPct val="70000"/>
              </a:lnSpc>
              <a:buFontTx/>
              <a:buNone/>
            </a:pPr>
            <a:r>
              <a:rPr lang="en-US" altLang="zh-CN" sz="800" dirty="0"/>
              <a:t>          /* </a:t>
            </a:r>
            <a:r>
              <a:rPr lang="zh-CN" altLang="en-US" sz="800" dirty="0"/>
              <a:t>说明主变量 </a:t>
            </a:r>
            <a:r>
              <a:rPr lang="en-US" altLang="zh-CN" sz="800" dirty="0" err="1"/>
              <a:t>deptname,HSno,HSname,HSsex,HSage</a:t>
            </a:r>
            <a:r>
              <a:rPr lang="zh-CN" altLang="en-US" sz="800" dirty="0"/>
              <a:t>等*</a:t>
            </a:r>
            <a:r>
              <a:rPr lang="en-US" altLang="zh-CN" sz="800" dirty="0"/>
              <a:t>/</a:t>
            </a:r>
          </a:p>
          <a:p>
            <a:pPr>
              <a:lnSpc>
                <a:spcPct val="70000"/>
              </a:lnSpc>
              <a:buFontTx/>
              <a:buNone/>
            </a:pPr>
            <a:r>
              <a:rPr lang="en-US" altLang="zh-CN" sz="800" dirty="0"/>
              <a:t>          ......</a:t>
            </a:r>
          </a:p>
          <a:p>
            <a:pPr>
              <a:lnSpc>
                <a:spcPct val="70000"/>
              </a:lnSpc>
              <a:buFontTx/>
              <a:buNone/>
            </a:pPr>
            <a:r>
              <a:rPr lang="zh-CN" altLang="en-US" sz="800" dirty="0"/>
              <a:t>    </a:t>
            </a:r>
            <a:r>
              <a:rPr lang="en-US" altLang="zh-CN" sz="800" dirty="0"/>
              <a:t>EXEC SQL END DECLARE SECTION;</a:t>
            </a:r>
          </a:p>
          <a:p>
            <a:pPr>
              <a:lnSpc>
                <a:spcPct val="70000"/>
              </a:lnSpc>
              <a:buFontTx/>
              <a:buNone/>
            </a:pPr>
            <a:r>
              <a:rPr lang="en-US" altLang="zh-CN" sz="800" dirty="0"/>
              <a:t>    ......</a:t>
            </a:r>
          </a:p>
          <a:p>
            <a:pPr>
              <a:lnSpc>
                <a:spcPct val="70000"/>
              </a:lnSpc>
              <a:buFontTx/>
              <a:buNone/>
            </a:pPr>
            <a:r>
              <a:rPr lang="en-US" altLang="zh-CN" sz="800" dirty="0"/>
              <a:t>    EXEC SQL DECLARE SX CURSOR FOR</a:t>
            </a:r>
          </a:p>
          <a:p>
            <a:pPr>
              <a:lnSpc>
                <a:spcPct val="70000"/>
              </a:lnSpc>
              <a:buFontTx/>
              <a:buNone/>
            </a:pPr>
            <a:r>
              <a:rPr lang="en-US" altLang="zh-CN" sz="800" dirty="0"/>
              <a:t>             SELECT </a:t>
            </a:r>
            <a:r>
              <a:rPr lang="en-US" altLang="zh-CN" sz="800" dirty="0" err="1"/>
              <a:t>Sno</a:t>
            </a:r>
            <a:r>
              <a:rPr lang="en-US" altLang="zh-CN" sz="800" dirty="0"/>
              <a:t>, </a:t>
            </a:r>
            <a:r>
              <a:rPr lang="en-US" altLang="zh-CN" sz="800" dirty="0" err="1"/>
              <a:t>Sname</a:t>
            </a:r>
            <a:r>
              <a:rPr lang="en-US" altLang="zh-CN" sz="800" dirty="0"/>
              <a:t>, </a:t>
            </a:r>
            <a:r>
              <a:rPr lang="en-US" altLang="zh-CN" sz="800" dirty="0" err="1"/>
              <a:t>Ssex</a:t>
            </a:r>
            <a:r>
              <a:rPr lang="en-US" altLang="zh-CN" sz="800" dirty="0"/>
              <a:t>, Sage</a:t>
            </a:r>
          </a:p>
          <a:p>
            <a:pPr>
              <a:lnSpc>
                <a:spcPct val="70000"/>
              </a:lnSpc>
              <a:buFontTx/>
              <a:buNone/>
            </a:pPr>
            <a:r>
              <a:rPr lang="en-US" altLang="zh-CN" sz="800" dirty="0"/>
              <a:t>             FROM Student</a:t>
            </a:r>
          </a:p>
          <a:p>
            <a:pPr>
              <a:lnSpc>
                <a:spcPct val="70000"/>
              </a:lnSpc>
              <a:buFontTx/>
              <a:buNone/>
            </a:pPr>
            <a:r>
              <a:rPr lang="en-US" altLang="zh-CN" sz="800" dirty="0"/>
              <a:t>             WHERE </a:t>
            </a:r>
            <a:r>
              <a:rPr lang="en-US" altLang="zh-CN" sz="800" dirty="0" err="1"/>
              <a:t>SDept</a:t>
            </a:r>
            <a:r>
              <a:rPr lang="en-US" altLang="zh-CN" sz="800" dirty="0"/>
              <a:t>=:</a:t>
            </a:r>
            <a:r>
              <a:rPr lang="en-US" altLang="zh-CN" sz="800" dirty="0" err="1"/>
              <a:t>deptname</a:t>
            </a:r>
            <a:r>
              <a:rPr lang="en-US" altLang="zh-CN" sz="800" dirty="0"/>
              <a:t>;       /* </a:t>
            </a:r>
            <a:r>
              <a:rPr lang="zh-CN" altLang="en-US" sz="800" dirty="0"/>
              <a:t>说明游标 *</a:t>
            </a:r>
            <a:r>
              <a:rPr lang="en-US" altLang="zh-CN" sz="800" dirty="0"/>
              <a:t>/</a:t>
            </a:r>
          </a:p>
          <a:p>
            <a:pPr>
              <a:lnSpc>
                <a:spcPct val="100000"/>
              </a:lnSpc>
              <a:buFontTx/>
              <a:buNone/>
            </a:pPr>
            <a:r>
              <a:rPr lang="en-US" altLang="zh-CN" sz="800" dirty="0"/>
              <a:t>WHILE (gets(</a:t>
            </a:r>
            <a:r>
              <a:rPr lang="en-US" altLang="zh-CN" sz="800" dirty="0" err="1"/>
              <a:t>deptname</a:t>
            </a:r>
            <a:r>
              <a:rPr lang="en-US" altLang="zh-CN" sz="800" dirty="0"/>
              <a:t>)!=NULL) /* </a:t>
            </a:r>
            <a:r>
              <a:rPr lang="zh-CN" altLang="en-US" sz="800" dirty="0"/>
              <a:t>接收主变量</a:t>
            </a:r>
            <a:r>
              <a:rPr lang="en-US" altLang="zh-CN" sz="800" dirty="0" err="1"/>
              <a:t>deptname</a:t>
            </a:r>
            <a:r>
              <a:rPr lang="zh-CN" altLang="en-US" sz="800" dirty="0"/>
              <a:t>的值 *</a:t>
            </a:r>
            <a:r>
              <a:rPr lang="en-US" altLang="zh-CN" sz="800" dirty="0"/>
              <a:t>/</a:t>
            </a:r>
          </a:p>
          <a:p>
            <a:pPr>
              <a:lnSpc>
                <a:spcPct val="100000"/>
              </a:lnSpc>
              <a:buFontTx/>
              <a:buNone/>
            </a:pPr>
            <a:r>
              <a:rPr lang="en-US" altLang="zh-CN" sz="800" dirty="0"/>
              <a:t>{/* </a:t>
            </a:r>
            <a:r>
              <a:rPr lang="zh-CN" altLang="en-US" sz="800" dirty="0"/>
              <a:t>下面开始处理</a:t>
            </a:r>
            <a:r>
              <a:rPr lang="en-US" altLang="zh-CN" sz="800" dirty="0" err="1"/>
              <a:t>deptname</a:t>
            </a:r>
            <a:r>
              <a:rPr lang="zh-CN" altLang="en-US" sz="800" dirty="0"/>
              <a:t>指定系的学生信息</a:t>
            </a:r>
            <a:r>
              <a:rPr lang="en-US" altLang="zh-CN" sz="800" dirty="0"/>
              <a:t>, </a:t>
            </a:r>
            <a:r>
              <a:rPr lang="zh-CN" altLang="en-US" sz="800" dirty="0"/>
              <a:t>每次循环中</a:t>
            </a:r>
            <a:r>
              <a:rPr lang="en-US" altLang="zh-CN" sz="800" dirty="0" err="1"/>
              <a:t>deptname</a:t>
            </a:r>
            <a:r>
              <a:rPr lang="en-US" altLang="zh-CN" sz="800" dirty="0"/>
              <a:t> </a:t>
            </a:r>
            <a:r>
              <a:rPr lang="zh-CN" altLang="en-US" sz="800" dirty="0"/>
              <a:t>可具有不同的值 *</a:t>
            </a:r>
            <a:r>
              <a:rPr lang="en-US" altLang="zh-CN" sz="800" dirty="0"/>
              <a:t>/</a:t>
            </a:r>
          </a:p>
          <a:p>
            <a:pPr>
              <a:lnSpc>
                <a:spcPct val="100000"/>
              </a:lnSpc>
              <a:buFontTx/>
              <a:buNone/>
            </a:pPr>
            <a:r>
              <a:rPr lang="en-US" altLang="zh-CN" sz="800" dirty="0"/>
              <a:t>        EXEC SQL OPEN SX                /* </a:t>
            </a:r>
            <a:r>
              <a:rPr lang="zh-CN" altLang="en-US" sz="800" dirty="0"/>
              <a:t>打开游标 *</a:t>
            </a:r>
            <a:r>
              <a:rPr lang="en-US" altLang="zh-CN" sz="800" dirty="0"/>
              <a:t>/</a:t>
            </a:r>
          </a:p>
          <a:p>
            <a:pPr>
              <a:lnSpc>
                <a:spcPct val="100000"/>
              </a:lnSpc>
              <a:buFontTx/>
              <a:buNone/>
            </a:pPr>
            <a:r>
              <a:rPr lang="zh-CN" altLang="en-US" sz="800" dirty="0"/>
              <a:t>        </a:t>
            </a:r>
            <a:r>
              <a:rPr lang="en-US" altLang="zh-CN" sz="800" dirty="0"/>
              <a:t>WHILE (1) {      /* </a:t>
            </a:r>
            <a:r>
              <a:rPr lang="zh-CN" altLang="en-US" sz="800" dirty="0"/>
              <a:t>用循环结构逐条处理结果集中的记录 *</a:t>
            </a:r>
            <a:r>
              <a:rPr lang="en-US" altLang="zh-CN" sz="800" dirty="0"/>
              <a:t>/</a:t>
            </a:r>
          </a:p>
          <a:p>
            <a:pPr>
              <a:lnSpc>
                <a:spcPct val="100000"/>
              </a:lnSpc>
              <a:buFontTx/>
              <a:buNone/>
            </a:pPr>
            <a:r>
              <a:rPr lang="en-US" altLang="zh-CN" sz="800" dirty="0"/>
              <a:t>               EXEC SQL FETCH SX  INTO :</a:t>
            </a:r>
            <a:r>
              <a:rPr lang="en-US" altLang="zh-CN" sz="800" dirty="0" err="1"/>
              <a:t>HSno</a:t>
            </a:r>
            <a:r>
              <a:rPr lang="en-US" altLang="zh-CN" sz="800" dirty="0"/>
              <a:t>, :</a:t>
            </a:r>
            <a:r>
              <a:rPr lang="en-US" altLang="zh-CN" sz="800" dirty="0" err="1"/>
              <a:t>HSname</a:t>
            </a:r>
            <a:r>
              <a:rPr lang="en-US" altLang="zh-CN" sz="800" dirty="0"/>
              <a:t>, :</a:t>
            </a:r>
            <a:r>
              <a:rPr lang="en-US" altLang="zh-CN" sz="800" dirty="0" err="1"/>
              <a:t>HSsex</a:t>
            </a:r>
            <a:r>
              <a:rPr lang="en-US" altLang="zh-CN" sz="800" dirty="0"/>
              <a:t>, :</a:t>
            </a:r>
            <a:r>
              <a:rPr lang="en-US" altLang="zh-CN" sz="800" dirty="0" err="1"/>
              <a:t>HSage</a:t>
            </a:r>
            <a:r>
              <a:rPr lang="en-US" altLang="zh-CN" sz="800" dirty="0"/>
              <a:t>;      /* </a:t>
            </a:r>
            <a:r>
              <a:rPr lang="zh-CN" altLang="en-US" sz="800" dirty="0"/>
              <a:t>将游标指针向前推进一行，然后从结果集中取当前行，送相应主变量*</a:t>
            </a:r>
            <a:r>
              <a:rPr lang="en-US" altLang="zh-CN" sz="800" dirty="0"/>
              <a:t>/</a:t>
            </a:r>
          </a:p>
          <a:p>
            <a:pPr>
              <a:lnSpc>
                <a:spcPct val="100000"/>
              </a:lnSpc>
              <a:buFontTx/>
              <a:buNone/>
            </a:pPr>
            <a:r>
              <a:rPr lang="zh-CN" altLang="en-US" sz="800" dirty="0"/>
              <a:t> 		   </a:t>
            </a:r>
            <a:r>
              <a:rPr lang="en-US" altLang="zh-CN" sz="800" dirty="0"/>
              <a:t>if (</a:t>
            </a:r>
            <a:r>
              <a:rPr lang="en-US" altLang="zh-CN" sz="800" dirty="0" err="1"/>
              <a:t>sqlca.sqlcode</a:t>
            </a:r>
            <a:r>
              <a:rPr lang="en-US" altLang="zh-CN" sz="800" dirty="0"/>
              <a:t> &lt;&gt; SUCCESS) /* </a:t>
            </a:r>
            <a:r>
              <a:rPr lang="zh-CN" altLang="en-US" sz="800" dirty="0"/>
              <a:t>若所有查询结果均已</a:t>
            </a:r>
            <a:endParaRPr lang="en-US" altLang="zh-CN" sz="800" dirty="0"/>
          </a:p>
          <a:p>
            <a:pPr>
              <a:lnSpc>
                <a:spcPct val="100000"/>
              </a:lnSpc>
              <a:buFontTx/>
              <a:buNone/>
            </a:pPr>
            <a:r>
              <a:rPr lang="en-US" altLang="zh-CN" sz="800" dirty="0"/>
              <a:t>                    break;      </a:t>
            </a:r>
            <a:r>
              <a:rPr lang="zh-CN" altLang="en-US" sz="800" dirty="0"/>
              <a:t>处理完或出现</a:t>
            </a:r>
            <a:r>
              <a:rPr lang="en-US" altLang="zh-CN" sz="800" dirty="0"/>
              <a:t>SQL</a:t>
            </a:r>
            <a:r>
              <a:rPr lang="zh-CN" altLang="en-US" sz="800" dirty="0"/>
              <a:t>语句错误，则退出循环 *</a:t>
            </a:r>
            <a:r>
              <a:rPr lang="en-US" altLang="zh-CN" sz="800" dirty="0"/>
              <a:t>/ </a:t>
            </a:r>
          </a:p>
          <a:p>
            <a:pPr>
              <a:lnSpc>
                <a:spcPct val="100000"/>
              </a:lnSpc>
              <a:buFontTx/>
              <a:buNone/>
            </a:pPr>
            <a:r>
              <a:rPr lang="en-US" altLang="zh-CN" sz="800" dirty="0"/>
              <a:t>               ...... /* </a:t>
            </a:r>
            <a:r>
              <a:rPr lang="zh-CN" altLang="en-US" sz="800" dirty="0"/>
              <a:t>由主语言语句进行进一步处理 *</a:t>
            </a:r>
            <a:r>
              <a:rPr lang="en-US" altLang="zh-CN" sz="800" dirty="0"/>
              <a:t>/</a:t>
            </a:r>
          </a:p>
          <a:p>
            <a:pPr>
              <a:lnSpc>
                <a:spcPct val="100000"/>
              </a:lnSpc>
              <a:buFontTx/>
              <a:buNone/>
            </a:pPr>
            <a:r>
              <a:rPr lang="en-US" altLang="zh-CN" sz="800" dirty="0"/>
              <a:t>         };    /* </a:t>
            </a:r>
            <a:r>
              <a:rPr lang="zh-CN" altLang="en-US" sz="800" dirty="0"/>
              <a:t>内循环结束 *</a:t>
            </a:r>
            <a:r>
              <a:rPr lang="en-US" altLang="zh-CN" sz="800" dirty="0"/>
              <a:t>/</a:t>
            </a:r>
          </a:p>
          <a:p>
            <a:pPr>
              <a:lnSpc>
                <a:spcPct val="100000"/>
              </a:lnSpc>
              <a:buFontTx/>
              <a:buNone/>
            </a:pPr>
            <a:r>
              <a:rPr lang="zh-CN" altLang="en-US" sz="800" dirty="0"/>
              <a:t> 	    </a:t>
            </a:r>
            <a:r>
              <a:rPr lang="en-US" altLang="zh-CN" sz="800" dirty="0"/>
              <a:t>EXEC SQL CLOSE SX;             /* </a:t>
            </a:r>
            <a:r>
              <a:rPr lang="zh-CN" altLang="en-US" sz="800" dirty="0"/>
              <a:t>关闭游标 *</a:t>
            </a:r>
            <a:r>
              <a:rPr lang="en-US" altLang="zh-CN" sz="800" dirty="0"/>
              <a:t>/</a:t>
            </a:r>
          </a:p>
          <a:p>
            <a:pPr>
              <a:lnSpc>
                <a:spcPct val="100000"/>
              </a:lnSpc>
              <a:buFontTx/>
              <a:buNone/>
            </a:pPr>
            <a:r>
              <a:rPr lang="en-US" altLang="zh-CN" sz="800" dirty="0"/>
              <a:t>    };    /* </a:t>
            </a:r>
            <a:r>
              <a:rPr lang="zh-CN" altLang="en-US" sz="800" dirty="0"/>
              <a:t>外循环结束 *</a:t>
            </a:r>
            <a:r>
              <a:rPr lang="en-US" altLang="zh-CN" sz="800" dirty="0"/>
              <a:t>/    ......</a:t>
            </a:r>
            <a:endParaRPr lang="zh-CN" altLang="en-US" sz="800" dirty="0"/>
          </a:p>
          <a:p>
            <a:pPr>
              <a:lnSpc>
                <a:spcPct val="70000"/>
              </a:lnSpc>
            </a:pPr>
            <a:endParaRPr lang="zh-CN" altLang="en-US" sz="7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D2D8F370-EE0C-42C8-88FF-17CF3587D056}" type="slidenum">
              <a:rPr lang="zh-CN" altLang="en-US"/>
              <a:pPr/>
              <a:t>18</a:t>
            </a:fld>
            <a:endParaRPr lang="en-US" altLang="zh-CN"/>
          </a:p>
        </p:txBody>
      </p:sp>
      <p:sp>
        <p:nvSpPr>
          <p:cNvPr id="1534978" name="Rectangle 2"/>
          <p:cNvSpPr>
            <a:spLocks noGrp="1" noRot="1" noChangeAspect="1" noChangeArrowheads="1" noTextEdit="1"/>
          </p:cNvSpPr>
          <p:nvPr>
            <p:ph type="sldImg"/>
          </p:nvPr>
        </p:nvSpPr>
        <p:spPr>
          <a:ln/>
        </p:spPr>
      </p:sp>
      <p:sp>
        <p:nvSpPr>
          <p:cNvPr id="1534979" name="Rectangle 3"/>
          <p:cNvSpPr>
            <a:spLocks noGrp="1" noChangeArrowheads="1"/>
          </p:cNvSpPr>
          <p:nvPr>
            <p:ph type="body" idx="1"/>
          </p:nvPr>
        </p:nvSpPr>
        <p:spPr/>
        <p:txBody>
          <a:bodyPr/>
          <a:lstStyle/>
          <a:p>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dirty="0">
                <a:solidFill>
                  <a:schemeClr val="bg1"/>
                </a:solidFill>
                <a:effectLst>
                  <a:outerShdw blurRad="38100" dist="38100" dir="2700000" algn="tl">
                    <a:srgbClr val="000000"/>
                  </a:outerShdw>
                </a:effectLst>
                <a:latin typeface="Times New Roman" pitchFamily="18" charset="0"/>
                <a:ea typeface=""/>
              </a:rPr>
              <a:t>作业</a:t>
            </a:r>
            <a:endParaRPr lang="zh-CN" altLang="en-US" sz="1100" b="0" dirty="0">
              <a:solidFill>
                <a:schemeClr val="bg1"/>
              </a:solidFill>
              <a:effectLst>
                <a:outerShdw blurRad="38100" dist="38100" dir="2700000" algn="tl">
                  <a:srgbClr val="000000"/>
                </a:outerShdw>
              </a:effectLst>
              <a:latin typeface="Times New Roman" pitchFamily="18" charset="0"/>
              <a:ea typeface=""/>
            </a:endParaRPr>
          </a:p>
          <a:p>
            <a:r>
              <a:rPr lang="en-US" altLang="zh-CN" sz="1050" dirty="0">
                <a:solidFill>
                  <a:schemeClr val="bg1"/>
                </a:solidFill>
              </a:rPr>
              <a:t>P92 </a:t>
            </a:r>
            <a:r>
              <a:rPr lang="zh-CN" altLang="en-US" sz="1000" dirty="0">
                <a:solidFill>
                  <a:schemeClr val="bg1"/>
                </a:solidFill>
                <a:latin typeface="Times New Roman" pitchFamily="18" charset="0"/>
              </a:rPr>
              <a:t>习题</a:t>
            </a:r>
          </a:p>
          <a:p>
            <a:r>
              <a:rPr lang="en-US" altLang="zh-CN" sz="1000" dirty="0">
                <a:solidFill>
                  <a:schemeClr val="bg1"/>
                </a:solidFill>
                <a:latin typeface="Times New Roman" pitchFamily="18" charset="0"/>
              </a:rPr>
              <a:t>4</a:t>
            </a:r>
            <a:r>
              <a:rPr lang="zh-CN" altLang="en-US" sz="1000" dirty="0">
                <a:solidFill>
                  <a:schemeClr val="bg1"/>
                </a:solidFill>
                <a:latin typeface="Times New Roman" pitchFamily="18" charset="0"/>
              </a:rPr>
              <a:t>，</a:t>
            </a:r>
            <a:r>
              <a:rPr lang="en-US" altLang="zh-CN" sz="1000" dirty="0">
                <a:solidFill>
                  <a:schemeClr val="bg1"/>
                </a:solidFill>
                <a:latin typeface="Times New Roman" pitchFamily="18" charset="0"/>
              </a:rPr>
              <a:t>6</a:t>
            </a:r>
            <a:r>
              <a:rPr lang="zh-CN" altLang="en-US" sz="1000" dirty="0">
                <a:solidFill>
                  <a:schemeClr val="bg1"/>
                </a:solidFill>
                <a:latin typeface="Times New Roman" pitchFamily="18" charset="0"/>
              </a:rPr>
              <a:t>，</a:t>
            </a:r>
            <a:r>
              <a:rPr lang="en-US" altLang="zh-CN" sz="1000" dirty="0">
                <a:solidFill>
                  <a:schemeClr val="bg1"/>
                </a:solidFill>
                <a:latin typeface="Times New Roman" pitchFamily="18" charset="0"/>
              </a:rPr>
              <a:t>7</a:t>
            </a:r>
            <a:r>
              <a:rPr lang="zh-CN" altLang="en-US" sz="1000" dirty="0">
                <a:solidFill>
                  <a:schemeClr val="bg1"/>
                </a:solidFill>
                <a:latin typeface="Times New Roman" pitchFamily="18" charset="0"/>
              </a:rPr>
              <a:t>，</a:t>
            </a:r>
            <a:r>
              <a:rPr lang="en-US" altLang="zh-CN" sz="1000" dirty="0">
                <a:solidFill>
                  <a:schemeClr val="bg1"/>
                </a:solidFill>
                <a:latin typeface="Times New Roman" pitchFamily="18" charset="0"/>
              </a:rPr>
              <a:t>8</a:t>
            </a:r>
          </a:p>
          <a:p>
            <a:endParaRPr lang="zh-CN" altLang="en-US" dirty="0"/>
          </a:p>
        </p:txBody>
      </p:sp>
      <p:sp>
        <p:nvSpPr>
          <p:cNvPr id="4" name="页脚占位符 3"/>
          <p:cNvSpPr>
            <a:spLocks noGrp="1"/>
          </p:cNvSpPr>
          <p:nvPr>
            <p:ph type="ftr" sz="quarter" idx="10"/>
          </p:nvPr>
        </p:nvSpPr>
        <p:spPr/>
        <p:txBody>
          <a:bodyPr/>
          <a:lstStyle/>
          <a:p>
            <a:r>
              <a:rPr lang="zh-CN" altLang="en-US"/>
              <a:t>Confidential, for review only</a:t>
            </a:r>
            <a:endParaRPr lang="en-US" altLang="en-US"/>
          </a:p>
        </p:txBody>
      </p:sp>
      <p:sp>
        <p:nvSpPr>
          <p:cNvPr id="5" name="灯片编号占位符 4"/>
          <p:cNvSpPr>
            <a:spLocks noGrp="1"/>
          </p:cNvSpPr>
          <p:nvPr>
            <p:ph type="sldNum" sz="quarter" idx="11"/>
          </p:nvPr>
        </p:nvSpPr>
        <p:spPr/>
        <p:txBody>
          <a:bodyPr/>
          <a:lstStyle/>
          <a:p>
            <a:fld id="{4038F94E-919C-4137-96B5-6FDCC2868B42}" type="slidenum">
              <a:rPr lang="zh-CN" altLang="en-US" smtClean="0"/>
              <a:pPr/>
              <a:t>204</a:t>
            </a:fld>
            <a:endParaRPr lang="en-US" altLang="zh-CN"/>
          </a:p>
        </p:txBody>
      </p:sp>
    </p:spTree>
    <p:extLst>
      <p:ext uri="{BB962C8B-B14F-4D97-AF65-F5344CB8AC3E}">
        <p14:creationId xmlns:p14="http://schemas.microsoft.com/office/powerpoint/2010/main" val="245824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1A8E57CD-C609-40F4-93C2-0B052099A515}" type="slidenum">
              <a:rPr lang="zh-CN" altLang="en-US"/>
              <a:pPr/>
              <a:t>51</a:t>
            </a:fld>
            <a:endParaRPr lang="en-US" altLang="zh-CN"/>
          </a:p>
        </p:txBody>
      </p:sp>
      <p:sp>
        <p:nvSpPr>
          <p:cNvPr id="1491970" name="Rectangle 2"/>
          <p:cNvSpPr>
            <a:spLocks noGrp="1" noRot="1" noChangeAspect="1" noChangeArrowheads="1" noTextEdit="1"/>
          </p:cNvSpPr>
          <p:nvPr>
            <p:ph type="sldImg"/>
          </p:nvPr>
        </p:nvSpPr>
        <p:spPr>
          <a:ln/>
        </p:spPr>
      </p:sp>
      <p:sp>
        <p:nvSpPr>
          <p:cNvPr id="1491971"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F348D0F3-581C-4854-B060-2D18107064FA}" type="slidenum">
              <a:rPr lang="zh-CN" altLang="en-US"/>
              <a:pPr/>
              <a:t>52</a:t>
            </a:fld>
            <a:endParaRPr lang="en-US" altLang="zh-CN"/>
          </a:p>
        </p:txBody>
      </p:sp>
      <p:sp>
        <p:nvSpPr>
          <p:cNvPr id="1494018" name="Rectangle 2"/>
          <p:cNvSpPr>
            <a:spLocks noGrp="1" noRot="1" noChangeAspect="1" noChangeArrowheads="1" noTextEdit="1"/>
          </p:cNvSpPr>
          <p:nvPr>
            <p:ph type="sldImg"/>
          </p:nvPr>
        </p:nvSpPr>
        <p:spPr>
          <a:ln/>
        </p:spPr>
      </p:sp>
      <p:sp>
        <p:nvSpPr>
          <p:cNvPr id="1494019" name="Rectangle 3"/>
          <p:cNvSpPr>
            <a:spLocks noGrp="1" noChangeArrowheads="1"/>
          </p:cNvSpPr>
          <p:nvPr>
            <p:ph type="body" idx="1"/>
          </p:nvPr>
        </p:nvSpPr>
        <p:spPr/>
        <p:txBody>
          <a:bodyPr/>
          <a:lstStyle/>
          <a:p>
            <a:endParaRPr lang="zh-CN" altLang="en-US" dirty="0"/>
          </a:p>
          <a:p>
            <a:r>
              <a:rPr lang="en-US" altLang="zh-CN" b="0" i="0" dirty="0">
                <a:solidFill>
                  <a:srgbClr val="4D5156"/>
                </a:solidFill>
                <a:effectLst/>
                <a:latin typeface="arial" panose="020B0604020202020204" pitchFamily="34" charset="0"/>
              </a:rPr>
              <a:t>The </a:t>
            </a:r>
            <a:r>
              <a:rPr lang="en-US" altLang="zh-CN" b="1" i="0" dirty="0">
                <a:solidFill>
                  <a:srgbClr val="5F6368"/>
                </a:solidFill>
                <a:effectLst/>
                <a:latin typeface="arial" panose="020B0604020202020204" pitchFamily="34" charset="0"/>
              </a:rPr>
              <a:t>RIGHT</a:t>
            </a:r>
            <a:r>
              <a:rPr lang="en-US" altLang="zh-CN" b="0" i="0" dirty="0">
                <a:solidFill>
                  <a:srgbClr val="4D5156"/>
                </a:solidFill>
                <a:effectLst/>
                <a:latin typeface="arial" panose="020B0604020202020204" pitchFamily="34" charset="0"/>
              </a:rPr>
              <a:t>() function extracts a number of characters from a string (starting from </a:t>
            </a:r>
            <a:r>
              <a:rPr lang="en-US" altLang="zh-CN" b="1" i="0" dirty="0">
                <a:solidFill>
                  <a:srgbClr val="5F6368"/>
                </a:solidFill>
                <a:effectLst/>
                <a:latin typeface="arial" panose="020B0604020202020204" pitchFamily="34" charset="0"/>
              </a:rPr>
              <a:t>right</a:t>
            </a:r>
            <a:r>
              <a:rPr lang="en-US" altLang="zh-CN" b="0" i="0" dirty="0">
                <a:solidFill>
                  <a:srgbClr val="4D5156"/>
                </a:solidFill>
                <a:effectLst/>
                <a:latin typeface="arial" panose="020B0604020202020204" pitchFamily="34" charset="0"/>
              </a:rPr>
              <a:t>). </a:t>
            </a:r>
            <a:endParaRPr lang="en-US" altLang="zh-CN" dirty="0"/>
          </a:p>
          <a:p>
            <a:r>
              <a:rPr lang="en-US" altLang="zh-CN" dirty="0"/>
              <a:t>Null </a:t>
            </a:r>
            <a:r>
              <a:rPr lang="zh-CN" altLang="en-US" dirty="0"/>
              <a:t>与空串 </a:t>
            </a:r>
            <a:r>
              <a:rPr lang="en-US" altLang="zh-CN" dirty="0"/>
              <a:t>(</a:t>
            </a:r>
            <a:r>
              <a:rPr lang="en-US" altLang="zh-CN" dirty="0">
                <a:latin typeface="Arial"/>
              </a:rPr>
              <a:t>“”</a:t>
            </a:r>
            <a:r>
              <a:rPr lang="en-US" altLang="zh-CN" dirty="0"/>
              <a:t>) </a:t>
            </a:r>
            <a:r>
              <a:rPr lang="zh-CN" altLang="en-US" dirty="0"/>
              <a:t>也不同，</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AB1AE802-09BB-44B4-8DB6-F06B59559AED}" type="slidenum">
              <a:rPr lang="zh-CN" altLang="en-US"/>
              <a:pPr/>
              <a:t>62</a:t>
            </a:fld>
            <a:endParaRPr lang="en-US" altLang="zh-CN"/>
          </a:p>
        </p:txBody>
      </p:sp>
      <p:sp>
        <p:nvSpPr>
          <p:cNvPr id="1504258" name="Rectangle 2"/>
          <p:cNvSpPr>
            <a:spLocks noGrp="1" noRot="1" noChangeAspect="1" noChangeArrowheads="1" noTextEdit="1"/>
          </p:cNvSpPr>
          <p:nvPr>
            <p:ph type="sldImg"/>
          </p:nvPr>
        </p:nvSpPr>
        <p:spPr>
          <a:ln/>
        </p:spPr>
      </p:sp>
      <p:sp>
        <p:nvSpPr>
          <p:cNvPr id="15042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EAE62614-0CCE-49BD-A389-1A72CE005909}" type="slidenum">
              <a:rPr lang="zh-CN" altLang="en-US"/>
              <a:pPr/>
              <a:t>69</a:t>
            </a:fld>
            <a:endParaRPr lang="en-US" altLang="zh-CN"/>
          </a:p>
        </p:txBody>
      </p:sp>
      <p:sp>
        <p:nvSpPr>
          <p:cNvPr id="1519618" name="Rectangle 2"/>
          <p:cNvSpPr>
            <a:spLocks noGrp="1" noRot="1" noChangeAspect="1" noChangeArrowheads="1" noTextEdit="1"/>
          </p:cNvSpPr>
          <p:nvPr>
            <p:ph type="sldImg"/>
          </p:nvPr>
        </p:nvSpPr>
        <p:spPr>
          <a:xfrm>
            <a:off x="3103563" y="514350"/>
            <a:ext cx="3714750" cy="2571750"/>
          </a:xfrm>
          <a:ln/>
        </p:spPr>
      </p:sp>
      <p:sp>
        <p:nvSpPr>
          <p:cNvPr id="1519619" name="Rectangle 3"/>
          <p:cNvSpPr>
            <a:spLocks noGrp="1" noChangeArrowheads="1"/>
          </p:cNvSpPr>
          <p:nvPr>
            <p:ph type="body" idx="1"/>
          </p:nvPr>
        </p:nvSpPr>
        <p:spPr>
          <a:xfrm>
            <a:off x="992188" y="3257550"/>
            <a:ext cx="7939087" cy="3084513"/>
          </a:xfrm>
        </p:spPr>
        <p:txBody>
          <a:bodyPr/>
          <a:lstStyle/>
          <a:p>
            <a:pPr marL="0" indent="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B773C07A-E12D-4905-91A3-E80B04F38669}" type="slidenum">
              <a:rPr lang="zh-CN" altLang="en-US"/>
              <a:pPr/>
              <a:t>70</a:t>
            </a:fld>
            <a:endParaRPr lang="en-US" altLang="zh-CN"/>
          </a:p>
        </p:txBody>
      </p:sp>
      <p:sp>
        <p:nvSpPr>
          <p:cNvPr id="1521666" name="Rectangle 2"/>
          <p:cNvSpPr>
            <a:spLocks noGrp="1" noRot="1" noChangeAspect="1" noChangeArrowheads="1" noTextEdit="1"/>
          </p:cNvSpPr>
          <p:nvPr>
            <p:ph type="sldImg"/>
          </p:nvPr>
        </p:nvSpPr>
        <p:spPr>
          <a:xfrm>
            <a:off x="3103563" y="514350"/>
            <a:ext cx="3714750" cy="2571750"/>
          </a:xfrm>
          <a:ln/>
        </p:spPr>
      </p:sp>
      <p:sp>
        <p:nvSpPr>
          <p:cNvPr id="1521667" name="Rectangle 3"/>
          <p:cNvSpPr>
            <a:spLocks noGrp="1" noChangeArrowheads="1"/>
          </p:cNvSpPr>
          <p:nvPr>
            <p:ph type="body" idx="1"/>
          </p:nvPr>
        </p:nvSpPr>
        <p:spPr>
          <a:xfrm>
            <a:off x="992188" y="3257550"/>
            <a:ext cx="7939087" cy="3084513"/>
          </a:xfrm>
        </p:spPr>
        <p:txBody>
          <a:bodyPr/>
          <a:lstStyle/>
          <a:p>
            <a:pPr marL="0" indent="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653C229D-C877-4C3E-8BF8-D2D95A87D5BC}" type="slidenum">
              <a:rPr lang="zh-CN" altLang="en-US"/>
              <a:pPr/>
              <a:t>77</a:t>
            </a:fld>
            <a:endParaRPr lang="en-US" altLang="zh-CN"/>
          </a:p>
        </p:txBody>
      </p:sp>
      <p:sp>
        <p:nvSpPr>
          <p:cNvPr id="1512450" name="Rectangle 2"/>
          <p:cNvSpPr>
            <a:spLocks noGrp="1" noRot="1" noChangeAspect="1" noChangeArrowheads="1" noTextEdit="1"/>
          </p:cNvSpPr>
          <p:nvPr>
            <p:ph type="sldImg"/>
          </p:nvPr>
        </p:nvSpPr>
        <p:spPr>
          <a:xfrm>
            <a:off x="3103563" y="514350"/>
            <a:ext cx="3714750" cy="2571750"/>
          </a:xfrm>
          <a:ln/>
        </p:spPr>
      </p:sp>
      <p:sp>
        <p:nvSpPr>
          <p:cNvPr id="1512451" name="Rectangle 3"/>
          <p:cNvSpPr>
            <a:spLocks noGrp="1" noChangeArrowheads="1"/>
          </p:cNvSpPr>
          <p:nvPr>
            <p:ph type="body" idx="1"/>
          </p:nvPr>
        </p:nvSpPr>
        <p:spPr>
          <a:xfrm>
            <a:off x="992188" y="3257550"/>
            <a:ext cx="7939087" cy="3084513"/>
          </a:xfrm>
        </p:spPr>
        <p:txBody>
          <a:bodyPr/>
          <a:lstStyle/>
          <a:p>
            <a:pPr marL="0" indent="0"/>
            <a:r>
              <a:rPr lang="zh-CN" altLang="en-US"/>
              <a:t>解释：这是</a:t>
            </a:r>
            <a:r>
              <a:rPr lang="en-US" altLang="zh-CN"/>
              <a:t>SQL Server 2000 </a:t>
            </a:r>
            <a:r>
              <a:rPr lang="zh-CN" altLang="en-US"/>
              <a:t>的语法格式，</a:t>
            </a:r>
            <a:r>
              <a:rPr lang="en-US" altLang="zh-CN"/>
              <a:t>OUTER </a:t>
            </a:r>
            <a:r>
              <a:rPr lang="zh-CN" altLang="en-US"/>
              <a:t>可以省略；</a:t>
            </a:r>
          </a:p>
          <a:p>
            <a:pPr marL="0" indent="0"/>
            <a:r>
              <a:rPr lang="zh-CN" altLang="en-US"/>
              <a:t>         连接中属性列需要增加前缀的原因；</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B69D994C-97A1-40AD-8899-2BE2EA4A6218}" type="slidenum">
              <a:rPr lang="zh-CN" altLang="en-US"/>
              <a:pPr/>
              <a:t>122</a:t>
            </a:fld>
            <a:endParaRPr lang="en-US" altLang="zh-CN"/>
          </a:p>
        </p:txBody>
      </p:sp>
      <p:sp>
        <p:nvSpPr>
          <p:cNvPr id="1548290" name="Rectangle 2"/>
          <p:cNvSpPr>
            <a:spLocks noGrp="1" noRot="1" noChangeAspect="1" noChangeArrowheads="1" noTextEdit="1"/>
          </p:cNvSpPr>
          <p:nvPr>
            <p:ph type="sldImg"/>
          </p:nvPr>
        </p:nvSpPr>
        <p:spPr>
          <a:ln/>
        </p:spPr>
      </p:sp>
      <p:sp>
        <p:nvSpPr>
          <p:cNvPr id="1548291"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a:t>Speaker’s Name,</a:t>
            </a:r>
          </a:p>
          <a:p>
            <a:pPr lvl="0"/>
            <a:r>
              <a:rPr lang="en-US" altLang="en-US" noProof="0"/>
              <a:t>Speaker’s Title</a:t>
            </a:r>
          </a:p>
        </p:txBody>
      </p:sp>
      <p:sp>
        <p:nvSpPr>
          <p:cNvPr id="105476" name="Rectangle 4"/>
          <p:cNvSpPr>
            <a:spLocks noGrp="1" noChangeArrowheads="1"/>
          </p:cNvSpPr>
          <p:nvPr>
            <p:ph type="ctrTitle" sz="quarter"/>
          </p:nvPr>
        </p:nvSpPr>
        <p:spPr>
          <a:xfrm>
            <a:off x="1096963" y="2136775"/>
            <a:ext cx="7608887" cy="196850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nchor="t"/>
          <a:lstStyle>
            <a:lvl1pPr algn="ctr">
              <a:lnSpc>
                <a:spcPct val="95000"/>
              </a:lnSpc>
              <a:buClr>
                <a:schemeClr val="folHlink"/>
              </a:buClr>
              <a:buSzPct val="95000"/>
              <a:defRPr sz="6800"/>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9BC73708-DCF7-4D40-9041-BB07139958F3}"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fld id="{29476451-C7EC-44DA-A4AA-BC5DE959EDB9}" type="datetime1">
              <a:rPr lang="zh-CN" altLang="en-US"/>
              <a:pPr/>
              <a:t>2023/3/5</a:t>
            </a:fld>
            <a:endParaRPr lang="en-US" altLang="zh-CN" sz="1000"/>
          </a:p>
        </p:txBody>
      </p:sp>
    </p:spTree>
    <p:extLst>
      <p:ext uri="{BB962C8B-B14F-4D97-AF65-F5344CB8AC3E}">
        <p14:creationId xmlns:p14="http://schemas.microsoft.com/office/powerpoint/2010/main" val="328217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4051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5" y="255588"/>
            <a:ext cx="6462713" cy="34051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D4D36240-C859-4B29-A2DA-7981C4994927}"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fld id="{D35F0782-B8AF-4A58-B797-06603A5A818A}" type="datetime1">
              <a:rPr lang="zh-CN" altLang="en-US"/>
              <a:pPr/>
              <a:t>2023/3/5</a:t>
            </a:fld>
            <a:endParaRPr lang="en-US" altLang="zh-CN" sz="1000"/>
          </a:p>
        </p:txBody>
      </p:sp>
    </p:spTree>
    <p:extLst>
      <p:ext uri="{BB962C8B-B14F-4D97-AF65-F5344CB8AC3E}">
        <p14:creationId xmlns:p14="http://schemas.microsoft.com/office/powerpoint/2010/main" val="180709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5AFA1835-BAF6-47A8-87D5-03028C5200DB}"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fld id="{13C30842-CCA3-4EC2-B595-2A5C31CFEAEF}" type="datetime1">
              <a:rPr lang="zh-CN" altLang="en-US"/>
              <a:pPr/>
              <a:t>2023/3/5</a:t>
            </a:fld>
            <a:endParaRPr lang="en-US" altLang="zh-CN" sz="1000"/>
          </a:p>
        </p:txBody>
      </p:sp>
    </p:spTree>
    <p:extLst>
      <p:ext uri="{BB962C8B-B14F-4D97-AF65-F5344CB8AC3E}">
        <p14:creationId xmlns:p14="http://schemas.microsoft.com/office/powerpoint/2010/main" val="413956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C7A45C9B-4022-470E-916F-5ABA07373FF9}"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fld id="{5D2C8FB9-611B-4F16-907A-A693795D7EFC}" type="datetime1">
              <a:rPr lang="zh-CN" altLang="en-US"/>
              <a:pPr/>
              <a:t>2023/3/5</a:t>
            </a:fld>
            <a:endParaRPr lang="en-US" altLang="zh-CN" sz="1000"/>
          </a:p>
        </p:txBody>
      </p:sp>
    </p:spTree>
    <p:extLst>
      <p:ext uri="{BB962C8B-B14F-4D97-AF65-F5344CB8AC3E}">
        <p14:creationId xmlns:p14="http://schemas.microsoft.com/office/powerpoint/2010/main" val="4430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C866D0D2-B4A2-45BE-8E64-A78D6BCB1FD2}"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fld id="{6B5C6825-72DD-4919-98E4-BA69F1FEE3E3}" type="datetime1">
              <a:rPr lang="zh-CN" altLang="en-US"/>
              <a:pPr/>
              <a:t>2023/3/5</a:t>
            </a:fld>
            <a:endParaRPr lang="en-US" altLang="zh-CN" sz="1000"/>
          </a:p>
        </p:txBody>
      </p:sp>
    </p:spTree>
    <p:extLst>
      <p:ext uri="{BB962C8B-B14F-4D97-AF65-F5344CB8AC3E}">
        <p14:creationId xmlns:p14="http://schemas.microsoft.com/office/powerpoint/2010/main" val="401491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417B0604-D69E-40EA-9119-85EC538AC353}" type="slidenum">
              <a:rPr lang="zh-CN" altLang="en-US"/>
              <a:pPr/>
              <a:t>‹#›</a:t>
            </a:fld>
            <a:endParaRPr lang="en-US" altLang="zh-CN"/>
          </a:p>
        </p:txBody>
      </p:sp>
      <p:sp>
        <p:nvSpPr>
          <p:cNvPr id="8" name="日期占位符 7"/>
          <p:cNvSpPr>
            <a:spLocks noGrp="1"/>
          </p:cNvSpPr>
          <p:nvPr>
            <p:ph type="dt" sz="half" idx="11"/>
          </p:nvPr>
        </p:nvSpPr>
        <p:spPr/>
        <p:txBody>
          <a:bodyPr/>
          <a:lstStyle>
            <a:lvl1pPr>
              <a:defRPr/>
            </a:lvl1pPr>
          </a:lstStyle>
          <a:p>
            <a:fld id="{57AA42FC-754A-46C9-87EB-AABB639547A8}" type="datetime1">
              <a:rPr lang="zh-CN" altLang="en-US"/>
              <a:pPr/>
              <a:t>2023/3/5</a:t>
            </a:fld>
            <a:endParaRPr lang="en-US" altLang="zh-CN" sz="1000"/>
          </a:p>
        </p:txBody>
      </p:sp>
    </p:spTree>
    <p:extLst>
      <p:ext uri="{BB962C8B-B14F-4D97-AF65-F5344CB8AC3E}">
        <p14:creationId xmlns:p14="http://schemas.microsoft.com/office/powerpoint/2010/main" val="48226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B8E12149-4AF1-44FA-BC60-E8111D493C22}" type="slidenum">
              <a:rPr lang="zh-CN" altLang="en-US"/>
              <a:pPr/>
              <a:t>‹#›</a:t>
            </a:fld>
            <a:endParaRPr lang="en-US" altLang="zh-CN"/>
          </a:p>
        </p:txBody>
      </p:sp>
      <p:sp>
        <p:nvSpPr>
          <p:cNvPr id="4" name="日期占位符 3"/>
          <p:cNvSpPr>
            <a:spLocks noGrp="1"/>
          </p:cNvSpPr>
          <p:nvPr>
            <p:ph type="dt" sz="half" idx="11"/>
          </p:nvPr>
        </p:nvSpPr>
        <p:spPr/>
        <p:txBody>
          <a:bodyPr/>
          <a:lstStyle>
            <a:lvl1pPr>
              <a:defRPr/>
            </a:lvl1pPr>
          </a:lstStyle>
          <a:p>
            <a:fld id="{E9C3673E-2966-484D-8256-DEDAF00DD382}" type="datetime1">
              <a:rPr lang="zh-CN" altLang="en-US"/>
              <a:pPr/>
              <a:t>2023/3/5</a:t>
            </a:fld>
            <a:endParaRPr lang="en-US" altLang="zh-CN" sz="1000"/>
          </a:p>
        </p:txBody>
      </p:sp>
    </p:spTree>
    <p:extLst>
      <p:ext uri="{BB962C8B-B14F-4D97-AF65-F5344CB8AC3E}">
        <p14:creationId xmlns:p14="http://schemas.microsoft.com/office/powerpoint/2010/main" val="194460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5A2E808A-31CB-4ECF-8869-46FB2BFAF5C4}" type="slidenum">
              <a:rPr lang="zh-CN" altLang="en-US"/>
              <a:pPr/>
              <a:t>‹#›</a:t>
            </a:fld>
            <a:endParaRPr lang="en-US" altLang="zh-CN"/>
          </a:p>
        </p:txBody>
      </p:sp>
      <p:sp>
        <p:nvSpPr>
          <p:cNvPr id="3" name="日期占位符 2"/>
          <p:cNvSpPr>
            <a:spLocks noGrp="1"/>
          </p:cNvSpPr>
          <p:nvPr>
            <p:ph type="dt" sz="half" idx="11"/>
          </p:nvPr>
        </p:nvSpPr>
        <p:spPr/>
        <p:txBody>
          <a:bodyPr/>
          <a:lstStyle>
            <a:lvl1pPr>
              <a:defRPr/>
            </a:lvl1pPr>
          </a:lstStyle>
          <a:p>
            <a:fld id="{6401DCA4-0DF2-49EF-A048-15772F571581}" type="datetime1">
              <a:rPr lang="zh-CN" altLang="en-US"/>
              <a:pPr/>
              <a:t>2023/3/5</a:t>
            </a:fld>
            <a:endParaRPr lang="en-US" altLang="zh-CN" sz="1000"/>
          </a:p>
        </p:txBody>
      </p:sp>
    </p:spTree>
    <p:extLst>
      <p:ext uri="{BB962C8B-B14F-4D97-AF65-F5344CB8AC3E}">
        <p14:creationId xmlns:p14="http://schemas.microsoft.com/office/powerpoint/2010/main" val="132729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887A84F3-259C-4772-9D8A-DEA57A1524E0}"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fld id="{B4157FA9-98C5-4824-A79C-F256F48EBD31}" type="datetime1">
              <a:rPr lang="zh-CN" altLang="en-US"/>
              <a:pPr/>
              <a:t>2023/3/5</a:t>
            </a:fld>
            <a:endParaRPr lang="en-US" altLang="zh-CN" sz="1000"/>
          </a:p>
        </p:txBody>
      </p:sp>
    </p:spTree>
    <p:extLst>
      <p:ext uri="{BB962C8B-B14F-4D97-AF65-F5344CB8AC3E}">
        <p14:creationId xmlns:p14="http://schemas.microsoft.com/office/powerpoint/2010/main" val="24406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1CD8880B-226C-4DA1-A058-ABB2F34D4514}"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fld id="{B0268221-82E8-43E6-BF0F-0A4BB2C7DCBA}" type="datetime1">
              <a:rPr lang="zh-CN" altLang="en-US"/>
              <a:pPr/>
              <a:t>2023/3/5</a:t>
            </a:fld>
            <a:endParaRPr lang="en-US" altLang="zh-CN" sz="1000"/>
          </a:p>
        </p:txBody>
      </p:sp>
    </p:spTree>
    <p:extLst>
      <p:ext uri="{BB962C8B-B14F-4D97-AF65-F5344CB8AC3E}">
        <p14:creationId xmlns:p14="http://schemas.microsoft.com/office/powerpoint/2010/main" val="390583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Body Text</a:t>
            </a:r>
          </a:p>
          <a:p>
            <a:pPr lvl="1"/>
            <a:r>
              <a:rPr lang="en-US" altLang="en-US"/>
              <a:t> Second Level</a:t>
            </a:r>
          </a:p>
          <a:p>
            <a:pPr lvl="2"/>
            <a:r>
              <a:rPr lang="en-US" altLang="en-US"/>
              <a:t>Third Level</a:t>
            </a:r>
          </a:p>
          <a:p>
            <a:pPr lvl="3"/>
            <a:r>
              <a:rPr lang="en-US" altLang="en-US"/>
              <a:t>Fourth Level</a:t>
            </a:r>
          </a:p>
          <a:p>
            <a:pPr lvl="4"/>
            <a:r>
              <a:rPr lang="en-US" altLang="en-US"/>
              <a:t>Fifth Level</a:t>
            </a:r>
          </a:p>
        </p:txBody>
      </p:sp>
      <p:sp>
        <p:nvSpPr>
          <p:cNvPr id="104451" name="Rectangle 3"/>
          <p:cNvSpPr>
            <a:spLocks noChangeArrowheads="1"/>
          </p:cNvSpPr>
          <p:nvPr/>
        </p:nvSpPr>
        <p:spPr bwMode="auto">
          <a:xfrm>
            <a:off x="4852988" y="2967038"/>
            <a:ext cx="196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04452" name="Rectangle 4"/>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Slide Title</a:t>
            </a:r>
          </a:p>
        </p:txBody>
      </p:sp>
      <p:sp>
        <p:nvSpPr>
          <p:cNvPr id="104456" name="Rectangle 8"/>
          <p:cNvSpPr>
            <a:spLocks noGrp="1" noChangeArrowheads="1"/>
          </p:cNvSpPr>
          <p:nvPr>
            <p:ph type="sldNum" sz="quarter" idx="4"/>
          </p:nvPr>
        </p:nvSpPr>
        <p:spPr bwMode="auto">
          <a:xfrm>
            <a:off x="7321550" y="6324600"/>
            <a:ext cx="2501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r" defTabSz="1157288">
              <a:defRPr sz="2000"/>
            </a:lvl1pPr>
          </a:lstStyle>
          <a:p>
            <a:fld id="{A1A2B608-CBD8-43DB-A4CC-2CCC076806EB}" type="slidenum">
              <a:rPr lang="zh-CN" altLang="en-US"/>
              <a:pPr/>
              <a:t>‹#›</a:t>
            </a:fld>
            <a:endParaRPr lang="en-US" altLang="zh-CN"/>
          </a:p>
        </p:txBody>
      </p:sp>
      <p:sp>
        <p:nvSpPr>
          <p:cNvPr id="104455" name="Rectangle 7"/>
          <p:cNvSpPr>
            <a:spLocks noGrp="1" noChangeArrowheads="1"/>
          </p:cNvSpPr>
          <p:nvPr>
            <p:ph type="dt" sz="half" idx="2"/>
          </p:nvPr>
        </p:nvSpPr>
        <p:spPr bwMode="auto">
          <a:xfrm>
            <a:off x="14288" y="6350000"/>
            <a:ext cx="22971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l" defTabSz="1157288">
              <a:defRPr sz="1800"/>
            </a:lvl1pPr>
          </a:lstStyle>
          <a:p>
            <a:fld id="{01EC4C6F-6FBD-4418-BA53-ADD411142C7A}" type="datetime1">
              <a:rPr lang="zh-CN" altLang="en-US"/>
              <a:pPr/>
              <a:t>2023/3/5</a:t>
            </a:fld>
            <a:endParaRPr lang="en-US" altLang="zh-CN" sz="100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9pPr>
    </p:titleStyle>
    <p:body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oleObject" Target="../embeddings/oleObject8.bin"/><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oleObject" Target="../embeddings/oleObject3.bin"/><Relationship Id="rId4" Type="http://schemas.openxmlformats.org/officeDocument/2006/relationships/image" Target="../media/image6.png"/></Relationships>
</file>

<file path=ppt/slides/_rels/slide9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6" name="Rectangle 4"/>
          <p:cNvSpPr>
            <a:spLocks noGrp="1" noChangeArrowheads="1"/>
          </p:cNvSpPr>
          <p:nvPr>
            <p:ph type="ctrTitle"/>
          </p:nvPr>
        </p:nvSpPr>
        <p:spPr/>
        <p:txBody>
          <a:bodyPr/>
          <a:lstStyle/>
          <a:p>
            <a:r>
              <a:rPr lang="zh-CN" altLang="en-US"/>
              <a:t>第</a:t>
            </a:r>
            <a:r>
              <a:rPr lang="en-US" altLang="zh-CN"/>
              <a:t>4</a:t>
            </a:r>
            <a:r>
              <a:rPr lang="zh-CN" altLang="en-US"/>
              <a:t>章  关系数据库标准语言</a:t>
            </a:r>
            <a:r>
              <a:rPr lang="en-US" altLang="zh-CN"/>
              <a:t>SQL</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FFDB08D-5578-4F54-A86F-2455384E0E94}" type="slidenum">
              <a:rPr lang="zh-CN" altLang="en-US"/>
              <a:pPr/>
              <a:t>10</a:t>
            </a:fld>
            <a:endParaRPr lang="en-US" altLang="zh-CN"/>
          </a:p>
        </p:txBody>
      </p:sp>
      <p:sp>
        <p:nvSpPr>
          <p:cNvPr id="5" name="日期占位符 4"/>
          <p:cNvSpPr>
            <a:spLocks noGrp="1"/>
          </p:cNvSpPr>
          <p:nvPr>
            <p:ph type="dt" sz="half" idx="11"/>
          </p:nvPr>
        </p:nvSpPr>
        <p:spPr/>
        <p:txBody>
          <a:bodyPr/>
          <a:lstStyle/>
          <a:p>
            <a:fld id="{14170BA5-842D-46C5-8960-92877247AF3B}" type="datetime1">
              <a:rPr lang="zh-CN" altLang="en-US"/>
              <a:pPr/>
              <a:t>2023/3/5</a:t>
            </a:fld>
            <a:endParaRPr lang="en-US" altLang="zh-CN" sz="1000"/>
          </a:p>
        </p:txBody>
      </p:sp>
      <p:sp>
        <p:nvSpPr>
          <p:cNvPr id="1808386" name="Rectangle 2"/>
          <p:cNvSpPr>
            <a:spLocks noGrp="1" noChangeArrowheads="1"/>
          </p:cNvSpPr>
          <p:nvPr>
            <p:ph type="title"/>
          </p:nvPr>
        </p:nvSpPr>
        <p:spPr/>
        <p:txBody>
          <a:bodyPr/>
          <a:lstStyle/>
          <a:p>
            <a:r>
              <a:rPr lang="zh-CN" altLang="en-US"/>
              <a:t>关于模式</a:t>
            </a:r>
          </a:p>
        </p:txBody>
      </p:sp>
      <p:sp>
        <p:nvSpPr>
          <p:cNvPr id="1808387" name="Rectangle 3"/>
          <p:cNvSpPr>
            <a:spLocks noGrp="1" noChangeArrowheads="1"/>
          </p:cNvSpPr>
          <p:nvPr>
            <p:ph type="body" idx="1"/>
          </p:nvPr>
        </p:nvSpPr>
        <p:spPr>
          <a:xfrm>
            <a:off x="609600" y="1143000"/>
            <a:ext cx="8820150" cy="5558445"/>
          </a:xfrm>
        </p:spPr>
        <p:txBody>
          <a:bodyPr/>
          <a:lstStyle/>
          <a:p>
            <a:pPr>
              <a:lnSpc>
                <a:spcPct val="100000"/>
              </a:lnSpc>
              <a:spcBef>
                <a:spcPct val="15000"/>
              </a:spcBef>
            </a:pPr>
            <a:r>
              <a:rPr lang="en-US" altLang="zh-CN" dirty="0"/>
              <a:t>Oracle</a:t>
            </a:r>
            <a:r>
              <a:rPr lang="zh-CN" altLang="en-US" dirty="0"/>
              <a:t>中：用户帐号拥有的对象集称为用户的模式</a:t>
            </a:r>
          </a:p>
          <a:p>
            <a:pPr>
              <a:lnSpc>
                <a:spcPct val="100000"/>
              </a:lnSpc>
              <a:spcBef>
                <a:spcPct val="15000"/>
              </a:spcBef>
            </a:pPr>
            <a:r>
              <a:rPr lang="en-US" altLang="zh-CN" dirty="0"/>
              <a:t>SQL Server</a:t>
            </a:r>
            <a:r>
              <a:rPr lang="zh-CN" altLang="en-US" dirty="0"/>
              <a:t>中，</a:t>
            </a:r>
          </a:p>
          <a:p>
            <a:pPr lvl="1">
              <a:lnSpc>
                <a:spcPct val="100000"/>
              </a:lnSpc>
              <a:spcBef>
                <a:spcPct val="15000"/>
              </a:spcBef>
            </a:pPr>
            <a:r>
              <a:rPr lang="zh-CN" altLang="en-US" dirty="0"/>
              <a:t>在</a:t>
            </a:r>
            <a:r>
              <a:rPr lang="en-US" altLang="zh-CN" dirty="0"/>
              <a:t>SQL Server2000</a:t>
            </a:r>
            <a:r>
              <a:rPr lang="zh-CN" altLang="en-US" dirty="0"/>
              <a:t>中，在某一个数据库中创建了用户</a:t>
            </a:r>
            <a:r>
              <a:rPr lang="en-US" altLang="zh-CN" dirty="0"/>
              <a:t>Bosco</a:t>
            </a:r>
            <a:r>
              <a:rPr lang="zh-CN" altLang="en-US" dirty="0"/>
              <a:t>，后台默认地创建了</a:t>
            </a:r>
            <a:r>
              <a:rPr lang="en-US" altLang="zh-CN" dirty="0"/>
              <a:t>Schema 【Bosco】</a:t>
            </a:r>
            <a:endParaRPr lang="zh-CN" altLang="en-US" dirty="0"/>
          </a:p>
          <a:p>
            <a:pPr marL="400050" lvl="1" indent="0">
              <a:lnSpc>
                <a:spcPct val="100000"/>
              </a:lnSpc>
              <a:spcBef>
                <a:spcPct val="15000"/>
              </a:spcBef>
              <a:buNone/>
            </a:pPr>
            <a:r>
              <a:rPr lang="zh-CN" altLang="en-US" dirty="0"/>
              <a:t>表的名称体现数据库、用户和表名三方面的信息： </a:t>
            </a:r>
          </a:p>
          <a:p>
            <a:pPr marL="1555750" lvl="4" indent="0">
              <a:lnSpc>
                <a:spcPct val="100000"/>
              </a:lnSpc>
              <a:spcBef>
                <a:spcPct val="15000"/>
              </a:spcBef>
              <a:buNone/>
            </a:pPr>
            <a:r>
              <a:rPr lang="en-US" altLang="zh-CN" dirty="0" err="1">
                <a:solidFill>
                  <a:srgbClr val="0000FF"/>
                </a:solidFill>
              </a:rPr>
              <a:t>database_name</a:t>
            </a:r>
            <a:r>
              <a:rPr lang="en-US" altLang="zh-CN" dirty="0">
                <a:solidFill>
                  <a:srgbClr val="0000FF"/>
                </a:solidFill>
              </a:rPr>
              <a:t>. owner. </a:t>
            </a:r>
            <a:r>
              <a:rPr lang="en-US" altLang="zh-CN" dirty="0" err="1">
                <a:solidFill>
                  <a:srgbClr val="0000FF"/>
                </a:solidFill>
              </a:rPr>
              <a:t>table_name</a:t>
            </a:r>
            <a:endParaRPr lang="en-US" altLang="zh-CN" dirty="0">
              <a:solidFill>
                <a:srgbClr val="0000FF"/>
              </a:solidFill>
            </a:endParaRPr>
          </a:p>
          <a:p>
            <a:pPr lvl="1">
              <a:lnSpc>
                <a:spcPct val="100000"/>
              </a:lnSpc>
              <a:spcBef>
                <a:spcPct val="15000"/>
              </a:spcBef>
            </a:pPr>
            <a:r>
              <a:rPr lang="zh-CN" altLang="en-US" dirty="0"/>
              <a:t>在</a:t>
            </a:r>
            <a:r>
              <a:rPr lang="en-US" altLang="zh-CN" dirty="0"/>
              <a:t>SQL Server2005</a:t>
            </a:r>
            <a:r>
              <a:rPr lang="zh-CN" altLang="en-US" dirty="0"/>
              <a:t>中，用</a:t>
            </a:r>
            <a:r>
              <a:rPr lang="en-US" altLang="zh-CN" dirty="0"/>
              <a:t>Create User</a:t>
            </a:r>
            <a:r>
              <a:rPr lang="zh-CN" altLang="en-US" dirty="0"/>
              <a:t>创建数据库用户时，可以为该用户指定一个已经存在的</a:t>
            </a:r>
            <a:r>
              <a:rPr lang="en-US" altLang="zh-CN" dirty="0"/>
              <a:t>Schema</a:t>
            </a:r>
            <a:r>
              <a:rPr lang="zh-CN" altLang="en-US" dirty="0"/>
              <a:t>作为默认</a:t>
            </a:r>
            <a:r>
              <a:rPr lang="en-US" altLang="zh-CN" dirty="0"/>
              <a:t>Schema</a:t>
            </a:r>
            <a:r>
              <a:rPr lang="zh-CN" altLang="en-US" dirty="0"/>
              <a:t>，如果不指定，则该用户所默认的</a:t>
            </a:r>
            <a:r>
              <a:rPr lang="en-US" altLang="zh-CN" dirty="0"/>
              <a:t>Schema</a:t>
            </a:r>
            <a:r>
              <a:rPr lang="zh-CN" altLang="en-US" dirty="0"/>
              <a:t>即为</a:t>
            </a:r>
            <a:r>
              <a:rPr lang="en-US" altLang="zh-CN" dirty="0" err="1"/>
              <a:t>dbo</a:t>
            </a:r>
            <a:r>
              <a:rPr lang="en-US" altLang="zh-CN" dirty="0"/>
              <a:t> Schema</a:t>
            </a:r>
            <a:r>
              <a:rPr lang="zh-CN" altLang="en-US" dirty="0"/>
              <a:t>，</a:t>
            </a:r>
            <a:r>
              <a:rPr lang="en-US" altLang="zh-CN" dirty="0" err="1"/>
              <a:t>dbo</a:t>
            </a:r>
            <a:r>
              <a:rPr lang="en-US" altLang="zh-CN" dirty="0"/>
              <a:t> Schema</a:t>
            </a:r>
            <a:r>
              <a:rPr lang="zh-CN" altLang="en-US" dirty="0"/>
              <a:t>好比一个大的公共房间</a:t>
            </a:r>
          </a:p>
          <a:p>
            <a:pPr lvl="1">
              <a:lnSpc>
                <a:spcPct val="100000"/>
              </a:lnSpc>
              <a:spcBef>
                <a:spcPct val="15000"/>
              </a:spcBef>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8387">
                                            <p:txEl>
                                              <p:pRg st="0" end="0"/>
                                            </p:txEl>
                                          </p:spTgt>
                                        </p:tgtEl>
                                        <p:attrNameLst>
                                          <p:attrName>style.visibility</p:attrName>
                                        </p:attrNameLst>
                                      </p:cBhvr>
                                      <p:to>
                                        <p:strVal val="visible"/>
                                      </p:to>
                                    </p:set>
                                    <p:animEffect transition="in" filter="wipe(up)">
                                      <p:cBhvr>
                                        <p:cTn id="7" dur="500"/>
                                        <p:tgtEl>
                                          <p:spTgt spid="1808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08387">
                                            <p:txEl>
                                              <p:pRg st="1" end="1"/>
                                            </p:txEl>
                                          </p:spTgt>
                                        </p:tgtEl>
                                        <p:attrNameLst>
                                          <p:attrName>style.visibility</p:attrName>
                                        </p:attrNameLst>
                                      </p:cBhvr>
                                      <p:to>
                                        <p:strVal val="visible"/>
                                      </p:to>
                                    </p:set>
                                    <p:animEffect transition="in" filter="wipe(up)">
                                      <p:cBhvr>
                                        <p:cTn id="12" dur="500"/>
                                        <p:tgtEl>
                                          <p:spTgt spid="1808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8387">
                                            <p:txEl>
                                              <p:pRg st="2" end="2"/>
                                            </p:txEl>
                                          </p:spTgt>
                                        </p:tgtEl>
                                        <p:attrNameLst>
                                          <p:attrName>style.visibility</p:attrName>
                                        </p:attrNameLst>
                                      </p:cBhvr>
                                      <p:to>
                                        <p:strVal val="visible"/>
                                      </p:to>
                                    </p:set>
                                    <p:animEffect transition="in" filter="wipe(up)">
                                      <p:cBhvr>
                                        <p:cTn id="17" dur="500"/>
                                        <p:tgtEl>
                                          <p:spTgt spid="1808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08387">
                                            <p:txEl>
                                              <p:pRg st="3" end="3"/>
                                            </p:txEl>
                                          </p:spTgt>
                                        </p:tgtEl>
                                        <p:attrNameLst>
                                          <p:attrName>style.visibility</p:attrName>
                                        </p:attrNameLst>
                                      </p:cBhvr>
                                      <p:to>
                                        <p:strVal val="visible"/>
                                      </p:to>
                                    </p:set>
                                    <p:animEffect transition="in" filter="wipe(up)">
                                      <p:cBhvr>
                                        <p:cTn id="22" dur="500"/>
                                        <p:tgtEl>
                                          <p:spTgt spid="1808387">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08387">
                                            <p:txEl>
                                              <p:pRg st="4" end="4"/>
                                            </p:txEl>
                                          </p:spTgt>
                                        </p:tgtEl>
                                        <p:attrNameLst>
                                          <p:attrName>style.visibility</p:attrName>
                                        </p:attrNameLst>
                                      </p:cBhvr>
                                      <p:to>
                                        <p:strVal val="visible"/>
                                      </p:to>
                                    </p:set>
                                    <p:animEffect transition="in" filter="wipe(up)">
                                      <p:cBhvr>
                                        <p:cTn id="25" dur="500"/>
                                        <p:tgtEl>
                                          <p:spTgt spid="180838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808387">
                                            <p:txEl>
                                              <p:pRg st="5" end="5"/>
                                            </p:txEl>
                                          </p:spTgt>
                                        </p:tgtEl>
                                        <p:attrNameLst>
                                          <p:attrName>style.visibility</p:attrName>
                                        </p:attrNameLst>
                                      </p:cBhvr>
                                      <p:to>
                                        <p:strVal val="visible"/>
                                      </p:to>
                                    </p:set>
                                    <p:animEffect transition="in" filter="wipe(up)">
                                      <p:cBhvr>
                                        <p:cTn id="30" dur="500"/>
                                        <p:tgtEl>
                                          <p:spTgt spid="1808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8387"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2FFF91A-9714-4CA8-92D1-84A203B97C61}" type="slidenum">
              <a:rPr lang="zh-CN" altLang="en-US"/>
              <a:pPr/>
              <a:t>100</a:t>
            </a:fld>
            <a:endParaRPr lang="en-US" altLang="zh-CN"/>
          </a:p>
        </p:txBody>
      </p:sp>
      <p:sp>
        <p:nvSpPr>
          <p:cNvPr id="5" name="日期占位符 4"/>
          <p:cNvSpPr>
            <a:spLocks noGrp="1"/>
          </p:cNvSpPr>
          <p:nvPr>
            <p:ph type="dt" sz="half" idx="11"/>
          </p:nvPr>
        </p:nvSpPr>
        <p:spPr/>
        <p:txBody>
          <a:bodyPr/>
          <a:lstStyle/>
          <a:p>
            <a:fld id="{FD45DABB-3E55-4666-97B2-CC83F0025F88}" type="datetime1">
              <a:rPr lang="zh-CN" altLang="en-US"/>
              <a:pPr/>
              <a:t>2023/3/5</a:t>
            </a:fld>
            <a:endParaRPr lang="en-US" altLang="zh-CN" sz="1000"/>
          </a:p>
        </p:txBody>
      </p:sp>
      <p:sp>
        <p:nvSpPr>
          <p:cNvPr id="1428482"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a:t>
            </a:r>
          </a:p>
        </p:txBody>
      </p:sp>
      <p:sp>
        <p:nvSpPr>
          <p:cNvPr id="1428483" name="Rectangle 3"/>
          <p:cNvSpPr>
            <a:spLocks noGrp="1" noChangeArrowheads="1"/>
          </p:cNvSpPr>
          <p:nvPr>
            <p:ph type="body" idx="1"/>
          </p:nvPr>
        </p:nvSpPr>
        <p:spPr>
          <a:xfrm>
            <a:off x="650875" y="1143000"/>
            <a:ext cx="8820150" cy="4203700"/>
          </a:xfrm>
        </p:spPr>
        <p:txBody>
          <a:bodyPr/>
          <a:lstStyle/>
          <a:p>
            <a:pPr marL="342900" indent="-342900" defTabSz="914400"/>
            <a:r>
              <a:rPr lang="en-US" altLang="zh-CN" dirty="0">
                <a:latin typeface="宋体" pitchFamily="2" charset="-122"/>
              </a:rPr>
              <a:t>1. EXISTS</a:t>
            </a:r>
            <a:r>
              <a:rPr lang="zh-CN" altLang="en-US" dirty="0">
                <a:latin typeface="宋体" pitchFamily="2" charset="-122"/>
              </a:rPr>
              <a:t>谓词   (存在量词</a:t>
            </a:r>
            <a:r>
              <a:rPr lang="zh-CN" altLang="en-US" dirty="0">
                <a:sym typeface="Symbol" pitchFamily="18" charset="2"/>
              </a:rPr>
              <a:t></a:t>
            </a:r>
            <a:r>
              <a:rPr lang="zh-CN" altLang="en-US" dirty="0">
                <a:latin typeface="宋体" pitchFamily="2" charset="-122"/>
              </a:rPr>
              <a:t> )</a:t>
            </a:r>
          </a:p>
          <a:p>
            <a:pPr marL="742950" lvl="1" indent="-285750" defTabSz="914400"/>
            <a:r>
              <a:rPr lang="zh-CN" altLang="en-US" dirty="0">
                <a:latin typeface="宋体" pitchFamily="2" charset="-122"/>
              </a:rPr>
              <a:t>带有</a:t>
            </a:r>
            <a:r>
              <a:rPr lang="en-US" altLang="zh-CN" dirty="0">
                <a:latin typeface="宋体" pitchFamily="2" charset="-122"/>
              </a:rPr>
              <a:t>EXISTS</a:t>
            </a:r>
            <a:r>
              <a:rPr lang="zh-CN" altLang="en-US" dirty="0">
                <a:latin typeface="宋体" pitchFamily="2" charset="-122"/>
              </a:rPr>
              <a:t>谓词的子查询不返回任何数据，只产生逻辑真值</a:t>
            </a:r>
            <a:r>
              <a:rPr lang="zh-CN" altLang="en-US" dirty="0">
                <a:latin typeface="Times New Roman"/>
              </a:rPr>
              <a:t>“</a:t>
            </a:r>
            <a:r>
              <a:rPr lang="en-US" altLang="zh-CN" dirty="0">
                <a:latin typeface="宋体" pitchFamily="2" charset="-122"/>
              </a:rPr>
              <a:t>true</a:t>
            </a:r>
            <a:r>
              <a:rPr lang="en-US" altLang="zh-CN" dirty="0">
                <a:latin typeface="Times New Roman"/>
              </a:rPr>
              <a:t>”</a:t>
            </a:r>
            <a:r>
              <a:rPr lang="zh-CN" altLang="en-US" dirty="0">
                <a:latin typeface="宋体" pitchFamily="2" charset="-122"/>
              </a:rPr>
              <a:t>或逻辑假值</a:t>
            </a:r>
            <a:r>
              <a:rPr lang="zh-CN" altLang="en-US" dirty="0">
                <a:latin typeface="Times New Roman"/>
              </a:rPr>
              <a:t>“</a:t>
            </a:r>
            <a:r>
              <a:rPr lang="en-US" altLang="zh-CN" dirty="0">
                <a:latin typeface="宋体" pitchFamily="2" charset="-122"/>
              </a:rPr>
              <a:t>false</a:t>
            </a:r>
            <a:r>
              <a:rPr lang="en-US" altLang="zh-CN" dirty="0">
                <a:latin typeface="Times New Roman"/>
              </a:rPr>
              <a:t>”</a:t>
            </a:r>
            <a:r>
              <a:rPr lang="zh-CN" altLang="en-US" dirty="0">
                <a:latin typeface="宋体" pitchFamily="2" charset="-122"/>
              </a:rPr>
              <a:t>。</a:t>
            </a:r>
          </a:p>
          <a:p>
            <a:pPr marL="1143000" lvl="2" indent="-228600" defTabSz="914400">
              <a:buSzPct val="80000"/>
            </a:pPr>
            <a:r>
              <a:rPr lang="zh-CN" altLang="en-US" dirty="0">
                <a:latin typeface="宋体" pitchFamily="2" charset="-122"/>
              </a:rPr>
              <a:t>若内层查询结果非空，则返回真值</a:t>
            </a:r>
          </a:p>
          <a:p>
            <a:pPr marL="1143000" lvl="2" indent="-228600" defTabSz="914400">
              <a:buSzPct val="80000"/>
            </a:pPr>
            <a:r>
              <a:rPr lang="zh-CN" altLang="en-US" dirty="0">
                <a:latin typeface="宋体" pitchFamily="2" charset="-122"/>
              </a:rPr>
              <a:t>若内层查询结果为空，则返回假值</a:t>
            </a:r>
          </a:p>
          <a:p>
            <a:pPr marL="742950" lvl="1" indent="-285750" defTabSz="914400"/>
            <a:r>
              <a:rPr lang="zh-CN" altLang="en-US" dirty="0">
                <a:latin typeface="宋体" pitchFamily="2" charset="-122"/>
              </a:rPr>
              <a:t>由</a:t>
            </a:r>
            <a:r>
              <a:rPr lang="en-US" altLang="zh-CN" dirty="0">
                <a:latin typeface="宋体" pitchFamily="2" charset="-122"/>
              </a:rPr>
              <a:t>EXISTS</a:t>
            </a:r>
            <a:r>
              <a:rPr lang="zh-CN" altLang="en-US" dirty="0">
                <a:latin typeface="宋体" pitchFamily="2" charset="-122"/>
              </a:rPr>
              <a:t>引出的子查询</a:t>
            </a:r>
            <a:r>
              <a:rPr lang="en-US" altLang="zh-CN" dirty="0">
                <a:latin typeface="宋体" pitchFamily="2" charset="-122"/>
              </a:rPr>
              <a:t>,</a:t>
            </a:r>
            <a:r>
              <a:rPr lang="zh-CN" altLang="en-US" dirty="0">
                <a:latin typeface="宋体" pitchFamily="2" charset="-122"/>
              </a:rPr>
              <a:t>其目标列表达式通常用*,因为带</a:t>
            </a:r>
            <a:r>
              <a:rPr lang="en-US" altLang="zh-CN" dirty="0">
                <a:latin typeface="宋体" pitchFamily="2" charset="-122"/>
              </a:rPr>
              <a:t>EXISTS</a:t>
            </a:r>
            <a:r>
              <a:rPr lang="zh-CN" altLang="en-US" dirty="0">
                <a:latin typeface="宋体" pitchFamily="2" charset="-122"/>
              </a:rPr>
              <a:t>的子查询只返回真值或假值，给出列名无实际意义</a:t>
            </a:r>
          </a:p>
          <a:p>
            <a:pPr marL="342900" indent="-342900" defTabSz="914400"/>
            <a:r>
              <a:rPr lang="en-US" altLang="zh-CN" dirty="0">
                <a:latin typeface="宋体" pitchFamily="2" charset="-122"/>
              </a:rPr>
              <a:t>2. NOT EXISTS</a:t>
            </a:r>
            <a:r>
              <a:rPr lang="zh-CN" altLang="en-US" dirty="0">
                <a:latin typeface="宋体" pitchFamily="2" charset="-122"/>
              </a:rPr>
              <a:t>谓词</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C9312422-940E-4D80-AE12-408C34BACFD6}" type="slidenum">
              <a:rPr lang="zh-CN" altLang="en-US"/>
              <a:pPr/>
              <a:t>101</a:t>
            </a:fld>
            <a:endParaRPr lang="en-US" altLang="zh-CN"/>
          </a:p>
        </p:txBody>
      </p:sp>
      <p:sp>
        <p:nvSpPr>
          <p:cNvPr id="7" name="日期占位符 4"/>
          <p:cNvSpPr>
            <a:spLocks noGrp="1"/>
          </p:cNvSpPr>
          <p:nvPr>
            <p:ph type="dt" sz="half" idx="11"/>
          </p:nvPr>
        </p:nvSpPr>
        <p:spPr/>
        <p:txBody>
          <a:bodyPr/>
          <a:lstStyle/>
          <a:p>
            <a:fld id="{C426C2A7-9A70-4A44-8891-78252FCD4473}" type="datetime1">
              <a:rPr lang="zh-CN" altLang="en-US"/>
              <a:pPr/>
              <a:t>2023/3/5</a:t>
            </a:fld>
            <a:endParaRPr lang="en-US" altLang="zh-CN" sz="1000"/>
          </a:p>
        </p:txBody>
      </p:sp>
      <p:sp>
        <p:nvSpPr>
          <p:cNvPr id="1429506"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a:t>
            </a:r>
          </a:p>
        </p:txBody>
      </p:sp>
      <p:sp>
        <p:nvSpPr>
          <p:cNvPr id="1429507" name="Rectangle 3"/>
          <p:cNvSpPr>
            <a:spLocks noGrp="1" noChangeArrowheads="1"/>
          </p:cNvSpPr>
          <p:nvPr>
            <p:ph type="body" idx="1"/>
          </p:nvPr>
        </p:nvSpPr>
        <p:spPr>
          <a:xfrm>
            <a:off x="344488" y="1196975"/>
            <a:ext cx="9274175" cy="2520690"/>
          </a:xfrm>
        </p:spPr>
        <p:txBody>
          <a:bodyPr/>
          <a:lstStyle/>
          <a:p>
            <a:pPr marL="342900" indent="-342900" defTabSz="914400">
              <a:lnSpc>
                <a:spcPct val="80000"/>
              </a:lnSpc>
            </a:pPr>
            <a:r>
              <a:rPr lang="en-US" altLang="zh-CN" dirty="0">
                <a:latin typeface="宋体" pitchFamily="2" charset="-122"/>
              </a:rPr>
              <a:t>[</a:t>
            </a:r>
            <a:r>
              <a:rPr lang="zh-CN" altLang="en-US" dirty="0">
                <a:latin typeface="宋体" pitchFamily="2" charset="-122"/>
              </a:rPr>
              <a:t>例</a:t>
            </a:r>
            <a:r>
              <a:rPr lang="en-US" altLang="zh-CN" dirty="0">
                <a:latin typeface="宋体" pitchFamily="2" charset="-122"/>
              </a:rPr>
              <a:t>]  </a:t>
            </a:r>
            <a:r>
              <a:rPr lang="zh-CN" altLang="en-US" dirty="0">
                <a:latin typeface="宋体" pitchFamily="2" charset="-122"/>
              </a:rPr>
              <a:t>查询所有选修了</a:t>
            </a:r>
            <a:r>
              <a:rPr lang="en-US" altLang="zh-CN" dirty="0">
                <a:latin typeface="宋体" pitchFamily="2" charset="-122"/>
              </a:rPr>
              <a:t>1</a:t>
            </a:r>
            <a:r>
              <a:rPr lang="zh-CN" altLang="en-US" dirty="0">
                <a:latin typeface="宋体" pitchFamily="2" charset="-122"/>
              </a:rPr>
              <a:t>号课程的学生姓名。</a:t>
            </a:r>
          </a:p>
          <a:p>
            <a:pPr marL="342900" indent="-342900" defTabSz="914400">
              <a:lnSpc>
                <a:spcPct val="80000"/>
              </a:lnSpc>
            </a:pPr>
            <a:r>
              <a:rPr lang="zh-CN" altLang="en-US" dirty="0">
                <a:latin typeface="宋体" pitchFamily="2" charset="-122"/>
              </a:rPr>
              <a:t>思路分析：本查询涉及</a:t>
            </a:r>
            <a:r>
              <a:rPr lang="en-US" altLang="zh-CN" dirty="0">
                <a:latin typeface="宋体" pitchFamily="2" charset="-122"/>
              </a:rPr>
              <a:t>Student</a:t>
            </a:r>
            <a:r>
              <a:rPr lang="zh-CN" altLang="en-US" dirty="0">
                <a:latin typeface="宋体" pitchFamily="2" charset="-122"/>
              </a:rPr>
              <a:t>和</a:t>
            </a:r>
            <a:r>
              <a:rPr lang="en-US" altLang="zh-CN" dirty="0">
                <a:latin typeface="宋体" pitchFamily="2" charset="-122"/>
              </a:rPr>
              <a:t>SC</a:t>
            </a:r>
            <a:r>
              <a:rPr lang="zh-CN" altLang="en-US" dirty="0">
                <a:latin typeface="宋体" pitchFamily="2" charset="-122"/>
              </a:rPr>
              <a:t>关系</a:t>
            </a:r>
          </a:p>
          <a:p>
            <a:pPr marL="742950" lvl="1" indent="-285750" defTabSz="914400">
              <a:lnSpc>
                <a:spcPct val="80000"/>
              </a:lnSpc>
            </a:pPr>
            <a:r>
              <a:rPr lang="zh-CN" altLang="en-US" dirty="0">
                <a:latin typeface="宋体" pitchFamily="2" charset="-122"/>
              </a:rPr>
              <a:t>在</a:t>
            </a:r>
            <a:r>
              <a:rPr lang="en-US" altLang="zh-CN" dirty="0">
                <a:latin typeface="宋体" pitchFamily="2" charset="-122"/>
              </a:rPr>
              <a:t>Student</a:t>
            </a:r>
            <a:r>
              <a:rPr lang="zh-CN" altLang="en-US" dirty="0">
                <a:latin typeface="宋体" pitchFamily="2" charset="-122"/>
              </a:rPr>
              <a:t>中依次取每个元组的</a:t>
            </a:r>
            <a:r>
              <a:rPr lang="en-US" altLang="zh-CN" dirty="0" err="1">
                <a:latin typeface="宋体" pitchFamily="2" charset="-122"/>
              </a:rPr>
              <a:t>Sno</a:t>
            </a:r>
            <a:r>
              <a:rPr lang="zh-CN" altLang="en-US" dirty="0">
                <a:latin typeface="宋体" pitchFamily="2" charset="-122"/>
              </a:rPr>
              <a:t>值，用此值去检查</a:t>
            </a:r>
            <a:r>
              <a:rPr lang="en-US" altLang="zh-CN" dirty="0">
                <a:latin typeface="宋体" pitchFamily="2" charset="-122"/>
              </a:rPr>
              <a:t>SC</a:t>
            </a:r>
            <a:r>
              <a:rPr lang="zh-CN" altLang="en-US" dirty="0">
                <a:latin typeface="宋体" pitchFamily="2" charset="-122"/>
              </a:rPr>
              <a:t>关系</a:t>
            </a:r>
          </a:p>
          <a:p>
            <a:pPr marL="742950" lvl="1" indent="-285750" defTabSz="914400">
              <a:lnSpc>
                <a:spcPct val="80000"/>
              </a:lnSpc>
            </a:pPr>
            <a:r>
              <a:rPr lang="zh-CN" altLang="en-US" dirty="0">
                <a:latin typeface="宋体" pitchFamily="2" charset="-122"/>
              </a:rPr>
              <a:t>若</a:t>
            </a:r>
            <a:r>
              <a:rPr lang="en-US" altLang="zh-CN" dirty="0">
                <a:latin typeface="宋体" pitchFamily="2" charset="-122"/>
              </a:rPr>
              <a:t>SC</a:t>
            </a:r>
            <a:r>
              <a:rPr lang="zh-CN" altLang="en-US" dirty="0">
                <a:latin typeface="宋体" pitchFamily="2" charset="-122"/>
              </a:rPr>
              <a:t>中存在这样的元组，其</a:t>
            </a:r>
            <a:r>
              <a:rPr lang="en-US" altLang="zh-CN" dirty="0" err="1">
                <a:latin typeface="宋体" pitchFamily="2" charset="-122"/>
              </a:rPr>
              <a:t>Sno</a:t>
            </a:r>
            <a:r>
              <a:rPr lang="zh-CN" altLang="en-US" dirty="0">
                <a:latin typeface="宋体" pitchFamily="2" charset="-122"/>
              </a:rPr>
              <a:t>值等于此</a:t>
            </a:r>
            <a:r>
              <a:rPr lang="en-US" altLang="zh-CN" dirty="0" err="1">
                <a:latin typeface="宋体" pitchFamily="2" charset="-122"/>
              </a:rPr>
              <a:t>Student.Sno</a:t>
            </a:r>
            <a:r>
              <a:rPr lang="en-US" altLang="zh-CN" dirty="0">
                <a:latin typeface="宋体" pitchFamily="2" charset="-122"/>
              </a:rPr>
              <a:t> </a:t>
            </a:r>
            <a:r>
              <a:rPr lang="zh-CN" altLang="en-US" dirty="0">
                <a:latin typeface="宋体" pitchFamily="2" charset="-122"/>
              </a:rPr>
              <a:t>值</a:t>
            </a:r>
            <a:r>
              <a:rPr lang="en-US" altLang="zh-CN" dirty="0">
                <a:latin typeface="宋体" pitchFamily="2" charset="-122"/>
              </a:rPr>
              <a:t>,</a:t>
            </a:r>
            <a:r>
              <a:rPr lang="zh-CN" altLang="en-US" dirty="0">
                <a:latin typeface="宋体" pitchFamily="2" charset="-122"/>
              </a:rPr>
              <a:t>且其</a:t>
            </a:r>
            <a:r>
              <a:rPr lang="en-US" altLang="zh-CN" dirty="0" err="1">
                <a:latin typeface="宋体" pitchFamily="2" charset="-122"/>
              </a:rPr>
              <a:t>Cno</a:t>
            </a:r>
            <a:r>
              <a:rPr lang="en-US" altLang="zh-CN" dirty="0">
                <a:latin typeface="宋体" pitchFamily="2" charset="-122"/>
              </a:rPr>
              <a:t>= </a:t>
            </a:r>
            <a:r>
              <a:rPr lang="en-US" altLang="zh-CN" dirty="0"/>
              <a:t>'</a:t>
            </a:r>
            <a:r>
              <a:rPr lang="en-US" altLang="zh-CN" dirty="0">
                <a:latin typeface="宋体" pitchFamily="2" charset="-122"/>
              </a:rPr>
              <a:t>1</a:t>
            </a:r>
            <a:r>
              <a:rPr lang="en-US" altLang="zh-CN" dirty="0"/>
              <a:t>'</a:t>
            </a:r>
            <a:r>
              <a:rPr lang="en-US" altLang="zh-CN" dirty="0">
                <a:latin typeface="宋体" pitchFamily="2" charset="-122"/>
              </a:rPr>
              <a:t>,</a:t>
            </a:r>
            <a:r>
              <a:rPr lang="zh-CN" altLang="en-US" dirty="0">
                <a:latin typeface="宋体" pitchFamily="2" charset="-122"/>
              </a:rPr>
              <a:t>则取此</a:t>
            </a:r>
            <a:r>
              <a:rPr lang="en-US" altLang="zh-CN" dirty="0" err="1">
                <a:latin typeface="宋体" pitchFamily="2" charset="-122"/>
              </a:rPr>
              <a:t>Student.Sname</a:t>
            </a:r>
            <a:r>
              <a:rPr lang="en-US" altLang="zh-CN" dirty="0">
                <a:latin typeface="宋体" pitchFamily="2" charset="-122"/>
              </a:rPr>
              <a:t> </a:t>
            </a:r>
            <a:r>
              <a:rPr lang="zh-CN" altLang="en-US" dirty="0">
                <a:latin typeface="宋体" pitchFamily="2" charset="-122"/>
              </a:rPr>
              <a:t>送入结果关系</a:t>
            </a:r>
          </a:p>
        </p:txBody>
      </p:sp>
      <p:sp>
        <p:nvSpPr>
          <p:cNvPr id="1429508" name="Rectangle 4"/>
          <p:cNvSpPr>
            <a:spLocks noChangeArrowheads="1"/>
          </p:cNvSpPr>
          <p:nvPr/>
        </p:nvSpPr>
        <p:spPr bwMode="auto">
          <a:xfrm>
            <a:off x="631825" y="3787775"/>
            <a:ext cx="4953000" cy="302577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zh-CN" altLang="en-US" dirty="0"/>
              <a:t>用嵌套查询</a:t>
            </a:r>
          </a:p>
          <a:p>
            <a:pPr algn="l"/>
            <a:r>
              <a:rPr lang="en-US" altLang="zh-CN" dirty="0"/>
              <a:t>SELECT </a:t>
            </a:r>
            <a:r>
              <a:rPr lang="en-US" altLang="zh-CN" dirty="0" err="1"/>
              <a:t>Sname</a:t>
            </a:r>
            <a:endParaRPr lang="en-US" altLang="zh-CN" dirty="0"/>
          </a:p>
          <a:p>
            <a:pPr algn="l"/>
            <a:r>
              <a:rPr lang="en-US" altLang="zh-CN" dirty="0"/>
              <a:t>FROM Student</a:t>
            </a:r>
          </a:p>
          <a:p>
            <a:pPr algn="l"/>
            <a:r>
              <a:rPr lang="en-US" altLang="zh-CN" dirty="0"/>
              <a:t>WHERE EXISTS</a:t>
            </a:r>
          </a:p>
          <a:p>
            <a:pPr algn="l"/>
            <a:r>
              <a:rPr lang="en-US" altLang="zh-CN" dirty="0"/>
              <a:t>(SELECT *</a:t>
            </a:r>
          </a:p>
          <a:p>
            <a:pPr algn="l"/>
            <a:r>
              <a:rPr lang="en-US" altLang="zh-CN" dirty="0"/>
              <a:t>FROM SC    /*</a:t>
            </a:r>
            <a:r>
              <a:rPr lang="zh-CN" altLang="en-US" dirty="0"/>
              <a:t>相关子查询*</a:t>
            </a:r>
            <a:r>
              <a:rPr lang="en-US" altLang="zh-CN" dirty="0"/>
              <a:t>/</a:t>
            </a:r>
          </a:p>
          <a:p>
            <a:pPr algn="l"/>
            <a:r>
              <a:rPr lang="en-US" altLang="zh-CN" dirty="0"/>
              <a:t>WHERE </a:t>
            </a:r>
            <a:r>
              <a:rPr lang="en-US" altLang="zh-CN" dirty="0" err="1"/>
              <a:t>Sno</a:t>
            </a:r>
            <a:r>
              <a:rPr lang="en-US" altLang="zh-CN" dirty="0"/>
              <a:t>=</a:t>
            </a:r>
            <a:r>
              <a:rPr lang="en-US" altLang="zh-CN" dirty="0" err="1"/>
              <a:t>Student.Sno</a:t>
            </a:r>
            <a:r>
              <a:rPr lang="en-US" altLang="zh-CN" dirty="0"/>
              <a:t> </a:t>
            </a:r>
          </a:p>
          <a:p>
            <a:pPr algn="l"/>
            <a:r>
              <a:rPr lang="en-US" altLang="zh-CN" dirty="0"/>
              <a:t>      AND </a:t>
            </a:r>
            <a:r>
              <a:rPr lang="en-US" altLang="zh-CN" dirty="0" err="1"/>
              <a:t>Cno</a:t>
            </a:r>
            <a:r>
              <a:rPr lang="en-US" altLang="zh-CN" dirty="0"/>
              <a:t>= ' 1 ')</a:t>
            </a:r>
            <a:endParaRPr lang="zh-CN" altLang="en-US" dirty="0"/>
          </a:p>
        </p:txBody>
      </p:sp>
      <p:sp>
        <p:nvSpPr>
          <p:cNvPr id="1429509" name="Rectangle 5"/>
          <p:cNvSpPr>
            <a:spLocks noChangeArrowheads="1"/>
          </p:cNvSpPr>
          <p:nvPr/>
        </p:nvSpPr>
        <p:spPr bwMode="auto">
          <a:xfrm>
            <a:off x="5240338" y="3787775"/>
            <a:ext cx="4446587" cy="301148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742950" lvl="1" indent="-285750" algn="l">
              <a:lnSpc>
                <a:spcPct val="90000"/>
              </a:lnSpc>
              <a:spcBef>
                <a:spcPct val="35000"/>
              </a:spcBef>
              <a:buClr>
                <a:srgbClr val="27305F"/>
              </a:buClr>
              <a:buFontTx/>
              <a:buChar char="–"/>
            </a:pPr>
            <a:r>
              <a:rPr lang="zh-CN" altLang="en-US" sz="2800" dirty="0">
                <a:latin typeface="宋体" pitchFamily="2" charset="-122"/>
              </a:rPr>
              <a:t>用连接运算</a:t>
            </a:r>
          </a:p>
          <a:p>
            <a:pPr marL="742950" lvl="1" indent="-285750" algn="l">
              <a:lnSpc>
                <a:spcPct val="90000"/>
              </a:lnSpc>
              <a:spcBef>
                <a:spcPct val="35000"/>
              </a:spcBef>
              <a:buClr>
                <a:srgbClr val="27305F"/>
              </a:buClr>
            </a:pPr>
            <a:r>
              <a:rPr lang="en-US" altLang="zh-CN" dirty="0">
                <a:latin typeface="宋体" pitchFamily="2" charset="-122"/>
              </a:rPr>
              <a:t>SELECT </a:t>
            </a:r>
            <a:r>
              <a:rPr lang="en-US" altLang="zh-CN" dirty="0" err="1">
                <a:latin typeface="宋体" pitchFamily="2" charset="-122"/>
              </a:rPr>
              <a:t>Sname</a:t>
            </a:r>
            <a:endParaRPr lang="en-US" altLang="zh-CN" dirty="0">
              <a:latin typeface="宋体" pitchFamily="2" charset="-122"/>
            </a:endParaRPr>
          </a:p>
          <a:p>
            <a:pPr marL="742950" lvl="1" indent="-285750" algn="l">
              <a:lnSpc>
                <a:spcPct val="90000"/>
              </a:lnSpc>
              <a:spcBef>
                <a:spcPct val="35000"/>
              </a:spcBef>
              <a:buClr>
                <a:srgbClr val="27305F"/>
              </a:buClr>
            </a:pPr>
            <a:r>
              <a:rPr lang="en-US" altLang="zh-CN" dirty="0">
                <a:latin typeface="宋体" pitchFamily="2" charset="-122"/>
              </a:rPr>
              <a:t>FROM Student, SC</a:t>
            </a:r>
          </a:p>
          <a:p>
            <a:pPr marL="742950" lvl="1" indent="-285750" algn="l">
              <a:lnSpc>
                <a:spcPct val="90000"/>
              </a:lnSpc>
              <a:spcBef>
                <a:spcPct val="35000"/>
              </a:spcBef>
              <a:buClr>
                <a:srgbClr val="27305F"/>
              </a:buClr>
            </a:pPr>
            <a:r>
              <a:rPr lang="en-US" altLang="zh-CN" dirty="0">
                <a:latin typeface="宋体" pitchFamily="2" charset="-122"/>
              </a:rPr>
              <a:t>WHERE </a:t>
            </a:r>
            <a:r>
              <a:rPr lang="en-US" altLang="zh-CN" dirty="0" err="1">
                <a:latin typeface="宋体" pitchFamily="2" charset="-122"/>
              </a:rPr>
              <a:t>Student.Sno</a:t>
            </a:r>
            <a:r>
              <a:rPr lang="en-US" altLang="zh-CN" dirty="0">
                <a:latin typeface="宋体" pitchFamily="2" charset="-122"/>
              </a:rPr>
              <a:t>=</a:t>
            </a:r>
            <a:r>
              <a:rPr lang="en-US" altLang="zh-CN" dirty="0" err="1">
                <a:latin typeface="宋体" pitchFamily="2" charset="-122"/>
              </a:rPr>
              <a:t>SC.Sno</a:t>
            </a:r>
            <a:r>
              <a:rPr lang="en-US" altLang="zh-CN" dirty="0">
                <a:latin typeface="宋体" pitchFamily="2" charset="-122"/>
              </a:rPr>
              <a:t>   AND </a:t>
            </a:r>
            <a:r>
              <a:rPr lang="en-US" altLang="zh-CN" dirty="0" err="1">
                <a:latin typeface="宋体" pitchFamily="2" charset="-122"/>
              </a:rPr>
              <a:t>SC.Cno</a:t>
            </a:r>
            <a:r>
              <a:rPr lang="en-US" altLang="zh-CN" dirty="0">
                <a:latin typeface="宋体" pitchFamily="2" charset="-122"/>
              </a:rPr>
              <a:t>= </a:t>
            </a:r>
            <a:r>
              <a:rPr lang="en-US" altLang="zh-CN" dirty="0">
                <a:latin typeface="Times New Roman" pitchFamily="18" charset="0"/>
              </a:rPr>
              <a:t>' </a:t>
            </a:r>
            <a:r>
              <a:rPr lang="en-US" altLang="zh-CN" dirty="0">
                <a:latin typeface="宋体" pitchFamily="2" charset="-122"/>
              </a:rPr>
              <a:t>1</a:t>
            </a:r>
            <a:r>
              <a:rPr lang="en-US" altLang="zh-CN" dirty="0">
                <a:latin typeface="Times New Roman" pitchFamily="18" charset="0"/>
              </a:rPr>
              <a:t>' </a:t>
            </a:r>
            <a:endParaRPr lang="en-US" altLang="zh-CN" dirty="0">
              <a:latin typeface="宋体" pitchFamily="2" charset="-122"/>
            </a:endParaRPr>
          </a:p>
          <a:p>
            <a:pPr marL="742950" lvl="1" indent="-285750" algn="l">
              <a:lnSpc>
                <a:spcPct val="90000"/>
              </a:lnSpc>
              <a:spcBef>
                <a:spcPct val="35000"/>
              </a:spcBef>
              <a:buClr>
                <a:srgbClr val="27305F"/>
              </a:buClr>
            </a:pPr>
            <a:endParaRPr lang="en-US" altLang="zh-CN" dirty="0">
              <a:latin typeface="宋体" pitchFamily="2" charset="-122"/>
            </a:endParaRPr>
          </a:p>
          <a:p>
            <a:pPr marL="342900" indent="-342900" algn="l">
              <a:lnSpc>
                <a:spcPct val="90000"/>
              </a:lnSpc>
              <a:spcBef>
                <a:spcPct val="35000"/>
              </a:spcBef>
              <a:buClr>
                <a:srgbClr val="27305F"/>
              </a:buClr>
              <a:buSzPct val="60000"/>
              <a:buFont typeface="Wingdings" pitchFamily="2" charset="2"/>
              <a:buNone/>
            </a:pPr>
            <a:endParaRPr lang="zh-CN" altLang="en-US"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9507">
                                            <p:txEl>
                                              <p:pRg st="0" end="0"/>
                                            </p:txEl>
                                          </p:spTgt>
                                        </p:tgtEl>
                                        <p:attrNameLst>
                                          <p:attrName>style.visibility</p:attrName>
                                        </p:attrNameLst>
                                      </p:cBhvr>
                                      <p:to>
                                        <p:strVal val="visible"/>
                                      </p:to>
                                    </p:set>
                                    <p:animEffect transition="in" filter="wipe(up)">
                                      <p:cBhvr>
                                        <p:cTn id="7" dur="500"/>
                                        <p:tgtEl>
                                          <p:spTgt spid="142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9507">
                                            <p:txEl>
                                              <p:pRg st="1" end="1"/>
                                            </p:txEl>
                                          </p:spTgt>
                                        </p:tgtEl>
                                        <p:attrNameLst>
                                          <p:attrName>style.visibility</p:attrName>
                                        </p:attrNameLst>
                                      </p:cBhvr>
                                      <p:to>
                                        <p:strVal val="visible"/>
                                      </p:to>
                                    </p:set>
                                    <p:animEffect transition="in" filter="wipe(up)">
                                      <p:cBhvr>
                                        <p:cTn id="12" dur="500"/>
                                        <p:tgtEl>
                                          <p:spTgt spid="142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29507">
                                            <p:txEl>
                                              <p:pRg st="2" end="2"/>
                                            </p:txEl>
                                          </p:spTgt>
                                        </p:tgtEl>
                                        <p:attrNameLst>
                                          <p:attrName>style.visibility</p:attrName>
                                        </p:attrNameLst>
                                      </p:cBhvr>
                                      <p:to>
                                        <p:strVal val="visible"/>
                                      </p:to>
                                    </p:set>
                                    <p:animEffect transition="in" filter="wipe(up)">
                                      <p:cBhvr>
                                        <p:cTn id="17" dur="500"/>
                                        <p:tgtEl>
                                          <p:spTgt spid="1429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29507">
                                            <p:txEl>
                                              <p:pRg st="3" end="3"/>
                                            </p:txEl>
                                          </p:spTgt>
                                        </p:tgtEl>
                                        <p:attrNameLst>
                                          <p:attrName>style.visibility</p:attrName>
                                        </p:attrNameLst>
                                      </p:cBhvr>
                                      <p:to>
                                        <p:strVal val="visible"/>
                                      </p:to>
                                    </p:set>
                                    <p:animEffect transition="in" filter="wipe(up)">
                                      <p:cBhvr>
                                        <p:cTn id="22" dur="500"/>
                                        <p:tgtEl>
                                          <p:spTgt spid="1429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29508"/>
                                        </p:tgtEl>
                                        <p:attrNameLst>
                                          <p:attrName>style.visibility</p:attrName>
                                        </p:attrNameLst>
                                      </p:cBhvr>
                                      <p:to>
                                        <p:strVal val="visible"/>
                                      </p:to>
                                    </p:set>
                                    <p:anim calcmode="lin" valueType="num">
                                      <p:cBhvr additive="base">
                                        <p:cTn id="27" dur="500" fill="hold"/>
                                        <p:tgtEl>
                                          <p:spTgt spid="1429508"/>
                                        </p:tgtEl>
                                        <p:attrNameLst>
                                          <p:attrName>ppt_x</p:attrName>
                                        </p:attrNameLst>
                                      </p:cBhvr>
                                      <p:tavLst>
                                        <p:tav tm="0">
                                          <p:val>
                                            <p:strVal val="0-#ppt_w/2"/>
                                          </p:val>
                                        </p:tav>
                                        <p:tav tm="100000">
                                          <p:val>
                                            <p:strVal val="#ppt_x"/>
                                          </p:val>
                                        </p:tav>
                                      </p:tavLst>
                                    </p:anim>
                                    <p:anim calcmode="lin" valueType="num">
                                      <p:cBhvr additive="base">
                                        <p:cTn id="28" dur="500" fill="hold"/>
                                        <p:tgtEl>
                                          <p:spTgt spid="142950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29509"/>
                                        </p:tgtEl>
                                        <p:attrNameLst>
                                          <p:attrName>style.visibility</p:attrName>
                                        </p:attrNameLst>
                                      </p:cBhvr>
                                      <p:to>
                                        <p:strVal val="visible"/>
                                      </p:to>
                                    </p:set>
                                    <p:anim calcmode="lin" valueType="num">
                                      <p:cBhvr additive="base">
                                        <p:cTn id="33" dur="500" fill="hold"/>
                                        <p:tgtEl>
                                          <p:spTgt spid="1429509"/>
                                        </p:tgtEl>
                                        <p:attrNameLst>
                                          <p:attrName>ppt_x</p:attrName>
                                        </p:attrNameLst>
                                      </p:cBhvr>
                                      <p:tavLst>
                                        <p:tav tm="0">
                                          <p:val>
                                            <p:strVal val="0-#ppt_w/2"/>
                                          </p:val>
                                        </p:tav>
                                        <p:tav tm="100000">
                                          <p:val>
                                            <p:strVal val="#ppt_x"/>
                                          </p:val>
                                        </p:tav>
                                      </p:tavLst>
                                    </p:anim>
                                    <p:anim calcmode="lin" valueType="num">
                                      <p:cBhvr additive="base">
                                        <p:cTn id="34" dur="500" fill="hold"/>
                                        <p:tgtEl>
                                          <p:spTgt spid="1429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7" grpId="0" build="p" bldLvl="2" autoUpdateAnimBg="0"/>
      <p:bldP spid="1429508" grpId="0" animBg="1" autoUpdateAnimBg="0"/>
      <p:bldP spid="1429509"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731C36A-1F6E-4DDF-B7D7-9164CB5FF0A0}" type="slidenum">
              <a:rPr lang="zh-CN" altLang="en-US"/>
              <a:pPr/>
              <a:t>102</a:t>
            </a:fld>
            <a:endParaRPr lang="en-US" altLang="zh-CN"/>
          </a:p>
        </p:txBody>
      </p:sp>
      <p:sp>
        <p:nvSpPr>
          <p:cNvPr id="5" name="日期占位符 4"/>
          <p:cNvSpPr>
            <a:spLocks noGrp="1"/>
          </p:cNvSpPr>
          <p:nvPr>
            <p:ph type="dt" sz="half" idx="11"/>
          </p:nvPr>
        </p:nvSpPr>
        <p:spPr/>
        <p:txBody>
          <a:bodyPr/>
          <a:lstStyle/>
          <a:p>
            <a:fld id="{40056BD6-9770-4F6F-B2EF-17928FA0483E}" type="datetime1">
              <a:rPr lang="zh-CN" altLang="en-US"/>
              <a:pPr/>
              <a:t>2023/3/5</a:t>
            </a:fld>
            <a:endParaRPr lang="en-US" altLang="zh-CN" sz="1000"/>
          </a:p>
        </p:txBody>
      </p:sp>
      <p:sp>
        <p:nvSpPr>
          <p:cNvPr id="1432578" name="Rectangle 2"/>
          <p:cNvSpPr>
            <a:spLocks noGrp="1" noChangeArrowheads="1"/>
          </p:cNvSpPr>
          <p:nvPr>
            <p:ph type="title"/>
          </p:nvPr>
        </p:nvSpPr>
        <p:spPr/>
        <p:txBody>
          <a:bodyPr/>
          <a:lstStyle/>
          <a:p>
            <a:r>
              <a:rPr lang="zh-CN" altLang="en-US"/>
              <a:t>带有</a:t>
            </a:r>
            <a:r>
              <a:rPr lang="en-US" altLang="zh-CN"/>
              <a:t>EXISTS</a:t>
            </a:r>
            <a:r>
              <a:rPr lang="zh-CN" altLang="en-US"/>
              <a:t>谓词的子查询</a:t>
            </a:r>
          </a:p>
        </p:txBody>
      </p:sp>
      <p:sp>
        <p:nvSpPr>
          <p:cNvPr id="1432579" name="Rectangle 3"/>
          <p:cNvSpPr>
            <a:spLocks noGrp="1" noChangeArrowheads="1"/>
          </p:cNvSpPr>
          <p:nvPr>
            <p:ph type="body" idx="1"/>
          </p:nvPr>
        </p:nvSpPr>
        <p:spPr>
          <a:xfrm>
            <a:off x="631824" y="1196975"/>
            <a:ext cx="9001695" cy="5558445"/>
          </a:xfrm>
        </p:spPr>
        <p:txBody>
          <a:bodyPr/>
          <a:lstStyle/>
          <a:p>
            <a:pPr marL="342900" indent="-342900" defTabSz="914400">
              <a:lnSpc>
                <a:spcPct val="80000"/>
              </a:lnSpc>
            </a:pPr>
            <a:r>
              <a:rPr lang="zh-CN" altLang="en-US" dirty="0">
                <a:solidFill>
                  <a:srgbClr val="0000FF"/>
                </a:solidFill>
              </a:rPr>
              <a:t>相关子查询</a:t>
            </a:r>
          </a:p>
          <a:p>
            <a:pPr marL="742950" lvl="1" indent="-285750" defTabSz="914400">
              <a:lnSpc>
                <a:spcPct val="80000"/>
              </a:lnSpc>
            </a:pPr>
            <a:r>
              <a:rPr lang="zh-CN" altLang="en-US" dirty="0">
                <a:solidFill>
                  <a:srgbClr val="0000FF"/>
                </a:solidFill>
              </a:rPr>
              <a:t>子查询的查询条件依赖于父查询</a:t>
            </a:r>
          </a:p>
          <a:p>
            <a:pPr marL="742950" lvl="1" indent="-285750" defTabSz="914400">
              <a:lnSpc>
                <a:spcPct val="80000"/>
              </a:lnSpc>
            </a:pPr>
            <a:r>
              <a:rPr lang="zh-CN" altLang="en-US" dirty="0">
                <a:solidFill>
                  <a:srgbClr val="0000FF"/>
                </a:solidFill>
              </a:rPr>
              <a:t>首先取外层查询中表的第一个元组，根据它与内层查询相关的属性值处理内层查询，若</a:t>
            </a:r>
            <a:r>
              <a:rPr lang="en-US" altLang="zh-CN" dirty="0">
                <a:solidFill>
                  <a:srgbClr val="0000FF"/>
                </a:solidFill>
              </a:rPr>
              <a:t>WHERE</a:t>
            </a:r>
            <a:r>
              <a:rPr lang="zh-CN" altLang="en-US" dirty="0">
                <a:solidFill>
                  <a:srgbClr val="0000FF"/>
                </a:solidFill>
              </a:rPr>
              <a:t>子句返回值为真，则取此元组放入结果表；</a:t>
            </a:r>
          </a:p>
          <a:p>
            <a:pPr marL="742950" lvl="1" indent="-285750" defTabSz="914400">
              <a:lnSpc>
                <a:spcPct val="80000"/>
              </a:lnSpc>
            </a:pPr>
            <a:r>
              <a:rPr lang="zh-CN" altLang="en-US" dirty="0">
                <a:solidFill>
                  <a:srgbClr val="0000FF"/>
                </a:solidFill>
              </a:rPr>
              <a:t>然后再取外层表的下一个元组；</a:t>
            </a:r>
          </a:p>
          <a:p>
            <a:pPr marL="742950" lvl="1" indent="-285750" defTabSz="914400">
              <a:lnSpc>
                <a:spcPct val="80000"/>
              </a:lnSpc>
            </a:pPr>
            <a:r>
              <a:rPr lang="zh-CN" altLang="en-US" dirty="0">
                <a:solidFill>
                  <a:srgbClr val="0000FF"/>
                </a:solidFill>
              </a:rPr>
              <a:t>重复这一过程，直至外层表全部检查完为止</a:t>
            </a:r>
          </a:p>
          <a:p>
            <a:pPr marL="342900" indent="-342900" algn="just" defTabSz="914400">
              <a:lnSpc>
                <a:spcPct val="80000"/>
              </a:lnSpc>
            </a:pPr>
            <a:r>
              <a:rPr lang="en-US" altLang="zh-CN" dirty="0">
                <a:latin typeface="宋体" pitchFamily="2" charset="-122"/>
              </a:rPr>
              <a:t>[</a:t>
            </a:r>
            <a:r>
              <a:rPr lang="zh-CN" altLang="en-US" dirty="0">
                <a:ea typeface="黑体" pitchFamily="49" charset="-122"/>
              </a:rPr>
              <a:t>例</a:t>
            </a:r>
            <a:r>
              <a:rPr lang="en-US" altLang="zh-CN" dirty="0">
                <a:latin typeface="宋体" pitchFamily="2" charset="-122"/>
              </a:rPr>
              <a:t>]  </a:t>
            </a:r>
            <a:r>
              <a:rPr lang="zh-CN" altLang="en-US" dirty="0"/>
              <a:t>查询没有选修</a:t>
            </a:r>
            <a:r>
              <a:rPr lang="en-US" altLang="zh-CN" dirty="0">
                <a:latin typeface="宋体" pitchFamily="2" charset="-122"/>
              </a:rPr>
              <a:t>1</a:t>
            </a:r>
            <a:r>
              <a:rPr lang="zh-CN" altLang="en-US" dirty="0"/>
              <a:t>号课程的学生姓名。</a:t>
            </a:r>
            <a:endParaRPr lang="zh-CN" altLang="en-US" dirty="0">
              <a:latin typeface="宋体" pitchFamily="2" charset="-122"/>
            </a:endParaRPr>
          </a:p>
          <a:p>
            <a:pPr marL="342900" indent="-342900" algn="just" defTabSz="914400">
              <a:lnSpc>
                <a:spcPct val="50000"/>
              </a:lnSpc>
              <a:buFont typeface="Wingdings" pitchFamily="2" charset="2"/>
              <a:buNone/>
            </a:pPr>
            <a:r>
              <a:rPr lang="zh-CN" altLang="en-US" dirty="0">
                <a:latin typeface="宋体" pitchFamily="2" charset="-122"/>
              </a:rPr>
              <a:t>     </a:t>
            </a:r>
            <a:r>
              <a:rPr lang="en-US" altLang="zh-CN" dirty="0">
                <a:latin typeface="宋体" pitchFamily="2" charset="-122"/>
              </a:rPr>
              <a:t>SELECT </a:t>
            </a:r>
            <a:r>
              <a:rPr lang="en-US" altLang="zh-CN" dirty="0" err="1">
                <a:latin typeface="宋体" pitchFamily="2" charset="-122"/>
              </a:rPr>
              <a:t>Sname</a:t>
            </a:r>
            <a:endParaRPr lang="en-US" altLang="zh-CN" dirty="0">
              <a:latin typeface="宋体" pitchFamily="2" charset="-122"/>
            </a:endParaRPr>
          </a:p>
          <a:p>
            <a:pPr marL="342900" indent="-342900" algn="just" defTabSz="914400">
              <a:lnSpc>
                <a:spcPct val="50000"/>
              </a:lnSpc>
              <a:buFont typeface="Wingdings" pitchFamily="2" charset="2"/>
              <a:buNone/>
            </a:pPr>
            <a:r>
              <a:rPr lang="en-US" altLang="zh-CN" dirty="0">
                <a:latin typeface="宋体" pitchFamily="2" charset="-122"/>
              </a:rPr>
              <a:t>       FROM </a:t>
            </a:r>
            <a:r>
              <a:rPr lang="en-US" altLang="zh-CN" dirty="0">
                <a:solidFill>
                  <a:srgbClr val="FF0000"/>
                </a:solidFill>
                <a:latin typeface="宋体" pitchFamily="2" charset="-122"/>
              </a:rPr>
              <a:t>Student</a:t>
            </a:r>
          </a:p>
          <a:p>
            <a:pPr marL="342900" indent="-342900" algn="just" defTabSz="914400">
              <a:lnSpc>
                <a:spcPct val="50000"/>
              </a:lnSpc>
              <a:buFont typeface="Wingdings" pitchFamily="2" charset="2"/>
              <a:buNone/>
            </a:pPr>
            <a:r>
              <a:rPr lang="en-US" altLang="zh-CN" dirty="0">
                <a:latin typeface="宋体" pitchFamily="2" charset="-122"/>
              </a:rPr>
              <a:t>         WHERE NOT EXISTS</a:t>
            </a:r>
          </a:p>
          <a:p>
            <a:pPr marL="342900" indent="-342900" algn="just" defTabSz="914400">
              <a:lnSpc>
                <a:spcPct val="50000"/>
              </a:lnSpc>
              <a:buFont typeface="Wingdings" pitchFamily="2" charset="2"/>
              <a:buNone/>
            </a:pPr>
            <a:r>
              <a:rPr lang="en-US" altLang="zh-CN" dirty="0">
                <a:latin typeface="宋体" pitchFamily="2" charset="-122"/>
              </a:rPr>
              <a:t>            (SELECT *   FROM SC</a:t>
            </a:r>
          </a:p>
          <a:p>
            <a:pPr marL="342900" indent="-342900" defTabSz="914400">
              <a:lnSpc>
                <a:spcPct val="50000"/>
              </a:lnSpc>
              <a:buNone/>
            </a:pPr>
            <a:r>
              <a:rPr lang="en-US" altLang="zh-CN" dirty="0">
                <a:latin typeface="宋体" pitchFamily="2" charset="-122"/>
              </a:rPr>
              <a:t>               WHERE </a:t>
            </a:r>
            <a:r>
              <a:rPr lang="en-US" altLang="zh-CN" dirty="0" err="1">
                <a:latin typeface="宋体" pitchFamily="2" charset="-122"/>
              </a:rPr>
              <a:t>Sno</a:t>
            </a:r>
            <a:r>
              <a:rPr lang="en-US" altLang="zh-CN" dirty="0">
                <a:latin typeface="宋体" pitchFamily="2" charset="-122"/>
              </a:rPr>
              <a:t>=</a:t>
            </a:r>
            <a:r>
              <a:rPr lang="en-US" altLang="zh-CN" dirty="0" err="1">
                <a:solidFill>
                  <a:srgbClr val="FF0000"/>
                </a:solidFill>
                <a:latin typeface="宋体" pitchFamily="2" charset="-122"/>
              </a:rPr>
              <a:t>Student.</a:t>
            </a:r>
            <a:r>
              <a:rPr lang="en-US" altLang="zh-CN" dirty="0" err="1">
                <a:latin typeface="宋体" pitchFamily="2" charset="-122"/>
              </a:rPr>
              <a:t>Sno</a:t>
            </a:r>
            <a:r>
              <a:rPr lang="en-US" altLang="zh-CN" dirty="0">
                <a:latin typeface="宋体" pitchFamily="2" charset="-122"/>
              </a:rPr>
              <a:t> AND </a:t>
            </a:r>
            <a:r>
              <a:rPr lang="en-US" altLang="zh-CN" dirty="0" err="1">
                <a:latin typeface="宋体" pitchFamily="2" charset="-122"/>
              </a:rPr>
              <a:t>Cno</a:t>
            </a:r>
            <a:r>
              <a:rPr lang="en-US" altLang="zh-CN" dirty="0">
                <a:latin typeface="宋体" pitchFamily="2" charset="-122"/>
              </a:rPr>
              <a:t>=</a:t>
            </a:r>
            <a:r>
              <a:rPr lang="en-US" altLang="zh-CN" dirty="0"/>
              <a:t>'</a:t>
            </a:r>
            <a:r>
              <a:rPr lang="en-US" altLang="zh-CN" dirty="0">
                <a:latin typeface="宋体" pitchFamily="2" charset="-122"/>
              </a:rPr>
              <a:t>1</a:t>
            </a:r>
            <a:r>
              <a:rPr lang="en-US" altLang="zh-CN" dirty="0"/>
              <a:t>'</a:t>
            </a:r>
            <a:r>
              <a:rPr lang="en-US" altLang="zh-CN" dirty="0">
                <a:latin typeface="宋体" pitchFamily="2" charset="-122"/>
              </a:rPr>
              <a:t>)</a:t>
            </a:r>
            <a:endParaRPr lang="zh-CN" altLang="en-US" dirty="0">
              <a:latin typeface="宋体"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C2769EAF-41D1-4E03-8B96-02702249CEF2}" type="slidenum">
              <a:rPr lang="zh-CN" altLang="en-US"/>
              <a:pPr/>
              <a:t>103</a:t>
            </a:fld>
            <a:endParaRPr lang="en-US" altLang="zh-CN"/>
          </a:p>
        </p:txBody>
      </p:sp>
      <p:sp>
        <p:nvSpPr>
          <p:cNvPr id="7" name="日期占位符 4"/>
          <p:cNvSpPr>
            <a:spLocks noGrp="1"/>
          </p:cNvSpPr>
          <p:nvPr>
            <p:ph type="dt" sz="half" idx="11"/>
          </p:nvPr>
        </p:nvSpPr>
        <p:spPr/>
        <p:txBody>
          <a:bodyPr/>
          <a:lstStyle/>
          <a:p>
            <a:fld id="{0AD79341-148B-49CC-B536-9E4A89A44EE0}" type="datetime1">
              <a:rPr lang="zh-CN" altLang="en-US"/>
              <a:pPr/>
              <a:t>2023/3/5</a:t>
            </a:fld>
            <a:endParaRPr lang="en-US" altLang="zh-CN" sz="1000"/>
          </a:p>
        </p:txBody>
      </p:sp>
      <p:sp>
        <p:nvSpPr>
          <p:cNvPr id="1433602" name="Rectangle 2"/>
          <p:cNvSpPr>
            <a:spLocks noGrp="1" noChangeArrowheads="1"/>
          </p:cNvSpPr>
          <p:nvPr>
            <p:ph type="title"/>
          </p:nvPr>
        </p:nvSpPr>
        <p:spPr/>
        <p:txBody>
          <a:bodyPr/>
          <a:lstStyle/>
          <a:p>
            <a:r>
              <a:rPr lang="zh-CN" altLang="en-US"/>
              <a:t>带有</a:t>
            </a:r>
            <a:r>
              <a:rPr lang="en-US" altLang="zh-CN"/>
              <a:t>EXISTS</a:t>
            </a:r>
            <a:r>
              <a:rPr lang="zh-CN" altLang="en-US"/>
              <a:t>谓词的子查询</a:t>
            </a:r>
          </a:p>
        </p:txBody>
      </p:sp>
      <p:sp>
        <p:nvSpPr>
          <p:cNvPr id="1433603" name="Rectangle 3"/>
          <p:cNvSpPr>
            <a:spLocks noGrp="1" noChangeArrowheads="1"/>
          </p:cNvSpPr>
          <p:nvPr>
            <p:ph type="body" idx="1"/>
          </p:nvPr>
        </p:nvSpPr>
        <p:spPr>
          <a:xfrm>
            <a:off x="650875" y="981075"/>
            <a:ext cx="8820150" cy="3668713"/>
          </a:xfrm>
        </p:spPr>
        <p:txBody>
          <a:bodyPr/>
          <a:lstStyle/>
          <a:p>
            <a:pPr>
              <a:lnSpc>
                <a:spcPct val="80000"/>
              </a:lnSpc>
            </a:pPr>
            <a:r>
              <a:rPr lang="en-US" altLang="zh-CN">
                <a:latin typeface="宋体" pitchFamily="2" charset="-122"/>
              </a:rPr>
              <a:t>3. </a:t>
            </a:r>
            <a:r>
              <a:rPr lang="zh-CN" altLang="en-US">
                <a:latin typeface="宋体" pitchFamily="2" charset="-122"/>
              </a:rPr>
              <a:t>不同形式的查询间的替换</a:t>
            </a:r>
          </a:p>
          <a:p>
            <a:pPr lvl="1">
              <a:lnSpc>
                <a:spcPct val="80000"/>
              </a:lnSpc>
            </a:pPr>
            <a:r>
              <a:rPr lang="zh-CN" altLang="en-US">
                <a:solidFill>
                  <a:srgbClr val="FF0000"/>
                </a:solidFill>
                <a:latin typeface="宋体" pitchFamily="2" charset="-122"/>
              </a:rPr>
              <a:t>一些</a:t>
            </a:r>
            <a:r>
              <a:rPr lang="zh-CN" altLang="en-US">
                <a:latin typeface="宋体" pitchFamily="2" charset="-122"/>
              </a:rPr>
              <a:t>带</a:t>
            </a:r>
            <a:r>
              <a:rPr lang="en-US" altLang="zh-CN">
                <a:latin typeface="宋体" pitchFamily="2" charset="-122"/>
              </a:rPr>
              <a:t>EXISTS</a:t>
            </a:r>
            <a:r>
              <a:rPr lang="zh-CN" altLang="en-US">
                <a:latin typeface="宋体" pitchFamily="2" charset="-122"/>
              </a:rPr>
              <a:t>或</a:t>
            </a:r>
            <a:r>
              <a:rPr lang="en-US" altLang="zh-CN">
                <a:latin typeface="宋体" pitchFamily="2" charset="-122"/>
              </a:rPr>
              <a:t>NOT EXISTS</a:t>
            </a:r>
            <a:r>
              <a:rPr lang="zh-CN" altLang="en-US">
                <a:latin typeface="宋体" pitchFamily="2" charset="-122"/>
              </a:rPr>
              <a:t>谓词的子查询不能被其他形式的子查询等价替换</a:t>
            </a:r>
          </a:p>
          <a:p>
            <a:pPr lvl="1">
              <a:lnSpc>
                <a:spcPct val="80000"/>
              </a:lnSpc>
            </a:pPr>
            <a:r>
              <a:rPr lang="zh-CN" altLang="en-US">
                <a:solidFill>
                  <a:srgbClr val="FF0000"/>
                </a:solidFill>
                <a:latin typeface="宋体" pitchFamily="2" charset="-122"/>
              </a:rPr>
              <a:t>所有</a:t>
            </a:r>
            <a:r>
              <a:rPr lang="zh-CN" altLang="en-US">
                <a:latin typeface="宋体" pitchFamily="2" charset="-122"/>
              </a:rPr>
              <a:t>带</a:t>
            </a:r>
            <a:r>
              <a:rPr lang="en-US" altLang="zh-CN">
                <a:latin typeface="宋体" pitchFamily="2" charset="-122"/>
              </a:rPr>
              <a:t>IN</a:t>
            </a:r>
            <a:r>
              <a:rPr lang="zh-CN" altLang="en-US">
                <a:latin typeface="宋体" pitchFamily="2" charset="-122"/>
              </a:rPr>
              <a:t>谓词、比较运算符、</a:t>
            </a:r>
            <a:r>
              <a:rPr lang="en-US" altLang="zh-CN">
                <a:latin typeface="宋体" pitchFamily="2" charset="-122"/>
              </a:rPr>
              <a:t>ANY</a:t>
            </a:r>
            <a:r>
              <a:rPr lang="zh-CN" altLang="en-US">
                <a:latin typeface="宋体" pitchFamily="2" charset="-122"/>
              </a:rPr>
              <a:t>和</a:t>
            </a:r>
            <a:r>
              <a:rPr lang="en-US" altLang="zh-CN">
                <a:latin typeface="宋体" pitchFamily="2" charset="-122"/>
              </a:rPr>
              <a:t>ALL</a:t>
            </a:r>
            <a:r>
              <a:rPr lang="zh-CN" altLang="en-US">
                <a:latin typeface="宋体" pitchFamily="2" charset="-122"/>
              </a:rPr>
              <a:t>谓词的子查询都能用带</a:t>
            </a:r>
            <a:r>
              <a:rPr lang="en-US" altLang="zh-CN">
                <a:latin typeface="宋体" pitchFamily="2" charset="-122"/>
              </a:rPr>
              <a:t>EXISTS</a:t>
            </a:r>
            <a:r>
              <a:rPr lang="zh-CN" altLang="en-US">
                <a:latin typeface="宋体" pitchFamily="2" charset="-122"/>
              </a:rPr>
              <a:t>谓词的子查询等价替换。</a:t>
            </a:r>
          </a:p>
          <a:p>
            <a:pPr lvl="1">
              <a:lnSpc>
                <a:spcPct val="80000"/>
              </a:lnSpc>
            </a:pPr>
            <a:r>
              <a:rPr lang="zh-CN" altLang="en-US">
                <a:latin typeface="宋体" pitchFamily="2" charset="-122"/>
              </a:rPr>
              <a:t>带有</a:t>
            </a:r>
            <a:r>
              <a:rPr lang="en-US" altLang="zh-CN">
                <a:latin typeface="宋体" pitchFamily="2" charset="-122"/>
              </a:rPr>
              <a:t>EXISTS</a:t>
            </a:r>
            <a:r>
              <a:rPr lang="zh-CN" altLang="en-US">
                <a:latin typeface="宋体" pitchFamily="2" charset="-122"/>
              </a:rPr>
              <a:t>谓词的相关子查询只关心内层查询是否有返回值</a:t>
            </a:r>
            <a:r>
              <a:rPr lang="en-US" altLang="zh-CN">
                <a:latin typeface="宋体" pitchFamily="2" charset="-122"/>
              </a:rPr>
              <a:t>,</a:t>
            </a:r>
            <a:r>
              <a:rPr lang="zh-CN" altLang="en-US">
                <a:latin typeface="宋体" pitchFamily="2" charset="-122"/>
              </a:rPr>
              <a:t>不需要查具体值</a:t>
            </a:r>
            <a:r>
              <a:rPr lang="en-US" altLang="zh-CN">
                <a:latin typeface="宋体" pitchFamily="2" charset="-122"/>
              </a:rPr>
              <a:t>,</a:t>
            </a:r>
            <a:r>
              <a:rPr lang="zh-CN" altLang="en-US">
                <a:latin typeface="宋体" pitchFamily="2" charset="-122"/>
              </a:rPr>
              <a:t>效率不低于相关子查询</a:t>
            </a:r>
          </a:p>
          <a:p>
            <a:pPr>
              <a:lnSpc>
                <a:spcPct val="80000"/>
              </a:lnSpc>
            </a:pPr>
            <a:r>
              <a:rPr lang="zh-CN" altLang="en-US">
                <a:latin typeface="宋体" pitchFamily="2" charset="-122"/>
              </a:rPr>
              <a:t>例：</a:t>
            </a:r>
            <a:r>
              <a:rPr lang="zh-CN" altLang="en-US"/>
              <a:t>查询与“刘晨”在同一个系学习的学生。</a:t>
            </a:r>
            <a:r>
              <a:rPr lang="zh-CN" altLang="en-US">
                <a:latin typeface="宋体" pitchFamily="2" charset="-122"/>
              </a:rPr>
              <a:t>可以用带</a:t>
            </a:r>
            <a:r>
              <a:rPr lang="en-US" altLang="zh-CN">
                <a:latin typeface="宋体" pitchFamily="2" charset="-122"/>
              </a:rPr>
              <a:t>EXISTS</a:t>
            </a:r>
            <a:r>
              <a:rPr lang="zh-CN" altLang="en-US">
                <a:latin typeface="宋体" pitchFamily="2" charset="-122"/>
              </a:rPr>
              <a:t>谓词的子查询替换：</a:t>
            </a:r>
          </a:p>
        </p:txBody>
      </p:sp>
      <p:sp>
        <p:nvSpPr>
          <p:cNvPr id="1433604" name="Rectangle 4"/>
          <p:cNvSpPr>
            <a:spLocks noChangeArrowheads="1"/>
          </p:cNvSpPr>
          <p:nvPr/>
        </p:nvSpPr>
        <p:spPr bwMode="auto">
          <a:xfrm>
            <a:off x="0" y="4576763"/>
            <a:ext cx="4305300" cy="2295525"/>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en-US" altLang="zh-CN" dirty="0"/>
              <a:t>SELECT </a:t>
            </a:r>
            <a:r>
              <a:rPr lang="en-US" altLang="zh-CN" dirty="0" err="1"/>
              <a:t>Sno,Sname,Sdept</a:t>
            </a:r>
            <a:endParaRPr lang="en-US" altLang="zh-CN" dirty="0"/>
          </a:p>
          <a:p>
            <a:pPr algn="l"/>
            <a:r>
              <a:rPr lang="en-US" altLang="zh-CN" dirty="0"/>
              <a:t>    FROM Student</a:t>
            </a:r>
          </a:p>
          <a:p>
            <a:pPr algn="l"/>
            <a:r>
              <a:rPr lang="en-US" altLang="zh-CN" dirty="0"/>
              <a:t>    WHERE </a:t>
            </a:r>
            <a:r>
              <a:rPr lang="en-US" altLang="zh-CN" dirty="0" err="1"/>
              <a:t>Sdept</a:t>
            </a:r>
            <a:r>
              <a:rPr lang="en-US" altLang="zh-CN" dirty="0"/>
              <a:t>  IN</a:t>
            </a:r>
          </a:p>
          <a:p>
            <a:pPr algn="l"/>
            <a:r>
              <a:rPr lang="en-US" altLang="zh-CN" dirty="0"/>
              <a:t>          (SELECT </a:t>
            </a:r>
            <a:r>
              <a:rPr lang="en-US" altLang="zh-CN" dirty="0" err="1"/>
              <a:t>Sdept</a:t>
            </a:r>
            <a:endParaRPr lang="en-US" altLang="zh-CN" dirty="0"/>
          </a:p>
          <a:p>
            <a:pPr algn="l"/>
            <a:r>
              <a:rPr lang="en-US" altLang="zh-CN" dirty="0"/>
              <a:t>           FROM Student            WHERE </a:t>
            </a:r>
            <a:r>
              <a:rPr lang="en-US" altLang="zh-CN" dirty="0" err="1"/>
              <a:t>Sname</a:t>
            </a:r>
            <a:r>
              <a:rPr lang="en-US" altLang="zh-CN" dirty="0"/>
              <a:t>= '</a:t>
            </a:r>
            <a:r>
              <a:rPr lang="zh-CN" altLang="en-US" dirty="0"/>
              <a:t>刘晨</a:t>
            </a:r>
            <a:r>
              <a:rPr lang="en-US" altLang="zh-CN" dirty="0"/>
              <a:t>')</a:t>
            </a:r>
            <a:endParaRPr lang="zh-CN" altLang="en-US" dirty="0"/>
          </a:p>
        </p:txBody>
      </p:sp>
      <p:sp>
        <p:nvSpPr>
          <p:cNvPr id="1433605" name="Rectangle 5"/>
          <p:cNvSpPr>
            <a:spLocks noChangeArrowheads="1"/>
          </p:cNvSpPr>
          <p:nvPr/>
        </p:nvSpPr>
        <p:spPr bwMode="auto">
          <a:xfrm>
            <a:off x="4305300" y="4589463"/>
            <a:ext cx="5600700" cy="2295525"/>
          </a:xfrm>
          <a:prstGeom prst="rect">
            <a:avLst/>
          </a:prstGeom>
          <a:solidFill>
            <a:srgbClr val="CCE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en-US" altLang="zh-CN" dirty="0">
                <a:solidFill>
                  <a:srgbClr val="0000FF"/>
                </a:solidFill>
              </a:rPr>
              <a:t>SELECT </a:t>
            </a:r>
            <a:r>
              <a:rPr lang="en-US" altLang="zh-CN" dirty="0" err="1">
                <a:solidFill>
                  <a:srgbClr val="0000FF"/>
                </a:solidFill>
              </a:rPr>
              <a:t>Sno</a:t>
            </a:r>
            <a:r>
              <a:rPr lang="zh-CN" altLang="en-US" dirty="0">
                <a:solidFill>
                  <a:srgbClr val="0000FF"/>
                </a:solidFill>
              </a:rPr>
              <a:t>，</a:t>
            </a:r>
            <a:r>
              <a:rPr lang="en-US" altLang="zh-CN" dirty="0" err="1">
                <a:solidFill>
                  <a:srgbClr val="0000FF"/>
                </a:solidFill>
              </a:rPr>
              <a:t>Sname</a:t>
            </a:r>
            <a:r>
              <a:rPr lang="zh-CN" altLang="en-US" dirty="0">
                <a:solidFill>
                  <a:srgbClr val="0000FF"/>
                </a:solidFill>
              </a:rPr>
              <a:t>，</a:t>
            </a:r>
            <a:r>
              <a:rPr lang="en-US" altLang="zh-CN" dirty="0" err="1">
                <a:solidFill>
                  <a:srgbClr val="0000FF"/>
                </a:solidFill>
              </a:rPr>
              <a:t>Sdept</a:t>
            </a:r>
            <a:endParaRPr lang="en-US" altLang="zh-CN" dirty="0">
              <a:solidFill>
                <a:srgbClr val="0000FF"/>
              </a:solidFill>
            </a:endParaRPr>
          </a:p>
          <a:p>
            <a:pPr algn="l"/>
            <a:r>
              <a:rPr lang="en-US" altLang="zh-CN" dirty="0">
                <a:solidFill>
                  <a:srgbClr val="0000FF"/>
                </a:solidFill>
              </a:rPr>
              <a:t>      FROM Student S1</a:t>
            </a:r>
          </a:p>
          <a:p>
            <a:pPr algn="l"/>
            <a:r>
              <a:rPr lang="en-US" altLang="zh-CN" dirty="0">
                <a:solidFill>
                  <a:srgbClr val="0000FF"/>
                </a:solidFill>
              </a:rPr>
              <a:t>      WHERE EXISTS</a:t>
            </a:r>
          </a:p>
          <a:p>
            <a:pPr algn="l"/>
            <a:r>
              <a:rPr lang="en-US" altLang="zh-CN" dirty="0">
                <a:solidFill>
                  <a:srgbClr val="0000FF"/>
                </a:solidFill>
              </a:rPr>
              <a:t>        </a:t>
            </a:r>
            <a:r>
              <a:rPr lang="zh-CN" altLang="en-US" dirty="0">
                <a:solidFill>
                  <a:srgbClr val="0000FF"/>
                </a:solidFill>
              </a:rPr>
              <a:t>　 </a:t>
            </a:r>
            <a:r>
              <a:rPr lang="en-US" altLang="zh-CN" dirty="0">
                <a:solidFill>
                  <a:srgbClr val="0000FF"/>
                </a:solidFill>
              </a:rPr>
              <a:t>SELECT *   FROM Student S2</a:t>
            </a:r>
          </a:p>
          <a:p>
            <a:pPr algn="l"/>
            <a:r>
              <a:rPr lang="en-US" altLang="zh-CN" dirty="0">
                <a:solidFill>
                  <a:srgbClr val="0000FF"/>
                </a:solidFill>
              </a:rPr>
              <a:t>           WHERE S2.Sdept=S1.Sdept </a:t>
            </a:r>
          </a:p>
          <a:p>
            <a:pPr algn="l"/>
            <a:r>
              <a:rPr lang="en-US" altLang="zh-CN" dirty="0">
                <a:solidFill>
                  <a:srgbClr val="0000FF"/>
                </a:solidFill>
              </a:rPr>
              <a:t>                      AND S2.Sname= '</a:t>
            </a:r>
            <a:r>
              <a:rPr lang="zh-CN" altLang="en-US" dirty="0">
                <a:solidFill>
                  <a:srgbClr val="0000FF"/>
                </a:solidFill>
              </a:rPr>
              <a:t>刘晨</a:t>
            </a:r>
            <a:r>
              <a:rPr lang="en-US" altLang="zh-CN" dirty="0">
                <a:solidFill>
                  <a:srgbClr val="0000FF"/>
                </a:solidFill>
              </a:rPr>
              <a:t>'</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03">
                                            <p:txEl>
                                              <p:pRg st="0" end="0"/>
                                            </p:txEl>
                                          </p:spTgt>
                                        </p:tgtEl>
                                        <p:attrNameLst>
                                          <p:attrName>style.visibility</p:attrName>
                                        </p:attrNameLst>
                                      </p:cBhvr>
                                      <p:to>
                                        <p:strVal val="visible"/>
                                      </p:to>
                                    </p:set>
                                    <p:anim calcmode="lin" valueType="num">
                                      <p:cBhvr additive="base">
                                        <p:cTn id="7" dur="500" fill="hold"/>
                                        <p:tgtEl>
                                          <p:spTgt spid="143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33603">
                                            <p:txEl>
                                              <p:pRg st="1" end="1"/>
                                            </p:txEl>
                                          </p:spTgt>
                                        </p:tgtEl>
                                        <p:attrNameLst>
                                          <p:attrName>style.visibility</p:attrName>
                                        </p:attrNameLst>
                                      </p:cBhvr>
                                      <p:to>
                                        <p:strVal val="visible"/>
                                      </p:to>
                                    </p:set>
                                    <p:anim calcmode="lin" valueType="num">
                                      <p:cBhvr additive="base">
                                        <p:cTn id="11" dur="500" fill="hold"/>
                                        <p:tgtEl>
                                          <p:spTgt spid="14336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3360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33603">
                                            <p:txEl>
                                              <p:pRg st="2" end="2"/>
                                            </p:txEl>
                                          </p:spTgt>
                                        </p:tgtEl>
                                        <p:attrNameLst>
                                          <p:attrName>style.visibility</p:attrName>
                                        </p:attrNameLst>
                                      </p:cBhvr>
                                      <p:to>
                                        <p:strVal val="visible"/>
                                      </p:to>
                                    </p:set>
                                    <p:anim calcmode="lin" valueType="num">
                                      <p:cBhvr additive="base">
                                        <p:cTn id="15" dur="500" fill="hold"/>
                                        <p:tgtEl>
                                          <p:spTgt spid="14336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3360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33603">
                                            <p:txEl>
                                              <p:pRg st="3" end="3"/>
                                            </p:txEl>
                                          </p:spTgt>
                                        </p:tgtEl>
                                        <p:attrNameLst>
                                          <p:attrName>style.visibility</p:attrName>
                                        </p:attrNameLst>
                                      </p:cBhvr>
                                      <p:to>
                                        <p:strVal val="visible"/>
                                      </p:to>
                                    </p:set>
                                    <p:anim calcmode="lin" valueType="num">
                                      <p:cBhvr additive="base">
                                        <p:cTn id="19" dur="500" fill="hold"/>
                                        <p:tgtEl>
                                          <p:spTgt spid="143360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6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603">
                                            <p:txEl>
                                              <p:pRg st="4" end="4"/>
                                            </p:txEl>
                                          </p:spTgt>
                                        </p:tgtEl>
                                        <p:attrNameLst>
                                          <p:attrName>style.visibility</p:attrName>
                                        </p:attrNameLst>
                                      </p:cBhvr>
                                      <p:to>
                                        <p:strVal val="visible"/>
                                      </p:to>
                                    </p:set>
                                    <p:anim calcmode="lin" valueType="num">
                                      <p:cBhvr additive="base">
                                        <p:cTn id="25" dur="500" fill="hold"/>
                                        <p:tgtEl>
                                          <p:spTgt spid="143360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6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604"/>
                                        </p:tgtEl>
                                        <p:attrNameLst>
                                          <p:attrName>style.visibility</p:attrName>
                                        </p:attrNameLst>
                                      </p:cBhvr>
                                      <p:to>
                                        <p:strVal val="visible"/>
                                      </p:to>
                                    </p:set>
                                    <p:anim calcmode="lin" valueType="num">
                                      <p:cBhvr additive="base">
                                        <p:cTn id="31" dur="500" fill="hold"/>
                                        <p:tgtEl>
                                          <p:spTgt spid="1433604"/>
                                        </p:tgtEl>
                                        <p:attrNameLst>
                                          <p:attrName>ppt_x</p:attrName>
                                        </p:attrNameLst>
                                      </p:cBhvr>
                                      <p:tavLst>
                                        <p:tav tm="0">
                                          <p:val>
                                            <p:strVal val="0-#ppt_w/2"/>
                                          </p:val>
                                        </p:tav>
                                        <p:tav tm="100000">
                                          <p:val>
                                            <p:strVal val="#ppt_x"/>
                                          </p:val>
                                        </p:tav>
                                      </p:tavLst>
                                    </p:anim>
                                    <p:anim calcmode="lin" valueType="num">
                                      <p:cBhvr additive="base">
                                        <p:cTn id="32" dur="500" fill="hold"/>
                                        <p:tgtEl>
                                          <p:spTgt spid="143360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3605"/>
                                        </p:tgtEl>
                                        <p:attrNameLst>
                                          <p:attrName>style.visibility</p:attrName>
                                        </p:attrNameLst>
                                      </p:cBhvr>
                                      <p:to>
                                        <p:strVal val="visible"/>
                                      </p:to>
                                    </p:set>
                                    <p:anim calcmode="lin" valueType="num">
                                      <p:cBhvr additive="base">
                                        <p:cTn id="37" dur="500" fill="hold"/>
                                        <p:tgtEl>
                                          <p:spTgt spid="1433605"/>
                                        </p:tgtEl>
                                        <p:attrNameLst>
                                          <p:attrName>ppt_x</p:attrName>
                                        </p:attrNameLst>
                                      </p:cBhvr>
                                      <p:tavLst>
                                        <p:tav tm="0">
                                          <p:val>
                                            <p:strVal val="0-#ppt_w/2"/>
                                          </p:val>
                                        </p:tav>
                                        <p:tav tm="100000">
                                          <p:val>
                                            <p:strVal val="#ppt_x"/>
                                          </p:val>
                                        </p:tav>
                                      </p:tavLst>
                                    </p:anim>
                                    <p:anim calcmode="lin" valueType="num">
                                      <p:cBhvr additive="base">
                                        <p:cTn id="38" dur="500" fill="hold"/>
                                        <p:tgtEl>
                                          <p:spTgt spid="1433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build="p" autoUpdateAnimBg="0"/>
      <p:bldP spid="1433604" grpId="0" animBg="1" autoUpdateAnimBg="0"/>
      <p:bldP spid="1433605"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ACDC7D1-82D1-4A70-BFE3-90251C41167E}" type="slidenum">
              <a:rPr lang="zh-CN" altLang="en-US"/>
              <a:pPr/>
              <a:t>104</a:t>
            </a:fld>
            <a:endParaRPr lang="en-US" altLang="zh-CN"/>
          </a:p>
        </p:txBody>
      </p:sp>
      <p:sp>
        <p:nvSpPr>
          <p:cNvPr id="5" name="日期占位符 4"/>
          <p:cNvSpPr>
            <a:spLocks noGrp="1"/>
          </p:cNvSpPr>
          <p:nvPr>
            <p:ph type="dt" sz="half" idx="11"/>
          </p:nvPr>
        </p:nvSpPr>
        <p:spPr/>
        <p:txBody>
          <a:bodyPr/>
          <a:lstStyle/>
          <a:p>
            <a:fld id="{6A985D55-3BE2-465E-BEFD-84A10C1B170F}" type="datetime1">
              <a:rPr lang="zh-CN" altLang="en-US"/>
              <a:pPr/>
              <a:t>2023/3/5</a:t>
            </a:fld>
            <a:endParaRPr lang="en-US" altLang="zh-CN" sz="1000"/>
          </a:p>
        </p:txBody>
      </p:sp>
      <p:sp>
        <p:nvSpPr>
          <p:cNvPr id="1435650" name="Rectangle 2"/>
          <p:cNvSpPr>
            <a:spLocks noGrp="1" noChangeArrowheads="1"/>
          </p:cNvSpPr>
          <p:nvPr>
            <p:ph type="title"/>
          </p:nvPr>
        </p:nvSpPr>
        <p:spPr/>
        <p:txBody>
          <a:bodyPr/>
          <a:lstStyle/>
          <a:p>
            <a:r>
              <a:rPr lang="zh-CN" altLang="en-US"/>
              <a:t>带有</a:t>
            </a:r>
            <a:r>
              <a:rPr lang="en-US" altLang="zh-CN"/>
              <a:t>EXISTS</a:t>
            </a:r>
            <a:r>
              <a:rPr lang="zh-CN" altLang="en-US"/>
              <a:t>谓词的子查询</a:t>
            </a:r>
          </a:p>
        </p:txBody>
      </p:sp>
      <p:sp>
        <p:nvSpPr>
          <p:cNvPr id="1435651" name="Rectangle 3"/>
          <p:cNvSpPr>
            <a:spLocks noGrp="1" noChangeArrowheads="1"/>
          </p:cNvSpPr>
          <p:nvPr>
            <p:ph type="body" idx="1"/>
          </p:nvPr>
        </p:nvSpPr>
        <p:spPr>
          <a:xfrm>
            <a:off x="631825" y="1196975"/>
            <a:ext cx="8997950" cy="3440113"/>
          </a:xfrm>
        </p:spPr>
        <p:txBody>
          <a:bodyPr/>
          <a:lstStyle/>
          <a:p>
            <a:pPr>
              <a:lnSpc>
                <a:spcPct val="140000"/>
              </a:lnSpc>
            </a:pPr>
            <a:r>
              <a:rPr lang="en-US" altLang="zh-CN">
                <a:latin typeface="宋体" pitchFamily="2" charset="-122"/>
              </a:rPr>
              <a:t>4.</a:t>
            </a:r>
            <a:r>
              <a:rPr lang="zh-CN" altLang="en-US">
                <a:latin typeface="宋体" pitchFamily="2" charset="-122"/>
              </a:rPr>
              <a:t>用</a:t>
            </a:r>
            <a:r>
              <a:rPr lang="en-US" altLang="zh-CN">
                <a:latin typeface="宋体" pitchFamily="2" charset="-122"/>
              </a:rPr>
              <a:t>EXISTS/NOT EXISTS</a:t>
            </a:r>
            <a:r>
              <a:rPr lang="zh-CN" altLang="en-US">
                <a:latin typeface="宋体" pitchFamily="2" charset="-122"/>
              </a:rPr>
              <a:t>实现全称量词</a:t>
            </a:r>
            <a:endParaRPr lang="en-US" altLang="zh-CN">
              <a:latin typeface="宋体" pitchFamily="2" charset="-122"/>
            </a:endParaRPr>
          </a:p>
          <a:p>
            <a:pPr lvl="1">
              <a:lnSpc>
                <a:spcPct val="140000"/>
              </a:lnSpc>
            </a:pPr>
            <a:r>
              <a:rPr lang="en-US" altLang="zh-CN">
                <a:latin typeface="宋体" pitchFamily="2" charset="-122"/>
              </a:rPr>
              <a:t>SQL</a:t>
            </a:r>
            <a:r>
              <a:rPr lang="zh-CN" altLang="en-US">
                <a:latin typeface="宋体" pitchFamily="2" charset="-122"/>
              </a:rPr>
              <a:t>语言中没有全称量词</a:t>
            </a:r>
            <a:r>
              <a:rPr lang="zh-CN" altLang="en-US">
                <a:sym typeface="Symbol" pitchFamily="18" charset="2"/>
              </a:rPr>
              <a:t></a:t>
            </a:r>
            <a:r>
              <a:rPr lang="zh-CN" altLang="en-US">
                <a:latin typeface="宋体" pitchFamily="2" charset="-122"/>
              </a:rPr>
              <a:t> （</a:t>
            </a:r>
            <a:r>
              <a:rPr lang="en-US" altLang="zh-CN">
                <a:latin typeface="宋体" pitchFamily="2" charset="-122"/>
              </a:rPr>
              <a:t>For all</a:t>
            </a:r>
            <a:r>
              <a:rPr lang="zh-CN" altLang="en-US">
                <a:latin typeface="宋体" pitchFamily="2" charset="-122"/>
              </a:rPr>
              <a:t>）</a:t>
            </a:r>
          </a:p>
          <a:p>
            <a:pPr lvl="1">
              <a:lnSpc>
                <a:spcPct val="140000"/>
              </a:lnSpc>
            </a:pPr>
            <a:r>
              <a:rPr lang="zh-CN" altLang="en-US">
                <a:latin typeface="宋体" pitchFamily="2" charset="-122"/>
              </a:rPr>
              <a:t>可以把带有全称量词的谓词转换为等价的带有存在量词的谓词：</a:t>
            </a:r>
          </a:p>
          <a:p>
            <a:pPr>
              <a:lnSpc>
                <a:spcPct val="140000"/>
              </a:lnSpc>
              <a:buFont typeface="Wingdings" pitchFamily="2" charset="2"/>
              <a:buNone/>
            </a:pPr>
            <a:r>
              <a:rPr lang="zh-CN" altLang="en-US">
                <a:latin typeface="宋体" pitchFamily="2" charset="-122"/>
              </a:rPr>
              <a:t>        </a:t>
            </a:r>
            <a:r>
              <a:rPr lang="en-US" altLang="zh-CN">
                <a:latin typeface="宋体" pitchFamily="2" charset="-122"/>
              </a:rPr>
              <a:t>(</a:t>
            </a:r>
            <a:r>
              <a:rPr lang="en-US" altLang="zh-CN">
                <a:sym typeface="Symbol" pitchFamily="18" charset="2"/>
              </a:rPr>
              <a:t></a:t>
            </a:r>
            <a:r>
              <a:rPr lang="en-US" altLang="zh-CN">
                <a:latin typeface="宋体" pitchFamily="2" charset="-122"/>
              </a:rPr>
              <a:t>x)P </a:t>
            </a:r>
            <a:r>
              <a:rPr lang="en-US" altLang="zh-CN"/>
              <a:t>≡</a:t>
            </a:r>
            <a:r>
              <a:rPr lang="en-US" altLang="zh-CN">
                <a:latin typeface="宋体" pitchFamily="2" charset="-122"/>
              </a:rPr>
              <a:t> </a:t>
            </a:r>
            <a:r>
              <a:rPr lang="en-US" altLang="zh-CN">
                <a:sym typeface="Symbol" pitchFamily="18" charset="2"/>
              </a:rPr>
              <a:t></a:t>
            </a:r>
            <a:r>
              <a:rPr lang="en-US" altLang="zh-CN">
                <a:latin typeface="宋体" pitchFamily="2" charset="-122"/>
              </a:rPr>
              <a:t> (</a:t>
            </a:r>
            <a:r>
              <a:rPr lang="en-US" altLang="zh-CN">
                <a:sym typeface="Symbol" pitchFamily="18" charset="2"/>
              </a:rPr>
              <a:t></a:t>
            </a:r>
            <a:r>
              <a:rPr lang="en-US" altLang="zh-CN">
                <a:latin typeface="宋体" pitchFamily="2" charset="-122"/>
              </a:rPr>
              <a:t> x(</a:t>
            </a:r>
            <a:r>
              <a:rPr lang="en-US" altLang="zh-CN">
                <a:sym typeface="Symbol" pitchFamily="18" charset="2"/>
              </a:rPr>
              <a:t></a:t>
            </a:r>
            <a:r>
              <a:rPr lang="en-US" altLang="zh-CN">
                <a:latin typeface="宋体" pitchFamily="2" charset="-122"/>
              </a:rPr>
              <a:t> P))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8E76CBCD-DE6F-4D91-A183-CE720545594D}" type="slidenum">
              <a:rPr lang="zh-CN" altLang="en-US"/>
              <a:pPr/>
              <a:t>105</a:t>
            </a:fld>
            <a:endParaRPr lang="en-US" altLang="zh-CN"/>
          </a:p>
        </p:txBody>
      </p:sp>
      <p:sp>
        <p:nvSpPr>
          <p:cNvPr id="8" name="日期占位符 4"/>
          <p:cNvSpPr>
            <a:spLocks noGrp="1"/>
          </p:cNvSpPr>
          <p:nvPr>
            <p:ph type="dt" sz="half" idx="11"/>
          </p:nvPr>
        </p:nvSpPr>
        <p:spPr/>
        <p:txBody>
          <a:bodyPr/>
          <a:lstStyle/>
          <a:p>
            <a:fld id="{29C46754-2B13-47BD-A594-32DE876E44DF}" type="datetime1">
              <a:rPr lang="zh-CN" altLang="en-US"/>
              <a:pPr/>
              <a:t>2023/3/5</a:t>
            </a:fld>
            <a:endParaRPr lang="en-US" altLang="zh-CN" sz="1000"/>
          </a:p>
        </p:txBody>
      </p:sp>
      <p:sp>
        <p:nvSpPr>
          <p:cNvPr id="1436674" name="Rectangle 2"/>
          <p:cNvSpPr>
            <a:spLocks noGrp="1" noChangeArrowheads="1"/>
          </p:cNvSpPr>
          <p:nvPr>
            <p:ph type="title"/>
          </p:nvPr>
        </p:nvSpPr>
        <p:spPr/>
        <p:txBody>
          <a:bodyPr/>
          <a:lstStyle/>
          <a:p>
            <a:r>
              <a:rPr lang="zh-CN" altLang="en-US"/>
              <a:t>带有</a:t>
            </a:r>
            <a:r>
              <a:rPr lang="en-US" altLang="zh-CN"/>
              <a:t>EXISTS</a:t>
            </a:r>
            <a:r>
              <a:rPr lang="zh-CN" altLang="en-US"/>
              <a:t>谓词的子查询</a:t>
            </a:r>
          </a:p>
        </p:txBody>
      </p:sp>
      <p:sp>
        <p:nvSpPr>
          <p:cNvPr id="1436675" name="Rectangle 3"/>
          <p:cNvSpPr>
            <a:spLocks noGrp="1" noChangeArrowheads="1"/>
          </p:cNvSpPr>
          <p:nvPr>
            <p:ph type="body" idx="1"/>
          </p:nvPr>
        </p:nvSpPr>
        <p:spPr>
          <a:xfrm>
            <a:off x="650875" y="1143000"/>
            <a:ext cx="8982075" cy="5299912"/>
          </a:xfrm>
        </p:spPr>
        <p:txBody>
          <a:bodyPr/>
          <a:lstStyle/>
          <a:p>
            <a:pPr marL="342900" indent="-342900" algn="just" defTabSz="914400">
              <a:lnSpc>
                <a:spcPct val="80000"/>
              </a:lnSpc>
              <a:buFont typeface="Wingdings" pitchFamily="2" charset="2"/>
              <a:buNone/>
            </a:pPr>
            <a:r>
              <a:rPr lang="en-US" altLang="zh-CN" sz="2400" dirty="0">
                <a:latin typeface="宋体" pitchFamily="2" charset="-122"/>
              </a:rPr>
              <a:t>[</a:t>
            </a:r>
            <a:r>
              <a:rPr lang="zh-CN" altLang="en-US" dirty="0">
                <a:ea typeface="黑体" pitchFamily="49" charset="-122"/>
              </a:rPr>
              <a:t>例4-27</a:t>
            </a:r>
            <a:r>
              <a:rPr lang="en-US" altLang="zh-CN" dirty="0">
                <a:latin typeface="宋体" pitchFamily="2" charset="-122"/>
              </a:rPr>
              <a:t>]  </a:t>
            </a:r>
            <a:r>
              <a:rPr lang="zh-CN" altLang="en-US" dirty="0"/>
              <a:t>查询选修了全部课程的学生姓名</a:t>
            </a:r>
            <a:r>
              <a:rPr lang="zh-CN" altLang="en-US" sz="2400" dirty="0"/>
              <a:t>。</a:t>
            </a:r>
            <a:endParaRPr lang="zh-CN" altLang="en-US" sz="2400" dirty="0">
              <a:latin typeface="宋体" pitchFamily="2" charset="-122"/>
            </a:endParaRPr>
          </a:p>
          <a:p>
            <a:pPr marL="1143000" lvl="2" indent="-228600" algn="just" defTabSz="914400">
              <a:lnSpc>
                <a:spcPct val="80000"/>
              </a:lnSpc>
              <a:buFont typeface="Wingdings" pitchFamily="2" charset="2"/>
              <a:buNone/>
            </a:pPr>
            <a:r>
              <a:rPr lang="zh-CN" altLang="en-US" dirty="0">
                <a:latin typeface="宋体" pitchFamily="2" charset="-122"/>
              </a:rPr>
              <a:t>        </a:t>
            </a:r>
            <a:r>
              <a:rPr lang="en-US" altLang="zh-CN" dirty="0">
                <a:latin typeface="宋体" pitchFamily="2" charset="-122"/>
              </a:rPr>
              <a:t>SELECT </a:t>
            </a:r>
            <a:r>
              <a:rPr lang="en-US" altLang="zh-CN" dirty="0" err="1">
                <a:latin typeface="宋体" pitchFamily="2" charset="-122"/>
              </a:rPr>
              <a:t>Sname</a:t>
            </a:r>
            <a:endParaRPr lang="en-US" altLang="zh-CN" dirty="0">
              <a:latin typeface="宋体" pitchFamily="2" charset="-122"/>
            </a:endParaRPr>
          </a:p>
          <a:p>
            <a:pPr marL="1143000" lvl="2" indent="-228600" algn="just" defTabSz="914400">
              <a:lnSpc>
                <a:spcPct val="80000"/>
              </a:lnSpc>
              <a:buFont typeface="Wingdings" pitchFamily="2" charset="2"/>
              <a:buNone/>
            </a:pPr>
            <a:r>
              <a:rPr lang="en-US" altLang="zh-CN" dirty="0">
                <a:latin typeface="宋体" pitchFamily="2" charset="-122"/>
              </a:rPr>
              <a:t>         FROM Student</a:t>
            </a:r>
          </a:p>
          <a:p>
            <a:pPr marL="1143000" lvl="2" indent="-228600" algn="just" defTabSz="914400">
              <a:lnSpc>
                <a:spcPct val="80000"/>
              </a:lnSpc>
              <a:buFont typeface="Wingdings" pitchFamily="2" charset="2"/>
              <a:buNone/>
            </a:pPr>
            <a:r>
              <a:rPr lang="en-US" altLang="zh-CN" dirty="0">
                <a:latin typeface="宋体" pitchFamily="2" charset="-122"/>
              </a:rPr>
              <a:t>         WHERE NOT EXISTS</a:t>
            </a:r>
          </a:p>
          <a:p>
            <a:pPr marL="1143000" lvl="2" indent="-228600" algn="just" defTabSz="914400">
              <a:lnSpc>
                <a:spcPct val="80000"/>
              </a:lnSpc>
              <a:buFont typeface="Wingdings" pitchFamily="2" charset="2"/>
              <a:buNone/>
            </a:pPr>
            <a:r>
              <a:rPr lang="en-US" altLang="zh-CN" dirty="0">
                <a:latin typeface="宋体" pitchFamily="2" charset="-122"/>
              </a:rPr>
              <a:t>            </a:t>
            </a:r>
            <a:r>
              <a:rPr lang="en-US" altLang="zh-CN" dirty="0"/>
              <a:t>(</a:t>
            </a:r>
            <a:r>
              <a:rPr lang="en-US" altLang="zh-CN" dirty="0">
                <a:latin typeface="宋体" pitchFamily="2" charset="-122"/>
              </a:rPr>
              <a:t>SELECT *</a:t>
            </a:r>
          </a:p>
          <a:p>
            <a:pPr marL="1143000" lvl="2" indent="-228600" algn="just" defTabSz="914400">
              <a:lnSpc>
                <a:spcPct val="80000"/>
              </a:lnSpc>
              <a:buFont typeface="Wingdings" pitchFamily="2" charset="2"/>
              <a:buNone/>
            </a:pPr>
            <a:r>
              <a:rPr lang="en-US" altLang="zh-CN" dirty="0">
                <a:latin typeface="宋体" pitchFamily="2" charset="-122"/>
              </a:rPr>
              <a:t>              FROM Course</a:t>
            </a:r>
          </a:p>
          <a:p>
            <a:pPr marL="1143000" lvl="2" indent="-228600" algn="just" defTabSz="914400">
              <a:lnSpc>
                <a:spcPct val="80000"/>
              </a:lnSpc>
              <a:buFont typeface="Wingdings" pitchFamily="2" charset="2"/>
              <a:buNone/>
            </a:pPr>
            <a:r>
              <a:rPr lang="en-US" altLang="zh-CN" dirty="0">
                <a:latin typeface="宋体" pitchFamily="2" charset="-122"/>
              </a:rPr>
              <a:t>              WHERE NOT EXISTS</a:t>
            </a:r>
          </a:p>
          <a:p>
            <a:pPr marL="1143000" lvl="2" indent="-228600" algn="just" defTabSz="914400">
              <a:lnSpc>
                <a:spcPct val="80000"/>
              </a:lnSpc>
              <a:buFont typeface="Wingdings" pitchFamily="2" charset="2"/>
              <a:buNone/>
            </a:pPr>
            <a:r>
              <a:rPr lang="en-US" altLang="zh-CN" dirty="0">
                <a:latin typeface="宋体" pitchFamily="2" charset="-122"/>
              </a:rPr>
              <a:t>                  (SELECT *</a:t>
            </a:r>
          </a:p>
          <a:p>
            <a:pPr marL="1143000" lvl="2" indent="-228600" algn="just" defTabSz="914400">
              <a:lnSpc>
                <a:spcPct val="80000"/>
              </a:lnSpc>
              <a:buFont typeface="Wingdings" pitchFamily="2" charset="2"/>
              <a:buNone/>
            </a:pPr>
            <a:r>
              <a:rPr lang="en-US" altLang="zh-CN" dirty="0">
                <a:latin typeface="宋体" pitchFamily="2" charset="-122"/>
              </a:rPr>
              <a:t>                   FROM SC</a:t>
            </a:r>
          </a:p>
          <a:p>
            <a:pPr marL="1143000" lvl="2" indent="-228600" algn="just" defTabSz="914400">
              <a:lnSpc>
                <a:spcPct val="80000"/>
              </a:lnSpc>
              <a:buFont typeface="Wingdings" pitchFamily="2" charset="2"/>
              <a:buNone/>
            </a:pPr>
            <a:r>
              <a:rPr lang="en-US" altLang="zh-CN" dirty="0">
                <a:latin typeface="宋体" pitchFamily="2" charset="-122"/>
              </a:rPr>
              <a:t>                   WHERE </a:t>
            </a:r>
            <a:r>
              <a:rPr lang="en-US" altLang="zh-CN" dirty="0" err="1">
                <a:latin typeface="宋体" pitchFamily="2" charset="-122"/>
              </a:rPr>
              <a:t>Sno</a:t>
            </a:r>
            <a:r>
              <a:rPr lang="en-US" altLang="zh-CN" dirty="0">
                <a:latin typeface="宋体" pitchFamily="2" charset="-122"/>
              </a:rPr>
              <a:t>= </a:t>
            </a:r>
            <a:r>
              <a:rPr lang="en-US" altLang="zh-CN" dirty="0" err="1">
                <a:latin typeface="宋体" pitchFamily="2" charset="-122"/>
              </a:rPr>
              <a:t>Student.Sno</a:t>
            </a:r>
            <a:endParaRPr lang="en-US" altLang="zh-CN" dirty="0">
              <a:latin typeface="宋体" pitchFamily="2" charset="-122"/>
            </a:endParaRPr>
          </a:p>
          <a:p>
            <a:pPr marL="1143000" lvl="2" indent="-228600" algn="just" defTabSz="914400">
              <a:lnSpc>
                <a:spcPct val="80000"/>
              </a:lnSpc>
              <a:buFont typeface="Wingdings" pitchFamily="2" charset="2"/>
              <a:buNone/>
            </a:pPr>
            <a:r>
              <a:rPr lang="en-US" altLang="zh-CN" dirty="0">
                <a:latin typeface="宋体" pitchFamily="2" charset="-122"/>
              </a:rPr>
              <a:t>                      AND </a:t>
            </a:r>
            <a:r>
              <a:rPr lang="en-US" altLang="zh-CN" dirty="0" err="1">
                <a:latin typeface="宋体" pitchFamily="2" charset="-122"/>
              </a:rPr>
              <a:t>Cno</a:t>
            </a:r>
            <a:r>
              <a:rPr lang="en-US" altLang="zh-CN" dirty="0">
                <a:latin typeface="宋体" pitchFamily="2" charset="-122"/>
              </a:rPr>
              <a:t>=</a:t>
            </a:r>
            <a:r>
              <a:rPr lang="en-US" altLang="zh-CN" dirty="0" err="1">
                <a:latin typeface="宋体" pitchFamily="2" charset="-122"/>
              </a:rPr>
              <a:t>Course.Cno</a:t>
            </a:r>
            <a:r>
              <a:rPr lang="en-US" altLang="zh-CN" dirty="0"/>
              <a:t>))</a:t>
            </a:r>
            <a:endParaRPr lang="zh-CN" altLang="en-US" dirty="0">
              <a:latin typeface="宋体" pitchFamily="2" charset="-122"/>
            </a:endParaRPr>
          </a:p>
        </p:txBody>
      </p:sp>
      <p:sp>
        <p:nvSpPr>
          <p:cNvPr id="1436676" name="Rectangle 4"/>
          <p:cNvSpPr>
            <a:spLocks noChangeArrowheads="1"/>
          </p:cNvSpPr>
          <p:nvPr/>
        </p:nvSpPr>
        <p:spPr bwMode="auto">
          <a:xfrm>
            <a:off x="560388" y="4868863"/>
            <a:ext cx="4210050" cy="936625"/>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l">
              <a:lnSpc>
                <a:spcPct val="80000"/>
              </a:lnSpc>
              <a:spcBef>
                <a:spcPct val="35000"/>
              </a:spcBef>
              <a:buClr>
                <a:srgbClr val="27305F"/>
              </a:buClr>
              <a:buSzPct val="60000"/>
              <a:buFont typeface="Wingdings" pitchFamily="2" charset="2"/>
              <a:buNone/>
            </a:pPr>
            <a:r>
              <a:rPr lang="en-US" altLang="zh-CN" sz="2800">
                <a:solidFill>
                  <a:srgbClr val="FF0000"/>
                </a:solidFill>
              </a:rPr>
              <a:t>(</a:t>
            </a:r>
            <a:r>
              <a:rPr lang="en-US" altLang="zh-CN" sz="2800">
                <a:solidFill>
                  <a:srgbClr val="FF0000"/>
                </a:solidFill>
                <a:sym typeface="Symbol" pitchFamily="18" charset="2"/>
              </a:rPr>
              <a:t></a:t>
            </a:r>
            <a:r>
              <a:rPr lang="en-US" altLang="zh-CN" sz="2800">
                <a:solidFill>
                  <a:srgbClr val="FF0000"/>
                </a:solidFill>
              </a:rPr>
              <a:t>x)P ≡ </a:t>
            </a:r>
            <a:r>
              <a:rPr lang="en-US" altLang="zh-CN" sz="2800">
                <a:solidFill>
                  <a:srgbClr val="FF0000"/>
                </a:solidFill>
                <a:sym typeface="Symbol" pitchFamily="18" charset="2"/>
              </a:rPr>
              <a:t></a:t>
            </a:r>
            <a:r>
              <a:rPr lang="en-US" altLang="zh-CN" sz="2800">
                <a:solidFill>
                  <a:srgbClr val="FF0000"/>
                </a:solidFill>
              </a:rPr>
              <a:t> (</a:t>
            </a:r>
            <a:r>
              <a:rPr lang="en-US" altLang="zh-CN" sz="2800">
                <a:solidFill>
                  <a:srgbClr val="FF0000"/>
                </a:solidFill>
                <a:sym typeface="Symbol" pitchFamily="18" charset="2"/>
              </a:rPr>
              <a:t></a:t>
            </a:r>
            <a:r>
              <a:rPr lang="en-US" altLang="zh-CN" sz="2800">
                <a:solidFill>
                  <a:srgbClr val="FF0000"/>
                </a:solidFill>
              </a:rPr>
              <a:t> x(</a:t>
            </a:r>
            <a:r>
              <a:rPr lang="en-US" altLang="zh-CN" sz="2800">
                <a:solidFill>
                  <a:srgbClr val="FF0000"/>
                </a:solidFill>
                <a:sym typeface="Symbol" pitchFamily="18" charset="2"/>
              </a:rPr>
              <a:t></a:t>
            </a:r>
            <a:r>
              <a:rPr lang="en-US" altLang="zh-CN" sz="2800">
                <a:solidFill>
                  <a:srgbClr val="FF0000"/>
                </a:solidFill>
              </a:rPr>
              <a:t> P))</a:t>
            </a:r>
          </a:p>
          <a:p>
            <a:pPr algn="l">
              <a:lnSpc>
                <a:spcPct val="80000"/>
              </a:lnSpc>
              <a:spcBef>
                <a:spcPct val="35000"/>
              </a:spcBef>
              <a:buClr>
                <a:srgbClr val="27305F"/>
              </a:buClr>
              <a:buSzPct val="60000"/>
              <a:buFont typeface="Wingdings" pitchFamily="2" charset="2"/>
              <a:buNone/>
            </a:pPr>
            <a:r>
              <a:rPr lang="zh-CN" altLang="en-US" sz="2800">
                <a:solidFill>
                  <a:srgbClr val="FF0000"/>
                </a:solidFill>
              </a:rPr>
              <a:t>没有一门课程是他不选的</a:t>
            </a:r>
            <a:r>
              <a:rPr lang="zh-CN" altLang="en-US"/>
              <a:t> </a:t>
            </a:r>
          </a:p>
        </p:txBody>
      </p:sp>
      <p:sp>
        <p:nvSpPr>
          <p:cNvPr id="1436677" name="AutoShape 5"/>
          <p:cNvSpPr>
            <a:spLocks noChangeArrowheads="1"/>
          </p:cNvSpPr>
          <p:nvPr/>
        </p:nvSpPr>
        <p:spPr bwMode="auto">
          <a:xfrm>
            <a:off x="6465888" y="2924175"/>
            <a:ext cx="3200400" cy="762000"/>
          </a:xfrm>
          <a:prstGeom prst="cloudCallout">
            <a:avLst>
              <a:gd name="adj1" fmla="val -51190"/>
              <a:gd name="adj2" fmla="val 113542"/>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800">
                <a:latin typeface="Times New Roman" pitchFamily="18" charset="0"/>
              </a:rPr>
              <a:t>这门课他没选</a:t>
            </a:r>
          </a:p>
        </p:txBody>
      </p:sp>
      <p:sp>
        <p:nvSpPr>
          <p:cNvPr id="1436678" name="AutoShape 6"/>
          <p:cNvSpPr>
            <a:spLocks noChangeArrowheads="1"/>
          </p:cNvSpPr>
          <p:nvPr/>
        </p:nvSpPr>
        <p:spPr bwMode="auto">
          <a:xfrm>
            <a:off x="6537325" y="1268413"/>
            <a:ext cx="2720975" cy="1008062"/>
          </a:xfrm>
          <a:prstGeom prst="cloudCallout">
            <a:avLst>
              <a:gd name="adj1" fmla="val -89440"/>
              <a:gd name="adj2" fmla="val 85435"/>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800">
                <a:latin typeface="Times New Roman" pitchFamily="18" charset="0"/>
              </a:rPr>
              <a:t>这样的课</a:t>
            </a:r>
          </a:p>
          <a:p>
            <a:pPr eaLnBrk="1" hangingPunct="1"/>
            <a:r>
              <a:rPr kumimoji="1" lang="zh-CN" altLang="en-US" sz="2800">
                <a:latin typeface="Times New Roman" pitchFamily="18" charset="0"/>
              </a:rPr>
              <a:t>是不存在的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66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6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7" grpId="0" animBg="1" autoUpdateAnimBg="0"/>
      <p:bldP spid="1436678"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D7A00B6-39EE-4376-9312-6B468F2D5655}" type="slidenum">
              <a:rPr lang="zh-CN" altLang="en-US"/>
              <a:pPr/>
              <a:t>106</a:t>
            </a:fld>
            <a:endParaRPr lang="en-US" altLang="zh-CN"/>
          </a:p>
        </p:txBody>
      </p:sp>
      <p:sp>
        <p:nvSpPr>
          <p:cNvPr id="5" name="日期占位符 4"/>
          <p:cNvSpPr>
            <a:spLocks noGrp="1"/>
          </p:cNvSpPr>
          <p:nvPr>
            <p:ph type="dt" sz="half" idx="11"/>
          </p:nvPr>
        </p:nvSpPr>
        <p:spPr/>
        <p:txBody>
          <a:bodyPr/>
          <a:lstStyle/>
          <a:p>
            <a:fld id="{4ED7E5F5-0E97-4305-8E1E-E9E13432F8BD}" type="datetime1">
              <a:rPr lang="zh-CN" altLang="en-US"/>
              <a:pPr/>
              <a:t>2023/3/5</a:t>
            </a:fld>
            <a:endParaRPr lang="en-US" altLang="zh-CN" sz="1000"/>
          </a:p>
        </p:txBody>
      </p:sp>
      <p:sp>
        <p:nvSpPr>
          <p:cNvPr id="1437698"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谓词的子查询(略)</a:t>
            </a:r>
          </a:p>
        </p:txBody>
      </p:sp>
      <p:sp>
        <p:nvSpPr>
          <p:cNvPr id="1437699" name="Rectangle 3"/>
          <p:cNvSpPr>
            <a:spLocks noGrp="1" noChangeArrowheads="1"/>
          </p:cNvSpPr>
          <p:nvPr>
            <p:ph type="body" idx="1"/>
          </p:nvPr>
        </p:nvSpPr>
        <p:spPr>
          <a:xfrm>
            <a:off x="650875" y="1143000"/>
            <a:ext cx="8820150" cy="2498725"/>
          </a:xfrm>
        </p:spPr>
        <p:txBody>
          <a:bodyPr/>
          <a:lstStyle/>
          <a:p>
            <a:r>
              <a:rPr lang="zh-CN" altLang="en-US"/>
              <a:t> </a:t>
            </a:r>
            <a:r>
              <a:rPr lang="en-US" altLang="zh-CN"/>
              <a:t>5. </a:t>
            </a:r>
            <a:r>
              <a:rPr lang="zh-CN" altLang="en-US"/>
              <a:t>用</a:t>
            </a:r>
            <a:r>
              <a:rPr lang="en-US" altLang="zh-CN"/>
              <a:t>EXISTS/NOT EXISTS</a:t>
            </a:r>
            <a:r>
              <a:rPr lang="zh-CN" altLang="en-US"/>
              <a:t>实现逻辑蕴函</a:t>
            </a:r>
            <a:endParaRPr lang="en-US" altLang="zh-CN"/>
          </a:p>
          <a:p>
            <a:pPr lvl="1">
              <a:lnSpc>
                <a:spcPct val="130000"/>
              </a:lnSpc>
            </a:pPr>
            <a:r>
              <a:rPr lang="en-US" altLang="zh-CN"/>
              <a:t>SQL</a:t>
            </a:r>
            <a:r>
              <a:rPr lang="zh-CN" altLang="en-US"/>
              <a:t>语言中没有蕴函</a:t>
            </a:r>
            <a:r>
              <a:rPr lang="en-US" altLang="zh-CN"/>
              <a:t>(Implication)</a:t>
            </a:r>
            <a:r>
              <a:rPr lang="zh-CN" altLang="en-US"/>
              <a:t>逻辑运算</a:t>
            </a:r>
          </a:p>
          <a:p>
            <a:pPr lvl="1">
              <a:lnSpc>
                <a:spcPct val="130000"/>
              </a:lnSpc>
            </a:pPr>
            <a:r>
              <a:rPr lang="zh-CN" altLang="en-US"/>
              <a:t>可以利用谓词演算将逻辑蕴函谓词等价转换为：</a:t>
            </a:r>
          </a:p>
          <a:p>
            <a:pPr>
              <a:lnSpc>
                <a:spcPct val="130000"/>
              </a:lnSpc>
              <a:buFont typeface="Wingdings" pitchFamily="2" charset="2"/>
              <a:buNone/>
            </a:pPr>
            <a:r>
              <a:rPr lang="zh-CN" altLang="en-US"/>
              <a:t>                   </a:t>
            </a:r>
            <a:r>
              <a:rPr lang="en-US" altLang="zh-CN"/>
              <a:t>p </a:t>
            </a:r>
            <a:r>
              <a:rPr lang="en-US" altLang="zh-CN">
                <a:sym typeface="Symbol" pitchFamily="18" charset="2"/>
              </a:rPr>
              <a:t></a:t>
            </a:r>
            <a:r>
              <a:rPr lang="en-US" altLang="zh-CN"/>
              <a:t> q ≡ </a:t>
            </a:r>
            <a:r>
              <a:rPr lang="en-US" altLang="zh-CN">
                <a:sym typeface="Symbol" pitchFamily="18" charset="2"/>
              </a:rPr>
              <a:t></a:t>
            </a:r>
            <a:r>
              <a:rPr lang="en-US" altLang="zh-CN"/>
              <a:t> p∨q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8A3A7D3C-AB65-47F3-98C8-3459CCA62C1F}" type="slidenum">
              <a:rPr lang="zh-CN" altLang="en-US"/>
              <a:pPr/>
              <a:t>107</a:t>
            </a:fld>
            <a:endParaRPr lang="en-US" altLang="zh-CN"/>
          </a:p>
        </p:txBody>
      </p:sp>
      <p:sp>
        <p:nvSpPr>
          <p:cNvPr id="8" name="日期占位符 4"/>
          <p:cNvSpPr>
            <a:spLocks noGrp="1"/>
          </p:cNvSpPr>
          <p:nvPr>
            <p:ph type="dt" sz="half" idx="11"/>
          </p:nvPr>
        </p:nvSpPr>
        <p:spPr/>
        <p:txBody>
          <a:bodyPr/>
          <a:lstStyle/>
          <a:p>
            <a:fld id="{A048815D-06A1-4FC1-AAAB-00AA4EE1C8AE}" type="datetime1">
              <a:rPr lang="zh-CN" altLang="en-US"/>
              <a:pPr/>
              <a:t>2023/3/5</a:t>
            </a:fld>
            <a:endParaRPr lang="en-US" altLang="zh-CN" sz="1000"/>
          </a:p>
        </p:txBody>
      </p:sp>
      <p:sp>
        <p:nvSpPr>
          <p:cNvPr id="1438722"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谓词的子查询(略)</a:t>
            </a:r>
          </a:p>
        </p:txBody>
      </p:sp>
      <p:sp>
        <p:nvSpPr>
          <p:cNvPr id="1438723" name="Rectangle 3"/>
          <p:cNvSpPr>
            <a:spLocks noGrp="1" noChangeArrowheads="1"/>
          </p:cNvSpPr>
          <p:nvPr>
            <p:ph type="body" idx="1"/>
          </p:nvPr>
        </p:nvSpPr>
        <p:spPr>
          <a:xfrm>
            <a:off x="650875" y="1143000"/>
            <a:ext cx="9255125" cy="5522913"/>
          </a:xfrm>
        </p:spPr>
        <p:txBody>
          <a:bodyPr/>
          <a:lstStyle/>
          <a:p>
            <a:pPr marL="342900" indent="-342900" defTabSz="914400">
              <a:lnSpc>
                <a:spcPct val="70000"/>
              </a:lnSpc>
            </a:pPr>
            <a:r>
              <a:rPr lang="en-US" altLang="zh-CN" dirty="0">
                <a:latin typeface="宋体" pitchFamily="2" charset="-122"/>
              </a:rPr>
              <a:t>[</a:t>
            </a:r>
            <a:r>
              <a:rPr lang="zh-CN" altLang="en-US" dirty="0">
                <a:latin typeface="宋体" pitchFamily="2" charset="-122"/>
              </a:rPr>
              <a:t>例</a:t>
            </a:r>
            <a:r>
              <a:rPr lang="en-US" altLang="zh-CN" dirty="0">
                <a:latin typeface="宋体" pitchFamily="2" charset="-122"/>
              </a:rPr>
              <a:t>]</a:t>
            </a:r>
            <a:r>
              <a:rPr lang="zh-CN" altLang="en-US" dirty="0">
                <a:latin typeface="宋体" pitchFamily="2" charset="-122"/>
              </a:rPr>
              <a:t>查询至少选修了学生</a:t>
            </a:r>
            <a:r>
              <a:rPr lang="en-US" altLang="zh-CN" dirty="0">
                <a:latin typeface="宋体" pitchFamily="2" charset="-122"/>
              </a:rPr>
              <a:t>200215122</a:t>
            </a:r>
            <a:r>
              <a:rPr lang="zh-CN" altLang="en-US" dirty="0">
                <a:latin typeface="宋体" pitchFamily="2" charset="-122"/>
              </a:rPr>
              <a:t>选修的全部课程的学生号码</a:t>
            </a:r>
          </a:p>
          <a:p>
            <a:pPr marL="342900" indent="-342900" defTabSz="914400">
              <a:lnSpc>
                <a:spcPct val="70000"/>
              </a:lnSpc>
            </a:pPr>
            <a:r>
              <a:rPr lang="zh-CN" altLang="en-US" dirty="0">
                <a:latin typeface="宋体" pitchFamily="2" charset="-122"/>
              </a:rPr>
              <a:t>解题思路：用逻辑蕴函表达</a:t>
            </a:r>
            <a:r>
              <a:rPr lang="en-US" altLang="zh-CN" dirty="0">
                <a:latin typeface="宋体" pitchFamily="2" charset="-122"/>
              </a:rPr>
              <a:t>,</a:t>
            </a:r>
          </a:p>
          <a:p>
            <a:pPr marL="733425" lvl="1" indent="-342900" defTabSz="914400">
              <a:lnSpc>
                <a:spcPct val="70000"/>
              </a:lnSpc>
            </a:pPr>
            <a:r>
              <a:rPr lang="zh-CN" altLang="en-US" dirty="0">
                <a:latin typeface="宋体" pitchFamily="2" charset="-122"/>
              </a:rPr>
              <a:t>查询学号为</a:t>
            </a:r>
            <a:r>
              <a:rPr lang="en-US" altLang="zh-CN" dirty="0">
                <a:latin typeface="宋体" pitchFamily="2" charset="-122"/>
              </a:rPr>
              <a:t>x</a:t>
            </a:r>
            <a:r>
              <a:rPr lang="zh-CN" altLang="en-US" dirty="0">
                <a:latin typeface="宋体" pitchFamily="2" charset="-122"/>
              </a:rPr>
              <a:t>的学生，对所有的课程</a:t>
            </a:r>
            <a:r>
              <a:rPr lang="en-US" altLang="zh-CN" dirty="0">
                <a:latin typeface="宋体" pitchFamily="2" charset="-122"/>
              </a:rPr>
              <a:t>y</a:t>
            </a:r>
            <a:r>
              <a:rPr lang="zh-CN" altLang="en-US" dirty="0">
                <a:latin typeface="宋体" pitchFamily="2" charset="-122"/>
              </a:rPr>
              <a:t>，只要</a:t>
            </a:r>
            <a:r>
              <a:rPr lang="en-US" altLang="zh-CN" dirty="0">
                <a:latin typeface="宋体" pitchFamily="2" charset="-122"/>
              </a:rPr>
              <a:t>200215122</a:t>
            </a:r>
            <a:r>
              <a:rPr lang="zh-CN" altLang="en-US" dirty="0">
                <a:latin typeface="宋体" pitchFamily="2" charset="-122"/>
              </a:rPr>
              <a:t>学生选修了课程</a:t>
            </a:r>
            <a:r>
              <a:rPr lang="en-US" altLang="zh-CN" dirty="0">
                <a:latin typeface="宋体" pitchFamily="2" charset="-122"/>
              </a:rPr>
              <a:t>y</a:t>
            </a:r>
            <a:r>
              <a:rPr lang="zh-CN" altLang="en-US" dirty="0">
                <a:latin typeface="宋体" pitchFamily="2" charset="-122"/>
              </a:rPr>
              <a:t>，则</a:t>
            </a:r>
            <a:r>
              <a:rPr lang="en-US" altLang="zh-CN" dirty="0">
                <a:latin typeface="宋体" pitchFamily="2" charset="-122"/>
              </a:rPr>
              <a:t>x</a:t>
            </a:r>
            <a:r>
              <a:rPr lang="zh-CN" altLang="en-US" dirty="0">
                <a:latin typeface="宋体" pitchFamily="2" charset="-122"/>
              </a:rPr>
              <a:t>也选修了</a:t>
            </a:r>
            <a:r>
              <a:rPr lang="en-US" altLang="zh-CN" dirty="0">
                <a:latin typeface="宋体" pitchFamily="2" charset="-122"/>
              </a:rPr>
              <a:t>y</a:t>
            </a:r>
          </a:p>
          <a:p>
            <a:pPr marL="342900" indent="-342900" defTabSz="914400">
              <a:lnSpc>
                <a:spcPct val="70000"/>
              </a:lnSpc>
              <a:buFont typeface="Wingdings" pitchFamily="2" charset="2"/>
              <a:buNone/>
            </a:pPr>
            <a:r>
              <a:rPr lang="zh-CN" altLang="en-US" dirty="0">
                <a:latin typeface="宋体" pitchFamily="2" charset="-122"/>
              </a:rPr>
              <a:t>形式化表示</a:t>
            </a:r>
            <a:r>
              <a:rPr lang="en-US" altLang="zh-CN" dirty="0">
                <a:latin typeface="宋体" pitchFamily="2" charset="-122"/>
              </a:rPr>
              <a:t>:</a:t>
            </a:r>
            <a:r>
              <a:rPr lang="zh-CN" altLang="en-US" dirty="0">
                <a:latin typeface="宋体" pitchFamily="2" charset="-122"/>
              </a:rPr>
              <a:t>用</a:t>
            </a:r>
            <a:r>
              <a:rPr lang="en-US" altLang="zh-CN" dirty="0">
                <a:latin typeface="宋体" pitchFamily="2" charset="-122"/>
              </a:rPr>
              <a:t>P</a:t>
            </a:r>
            <a:r>
              <a:rPr lang="zh-CN" altLang="en-US" dirty="0">
                <a:latin typeface="宋体" pitchFamily="2" charset="-122"/>
              </a:rPr>
              <a:t>表示谓词 </a:t>
            </a:r>
            <a:r>
              <a:rPr lang="zh-CN" altLang="en-US" dirty="0">
                <a:latin typeface="Times New Roman"/>
              </a:rPr>
              <a:t>“</a:t>
            </a:r>
            <a:r>
              <a:rPr lang="zh-CN" altLang="en-US" dirty="0">
                <a:latin typeface="宋体" pitchFamily="2" charset="-122"/>
              </a:rPr>
              <a:t>学生</a:t>
            </a:r>
            <a:r>
              <a:rPr lang="en-US" altLang="zh-CN" dirty="0">
                <a:latin typeface="宋体" pitchFamily="2" charset="-122"/>
              </a:rPr>
              <a:t>200215122</a:t>
            </a:r>
            <a:r>
              <a:rPr lang="zh-CN" altLang="en-US" dirty="0">
                <a:latin typeface="宋体" pitchFamily="2" charset="-122"/>
              </a:rPr>
              <a:t>选修了课程</a:t>
            </a:r>
            <a:r>
              <a:rPr lang="en-US" altLang="zh-CN" dirty="0">
                <a:latin typeface="宋体" pitchFamily="2" charset="-122"/>
              </a:rPr>
              <a:t>y</a:t>
            </a:r>
            <a:r>
              <a:rPr lang="en-US" altLang="zh-CN" dirty="0">
                <a:latin typeface="Times New Roman"/>
              </a:rPr>
              <a:t>”</a:t>
            </a:r>
            <a:endParaRPr lang="en-US" altLang="zh-CN" dirty="0">
              <a:latin typeface="宋体" pitchFamily="2" charset="-122"/>
            </a:endParaRPr>
          </a:p>
          <a:p>
            <a:pPr marL="742950" lvl="1" indent="-285750" defTabSz="914400">
              <a:lnSpc>
                <a:spcPct val="70000"/>
              </a:lnSpc>
              <a:buFontTx/>
              <a:buNone/>
            </a:pPr>
            <a:r>
              <a:rPr lang="en-US" altLang="zh-CN" dirty="0">
                <a:latin typeface="宋体" pitchFamily="2" charset="-122"/>
              </a:rPr>
              <a:t>	        </a:t>
            </a:r>
            <a:r>
              <a:rPr lang="zh-CN" altLang="en-US" dirty="0">
                <a:latin typeface="宋体" pitchFamily="2" charset="-122"/>
              </a:rPr>
              <a:t>用</a:t>
            </a:r>
            <a:r>
              <a:rPr lang="en-US" altLang="zh-CN" dirty="0">
                <a:latin typeface="宋体" pitchFamily="2" charset="-122"/>
              </a:rPr>
              <a:t>q</a:t>
            </a:r>
            <a:r>
              <a:rPr lang="zh-CN" altLang="en-US" dirty="0">
                <a:latin typeface="宋体" pitchFamily="2" charset="-122"/>
              </a:rPr>
              <a:t>表示谓词 </a:t>
            </a:r>
            <a:r>
              <a:rPr lang="zh-CN" altLang="en-US" dirty="0">
                <a:latin typeface="Times New Roman"/>
              </a:rPr>
              <a:t>“</a:t>
            </a:r>
            <a:r>
              <a:rPr lang="zh-CN" altLang="en-US" dirty="0">
                <a:latin typeface="宋体" pitchFamily="2" charset="-122"/>
              </a:rPr>
              <a:t>学生</a:t>
            </a:r>
            <a:r>
              <a:rPr lang="en-US" altLang="zh-CN" dirty="0">
                <a:latin typeface="宋体" pitchFamily="2" charset="-122"/>
              </a:rPr>
              <a:t>x</a:t>
            </a:r>
            <a:r>
              <a:rPr lang="zh-CN" altLang="en-US" dirty="0">
                <a:latin typeface="宋体" pitchFamily="2" charset="-122"/>
              </a:rPr>
              <a:t>选修了课程</a:t>
            </a:r>
            <a:r>
              <a:rPr lang="en-US" altLang="zh-CN" dirty="0">
                <a:latin typeface="宋体" pitchFamily="2" charset="-122"/>
              </a:rPr>
              <a:t>y</a:t>
            </a:r>
            <a:r>
              <a:rPr lang="en-US" altLang="zh-CN" dirty="0">
                <a:latin typeface="Times New Roman"/>
              </a:rPr>
              <a:t>”</a:t>
            </a:r>
            <a:endParaRPr lang="en-US" altLang="zh-CN" dirty="0">
              <a:latin typeface="宋体" pitchFamily="2" charset="-122"/>
            </a:endParaRPr>
          </a:p>
          <a:p>
            <a:pPr marL="742950" lvl="1" indent="-285750" defTabSz="914400">
              <a:lnSpc>
                <a:spcPct val="70000"/>
              </a:lnSpc>
              <a:buFontTx/>
              <a:buNone/>
            </a:pPr>
            <a:r>
              <a:rPr lang="en-US" altLang="zh-CN" dirty="0">
                <a:latin typeface="宋体" pitchFamily="2" charset="-122"/>
              </a:rPr>
              <a:t>	        </a:t>
            </a:r>
            <a:r>
              <a:rPr lang="zh-CN" altLang="en-US" dirty="0">
                <a:latin typeface="宋体" pitchFamily="2" charset="-122"/>
              </a:rPr>
              <a:t>则上述查询为</a:t>
            </a:r>
            <a:r>
              <a:rPr lang="en-US" altLang="zh-CN" dirty="0">
                <a:latin typeface="宋体" pitchFamily="2" charset="-122"/>
              </a:rPr>
              <a:t>: (</a:t>
            </a:r>
            <a:r>
              <a:rPr lang="en-US" altLang="zh-CN" dirty="0">
                <a:sym typeface="Symbol" pitchFamily="18" charset="2"/>
              </a:rPr>
              <a:t></a:t>
            </a:r>
            <a:r>
              <a:rPr lang="en-US" altLang="zh-CN" dirty="0">
                <a:latin typeface="宋体" pitchFamily="2" charset="-122"/>
              </a:rPr>
              <a:t>y)p </a:t>
            </a:r>
            <a:r>
              <a:rPr lang="en-US" altLang="zh-CN" dirty="0">
                <a:sym typeface="Symbol" pitchFamily="18" charset="2"/>
              </a:rPr>
              <a:t></a:t>
            </a:r>
            <a:r>
              <a:rPr lang="en-US" altLang="zh-CN" dirty="0">
                <a:latin typeface="宋体" pitchFamily="2" charset="-122"/>
              </a:rPr>
              <a:t> q</a:t>
            </a:r>
          </a:p>
          <a:p>
            <a:pPr marL="742950" lvl="1" indent="-285750" defTabSz="914400">
              <a:lnSpc>
                <a:spcPct val="80000"/>
              </a:lnSpc>
            </a:pPr>
            <a:r>
              <a:rPr lang="zh-CN" altLang="en-US" dirty="0"/>
              <a:t>等价变换</a:t>
            </a:r>
          </a:p>
          <a:p>
            <a:pPr marL="742950" lvl="1" indent="-285750" defTabSz="914400">
              <a:lnSpc>
                <a:spcPct val="80000"/>
              </a:lnSpc>
            </a:pPr>
            <a:endParaRPr lang="en-US" altLang="zh-CN" dirty="0"/>
          </a:p>
          <a:p>
            <a:pPr marL="742950" lvl="1" indent="-285750" defTabSz="914400">
              <a:lnSpc>
                <a:spcPct val="80000"/>
              </a:lnSpc>
              <a:buFontTx/>
              <a:buNone/>
            </a:pPr>
            <a:r>
              <a:rPr lang="en-US" altLang="zh-CN" dirty="0"/>
              <a:t>              ≡  </a:t>
            </a:r>
            <a:r>
              <a:rPr lang="en-US" altLang="zh-CN" dirty="0">
                <a:sym typeface="Symbol" pitchFamily="18" charset="2"/>
              </a:rPr>
              <a:t></a:t>
            </a:r>
            <a:r>
              <a:rPr lang="en-US" altLang="zh-CN" dirty="0"/>
              <a:t> (</a:t>
            </a:r>
            <a:r>
              <a:rPr lang="en-US" altLang="zh-CN" dirty="0">
                <a:sym typeface="Symbol" pitchFamily="18" charset="2"/>
              </a:rPr>
              <a:t></a:t>
            </a:r>
            <a:r>
              <a:rPr lang="en-US" altLang="zh-CN" dirty="0"/>
              <a:t>y (</a:t>
            </a:r>
            <a:r>
              <a:rPr lang="en-US" altLang="zh-CN" dirty="0">
                <a:sym typeface="Symbol" pitchFamily="18" charset="2"/>
              </a:rPr>
              <a:t></a:t>
            </a:r>
            <a:r>
              <a:rPr lang="en-US" altLang="zh-CN" dirty="0"/>
              <a:t>(</a:t>
            </a:r>
            <a:r>
              <a:rPr lang="en-US" altLang="zh-CN" dirty="0">
                <a:sym typeface="Symbol" pitchFamily="18" charset="2"/>
              </a:rPr>
              <a:t></a:t>
            </a:r>
            <a:r>
              <a:rPr lang="en-US" altLang="zh-CN" dirty="0"/>
              <a:t> p∨ q) ≡  </a:t>
            </a:r>
            <a:r>
              <a:rPr lang="en-US" altLang="zh-CN" dirty="0">
                <a:sym typeface="Symbol" pitchFamily="18" charset="2"/>
              </a:rPr>
              <a:t></a:t>
            </a:r>
            <a:r>
              <a:rPr lang="en-US" altLang="zh-CN" dirty="0"/>
              <a:t> </a:t>
            </a:r>
            <a:r>
              <a:rPr lang="en-US" altLang="zh-CN" dirty="0">
                <a:sym typeface="Symbol" pitchFamily="18" charset="2"/>
              </a:rPr>
              <a:t></a:t>
            </a:r>
            <a:r>
              <a:rPr lang="en-US" altLang="zh-CN" dirty="0"/>
              <a:t>y(p∧</a:t>
            </a:r>
            <a:r>
              <a:rPr lang="en-US" altLang="zh-CN" dirty="0">
                <a:sym typeface="Symbol" pitchFamily="18" charset="2"/>
              </a:rPr>
              <a:t></a:t>
            </a:r>
            <a:r>
              <a:rPr lang="en-US" altLang="zh-CN" dirty="0"/>
              <a:t>q)</a:t>
            </a:r>
          </a:p>
          <a:p>
            <a:pPr marL="742950" lvl="1" indent="-285750" algn="just" defTabSz="914400">
              <a:lnSpc>
                <a:spcPct val="80000"/>
              </a:lnSpc>
            </a:pPr>
            <a:r>
              <a:rPr lang="zh-CN" altLang="en-US" dirty="0"/>
              <a:t>变换后语义：不存在这样的课程</a:t>
            </a:r>
            <a:r>
              <a:rPr lang="en-US" altLang="zh-CN" dirty="0"/>
              <a:t>y</a:t>
            </a:r>
            <a:r>
              <a:rPr lang="zh-CN" altLang="en-US" dirty="0"/>
              <a:t>，学生</a:t>
            </a:r>
            <a:r>
              <a:rPr lang="en-US" altLang="zh-CN" dirty="0">
                <a:latin typeface="宋体" pitchFamily="2" charset="-122"/>
              </a:rPr>
              <a:t>200215122</a:t>
            </a:r>
            <a:r>
              <a:rPr lang="zh-CN" altLang="en-US" dirty="0"/>
              <a:t>选修了</a:t>
            </a:r>
            <a:r>
              <a:rPr lang="en-US" altLang="zh-CN" dirty="0"/>
              <a:t>y</a:t>
            </a:r>
            <a:r>
              <a:rPr lang="zh-CN" altLang="en-US" dirty="0"/>
              <a:t>，而学生</a:t>
            </a:r>
            <a:r>
              <a:rPr lang="en-US" altLang="zh-CN" dirty="0"/>
              <a:t>x</a:t>
            </a:r>
            <a:r>
              <a:rPr lang="zh-CN" altLang="en-US" dirty="0"/>
              <a:t>没有选</a:t>
            </a:r>
            <a:endParaRPr lang="en-US" altLang="zh-CN" dirty="0"/>
          </a:p>
        </p:txBody>
      </p:sp>
      <p:sp>
        <p:nvSpPr>
          <p:cNvPr id="1438726" name="Rectangle 6"/>
          <p:cNvSpPr>
            <a:spLocks noChangeArrowheads="1"/>
          </p:cNvSpPr>
          <p:nvPr/>
        </p:nvSpPr>
        <p:spPr bwMode="auto">
          <a:xfrm>
            <a:off x="1639888" y="4941888"/>
            <a:ext cx="5840412"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lvl="1" algn="l">
              <a:lnSpc>
                <a:spcPct val="80000"/>
              </a:lnSpc>
              <a:spcBef>
                <a:spcPct val="35000"/>
              </a:spcBef>
              <a:buClr>
                <a:srgbClr val="27305F"/>
              </a:buClr>
            </a:pPr>
            <a:r>
              <a:rPr lang="en-US" altLang="zh-CN" sz="2800"/>
              <a:t>(</a:t>
            </a:r>
            <a:r>
              <a:rPr lang="en-US" altLang="zh-CN" sz="2800">
                <a:sym typeface="Symbol" pitchFamily="18" charset="2"/>
              </a:rPr>
              <a:t></a:t>
            </a:r>
            <a:r>
              <a:rPr lang="en-US" altLang="zh-CN" sz="2800"/>
              <a:t>y)</a:t>
            </a:r>
            <a:r>
              <a:rPr lang="en-US" altLang="zh-CN" sz="2800">
                <a:solidFill>
                  <a:srgbClr val="FF3399"/>
                </a:solidFill>
              </a:rPr>
              <a:t>p </a:t>
            </a:r>
            <a:r>
              <a:rPr lang="en-US" altLang="zh-CN" sz="2800">
                <a:solidFill>
                  <a:srgbClr val="FF3399"/>
                </a:solidFill>
                <a:sym typeface="Symbol" pitchFamily="18" charset="2"/>
              </a:rPr>
              <a:t></a:t>
            </a:r>
            <a:r>
              <a:rPr lang="en-US" altLang="zh-CN" sz="2800">
                <a:solidFill>
                  <a:srgbClr val="FF3399"/>
                </a:solidFill>
              </a:rPr>
              <a:t> q</a:t>
            </a:r>
            <a:r>
              <a:rPr lang="en-US" altLang="zh-CN" sz="2800"/>
              <a:t>  ≡  </a:t>
            </a:r>
            <a:r>
              <a:rPr lang="en-US" altLang="zh-CN" sz="2800">
                <a:sym typeface="Symbol" pitchFamily="18" charset="2"/>
              </a:rPr>
              <a:t></a:t>
            </a:r>
            <a:r>
              <a:rPr lang="en-US" altLang="zh-CN" sz="2800"/>
              <a:t> (</a:t>
            </a:r>
            <a:r>
              <a:rPr lang="en-US" altLang="zh-CN" sz="2800">
                <a:sym typeface="Symbol" pitchFamily="18" charset="2"/>
              </a:rPr>
              <a:t></a:t>
            </a:r>
            <a:r>
              <a:rPr lang="en-US" altLang="zh-CN" sz="2800"/>
              <a:t>y (</a:t>
            </a:r>
            <a:r>
              <a:rPr lang="en-US" altLang="zh-CN" sz="2800">
                <a:sym typeface="Symbol" pitchFamily="18" charset="2"/>
              </a:rPr>
              <a:t></a:t>
            </a:r>
            <a:r>
              <a:rPr lang="en-US" altLang="zh-CN" sz="2800"/>
              <a:t>(</a:t>
            </a:r>
            <a:r>
              <a:rPr lang="en-US" altLang="zh-CN" sz="2800">
                <a:solidFill>
                  <a:srgbClr val="FF3399"/>
                </a:solidFill>
              </a:rPr>
              <a:t>p </a:t>
            </a:r>
            <a:r>
              <a:rPr lang="en-US" altLang="zh-CN" sz="2800">
                <a:solidFill>
                  <a:srgbClr val="FF3399"/>
                </a:solidFill>
                <a:sym typeface="Symbol" pitchFamily="18" charset="2"/>
              </a:rPr>
              <a:t></a:t>
            </a:r>
            <a:r>
              <a:rPr lang="en-US" altLang="zh-CN" sz="2800">
                <a:solidFill>
                  <a:srgbClr val="FF3399"/>
                </a:solidFill>
              </a:rPr>
              <a:t> q</a:t>
            </a:r>
            <a:r>
              <a:rPr lang="en-US" altLang="zh-CN" sz="2800"/>
              <a:t> ))</a:t>
            </a:r>
          </a:p>
        </p:txBody>
      </p:sp>
      <p:sp>
        <p:nvSpPr>
          <p:cNvPr id="1438729" name="AutoShape 9"/>
          <p:cNvSpPr>
            <a:spLocks noChangeArrowheads="1"/>
          </p:cNvSpPr>
          <p:nvPr/>
        </p:nvSpPr>
        <p:spPr bwMode="auto">
          <a:xfrm>
            <a:off x="415925" y="4149725"/>
            <a:ext cx="3816350" cy="609600"/>
          </a:xfrm>
          <a:prstGeom prst="wedgeRoundRectCallout">
            <a:avLst>
              <a:gd name="adj1" fmla="val 6407"/>
              <a:gd name="adj2" fmla="val 97134"/>
              <a:gd name="adj3" fmla="val 16667"/>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altLang="zh-CN" sz="2800">
                <a:solidFill>
                  <a:srgbClr val="FF0000"/>
                </a:solidFill>
              </a:rPr>
              <a:t>(</a:t>
            </a:r>
            <a:r>
              <a:rPr lang="en-US" altLang="zh-CN" sz="2800">
                <a:solidFill>
                  <a:srgbClr val="FF0000"/>
                </a:solidFill>
                <a:sym typeface="Symbol" pitchFamily="18" charset="2"/>
              </a:rPr>
              <a:t></a:t>
            </a:r>
            <a:r>
              <a:rPr lang="en-US" altLang="zh-CN" sz="2800">
                <a:solidFill>
                  <a:srgbClr val="FF0000"/>
                </a:solidFill>
              </a:rPr>
              <a:t>x)P ≡ </a:t>
            </a:r>
            <a:r>
              <a:rPr lang="en-US" altLang="zh-CN" sz="2800">
                <a:solidFill>
                  <a:srgbClr val="FF0000"/>
                </a:solidFill>
                <a:sym typeface="Symbol" pitchFamily="18" charset="2"/>
              </a:rPr>
              <a:t></a:t>
            </a:r>
            <a:r>
              <a:rPr lang="en-US" altLang="zh-CN" sz="2800">
                <a:solidFill>
                  <a:srgbClr val="FF0000"/>
                </a:solidFill>
              </a:rPr>
              <a:t> (</a:t>
            </a:r>
            <a:r>
              <a:rPr lang="en-US" altLang="zh-CN" sz="2800">
                <a:solidFill>
                  <a:srgbClr val="FF0000"/>
                </a:solidFill>
                <a:sym typeface="Symbol" pitchFamily="18" charset="2"/>
              </a:rPr>
              <a:t></a:t>
            </a:r>
            <a:r>
              <a:rPr lang="en-US" altLang="zh-CN" sz="2800">
                <a:solidFill>
                  <a:srgbClr val="FF0000"/>
                </a:solidFill>
              </a:rPr>
              <a:t> x(</a:t>
            </a:r>
            <a:r>
              <a:rPr lang="en-US" altLang="zh-CN" sz="2800">
                <a:solidFill>
                  <a:srgbClr val="FF0000"/>
                </a:solidFill>
                <a:sym typeface="Symbol" pitchFamily="18" charset="2"/>
              </a:rPr>
              <a:t></a:t>
            </a:r>
            <a:r>
              <a:rPr lang="en-US" altLang="zh-CN" sz="2800">
                <a:solidFill>
                  <a:srgbClr val="FF0000"/>
                </a:solidFill>
              </a:rPr>
              <a:t>P))</a:t>
            </a:r>
            <a:endParaRPr lang="zh-CN" altLang="en-US" sz="2800">
              <a:solidFill>
                <a:srgbClr val="FF0000"/>
              </a:solidFill>
            </a:endParaRPr>
          </a:p>
        </p:txBody>
      </p:sp>
      <p:sp>
        <p:nvSpPr>
          <p:cNvPr id="1438730" name="AutoShape 10"/>
          <p:cNvSpPr>
            <a:spLocks noChangeArrowheads="1"/>
          </p:cNvSpPr>
          <p:nvPr/>
        </p:nvSpPr>
        <p:spPr bwMode="auto">
          <a:xfrm>
            <a:off x="7313613" y="4149725"/>
            <a:ext cx="2592387" cy="609600"/>
          </a:xfrm>
          <a:prstGeom prst="wedgeRoundRectCallout">
            <a:avLst>
              <a:gd name="adj1" fmla="val -68310"/>
              <a:gd name="adj2" fmla="val 103384"/>
              <a:gd name="adj3" fmla="val 16667"/>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a:r>
              <a:rPr lang="en-US" altLang="zh-CN" sz="2800">
                <a:solidFill>
                  <a:srgbClr val="FF0000"/>
                </a:solidFill>
              </a:rPr>
              <a:t>p</a:t>
            </a:r>
            <a:r>
              <a:rPr lang="en-US" altLang="zh-CN" sz="2800">
                <a:solidFill>
                  <a:srgbClr val="FF0000"/>
                </a:solidFill>
                <a:sym typeface="Symbol" pitchFamily="18" charset="2"/>
              </a:rPr>
              <a:t></a:t>
            </a:r>
            <a:r>
              <a:rPr lang="en-US" altLang="zh-CN" sz="2800">
                <a:solidFill>
                  <a:srgbClr val="FF0000"/>
                </a:solidFill>
              </a:rPr>
              <a:t>q≡</a:t>
            </a:r>
            <a:r>
              <a:rPr lang="en-US" altLang="zh-CN" sz="2800">
                <a:solidFill>
                  <a:srgbClr val="FF0000"/>
                </a:solidFill>
                <a:sym typeface="Symbol" pitchFamily="18" charset="2"/>
              </a:rPr>
              <a:t></a:t>
            </a:r>
            <a:r>
              <a:rPr lang="en-US" altLang="zh-CN" sz="2800">
                <a:solidFill>
                  <a:srgbClr val="FF0000"/>
                </a:solidFill>
              </a:rPr>
              <a:t>p∨q</a:t>
            </a:r>
            <a:r>
              <a:rPr lang="en-US" altLang="zh-CN" sz="2800"/>
              <a:t>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8729"/>
                                        </p:tgtEl>
                                        <p:attrNameLst>
                                          <p:attrName>style.visibility</p:attrName>
                                        </p:attrNameLst>
                                      </p:cBhvr>
                                      <p:to>
                                        <p:strVal val="visible"/>
                                      </p:to>
                                    </p:set>
                                    <p:animEffect transition="in" filter="blinds(horizontal)">
                                      <p:cBhvr>
                                        <p:cTn id="7" dur="500"/>
                                        <p:tgtEl>
                                          <p:spTgt spid="14387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8730"/>
                                        </p:tgtEl>
                                        <p:attrNameLst>
                                          <p:attrName>style.visibility</p:attrName>
                                        </p:attrNameLst>
                                      </p:cBhvr>
                                      <p:to>
                                        <p:strVal val="visible"/>
                                      </p:to>
                                    </p:set>
                                    <p:animEffect transition="in" filter="blinds(horizontal)">
                                      <p:cBhvr>
                                        <p:cTn id="12" dur="500"/>
                                        <p:tgtEl>
                                          <p:spTgt spid="1438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729" grpId="0" animBg="1"/>
      <p:bldP spid="143873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05106BFA-F612-438E-8185-67756E98FF46}" type="slidenum">
              <a:rPr lang="zh-CN" altLang="en-US"/>
              <a:pPr/>
              <a:t>108</a:t>
            </a:fld>
            <a:endParaRPr lang="en-US" altLang="zh-CN"/>
          </a:p>
        </p:txBody>
      </p:sp>
      <p:sp>
        <p:nvSpPr>
          <p:cNvPr id="8" name="日期占位符 4"/>
          <p:cNvSpPr>
            <a:spLocks noGrp="1"/>
          </p:cNvSpPr>
          <p:nvPr>
            <p:ph type="dt" sz="half" idx="11"/>
          </p:nvPr>
        </p:nvSpPr>
        <p:spPr/>
        <p:txBody>
          <a:bodyPr/>
          <a:lstStyle/>
          <a:p>
            <a:fld id="{0C5BB6AD-4A7F-4D83-BA06-A81D76A88F36}" type="datetime1">
              <a:rPr lang="zh-CN" altLang="en-US"/>
              <a:pPr/>
              <a:t>2023/3/5</a:t>
            </a:fld>
            <a:endParaRPr lang="en-US" altLang="zh-CN" sz="1000"/>
          </a:p>
        </p:txBody>
      </p:sp>
      <p:sp>
        <p:nvSpPr>
          <p:cNvPr id="1440770" name="Rectangle 2"/>
          <p:cNvSpPr>
            <a:spLocks noGrp="1" noChangeArrowheads="1"/>
          </p:cNvSpPr>
          <p:nvPr>
            <p:ph type="title"/>
          </p:nvPr>
        </p:nvSpPr>
        <p:spPr>
          <a:xfrm>
            <a:off x="650875" y="174625"/>
            <a:ext cx="8820150" cy="739775"/>
          </a:xfrm>
        </p:spPr>
        <p:txBody>
          <a:bodyPr/>
          <a:lstStyle/>
          <a:p>
            <a:pPr defTabSz="914400"/>
            <a:r>
              <a:rPr lang="zh-CN" altLang="en-US" sz="4400"/>
              <a:t>带有</a:t>
            </a:r>
            <a:r>
              <a:rPr lang="en-US" altLang="zh-CN" sz="4400"/>
              <a:t>EXISTS</a:t>
            </a:r>
            <a:r>
              <a:rPr lang="zh-CN" altLang="en-US" sz="4400"/>
              <a:t>谓词的子查询(略) </a:t>
            </a:r>
            <a:r>
              <a:rPr lang="zh-CN" altLang="en-US" sz="5400">
                <a:cs typeface="Times New Roman" pitchFamily="18" charset="0"/>
              </a:rPr>
              <a:t> </a:t>
            </a:r>
          </a:p>
        </p:txBody>
      </p:sp>
      <p:sp>
        <p:nvSpPr>
          <p:cNvPr id="1440771" name="Rectangle 3"/>
          <p:cNvSpPr>
            <a:spLocks noGrp="1" noChangeArrowheads="1"/>
          </p:cNvSpPr>
          <p:nvPr>
            <p:ph type="body" idx="1"/>
          </p:nvPr>
        </p:nvSpPr>
        <p:spPr>
          <a:xfrm>
            <a:off x="650875" y="1143000"/>
            <a:ext cx="8820150" cy="5125506"/>
          </a:xfrm>
        </p:spPr>
        <p:txBody>
          <a:bodyPr/>
          <a:lstStyle/>
          <a:p>
            <a:pPr marL="342900" indent="-342900" algn="just" defTabSz="914400">
              <a:lnSpc>
                <a:spcPct val="70000"/>
              </a:lnSpc>
              <a:buSzPct val="50000"/>
            </a:pPr>
            <a:r>
              <a:rPr lang="zh-CN" altLang="en-US" dirty="0"/>
              <a:t>用</a:t>
            </a:r>
            <a:r>
              <a:rPr lang="en-US" altLang="zh-CN" dirty="0"/>
              <a:t>NOT EXISTS</a:t>
            </a:r>
            <a:r>
              <a:rPr lang="zh-CN" altLang="en-US" dirty="0"/>
              <a:t>谓词表示：不存在这样的课程</a:t>
            </a:r>
            <a:r>
              <a:rPr lang="en-US" altLang="zh-CN" dirty="0"/>
              <a:t>y</a:t>
            </a:r>
            <a:r>
              <a:rPr lang="zh-CN" altLang="en-US" dirty="0"/>
              <a:t>，学生</a:t>
            </a:r>
            <a:r>
              <a:rPr lang="en-US" altLang="zh-CN" dirty="0">
                <a:latin typeface="宋体" pitchFamily="2" charset="-122"/>
              </a:rPr>
              <a:t>200215122</a:t>
            </a:r>
            <a:r>
              <a:rPr lang="zh-CN" altLang="en-US" dirty="0"/>
              <a:t>选修了</a:t>
            </a:r>
            <a:r>
              <a:rPr lang="en-US" altLang="zh-CN" dirty="0"/>
              <a:t>y</a:t>
            </a:r>
            <a:r>
              <a:rPr lang="zh-CN" altLang="en-US" dirty="0"/>
              <a:t>，而学生</a:t>
            </a:r>
            <a:r>
              <a:rPr lang="en-US" altLang="zh-CN" dirty="0"/>
              <a:t>x</a:t>
            </a:r>
            <a:r>
              <a:rPr lang="zh-CN" altLang="en-US" dirty="0"/>
              <a:t>没有选</a:t>
            </a:r>
            <a:r>
              <a:rPr lang="zh-CN" altLang="en-US" sz="2400" dirty="0"/>
              <a:t> </a:t>
            </a:r>
            <a:r>
              <a:rPr lang="en-US" altLang="zh-CN" dirty="0">
                <a:sym typeface="Symbol" pitchFamily="18" charset="2"/>
              </a:rPr>
              <a:t></a:t>
            </a:r>
            <a:r>
              <a:rPr lang="en-US" altLang="zh-CN" dirty="0"/>
              <a:t> </a:t>
            </a:r>
            <a:r>
              <a:rPr lang="en-US" altLang="zh-CN" dirty="0">
                <a:sym typeface="Symbol" pitchFamily="18" charset="2"/>
              </a:rPr>
              <a:t></a:t>
            </a:r>
            <a:r>
              <a:rPr lang="en-US" altLang="zh-CN" dirty="0"/>
              <a:t>y(p∧</a:t>
            </a:r>
            <a:r>
              <a:rPr lang="en-US" altLang="zh-CN" dirty="0">
                <a:sym typeface="Symbol" pitchFamily="18" charset="2"/>
              </a:rPr>
              <a:t></a:t>
            </a:r>
            <a:r>
              <a:rPr lang="en-US" altLang="zh-CN" dirty="0"/>
              <a:t>q)</a:t>
            </a:r>
            <a:endParaRPr lang="zh-CN" altLang="en-US" sz="2400" dirty="0"/>
          </a:p>
          <a:p>
            <a:pPr marL="342900" indent="-342900" algn="just" defTabSz="914400">
              <a:lnSpc>
                <a:spcPct val="60000"/>
              </a:lnSpc>
              <a:buSzPct val="50000"/>
              <a:buFont typeface="宋体" pitchFamily="2" charset="-122"/>
              <a:buNone/>
            </a:pPr>
            <a:r>
              <a:rPr lang="zh-CN" altLang="en-US" sz="2400" dirty="0"/>
              <a:t>    </a:t>
            </a:r>
            <a:r>
              <a:rPr lang="en-US" altLang="zh-CN" dirty="0"/>
              <a:t>SELECT DISTINCT </a:t>
            </a:r>
            <a:r>
              <a:rPr lang="en-US" altLang="zh-CN" dirty="0" err="1"/>
              <a:t>Sno</a:t>
            </a:r>
            <a:endParaRPr lang="en-US" altLang="zh-CN" dirty="0"/>
          </a:p>
          <a:p>
            <a:pPr marL="342900" indent="-342900" algn="just" defTabSz="914400">
              <a:lnSpc>
                <a:spcPct val="60000"/>
              </a:lnSpc>
              <a:buSzPct val="50000"/>
              <a:buFont typeface="宋体" pitchFamily="2" charset="-122"/>
              <a:buNone/>
            </a:pPr>
            <a:r>
              <a:rPr lang="en-US" altLang="zh-CN" dirty="0"/>
              <a:t>         FROM SC </a:t>
            </a:r>
            <a:r>
              <a:rPr lang="en-US" altLang="zh-CN" dirty="0">
                <a:solidFill>
                  <a:srgbClr val="FF0000"/>
                </a:solidFill>
              </a:rPr>
              <a:t>SCX</a:t>
            </a:r>
          </a:p>
          <a:p>
            <a:pPr marL="342900" indent="-342900" algn="just" defTabSz="914400">
              <a:lnSpc>
                <a:spcPct val="60000"/>
              </a:lnSpc>
              <a:buSzPct val="50000"/>
              <a:buFont typeface="宋体" pitchFamily="2" charset="-122"/>
              <a:buNone/>
            </a:pPr>
            <a:r>
              <a:rPr lang="en-US" altLang="zh-CN" dirty="0"/>
              <a:t>         WHERE NOT EXISTS</a:t>
            </a:r>
          </a:p>
          <a:p>
            <a:pPr marL="342900" indent="-342900" algn="just" defTabSz="914400">
              <a:lnSpc>
                <a:spcPct val="60000"/>
              </a:lnSpc>
              <a:buSzPct val="50000"/>
              <a:buFont typeface="宋体" pitchFamily="2" charset="-122"/>
              <a:buNone/>
            </a:pPr>
            <a:r>
              <a:rPr lang="en-US" altLang="zh-CN" dirty="0"/>
              <a:t>               (SELECT *</a:t>
            </a:r>
          </a:p>
          <a:p>
            <a:pPr marL="342900" indent="-342900" algn="just" defTabSz="914400">
              <a:lnSpc>
                <a:spcPct val="60000"/>
              </a:lnSpc>
              <a:buSzPct val="50000"/>
              <a:buFont typeface="宋体" pitchFamily="2" charset="-122"/>
              <a:buNone/>
            </a:pPr>
            <a:r>
              <a:rPr lang="en-US" altLang="zh-CN" dirty="0"/>
              <a:t>                   FROM SC </a:t>
            </a:r>
            <a:r>
              <a:rPr lang="en-US" altLang="zh-CN" dirty="0">
                <a:solidFill>
                  <a:srgbClr val="0000FF"/>
                </a:solidFill>
              </a:rPr>
              <a:t>SCY</a:t>
            </a:r>
          </a:p>
          <a:p>
            <a:pPr marL="342900" indent="-342900" algn="just" defTabSz="914400">
              <a:lnSpc>
                <a:spcPct val="60000"/>
              </a:lnSpc>
              <a:buSzPct val="50000"/>
              <a:buFont typeface="宋体" pitchFamily="2" charset="-122"/>
              <a:buNone/>
            </a:pPr>
            <a:r>
              <a:rPr lang="en-US" altLang="zh-CN" dirty="0"/>
              <a:t>                      WHERE </a:t>
            </a:r>
            <a:r>
              <a:rPr lang="en-US" altLang="zh-CN" dirty="0" err="1"/>
              <a:t>SCY.Sno</a:t>
            </a:r>
            <a:r>
              <a:rPr lang="en-US" altLang="zh-CN" dirty="0"/>
              <a:t> = ' </a:t>
            </a:r>
            <a:r>
              <a:rPr lang="en-US" altLang="zh-CN" dirty="0">
                <a:latin typeface="宋体" pitchFamily="2" charset="-122"/>
              </a:rPr>
              <a:t>200215122</a:t>
            </a:r>
            <a:r>
              <a:rPr lang="en-US" altLang="zh-CN" dirty="0"/>
              <a:t> '  </a:t>
            </a:r>
          </a:p>
          <a:p>
            <a:pPr marL="342900" indent="-342900" algn="just" defTabSz="914400">
              <a:lnSpc>
                <a:spcPct val="60000"/>
              </a:lnSpc>
              <a:buSzPct val="50000"/>
              <a:buFont typeface="宋体" pitchFamily="2" charset="-122"/>
              <a:buNone/>
            </a:pPr>
            <a:r>
              <a:rPr lang="en-US" altLang="zh-CN" dirty="0"/>
              <a:t>                           AND      NOT EXISTS</a:t>
            </a:r>
          </a:p>
          <a:p>
            <a:pPr marL="342900" indent="-342900" algn="just" defTabSz="914400">
              <a:lnSpc>
                <a:spcPct val="60000"/>
              </a:lnSpc>
              <a:buSzPct val="50000"/>
              <a:buFont typeface="宋体" pitchFamily="2" charset="-122"/>
              <a:buNone/>
            </a:pPr>
            <a:r>
              <a:rPr lang="en-US" altLang="zh-CN" dirty="0"/>
              <a:t>                               (SELECT *</a:t>
            </a:r>
          </a:p>
          <a:p>
            <a:pPr marL="342900" indent="-342900" algn="just" defTabSz="914400">
              <a:lnSpc>
                <a:spcPct val="60000"/>
              </a:lnSpc>
              <a:buSzPct val="50000"/>
              <a:buFont typeface="宋体" pitchFamily="2" charset="-122"/>
              <a:buNone/>
            </a:pPr>
            <a:r>
              <a:rPr lang="en-US" altLang="zh-CN" dirty="0"/>
              <a:t>                                    FROM SC SCZ</a:t>
            </a:r>
          </a:p>
          <a:p>
            <a:pPr marL="342900" indent="-342900" algn="just" defTabSz="914400">
              <a:lnSpc>
                <a:spcPct val="60000"/>
              </a:lnSpc>
              <a:buSzPct val="50000"/>
              <a:buFont typeface="宋体" pitchFamily="2" charset="-122"/>
              <a:buNone/>
            </a:pPr>
            <a:r>
              <a:rPr lang="en-US" altLang="zh-CN" dirty="0"/>
              <a:t>                                        WHERE </a:t>
            </a:r>
            <a:r>
              <a:rPr lang="en-US" altLang="zh-CN" dirty="0" err="1"/>
              <a:t>SCZ.Sno</a:t>
            </a:r>
            <a:r>
              <a:rPr lang="en-US" altLang="zh-CN" dirty="0"/>
              <a:t>=</a:t>
            </a:r>
            <a:r>
              <a:rPr lang="en-US" altLang="zh-CN" dirty="0" err="1">
                <a:solidFill>
                  <a:srgbClr val="FF0000"/>
                </a:solidFill>
              </a:rPr>
              <a:t>SCX.</a:t>
            </a:r>
            <a:r>
              <a:rPr lang="en-US" altLang="zh-CN" dirty="0" err="1"/>
              <a:t>Sno</a:t>
            </a:r>
            <a:r>
              <a:rPr lang="en-US" altLang="zh-CN" dirty="0"/>
              <a:t> AND</a:t>
            </a:r>
          </a:p>
          <a:p>
            <a:pPr marL="342900" indent="-342900" defTabSz="914400">
              <a:lnSpc>
                <a:spcPct val="60000"/>
              </a:lnSpc>
              <a:buSzPct val="50000"/>
              <a:buFont typeface="宋体" pitchFamily="2" charset="-122"/>
              <a:buNone/>
            </a:pPr>
            <a:r>
              <a:rPr lang="en-US" altLang="zh-CN" dirty="0"/>
              <a:t>                                           </a:t>
            </a:r>
            <a:r>
              <a:rPr lang="en-US" altLang="zh-CN" dirty="0" err="1"/>
              <a:t>SCZ.Cno</a:t>
            </a:r>
            <a:r>
              <a:rPr lang="en-US" altLang="zh-CN" dirty="0"/>
              <a:t>=</a:t>
            </a:r>
            <a:r>
              <a:rPr lang="en-US" altLang="zh-CN" dirty="0" err="1">
                <a:solidFill>
                  <a:srgbClr val="0000FF"/>
                </a:solidFill>
              </a:rPr>
              <a:t>SCY</a:t>
            </a:r>
            <a:r>
              <a:rPr lang="en-US" altLang="zh-CN" dirty="0" err="1"/>
              <a:t>.Cno</a:t>
            </a:r>
            <a:r>
              <a:rPr lang="en-US" altLang="zh-CN" dirty="0"/>
              <a:t>))</a:t>
            </a:r>
            <a:endParaRPr lang="zh-CN" altLang="en-US" dirty="0"/>
          </a:p>
        </p:txBody>
      </p:sp>
      <p:sp>
        <p:nvSpPr>
          <p:cNvPr id="1440773" name="AutoShape 5"/>
          <p:cNvSpPr>
            <a:spLocks noChangeArrowheads="1"/>
          </p:cNvSpPr>
          <p:nvPr/>
        </p:nvSpPr>
        <p:spPr bwMode="auto">
          <a:xfrm>
            <a:off x="7040563" y="2852738"/>
            <a:ext cx="1439862" cy="1008062"/>
          </a:xfrm>
          <a:prstGeom prst="cloudCallout">
            <a:avLst>
              <a:gd name="adj1" fmla="val -57167"/>
              <a:gd name="adj2" fmla="val 49213"/>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a:t>p</a:t>
            </a:r>
            <a:endParaRPr lang="zh-CN" altLang="en-US" sz="3200"/>
          </a:p>
        </p:txBody>
      </p:sp>
      <p:sp>
        <p:nvSpPr>
          <p:cNvPr id="1440774" name="AutoShape 6"/>
          <p:cNvSpPr>
            <a:spLocks noChangeArrowheads="1"/>
          </p:cNvSpPr>
          <p:nvPr/>
        </p:nvSpPr>
        <p:spPr bwMode="auto">
          <a:xfrm>
            <a:off x="7113588" y="3933825"/>
            <a:ext cx="1439862" cy="1008063"/>
          </a:xfrm>
          <a:prstGeom prst="cloudCallout">
            <a:avLst>
              <a:gd name="adj1" fmla="val -131366"/>
              <a:gd name="adj2" fmla="val 20079"/>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a:sym typeface="Symbol" pitchFamily="18" charset="2"/>
              </a:rPr>
              <a:t></a:t>
            </a:r>
            <a:r>
              <a:rPr lang="en-US" altLang="zh-CN" sz="3200"/>
              <a:t>q</a:t>
            </a:r>
            <a:endParaRPr lang="zh-CN" altLang="en-US" sz="3200"/>
          </a:p>
        </p:txBody>
      </p:sp>
      <p:sp>
        <p:nvSpPr>
          <p:cNvPr id="1440775" name="AutoShape 7"/>
          <p:cNvSpPr>
            <a:spLocks noChangeArrowheads="1"/>
          </p:cNvSpPr>
          <p:nvPr/>
        </p:nvSpPr>
        <p:spPr bwMode="auto">
          <a:xfrm>
            <a:off x="5384800" y="1844675"/>
            <a:ext cx="1439863" cy="1008063"/>
          </a:xfrm>
          <a:prstGeom prst="cloudCallout">
            <a:avLst>
              <a:gd name="adj1" fmla="val -77343"/>
              <a:gd name="adj2" fmla="val 5078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a:sym typeface="Symbol" pitchFamily="18" charset="2"/>
              </a:rPr>
              <a:t></a:t>
            </a:r>
            <a:r>
              <a:rPr lang="en-US" altLang="zh-CN" sz="3200"/>
              <a:t> </a:t>
            </a:r>
            <a:r>
              <a:rPr lang="en-US" altLang="zh-CN" sz="3200">
                <a:sym typeface="Symbol" pitchFamily="18" charset="2"/>
              </a:rPr>
              <a:t></a:t>
            </a:r>
            <a:r>
              <a:rPr lang="en-US" altLang="zh-CN" sz="3200"/>
              <a:t>y</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4077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4077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440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773" grpId="0" animBg="1" autoUpdateAnimBg="0"/>
      <p:bldP spid="1440774" grpId="0" animBg="1" autoUpdateAnimBg="0"/>
      <p:bldP spid="1440775"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065F6D-E289-424C-A525-1B072974AB89}" type="slidenum">
              <a:rPr lang="zh-CN" altLang="en-US"/>
              <a:pPr/>
              <a:t>109</a:t>
            </a:fld>
            <a:endParaRPr lang="en-US" altLang="zh-CN"/>
          </a:p>
        </p:txBody>
      </p:sp>
      <p:sp>
        <p:nvSpPr>
          <p:cNvPr id="5" name="日期占位符 4"/>
          <p:cNvSpPr>
            <a:spLocks noGrp="1"/>
          </p:cNvSpPr>
          <p:nvPr>
            <p:ph type="dt" sz="half" idx="11"/>
          </p:nvPr>
        </p:nvSpPr>
        <p:spPr/>
        <p:txBody>
          <a:bodyPr/>
          <a:lstStyle/>
          <a:p>
            <a:fld id="{3821B6AD-6501-40DF-98E3-83364A89BD69}" type="datetime1">
              <a:rPr lang="zh-CN" altLang="en-US"/>
              <a:pPr/>
              <a:t>2023/3/5</a:t>
            </a:fld>
            <a:endParaRPr lang="en-US" altLang="zh-CN" sz="1000"/>
          </a:p>
        </p:txBody>
      </p:sp>
      <p:sp>
        <p:nvSpPr>
          <p:cNvPr id="1726466" name="Rectangle 2"/>
          <p:cNvSpPr>
            <a:spLocks noGrp="1" noChangeArrowheads="1"/>
          </p:cNvSpPr>
          <p:nvPr>
            <p:ph type="title"/>
          </p:nvPr>
        </p:nvSpPr>
        <p:spPr/>
        <p:txBody>
          <a:bodyPr/>
          <a:lstStyle/>
          <a:p>
            <a:r>
              <a:rPr lang="en-US" altLang="en-US"/>
              <a:t>4.4.1</a:t>
            </a:r>
            <a:r>
              <a:rPr lang="en-US" altLang="zh-CN"/>
              <a:t> </a:t>
            </a:r>
            <a:r>
              <a:rPr lang="en-US" altLang="en-US"/>
              <a:t>数据查询</a:t>
            </a:r>
            <a:endParaRPr lang="zh-CN" altLang="en-US"/>
          </a:p>
        </p:txBody>
      </p:sp>
      <p:sp>
        <p:nvSpPr>
          <p:cNvPr id="1726467" name="Rectangle 3"/>
          <p:cNvSpPr>
            <a:spLocks noGrp="1" noChangeArrowheads="1"/>
          </p:cNvSpPr>
          <p:nvPr>
            <p:ph type="body" idx="1"/>
          </p:nvPr>
        </p:nvSpPr>
        <p:spPr>
          <a:xfrm>
            <a:off x="631825" y="1268413"/>
            <a:ext cx="8497888" cy="1984375"/>
          </a:xfrm>
        </p:spPr>
        <p:txBody>
          <a:bodyPr/>
          <a:lstStyle/>
          <a:p>
            <a:r>
              <a:rPr lang="en-US" altLang="zh-CN"/>
              <a:t>1. 单表查询</a:t>
            </a:r>
          </a:p>
          <a:p>
            <a:r>
              <a:rPr lang="en-US" altLang="zh-CN"/>
              <a:t>2. 连接查询</a:t>
            </a:r>
          </a:p>
          <a:p>
            <a:r>
              <a:rPr lang="en-US" altLang="zh-CN"/>
              <a:t>3. 嵌套查询</a:t>
            </a:r>
          </a:p>
          <a:p>
            <a:r>
              <a:rPr lang="en-US" altLang="zh-CN">
                <a:solidFill>
                  <a:srgbClr val="0000FF"/>
                </a:solidFill>
              </a:rPr>
              <a:t>4. 集合查询</a:t>
            </a:r>
            <a:endParaRPr lang="en-US" altLang="en-US">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6B8B47B-12B7-4B90-8F23-351B55A91050}" type="slidenum">
              <a:rPr lang="zh-CN" altLang="en-US"/>
              <a:pPr/>
              <a:t>11</a:t>
            </a:fld>
            <a:endParaRPr lang="en-US" altLang="zh-CN"/>
          </a:p>
        </p:txBody>
      </p:sp>
      <p:sp>
        <p:nvSpPr>
          <p:cNvPr id="5" name="日期占位符 4"/>
          <p:cNvSpPr>
            <a:spLocks noGrp="1"/>
          </p:cNvSpPr>
          <p:nvPr>
            <p:ph type="dt" sz="half" idx="11"/>
          </p:nvPr>
        </p:nvSpPr>
        <p:spPr/>
        <p:txBody>
          <a:bodyPr/>
          <a:lstStyle/>
          <a:p>
            <a:fld id="{A1757732-4AB9-4A4F-9493-A1D99FC99618}" type="datetime1">
              <a:rPr lang="zh-CN" altLang="en-US"/>
              <a:pPr/>
              <a:t>2023/3/5</a:t>
            </a:fld>
            <a:endParaRPr lang="en-US" altLang="zh-CN" sz="1000"/>
          </a:p>
        </p:txBody>
      </p:sp>
      <p:sp>
        <p:nvSpPr>
          <p:cNvPr id="1809410" name="Rectangle 2"/>
          <p:cNvSpPr>
            <a:spLocks noGrp="1" noChangeArrowheads="1"/>
          </p:cNvSpPr>
          <p:nvPr>
            <p:ph type="title"/>
          </p:nvPr>
        </p:nvSpPr>
        <p:spPr>
          <a:xfrm>
            <a:off x="650875" y="305002"/>
            <a:ext cx="8820150" cy="609398"/>
          </a:xfrm>
        </p:spPr>
        <p:txBody>
          <a:bodyPr/>
          <a:lstStyle/>
          <a:p>
            <a:r>
              <a:rPr lang="en-US" altLang="zh-CN" sz="4400" dirty="0"/>
              <a:t>SQL Server2005</a:t>
            </a:r>
            <a:r>
              <a:rPr lang="zh-CN" altLang="en-US" sz="4400" dirty="0"/>
              <a:t>之后版本中的模式</a:t>
            </a:r>
          </a:p>
        </p:txBody>
      </p:sp>
      <p:sp>
        <p:nvSpPr>
          <p:cNvPr id="1809411" name="Rectangle 3"/>
          <p:cNvSpPr>
            <a:spLocks noGrp="1" noChangeArrowheads="1"/>
          </p:cNvSpPr>
          <p:nvPr>
            <p:ph type="body" idx="1"/>
          </p:nvPr>
        </p:nvSpPr>
        <p:spPr>
          <a:xfrm>
            <a:off x="650875" y="1143000"/>
            <a:ext cx="8820150" cy="4173194"/>
          </a:xfrm>
        </p:spPr>
        <p:txBody>
          <a:bodyPr/>
          <a:lstStyle/>
          <a:p>
            <a:pPr>
              <a:lnSpc>
                <a:spcPct val="99000"/>
              </a:lnSpc>
            </a:pPr>
            <a:r>
              <a:rPr lang="zh-CN" altLang="en-US" sz="2400" dirty="0"/>
              <a:t>在</a:t>
            </a:r>
            <a:r>
              <a:rPr lang="en-US" altLang="zh-CN" sz="2400" dirty="0"/>
              <a:t>SQL Server2005</a:t>
            </a:r>
            <a:r>
              <a:rPr lang="zh-CN" altLang="en-US" sz="2400" dirty="0"/>
              <a:t>中创建一个数据库的时候，会有一些</a:t>
            </a:r>
            <a:r>
              <a:rPr lang="en-US" altLang="zh-CN" sz="2400" dirty="0"/>
              <a:t>Schema</a:t>
            </a:r>
            <a:r>
              <a:rPr lang="zh-CN" altLang="en-US" sz="2400" dirty="0"/>
              <a:t>包括进去，被包括进去的</a:t>
            </a:r>
            <a:r>
              <a:rPr lang="en-US" altLang="zh-CN" sz="2400" dirty="0"/>
              <a:t>Schema</a:t>
            </a:r>
            <a:r>
              <a:rPr lang="zh-CN" altLang="en-US" sz="2400" dirty="0"/>
              <a:t>有：</a:t>
            </a:r>
            <a:r>
              <a:rPr lang="en-US" altLang="zh-CN" sz="2400" dirty="0" err="1"/>
              <a:t>dbo</a:t>
            </a:r>
            <a:r>
              <a:rPr lang="zh-CN" altLang="en-US" sz="2400" dirty="0"/>
              <a:t>， </a:t>
            </a:r>
            <a:r>
              <a:rPr lang="en-US" altLang="zh-CN" sz="2400" dirty="0"/>
              <a:t>guest</a:t>
            </a:r>
            <a:r>
              <a:rPr lang="zh-CN" altLang="en-US" sz="2400" dirty="0"/>
              <a:t>，</a:t>
            </a:r>
            <a:r>
              <a:rPr lang="en-US" altLang="zh-CN" sz="2400" dirty="0"/>
              <a:t>sys</a:t>
            </a:r>
            <a:r>
              <a:rPr lang="zh-CN" altLang="en-US" sz="2400" dirty="0"/>
              <a:t>， </a:t>
            </a:r>
            <a:r>
              <a:rPr lang="en-US" altLang="zh-CN" sz="2400" dirty="0"/>
              <a:t>INFORMATION_SCHEMA, </a:t>
            </a:r>
            <a:r>
              <a:rPr lang="zh-CN" altLang="en-US" sz="2400" dirty="0"/>
              <a:t>还有一些角色</a:t>
            </a:r>
            <a:r>
              <a:rPr lang="en-US" altLang="zh-CN" sz="2400" dirty="0"/>
              <a:t>Schema</a:t>
            </a:r>
            <a:r>
              <a:rPr lang="zh-CN" altLang="en-US" sz="2400" dirty="0"/>
              <a:t>等等</a:t>
            </a:r>
          </a:p>
          <a:p>
            <a:pPr>
              <a:lnSpc>
                <a:spcPct val="99000"/>
              </a:lnSpc>
            </a:pPr>
            <a:r>
              <a:rPr lang="zh-CN" altLang="en-US" sz="2400" dirty="0"/>
              <a:t>当</a:t>
            </a:r>
            <a:r>
              <a:rPr lang="en-US" altLang="zh-CN" sz="2400" dirty="0"/>
              <a:t>create table A</a:t>
            </a:r>
            <a:r>
              <a:rPr lang="zh-CN" altLang="en-US" sz="2400" dirty="0"/>
              <a:t>时,如果没有指定特定的</a:t>
            </a:r>
            <a:r>
              <a:rPr lang="en-US" altLang="zh-CN" sz="2400" dirty="0"/>
              <a:t>Schema</a:t>
            </a:r>
            <a:r>
              <a:rPr lang="zh-CN" altLang="en-US" sz="2400" dirty="0"/>
              <a:t>,则</a:t>
            </a:r>
            <a:r>
              <a:rPr lang="en-US" altLang="zh-CN" sz="2400" dirty="0"/>
              <a:t>A</a:t>
            </a:r>
            <a:r>
              <a:rPr lang="zh-CN" altLang="en-US" sz="2400" dirty="0"/>
              <a:t>表创建在：</a:t>
            </a:r>
          </a:p>
          <a:p>
            <a:pPr lvl="1">
              <a:lnSpc>
                <a:spcPct val="99000"/>
              </a:lnSpc>
            </a:pPr>
            <a:r>
              <a:rPr lang="en-US" altLang="zh-CN" sz="2400" dirty="0"/>
              <a:t>1.</a:t>
            </a:r>
            <a:r>
              <a:rPr lang="zh-CN" altLang="en-US" sz="2400" dirty="0"/>
              <a:t>如果当前操作数据库的用户有默认的</a:t>
            </a:r>
            <a:r>
              <a:rPr lang="en-US" altLang="zh-CN" sz="2400" dirty="0"/>
              <a:t>Schema</a:t>
            </a:r>
            <a:r>
              <a:rPr lang="zh-CN" altLang="en-US" sz="2400" dirty="0"/>
              <a:t>（在创建用户的时候指定了），那么表</a:t>
            </a:r>
            <a:r>
              <a:rPr lang="en-US" altLang="zh-CN" sz="2400" dirty="0"/>
              <a:t>A</a:t>
            </a:r>
            <a:r>
              <a:rPr lang="zh-CN" altLang="en-US" sz="2400" dirty="0"/>
              <a:t>被创建在了默认的</a:t>
            </a:r>
            <a:r>
              <a:rPr lang="en-US" altLang="zh-CN" sz="2400" dirty="0"/>
              <a:t>Schema</a:t>
            </a:r>
            <a:r>
              <a:rPr lang="zh-CN" altLang="en-US" sz="2400" dirty="0"/>
              <a:t>上。</a:t>
            </a:r>
          </a:p>
          <a:p>
            <a:pPr lvl="1">
              <a:lnSpc>
                <a:spcPct val="99000"/>
              </a:lnSpc>
            </a:pPr>
            <a:r>
              <a:rPr lang="en-US" altLang="zh-CN" sz="2400" dirty="0"/>
              <a:t>2. </a:t>
            </a:r>
            <a:r>
              <a:rPr lang="zh-CN" altLang="en-US" sz="2400" dirty="0"/>
              <a:t>如果当前操作数据库的用户没有默认的</a:t>
            </a:r>
            <a:r>
              <a:rPr lang="en-US" altLang="zh-CN" sz="2400" dirty="0"/>
              <a:t>Schema</a:t>
            </a:r>
            <a:r>
              <a:rPr lang="zh-CN" altLang="en-US" sz="2400" dirty="0"/>
              <a:t>（即在创建</a:t>
            </a:r>
            <a:r>
              <a:rPr lang="en-US" altLang="zh-CN" sz="2400" dirty="0"/>
              <a:t>User</a:t>
            </a:r>
            <a:r>
              <a:rPr lang="zh-CN" altLang="en-US" sz="2400" dirty="0"/>
              <a:t>的时候默认为空），创建在</a:t>
            </a:r>
            <a:r>
              <a:rPr lang="en-US" altLang="zh-CN" sz="2400" dirty="0" err="1"/>
              <a:t>dbo</a:t>
            </a:r>
            <a:r>
              <a:rPr lang="en-US" altLang="zh-CN" sz="2400" dirty="0"/>
              <a:t> Schema</a:t>
            </a:r>
            <a:r>
              <a:rPr lang="zh-CN" altLang="en-US" sz="2400" dirty="0"/>
              <a:t>上。</a:t>
            </a:r>
          </a:p>
          <a:p>
            <a:pPr lvl="1">
              <a:lnSpc>
                <a:spcPct val="99000"/>
              </a:lnSpc>
            </a:pPr>
            <a:r>
              <a:rPr lang="en-US" altLang="zh-CN" sz="2400" dirty="0"/>
              <a:t>3.</a:t>
            </a:r>
            <a:r>
              <a:rPr lang="zh-CN" altLang="en-US" sz="2400" dirty="0"/>
              <a:t>如果在创建表</a:t>
            </a:r>
            <a:r>
              <a:rPr lang="en-US" altLang="zh-CN" sz="2400" dirty="0"/>
              <a:t>A</a:t>
            </a:r>
            <a:r>
              <a:rPr lang="zh-CN" altLang="en-US" sz="2400" dirty="0"/>
              <a:t>的时候指定了特定的</a:t>
            </a:r>
            <a:r>
              <a:rPr lang="en-US" altLang="zh-CN" sz="2400" dirty="0"/>
              <a:t>Schema</a:t>
            </a:r>
            <a:r>
              <a:rPr lang="zh-CN" altLang="en-US" sz="2400" dirty="0"/>
              <a:t>做前缀，则表</a:t>
            </a:r>
            <a:r>
              <a:rPr lang="en-US" altLang="zh-CN" sz="2400" dirty="0"/>
              <a:t>A</a:t>
            </a:r>
            <a:r>
              <a:rPr lang="zh-CN" altLang="en-US" sz="2400" dirty="0"/>
              <a:t>被创建在了指定的 </a:t>
            </a:r>
            <a:r>
              <a:rPr lang="en-US" altLang="zh-CN" sz="2400" dirty="0"/>
              <a:t>Schema</a:t>
            </a:r>
            <a:r>
              <a:rPr lang="zh-CN" altLang="en-US" sz="2400" dirty="0"/>
              <a:t>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9411">
                                            <p:txEl>
                                              <p:pRg st="0" end="0"/>
                                            </p:txEl>
                                          </p:spTgt>
                                        </p:tgtEl>
                                        <p:attrNameLst>
                                          <p:attrName>style.visibility</p:attrName>
                                        </p:attrNameLst>
                                      </p:cBhvr>
                                      <p:to>
                                        <p:strVal val="visible"/>
                                      </p:to>
                                    </p:set>
                                    <p:animEffect transition="in" filter="wipe(up)">
                                      <p:cBhvr>
                                        <p:cTn id="7" dur="500"/>
                                        <p:tgtEl>
                                          <p:spTgt spid="1809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09411">
                                            <p:txEl>
                                              <p:pRg st="1" end="1"/>
                                            </p:txEl>
                                          </p:spTgt>
                                        </p:tgtEl>
                                        <p:attrNameLst>
                                          <p:attrName>style.visibility</p:attrName>
                                        </p:attrNameLst>
                                      </p:cBhvr>
                                      <p:to>
                                        <p:strVal val="visible"/>
                                      </p:to>
                                    </p:set>
                                    <p:animEffect transition="in" filter="wipe(up)">
                                      <p:cBhvr>
                                        <p:cTn id="12" dur="500"/>
                                        <p:tgtEl>
                                          <p:spTgt spid="1809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9411">
                                            <p:txEl>
                                              <p:pRg st="2" end="2"/>
                                            </p:txEl>
                                          </p:spTgt>
                                        </p:tgtEl>
                                        <p:attrNameLst>
                                          <p:attrName>style.visibility</p:attrName>
                                        </p:attrNameLst>
                                      </p:cBhvr>
                                      <p:to>
                                        <p:strVal val="visible"/>
                                      </p:to>
                                    </p:set>
                                    <p:animEffect transition="in" filter="wipe(up)">
                                      <p:cBhvr>
                                        <p:cTn id="17" dur="500"/>
                                        <p:tgtEl>
                                          <p:spTgt spid="1809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09411">
                                            <p:txEl>
                                              <p:pRg st="3" end="3"/>
                                            </p:txEl>
                                          </p:spTgt>
                                        </p:tgtEl>
                                        <p:attrNameLst>
                                          <p:attrName>style.visibility</p:attrName>
                                        </p:attrNameLst>
                                      </p:cBhvr>
                                      <p:to>
                                        <p:strVal val="visible"/>
                                      </p:to>
                                    </p:set>
                                    <p:animEffect transition="in" filter="wipe(up)">
                                      <p:cBhvr>
                                        <p:cTn id="22" dur="500"/>
                                        <p:tgtEl>
                                          <p:spTgt spid="1809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09411">
                                            <p:txEl>
                                              <p:pRg st="4" end="4"/>
                                            </p:txEl>
                                          </p:spTgt>
                                        </p:tgtEl>
                                        <p:attrNameLst>
                                          <p:attrName>style.visibility</p:attrName>
                                        </p:attrNameLst>
                                      </p:cBhvr>
                                      <p:to>
                                        <p:strVal val="visible"/>
                                      </p:to>
                                    </p:set>
                                    <p:animEffect transition="in" filter="wipe(up)">
                                      <p:cBhvr>
                                        <p:cTn id="27" dur="500"/>
                                        <p:tgtEl>
                                          <p:spTgt spid="1809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9411" grpId="0" build="p" bldLvl="2"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E3D2232-D335-4987-8F4E-9F9983A527B2}" type="slidenum">
              <a:rPr lang="zh-CN" altLang="en-US"/>
              <a:pPr/>
              <a:t>110</a:t>
            </a:fld>
            <a:endParaRPr lang="en-US" altLang="zh-CN"/>
          </a:p>
        </p:txBody>
      </p:sp>
      <p:sp>
        <p:nvSpPr>
          <p:cNvPr id="5" name="日期占位符 4"/>
          <p:cNvSpPr>
            <a:spLocks noGrp="1"/>
          </p:cNvSpPr>
          <p:nvPr>
            <p:ph type="dt" sz="half" idx="11"/>
          </p:nvPr>
        </p:nvSpPr>
        <p:spPr/>
        <p:txBody>
          <a:bodyPr/>
          <a:lstStyle/>
          <a:p>
            <a:fld id="{129772B0-8FD9-4A63-A6AE-B9F3D9E14D1C}" type="datetime1">
              <a:rPr lang="zh-CN" altLang="en-US"/>
              <a:pPr/>
              <a:t>2023/3/5</a:t>
            </a:fld>
            <a:endParaRPr lang="en-US" altLang="zh-CN" sz="1000"/>
          </a:p>
        </p:txBody>
      </p:sp>
      <p:sp>
        <p:nvSpPr>
          <p:cNvPr id="1442818" name="Rectangle 2"/>
          <p:cNvSpPr>
            <a:spLocks noGrp="1" noChangeArrowheads="1"/>
          </p:cNvSpPr>
          <p:nvPr>
            <p:ph type="title"/>
          </p:nvPr>
        </p:nvSpPr>
        <p:spPr/>
        <p:txBody>
          <a:bodyPr/>
          <a:lstStyle/>
          <a:p>
            <a:r>
              <a:rPr lang="en-US" altLang="zh-CN">
                <a:latin typeface="宋体" pitchFamily="2" charset="-122"/>
              </a:rPr>
              <a:t>4. </a:t>
            </a:r>
            <a:r>
              <a:rPr lang="zh-CN" altLang="en-US">
                <a:latin typeface="宋体" pitchFamily="2" charset="-122"/>
              </a:rPr>
              <a:t>集合查询</a:t>
            </a:r>
          </a:p>
        </p:txBody>
      </p:sp>
      <p:sp>
        <p:nvSpPr>
          <p:cNvPr id="1442819" name="Rectangle 3"/>
          <p:cNvSpPr>
            <a:spLocks noGrp="1" noChangeArrowheads="1"/>
          </p:cNvSpPr>
          <p:nvPr>
            <p:ph type="body" idx="1"/>
          </p:nvPr>
        </p:nvSpPr>
        <p:spPr>
          <a:xfrm>
            <a:off x="650875" y="1143000"/>
            <a:ext cx="8820150" cy="5222875"/>
          </a:xfrm>
        </p:spPr>
        <p:txBody>
          <a:bodyPr/>
          <a:lstStyle/>
          <a:p>
            <a:pPr marL="342900" indent="-342900" algn="just" defTabSz="914400">
              <a:lnSpc>
                <a:spcPct val="70000"/>
              </a:lnSpc>
            </a:pPr>
            <a:r>
              <a:rPr lang="zh-CN" altLang="en-US">
                <a:latin typeface="宋体" pitchFamily="2" charset="-122"/>
              </a:rPr>
              <a:t>标准</a:t>
            </a:r>
            <a:r>
              <a:rPr lang="en-US" altLang="zh-CN">
                <a:latin typeface="宋体" pitchFamily="2" charset="-122"/>
              </a:rPr>
              <a:t>SQL</a:t>
            </a:r>
            <a:r>
              <a:rPr lang="zh-CN" altLang="en-US">
                <a:latin typeface="宋体" pitchFamily="2" charset="-122"/>
              </a:rPr>
              <a:t>直接支持的集合操作种类</a:t>
            </a:r>
          </a:p>
          <a:p>
            <a:pPr marL="742950" lvl="1" indent="-285750" algn="just" defTabSz="914400">
              <a:lnSpc>
                <a:spcPct val="70000"/>
              </a:lnSpc>
            </a:pPr>
            <a:r>
              <a:rPr lang="zh-CN" altLang="en-US">
                <a:latin typeface="宋体" pitchFamily="2" charset="-122"/>
              </a:rPr>
              <a:t>并操作</a:t>
            </a:r>
            <a:r>
              <a:rPr lang="en-US" altLang="zh-CN">
                <a:latin typeface="宋体" pitchFamily="2" charset="-122"/>
              </a:rPr>
              <a:t>(UNION)</a:t>
            </a:r>
          </a:p>
          <a:p>
            <a:pPr marL="342900" indent="-342900" algn="just" defTabSz="914400">
              <a:lnSpc>
                <a:spcPct val="70000"/>
              </a:lnSpc>
            </a:pPr>
            <a:r>
              <a:rPr lang="zh-CN" altLang="en-US">
                <a:latin typeface="宋体" pitchFamily="2" charset="-122"/>
              </a:rPr>
              <a:t>一般商用数据库支持的集合操作种类</a:t>
            </a:r>
          </a:p>
          <a:p>
            <a:pPr marL="742950" lvl="1" indent="-285750" algn="just" defTabSz="914400">
              <a:lnSpc>
                <a:spcPct val="70000"/>
              </a:lnSpc>
            </a:pPr>
            <a:r>
              <a:rPr lang="zh-CN" altLang="en-US">
                <a:latin typeface="宋体" pitchFamily="2" charset="-122"/>
              </a:rPr>
              <a:t>并</a:t>
            </a:r>
            <a:r>
              <a:rPr lang="en-US" altLang="zh-CN">
                <a:latin typeface="宋体" pitchFamily="2" charset="-122"/>
              </a:rPr>
              <a:t>(UNION)</a:t>
            </a:r>
            <a:r>
              <a:rPr lang="zh-CN" altLang="en-US">
                <a:latin typeface="宋体" pitchFamily="2" charset="-122"/>
              </a:rPr>
              <a:t>、交</a:t>
            </a:r>
            <a:r>
              <a:rPr lang="en-US" altLang="zh-CN">
                <a:latin typeface="宋体" pitchFamily="2" charset="-122"/>
              </a:rPr>
              <a:t>(INTERSECT)</a:t>
            </a:r>
            <a:r>
              <a:rPr lang="zh-CN" altLang="en-US">
                <a:latin typeface="宋体" pitchFamily="2" charset="-122"/>
              </a:rPr>
              <a:t>、差</a:t>
            </a:r>
            <a:r>
              <a:rPr lang="en-US" altLang="zh-CN">
                <a:latin typeface="宋体" pitchFamily="2" charset="-122"/>
              </a:rPr>
              <a:t>(MINUS)</a:t>
            </a:r>
          </a:p>
          <a:p>
            <a:pPr marL="342900" indent="-342900" algn="just" defTabSz="914400">
              <a:lnSpc>
                <a:spcPct val="70000"/>
              </a:lnSpc>
            </a:pPr>
            <a:r>
              <a:rPr lang="zh-CN" altLang="en-US">
                <a:latin typeface="宋体" pitchFamily="2" charset="-122"/>
              </a:rPr>
              <a:t>原则</a:t>
            </a:r>
          </a:p>
          <a:p>
            <a:pPr marL="742950" lvl="1" indent="-285750" defTabSz="914400">
              <a:lnSpc>
                <a:spcPct val="70000"/>
              </a:lnSpc>
            </a:pPr>
            <a:r>
              <a:rPr kumimoji="1" lang="zh-CN" altLang="en-US"/>
              <a:t>属性个数必须一致</a:t>
            </a:r>
          </a:p>
          <a:p>
            <a:pPr marL="742950" lvl="1" indent="-285750" defTabSz="914400">
              <a:lnSpc>
                <a:spcPct val="70000"/>
              </a:lnSpc>
            </a:pPr>
            <a:r>
              <a:rPr kumimoji="1" lang="zh-CN" altLang="en-US"/>
              <a:t>对应的类型必须一致</a:t>
            </a:r>
          </a:p>
          <a:p>
            <a:pPr marL="742950" lvl="1" indent="-285750" defTabSz="914400">
              <a:lnSpc>
                <a:spcPct val="70000"/>
              </a:lnSpc>
            </a:pPr>
            <a:r>
              <a:rPr kumimoji="1" lang="zh-CN" altLang="en-US"/>
              <a:t>属性名无关</a:t>
            </a:r>
          </a:p>
          <a:p>
            <a:pPr marL="742950" lvl="1" indent="-285750" defTabSz="914400">
              <a:lnSpc>
                <a:spcPct val="70000"/>
              </a:lnSpc>
            </a:pPr>
            <a:r>
              <a:rPr kumimoji="1" lang="zh-CN" altLang="en-US"/>
              <a:t>最终结果集采用第一个结果的属性名</a:t>
            </a:r>
          </a:p>
          <a:p>
            <a:pPr marL="742950" lvl="1" indent="-285750" defTabSz="914400">
              <a:lnSpc>
                <a:spcPct val="70000"/>
              </a:lnSpc>
            </a:pPr>
            <a:r>
              <a:rPr kumimoji="1" lang="zh-CN" altLang="en-US"/>
              <a:t>缺省为自动去除重复元组</a:t>
            </a:r>
          </a:p>
          <a:p>
            <a:pPr marL="1143000" lvl="2" indent="-228600" defTabSz="914400">
              <a:lnSpc>
                <a:spcPct val="70000"/>
              </a:lnSpc>
            </a:pPr>
            <a:r>
              <a:rPr kumimoji="1" lang="zh-CN" altLang="en-US"/>
              <a:t> 除非显式说明</a:t>
            </a:r>
            <a:r>
              <a:rPr kumimoji="1" lang="en-US" altLang="zh-CN"/>
              <a:t>ALL</a:t>
            </a:r>
          </a:p>
          <a:p>
            <a:pPr marL="742950" lvl="1" indent="-285750" defTabSz="914400">
              <a:lnSpc>
                <a:spcPct val="70000"/>
              </a:lnSpc>
            </a:pPr>
            <a:r>
              <a:rPr kumimoji="1" lang="en-US" altLang="zh-CN"/>
              <a:t>Order By</a:t>
            </a:r>
            <a:r>
              <a:rPr kumimoji="1" lang="zh-CN" altLang="en-US"/>
              <a:t>放在整个语句的最后</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D208C62-39EF-4DB5-B25F-3FDBC1CA2803}" type="slidenum">
              <a:rPr lang="zh-CN" altLang="en-US"/>
              <a:pPr/>
              <a:t>111</a:t>
            </a:fld>
            <a:endParaRPr lang="en-US" altLang="zh-CN"/>
          </a:p>
        </p:txBody>
      </p:sp>
      <p:sp>
        <p:nvSpPr>
          <p:cNvPr id="5" name="日期占位符 4"/>
          <p:cNvSpPr>
            <a:spLocks noGrp="1"/>
          </p:cNvSpPr>
          <p:nvPr>
            <p:ph type="dt" sz="half" idx="11"/>
          </p:nvPr>
        </p:nvSpPr>
        <p:spPr/>
        <p:txBody>
          <a:bodyPr/>
          <a:lstStyle/>
          <a:p>
            <a:fld id="{E8116EDF-3D20-4167-AAB9-DEF90AB81F47}" type="datetime1">
              <a:rPr lang="zh-CN" altLang="en-US"/>
              <a:pPr/>
              <a:t>2023/3/5</a:t>
            </a:fld>
            <a:endParaRPr lang="en-US" altLang="zh-CN" sz="1000"/>
          </a:p>
        </p:txBody>
      </p:sp>
      <p:sp>
        <p:nvSpPr>
          <p:cNvPr id="1443842" name="Rectangle 2"/>
          <p:cNvSpPr>
            <a:spLocks noGrp="1" noChangeArrowheads="1"/>
          </p:cNvSpPr>
          <p:nvPr>
            <p:ph type="title"/>
          </p:nvPr>
        </p:nvSpPr>
        <p:spPr/>
        <p:txBody>
          <a:bodyPr/>
          <a:lstStyle/>
          <a:p>
            <a:r>
              <a:rPr lang="en-US" altLang="zh-CN"/>
              <a:t>(1)</a:t>
            </a:r>
            <a:r>
              <a:rPr lang="zh-CN" altLang="en-US"/>
              <a:t> 并操作</a:t>
            </a:r>
          </a:p>
        </p:txBody>
      </p:sp>
      <p:sp>
        <p:nvSpPr>
          <p:cNvPr id="1443843" name="Rectangle 3"/>
          <p:cNvSpPr>
            <a:spLocks noGrp="1" noChangeArrowheads="1"/>
          </p:cNvSpPr>
          <p:nvPr>
            <p:ph type="body" idx="1"/>
          </p:nvPr>
        </p:nvSpPr>
        <p:spPr>
          <a:xfrm>
            <a:off x="650875" y="1143000"/>
            <a:ext cx="8820150" cy="4450449"/>
          </a:xfrm>
        </p:spPr>
        <p:txBody>
          <a:bodyPr/>
          <a:lstStyle/>
          <a:p>
            <a:r>
              <a:rPr lang="zh-CN" altLang="en-US" sz="3200" dirty="0"/>
              <a:t>形式</a:t>
            </a:r>
          </a:p>
          <a:p>
            <a:pPr lvl="1">
              <a:buFontTx/>
              <a:buNone/>
            </a:pPr>
            <a:r>
              <a:rPr lang="zh-CN" altLang="en-US" dirty="0"/>
              <a:t>		</a:t>
            </a:r>
            <a:r>
              <a:rPr lang="en-US" altLang="zh-CN" dirty="0">
                <a:highlight>
                  <a:srgbClr val="CCFFCC"/>
                </a:highlight>
              </a:rPr>
              <a:t>&lt;</a:t>
            </a:r>
            <a:r>
              <a:rPr lang="zh-CN" altLang="en-US" dirty="0">
                <a:highlight>
                  <a:srgbClr val="CCFFCC"/>
                </a:highlight>
              </a:rPr>
              <a:t>查询块</a:t>
            </a:r>
            <a:r>
              <a:rPr lang="en-US" altLang="zh-CN" dirty="0">
                <a:highlight>
                  <a:srgbClr val="CCFFCC"/>
                </a:highlight>
              </a:rPr>
              <a:t>&gt;</a:t>
            </a:r>
          </a:p>
          <a:p>
            <a:pPr lvl="1">
              <a:buFontTx/>
              <a:buNone/>
            </a:pPr>
            <a:r>
              <a:rPr lang="en-US" altLang="zh-CN" dirty="0">
                <a:highlight>
                  <a:srgbClr val="CCFFCC"/>
                </a:highlight>
              </a:rPr>
              <a:t>	 UNION</a:t>
            </a:r>
          </a:p>
          <a:p>
            <a:pPr lvl="1">
              <a:buFontTx/>
              <a:buNone/>
            </a:pPr>
            <a:r>
              <a:rPr lang="en-US" altLang="zh-CN" dirty="0">
                <a:highlight>
                  <a:srgbClr val="CCFFCC"/>
                </a:highlight>
              </a:rPr>
              <a:t>	 &lt;</a:t>
            </a:r>
            <a:r>
              <a:rPr lang="zh-CN" altLang="en-US" dirty="0">
                <a:highlight>
                  <a:srgbClr val="CCFFCC"/>
                </a:highlight>
              </a:rPr>
              <a:t>查询块</a:t>
            </a:r>
            <a:r>
              <a:rPr lang="en-US" altLang="zh-CN" dirty="0">
                <a:highlight>
                  <a:srgbClr val="CCFFCC"/>
                </a:highlight>
              </a:rPr>
              <a:t>&gt;</a:t>
            </a:r>
          </a:p>
          <a:p>
            <a:r>
              <a:rPr lang="zh-CN" altLang="en-US" dirty="0"/>
              <a:t>参加</a:t>
            </a:r>
            <a:r>
              <a:rPr lang="en-US" altLang="zh-CN" dirty="0"/>
              <a:t>UNION</a:t>
            </a:r>
            <a:r>
              <a:rPr lang="zh-CN" altLang="en-US" dirty="0"/>
              <a:t>操作的个结果集列数必须相同，而且对应项的数据类型必须兼容</a:t>
            </a:r>
          </a:p>
          <a:p>
            <a:r>
              <a:rPr lang="zh-CN" altLang="en-US" dirty="0"/>
              <a:t>使用</a:t>
            </a:r>
            <a:r>
              <a:rPr lang="en-US" altLang="zh-CN" dirty="0"/>
              <a:t>UNION</a:t>
            </a:r>
            <a:r>
              <a:rPr lang="zh-CN" altLang="en-US" dirty="0"/>
              <a:t>合并多个结果集时，系统会自动去掉重复元组；</a:t>
            </a:r>
          </a:p>
          <a:p>
            <a:r>
              <a:rPr lang="zh-CN" altLang="en-US" dirty="0"/>
              <a:t>如果需要保留重复元组，使用</a:t>
            </a:r>
            <a:r>
              <a:rPr lang="en-US" altLang="zh-CN" dirty="0"/>
              <a:t>UNION ALL</a:t>
            </a:r>
            <a:r>
              <a:rPr lang="zh-CN" altLang="en-US" dirty="0"/>
              <a:t>操作符。</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5CBC20B-31E8-448C-9BD5-AA8B546360C2}" type="slidenum">
              <a:rPr lang="zh-CN" altLang="en-US"/>
              <a:pPr/>
              <a:t>112</a:t>
            </a:fld>
            <a:endParaRPr lang="en-US" altLang="zh-CN"/>
          </a:p>
        </p:txBody>
      </p:sp>
      <p:sp>
        <p:nvSpPr>
          <p:cNvPr id="6" name="日期占位符 4"/>
          <p:cNvSpPr>
            <a:spLocks noGrp="1"/>
          </p:cNvSpPr>
          <p:nvPr>
            <p:ph type="dt" sz="half" idx="11"/>
          </p:nvPr>
        </p:nvSpPr>
        <p:spPr/>
        <p:txBody>
          <a:bodyPr/>
          <a:lstStyle/>
          <a:p>
            <a:fld id="{3DDE11F4-7604-4FB6-8BC3-C649B34D348F}" type="datetime1">
              <a:rPr lang="zh-CN" altLang="en-US"/>
              <a:pPr/>
              <a:t>2023/3/5</a:t>
            </a:fld>
            <a:endParaRPr lang="en-US" altLang="zh-CN" sz="1000"/>
          </a:p>
        </p:txBody>
      </p:sp>
      <p:sp>
        <p:nvSpPr>
          <p:cNvPr id="1444866" name="Rectangle 2"/>
          <p:cNvSpPr>
            <a:spLocks noGrp="1" noChangeArrowheads="1"/>
          </p:cNvSpPr>
          <p:nvPr>
            <p:ph type="title"/>
          </p:nvPr>
        </p:nvSpPr>
        <p:spPr/>
        <p:txBody>
          <a:bodyPr/>
          <a:lstStyle/>
          <a:p>
            <a:r>
              <a:rPr lang="zh-CN" altLang="en-US"/>
              <a:t>并操作（续）</a:t>
            </a:r>
          </a:p>
        </p:txBody>
      </p:sp>
      <p:sp>
        <p:nvSpPr>
          <p:cNvPr id="1444867" name="Rectangle 3"/>
          <p:cNvSpPr>
            <a:spLocks noGrp="1" noChangeArrowheads="1"/>
          </p:cNvSpPr>
          <p:nvPr>
            <p:ph type="body" idx="1"/>
          </p:nvPr>
        </p:nvSpPr>
        <p:spPr>
          <a:xfrm>
            <a:off x="650875" y="1143000"/>
            <a:ext cx="8820150" cy="4915192"/>
          </a:xfrm>
        </p:spPr>
        <p:txBody>
          <a:bodyPr/>
          <a:lstStyle/>
          <a:p>
            <a:pPr marL="342900" indent="-342900" defTabSz="914400"/>
            <a:r>
              <a:rPr lang="en-US" altLang="zh-CN" dirty="0"/>
              <a:t>[</a:t>
            </a:r>
            <a:r>
              <a:rPr lang="zh-CN" altLang="en-US" dirty="0"/>
              <a:t>例</a:t>
            </a:r>
            <a:r>
              <a:rPr lang="en-US" altLang="zh-CN" dirty="0"/>
              <a:t>]  </a:t>
            </a:r>
            <a:r>
              <a:rPr lang="zh-CN" altLang="en-US" dirty="0"/>
              <a:t>查询计算机科学系的学生</a:t>
            </a:r>
            <a:r>
              <a:rPr lang="zh-CN" altLang="en-US" dirty="0">
                <a:solidFill>
                  <a:srgbClr val="FF0000"/>
                </a:solidFill>
              </a:rPr>
              <a:t>或者</a:t>
            </a:r>
            <a:r>
              <a:rPr lang="zh-CN" altLang="en-US" dirty="0"/>
              <a:t>年龄不大于</a:t>
            </a:r>
            <a:r>
              <a:rPr lang="en-US" altLang="zh-CN" dirty="0"/>
              <a:t>19</a:t>
            </a:r>
            <a:r>
              <a:rPr lang="zh-CN" altLang="en-US" dirty="0"/>
              <a:t>岁的学生。</a:t>
            </a:r>
            <a:r>
              <a:rPr kumimoji="1" lang="zh-CN" altLang="en-US" dirty="0"/>
              <a:t>并按年龄倒排序</a:t>
            </a:r>
            <a:endParaRPr lang="zh-CN" altLang="en-US" dirty="0"/>
          </a:p>
          <a:p>
            <a:pPr marL="342900" indent="-342900" defTabSz="914400"/>
            <a:r>
              <a:rPr lang="zh-CN" altLang="en-US" dirty="0"/>
              <a:t>方法一：</a:t>
            </a:r>
          </a:p>
          <a:p>
            <a:pPr marL="342900" indent="-342900" defTabSz="914400">
              <a:buFont typeface="Wingdings" pitchFamily="2" charset="2"/>
              <a:buNone/>
            </a:pPr>
            <a:r>
              <a:rPr lang="zh-CN" altLang="en-US" sz="2400" dirty="0"/>
              <a:t>        </a:t>
            </a:r>
            <a:r>
              <a:rPr lang="en-US" altLang="zh-CN" sz="2400" dirty="0"/>
              <a:t>SELECT *</a:t>
            </a:r>
          </a:p>
          <a:p>
            <a:pPr marL="342900" indent="-342900" defTabSz="914400">
              <a:buFont typeface="Wingdings" pitchFamily="2" charset="2"/>
              <a:buNone/>
            </a:pPr>
            <a:r>
              <a:rPr lang="en-US" altLang="zh-CN" sz="2400" dirty="0"/>
              <a:t>        FROM Student</a:t>
            </a:r>
          </a:p>
          <a:p>
            <a:pPr marL="342900" indent="-342900" defTabSz="914400">
              <a:buFont typeface="Wingdings" pitchFamily="2" charset="2"/>
              <a:buNone/>
            </a:pPr>
            <a:r>
              <a:rPr lang="en-US" altLang="zh-CN" sz="2400" dirty="0"/>
              <a:t>        WHERE </a:t>
            </a:r>
            <a:r>
              <a:rPr lang="en-US" altLang="zh-CN" sz="2400" dirty="0" err="1"/>
              <a:t>Sdept</a:t>
            </a:r>
            <a:r>
              <a:rPr lang="en-US" altLang="zh-CN" sz="2400" dirty="0"/>
              <a:t>= 'CS'</a:t>
            </a:r>
          </a:p>
          <a:p>
            <a:pPr marL="342900" indent="-342900" defTabSz="914400">
              <a:buFont typeface="Wingdings" pitchFamily="2" charset="2"/>
              <a:buNone/>
            </a:pPr>
            <a:r>
              <a:rPr lang="en-US" altLang="zh-CN" sz="2400" dirty="0"/>
              <a:t>        UNION</a:t>
            </a:r>
          </a:p>
          <a:p>
            <a:pPr marL="342900" indent="-342900" defTabSz="914400">
              <a:buFont typeface="Wingdings" pitchFamily="2" charset="2"/>
              <a:buNone/>
            </a:pPr>
            <a:r>
              <a:rPr lang="en-US" altLang="zh-CN" sz="2400" dirty="0"/>
              <a:t>        SELECT *</a:t>
            </a:r>
          </a:p>
          <a:p>
            <a:pPr marL="342900" indent="-342900" defTabSz="914400">
              <a:buFont typeface="Wingdings" pitchFamily="2" charset="2"/>
              <a:buNone/>
            </a:pPr>
            <a:r>
              <a:rPr lang="en-US" altLang="zh-CN" sz="2400" dirty="0"/>
              <a:t>        FROM Student</a:t>
            </a:r>
          </a:p>
          <a:p>
            <a:pPr marL="342900" indent="-342900" defTabSz="914400">
              <a:buFont typeface="Wingdings" pitchFamily="2" charset="2"/>
              <a:buNone/>
            </a:pPr>
            <a:r>
              <a:rPr lang="en-US" altLang="zh-CN" sz="2400" dirty="0"/>
              <a:t>        WHERE Sage&lt;=19</a:t>
            </a:r>
          </a:p>
          <a:p>
            <a:pPr marL="342900" indent="-342900" defTabSz="914400" eaLnBrk="1" hangingPunct="1">
              <a:lnSpc>
                <a:spcPct val="100000"/>
              </a:lnSpc>
              <a:spcBef>
                <a:spcPct val="0"/>
              </a:spcBef>
              <a:buClrTx/>
              <a:buSzTx/>
              <a:buFontTx/>
              <a:buNone/>
            </a:pPr>
            <a:r>
              <a:rPr kumimoji="1" lang="en-US" altLang="zh-CN" sz="2400" dirty="0">
                <a:solidFill>
                  <a:srgbClr val="0000FF"/>
                </a:solidFill>
              </a:rPr>
              <a:t>ORDER BY</a:t>
            </a:r>
            <a:r>
              <a:rPr kumimoji="1" lang="en-US" altLang="zh-CN" sz="2400" dirty="0"/>
              <a:t> </a:t>
            </a:r>
            <a:r>
              <a:rPr lang="en-US" altLang="zh-CN" sz="2400" dirty="0"/>
              <a:t>Sage</a:t>
            </a:r>
            <a:r>
              <a:rPr kumimoji="1" lang="en-US" altLang="zh-CN" sz="2400" dirty="0"/>
              <a:t> DESC</a:t>
            </a:r>
            <a:endParaRPr lang="zh-CN" altLang="en-US" sz="2400" dirty="0"/>
          </a:p>
        </p:txBody>
      </p:sp>
      <p:sp>
        <p:nvSpPr>
          <p:cNvPr id="1444868" name="Rectangle 4"/>
          <p:cNvSpPr>
            <a:spLocks noChangeArrowheads="1"/>
          </p:cNvSpPr>
          <p:nvPr/>
        </p:nvSpPr>
        <p:spPr bwMode="auto">
          <a:xfrm>
            <a:off x="4357132" y="2147888"/>
            <a:ext cx="5543797" cy="277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l">
              <a:lnSpc>
                <a:spcPct val="90000"/>
              </a:lnSpc>
              <a:spcBef>
                <a:spcPct val="35000"/>
              </a:spcBef>
              <a:buClr>
                <a:srgbClr val="27305F"/>
              </a:buClr>
              <a:buSzPct val="60000"/>
              <a:buFont typeface="Wingdings" pitchFamily="2" charset="2"/>
              <a:buChar char="n"/>
            </a:pPr>
            <a:r>
              <a:rPr lang="zh-CN" altLang="en-US" sz="2800" dirty="0">
                <a:latin typeface="Times New Roman" pitchFamily="18" charset="0"/>
              </a:rPr>
              <a:t>方法二：</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SELECT  DISTINCT  *</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FROM Student</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WHERE </a:t>
            </a:r>
            <a:r>
              <a:rPr lang="en-US" altLang="zh-CN" dirty="0" err="1">
                <a:latin typeface="Times New Roman" pitchFamily="18" charset="0"/>
              </a:rPr>
              <a:t>Sdept</a:t>
            </a:r>
            <a:r>
              <a:rPr lang="en-US" altLang="zh-CN" dirty="0">
                <a:latin typeface="Times New Roman" pitchFamily="18" charset="0"/>
              </a:rPr>
              <a:t>= 'CS'  </a:t>
            </a:r>
            <a:r>
              <a:rPr lang="en-US" altLang="zh-CN" dirty="0">
                <a:solidFill>
                  <a:srgbClr val="FF0000"/>
                </a:solidFill>
                <a:latin typeface="Times New Roman" pitchFamily="18" charset="0"/>
              </a:rPr>
              <a:t>OR</a:t>
            </a:r>
            <a:r>
              <a:rPr lang="en-US" altLang="zh-CN" dirty="0">
                <a:latin typeface="Times New Roman" pitchFamily="18" charset="0"/>
              </a:rPr>
              <a:t>  Sage&lt;=19</a:t>
            </a:r>
          </a:p>
          <a:p>
            <a:pPr marL="342900" indent="-342900" algn="l">
              <a:lnSpc>
                <a:spcPct val="90000"/>
              </a:lnSpc>
              <a:spcBef>
                <a:spcPct val="35000"/>
              </a:spcBef>
              <a:buClr>
                <a:srgbClr val="27305F"/>
              </a:buClr>
              <a:buSzPct val="60000"/>
              <a:buFont typeface="Wingdings" pitchFamily="2" charset="2"/>
              <a:buNone/>
            </a:pPr>
            <a:r>
              <a:rPr kumimoji="1" lang="en-US" altLang="zh-CN" dirty="0">
                <a:solidFill>
                  <a:srgbClr val="0000FF"/>
                </a:solidFill>
                <a:latin typeface="Times New Roman" pitchFamily="18" charset="0"/>
              </a:rPr>
              <a:t>          ORDER BY</a:t>
            </a:r>
            <a:r>
              <a:rPr kumimoji="1" lang="en-US" altLang="zh-CN" dirty="0">
                <a:latin typeface="Times New Roman" pitchFamily="18" charset="0"/>
              </a:rPr>
              <a:t> </a:t>
            </a:r>
            <a:r>
              <a:rPr lang="en-US" altLang="zh-CN" sz="2800" dirty="0">
                <a:latin typeface="Times New Roman" pitchFamily="18" charset="0"/>
              </a:rPr>
              <a:t>Sage</a:t>
            </a:r>
            <a:r>
              <a:rPr kumimoji="1" lang="en-US" altLang="zh-CN" dirty="0">
                <a:latin typeface="Times New Roman" pitchFamily="18" charset="0"/>
              </a:rPr>
              <a:t> DESC</a:t>
            </a:r>
            <a:endParaRPr lang="zh-CN" altLang="en-US" dirty="0">
              <a:latin typeface="Times New Roman" pitchFamily="18" charset="0"/>
            </a:endParaRPr>
          </a:p>
          <a:p>
            <a:pPr marL="342900" indent="-342900" algn="l">
              <a:lnSpc>
                <a:spcPct val="90000"/>
              </a:lnSpc>
              <a:spcBef>
                <a:spcPct val="35000"/>
              </a:spcBef>
              <a:buClr>
                <a:srgbClr val="27305F"/>
              </a:buClr>
              <a:buSzPct val="60000"/>
              <a:buFont typeface="Wingdings" pitchFamily="2" charset="2"/>
              <a:buNone/>
            </a:pPr>
            <a:endParaRPr lang="zh-CN" alt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4868"/>
                                        </p:tgtEl>
                                        <p:attrNameLst>
                                          <p:attrName>style.visibility</p:attrName>
                                        </p:attrNameLst>
                                      </p:cBhvr>
                                      <p:to>
                                        <p:strVal val="visible"/>
                                      </p:to>
                                    </p:set>
                                    <p:anim calcmode="lin" valueType="num">
                                      <p:cBhvr additive="base">
                                        <p:cTn id="7" dur="500" fill="hold"/>
                                        <p:tgtEl>
                                          <p:spTgt spid="1444868"/>
                                        </p:tgtEl>
                                        <p:attrNameLst>
                                          <p:attrName>ppt_x</p:attrName>
                                        </p:attrNameLst>
                                      </p:cBhvr>
                                      <p:tavLst>
                                        <p:tav tm="0">
                                          <p:val>
                                            <p:strVal val="0-#ppt_w/2"/>
                                          </p:val>
                                        </p:tav>
                                        <p:tav tm="100000">
                                          <p:val>
                                            <p:strVal val="#ppt_x"/>
                                          </p:val>
                                        </p:tav>
                                      </p:tavLst>
                                    </p:anim>
                                    <p:anim calcmode="lin" valueType="num">
                                      <p:cBhvr additive="base">
                                        <p:cTn id="8" dur="500" fill="hold"/>
                                        <p:tgtEl>
                                          <p:spTgt spid="144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868"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1AC0486-1C0D-44F4-B238-608425800E96}" type="slidenum">
              <a:rPr lang="zh-CN" altLang="en-US"/>
              <a:pPr/>
              <a:t>113</a:t>
            </a:fld>
            <a:endParaRPr lang="en-US" altLang="zh-CN"/>
          </a:p>
        </p:txBody>
      </p:sp>
      <p:sp>
        <p:nvSpPr>
          <p:cNvPr id="6" name="日期占位符 4"/>
          <p:cNvSpPr>
            <a:spLocks noGrp="1"/>
          </p:cNvSpPr>
          <p:nvPr>
            <p:ph type="dt" sz="half" idx="11"/>
          </p:nvPr>
        </p:nvSpPr>
        <p:spPr/>
        <p:txBody>
          <a:bodyPr/>
          <a:lstStyle/>
          <a:p>
            <a:fld id="{B55E049A-02C7-4ABF-9229-CB199AB650A1}" type="datetime1">
              <a:rPr lang="zh-CN" altLang="en-US"/>
              <a:pPr/>
              <a:t>2023/3/5</a:t>
            </a:fld>
            <a:endParaRPr lang="en-US" altLang="zh-CN" sz="1000"/>
          </a:p>
        </p:txBody>
      </p:sp>
      <p:sp>
        <p:nvSpPr>
          <p:cNvPr id="1446914" name="Rectangle 2"/>
          <p:cNvSpPr>
            <a:spLocks noGrp="1" noChangeArrowheads="1"/>
          </p:cNvSpPr>
          <p:nvPr>
            <p:ph type="title"/>
          </p:nvPr>
        </p:nvSpPr>
        <p:spPr/>
        <p:txBody>
          <a:bodyPr/>
          <a:lstStyle/>
          <a:p>
            <a:r>
              <a:rPr lang="zh-CN" altLang="en-US"/>
              <a:t>并操作（续）</a:t>
            </a:r>
          </a:p>
        </p:txBody>
      </p:sp>
      <p:sp>
        <p:nvSpPr>
          <p:cNvPr id="1446915" name="Rectangle 3"/>
          <p:cNvSpPr>
            <a:spLocks noGrp="1" noChangeArrowheads="1"/>
          </p:cNvSpPr>
          <p:nvPr>
            <p:ph type="body" idx="1"/>
          </p:nvPr>
        </p:nvSpPr>
        <p:spPr>
          <a:xfrm>
            <a:off x="650875" y="1143000"/>
            <a:ext cx="8820150" cy="4575175"/>
          </a:xfrm>
        </p:spPr>
        <p:txBody>
          <a:bodyPr/>
          <a:lstStyle/>
          <a:p>
            <a:pPr marL="342900" indent="-342900" defTabSz="914400"/>
            <a:r>
              <a:rPr lang="en-US" altLang="zh-CN" dirty="0"/>
              <a:t>[</a:t>
            </a:r>
            <a:r>
              <a:rPr lang="zh-CN" altLang="en-US" dirty="0"/>
              <a:t>例</a:t>
            </a:r>
            <a:r>
              <a:rPr lang="en-US" altLang="zh-CN" dirty="0"/>
              <a:t>]  </a:t>
            </a:r>
            <a:r>
              <a:rPr lang="zh-CN" altLang="en-US" dirty="0"/>
              <a:t>查询选修了课程</a:t>
            </a:r>
            <a:r>
              <a:rPr lang="en-US" altLang="zh-CN" dirty="0"/>
              <a:t>1</a:t>
            </a:r>
            <a:r>
              <a:rPr lang="zh-CN" altLang="en-US" dirty="0"/>
              <a:t>或者选修了课程</a:t>
            </a:r>
            <a:r>
              <a:rPr lang="en-US" altLang="zh-CN" dirty="0"/>
              <a:t>2</a:t>
            </a:r>
            <a:r>
              <a:rPr lang="zh-CN" altLang="en-US" dirty="0"/>
              <a:t>的学生。</a:t>
            </a:r>
          </a:p>
          <a:p>
            <a:pPr marL="342900" indent="-342900" defTabSz="914400"/>
            <a:r>
              <a:rPr lang="zh-CN" altLang="en-US" dirty="0"/>
              <a:t>方法一：</a:t>
            </a:r>
          </a:p>
          <a:p>
            <a:pPr marL="342900" indent="-342900" defTabSz="914400">
              <a:buFont typeface="Wingdings" pitchFamily="2" charset="2"/>
              <a:buNone/>
            </a:pPr>
            <a:r>
              <a:rPr lang="zh-CN" altLang="en-US" sz="2400" dirty="0"/>
              <a:t>        </a:t>
            </a:r>
            <a:r>
              <a:rPr lang="en-US" altLang="zh-CN" sz="2400" dirty="0"/>
              <a:t>SELECT </a:t>
            </a:r>
            <a:r>
              <a:rPr lang="en-US" altLang="zh-CN" sz="2400" dirty="0" err="1"/>
              <a:t>Sno</a:t>
            </a:r>
            <a:endParaRPr lang="en-US" altLang="zh-CN" sz="2400" dirty="0"/>
          </a:p>
          <a:p>
            <a:pPr marL="342900" indent="-342900" defTabSz="914400">
              <a:buFont typeface="Wingdings" pitchFamily="2" charset="2"/>
              <a:buNone/>
            </a:pPr>
            <a:r>
              <a:rPr lang="en-US" altLang="zh-CN" sz="2400" dirty="0"/>
              <a:t>        FROM SC</a:t>
            </a:r>
          </a:p>
          <a:p>
            <a:pPr marL="342900" indent="-342900" defTabSz="914400">
              <a:buFont typeface="Wingdings" pitchFamily="2" charset="2"/>
              <a:buNone/>
            </a:pPr>
            <a:r>
              <a:rPr lang="en-US" altLang="zh-CN" sz="2400" dirty="0"/>
              <a:t>        WHERE </a:t>
            </a:r>
            <a:r>
              <a:rPr lang="en-US" altLang="zh-CN" sz="2400" dirty="0" err="1"/>
              <a:t>Cno</a:t>
            </a:r>
            <a:r>
              <a:rPr lang="en-US" altLang="zh-CN" sz="2400" dirty="0"/>
              <a:t>=' 1 '</a:t>
            </a:r>
          </a:p>
          <a:p>
            <a:pPr marL="342900" indent="-342900" defTabSz="914400">
              <a:buFont typeface="Wingdings" pitchFamily="2" charset="2"/>
              <a:buNone/>
            </a:pPr>
            <a:r>
              <a:rPr lang="en-US" altLang="zh-CN" sz="2400" dirty="0"/>
              <a:t>        UNION</a:t>
            </a:r>
          </a:p>
          <a:p>
            <a:pPr marL="342900" indent="-342900" defTabSz="914400">
              <a:buFont typeface="Wingdings" pitchFamily="2" charset="2"/>
              <a:buNone/>
            </a:pPr>
            <a:r>
              <a:rPr lang="en-US" altLang="zh-CN" sz="2400" dirty="0"/>
              <a:t>        SELECT </a:t>
            </a:r>
            <a:r>
              <a:rPr lang="en-US" altLang="zh-CN" sz="2400" dirty="0" err="1"/>
              <a:t>Sno</a:t>
            </a:r>
            <a:endParaRPr lang="en-US" altLang="zh-CN" sz="2400" dirty="0"/>
          </a:p>
          <a:p>
            <a:pPr marL="342900" indent="-342900" defTabSz="914400">
              <a:buFont typeface="Wingdings" pitchFamily="2" charset="2"/>
              <a:buNone/>
            </a:pPr>
            <a:r>
              <a:rPr lang="en-US" altLang="zh-CN" sz="2400" dirty="0"/>
              <a:t>        FROM SC</a:t>
            </a:r>
          </a:p>
          <a:p>
            <a:pPr marL="342900" indent="-342900" defTabSz="914400">
              <a:buFont typeface="Wingdings" pitchFamily="2" charset="2"/>
              <a:buNone/>
            </a:pPr>
            <a:r>
              <a:rPr lang="en-US" altLang="zh-CN" sz="2400" dirty="0"/>
              <a:t>        WHERE </a:t>
            </a:r>
            <a:r>
              <a:rPr lang="en-US" altLang="zh-CN" sz="2400" dirty="0" err="1"/>
              <a:t>Cno</a:t>
            </a:r>
            <a:r>
              <a:rPr lang="en-US" altLang="zh-CN" sz="2400" dirty="0"/>
              <a:t>= ' 2 '</a:t>
            </a:r>
            <a:endParaRPr lang="zh-CN" altLang="en-US" sz="2400" dirty="0"/>
          </a:p>
          <a:p>
            <a:pPr marL="342900" indent="-342900" defTabSz="914400">
              <a:buFont typeface="Wingdings" pitchFamily="2" charset="2"/>
              <a:buNone/>
            </a:pPr>
            <a:endParaRPr lang="zh-CN" altLang="en-US" sz="2400" dirty="0"/>
          </a:p>
        </p:txBody>
      </p:sp>
      <p:sp>
        <p:nvSpPr>
          <p:cNvPr id="1446916" name="Rectangle 4"/>
          <p:cNvSpPr>
            <a:spLocks noChangeArrowheads="1"/>
          </p:cNvSpPr>
          <p:nvPr/>
        </p:nvSpPr>
        <p:spPr bwMode="auto">
          <a:xfrm>
            <a:off x="3944888" y="1700213"/>
            <a:ext cx="596111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l">
              <a:lnSpc>
                <a:spcPct val="90000"/>
              </a:lnSpc>
              <a:spcBef>
                <a:spcPct val="35000"/>
              </a:spcBef>
              <a:buClr>
                <a:srgbClr val="27305F"/>
              </a:buClr>
              <a:buSzPct val="60000"/>
              <a:buFont typeface="Wingdings" pitchFamily="2" charset="2"/>
              <a:buChar char="n"/>
            </a:pPr>
            <a:r>
              <a:rPr lang="zh-CN" altLang="en-US" sz="2800" dirty="0">
                <a:latin typeface="Times New Roman" pitchFamily="18" charset="0"/>
              </a:rPr>
              <a:t>方法二：</a:t>
            </a:r>
          </a:p>
          <a:p>
            <a:pPr marL="342900" indent="-342900" algn="l">
              <a:lnSpc>
                <a:spcPct val="90000"/>
              </a:lnSpc>
              <a:spcBef>
                <a:spcPct val="35000"/>
              </a:spcBef>
              <a:buClr>
                <a:srgbClr val="27305F"/>
              </a:buClr>
              <a:buSzPct val="60000"/>
              <a:buFont typeface="Wingdings" pitchFamily="2" charset="2"/>
              <a:buNone/>
            </a:pPr>
            <a:r>
              <a:rPr lang="zh-CN" altLang="en-US" sz="2800" dirty="0">
                <a:latin typeface="Times New Roman" pitchFamily="18" charset="0"/>
              </a:rPr>
              <a:t>       </a:t>
            </a:r>
            <a:r>
              <a:rPr lang="en-US" altLang="zh-CN" dirty="0">
                <a:latin typeface="Times New Roman" pitchFamily="18" charset="0"/>
              </a:rPr>
              <a:t>SELECT  DISTINCT  </a:t>
            </a:r>
            <a:r>
              <a:rPr lang="en-US" altLang="zh-CN" dirty="0" err="1">
                <a:latin typeface="Times New Roman" pitchFamily="18" charset="0"/>
              </a:rPr>
              <a:t>Sno</a:t>
            </a:r>
            <a:endParaRPr lang="en-US" altLang="zh-CN" dirty="0">
              <a:latin typeface="Times New Roman" pitchFamily="18" charset="0"/>
            </a:endParaRP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FROM SC</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WHERE </a:t>
            </a:r>
            <a:r>
              <a:rPr lang="en-US" altLang="zh-CN" dirty="0" err="1">
                <a:latin typeface="Times New Roman" pitchFamily="18" charset="0"/>
              </a:rPr>
              <a:t>Cno</a:t>
            </a:r>
            <a:r>
              <a:rPr lang="en-US" altLang="zh-CN" dirty="0">
                <a:latin typeface="Times New Roman" pitchFamily="18" charset="0"/>
              </a:rPr>
              <a:t>=' 1 '  OR  </a:t>
            </a:r>
            <a:r>
              <a:rPr lang="en-US" altLang="zh-CN" dirty="0" err="1">
                <a:latin typeface="Times New Roman" pitchFamily="18" charset="0"/>
              </a:rPr>
              <a:t>Cno</a:t>
            </a:r>
            <a:r>
              <a:rPr lang="en-US" altLang="zh-CN" dirty="0">
                <a:latin typeface="Times New Roman" pitchFamily="18" charset="0"/>
              </a:rPr>
              <a:t>= ' 2 '</a:t>
            </a:r>
            <a:endParaRPr lang="zh-CN" altLang="en-US" dirty="0">
              <a:latin typeface="Times New Roman" pitchFamily="18" charset="0"/>
            </a:endParaRPr>
          </a:p>
          <a:p>
            <a:pPr marL="342900" indent="-342900" algn="l">
              <a:lnSpc>
                <a:spcPct val="90000"/>
              </a:lnSpc>
              <a:spcBef>
                <a:spcPct val="35000"/>
              </a:spcBef>
              <a:buClr>
                <a:srgbClr val="27305F"/>
              </a:buClr>
              <a:buSzPct val="60000"/>
              <a:buFont typeface="Wingdings" pitchFamily="2" charset="2"/>
              <a:buNone/>
            </a:pPr>
            <a:endParaRPr lang="zh-CN" altLang="en-US" dirty="0">
              <a:latin typeface="Times New Roman" pitchFamily="18" charset="0"/>
            </a:endParaRPr>
          </a:p>
          <a:p>
            <a:pPr marL="342900" indent="-342900" algn="l">
              <a:lnSpc>
                <a:spcPct val="90000"/>
              </a:lnSpc>
              <a:spcBef>
                <a:spcPct val="35000"/>
              </a:spcBef>
              <a:buClr>
                <a:srgbClr val="27305F"/>
              </a:buClr>
              <a:buSzPct val="60000"/>
              <a:buFont typeface="Wingdings" pitchFamily="2" charset="2"/>
              <a:buNone/>
            </a:pPr>
            <a:endParaRPr lang="zh-CN" altLang="en-US"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6916"/>
                                        </p:tgtEl>
                                        <p:attrNameLst>
                                          <p:attrName>style.visibility</p:attrName>
                                        </p:attrNameLst>
                                      </p:cBhvr>
                                      <p:to>
                                        <p:strVal val="visible"/>
                                      </p:to>
                                    </p:set>
                                    <p:anim calcmode="lin" valueType="num">
                                      <p:cBhvr additive="base">
                                        <p:cTn id="7" dur="500" fill="hold"/>
                                        <p:tgtEl>
                                          <p:spTgt spid="1446916"/>
                                        </p:tgtEl>
                                        <p:attrNameLst>
                                          <p:attrName>ppt_x</p:attrName>
                                        </p:attrNameLst>
                                      </p:cBhvr>
                                      <p:tavLst>
                                        <p:tav tm="0">
                                          <p:val>
                                            <p:strVal val="0-#ppt_w/2"/>
                                          </p:val>
                                        </p:tav>
                                        <p:tav tm="100000">
                                          <p:val>
                                            <p:strVal val="#ppt_x"/>
                                          </p:val>
                                        </p:tav>
                                      </p:tavLst>
                                    </p:anim>
                                    <p:anim calcmode="lin" valueType="num">
                                      <p:cBhvr additive="base">
                                        <p:cTn id="8" dur="500" fill="hold"/>
                                        <p:tgtEl>
                                          <p:spTgt spid="1446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916"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5B9E2BBD-0E34-4059-A988-BE238B4EC6BE}" type="slidenum">
              <a:rPr lang="zh-CN" altLang="en-US"/>
              <a:pPr/>
              <a:t>114</a:t>
            </a:fld>
            <a:endParaRPr lang="en-US" altLang="zh-CN"/>
          </a:p>
        </p:txBody>
      </p:sp>
      <p:sp>
        <p:nvSpPr>
          <p:cNvPr id="7" name="日期占位符 4"/>
          <p:cNvSpPr>
            <a:spLocks noGrp="1"/>
          </p:cNvSpPr>
          <p:nvPr>
            <p:ph type="dt" sz="half" idx="11"/>
          </p:nvPr>
        </p:nvSpPr>
        <p:spPr/>
        <p:txBody>
          <a:bodyPr/>
          <a:lstStyle/>
          <a:p>
            <a:fld id="{01A37BB0-6686-41DE-9AC2-25AF515BC062}" type="datetime1">
              <a:rPr lang="zh-CN" altLang="en-US"/>
              <a:pPr/>
              <a:t>2023/3/5</a:t>
            </a:fld>
            <a:endParaRPr lang="en-US" altLang="zh-CN" sz="1000"/>
          </a:p>
        </p:txBody>
      </p:sp>
      <p:sp>
        <p:nvSpPr>
          <p:cNvPr id="1451010" name="Rectangle 2"/>
          <p:cNvSpPr>
            <a:spLocks noGrp="1" noChangeArrowheads="1"/>
          </p:cNvSpPr>
          <p:nvPr>
            <p:ph type="title"/>
          </p:nvPr>
        </p:nvSpPr>
        <p:spPr/>
        <p:txBody>
          <a:bodyPr/>
          <a:lstStyle/>
          <a:p>
            <a:r>
              <a:rPr lang="zh-CN" altLang="en-US"/>
              <a:t>(2) 交操作</a:t>
            </a:r>
          </a:p>
        </p:txBody>
      </p:sp>
      <p:sp>
        <p:nvSpPr>
          <p:cNvPr id="1451011" name="Rectangle 3"/>
          <p:cNvSpPr>
            <a:spLocks noGrp="1" noChangeArrowheads="1"/>
          </p:cNvSpPr>
          <p:nvPr>
            <p:ph type="body" idx="1"/>
          </p:nvPr>
        </p:nvSpPr>
        <p:spPr>
          <a:xfrm>
            <a:off x="650875" y="1143000"/>
            <a:ext cx="8820150" cy="682625"/>
          </a:xfrm>
        </p:spPr>
        <p:txBody>
          <a:bodyPr/>
          <a:lstStyle/>
          <a:p>
            <a:pPr marL="342900" indent="-342900" defTabSz="914400">
              <a:lnSpc>
                <a:spcPct val="80000"/>
              </a:lnSpc>
            </a:pPr>
            <a:r>
              <a:rPr lang="en-US" altLang="zh-CN"/>
              <a:t>[</a:t>
            </a:r>
            <a:r>
              <a:rPr lang="zh-CN" altLang="en-US"/>
              <a:t>例</a:t>
            </a:r>
            <a:r>
              <a:rPr lang="en-US" altLang="zh-CN"/>
              <a:t>]</a:t>
            </a:r>
            <a:r>
              <a:rPr kumimoji="1" lang="zh-CN" altLang="en-US"/>
              <a:t>查询计算机系的学生</a:t>
            </a:r>
            <a:r>
              <a:rPr kumimoji="1" lang="zh-CN" altLang="en-US">
                <a:solidFill>
                  <a:srgbClr val="FF0000"/>
                </a:solidFill>
              </a:rPr>
              <a:t>并且</a:t>
            </a:r>
            <a:r>
              <a:rPr kumimoji="1" lang="zh-CN" altLang="en-US"/>
              <a:t>年龄不大于</a:t>
            </a:r>
            <a:r>
              <a:rPr kumimoji="1" lang="en-US" altLang="zh-CN"/>
              <a:t>19</a:t>
            </a:r>
            <a:r>
              <a:rPr kumimoji="1" lang="zh-CN" altLang="en-US"/>
              <a:t>岁的学生， 并按年龄倒排序</a:t>
            </a:r>
            <a:endParaRPr lang="zh-CN" altLang="en-US"/>
          </a:p>
        </p:txBody>
      </p:sp>
      <p:sp>
        <p:nvSpPr>
          <p:cNvPr id="1451012" name="Text Box 4"/>
          <p:cNvSpPr txBox="1">
            <a:spLocks noChangeArrowheads="1"/>
          </p:cNvSpPr>
          <p:nvPr/>
        </p:nvSpPr>
        <p:spPr bwMode="auto">
          <a:xfrm>
            <a:off x="76201" y="1981200"/>
            <a:ext cx="3580655" cy="3022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dirty="0"/>
              <a:t>(SELECT  *</a:t>
            </a:r>
          </a:p>
          <a:p>
            <a:pPr algn="l"/>
            <a:r>
              <a:rPr kumimoji="1" lang="en-US" altLang="zh-CN" dirty="0"/>
              <a:t> FROM    Student</a:t>
            </a:r>
          </a:p>
          <a:p>
            <a:pPr algn="l"/>
            <a:r>
              <a:rPr kumimoji="1" lang="en-US" altLang="zh-CN" dirty="0"/>
              <a:t> WHERE </a:t>
            </a:r>
            <a:r>
              <a:rPr kumimoji="1" lang="en-US" altLang="zh-CN" dirty="0" err="1"/>
              <a:t>Sdept</a:t>
            </a:r>
            <a:r>
              <a:rPr kumimoji="1" lang="en-US" altLang="zh-CN" dirty="0"/>
              <a:t>='CS') </a:t>
            </a:r>
          </a:p>
          <a:p>
            <a:pPr algn="l"/>
            <a:r>
              <a:rPr kumimoji="1" lang="en-US" altLang="zh-CN" dirty="0"/>
              <a:t>INTERSECT</a:t>
            </a:r>
          </a:p>
          <a:p>
            <a:pPr algn="l"/>
            <a:r>
              <a:rPr kumimoji="1" lang="en-US" altLang="zh-CN" dirty="0"/>
              <a:t>(SELECT  *</a:t>
            </a:r>
          </a:p>
          <a:p>
            <a:pPr algn="l"/>
            <a:r>
              <a:rPr kumimoji="1" lang="en-US" altLang="zh-CN" dirty="0"/>
              <a:t> FROM    Student</a:t>
            </a:r>
          </a:p>
          <a:p>
            <a:pPr algn="l"/>
            <a:r>
              <a:rPr kumimoji="1" lang="en-US" altLang="zh-CN" dirty="0"/>
              <a:t> WHERE Sage&lt;=19)</a:t>
            </a:r>
          </a:p>
          <a:p>
            <a:pPr algn="l"/>
            <a:r>
              <a:rPr kumimoji="1" lang="en-US" altLang="zh-CN" dirty="0"/>
              <a:t>ORDER BY Sage DESC</a:t>
            </a:r>
          </a:p>
        </p:txBody>
      </p:sp>
      <p:sp>
        <p:nvSpPr>
          <p:cNvPr id="1451013" name="Rectangle 5"/>
          <p:cNvSpPr>
            <a:spLocks noChangeArrowheads="1"/>
          </p:cNvSpPr>
          <p:nvPr/>
        </p:nvSpPr>
        <p:spPr bwMode="auto">
          <a:xfrm>
            <a:off x="3679371" y="1993900"/>
            <a:ext cx="6105525" cy="379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l">
              <a:lnSpc>
                <a:spcPct val="80000"/>
              </a:lnSpc>
              <a:spcBef>
                <a:spcPct val="35000"/>
              </a:spcBef>
              <a:buClr>
                <a:srgbClr val="27305F"/>
              </a:buClr>
              <a:buSzPct val="60000"/>
              <a:buFont typeface="Wingdings" pitchFamily="2" charset="2"/>
              <a:buChar char="n"/>
            </a:pPr>
            <a:r>
              <a:rPr lang="zh-CN" altLang="en-US" sz="2800" dirty="0">
                <a:latin typeface="Times New Roman" pitchFamily="18" charset="0"/>
              </a:rPr>
              <a:t>标准</a:t>
            </a:r>
            <a:r>
              <a:rPr lang="en-US" altLang="zh-CN" sz="2800" dirty="0">
                <a:latin typeface="Times New Roman" pitchFamily="18" charset="0"/>
              </a:rPr>
              <a:t>SQL</a:t>
            </a:r>
            <a:r>
              <a:rPr lang="zh-CN" altLang="en-US" sz="2800" dirty="0">
                <a:latin typeface="Times New Roman" pitchFamily="18" charset="0"/>
              </a:rPr>
              <a:t>中没有提供集合交操作，但可用其他方法间接实现。集合交操作可以使用</a:t>
            </a:r>
            <a:r>
              <a:rPr lang="en-US" altLang="zh-CN" sz="2800" dirty="0">
                <a:latin typeface="Times New Roman" pitchFamily="18" charset="0"/>
              </a:rPr>
              <a:t>AND</a:t>
            </a:r>
            <a:r>
              <a:rPr lang="zh-CN" altLang="en-US" sz="2800" dirty="0">
                <a:latin typeface="Times New Roman" pitchFamily="18" charset="0"/>
              </a:rPr>
              <a:t>操作符或子查询实现</a:t>
            </a:r>
          </a:p>
          <a:p>
            <a:pPr marL="342900" indent="-342900" algn="l">
              <a:lnSpc>
                <a:spcPct val="80000"/>
              </a:lnSpc>
              <a:spcBef>
                <a:spcPct val="35000"/>
              </a:spcBef>
              <a:buClr>
                <a:srgbClr val="27305F"/>
              </a:buClr>
              <a:buSzPct val="60000"/>
              <a:buFont typeface="Wingdings" pitchFamily="2" charset="2"/>
              <a:buChar char="n"/>
            </a:pPr>
            <a:r>
              <a:rPr lang="zh-CN" altLang="en-US" sz="2800" dirty="0">
                <a:latin typeface="Times New Roman" pitchFamily="18" charset="0"/>
              </a:rPr>
              <a:t>本例实际上就是查询计算机科学系中年龄不大于</a:t>
            </a:r>
            <a:r>
              <a:rPr lang="en-US" altLang="zh-CN" sz="2800" dirty="0">
                <a:latin typeface="Times New Roman" pitchFamily="18" charset="0"/>
              </a:rPr>
              <a:t>19</a:t>
            </a:r>
            <a:r>
              <a:rPr lang="zh-CN" altLang="en-US" sz="2800" dirty="0">
                <a:latin typeface="Times New Roman" pitchFamily="18" charset="0"/>
              </a:rPr>
              <a:t>岁的学生</a:t>
            </a:r>
          </a:p>
          <a:p>
            <a:pPr marL="342900" indent="-342900" algn="l">
              <a:lnSpc>
                <a:spcPct val="90000"/>
              </a:lnSpc>
              <a:spcBef>
                <a:spcPct val="35000"/>
              </a:spcBef>
              <a:buClr>
                <a:srgbClr val="27305F"/>
              </a:buClr>
              <a:buSzPct val="60000"/>
              <a:buFont typeface="Wingdings" pitchFamily="2" charset="2"/>
              <a:buNone/>
            </a:pPr>
            <a:r>
              <a:rPr lang="zh-CN" altLang="en-US" sz="2800" dirty="0">
                <a:latin typeface="Times New Roman" pitchFamily="18" charset="0"/>
              </a:rPr>
              <a:t>  </a:t>
            </a:r>
            <a:r>
              <a:rPr lang="en-US" altLang="zh-CN" dirty="0"/>
              <a:t>SELECT *</a:t>
            </a:r>
          </a:p>
          <a:p>
            <a:pPr marL="342900" indent="-342900" algn="l">
              <a:lnSpc>
                <a:spcPct val="90000"/>
              </a:lnSpc>
              <a:spcBef>
                <a:spcPct val="35000"/>
              </a:spcBef>
              <a:buClr>
                <a:srgbClr val="27305F"/>
              </a:buClr>
              <a:buSzPct val="60000"/>
              <a:buFont typeface="Wingdings" pitchFamily="2" charset="2"/>
              <a:buNone/>
            </a:pPr>
            <a:r>
              <a:rPr lang="en-US" altLang="zh-CN" dirty="0"/>
              <a:t>      FROM Student</a:t>
            </a:r>
          </a:p>
          <a:p>
            <a:pPr marL="342900" indent="-342900" algn="l">
              <a:lnSpc>
                <a:spcPct val="90000"/>
              </a:lnSpc>
              <a:spcBef>
                <a:spcPct val="35000"/>
              </a:spcBef>
              <a:buClr>
                <a:srgbClr val="27305F"/>
              </a:buClr>
              <a:buSzPct val="60000"/>
              <a:buFont typeface="Wingdings" pitchFamily="2" charset="2"/>
              <a:buNone/>
            </a:pPr>
            <a:r>
              <a:rPr lang="en-US" altLang="zh-CN" dirty="0"/>
              <a:t>        WHERE </a:t>
            </a:r>
            <a:r>
              <a:rPr lang="en-US" altLang="zh-CN" dirty="0" err="1"/>
              <a:t>Sdept</a:t>
            </a:r>
            <a:r>
              <a:rPr lang="en-US" altLang="zh-CN" dirty="0"/>
              <a:t>= 'CS' </a:t>
            </a:r>
            <a:r>
              <a:rPr lang="en-US" altLang="zh-CN" dirty="0">
                <a:solidFill>
                  <a:srgbClr val="FF0000"/>
                </a:solidFill>
              </a:rPr>
              <a:t>AND</a:t>
            </a:r>
            <a:r>
              <a:rPr lang="en-US" altLang="zh-CN" dirty="0"/>
              <a:t> Sage&lt;=19</a:t>
            </a:r>
          </a:p>
          <a:p>
            <a:pPr marL="342900" indent="-342900" algn="l">
              <a:lnSpc>
                <a:spcPct val="90000"/>
              </a:lnSpc>
              <a:spcBef>
                <a:spcPct val="35000"/>
              </a:spcBef>
              <a:buClr>
                <a:srgbClr val="27305F"/>
              </a:buClr>
              <a:buSzPct val="60000"/>
              <a:buFont typeface="Wingdings" pitchFamily="2" charset="2"/>
              <a:buNone/>
            </a:pPr>
            <a:r>
              <a:rPr lang="en-US" altLang="zh-CN" dirty="0"/>
              <a:t>      ORDER BY Sage DESC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1013"/>
                                        </p:tgtEl>
                                        <p:attrNameLst>
                                          <p:attrName>style.visibility</p:attrName>
                                        </p:attrNameLst>
                                      </p:cBhvr>
                                      <p:to>
                                        <p:strVal val="visible"/>
                                      </p:to>
                                    </p:set>
                                    <p:anim calcmode="lin" valueType="num">
                                      <p:cBhvr additive="base">
                                        <p:cTn id="7" dur="500" fill="hold"/>
                                        <p:tgtEl>
                                          <p:spTgt spid="1451013"/>
                                        </p:tgtEl>
                                        <p:attrNameLst>
                                          <p:attrName>ppt_x</p:attrName>
                                        </p:attrNameLst>
                                      </p:cBhvr>
                                      <p:tavLst>
                                        <p:tav tm="0">
                                          <p:val>
                                            <p:strVal val="0-#ppt_w/2"/>
                                          </p:val>
                                        </p:tav>
                                        <p:tav tm="100000">
                                          <p:val>
                                            <p:strVal val="#ppt_x"/>
                                          </p:val>
                                        </p:tav>
                                      </p:tavLst>
                                    </p:anim>
                                    <p:anim calcmode="lin" valueType="num">
                                      <p:cBhvr additive="base">
                                        <p:cTn id="8" dur="500" fill="hold"/>
                                        <p:tgtEl>
                                          <p:spTgt spid="1451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3"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7382DAF-3969-4229-AA41-689EAF3D580E}" type="slidenum">
              <a:rPr lang="zh-CN" altLang="en-US"/>
              <a:pPr/>
              <a:t>115</a:t>
            </a:fld>
            <a:endParaRPr lang="en-US" altLang="zh-CN"/>
          </a:p>
        </p:txBody>
      </p:sp>
      <p:sp>
        <p:nvSpPr>
          <p:cNvPr id="5" name="日期占位符 4"/>
          <p:cNvSpPr>
            <a:spLocks noGrp="1"/>
          </p:cNvSpPr>
          <p:nvPr>
            <p:ph type="dt" sz="half" idx="11"/>
          </p:nvPr>
        </p:nvSpPr>
        <p:spPr/>
        <p:txBody>
          <a:bodyPr/>
          <a:lstStyle/>
          <a:p>
            <a:fld id="{70D564D4-EEBF-4843-BEF4-FDA18D0BB2EB}" type="datetime1">
              <a:rPr lang="zh-CN" altLang="en-US"/>
              <a:pPr/>
              <a:t>2023/3/5</a:t>
            </a:fld>
            <a:endParaRPr lang="en-US" altLang="zh-CN" sz="1000"/>
          </a:p>
        </p:txBody>
      </p:sp>
      <p:sp>
        <p:nvSpPr>
          <p:cNvPr id="1452034" name="Rectangle 2"/>
          <p:cNvSpPr>
            <a:spLocks noGrp="1" noChangeArrowheads="1"/>
          </p:cNvSpPr>
          <p:nvPr>
            <p:ph type="title"/>
          </p:nvPr>
        </p:nvSpPr>
        <p:spPr/>
        <p:txBody>
          <a:bodyPr/>
          <a:lstStyle/>
          <a:p>
            <a:r>
              <a:rPr lang="zh-CN" altLang="en-US"/>
              <a:t>交操作（续）</a:t>
            </a:r>
          </a:p>
        </p:txBody>
      </p:sp>
      <p:sp>
        <p:nvSpPr>
          <p:cNvPr id="1452035" name="Rectangle 3"/>
          <p:cNvSpPr>
            <a:spLocks noGrp="1" noChangeArrowheads="1"/>
          </p:cNvSpPr>
          <p:nvPr>
            <p:ph type="body" idx="1"/>
          </p:nvPr>
        </p:nvSpPr>
        <p:spPr>
          <a:xfrm>
            <a:off x="650875" y="1143000"/>
            <a:ext cx="8820150" cy="4886325"/>
          </a:xfrm>
        </p:spPr>
        <p:txBody>
          <a:bodyPr/>
          <a:lstStyle/>
          <a:p>
            <a:pPr marL="342900" indent="-342900" defTabSz="914400"/>
            <a:r>
              <a:rPr lang="en-US" altLang="zh-CN" dirty="0"/>
              <a:t>[</a:t>
            </a:r>
            <a:r>
              <a:rPr lang="zh-CN" altLang="en-US" dirty="0"/>
              <a:t>例</a:t>
            </a:r>
            <a:r>
              <a:rPr lang="en-US" altLang="zh-CN" dirty="0"/>
              <a:t>]  </a:t>
            </a:r>
            <a:r>
              <a:rPr lang="zh-CN" altLang="en-US" dirty="0"/>
              <a:t>查询选修课程</a:t>
            </a:r>
            <a:r>
              <a:rPr lang="en-US" altLang="zh-CN" dirty="0"/>
              <a:t>1</a:t>
            </a:r>
            <a:r>
              <a:rPr lang="zh-CN" altLang="en-US" dirty="0"/>
              <a:t>的学生集合与选修课程</a:t>
            </a:r>
            <a:r>
              <a:rPr lang="en-US" altLang="zh-CN" dirty="0"/>
              <a:t>2</a:t>
            </a:r>
            <a:r>
              <a:rPr lang="zh-CN" altLang="en-US" dirty="0"/>
              <a:t>的学生集合的交集</a:t>
            </a:r>
          </a:p>
          <a:p>
            <a:pPr marL="342900" indent="-342900" defTabSz="914400"/>
            <a:r>
              <a:rPr lang="zh-CN" altLang="en-US" dirty="0"/>
              <a:t>本例实际上是查询既选修了课程</a:t>
            </a:r>
            <a:r>
              <a:rPr lang="en-US" altLang="zh-CN" dirty="0"/>
              <a:t>1</a:t>
            </a:r>
            <a:r>
              <a:rPr lang="zh-CN" altLang="en-US" dirty="0"/>
              <a:t>又选修了课程</a:t>
            </a:r>
            <a:r>
              <a:rPr lang="en-US" altLang="zh-CN" dirty="0"/>
              <a:t>2</a:t>
            </a:r>
            <a:r>
              <a:rPr lang="zh-CN" altLang="en-US" dirty="0"/>
              <a:t>的学生</a:t>
            </a:r>
          </a:p>
          <a:p>
            <a:pPr marL="742950" lvl="1" indent="-285750" defTabSz="914400">
              <a:buFontTx/>
              <a:buNone/>
            </a:pPr>
            <a:r>
              <a:rPr lang="zh-CN" altLang="en-US" sz="2400" dirty="0"/>
              <a:t>        </a:t>
            </a:r>
            <a:r>
              <a:rPr lang="en-US" altLang="zh-CN" sz="2400" dirty="0"/>
              <a:t>SELECT </a:t>
            </a:r>
            <a:r>
              <a:rPr lang="en-US" altLang="zh-CN" sz="2400" dirty="0" err="1"/>
              <a:t>Sno</a:t>
            </a:r>
            <a:endParaRPr lang="en-US" altLang="zh-CN" sz="2400" dirty="0"/>
          </a:p>
          <a:p>
            <a:pPr marL="742950" lvl="1" indent="-285750" defTabSz="914400">
              <a:buFontTx/>
              <a:buNone/>
            </a:pPr>
            <a:r>
              <a:rPr lang="en-US" altLang="zh-CN" sz="2400" dirty="0"/>
              <a:t>             FROM SC</a:t>
            </a:r>
          </a:p>
          <a:p>
            <a:pPr marL="742950" lvl="1" indent="-285750" defTabSz="914400">
              <a:buFontTx/>
              <a:buNone/>
            </a:pPr>
            <a:r>
              <a:rPr lang="en-US" altLang="zh-CN" sz="2400" dirty="0"/>
              <a:t>                   WHERE </a:t>
            </a:r>
            <a:r>
              <a:rPr lang="en-US" altLang="zh-CN" sz="2400" dirty="0" err="1"/>
              <a:t>Cno</a:t>
            </a:r>
            <a:r>
              <a:rPr lang="en-US" altLang="zh-CN" sz="2400" dirty="0"/>
              <a:t>=' 1 ' AND </a:t>
            </a:r>
            <a:r>
              <a:rPr lang="en-US" altLang="zh-CN" sz="2400" dirty="0" err="1"/>
              <a:t>Sno</a:t>
            </a:r>
            <a:r>
              <a:rPr lang="en-US" altLang="zh-CN" sz="2400" dirty="0"/>
              <a:t> IN</a:t>
            </a:r>
          </a:p>
          <a:p>
            <a:pPr marL="742950" lvl="1" indent="-285750" defTabSz="914400">
              <a:buFontTx/>
              <a:buNone/>
            </a:pPr>
            <a:r>
              <a:rPr lang="en-US" altLang="zh-CN" sz="2400" dirty="0"/>
              <a:t>                               (SELECT </a:t>
            </a:r>
            <a:r>
              <a:rPr lang="en-US" altLang="zh-CN" sz="2400" dirty="0" err="1"/>
              <a:t>Sno</a:t>
            </a:r>
            <a:endParaRPr lang="en-US" altLang="zh-CN" sz="2400" dirty="0"/>
          </a:p>
          <a:p>
            <a:pPr marL="742950" lvl="1" indent="-285750" defTabSz="914400">
              <a:buFontTx/>
              <a:buNone/>
            </a:pPr>
            <a:r>
              <a:rPr lang="en-US" altLang="zh-CN" sz="2400" dirty="0"/>
              <a:t>                                        FROM SC</a:t>
            </a:r>
          </a:p>
          <a:p>
            <a:pPr marL="742950" lvl="1" indent="-285750" defTabSz="914400">
              <a:buFontTx/>
              <a:buNone/>
            </a:pPr>
            <a:r>
              <a:rPr lang="en-US" altLang="zh-CN" sz="2400" dirty="0"/>
              <a:t>                                               WHERE </a:t>
            </a:r>
            <a:r>
              <a:rPr lang="en-US" altLang="zh-CN" sz="2400" dirty="0" err="1"/>
              <a:t>Cno</a:t>
            </a:r>
            <a:r>
              <a:rPr lang="en-US" altLang="zh-CN" sz="2400" dirty="0"/>
              <a:t>=' 2 ')</a:t>
            </a:r>
            <a:endParaRPr lang="zh-CN" altLang="en-US" sz="2400" dirty="0"/>
          </a:p>
          <a:p>
            <a:pPr marL="342900" indent="-342900" defTabSz="914400">
              <a:buFont typeface="Wingdings" pitchFamily="2" charset="2"/>
              <a:buNone/>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52035">
                                            <p:txEl>
                                              <p:pRg st="0" end="0"/>
                                            </p:txEl>
                                          </p:spTgt>
                                        </p:tgtEl>
                                        <p:attrNameLst>
                                          <p:attrName>style.visibility</p:attrName>
                                        </p:attrNameLst>
                                      </p:cBhvr>
                                      <p:to>
                                        <p:strVal val="visible"/>
                                      </p:to>
                                    </p:set>
                                    <p:animEffect transition="in" filter="wipe(up)">
                                      <p:cBhvr>
                                        <p:cTn id="7" dur="500"/>
                                        <p:tgtEl>
                                          <p:spTgt spid="1452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52035">
                                            <p:txEl>
                                              <p:pRg st="1" end="1"/>
                                            </p:txEl>
                                          </p:spTgt>
                                        </p:tgtEl>
                                        <p:attrNameLst>
                                          <p:attrName>style.visibility</p:attrName>
                                        </p:attrNameLst>
                                      </p:cBhvr>
                                      <p:to>
                                        <p:strVal val="visible"/>
                                      </p:to>
                                    </p:set>
                                    <p:animEffect transition="in" filter="wipe(up)">
                                      <p:cBhvr>
                                        <p:cTn id="12" dur="500"/>
                                        <p:tgtEl>
                                          <p:spTgt spid="145203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52035">
                                            <p:txEl>
                                              <p:pRg st="2" end="2"/>
                                            </p:txEl>
                                          </p:spTgt>
                                        </p:tgtEl>
                                        <p:attrNameLst>
                                          <p:attrName>style.visibility</p:attrName>
                                        </p:attrNameLst>
                                      </p:cBhvr>
                                      <p:to>
                                        <p:strVal val="visible"/>
                                      </p:to>
                                    </p:set>
                                    <p:animEffect transition="in" filter="wipe(up)">
                                      <p:cBhvr>
                                        <p:cTn id="15" dur="500"/>
                                        <p:tgtEl>
                                          <p:spTgt spid="145203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52035">
                                            <p:txEl>
                                              <p:pRg st="3" end="3"/>
                                            </p:txEl>
                                          </p:spTgt>
                                        </p:tgtEl>
                                        <p:attrNameLst>
                                          <p:attrName>style.visibility</p:attrName>
                                        </p:attrNameLst>
                                      </p:cBhvr>
                                      <p:to>
                                        <p:strVal val="visible"/>
                                      </p:to>
                                    </p:set>
                                    <p:animEffect transition="in" filter="wipe(up)">
                                      <p:cBhvr>
                                        <p:cTn id="18" dur="500"/>
                                        <p:tgtEl>
                                          <p:spTgt spid="145203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52035">
                                            <p:txEl>
                                              <p:pRg st="4" end="4"/>
                                            </p:txEl>
                                          </p:spTgt>
                                        </p:tgtEl>
                                        <p:attrNameLst>
                                          <p:attrName>style.visibility</p:attrName>
                                        </p:attrNameLst>
                                      </p:cBhvr>
                                      <p:to>
                                        <p:strVal val="visible"/>
                                      </p:to>
                                    </p:set>
                                    <p:animEffect transition="in" filter="wipe(up)">
                                      <p:cBhvr>
                                        <p:cTn id="21" dur="500"/>
                                        <p:tgtEl>
                                          <p:spTgt spid="145203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52035">
                                            <p:txEl>
                                              <p:pRg st="5" end="5"/>
                                            </p:txEl>
                                          </p:spTgt>
                                        </p:tgtEl>
                                        <p:attrNameLst>
                                          <p:attrName>style.visibility</p:attrName>
                                        </p:attrNameLst>
                                      </p:cBhvr>
                                      <p:to>
                                        <p:strVal val="visible"/>
                                      </p:to>
                                    </p:set>
                                    <p:animEffect transition="in" filter="wipe(up)">
                                      <p:cBhvr>
                                        <p:cTn id="24" dur="500"/>
                                        <p:tgtEl>
                                          <p:spTgt spid="1452035">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52035">
                                            <p:txEl>
                                              <p:pRg st="6" end="6"/>
                                            </p:txEl>
                                          </p:spTgt>
                                        </p:tgtEl>
                                        <p:attrNameLst>
                                          <p:attrName>style.visibility</p:attrName>
                                        </p:attrNameLst>
                                      </p:cBhvr>
                                      <p:to>
                                        <p:strVal val="visible"/>
                                      </p:to>
                                    </p:set>
                                    <p:animEffect transition="in" filter="wipe(up)">
                                      <p:cBhvr>
                                        <p:cTn id="27" dur="500"/>
                                        <p:tgtEl>
                                          <p:spTgt spid="1452035">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52035">
                                            <p:txEl>
                                              <p:pRg st="7" end="7"/>
                                            </p:txEl>
                                          </p:spTgt>
                                        </p:tgtEl>
                                        <p:attrNameLst>
                                          <p:attrName>style.visibility</p:attrName>
                                        </p:attrNameLst>
                                      </p:cBhvr>
                                      <p:to>
                                        <p:strVal val="visible"/>
                                      </p:to>
                                    </p:set>
                                    <p:animEffect transition="in" filter="wipe(up)">
                                      <p:cBhvr>
                                        <p:cTn id="30" dur="500"/>
                                        <p:tgtEl>
                                          <p:spTgt spid="1452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035"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B33320A-CAA7-4DBA-AEDE-A442C8F3DEBA}" type="slidenum">
              <a:rPr lang="zh-CN" altLang="en-US"/>
              <a:pPr/>
              <a:t>116</a:t>
            </a:fld>
            <a:endParaRPr lang="en-US" altLang="zh-CN"/>
          </a:p>
        </p:txBody>
      </p:sp>
      <p:sp>
        <p:nvSpPr>
          <p:cNvPr id="5" name="日期占位符 4"/>
          <p:cNvSpPr>
            <a:spLocks noGrp="1"/>
          </p:cNvSpPr>
          <p:nvPr>
            <p:ph type="dt" sz="half" idx="11"/>
          </p:nvPr>
        </p:nvSpPr>
        <p:spPr/>
        <p:txBody>
          <a:bodyPr/>
          <a:lstStyle/>
          <a:p>
            <a:fld id="{677F4442-850F-4F19-9410-C32B18123F2D}" type="datetime1">
              <a:rPr lang="zh-CN" altLang="en-US"/>
              <a:pPr/>
              <a:t>2023/3/5</a:t>
            </a:fld>
            <a:endParaRPr lang="en-US" altLang="zh-CN" sz="1000"/>
          </a:p>
        </p:txBody>
      </p:sp>
      <p:sp>
        <p:nvSpPr>
          <p:cNvPr id="1523714" name="Rectangle 2"/>
          <p:cNvSpPr>
            <a:spLocks noGrp="1" noChangeArrowheads="1"/>
          </p:cNvSpPr>
          <p:nvPr>
            <p:ph type="title"/>
          </p:nvPr>
        </p:nvSpPr>
        <p:spPr/>
        <p:txBody>
          <a:bodyPr/>
          <a:lstStyle/>
          <a:p>
            <a:r>
              <a:rPr lang="en-US" altLang="zh-CN"/>
              <a:t>(3) </a:t>
            </a:r>
            <a:r>
              <a:rPr lang="zh-CN" altLang="en-US"/>
              <a:t>差操作</a:t>
            </a:r>
          </a:p>
        </p:txBody>
      </p:sp>
      <p:sp>
        <p:nvSpPr>
          <p:cNvPr id="1523715" name="Rectangle 3"/>
          <p:cNvSpPr>
            <a:spLocks noGrp="1" noChangeArrowheads="1"/>
          </p:cNvSpPr>
          <p:nvPr>
            <p:ph type="body" idx="1"/>
          </p:nvPr>
        </p:nvSpPr>
        <p:spPr>
          <a:xfrm>
            <a:off x="650875" y="1143000"/>
            <a:ext cx="8820150" cy="5014913"/>
          </a:xfrm>
        </p:spPr>
        <p:txBody>
          <a:bodyPr/>
          <a:lstStyle/>
          <a:p>
            <a:pPr eaLnBrk="1" hangingPunct="1">
              <a:lnSpc>
                <a:spcPct val="100000"/>
              </a:lnSpc>
              <a:spcBef>
                <a:spcPct val="0"/>
              </a:spcBef>
              <a:buClrTx/>
              <a:buSzTx/>
              <a:buFontTx/>
              <a:buNone/>
            </a:pPr>
            <a:r>
              <a:rPr kumimoji="1" lang="zh-CN" altLang="en-US" dirty="0"/>
              <a:t>例：查询选修课程</a:t>
            </a:r>
            <a:r>
              <a:rPr kumimoji="1" lang="en-US" altLang="zh-CN" dirty="0"/>
              <a:t>1</a:t>
            </a:r>
            <a:r>
              <a:rPr kumimoji="1" lang="zh-CN" altLang="en-US" dirty="0"/>
              <a:t>但没有选修课程</a:t>
            </a:r>
            <a:r>
              <a:rPr kumimoji="1" lang="en-US" altLang="zh-CN" dirty="0"/>
              <a:t>2</a:t>
            </a:r>
            <a:r>
              <a:rPr kumimoji="1" lang="zh-CN" altLang="en-US" dirty="0"/>
              <a:t>的学生。</a:t>
            </a:r>
          </a:p>
          <a:p>
            <a:pPr>
              <a:buFont typeface="Wingdings" pitchFamily="2" charset="2"/>
              <a:buNone/>
            </a:pPr>
            <a:r>
              <a:rPr kumimoji="1" lang="en-US" altLang="zh-CN" dirty="0"/>
              <a:t>SELECT	 </a:t>
            </a:r>
            <a:r>
              <a:rPr lang="en-US" altLang="zh-CN" dirty="0" err="1"/>
              <a:t>Sno</a:t>
            </a:r>
            <a:endParaRPr kumimoji="1" lang="en-US" altLang="zh-CN" dirty="0"/>
          </a:p>
          <a:p>
            <a:pPr>
              <a:buFont typeface="Wingdings" pitchFamily="2" charset="2"/>
              <a:buNone/>
            </a:pPr>
            <a:r>
              <a:rPr kumimoji="1" lang="en-US" altLang="zh-CN" dirty="0"/>
              <a:t>    FROM	</a:t>
            </a:r>
            <a:r>
              <a:rPr lang="en-US" altLang="zh-CN" dirty="0"/>
              <a:t>SC</a:t>
            </a:r>
            <a:endParaRPr kumimoji="1" lang="en-US" altLang="zh-CN" dirty="0"/>
          </a:p>
          <a:p>
            <a:pPr>
              <a:buFont typeface="Wingdings" pitchFamily="2" charset="2"/>
              <a:buNone/>
            </a:pPr>
            <a:r>
              <a:rPr kumimoji="1" lang="en-US" altLang="zh-CN" dirty="0"/>
              <a:t>        WHERE 	</a:t>
            </a:r>
            <a:r>
              <a:rPr kumimoji="1" lang="en-US" altLang="zh-CN" dirty="0" err="1"/>
              <a:t>Sno</a:t>
            </a:r>
            <a:r>
              <a:rPr kumimoji="1" lang="en-US" altLang="zh-CN" dirty="0"/>
              <a:t>	IN</a:t>
            </a:r>
          </a:p>
          <a:p>
            <a:pPr>
              <a:buNone/>
            </a:pPr>
            <a:r>
              <a:rPr kumimoji="1" lang="en-US" altLang="zh-CN" dirty="0"/>
              <a:t>   	( ( SELECT </a:t>
            </a:r>
            <a:r>
              <a:rPr kumimoji="1" lang="en-US" altLang="zh-CN" dirty="0" err="1"/>
              <a:t>Sno</a:t>
            </a:r>
            <a:r>
              <a:rPr kumimoji="1" lang="en-US" altLang="zh-CN" dirty="0"/>
              <a:t> </a:t>
            </a:r>
            <a:br>
              <a:rPr kumimoji="1" lang="en-US" altLang="zh-CN" dirty="0"/>
            </a:br>
            <a:r>
              <a:rPr kumimoji="1" lang="en-US" altLang="zh-CN" dirty="0"/>
              <a:t>       	  FROM    SC </a:t>
            </a:r>
            <a:br>
              <a:rPr kumimoji="1" lang="en-US" altLang="zh-CN" dirty="0"/>
            </a:br>
            <a:r>
              <a:rPr kumimoji="1" lang="en-US" altLang="zh-CN" dirty="0"/>
              <a:t>       	       WHERE   </a:t>
            </a:r>
            <a:r>
              <a:rPr kumimoji="1" lang="en-US" altLang="zh-CN" dirty="0" err="1"/>
              <a:t>Cno</a:t>
            </a:r>
            <a:r>
              <a:rPr kumimoji="1" lang="en-US" altLang="zh-CN" dirty="0"/>
              <a:t>='1')</a:t>
            </a:r>
          </a:p>
          <a:p>
            <a:pPr>
              <a:buNone/>
            </a:pPr>
            <a:r>
              <a:rPr kumimoji="1" lang="en-US" altLang="zh-CN" dirty="0"/>
              <a:t>		  </a:t>
            </a:r>
            <a:r>
              <a:rPr kumimoji="1" lang="en-US" altLang="zh-CN" dirty="0">
                <a:solidFill>
                  <a:srgbClr val="0000FF"/>
                </a:solidFill>
              </a:rPr>
              <a:t>EXCEPT</a:t>
            </a:r>
            <a:br>
              <a:rPr kumimoji="1" lang="en-US" altLang="zh-CN" dirty="0"/>
            </a:br>
            <a:r>
              <a:rPr kumimoji="1" lang="en-US" altLang="zh-CN" dirty="0"/>
              <a:t>	  ( SELECT </a:t>
            </a:r>
            <a:r>
              <a:rPr kumimoji="1" lang="en-US" altLang="zh-CN" dirty="0" err="1"/>
              <a:t>Sno</a:t>
            </a:r>
            <a:r>
              <a:rPr kumimoji="1" lang="en-US" altLang="zh-CN" dirty="0"/>
              <a:t> </a:t>
            </a:r>
            <a:br>
              <a:rPr kumimoji="1" lang="en-US" altLang="zh-CN" dirty="0"/>
            </a:br>
            <a:r>
              <a:rPr kumimoji="1" lang="en-US" altLang="zh-CN" dirty="0"/>
              <a:t>	  	  FROM   SC </a:t>
            </a:r>
            <a:br>
              <a:rPr kumimoji="1" lang="en-US" altLang="zh-CN" dirty="0"/>
            </a:br>
            <a:r>
              <a:rPr kumimoji="1" lang="en-US" altLang="zh-CN" dirty="0"/>
              <a:t> 	  	      WHERE  </a:t>
            </a:r>
            <a:r>
              <a:rPr kumimoji="1" lang="en-US" altLang="zh-CN" dirty="0" err="1"/>
              <a:t>Cno</a:t>
            </a:r>
            <a:r>
              <a:rPr kumimoji="1" lang="en-US" altLang="zh-CN" dirty="0"/>
              <a:t>='2')) </a:t>
            </a:r>
            <a:endParaRPr kumimoji="1"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8D0CC45-BCC1-4D89-AFC5-01E149EBEAC7}" type="slidenum">
              <a:rPr lang="zh-CN" altLang="en-US"/>
              <a:pPr/>
              <a:t>117</a:t>
            </a:fld>
            <a:endParaRPr lang="en-US" altLang="zh-CN"/>
          </a:p>
        </p:txBody>
      </p:sp>
      <p:sp>
        <p:nvSpPr>
          <p:cNvPr id="5" name="日期占位符 4"/>
          <p:cNvSpPr>
            <a:spLocks noGrp="1"/>
          </p:cNvSpPr>
          <p:nvPr>
            <p:ph type="dt" sz="half" idx="11"/>
          </p:nvPr>
        </p:nvSpPr>
        <p:spPr/>
        <p:txBody>
          <a:bodyPr/>
          <a:lstStyle/>
          <a:p>
            <a:fld id="{A8F6CB94-E74F-4CE4-BA55-5E1D0BE40048}" type="datetime1">
              <a:rPr lang="zh-CN" altLang="en-US"/>
              <a:pPr/>
              <a:t>2023/3/5</a:t>
            </a:fld>
            <a:endParaRPr lang="en-US" altLang="zh-CN" sz="1000"/>
          </a:p>
        </p:txBody>
      </p:sp>
      <p:sp>
        <p:nvSpPr>
          <p:cNvPr id="1455106" name="Rectangle 2"/>
          <p:cNvSpPr>
            <a:spLocks noGrp="1" noChangeArrowheads="1"/>
          </p:cNvSpPr>
          <p:nvPr>
            <p:ph type="title"/>
          </p:nvPr>
        </p:nvSpPr>
        <p:spPr/>
        <p:txBody>
          <a:bodyPr/>
          <a:lstStyle/>
          <a:p>
            <a:r>
              <a:rPr lang="en-US" altLang="zh-CN"/>
              <a:t>(3) </a:t>
            </a:r>
            <a:r>
              <a:rPr lang="zh-CN" altLang="en-US"/>
              <a:t>差操作</a:t>
            </a:r>
          </a:p>
        </p:txBody>
      </p:sp>
      <p:sp>
        <p:nvSpPr>
          <p:cNvPr id="1455107" name="Rectangle 3"/>
          <p:cNvSpPr>
            <a:spLocks noGrp="1" noChangeArrowheads="1"/>
          </p:cNvSpPr>
          <p:nvPr>
            <p:ph type="body" idx="1"/>
          </p:nvPr>
        </p:nvSpPr>
        <p:spPr>
          <a:xfrm>
            <a:off x="560388" y="1196975"/>
            <a:ext cx="8420100" cy="4782848"/>
          </a:xfrm>
        </p:spPr>
        <p:txBody>
          <a:bodyPr/>
          <a:lstStyle/>
          <a:p>
            <a:pPr marL="342900" indent="-342900" defTabSz="914400"/>
            <a:r>
              <a:rPr lang="zh-CN" altLang="en-US" dirty="0"/>
              <a:t> 标准</a:t>
            </a:r>
            <a:r>
              <a:rPr lang="en-US" altLang="zh-CN" dirty="0"/>
              <a:t>SQL</a:t>
            </a:r>
            <a:r>
              <a:rPr lang="zh-CN" altLang="en-US" dirty="0"/>
              <a:t>中没有提供集合</a:t>
            </a:r>
            <a:r>
              <a:rPr lang="zh-CN" altLang="en-US" dirty="0">
                <a:solidFill>
                  <a:srgbClr val="0000FF"/>
                </a:solidFill>
              </a:rPr>
              <a:t>差</a:t>
            </a:r>
            <a:r>
              <a:rPr lang="zh-CN" altLang="en-US" dirty="0"/>
              <a:t>操作，但可用其他方法间接实现。</a:t>
            </a:r>
          </a:p>
          <a:p>
            <a:pPr marL="742950" lvl="1" indent="-285750" defTabSz="914400"/>
            <a:r>
              <a:rPr lang="zh-CN" altLang="en-US" dirty="0"/>
              <a:t>集合差操作可以把差操作转化为适当的普通查询</a:t>
            </a:r>
          </a:p>
          <a:p>
            <a:pPr marL="342900" indent="-342900" defTabSz="914400"/>
            <a:r>
              <a:rPr lang="en-US" altLang="zh-CN" dirty="0"/>
              <a:t>[</a:t>
            </a:r>
            <a:r>
              <a:rPr lang="zh-CN" altLang="en-US" dirty="0"/>
              <a:t>例</a:t>
            </a:r>
            <a:r>
              <a:rPr lang="en-US" altLang="zh-CN" dirty="0"/>
              <a:t>]  </a:t>
            </a:r>
            <a:r>
              <a:rPr lang="zh-CN" altLang="en-US" dirty="0"/>
              <a:t>查询计算机科学系的学生与年龄不大于</a:t>
            </a:r>
            <a:r>
              <a:rPr lang="en-US" altLang="zh-CN" dirty="0"/>
              <a:t>19</a:t>
            </a:r>
            <a:r>
              <a:rPr lang="zh-CN" altLang="en-US" dirty="0"/>
              <a:t>岁的学生的差集。</a:t>
            </a:r>
          </a:p>
          <a:p>
            <a:pPr marL="342900" indent="-342900" defTabSz="914400"/>
            <a:r>
              <a:rPr lang="zh-CN" altLang="en-US" dirty="0"/>
              <a:t>本例实际上是查询计算机科学系中年龄大于</a:t>
            </a:r>
            <a:r>
              <a:rPr lang="en-US" altLang="zh-CN" dirty="0"/>
              <a:t>19</a:t>
            </a:r>
            <a:r>
              <a:rPr lang="zh-CN" altLang="en-US" dirty="0"/>
              <a:t>岁的学生</a:t>
            </a:r>
          </a:p>
          <a:p>
            <a:pPr marL="742950" lvl="1" indent="-285750" defTabSz="914400">
              <a:buFontTx/>
              <a:buNone/>
            </a:pPr>
            <a:r>
              <a:rPr lang="zh-CN" altLang="en-US" sz="2400" dirty="0"/>
              <a:t>        </a:t>
            </a:r>
            <a:r>
              <a:rPr lang="en-US" altLang="zh-CN" dirty="0">
                <a:solidFill>
                  <a:srgbClr val="0000FF"/>
                </a:solidFill>
              </a:rPr>
              <a:t>SELECT *</a:t>
            </a:r>
          </a:p>
          <a:p>
            <a:pPr marL="742950" lvl="1" indent="-285750" defTabSz="914400">
              <a:buFontTx/>
              <a:buNone/>
            </a:pPr>
            <a:r>
              <a:rPr lang="en-US" altLang="zh-CN" dirty="0">
                <a:solidFill>
                  <a:srgbClr val="0000FF"/>
                </a:solidFill>
              </a:rPr>
              <a:t>           FROM Student</a:t>
            </a:r>
          </a:p>
          <a:p>
            <a:pPr marL="742950" lvl="1" indent="-285750" defTabSz="914400">
              <a:buFontTx/>
              <a:buNone/>
            </a:pPr>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 'CS' AND  Sage&gt;19</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Effect transition="in" filter="wipe(up)">
                                      <p:cBhvr>
                                        <p:cTn id="7" dur="500"/>
                                        <p:tgtEl>
                                          <p:spTgt spid="145510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55107">
                                            <p:txEl>
                                              <p:pRg st="1" end="1"/>
                                            </p:txEl>
                                          </p:spTgt>
                                        </p:tgtEl>
                                        <p:attrNameLst>
                                          <p:attrName>style.visibility</p:attrName>
                                        </p:attrNameLst>
                                      </p:cBhvr>
                                      <p:to>
                                        <p:strVal val="visible"/>
                                      </p:to>
                                    </p:set>
                                    <p:animEffect transition="in" filter="wipe(up)">
                                      <p:cBhvr>
                                        <p:cTn id="11" dur="500"/>
                                        <p:tgtEl>
                                          <p:spTgt spid="145510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55107">
                                            <p:txEl>
                                              <p:pRg st="2" end="2"/>
                                            </p:txEl>
                                          </p:spTgt>
                                        </p:tgtEl>
                                        <p:attrNameLst>
                                          <p:attrName>style.visibility</p:attrName>
                                        </p:attrNameLst>
                                      </p:cBhvr>
                                      <p:to>
                                        <p:strVal val="visible"/>
                                      </p:to>
                                    </p:set>
                                    <p:animEffect transition="in" filter="wipe(up)">
                                      <p:cBhvr>
                                        <p:cTn id="16" dur="500"/>
                                        <p:tgtEl>
                                          <p:spTgt spid="14551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455107">
                                            <p:txEl>
                                              <p:pRg st="3" end="3"/>
                                            </p:txEl>
                                          </p:spTgt>
                                        </p:tgtEl>
                                        <p:attrNameLst>
                                          <p:attrName>style.visibility</p:attrName>
                                        </p:attrNameLst>
                                      </p:cBhvr>
                                      <p:to>
                                        <p:strVal val="visible"/>
                                      </p:to>
                                    </p:set>
                                    <p:animEffect transition="in" filter="wipe(up)">
                                      <p:cBhvr>
                                        <p:cTn id="21" dur="500"/>
                                        <p:tgtEl>
                                          <p:spTgt spid="1455107">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55107">
                                            <p:txEl>
                                              <p:pRg st="4" end="4"/>
                                            </p:txEl>
                                          </p:spTgt>
                                        </p:tgtEl>
                                        <p:attrNameLst>
                                          <p:attrName>style.visibility</p:attrName>
                                        </p:attrNameLst>
                                      </p:cBhvr>
                                      <p:to>
                                        <p:strVal val="visible"/>
                                      </p:to>
                                    </p:set>
                                    <p:animEffect transition="in" filter="wipe(up)">
                                      <p:cBhvr>
                                        <p:cTn id="24" dur="500"/>
                                        <p:tgtEl>
                                          <p:spTgt spid="1455107">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55107">
                                            <p:txEl>
                                              <p:pRg st="5" end="5"/>
                                            </p:txEl>
                                          </p:spTgt>
                                        </p:tgtEl>
                                        <p:attrNameLst>
                                          <p:attrName>style.visibility</p:attrName>
                                        </p:attrNameLst>
                                      </p:cBhvr>
                                      <p:to>
                                        <p:strVal val="visible"/>
                                      </p:to>
                                    </p:set>
                                    <p:animEffect transition="in" filter="wipe(up)">
                                      <p:cBhvr>
                                        <p:cTn id="27" dur="500"/>
                                        <p:tgtEl>
                                          <p:spTgt spid="1455107">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55107">
                                            <p:txEl>
                                              <p:pRg st="6" end="6"/>
                                            </p:txEl>
                                          </p:spTgt>
                                        </p:tgtEl>
                                        <p:attrNameLst>
                                          <p:attrName>style.visibility</p:attrName>
                                        </p:attrNameLst>
                                      </p:cBhvr>
                                      <p:to>
                                        <p:strVal val="visible"/>
                                      </p:to>
                                    </p:set>
                                    <p:animEffect transition="in" filter="wipe(up)">
                                      <p:cBhvr>
                                        <p:cTn id="30" dur="500"/>
                                        <p:tgtEl>
                                          <p:spTgt spid="1455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107" grpId="0" uiExpand="1"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604AB28A-8797-48B3-84A0-32492CB9AB72}" type="slidenum">
              <a:rPr lang="zh-CN" altLang="en-US"/>
              <a:pPr/>
              <a:t>118</a:t>
            </a:fld>
            <a:endParaRPr lang="en-US" altLang="zh-CN"/>
          </a:p>
        </p:txBody>
      </p:sp>
      <p:sp>
        <p:nvSpPr>
          <p:cNvPr id="7" name="日期占位符 4"/>
          <p:cNvSpPr>
            <a:spLocks noGrp="1"/>
          </p:cNvSpPr>
          <p:nvPr>
            <p:ph type="dt" sz="half" idx="11"/>
          </p:nvPr>
        </p:nvSpPr>
        <p:spPr/>
        <p:txBody>
          <a:bodyPr/>
          <a:lstStyle/>
          <a:p>
            <a:fld id="{C84778D2-D6FC-4172-86BB-238BD526BB5A}" type="datetime1">
              <a:rPr lang="zh-CN" altLang="en-US"/>
              <a:pPr/>
              <a:t>2023/3/5</a:t>
            </a:fld>
            <a:endParaRPr lang="en-US" altLang="zh-CN" sz="1000"/>
          </a:p>
        </p:txBody>
      </p:sp>
      <p:sp>
        <p:nvSpPr>
          <p:cNvPr id="1486850" name="Rectangle 2"/>
          <p:cNvSpPr>
            <a:spLocks noGrp="1" noChangeArrowheads="1"/>
          </p:cNvSpPr>
          <p:nvPr>
            <p:ph type="title"/>
          </p:nvPr>
        </p:nvSpPr>
        <p:spPr/>
        <p:txBody>
          <a:bodyPr/>
          <a:lstStyle/>
          <a:p>
            <a:r>
              <a:rPr lang="en-US" altLang="zh-CN"/>
              <a:t>(4) </a:t>
            </a:r>
            <a:r>
              <a:rPr lang="zh-CN" altLang="en-US"/>
              <a:t>对集合操作结果的排序</a:t>
            </a:r>
          </a:p>
        </p:txBody>
      </p:sp>
      <p:sp>
        <p:nvSpPr>
          <p:cNvPr id="1486851" name="Rectangle 3"/>
          <p:cNvSpPr>
            <a:spLocks noGrp="1" noChangeArrowheads="1"/>
          </p:cNvSpPr>
          <p:nvPr>
            <p:ph type="body" idx="1"/>
          </p:nvPr>
        </p:nvSpPr>
        <p:spPr>
          <a:xfrm>
            <a:off x="650875" y="1143000"/>
            <a:ext cx="8820150" cy="1790700"/>
          </a:xfrm>
        </p:spPr>
        <p:txBody>
          <a:bodyPr/>
          <a:lstStyle/>
          <a:p>
            <a:pPr>
              <a:lnSpc>
                <a:spcPct val="70000"/>
              </a:lnSpc>
            </a:pPr>
            <a:r>
              <a:rPr lang="en-US" altLang="zh-CN" dirty="0"/>
              <a:t>ORDER BY</a:t>
            </a:r>
            <a:r>
              <a:rPr lang="zh-CN" altLang="en-US" dirty="0"/>
              <a:t>子句只能用于对最终查询结果排序，不能对中间结果排序</a:t>
            </a:r>
          </a:p>
          <a:p>
            <a:pPr>
              <a:lnSpc>
                <a:spcPct val="70000"/>
              </a:lnSpc>
            </a:pPr>
            <a:r>
              <a:rPr lang="zh-CN" altLang="en-US" dirty="0"/>
              <a:t>任何情况下，</a:t>
            </a:r>
            <a:r>
              <a:rPr lang="en-US" altLang="zh-CN" dirty="0"/>
              <a:t>ORDER BY</a:t>
            </a:r>
            <a:r>
              <a:rPr lang="zh-CN" altLang="en-US" dirty="0"/>
              <a:t>子句只能出现在最后</a:t>
            </a:r>
          </a:p>
          <a:p>
            <a:pPr lvl="1">
              <a:lnSpc>
                <a:spcPct val="70000"/>
              </a:lnSpc>
            </a:pPr>
            <a:r>
              <a:rPr lang="zh-CN" altLang="en-US" dirty="0"/>
              <a:t>对集合操作结果排序时，</a:t>
            </a:r>
            <a:r>
              <a:rPr lang="en-US" altLang="zh-CN" dirty="0"/>
              <a:t>ORDER BY</a:t>
            </a:r>
            <a:r>
              <a:rPr lang="zh-CN" altLang="en-US" dirty="0"/>
              <a:t>子句中用数字指定排序属性</a:t>
            </a:r>
          </a:p>
        </p:txBody>
      </p:sp>
      <p:sp>
        <p:nvSpPr>
          <p:cNvPr id="1486852" name="Rectangle 4"/>
          <p:cNvSpPr>
            <a:spLocks noChangeArrowheads="1"/>
          </p:cNvSpPr>
          <p:nvPr/>
        </p:nvSpPr>
        <p:spPr bwMode="auto">
          <a:xfrm>
            <a:off x="849313" y="3048000"/>
            <a:ext cx="4086225" cy="344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a:t>
            </a:r>
            <a:r>
              <a:rPr lang="zh-CN" altLang="en-US" dirty="0">
                <a:latin typeface="Times New Roman" pitchFamily="18" charset="0"/>
              </a:rPr>
              <a:t>例</a:t>
            </a:r>
            <a:r>
              <a:rPr lang="en-US" altLang="zh-CN" dirty="0">
                <a:latin typeface="Times New Roman" pitchFamily="18" charset="0"/>
              </a:rPr>
              <a:t>] </a:t>
            </a:r>
            <a:r>
              <a:rPr lang="zh-CN" altLang="en-US" dirty="0">
                <a:latin typeface="Times New Roman" pitchFamily="18" charset="0"/>
              </a:rPr>
              <a:t>错误写法</a:t>
            </a: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SELECT   *</a:t>
            </a: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FROM    Student</a:t>
            </a: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WHERE </a:t>
            </a:r>
            <a:r>
              <a:rPr lang="en-US" altLang="zh-CN" dirty="0" err="1">
                <a:latin typeface="Times New Roman" pitchFamily="18" charset="0"/>
              </a:rPr>
              <a:t>Sdept</a:t>
            </a:r>
            <a:r>
              <a:rPr lang="en-US" altLang="zh-CN" dirty="0">
                <a:latin typeface="Times New Roman" pitchFamily="18" charset="0"/>
              </a:rPr>
              <a:t>= 'CS'</a:t>
            </a:r>
          </a:p>
          <a:p>
            <a:pPr marL="342900" indent="-342900" algn="l">
              <a:lnSpc>
                <a:spcPct val="70000"/>
              </a:lnSpc>
              <a:spcBef>
                <a:spcPct val="35000"/>
              </a:spcBef>
              <a:buClr>
                <a:srgbClr val="27305F"/>
              </a:buClr>
              <a:buSzPct val="60000"/>
              <a:buFont typeface="Wingdings" pitchFamily="2" charset="2"/>
              <a:buNone/>
            </a:pPr>
            <a:r>
              <a:rPr lang="en-US" altLang="zh-CN" dirty="0">
                <a:solidFill>
                  <a:srgbClr val="0000FF"/>
                </a:solidFill>
                <a:latin typeface="Times New Roman" pitchFamily="18" charset="0"/>
              </a:rPr>
              <a:t>ORDER BY </a:t>
            </a:r>
            <a:r>
              <a:rPr lang="en-US" altLang="zh-CN" dirty="0" err="1">
                <a:solidFill>
                  <a:srgbClr val="0000FF"/>
                </a:solidFill>
                <a:latin typeface="Times New Roman" pitchFamily="18" charset="0"/>
              </a:rPr>
              <a:t>Sno</a:t>
            </a:r>
            <a:endParaRPr lang="en-US" altLang="zh-CN" dirty="0">
              <a:solidFill>
                <a:srgbClr val="0000FF"/>
              </a:solidFill>
              <a:latin typeface="Times New Roman" pitchFamily="18" charset="0"/>
            </a:endParaRP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UNION</a:t>
            </a: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SELECT *  FROM    Student</a:t>
            </a: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WHERE Sage&lt;=19</a:t>
            </a:r>
          </a:p>
          <a:p>
            <a:pPr marL="342900" indent="-342900" algn="l">
              <a:lnSpc>
                <a:spcPct val="70000"/>
              </a:lnSpc>
              <a:spcBef>
                <a:spcPct val="35000"/>
              </a:spcBef>
              <a:buClr>
                <a:srgbClr val="27305F"/>
              </a:buClr>
              <a:buSzPct val="60000"/>
              <a:buFont typeface="Wingdings" pitchFamily="2" charset="2"/>
              <a:buNone/>
            </a:pPr>
            <a:r>
              <a:rPr lang="en-US" altLang="zh-CN" dirty="0">
                <a:solidFill>
                  <a:srgbClr val="0000FF"/>
                </a:solidFill>
                <a:latin typeface="Times New Roman" pitchFamily="18" charset="0"/>
              </a:rPr>
              <a:t>ORDER BY  </a:t>
            </a:r>
            <a:r>
              <a:rPr lang="en-US" altLang="zh-CN" dirty="0" err="1">
                <a:solidFill>
                  <a:srgbClr val="0000FF"/>
                </a:solidFill>
                <a:latin typeface="Times New Roman" pitchFamily="18" charset="0"/>
              </a:rPr>
              <a:t>Sno</a:t>
            </a:r>
            <a:endParaRPr lang="zh-CN" altLang="en-US" dirty="0">
              <a:solidFill>
                <a:srgbClr val="0000FF"/>
              </a:solidFill>
              <a:latin typeface="Times New Roman" pitchFamily="18" charset="0"/>
            </a:endParaRPr>
          </a:p>
        </p:txBody>
      </p:sp>
      <p:sp>
        <p:nvSpPr>
          <p:cNvPr id="1486853" name="Rectangle 5"/>
          <p:cNvSpPr>
            <a:spLocks noChangeArrowheads="1"/>
          </p:cNvSpPr>
          <p:nvPr/>
        </p:nvSpPr>
        <p:spPr bwMode="auto">
          <a:xfrm>
            <a:off x="4665663" y="3068638"/>
            <a:ext cx="4967287" cy="35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90000"/>
              </a:lnSpc>
              <a:spcBef>
                <a:spcPct val="35000"/>
              </a:spcBef>
              <a:buClr>
                <a:srgbClr val="27305F"/>
              </a:buClr>
              <a:buSzPct val="60000"/>
              <a:buFont typeface="Wingdings" pitchFamily="2" charset="2"/>
              <a:buNone/>
            </a:pPr>
            <a:r>
              <a:rPr lang="zh-CN" altLang="en-US" dirty="0">
                <a:latin typeface="Times New Roman" pitchFamily="18" charset="0"/>
              </a:rPr>
              <a:t>正确写法</a:t>
            </a:r>
          </a:p>
          <a:p>
            <a:pPr marL="342900" indent="-342900" algn="l">
              <a:lnSpc>
                <a:spcPct val="90000"/>
              </a:lnSpc>
              <a:spcBef>
                <a:spcPct val="35000"/>
              </a:spcBef>
              <a:buClr>
                <a:srgbClr val="27305F"/>
              </a:buClr>
              <a:buSzPct val="60000"/>
              <a:buFont typeface="Wingdings" pitchFamily="2" charset="2"/>
              <a:buNone/>
            </a:pPr>
            <a:r>
              <a:rPr lang="zh-CN" altLang="en-US" dirty="0">
                <a:latin typeface="Times New Roman" pitchFamily="18" charset="0"/>
              </a:rPr>
              <a:t>        </a:t>
            </a:r>
            <a:r>
              <a:rPr lang="en-US" altLang="zh-CN" dirty="0">
                <a:latin typeface="Times New Roman" pitchFamily="18" charset="0"/>
              </a:rPr>
              <a:t>SELECT *</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FROM Student</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WHERE </a:t>
            </a:r>
            <a:r>
              <a:rPr lang="en-US" altLang="zh-CN" dirty="0" err="1">
                <a:latin typeface="Times New Roman" pitchFamily="18" charset="0"/>
              </a:rPr>
              <a:t>Sdept</a:t>
            </a:r>
            <a:r>
              <a:rPr lang="en-US" altLang="zh-CN" dirty="0">
                <a:latin typeface="Times New Roman" pitchFamily="18" charset="0"/>
              </a:rPr>
              <a:t>= 'CS'</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UNION</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SELECT *    FROM  Student</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WHERE Sage&lt;=19</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a:t>
            </a:r>
            <a:r>
              <a:rPr lang="en-US" altLang="zh-CN" dirty="0">
                <a:solidFill>
                  <a:srgbClr val="0000FF"/>
                </a:solidFill>
                <a:latin typeface="Times New Roman" pitchFamily="18" charset="0"/>
              </a:rPr>
              <a:t>ORDER BY 1</a:t>
            </a:r>
            <a:endParaRPr lang="zh-CN" altLang="en-US" dirty="0">
              <a:solidFill>
                <a:srgbClr val="0000FF"/>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6852"/>
                                        </p:tgtEl>
                                        <p:attrNameLst>
                                          <p:attrName>style.visibility</p:attrName>
                                        </p:attrNameLst>
                                      </p:cBhvr>
                                      <p:to>
                                        <p:strVal val="visible"/>
                                      </p:to>
                                    </p:set>
                                    <p:animEffect transition="in" filter="wipe(up)">
                                      <p:cBhvr>
                                        <p:cTn id="7" dur="1000"/>
                                        <p:tgtEl>
                                          <p:spTgt spid="1486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6853"/>
                                        </p:tgtEl>
                                        <p:attrNameLst>
                                          <p:attrName>style.visibility</p:attrName>
                                        </p:attrNameLst>
                                      </p:cBhvr>
                                      <p:to>
                                        <p:strVal val="visible"/>
                                      </p:to>
                                    </p:set>
                                    <p:animEffect transition="in" filter="wipe(up)">
                                      <p:cBhvr>
                                        <p:cTn id="12" dur="1000"/>
                                        <p:tgtEl>
                                          <p:spTgt spid="148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52" grpId="0"/>
      <p:bldP spid="148685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3DA88518-A118-4F76-9709-D2166E00128C}" type="slidenum">
              <a:rPr lang="zh-CN" altLang="en-US"/>
              <a:pPr/>
              <a:t>119</a:t>
            </a:fld>
            <a:endParaRPr lang="en-US" altLang="zh-CN"/>
          </a:p>
        </p:txBody>
      </p:sp>
      <p:sp>
        <p:nvSpPr>
          <p:cNvPr id="8" name="日期占位符 4"/>
          <p:cNvSpPr>
            <a:spLocks noGrp="1"/>
          </p:cNvSpPr>
          <p:nvPr>
            <p:ph type="dt" sz="half" idx="11"/>
          </p:nvPr>
        </p:nvSpPr>
        <p:spPr/>
        <p:txBody>
          <a:bodyPr/>
          <a:lstStyle/>
          <a:p>
            <a:fld id="{6C85B749-5337-4A08-8578-F963AEF1A05D}" type="datetime1">
              <a:rPr lang="zh-CN" altLang="en-US"/>
              <a:pPr/>
              <a:t>2023/3/5</a:t>
            </a:fld>
            <a:endParaRPr lang="en-US" altLang="zh-CN" sz="1000"/>
          </a:p>
        </p:txBody>
      </p:sp>
      <p:sp>
        <p:nvSpPr>
          <p:cNvPr id="1528834" name="Rectangle 2"/>
          <p:cNvSpPr>
            <a:spLocks noGrp="1" noChangeArrowheads="1"/>
          </p:cNvSpPr>
          <p:nvPr>
            <p:ph type="title"/>
          </p:nvPr>
        </p:nvSpPr>
        <p:spPr/>
        <p:txBody>
          <a:bodyPr/>
          <a:lstStyle/>
          <a:p>
            <a:endParaRPr lang="zh-CN" altLang="en-US"/>
          </a:p>
        </p:txBody>
      </p:sp>
      <p:sp>
        <p:nvSpPr>
          <p:cNvPr id="1528835" name="Rectangle 3"/>
          <p:cNvSpPr>
            <a:spLocks noGrp="1" noChangeArrowheads="1"/>
          </p:cNvSpPr>
          <p:nvPr>
            <p:ph type="body" idx="1"/>
          </p:nvPr>
        </p:nvSpPr>
        <p:spPr/>
        <p:txBody>
          <a:bodyPr/>
          <a:lstStyle/>
          <a:p>
            <a:endParaRPr lang="zh-CN" altLang="en-US"/>
          </a:p>
        </p:txBody>
      </p:sp>
      <p:graphicFrame>
        <p:nvGraphicFramePr>
          <p:cNvPr id="1528838" name="Object 6"/>
          <p:cNvGraphicFramePr>
            <a:graphicFrameLocks noChangeAspect="1"/>
          </p:cNvGraphicFramePr>
          <p:nvPr/>
        </p:nvGraphicFramePr>
        <p:xfrm>
          <a:off x="0" y="0"/>
          <a:ext cx="8482013" cy="6838950"/>
        </p:xfrm>
        <a:graphic>
          <a:graphicData uri="http://schemas.openxmlformats.org/presentationml/2006/ole">
            <mc:AlternateContent xmlns:mc="http://schemas.openxmlformats.org/markup-compatibility/2006">
              <mc:Choice xmlns:v="urn:schemas-microsoft-com:vml" Requires="v">
                <p:oleObj spid="_x0000_s1529043" name="位图图像" r:id="rId3" imgW="4819048" imgH="3885714" progId="Paint.Picture">
                  <p:embed/>
                </p:oleObj>
              </mc:Choice>
              <mc:Fallback>
                <p:oleObj name="位图图像" r:id="rId3" imgW="4819048" imgH="3885714"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482013"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1528840" name="Object 8"/>
          <p:cNvGraphicFramePr>
            <a:graphicFrameLocks noChangeAspect="1"/>
          </p:cNvGraphicFramePr>
          <p:nvPr/>
        </p:nvGraphicFramePr>
        <p:xfrm>
          <a:off x="4016375" y="115888"/>
          <a:ext cx="5353050" cy="5905500"/>
        </p:xfrm>
        <a:graphic>
          <a:graphicData uri="http://schemas.openxmlformats.org/presentationml/2006/ole">
            <mc:AlternateContent xmlns:mc="http://schemas.openxmlformats.org/markup-compatibility/2006">
              <mc:Choice xmlns:v="urn:schemas-microsoft-com:vml" Requires="v">
                <p:oleObj spid="_x0000_s1529044" name="位图图像" r:id="rId5" imgW="2542857" imgH="2895238" progId="Paint.Picture">
                  <p:embed/>
                </p:oleObj>
              </mc:Choice>
              <mc:Fallback>
                <p:oleObj name="位图图像" r:id="rId5" imgW="2542857" imgH="2895238"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375" y="115888"/>
                        <a:ext cx="5353050" cy="59055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1528841" name="Object 9"/>
          <p:cNvGraphicFramePr>
            <a:graphicFrameLocks noChangeAspect="1"/>
          </p:cNvGraphicFramePr>
          <p:nvPr/>
        </p:nvGraphicFramePr>
        <p:xfrm>
          <a:off x="4016375" y="115888"/>
          <a:ext cx="5889625" cy="1955800"/>
        </p:xfrm>
        <a:graphic>
          <a:graphicData uri="http://schemas.openxmlformats.org/presentationml/2006/ole">
            <mc:AlternateContent xmlns:mc="http://schemas.openxmlformats.org/markup-compatibility/2006">
              <mc:Choice xmlns:v="urn:schemas-microsoft-com:vml" Requires="v">
                <p:oleObj spid="_x0000_s1529045" name="位图图像" r:id="rId7" imgW="2580952" imgH="857143" progId="Paint.Picture">
                  <p:embed/>
                </p:oleObj>
              </mc:Choice>
              <mc:Fallback>
                <p:oleObj name="位图图像" r:id="rId7" imgW="2580952" imgH="857143" progId="Paint.Picture">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6375" y="115888"/>
                        <a:ext cx="5889625"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8840"/>
                                        </p:tgtEl>
                                        <p:attrNameLst>
                                          <p:attrName>style.visibility</p:attrName>
                                        </p:attrNameLst>
                                      </p:cBhvr>
                                      <p:to>
                                        <p:strVal val="visible"/>
                                      </p:to>
                                    </p:set>
                                    <p:animEffect transition="in" filter="blinds(horizontal)">
                                      <p:cBhvr>
                                        <p:cTn id="7" dur="500"/>
                                        <p:tgtEl>
                                          <p:spTgt spid="15288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8841"/>
                                        </p:tgtEl>
                                        <p:attrNameLst>
                                          <p:attrName>style.visibility</p:attrName>
                                        </p:attrNameLst>
                                      </p:cBhvr>
                                      <p:to>
                                        <p:strVal val="visible"/>
                                      </p:to>
                                    </p:set>
                                    <p:animEffect transition="in" filter="blinds(horizontal)">
                                      <p:cBhvr>
                                        <p:cTn id="12" dur="500"/>
                                        <p:tgtEl>
                                          <p:spTgt spid="1528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B87B7F6-91A6-4D68-AB7B-D378238C7C52}" type="slidenum">
              <a:rPr lang="zh-CN" altLang="en-US"/>
              <a:pPr/>
              <a:t>12</a:t>
            </a:fld>
            <a:endParaRPr lang="en-US" altLang="zh-CN"/>
          </a:p>
        </p:txBody>
      </p:sp>
      <p:sp>
        <p:nvSpPr>
          <p:cNvPr id="5" name="日期占位符 4"/>
          <p:cNvSpPr>
            <a:spLocks noGrp="1"/>
          </p:cNvSpPr>
          <p:nvPr>
            <p:ph type="dt" sz="half" idx="11"/>
          </p:nvPr>
        </p:nvSpPr>
        <p:spPr/>
        <p:txBody>
          <a:bodyPr/>
          <a:lstStyle/>
          <a:p>
            <a:fld id="{2646B955-FB57-4046-8FB7-1029B6EAE515}" type="datetime1">
              <a:rPr lang="zh-CN" altLang="en-US"/>
              <a:pPr/>
              <a:t>2023/3/5</a:t>
            </a:fld>
            <a:endParaRPr lang="en-US" altLang="zh-CN" sz="1000"/>
          </a:p>
        </p:txBody>
      </p:sp>
      <p:sp>
        <p:nvSpPr>
          <p:cNvPr id="1810434" name="Rectangle 2"/>
          <p:cNvSpPr>
            <a:spLocks noGrp="1" noChangeArrowheads="1"/>
          </p:cNvSpPr>
          <p:nvPr>
            <p:ph type="title"/>
          </p:nvPr>
        </p:nvSpPr>
        <p:spPr>
          <a:xfrm>
            <a:off x="650875" y="305002"/>
            <a:ext cx="8820150" cy="609398"/>
          </a:xfrm>
        </p:spPr>
        <p:txBody>
          <a:bodyPr/>
          <a:lstStyle/>
          <a:p>
            <a:r>
              <a:rPr lang="en-US" altLang="zh-CN" sz="4400" dirty="0"/>
              <a:t>SQL Server2005</a:t>
            </a:r>
            <a:r>
              <a:rPr lang="zh-CN" altLang="en-US" sz="4400" dirty="0"/>
              <a:t>之后版本中的模式</a:t>
            </a:r>
          </a:p>
        </p:txBody>
      </p:sp>
      <p:sp>
        <p:nvSpPr>
          <p:cNvPr id="1810435" name="Rectangle 3"/>
          <p:cNvSpPr>
            <a:spLocks noGrp="1" noChangeArrowheads="1"/>
          </p:cNvSpPr>
          <p:nvPr>
            <p:ph type="body" idx="1"/>
          </p:nvPr>
        </p:nvSpPr>
        <p:spPr>
          <a:xfrm>
            <a:off x="650875" y="1143000"/>
            <a:ext cx="8820150" cy="5068888"/>
          </a:xfrm>
        </p:spPr>
        <p:txBody>
          <a:bodyPr/>
          <a:lstStyle/>
          <a:p>
            <a:pPr>
              <a:lnSpc>
                <a:spcPct val="89000"/>
              </a:lnSpc>
            </a:pPr>
            <a:r>
              <a:rPr lang="zh-CN" altLang="en-US"/>
              <a:t>现在如果登录的用户为</a:t>
            </a:r>
            <a:r>
              <a:rPr lang="en-US" altLang="zh-CN"/>
              <a:t>Sue</a:t>
            </a:r>
            <a:r>
              <a:rPr lang="zh-CN" altLang="en-US"/>
              <a:t>，该用户有一个默认</a:t>
            </a:r>
            <a:r>
              <a:rPr lang="en-US" altLang="zh-CN"/>
              <a:t>Schema</a:t>
            </a:r>
            <a:r>
              <a:rPr lang="zh-CN" altLang="en-US"/>
              <a:t>也为</a:t>
            </a:r>
            <a:r>
              <a:rPr lang="en-US" altLang="zh-CN"/>
              <a:t>Sue</a:t>
            </a:r>
            <a:r>
              <a:rPr lang="zh-CN" altLang="en-US"/>
              <a:t>，那么如果现在有一条查询语句为</a:t>
            </a:r>
            <a:r>
              <a:rPr lang="en-US" altLang="zh-CN"/>
              <a:t>Select * from mytable, </a:t>
            </a:r>
            <a:r>
              <a:rPr lang="zh-CN" altLang="en-US"/>
              <a:t>那么搜寻每个房间（</a:t>
            </a:r>
            <a:r>
              <a:rPr lang="en-US" altLang="zh-CN"/>
              <a:t>Schema</a:t>
            </a:r>
            <a:r>
              <a:rPr lang="zh-CN" altLang="en-US"/>
              <a:t>）的顺序是怎样的呢？</a:t>
            </a:r>
          </a:p>
          <a:p>
            <a:pPr lvl="1">
              <a:lnSpc>
                <a:spcPct val="89000"/>
              </a:lnSpc>
            </a:pPr>
            <a:r>
              <a:rPr lang="en-US" altLang="zh-CN"/>
              <a:t>1. </a:t>
            </a:r>
            <a:r>
              <a:rPr lang="zh-CN" altLang="en-US"/>
              <a:t>首先搜寻</a:t>
            </a:r>
            <a:r>
              <a:rPr lang="en-US" altLang="zh-CN"/>
              <a:t>sys.mytable   </a:t>
            </a:r>
            <a:r>
              <a:rPr lang="zh-CN" altLang="en-US"/>
              <a:t>（</a:t>
            </a:r>
            <a:r>
              <a:rPr lang="en-US" altLang="zh-CN"/>
              <a:t>Sys Schema</a:t>
            </a:r>
            <a:r>
              <a:rPr lang="zh-CN" altLang="en-US"/>
              <a:t>）</a:t>
            </a:r>
          </a:p>
          <a:p>
            <a:pPr lvl="1">
              <a:lnSpc>
                <a:spcPct val="89000"/>
              </a:lnSpc>
            </a:pPr>
            <a:r>
              <a:rPr lang="en-US" altLang="zh-CN"/>
              <a:t>2. </a:t>
            </a:r>
            <a:r>
              <a:rPr lang="zh-CN" altLang="en-US"/>
              <a:t>然后搜寻</a:t>
            </a:r>
            <a:r>
              <a:rPr lang="en-US" altLang="zh-CN"/>
              <a:t>Sue.mytable      (Default Schema)</a:t>
            </a:r>
          </a:p>
          <a:p>
            <a:pPr lvl="1">
              <a:lnSpc>
                <a:spcPct val="89000"/>
              </a:lnSpc>
            </a:pPr>
            <a:r>
              <a:rPr lang="en-US" altLang="zh-CN"/>
              <a:t>3. </a:t>
            </a:r>
            <a:r>
              <a:rPr lang="zh-CN" altLang="en-US"/>
              <a:t>最后搜寻 </a:t>
            </a:r>
            <a:r>
              <a:rPr lang="en-US" altLang="zh-CN"/>
              <a:t>dbo.mytable      (Dbo Schema)</a:t>
            </a:r>
          </a:p>
          <a:p>
            <a:pPr>
              <a:lnSpc>
                <a:spcPct val="89000"/>
              </a:lnSpc>
            </a:pPr>
            <a:r>
              <a:rPr lang="zh-CN" altLang="en-US"/>
              <a:t>每个数据库在创建后，有</a:t>
            </a:r>
            <a:r>
              <a:rPr lang="en-US" altLang="zh-CN"/>
              <a:t>4</a:t>
            </a:r>
            <a:r>
              <a:rPr lang="zh-CN" altLang="en-US"/>
              <a:t>个</a:t>
            </a:r>
            <a:r>
              <a:rPr lang="en-US" altLang="zh-CN"/>
              <a:t>Schema</a:t>
            </a:r>
            <a:r>
              <a:rPr lang="zh-CN" altLang="en-US"/>
              <a:t>是必须的</a:t>
            </a:r>
            <a:r>
              <a:rPr lang="en-US" altLang="zh-CN"/>
              <a:t>(</a:t>
            </a:r>
            <a:r>
              <a:rPr lang="zh-CN" altLang="en-US"/>
              <a:t>删不掉</a:t>
            </a:r>
            <a:r>
              <a:rPr lang="en-US" altLang="zh-CN"/>
              <a:t>),</a:t>
            </a:r>
            <a:r>
              <a:rPr lang="zh-CN" altLang="en-US"/>
              <a:t>这</a:t>
            </a:r>
            <a:r>
              <a:rPr lang="en-US" altLang="zh-CN"/>
              <a:t>4</a:t>
            </a:r>
            <a:r>
              <a:rPr lang="zh-CN" altLang="en-US"/>
              <a:t>个</a:t>
            </a:r>
            <a:r>
              <a:rPr lang="en-US" altLang="zh-CN"/>
              <a:t>Schema</a:t>
            </a:r>
            <a:r>
              <a:rPr lang="zh-CN" altLang="en-US"/>
              <a:t>为</a:t>
            </a:r>
            <a:endParaRPr lang="en-US" altLang="zh-CN"/>
          </a:p>
          <a:p>
            <a:pPr lvl="1">
              <a:lnSpc>
                <a:spcPct val="89000"/>
              </a:lnSpc>
            </a:pPr>
            <a:r>
              <a:rPr lang="en-US" altLang="zh-CN"/>
              <a:t>dbo ,   guest,   sys</a:t>
            </a:r>
            <a:endParaRPr lang="zh-CN" altLang="en-US"/>
          </a:p>
          <a:p>
            <a:pPr lvl="1">
              <a:lnSpc>
                <a:spcPct val="89000"/>
              </a:lnSpc>
            </a:pPr>
            <a:r>
              <a:rPr lang="en-US" altLang="zh-CN"/>
              <a:t>INFORMATION_SCHEMA</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10435">
                                            <p:txEl>
                                              <p:pRg st="0" end="0"/>
                                            </p:txEl>
                                          </p:spTgt>
                                        </p:tgtEl>
                                        <p:attrNameLst>
                                          <p:attrName>style.visibility</p:attrName>
                                        </p:attrNameLst>
                                      </p:cBhvr>
                                      <p:to>
                                        <p:strVal val="visible"/>
                                      </p:to>
                                    </p:set>
                                    <p:animEffect transition="in" filter="wipe(up)">
                                      <p:cBhvr>
                                        <p:cTn id="7" dur="500"/>
                                        <p:tgtEl>
                                          <p:spTgt spid="1810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10435">
                                            <p:txEl>
                                              <p:pRg st="1" end="1"/>
                                            </p:txEl>
                                          </p:spTgt>
                                        </p:tgtEl>
                                        <p:attrNameLst>
                                          <p:attrName>style.visibility</p:attrName>
                                        </p:attrNameLst>
                                      </p:cBhvr>
                                      <p:to>
                                        <p:strVal val="visible"/>
                                      </p:to>
                                    </p:set>
                                    <p:animEffect transition="in" filter="wipe(up)">
                                      <p:cBhvr>
                                        <p:cTn id="12" dur="500"/>
                                        <p:tgtEl>
                                          <p:spTgt spid="1810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10435">
                                            <p:txEl>
                                              <p:pRg st="2" end="2"/>
                                            </p:txEl>
                                          </p:spTgt>
                                        </p:tgtEl>
                                        <p:attrNameLst>
                                          <p:attrName>style.visibility</p:attrName>
                                        </p:attrNameLst>
                                      </p:cBhvr>
                                      <p:to>
                                        <p:strVal val="visible"/>
                                      </p:to>
                                    </p:set>
                                    <p:animEffect transition="in" filter="wipe(up)">
                                      <p:cBhvr>
                                        <p:cTn id="17" dur="500"/>
                                        <p:tgtEl>
                                          <p:spTgt spid="1810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10435">
                                            <p:txEl>
                                              <p:pRg st="3" end="3"/>
                                            </p:txEl>
                                          </p:spTgt>
                                        </p:tgtEl>
                                        <p:attrNameLst>
                                          <p:attrName>style.visibility</p:attrName>
                                        </p:attrNameLst>
                                      </p:cBhvr>
                                      <p:to>
                                        <p:strVal val="visible"/>
                                      </p:to>
                                    </p:set>
                                    <p:animEffect transition="in" filter="wipe(up)">
                                      <p:cBhvr>
                                        <p:cTn id="22" dur="500"/>
                                        <p:tgtEl>
                                          <p:spTgt spid="1810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10435">
                                            <p:txEl>
                                              <p:pRg st="4" end="4"/>
                                            </p:txEl>
                                          </p:spTgt>
                                        </p:tgtEl>
                                        <p:attrNameLst>
                                          <p:attrName>style.visibility</p:attrName>
                                        </p:attrNameLst>
                                      </p:cBhvr>
                                      <p:to>
                                        <p:strVal val="visible"/>
                                      </p:to>
                                    </p:set>
                                    <p:animEffect transition="in" filter="wipe(up)">
                                      <p:cBhvr>
                                        <p:cTn id="27" dur="500"/>
                                        <p:tgtEl>
                                          <p:spTgt spid="1810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10435">
                                            <p:txEl>
                                              <p:pRg st="5" end="5"/>
                                            </p:txEl>
                                          </p:spTgt>
                                        </p:tgtEl>
                                        <p:attrNameLst>
                                          <p:attrName>style.visibility</p:attrName>
                                        </p:attrNameLst>
                                      </p:cBhvr>
                                      <p:to>
                                        <p:strVal val="visible"/>
                                      </p:to>
                                    </p:set>
                                    <p:animEffect transition="in" filter="wipe(up)">
                                      <p:cBhvr>
                                        <p:cTn id="32" dur="500"/>
                                        <p:tgtEl>
                                          <p:spTgt spid="18104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10435">
                                            <p:txEl>
                                              <p:pRg st="6" end="6"/>
                                            </p:txEl>
                                          </p:spTgt>
                                        </p:tgtEl>
                                        <p:attrNameLst>
                                          <p:attrName>style.visibility</p:attrName>
                                        </p:attrNameLst>
                                      </p:cBhvr>
                                      <p:to>
                                        <p:strVal val="visible"/>
                                      </p:to>
                                    </p:set>
                                    <p:animEffect transition="in" filter="wipe(up)">
                                      <p:cBhvr>
                                        <p:cTn id="37" dur="500"/>
                                        <p:tgtEl>
                                          <p:spTgt spid="1810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0435" grpId="0" build="p" bldLvl="2"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7869E1A-298B-45DD-BCE0-385C5F4071AD}" type="slidenum">
              <a:rPr lang="zh-CN" altLang="en-US"/>
              <a:pPr/>
              <a:t>120</a:t>
            </a:fld>
            <a:endParaRPr lang="en-US" altLang="zh-CN"/>
          </a:p>
        </p:txBody>
      </p:sp>
      <p:sp>
        <p:nvSpPr>
          <p:cNvPr id="5" name="日期占位符 4"/>
          <p:cNvSpPr>
            <a:spLocks noGrp="1"/>
          </p:cNvSpPr>
          <p:nvPr>
            <p:ph type="dt" sz="half" idx="11"/>
          </p:nvPr>
        </p:nvSpPr>
        <p:spPr/>
        <p:txBody>
          <a:bodyPr/>
          <a:lstStyle/>
          <a:p>
            <a:fld id="{FA064F3F-6987-475F-8F04-84DC8519B5D4}" type="datetime1">
              <a:rPr lang="zh-CN" altLang="en-US"/>
              <a:pPr/>
              <a:t>2023/3/5</a:t>
            </a:fld>
            <a:endParaRPr lang="en-US" altLang="zh-CN" sz="1000"/>
          </a:p>
        </p:txBody>
      </p:sp>
      <p:sp>
        <p:nvSpPr>
          <p:cNvPr id="1460226" name="Rectangle 2"/>
          <p:cNvSpPr>
            <a:spLocks noGrp="1" noChangeArrowheads="1"/>
          </p:cNvSpPr>
          <p:nvPr>
            <p:ph type="title"/>
          </p:nvPr>
        </p:nvSpPr>
        <p:spPr>
          <a:xfrm>
            <a:off x="650875" y="311150"/>
            <a:ext cx="8820150" cy="603250"/>
          </a:xfrm>
        </p:spPr>
        <p:txBody>
          <a:bodyPr/>
          <a:lstStyle/>
          <a:p>
            <a:pPr defTabSz="914400"/>
            <a:r>
              <a:rPr lang="en-US" altLang="zh-CN" sz="4400"/>
              <a:t>SELECT</a:t>
            </a:r>
            <a:r>
              <a:rPr lang="zh-CN" altLang="en-US" sz="4400"/>
              <a:t>语句的一般格式</a:t>
            </a:r>
            <a:endParaRPr lang="zh-CN" altLang="en-US" sz="5400"/>
          </a:p>
        </p:txBody>
      </p:sp>
      <p:sp>
        <p:nvSpPr>
          <p:cNvPr id="1460227" name="Rectangle 3"/>
          <p:cNvSpPr>
            <a:spLocks noGrp="1" noChangeArrowheads="1"/>
          </p:cNvSpPr>
          <p:nvPr>
            <p:ph type="body" idx="1"/>
          </p:nvPr>
        </p:nvSpPr>
        <p:spPr>
          <a:xfrm>
            <a:off x="488950" y="1154113"/>
            <a:ext cx="9001125" cy="4651375"/>
          </a:xfrm>
        </p:spPr>
        <p:txBody>
          <a:bodyPr/>
          <a:lstStyle/>
          <a:p>
            <a:pPr marL="342900" indent="-342900" defTabSz="914400">
              <a:buFont typeface="Wingdings" pitchFamily="2" charset="2"/>
              <a:buNone/>
            </a:pPr>
            <a:r>
              <a:rPr lang="en-US" altLang="zh-CN" dirty="0">
                <a:solidFill>
                  <a:srgbClr val="FF0000"/>
                </a:solidFill>
              </a:rPr>
              <a:t>SELECT</a:t>
            </a:r>
            <a:r>
              <a:rPr lang="en-US" altLang="zh-CN" dirty="0"/>
              <a:t> [ALL|DISTINCT]  </a:t>
            </a:r>
          </a:p>
          <a:p>
            <a:pPr marL="342900" indent="-342900" defTabSz="914400">
              <a:buFont typeface="Wingdings" pitchFamily="2" charset="2"/>
              <a:buNone/>
            </a:pPr>
            <a:r>
              <a:rPr lang="en-US" altLang="zh-CN" dirty="0"/>
              <a:t>    &lt;</a:t>
            </a:r>
            <a:r>
              <a:rPr lang="zh-CN" altLang="en-US" dirty="0"/>
              <a:t>目标列表达式</a:t>
            </a:r>
            <a:r>
              <a:rPr lang="en-US" altLang="zh-CN" dirty="0"/>
              <a:t>&gt; [</a:t>
            </a:r>
            <a:r>
              <a:rPr lang="zh-CN" altLang="en-US" dirty="0"/>
              <a:t>别名</a:t>
            </a:r>
            <a:r>
              <a:rPr lang="en-US" altLang="zh-CN" dirty="0"/>
              <a:t>] [ </a:t>
            </a:r>
            <a:r>
              <a:rPr lang="zh-CN" altLang="en-US" dirty="0"/>
              <a:t>，</a:t>
            </a:r>
            <a:r>
              <a:rPr lang="en-US" altLang="zh-CN" dirty="0"/>
              <a:t>&lt;</a:t>
            </a:r>
            <a:r>
              <a:rPr lang="zh-CN" altLang="en-US" dirty="0"/>
              <a:t>目标列表达式</a:t>
            </a:r>
            <a:r>
              <a:rPr lang="en-US" altLang="zh-CN" dirty="0"/>
              <a:t>&gt; [</a:t>
            </a:r>
            <a:r>
              <a:rPr lang="zh-CN" altLang="en-US" dirty="0"/>
              <a:t>别名</a:t>
            </a:r>
            <a:r>
              <a:rPr lang="en-US" altLang="zh-CN" dirty="0"/>
              <a:t>]] …</a:t>
            </a:r>
          </a:p>
          <a:p>
            <a:pPr marL="342900" indent="-342900" defTabSz="914400">
              <a:buFont typeface="Wingdings" pitchFamily="2" charset="2"/>
              <a:buNone/>
            </a:pPr>
            <a:r>
              <a:rPr lang="en-US" altLang="zh-CN" dirty="0">
                <a:solidFill>
                  <a:srgbClr val="FF0000"/>
                </a:solidFill>
              </a:rPr>
              <a:t>     FROM </a:t>
            </a:r>
            <a:r>
              <a:rPr lang="en-US" altLang="zh-CN" dirty="0">
                <a:solidFill>
                  <a:srgbClr val="FF3399"/>
                </a:solidFill>
              </a:rPr>
              <a:t>   </a:t>
            </a:r>
            <a:r>
              <a:rPr lang="en-US" altLang="zh-CN" dirty="0"/>
              <a:t> &lt;</a:t>
            </a:r>
            <a:r>
              <a:rPr lang="zh-CN" altLang="en-US" dirty="0"/>
              <a:t>表名或视图名</a:t>
            </a:r>
            <a:r>
              <a:rPr lang="en-US" altLang="zh-CN" dirty="0"/>
              <a:t>&gt; [</a:t>
            </a:r>
            <a:r>
              <a:rPr lang="zh-CN" altLang="en-US" dirty="0"/>
              <a:t>别名</a:t>
            </a:r>
            <a:r>
              <a:rPr lang="en-US" altLang="zh-CN" dirty="0"/>
              <a:t>] </a:t>
            </a:r>
          </a:p>
          <a:p>
            <a:pPr marL="342900" indent="-342900" defTabSz="914400">
              <a:buFont typeface="Wingdings" pitchFamily="2" charset="2"/>
              <a:buNone/>
            </a:pPr>
            <a:r>
              <a:rPr lang="en-US" altLang="zh-CN" dirty="0"/>
              <a:t>              [ </a:t>
            </a:r>
            <a:r>
              <a:rPr lang="zh-CN" altLang="en-US" dirty="0"/>
              <a:t>，</a:t>
            </a:r>
            <a:r>
              <a:rPr lang="en-US" altLang="zh-CN" dirty="0"/>
              <a:t>&lt;</a:t>
            </a:r>
            <a:r>
              <a:rPr lang="zh-CN" altLang="en-US" dirty="0"/>
              <a:t>表名或视图名</a:t>
            </a:r>
            <a:r>
              <a:rPr lang="en-US" altLang="zh-CN" dirty="0"/>
              <a:t>&gt; [</a:t>
            </a:r>
            <a:r>
              <a:rPr lang="zh-CN" altLang="en-US" dirty="0"/>
              <a:t>别名</a:t>
            </a:r>
            <a:r>
              <a:rPr lang="en-US" altLang="zh-CN" dirty="0"/>
              <a:t>]] …</a:t>
            </a:r>
          </a:p>
          <a:p>
            <a:pPr marL="342900" indent="-342900" defTabSz="914400">
              <a:buFont typeface="Wingdings" pitchFamily="2" charset="2"/>
              <a:buNone/>
            </a:pPr>
            <a:r>
              <a:rPr lang="en-US" altLang="zh-CN" dirty="0"/>
              <a:t>      [</a:t>
            </a:r>
            <a:r>
              <a:rPr lang="en-US" altLang="zh-CN" dirty="0">
                <a:solidFill>
                  <a:srgbClr val="FF0000"/>
                </a:solidFill>
              </a:rPr>
              <a:t>WHERE</a:t>
            </a:r>
            <a:r>
              <a:rPr lang="en-US" altLang="zh-CN" dirty="0"/>
              <a:t> &lt;</a:t>
            </a:r>
            <a:r>
              <a:rPr lang="zh-CN" altLang="en-US" dirty="0"/>
              <a:t>条件表达式</a:t>
            </a:r>
            <a:r>
              <a:rPr lang="en-US" altLang="zh-CN" dirty="0"/>
              <a:t>&gt;]</a:t>
            </a:r>
          </a:p>
          <a:p>
            <a:pPr marL="342900" indent="-342900" defTabSz="914400">
              <a:buFont typeface="Wingdings" pitchFamily="2" charset="2"/>
              <a:buNone/>
            </a:pPr>
            <a:r>
              <a:rPr lang="en-US" altLang="zh-CN" dirty="0"/>
              <a:t>          [</a:t>
            </a:r>
            <a:r>
              <a:rPr lang="en-US" altLang="zh-CN" dirty="0">
                <a:solidFill>
                  <a:srgbClr val="FF0000"/>
                </a:solidFill>
              </a:rPr>
              <a:t>GROUP BY</a:t>
            </a:r>
            <a:r>
              <a:rPr lang="en-US" altLang="zh-CN" dirty="0"/>
              <a:t> &lt;</a:t>
            </a:r>
            <a:r>
              <a:rPr lang="zh-CN" altLang="en-US" dirty="0"/>
              <a:t>列名</a:t>
            </a:r>
            <a:r>
              <a:rPr lang="en-US" altLang="zh-CN" dirty="0"/>
              <a:t>1&gt;[</a:t>
            </a:r>
            <a:r>
              <a:rPr lang="zh-CN" altLang="en-US" dirty="0"/>
              <a:t>，</a:t>
            </a:r>
            <a:r>
              <a:rPr lang="en-US" altLang="zh-CN" dirty="0"/>
              <a:t>&lt;</a:t>
            </a:r>
            <a:r>
              <a:rPr lang="zh-CN" altLang="en-US" dirty="0"/>
              <a:t>列名</a:t>
            </a:r>
            <a:r>
              <a:rPr lang="en-US" altLang="zh-CN" dirty="0"/>
              <a:t>1’&gt;] ...</a:t>
            </a:r>
          </a:p>
          <a:p>
            <a:pPr marL="342900" indent="-342900" defTabSz="914400">
              <a:buFont typeface="Wingdings" pitchFamily="2" charset="2"/>
              <a:buNone/>
            </a:pPr>
            <a:r>
              <a:rPr lang="en-US" altLang="zh-CN" dirty="0"/>
              <a:t>          [</a:t>
            </a:r>
            <a:r>
              <a:rPr lang="en-US" altLang="zh-CN" dirty="0">
                <a:solidFill>
                  <a:srgbClr val="FF0000"/>
                </a:solidFill>
              </a:rPr>
              <a:t>HAVING</a:t>
            </a:r>
            <a:r>
              <a:rPr lang="en-US" altLang="zh-CN" dirty="0">
                <a:solidFill>
                  <a:srgbClr val="FF3399"/>
                </a:solidFill>
              </a:rPr>
              <a:t>    </a:t>
            </a:r>
            <a:r>
              <a:rPr lang="en-US" altLang="zh-CN" dirty="0"/>
              <a:t> &lt;</a:t>
            </a:r>
            <a:r>
              <a:rPr lang="zh-CN" altLang="en-US" dirty="0"/>
              <a:t>条件表达式</a:t>
            </a:r>
            <a:r>
              <a:rPr lang="en-US" altLang="zh-CN" dirty="0"/>
              <a:t>&gt;]]</a:t>
            </a:r>
          </a:p>
          <a:p>
            <a:pPr marL="342900" indent="-342900" defTabSz="914400">
              <a:buFont typeface="Wingdings" pitchFamily="2" charset="2"/>
              <a:buNone/>
            </a:pPr>
            <a:r>
              <a:rPr lang="en-US" altLang="zh-CN" dirty="0"/>
              <a:t>          [</a:t>
            </a:r>
            <a:r>
              <a:rPr lang="en-US" altLang="zh-CN" dirty="0">
                <a:solidFill>
                  <a:srgbClr val="FF0000"/>
                </a:solidFill>
              </a:rPr>
              <a:t>ORDER BY</a:t>
            </a:r>
            <a:r>
              <a:rPr lang="en-US" altLang="zh-CN" dirty="0"/>
              <a:t> &lt;</a:t>
            </a:r>
            <a:r>
              <a:rPr lang="zh-CN" altLang="en-US" dirty="0"/>
              <a:t>列名</a:t>
            </a:r>
            <a:r>
              <a:rPr lang="en-US" altLang="zh-CN" dirty="0"/>
              <a:t>2&gt; [ASC|DESC] </a:t>
            </a:r>
          </a:p>
          <a:p>
            <a:pPr marL="342900" indent="-342900" defTabSz="914400">
              <a:buFont typeface="Wingdings" pitchFamily="2" charset="2"/>
              <a:buNone/>
            </a:pPr>
            <a:r>
              <a:rPr lang="en-US" altLang="zh-CN" dirty="0"/>
              <a:t>                   [</a:t>
            </a:r>
            <a:r>
              <a:rPr lang="zh-CN" altLang="en-US" dirty="0"/>
              <a:t>，</a:t>
            </a:r>
            <a:r>
              <a:rPr lang="en-US" altLang="zh-CN" dirty="0"/>
              <a:t>&lt;</a:t>
            </a:r>
            <a:r>
              <a:rPr lang="zh-CN" altLang="en-US" dirty="0"/>
              <a:t>列名</a:t>
            </a:r>
            <a:r>
              <a:rPr lang="en-US" altLang="zh-CN" dirty="0"/>
              <a:t>2’&gt; [ASC|DESC] ] …  ]</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3C6603A-7A65-4184-86D3-435FE5648E3B}" type="slidenum">
              <a:rPr lang="zh-CN" altLang="en-US"/>
              <a:pPr/>
              <a:t>121</a:t>
            </a:fld>
            <a:endParaRPr lang="en-US" altLang="zh-CN"/>
          </a:p>
        </p:txBody>
      </p:sp>
      <p:sp>
        <p:nvSpPr>
          <p:cNvPr id="5" name="日期占位符 4"/>
          <p:cNvSpPr>
            <a:spLocks noGrp="1"/>
          </p:cNvSpPr>
          <p:nvPr>
            <p:ph type="dt" sz="half" idx="11"/>
          </p:nvPr>
        </p:nvSpPr>
        <p:spPr/>
        <p:txBody>
          <a:bodyPr/>
          <a:lstStyle/>
          <a:p>
            <a:fld id="{27C87FD2-E4CB-4EDB-A5AC-4799AFEAE49A}" type="datetime1">
              <a:rPr lang="zh-CN" altLang="en-US"/>
              <a:pPr/>
              <a:t>2023/3/5</a:t>
            </a:fld>
            <a:endParaRPr lang="en-US" altLang="zh-CN" sz="1000"/>
          </a:p>
        </p:txBody>
      </p:sp>
      <p:sp>
        <p:nvSpPr>
          <p:cNvPr id="1727490" name="Rectangle 2"/>
          <p:cNvSpPr>
            <a:spLocks noGrp="1" noChangeArrowheads="1"/>
          </p:cNvSpPr>
          <p:nvPr>
            <p:ph type="title"/>
          </p:nvPr>
        </p:nvSpPr>
        <p:spPr>
          <a:xfrm>
            <a:off x="650875" y="311150"/>
            <a:ext cx="8820150" cy="603250"/>
          </a:xfrm>
        </p:spPr>
        <p:txBody>
          <a:bodyPr/>
          <a:lstStyle/>
          <a:p>
            <a:pPr defTabSz="914400"/>
            <a:r>
              <a:rPr lang="zh-CN" altLang="en-US" sz="4400"/>
              <a:t>第</a:t>
            </a:r>
            <a:r>
              <a:rPr lang="en-US" altLang="zh-CN" sz="4400"/>
              <a:t>4</a:t>
            </a:r>
            <a:r>
              <a:rPr lang="zh-CN" altLang="en-US" sz="4400"/>
              <a:t>章  关系数据库标准语言</a:t>
            </a:r>
            <a:r>
              <a:rPr lang="en-US" altLang="zh-CN" sz="4400"/>
              <a:t>SQL</a:t>
            </a:r>
          </a:p>
        </p:txBody>
      </p:sp>
      <p:sp>
        <p:nvSpPr>
          <p:cNvPr id="1727491" name="Rectangle 3"/>
          <p:cNvSpPr>
            <a:spLocks noGrp="1" noChangeArrowheads="1"/>
          </p:cNvSpPr>
          <p:nvPr>
            <p:ph type="body" idx="1"/>
          </p:nvPr>
        </p:nvSpPr>
        <p:spPr>
          <a:xfrm>
            <a:off x="704850" y="1196975"/>
            <a:ext cx="6026150" cy="5184775"/>
          </a:xfrm>
        </p:spPr>
        <p:txBody>
          <a:bodyPr/>
          <a:lstStyle/>
          <a:p>
            <a:r>
              <a:rPr lang="en-US" altLang="zh-CN"/>
              <a:t>4.1	SQL简介 </a:t>
            </a:r>
          </a:p>
          <a:p>
            <a:r>
              <a:rPr lang="en-US" altLang="zh-CN"/>
              <a:t>4.2	SQL的系统结构</a:t>
            </a:r>
          </a:p>
          <a:p>
            <a:r>
              <a:rPr lang="en-US" altLang="zh-CN"/>
              <a:t>4.3	SQL的数据定义</a:t>
            </a:r>
          </a:p>
          <a:p>
            <a:r>
              <a:rPr lang="en-US" altLang="zh-CN"/>
              <a:t>4.4	SQL的数据操纵</a:t>
            </a:r>
          </a:p>
          <a:p>
            <a:pPr lvl="1"/>
            <a:r>
              <a:rPr lang="en-US" altLang="zh-CN"/>
              <a:t>4.4.1  </a:t>
            </a:r>
            <a:r>
              <a:rPr lang="zh-CN" altLang="en-US"/>
              <a:t>数据查询</a:t>
            </a:r>
          </a:p>
          <a:p>
            <a:pPr lvl="1"/>
            <a:r>
              <a:rPr lang="zh-CN" altLang="en-US">
                <a:solidFill>
                  <a:srgbClr val="0000FF"/>
                </a:solidFill>
              </a:rPr>
              <a:t>4.4.2  数据更新</a:t>
            </a:r>
          </a:p>
          <a:p>
            <a:r>
              <a:rPr lang="en-US" altLang="zh-CN"/>
              <a:t>4.5	SQL中的视图</a:t>
            </a:r>
          </a:p>
          <a:p>
            <a:r>
              <a:rPr lang="en-US" altLang="zh-CN"/>
              <a:t>4.6	SQL的数据控制</a:t>
            </a:r>
          </a:p>
          <a:p>
            <a:r>
              <a:rPr lang="en-US" altLang="zh-CN"/>
              <a:t>4.7	嵌入式SQL</a:t>
            </a:r>
          </a:p>
          <a:p>
            <a:r>
              <a:rPr lang="en-US" altLang="zh-CN"/>
              <a:t>4.8	小结</a:t>
            </a: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E0D2A7A-19E2-40B2-9855-66314C76DA5E}" type="slidenum">
              <a:rPr lang="zh-CN" altLang="en-US"/>
              <a:pPr/>
              <a:t>122</a:t>
            </a:fld>
            <a:endParaRPr lang="en-US" altLang="zh-CN"/>
          </a:p>
        </p:txBody>
      </p:sp>
      <p:sp>
        <p:nvSpPr>
          <p:cNvPr id="5" name="日期占位符 4"/>
          <p:cNvSpPr>
            <a:spLocks noGrp="1"/>
          </p:cNvSpPr>
          <p:nvPr>
            <p:ph type="dt" sz="half" idx="11"/>
          </p:nvPr>
        </p:nvSpPr>
        <p:spPr/>
        <p:txBody>
          <a:bodyPr/>
          <a:lstStyle/>
          <a:p>
            <a:fld id="{F10C7A2A-A17A-43F8-8970-89BF63FB64E0}" type="datetime1">
              <a:rPr lang="zh-CN" altLang="en-US"/>
              <a:pPr/>
              <a:t>2023/3/5</a:t>
            </a:fld>
            <a:endParaRPr lang="en-US" altLang="zh-CN" sz="1000"/>
          </a:p>
        </p:txBody>
      </p:sp>
      <p:sp>
        <p:nvSpPr>
          <p:cNvPr id="1547266" name="Rectangle 2"/>
          <p:cNvSpPr>
            <a:spLocks noGrp="1" noChangeArrowheads="1"/>
          </p:cNvSpPr>
          <p:nvPr>
            <p:ph type="title"/>
          </p:nvPr>
        </p:nvSpPr>
        <p:spPr>
          <a:xfrm>
            <a:off x="650875" y="311150"/>
            <a:ext cx="8820150" cy="603250"/>
          </a:xfrm>
        </p:spPr>
        <p:txBody>
          <a:bodyPr/>
          <a:lstStyle/>
          <a:p>
            <a:pPr defTabSz="914400"/>
            <a:r>
              <a:rPr lang="en-US" altLang="zh-CN" sz="4400"/>
              <a:t>1.  </a:t>
            </a:r>
            <a:r>
              <a:rPr lang="zh-CN" altLang="en-US" sz="4400"/>
              <a:t>插入数据</a:t>
            </a:r>
          </a:p>
        </p:txBody>
      </p:sp>
      <p:sp>
        <p:nvSpPr>
          <p:cNvPr id="1547267" name="Rectangle 3"/>
          <p:cNvSpPr>
            <a:spLocks noGrp="1" noChangeArrowheads="1"/>
          </p:cNvSpPr>
          <p:nvPr>
            <p:ph type="body" idx="1"/>
          </p:nvPr>
        </p:nvSpPr>
        <p:spPr>
          <a:xfrm>
            <a:off x="650875" y="1143000"/>
            <a:ext cx="8982075" cy="4460875"/>
          </a:xfrm>
        </p:spPr>
        <p:txBody>
          <a:bodyPr/>
          <a:lstStyle/>
          <a:p>
            <a:pPr>
              <a:lnSpc>
                <a:spcPct val="100000"/>
              </a:lnSpc>
            </a:pPr>
            <a:r>
              <a:rPr lang="zh-CN" altLang="en-US" dirty="0"/>
              <a:t>两种插入数据方式</a:t>
            </a:r>
          </a:p>
          <a:p>
            <a:pPr lvl="1">
              <a:lnSpc>
                <a:spcPct val="100000"/>
              </a:lnSpc>
            </a:pPr>
            <a:r>
              <a:rPr lang="zh-CN" altLang="en-US" dirty="0"/>
              <a:t> 插入单个元组</a:t>
            </a:r>
          </a:p>
          <a:p>
            <a:pPr lvl="1">
              <a:lnSpc>
                <a:spcPct val="100000"/>
              </a:lnSpc>
            </a:pPr>
            <a:r>
              <a:rPr lang="zh-CN" altLang="en-US" dirty="0"/>
              <a:t> 插入子查询结果</a:t>
            </a:r>
          </a:p>
          <a:p>
            <a:pPr>
              <a:lnSpc>
                <a:spcPct val="100000"/>
              </a:lnSpc>
            </a:pPr>
            <a:r>
              <a:rPr lang="en-US" altLang="zh-CN" dirty="0"/>
              <a:t>(1) </a:t>
            </a:r>
            <a:r>
              <a:rPr lang="zh-CN" altLang="en-US" dirty="0"/>
              <a:t>插入单个元组</a:t>
            </a:r>
          </a:p>
          <a:p>
            <a:pPr lvl="1">
              <a:lnSpc>
                <a:spcPct val="100000"/>
              </a:lnSpc>
            </a:pPr>
            <a:r>
              <a:rPr lang="zh-CN" altLang="en-US" dirty="0"/>
              <a:t>语句格式</a:t>
            </a:r>
          </a:p>
          <a:p>
            <a:pPr lvl="1">
              <a:lnSpc>
                <a:spcPct val="100000"/>
              </a:lnSpc>
              <a:buFontTx/>
              <a:buNone/>
            </a:pPr>
            <a:r>
              <a:rPr lang="en-US" altLang="zh-CN" dirty="0">
                <a:solidFill>
                  <a:srgbClr val="0000FF"/>
                </a:solidFill>
                <a:highlight>
                  <a:srgbClr val="CCFFCC"/>
                </a:highlight>
              </a:rPr>
              <a:t>INSERT   INTO &lt;</a:t>
            </a:r>
            <a:r>
              <a:rPr lang="zh-CN" altLang="en-US" dirty="0">
                <a:solidFill>
                  <a:srgbClr val="0000FF"/>
                </a:solidFill>
                <a:highlight>
                  <a:srgbClr val="CCFFCC"/>
                </a:highlight>
              </a:rPr>
              <a:t>表名</a:t>
            </a:r>
            <a:r>
              <a:rPr lang="en-US" altLang="zh-CN" dirty="0">
                <a:solidFill>
                  <a:srgbClr val="0000FF"/>
                </a:solidFill>
                <a:highlight>
                  <a:srgbClr val="CCFFCC"/>
                </a:highlight>
              </a:rPr>
              <a:t>&gt; [(&lt;</a:t>
            </a:r>
            <a:r>
              <a:rPr lang="zh-CN" altLang="en-US" dirty="0">
                <a:solidFill>
                  <a:srgbClr val="0000FF"/>
                </a:solidFill>
                <a:highlight>
                  <a:srgbClr val="CCFFCC"/>
                </a:highlight>
              </a:rPr>
              <a:t>属性列</a:t>
            </a:r>
            <a:r>
              <a:rPr lang="en-US" altLang="zh-CN" dirty="0">
                <a:solidFill>
                  <a:srgbClr val="0000FF"/>
                </a:solidFill>
                <a:highlight>
                  <a:srgbClr val="CCFFCC"/>
                </a:highlight>
              </a:rPr>
              <a:t>1&gt;[,&lt;</a:t>
            </a:r>
            <a:r>
              <a:rPr lang="zh-CN" altLang="en-US" dirty="0">
                <a:solidFill>
                  <a:srgbClr val="0000FF"/>
                </a:solidFill>
                <a:highlight>
                  <a:srgbClr val="CCFFCC"/>
                </a:highlight>
              </a:rPr>
              <a:t>属性列</a:t>
            </a:r>
            <a:r>
              <a:rPr lang="en-US" altLang="zh-CN" dirty="0">
                <a:solidFill>
                  <a:srgbClr val="0000FF"/>
                </a:solidFill>
                <a:highlight>
                  <a:srgbClr val="CCFFCC"/>
                </a:highlight>
              </a:rPr>
              <a:t>2 &gt;…)]</a:t>
            </a:r>
          </a:p>
          <a:p>
            <a:pPr lvl="1">
              <a:lnSpc>
                <a:spcPct val="100000"/>
              </a:lnSpc>
              <a:buFontTx/>
              <a:buNone/>
            </a:pPr>
            <a:r>
              <a:rPr lang="en-US" altLang="zh-CN" dirty="0">
                <a:solidFill>
                  <a:srgbClr val="0000FF"/>
                </a:solidFill>
                <a:highlight>
                  <a:srgbClr val="CCFFCC"/>
                </a:highlight>
              </a:rPr>
              <a:t>      VALUES (&lt;</a:t>
            </a:r>
            <a:r>
              <a:rPr lang="zh-CN" altLang="en-US" dirty="0">
                <a:solidFill>
                  <a:srgbClr val="0000FF"/>
                </a:solidFill>
                <a:highlight>
                  <a:srgbClr val="CCFFCC"/>
                </a:highlight>
              </a:rPr>
              <a:t>常量</a:t>
            </a:r>
            <a:r>
              <a:rPr lang="en-US" altLang="zh-CN" dirty="0">
                <a:solidFill>
                  <a:srgbClr val="0000FF"/>
                </a:solidFill>
                <a:highlight>
                  <a:srgbClr val="CCFFCC"/>
                </a:highlight>
              </a:rPr>
              <a:t>1&gt; [</a:t>
            </a:r>
            <a:r>
              <a:rPr lang="zh-CN" altLang="en-US" dirty="0">
                <a:solidFill>
                  <a:srgbClr val="0000FF"/>
                </a:solidFill>
                <a:highlight>
                  <a:srgbClr val="CCFFCC"/>
                </a:highlight>
              </a:rPr>
              <a:t>，</a:t>
            </a:r>
            <a:r>
              <a:rPr lang="en-US" altLang="zh-CN" dirty="0">
                <a:solidFill>
                  <a:srgbClr val="0000FF"/>
                </a:solidFill>
                <a:highlight>
                  <a:srgbClr val="CCFFCC"/>
                </a:highlight>
              </a:rPr>
              <a:t>&lt;</a:t>
            </a:r>
            <a:r>
              <a:rPr lang="zh-CN" altLang="en-US" dirty="0">
                <a:solidFill>
                  <a:srgbClr val="0000FF"/>
                </a:solidFill>
                <a:highlight>
                  <a:srgbClr val="CCFFCC"/>
                </a:highlight>
              </a:rPr>
              <a:t>常量</a:t>
            </a:r>
            <a:r>
              <a:rPr lang="en-US" altLang="zh-CN" dirty="0">
                <a:solidFill>
                  <a:srgbClr val="0000FF"/>
                </a:solidFill>
                <a:highlight>
                  <a:srgbClr val="CCFFCC"/>
                </a:highlight>
              </a:rPr>
              <a:t>2&gt;]    …           )</a:t>
            </a:r>
          </a:p>
          <a:p>
            <a:pPr lvl="1">
              <a:lnSpc>
                <a:spcPct val="100000"/>
              </a:lnSpc>
            </a:pPr>
            <a:r>
              <a:rPr lang="zh-CN" altLang="en-US" dirty="0"/>
              <a:t>功能</a:t>
            </a:r>
            <a:r>
              <a:rPr lang="en-US" altLang="zh-CN" dirty="0"/>
              <a:t>:</a:t>
            </a:r>
            <a:r>
              <a:rPr lang="zh-CN" altLang="en-US" dirty="0"/>
              <a:t>     将新元组插入指定表中。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47267">
                                            <p:txEl>
                                              <p:pRg st="0" end="0"/>
                                            </p:txEl>
                                          </p:spTgt>
                                        </p:tgtEl>
                                        <p:attrNameLst>
                                          <p:attrName>style.visibility</p:attrName>
                                        </p:attrNameLst>
                                      </p:cBhvr>
                                      <p:to>
                                        <p:strVal val="visible"/>
                                      </p:to>
                                    </p:set>
                                    <p:animEffect transition="in" filter="fade">
                                      <p:cBhvr>
                                        <p:cTn id="7" dur="500"/>
                                        <p:tgtEl>
                                          <p:spTgt spid="1547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7267">
                                            <p:txEl>
                                              <p:pRg st="1" end="1"/>
                                            </p:txEl>
                                          </p:spTgt>
                                        </p:tgtEl>
                                        <p:attrNameLst>
                                          <p:attrName>style.visibility</p:attrName>
                                        </p:attrNameLst>
                                      </p:cBhvr>
                                      <p:to>
                                        <p:strVal val="visible"/>
                                      </p:to>
                                    </p:set>
                                    <p:animEffect transition="in" filter="fade">
                                      <p:cBhvr>
                                        <p:cTn id="10" dur="500"/>
                                        <p:tgtEl>
                                          <p:spTgt spid="15472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47267">
                                            <p:txEl>
                                              <p:pRg st="2" end="2"/>
                                            </p:txEl>
                                          </p:spTgt>
                                        </p:tgtEl>
                                        <p:attrNameLst>
                                          <p:attrName>style.visibility</p:attrName>
                                        </p:attrNameLst>
                                      </p:cBhvr>
                                      <p:to>
                                        <p:strVal val="visible"/>
                                      </p:to>
                                    </p:set>
                                    <p:animEffect transition="in" filter="fade">
                                      <p:cBhvr>
                                        <p:cTn id="13" dur="500"/>
                                        <p:tgtEl>
                                          <p:spTgt spid="15472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47267">
                                            <p:txEl>
                                              <p:pRg st="3" end="3"/>
                                            </p:txEl>
                                          </p:spTgt>
                                        </p:tgtEl>
                                        <p:attrNameLst>
                                          <p:attrName>style.visibility</p:attrName>
                                        </p:attrNameLst>
                                      </p:cBhvr>
                                      <p:to>
                                        <p:strVal val="visible"/>
                                      </p:to>
                                    </p:set>
                                    <p:animEffect transition="in" filter="fade">
                                      <p:cBhvr>
                                        <p:cTn id="18" dur="500"/>
                                        <p:tgtEl>
                                          <p:spTgt spid="154726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47267">
                                            <p:txEl>
                                              <p:pRg st="4" end="4"/>
                                            </p:txEl>
                                          </p:spTgt>
                                        </p:tgtEl>
                                        <p:attrNameLst>
                                          <p:attrName>style.visibility</p:attrName>
                                        </p:attrNameLst>
                                      </p:cBhvr>
                                      <p:to>
                                        <p:strVal val="visible"/>
                                      </p:to>
                                    </p:set>
                                    <p:animEffect transition="in" filter="fade">
                                      <p:cBhvr>
                                        <p:cTn id="21" dur="500"/>
                                        <p:tgtEl>
                                          <p:spTgt spid="154726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47267">
                                            <p:txEl>
                                              <p:pRg st="5" end="5"/>
                                            </p:txEl>
                                          </p:spTgt>
                                        </p:tgtEl>
                                        <p:attrNameLst>
                                          <p:attrName>style.visibility</p:attrName>
                                        </p:attrNameLst>
                                      </p:cBhvr>
                                      <p:to>
                                        <p:strVal val="visible"/>
                                      </p:to>
                                    </p:set>
                                    <p:animEffect transition="in" filter="fade">
                                      <p:cBhvr>
                                        <p:cTn id="24" dur="500"/>
                                        <p:tgtEl>
                                          <p:spTgt spid="154726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47267">
                                            <p:txEl>
                                              <p:pRg st="6" end="6"/>
                                            </p:txEl>
                                          </p:spTgt>
                                        </p:tgtEl>
                                        <p:attrNameLst>
                                          <p:attrName>style.visibility</p:attrName>
                                        </p:attrNameLst>
                                      </p:cBhvr>
                                      <p:to>
                                        <p:strVal val="visible"/>
                                      </p:to>
                                    </p:set>
                                    <p:animEffect transition="in" filter="fade">
                                      <p:cBhvr>
                                        <p:cTn id="27" dur="500"/>
                                        <p:tgtEl>
                                          <p:spTgt spid="154726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47267">
                                            <p:txEl>
                                              <p:pRg st="7" end="7"/>
                                            </p:txEl>
                                          </p:spTgt>
                                        </p:tgtEl>
                                        <p:attrNameLst>
                                          <p:attrName>style.visibility</p:attrName>
                                        </p:attrNameLst>
                                      </p:cBhvr>
                                      <p:to>
                                        <p:strVal val="visible"/>
                                      </p:to>
                                    </p:set>
                                    <p:animEffect transition="in" filter="fade">
                                      <p:cBhvr>
                                        <p:cTn id="30" dur="500"/>
                                        <p:tgtEl>
                                          <p:spTgt spid="1547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267"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6315B79-C9F5-4D88-BF2A-09471895DBDC}" type="slidenum">
              <a:rPr lang="zh-CN" altLang="en-US"/>
              <a:pPr/>
              <a:t>123</a:t>
            </a:fld>
            <a:endParaRPr lang="en-US" altLang="zh-CN"/>
          </a:p>
        </p:txBody>
      </p:sp>
      <p:sp>
        <p:nvSpPr>
          <p:cNvPr id="6" name="日期占位符 4"/>
          <p:cNvSpPr>
            <a:spLocks noGrp="1"/>
          </p:cNvSpPr>
          <p:nvPr>
            <p:ph type="dt" sz="half" idx="11"/>
          </p:nvPr>
        </p:nvSpPr>
        <p:spPr/>
        <p:txBody>
          <a:bodyPr/>
          <a:lstStyle/>
          <a:p>
            <a:fld id="{B84092F0-AC48-4DEC-9A83-C7D688C615DB}" type="datetime1">
              <a:rPr lang="zh-CN" altLang="en-US"/>
              <a:pPr/>
              <a:t>2023/3/5</a:t>
            </a:fld>
            <a:endParaRPr lang="en-US" altLang="zh-CN" sz="1000"/>
          </a:p>
        </p:txBody>
      </p:sp>
      <p:sp>
        <p:nvSpPr>
          <p:cNvPr id="1549314" name="Rectangle 2"/>
          <p:cNvSpPr>
            <a:spLocks noGrp="1" noChangeArrowheads="1"/>
          </p:cNvSpPr>
          <p:nvPr>
            <p:ph type="title"/>
          </p:nvPr>
        </p:nvSpPr>
        <p:spPr/>
        <p:txBody>
          <a:bodyPr/>
          <a:lstStyle/>
          <a:p>
            <a:r>
              <a:rPr lang="en-US" altLang="zh-CN"/>
              <a:t>(1) </a:t>
            </a:r>
            <a:r>
              <a:rPr lang="zh-CN" altLang="en-US"/>
              <a:t>插入单个元组</a:t>
            </a:r>
          </a:p>
        </p:txBody>
      </p:sp>
      <p:sp>
        <p:nvSpPr>
          <p:cNvPr id="1549315" name="Rectangle 3"/>
          <p:cNvSpPr>
            <a:spLocks noGrp="1" noChangeArrowheads="1"/>
          </p:cNvSpPr>
          <p:nvPr>
            <p:ph type="body" idx="1"/>
          </p:nvPr>
        </p:nvSpPr>
        <p:spPr>
          <a:xfrm>
            <a:off x="650875" y="1143000"/>
            <a:ext cx="8820150" cy="4545860"/>
          </a:xfrm>
        </p:spPr>
        <p:txBody>
          <a:bodyPr/>
          <a:lstStyle/>
          <a:p>
            <a:pPr marL="342900" indent="-342900" defTabSz="914400"/>
            <a:r>
              <a:rPr lang="en-US" altLang="zh-CN" dirty="0"/>
              <a:t>[</a:t>
            </a:r>
            <a:r>
              <a:rPr lang="zh-CN" altLang="en-US" dirty="0"/>
              <a:t>例</a:t>
            </a:r>
            <a:r>
              <a:rPr lang="en-US" altLang="zh-CN" dirty="0"/>
              <a:t>]  </a:t>
            </a:r>
            <a:r>
              <a:rPr lang="zh-CN" altLang="en-US" dirty="0"/>
              <a:t>将一个新学生记录</a:t>
            </a:r>
          </a:p>
          <a:p>
            <a:pPr marL="342900" indent="-342900" defTabSz="914400">
              <a:buFont typeface="Wingdings" pitchFamily="2" charset="2"/>
              <a:buNone/>
            </a:pPr>
            <a:r>
              <a:rPr lang="zh-CN" altLang="en-US" dirty="0"/>
              <a:t>（学号：</a:t>
            </a:r>
            <a:r>
              <a:rPr lang="en-US" altLang="zh-CN" dirty="0"/>
              <a:t>200715128</a:t>
            </a:r>
            <a:r>
              <a:rPr lang="zh-CN" altLang="en-US" dirty="0"/>
              <a:t>；姓名：陈冬；性别：男；所在系：</a:t>
            </a:r>
            <a:r>
              <a:rPr lang="en-US" altLang="zh-CN" dirty="0"/>
              <a:t>IS</a:t>
            </a:r>
            <a:r>
              <a:rPr lang="zh-CN" altLang="en-US" dirty="0"/>
              <a:t>；年龄：</a:t>
            </a:r>
            <a:r>
              <a:rPr lang="en-US" altLang="zh-CN" dirty="0"/>
              <a:t>18</a:t>
            </a:r>
            <a:r>
              <a:rPr lang="zh-CN" altLang="en-US" dirty="0"/>
              <a:t>岁）插入到</a:t>
            </a:r>
            <a:r>
              <a:rPr lang="en-US" altLang="zh-CN" dirty="0"/>
              <a:t>Student</a:t>
            </a:r>
            <a:r>
              <a:rPr lang="zh-CN" altLang="en-US" dirty="0"/>
              <a:t>表中。</a:t>
            </a:r>
          </a:p>
          <a:p>
            <a:pPr marL="342900" indent="-342900" defTabSz="914400">
              <a:buFont typeface="Wingdings" pitchFamily="2" charset="2"/>
              <a:buNone/>
            </a:pPr>
            <a:r>
              <a:rPr lang="zh-CN" altLang="en-US" dirty="0">
                <a:solidFill>
                  <a:srgbClr val="0000FF"/>
                </a:solidFill>
              </a:rPr>
              <a:t>       </a:t>
            </a:r>
            <a:r>
              <a:rPr lang="en-US" altLang="zh-CN" dirty="0">
                <a:solidFill>
                  <a:srgbClr val="0000FF"/>
                </a:solidFill>
              </a:rPr>
              <a:t>INSERT      INTO   Student</a:t>
            </a:r>
          </a:p>
          <a:p>
            <a:pPr marL="342900" indent="-342900" defTabSz="914400">
              <a:buNone/>
            </a:pPr>
            <a:r>
              <a:rPr lang="en-US" altLang="zh-CN" dirty="0">
                <a:solidFill>
                  <a:srgbClr val="0000FF"/>
                </a:solidFill>
              </a:rPr>
              <a:t>            VALUES (' 200715128 ' , '</a:t>
            </a:r>
            <a:r>
              <a:rPr lang="zh-CN" altLang="en-US" dirty="0">
                <a:solidFill>
                  <a:srgbClr val="0000FF"/>
                </a:solidFill>
              </a:rPr>
              <a:t>陈冬</a:t>
            </a:r>
            <a:r>
              <a:rPr lang="en-US" altLang="zh-CN" dirty="0">
                <a:solidFill>
                  <a:srgbClr val="0000FF"/>
                </a:solidFill>
              </a:rPr>
              <a:t>' , '</a:t>
            </a:r>
            <a:r>
              <a:rPr lang="zh-CN" altLang="en-US" dirty="0">
                <a:solidFill>
                  <a:srgbClr val="0000FF"/>
                </a:solidFill>
              </a:rPr>
              <a:t>男</a:t>
            </a:r>
            <a:r>
              <a:rPr lang="en-US" altLang="zh-CN" dirty="0">
                <a:solidFill>
                  <a:srgbClr val="0000FF"/>
                </a:solidFill>
              </a:rPr>
              <a:t>',  ' IS ' , 18)</a:t>
            </a:r>
            <a:endParaRPr lang="zh-CN" altLang="en-US" dirty="0">
              <a:solidFill>
                <a:srgbClr val="0000FF"/>
              </a:solidFill>
            </a:endParaRPr>
          </a:p>
          <a:p>
            <a:pPr marL="342900" indent="-342900" defTabSz="914400"/>
            <a:r>
              <a:rPr lang="en-US" altLang="zh-CN" dirty="0"/>
              <a:t>[</a:t>
            </a:r>
            <a:r>
              <a:rPr lang="zh-CN" altLang="en-US" dirty="0"/>
              <a:t>例</a:t>
            </a:r>
            <a:r>
              <a:rPr lang="en-US" altLang="zh-CN" dirty="0"/>
              <a:t>]  </a:t>
            </a:r>
            <a:r>
              <a:rPr lang="zh-CN" altLang="en-US" dirty="0"/>
              <a:t>插入一条选课记录</a:t>
            </a:r>
            <a:r>
              <a:rPr lang="en-US" altLang="zh-CN" dirty="0"/>
              <a:t>( ' 200715128 '</a:t>
            </a:r>
            <a:r>
              <a:rPr lang="zh-CN" altLang="en-US" dirty="0"/>
              <a:t>，</a:t>
            </a:r>
            <a:r>
              <a:rPr lang="en-US" altLang="zh-CN" dirty="0"/>
              <a:t>'1 ')</a:t>
            </a:r>
            <a:r>
              <a:rPr lang="zh-CN" altLang="en-US" dirty="0"/>
              <a:t>。</a:t>
            </a:r>
          </a:p>
          <a:p>
            <a:pPr marL="342900" indent="-342900" defTabSz="914400">
              <a:buFont typeface="Wingdings" pitchFamily="2" charset="2"/>
              <a:buNone/>
            </a:pPr>
            <a:r>
              <a:rPr lang="zh-CN" altLang="en-US" dirty="0"/>
              <a:t>      </a:t>
            </a:r>
            <a:r>
              <a:rPr lang="en-US" altLang="zh-CN" dirty="0">
                <a:solidFill>
                  <a:srgbClr val="0000FF"/>
                </a:solidFill>
              </a:rPr>
              <a:t>INSERT       INTO SC(</a:t>
            </a:r>
            <a:r>
              <a:rPr lang="en-US" altLang="zh-CN" dirty="0" err="1">
                <a:solidFill>
                  <a:srgbClr val="0000FF"/>
                </a:solidFill>
              </a:rPr>
              <a:t>Sno</a:t>
            </a:r>
            <a:r>
              <a:rPr lang="zh-CN" altLang="en-US" dirty="0">
                <a:solidFill>
                  <a:srgbClr val="0000FF"/>
                </a:solidFill>
              </a:rPr>
              <a:t>，</a:t>
            </a:r>
            <a:r>
              <a:rPr lang="en-US" altLang="zh-CN" dirty="0" err="1">
                <a:solidFill>
                  <a:srgbClr val="0000FF"/>
                </a:solidFill>
              </a:rPr>
              <a:t>Cno</a:t>
            </a:r>
            <a:r>
              <a:rPr lang="en-US" altLang="zh-CN" dirty="0">
                <a:solidFill>
                  <a:srgbClr val="0000FF"/>
                </a:solidFill>
              </a:rPr>
              <a:t>)</a:t>
            </a:r>
          </a:p>
          <a:p>
            <a:pPr marL="342900" indent="-342900" defTabSz="914400">
              <a:buFont typeface="Wingdings" pitchFamily="2" charset="2"/>
              <a:buNone/>
            </a:pPr>
            <a:r>
              <a:rPr lang="en-US" altLang="zh-CN" dirty="0">
                <a:solidFill>
                  <a:srgbClr val="0000FF"/>
                </a:solidFill>
              </a:rPr>
              <a:t>             VALUES (' 200715128 '</a:t>
            </a:r>
            <a:r>
              <a:rPr lang="zh-CN" altLang="en-US" dirty="0">
                <a:solidFill>
                  <a:srgbClr val="0000FF"/>
                </a:solidFill>
              </a:rPr>
              <a:t>，</a:t>
            </a:r>
            <a:r>
              <a:rPr lang="en-US" altLang="zh-CN" dirty="0">
                <a:solidFill>
                  <a:srgbClr val="0000FF"/>
                </a:solidFill>
              </a:rPr>
              <a:t>' 1 ')</a:t>
            </a:r>
            <a:endParaRPr lang="zh-CN" altLang="en-US" dirty="0">
              <a:solidFill>
                <a:srgbClr val="0000FF"/>
              </a:solidFill>
            </a:endParaRPr>
          </a:p>
          <a:p>
            <a:pPr marL="742950" lvl="1" indent="-285750" defTabSz="914400"/>
            <a:r>
              <a:rPr lang="zh-CN" altLang="en-US" dirty="0"/>
              <a:t>新插入的记录在</a:t>
            </a:r>
            <a:r>
              <a:rPr lang="en-US" altLang="zh-CN" dirty="0"/>
              <a:t>Grade</a:t>
            </a:r>
            <a:r>
              <a:rPr lang="zh-CN" altLang="en-US" dirty="0"/>
              <a:t>列上取空值</a:t>
            </a:r>
          </a:p>
        </p:txBody>
      </p:sp>
      <p:sp>
        <p:nvSpPr>
          <p:cNvPr id="1549316" name="Rectangle 4"/>
          <p:cNvSpPr>
            <a:spLocks noChangeArrowheads="1"/>
          </p:cNvSpPr>
          <p:nvPr/>
        </p:nvSpPr>
        <p:spPr bwMode="auto">
          <a:xfrm>
            <a:off x="4953000" y="260648"/>
            <a:ext cx="4953000" cy="2419124"/>
          </a:xfrm>
          <a:prstGeom prst="rect">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lnSpc>
                <a:spcPct val="90000"/>
              </a:lnSpc>
            </a:pPr>
            <a:r>
              <a:rPr lang="en-US" altLang="zh-CN" dirty="0"/>
              <a:t>CREATE TABLE Student</a:t>
            </a:r>
          </a:p>
          <a:p>
            <a:pPr algn="l">
              <a:lnSpc>
                <a:spcPct val="90000"/>
              </a:lnSpc>
            </a:pPr>
            <a:r>
              <a:rPr lang="en-US" altLang="zh-CN" dirty="0"/>
              <a:t>  (   </a:t>
            </a:r>
            <a:r>
              <a:rPr lang="en-US" altLang="zh-CN" dirty="0" err="1"/>
              <a:t>Sno</a:t>
            </a:r>
            <a:r>
              <a:rPr lang="en-US" altLang="zh-CN" dirty="0"/>
              <a:t> CHAR(6) PRIMARY KEY,</a:t>
            </a:r>
          </a:p>
          <a:p>
            <a:pPr algn="l">
              <a:lnSpc>
                <a:spcPct val="90000"/>
              </a:lnSpc>
            </a:pPr>
            <a:r>
              <a:rPr lang="en-US" altLang="zh-CN" dirty="0"/>
              <a:t>      </a:t>
            </a:r>
            <a:r>
              <a:rPr lang="en-US" altLang="zh-CN" dirty="0" err="1"/>
              <a:t>Sname</a:t>
            </a:r>
            <a:r>
              <a:rPr lang="en-US" altLang="zh-CN" dirty="0"/>
              <a:t> CHAR(8),</a:t>
            </a:r>
          </a:p>
          <a:p>
            <a:pPr algn="l">
              <a:lnSpc>
                <a:spcPct val="90000"/>
              </a:lnSpc>
            </a:pPr>
            <a:r>
              <a:rPr lang="en-US" altLang="zh-CN" dirty="0"/>
              <a:t>      </a:t>
            </a:r>
            <a:r>
              <a:rPr lang="en-US" altLang="zh-CN" dirty="0" err="1"/>
              <a:t>Ssex</a:t>
            </a:r>
            <a:r>
              <a:rPr lang="en-US" altLang="zh-CN" dirty="0"/>
              <a:t> CHAR(2),</a:t>
            </a:r>
          </a:p>
          <a:p>
            <a:pPr algn="l">
              <a:lnSpc>
                <a:spcPct val="90000"/>
              </a:lnSpc>
            </a:pPr>
            <a:r>
              <a:rPr lang="en-US" altLang="zh-CN" dirty="0"/>
              <a:t>      </a:t>
            </a:r>
            <a:r>
              <a:rPr lang="en-US" altLang="zh-CN" dirty="0" err="1"/>
              <a:t>Sdept</a:t>
            </a:r>
            <a:r>
              <a:rPr lang="en-US" altLang="zh-CN" dirty="0"/>
              <a:t> CHAR(12), </a:t>
            </a:r>
          </a:p>
          <a:p>
            <a:pPr algn="l">
              <a:lnSpc>
                <a:spcPct val="90000"/>
              </a:lnSpc>
            </a:pPr>
            <a:r>
              <a:rPr lang="en-US" altLang="zh-CN" dirty="0"/>
              <a:t>      Sage INT,  </a:t>
            </a:r>
          </a:p>
          <a:p>
            <a:pPr algn="l">
              <a:lnSpc>
                <a:spcPct val="90000"/>
              </a:lnSpc>
            </a:pP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9315">
                                            <p:txEl>
                                              <p:pRg st="0" end="0"/>
                                            </p:txEl>
                                          </p:spTgt>
                                        </p:tgtEl>
                                        <p:attrNameLst>
                                          <p:attrName>style.visibility</p:attrName>
                                        </p:attrNameLst>
                                      </p:cBhvr>
                                      <p:to>
                                        <p:strVal val="visible"/>
                                      </p:to>
                                    </p:set>
                                    <p:animEffect transition="in" filter="wipe(up)">
                                      <p:cBhvr>
                                        <p:cTn id="7" dur="500"/>
                                        <p:tgtEl>
                                          <p:spTgt spid="154931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49315">
                                            <p:txEl>
                                              <p:pRg st="1" end="1"/>
                                            </p:txEl>
                                          </p:spTgt>
                                        </p:tgtEl>
                                        <p:attrNameLst>
                                          <p:attrName>style.visibility</p:attrName>
                                        </p:attrNameLst>
                                      </p:cBhvr>
                                      <p:to>
                                        <p:strVal val="visible"/>
                                      </p:to>
                                    </p:set>
                                    <p:animEffect transition="in" filter="wipe(up)">
                                      <p:cBhvr>
                                        <p:cTn id="10" dur="500"/>
                                        <p:tgtEl>
                                          <p:spTgt spid="154931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49315">
                                            <p:txEl>
                                              <p:pRg st="2" end="2"/>
                                            </p:txEl>
                                          </p:spTgt>
                                        </p:tgtEl>
                                        <p:attrNameLst>
                                          <p:attrName>style.visibility</p:attrName>
                                        </p:attrNameLst>
                                      </p:cBhvr>
                                      <p:to>
                                        <p:strVal val="visible"/>
                                      </p:to>
                                    </p:set>
                                    <p:animEffect transition="in" filter="wipe(up)">
                                      <p:cBhvr>
                                        <p:cTn id="13" dur="500"/>
                                        <p:tgtEl>
                                          <p:spTgt spid="154931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49315">
                                            <p:txEl>
                                              <p:pRg st="3" end="3"/>
                                            </p:txEl>
                                          </p:spTgt>
                                        </p:tgtEl>
                                        <p:attrNameLst>
                                          <p:attrName>style.visibility</p:attrName>
                                        </p:attrNameLst>
                                      </p:cBhvr>
                                      <p:to>
                                        <p:strVal val="visible"/>
                                      </p:to>
                                    </p:set>
                                    <p:animEffect transition="in" filter="wipe(up)">
                                      <p:cBhvr>
                                        <p:cTn id="16" dur="500"/>
                                        <p:tgtEl>
                                          <p:spTgt spid="154931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49316"/>
                                        </p:tgtEl>
                                        <p:attrNameLst>
                                          <p:attrName>style.visibility</p:attrName>
                                        </p:attrNameLst>
                                      </p:cBhvr>
                                      <p:to>
                                        <p:strVal val="visible"/>
                                      </p:to>
                                    </p:set>
                                    <p:animEffect transition="in" filter="blinds(horizontal)">
                                      <p:cBhvr>
                                        <p:cTn id="21" dur="500"/>
                                        <p:tgtEl>
                                          <p:spTgt spid="15493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49315">
                                            <p:txEl>
                                              <p:pRg st="4" end="4"/>
                                            </p:txEl>
                                          </p:spTgt>
                                        </p:tgtEl>
                                        <p:attrNameLst>
                                          <p:attrName>style.visibility</p:attrName>
                                        </p:attrNameLst>
                                      </p:cBhvr>
                                      <p:to>
                                        <p:strVal val="visible"/>
                                      </p:to>
                                    </p:set>
                                    <p:animEffect transition="in" filter="wipe(up)">
                                      <p:cBhvr>
                                        <p:cTn id="26" dur="500"/>
                                        <p:tgtEl>
                                          <p:spTgt spid="1549315">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549315">
                                            <p:txEl>
                                              <p:pRg st="5" end="5"/>
                                            </p:txEl>
                                          </p:spTgt>
                                        </p:tgtEl>
                                        <p:attrNameLst>
                                          <p:attrName>style.visibility</p:attrName>
                                        </p:attrNameLst>
                                      </p:cBhvr>
                                      <p:to>
                                        <p:strVal val="visible"/>
                                      </p:to>
                                    </p:set>
                                    <p:animEffect transition="in" filter="wipe(up)">
                                      <p:cBhvr>
                                        <p:cTn id="29" dur="500"/>
                                        <p:tgtEl>
                                          <p:spTgt spid="1549315">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549315">
                                            <p:txEl>
                                              <p:pRg st="6" end="6"/>
                                            </p:txEl>
                                          </p:spTgt>
                                        </p:tgtEl>
                                        <p:attrNameLst>
                                          <p:attrName>style.visibility</p:attrName>
                                        </p:attrNameLst>
                                      </p:cBhvr>
                                      <p:to>
                                        <p:strVal val="visible"/>
                                      </p:to>
                                    </p:set>
                                    <p:animEffect transition="in" filter="wipe(up)">
                                      <p:cBhvr>
                                        <p:cTn id="32" dur="500"/>
                                        <p:tgtEl>
                                          <p:spTgt spid="1549315">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49315">
                                            <p:txEl>
                                              <p:pRg st="7" end="7"/>
                                            </p:txEl>
                                          </p:spTgt>
                                        </p:tgtEl>
                                        <p:attrNameLst>
                                          <p:attrName>style.visibility</p:attrName>
                                        </p:attrNameLst>
                                      </p:cBhvr>
                                      <p:to>
                                        <p:strVal val="visible"/>
                                      </p:to>
                                    </p:set>
                                    <p:animEffect transition="in" filter="wipe(up)">
                                      <p:cBhvr>
                                        <p:cTn id="35" dur="500"/>
                                        <p:tgtEl>
                                          <p:spTgt spid="1549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9315" grpId="0" uiExpand="1" build="p"/>
      <p:bldP spid="154931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A7AD84A-027F-4F2F-8E74-1055A4B59C38}" type="slidenum">
              <a:rPr lang="zh-CN" altLang="en-US"/>
              <a:pPr/>
              <a:t>124</a:t>
            </a:fld>
            <a:endParaRPr lang="en-US" altLang="zh-CN"/>
          </a:p>
        </p:txBody>
      </p:sp>
      <p:sp>
        <p:nvSpPr>
          <p:cNvPr id="5" name="日期占位符 4"/>
          <p:cNvSpPr>
            <a:spLocks noGrp="1"/>
          </p:cNvSpPr>
          <p:nvPr>
            <p:ph type="dt" sz="half" idx="11"/>
          </p:nvPr>
        </p:nvSpPr>
        <p:spPr/>
        <p:txBody>
          <a:bodyPr/>
          <a:lstStyle/>
          <a:p>
            <a:fld id="{3497BAF9-3440-4ACC-923F-9C95ECEEF14E}" type="datetime1">
              <a:rPr lang="zh-CN" altLang="en-US"/>
              <a:pPr/>
              <a:t>2023/3/5</a:t>
            </a:fld>
            <a:endParaRPr lang="en-US" altLang="zh-CN" sz="1000"/>
          </a:p>
        </p:txBody>
      </p:sp>
      <p:sp>
        <p:nvSpPr>
          <p:cNvPr id="1551362" name="Rectangle 2"/>
          <p:cNvSpPr>
            <a:spLocks noGrp="1" noChangeArrowheads="1"/>
          </p:cNvSpPr>
          <p:nvPr>
            <p:ph type="title"/>
          </p:nvPr>
        </p:nvSpPr>
        <p:spPr/>
        <p:txBody>
          <a:bodyPr/>
          <a:lstStyle/>
          <a:p>
            <a:r>
              <a:rPr lang="en-US" altLang="zh-CN"/>
              <a:t>(1) </a:t>
            </a:r>
            <a:r>
              <a:rPr lang="zh-CN" altLang="en-US"/>
              <a:t>插入单个元组</a:t>
            </a:r>
          </a:p>
        </p:txBody>
      </p:sp>
      <p:sp>
        <p:nvSpPr>
          <p:cNvPr id="1551363" name="Rectangle 3"/>
          <p:cNvSpPr>
            <a:spLocks noGrp="1" noChangeArrowheads="1"/>
          </p:cNvSpPr>
          <p:nvPr>
            <p:ph type="body" idx="1"/>
          </p:nvPr>
        </p:nvSpPr>
        <p:spPr>
          <a:xfrm>
            <a:off x="560388" y="1163638"/>
            <a:ext cx="8856662" cy="4948237"/>
          </a:xfrm>
        </p:spPr>
        <p:txBody>
          <a:bodyPr/>
          <a:lstStyle/>
          <a:p>
            <a:pPr marL="742950" lvl="1" indent="-285750" defTabSz="914400">
              <a:lnSpc>
                <a:spcPct val="80000"/>
              </a:lnSpc>
              <a:buFontTx/>
              <a:buNone/>
            </a:pPr>
            <a:r>
              <a:rPr lang="en-US" altLang="zh-CN">
                <a:solidFill>
                  <a:srgbClr val="0000FF"/>
                </a:solidFill>
              </a:rPr>
              <a:t>INSERT   INTO &lt;</a:t>
            </a:r>
            <a:r>
              <a:rPr lang="zh-CN" altLang="en-US">
                <a:solidFill>
                  <a:srgbClr val="0000FF"/>
                </a:solidFill>
              </a:rPr>
              <a:t>表名</a:t>
            </a:r>
            <a:r>
              <a:rPr lang="en-US" altLang="zh-CN">
                <a:solidFill>
                  <a:srgbClr val="0000FF"/>
                </a:solidFill>
              </a:rPr>
              <a:t>&gt; [(&lt;</a:t>
            </a:r>
            <a:r>
              <a:rPr lang="zh-CN" altLang="en-US">
                <a:solidFill>
                  <a:srgbClr val="0000FF"/>
                </a:solidFill>
              </a:rPr>
              <a:t>属性列</a:t>
            </a:r>
            <a:r>
              <a:rPr lang="en-US" altLang="zh-CN">
                <a:solidFill>
                  <a:srgbClr val="0000FF"/>
                </a:solidFill>
              </a:rPr>
              <a:t>1&gt;[,&lt;</a:t>
            </a:r>
            <a:r>
              <a:rPr lang="zh-CN" altLang="en-US">
                <a:solidFill>
                  <a:srgbClr val="0000FF"/>
                </a:solidFill>
              </a:rPr>
              <a:t>属性列</a:t>
            </a:r>
            <a:r>
              <a:rPr lang="en-US" altLang="zh-CN">
                <a:solidFill>
                  <a:srgbClr val="0000FF"/>
                </a:solidFill>
              </a:rPr>
              <a:t>2 &gt;…)]</a:t>
            </a:r>
          </a:p>
          <a:p>
            <a:pPr marL="742950" lvl="1" indent="-285750" defTabSz="914400">
              <a:lnSpc>
                <a:spcPct val="80000"/>
              </a:lnSpc>
              <a:buFontTx/>
              <a:buNone/>
            </a:pPr>
            <a:r>
              <a:rPr lang="en-US" altLang="zh-CN">
                <a:solidFill>
                  <a:srgbClr val="0000FF"/>
                </a:solidFill>
              </a:rPr>
              <a:t>      VALUES (&lt;</a:t>
            </a:r>
            <a:r>
              <a:rPr lang="zh-CN" altLang="en-US">
                <a:solidFill>
                  <a:srgbClr val="0000FF"/>
                </a:solidFill>
              </a:rPr>
              <a:t>常量</a:t>
            </a:r>
            <a:r>
              <a:rPr lang="en-US" altLang="zh-CN">
                <a:solidFill>
                  <a:srgbClr val="0000FF"/>
                </a:solidFill>
              </a:rPr>
              <a:t>1&gt; [</a:t>
            </a:r>
            <a:r>
              <a:rPr lang="zh-CN" altLang="en-US">
                <a:solidFill>
                  <a:srgbClr val="0000FF"/>
                </a:solidFill>
              </a:rPr>
              <a:t>，</a:t>
            </a:r>
            <a:r>
              <a:rPr lang="en-US" altLang="zh-CN">
                <a:solidFill>
                  <a:srgbClr val="0000FF"/>
                </a:solidFill>
              </a:rPr>
              <a:t>&lt;</a:t>
            </a:r>
            <a:r>
              <a:rPr lang="zh-CN" altLang="en-US">
                <a:solidFill>
                  <a:srgbClr val="0000FF"/>
                </a:solidFill>
              </a:rPr>
              <a:t>常量</a:t>
            </a:r>
            <a:r>
              <a:rPr lang="en-US" altLang="zh-CN">
                <a:solidFill>
                  <a:srgbClr val="0000FF"/>
                </a:solidFill>
              </a:rPr>
              <a:t>2&gt;]    …           )</a:t>
            </a:r>
          </a:p>
          <a:p>
            <a:pPr marL="742950" lvl="1" indent="-285750" defTabSz="914400">
              <a:lnSpc>
                <a:spcPct val="80000"/>
              </a:lnSpc>
            </a:pPr>
            <a:r>
              <a:rPr lang="en-US" altLang="zh-CN"/>
              <a:t>INTO</a:t>
            </a:r>
            <a:r>
              <a:rPr lang="zh-CN" altLang="en-US"/>
              <a:t>子句</a:t>
            </a:r>
          </a:p>
          <a:p>
            <a:pPr marL="1143000" lvl="2" indent="-228600" defTabSz="914400">
              <a:lnSpc>
                <a:spcPct val="80000"/>
              </a:lnSpc>
            </a:pPr>
            <a:r>
              <a:rPr lang="zh-CN" altLang="en-US"/>
              <a:t>指定要插入数据的表名及属性列</a:t>
            </a:r>
          </a:p>
          <a:p>
            <a:pPr marL="1143000" lvl="2" indent="-228600" defTabSz="914400">
              <a:lnSpc>
                <a:spcPct val="80000"/>
              </a:lnSpc>
            </a:pPr>
            <a:r>
              <a:rPr lang="zh-CN" altLang="en-US"/>
              <a:t>属性列的顺序可以与表定义中的顺序不一致</a:t>
            </a:r>
          </a:p>
          <a:p>
            <a:pPr marL="1143000" lvl="2" indent="-228600" defTabSz="914400">
              <a:lnSpc>
                <a:spcPct val="80000"/>
              </a:lnSpc>
            </a:pPr>
            <a:r>
              <a:rPr lang="zh-CN" altLang="en-US"/>
              <a:t>没有指定属性列：表示要插入的是一条完整的元组，且属性列属性与表定义中的顺序一致</a:t>
            </a:r>
          </a:p>
          <a:p>
            <a:pPr marL="1143000" lvl="2" indent="-228600" defTabSz="914400">
              <a:lnSpc>
                <a:spcPct val="80000"/>
              </a:lnSpc>
            </a:pPr>
            <a:r>
              <a:rPr lang="zh-CN" altLang="en-US"/>
              <a:t>指定部分属性列：插入的元组在其余属性列上取空值</a:t>
            </a:r>
          </a:p>
          <a:p>
            <a:pPr marL="742950" lvl="1" indent="-285750" defTabSz="914400">
              <a:lnSpc>
                <a:spcPct val="80000"/>
              </a:lnSpc>
            </a:pPr>
            <a:r>
              <a:rPr lang="zh-CN" altLang="en-US"/>
              <a:t> </a:t>
            </a:r>
            <a:r>
              <a:rPr lang="en-US" altLang="zh-CN"/>
              <a:t>VALUES</a:t>
            </a:r>
            <a:r>
              <a:rPr lang="zh-CN" altLang="en-US"/>
              <a:t>子句</a:t>
            </a:r>
          </a:p>
          <a:p>
            <a:pPr marL="1143000" lvl="2" indent="-228600" defTabSz="914400">
              <a:lnSpc>
                <a:spcPct val="80000"/>
              </a:lnSpc>
            </a:pPr>
            <a:r>
              <a:rPr lang="zh-CN" altLang="en-US"/>
              <a:t> 提供的值必须与</a:t>
            </a:r>
            <a:r>
              <a:rPr lang="en-US" altLang="zh-CN"/>
              <a:t>INTO</a:t>
            </a:r>
            <a:r>
              <a:rPr lang="zh-CN" altLang="en-US"/>
              <a:t>子句匹配</a:t>
            </a:r>
            <a:r>
              <a:rPr lang="en-US" altLang="zh-CN"/>
              <a:t>:</a:t>
            </a:r>
            <a:r>
              <a:rPr lang="zh-CN" altLang="en-US"/>
              <a:t>值的类型和个数</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F129D8F-09A9-4673-AF72-E28FE322A6EE}" type="slidenum">
              <a:rPr lang="zh-CN" altLang="en-US"/>
              <a:pPr/>
              <a:t>125</a:t>
            </a:fld>
            <a:endParaRPr lang="en-US" altLang="zh-CN"/>
          </a:p>
        </p:txBody>
      </p:sp>
      <p:sp>
        <p:nvSpPr>
          <p:cNvPr id="5" name="日期占位符 4"/>
          <p:cNvSpPr>
            <a:spLocks noGrp="1"/>
          </p:cNvSpPr>
          <p:nvPr>
            <p:ph type="dt" sz="half" idx="11"/>
          </p:nvPr>
        </p:nvSpPr>
        <p:spPr/>
        <p:txBody>
          <a:bodyPr/>
          <a:lstStyle/>
          <a:p>
            <a:fld id="{9F0811D8-7918-433E-B352-46974CA6EF2A}" type="datetime1">
              <a:rPr lang="zh-CN" altLang="en-US"/>
              <a:pPr/>
              <a:t>2023/3/5</a:t>
            </a:fld>
            <a:endParaRPr lang="en-US" altLang="zh-CN" sz="1000"/>
          </a:p>
        </p:txBody>
      </p:sp>
      <p:sp>
        <p:nvSpPr>
          <p:cNvPr id="1552386" name="Rectangle 2"/>
          <p:cNvSpPr>
            <a:spLocks noGrp="1" noChangeArrowheads="1"/>
          </p:cNvSpPr>
          <p:nvPr>
            <p:ph type="title"/>
          </p:nvPr>
        </p:nvSpPr>
        <p:spPr/>
        <p:txBody>
          <a:bodyPr/>
          <a:lstStyle/>
          <a:p>
            <a:r>
              <a:rPr lang="en-US" altLang="zh-CN"/>
              <a:t>(2) </a:t>
            </a:r>
            <a:r>
              <a:rPr lang="zh-CN" altLang="en-US"/>
              <a:t>插入子查询结果</a:t>
            </a:r>
          </a:p>
        </p:txBody>
      </p:sp>
      <p:sp>
        <p:nvSpPr>
          <p:cNvPr id="1552387" name="Rectangle 3"/>
          <p:cNvSpPr>
            <a:spLocks noGrp="1" noChangeArrowheads="1"/>
          </p:cNvSpPr>
          <p:nvPr>
            <p:ph type="body" idx="1"/>
          </p:nvPr>
        </p:nvSpPr>
        <p:spPr>
          <a:xfrm>
            <a:off x="415925" y="1143000"/>
            <a:ext cx="9490075" cy="5184775"/>
          </a:xfrm>
        </p:spPr>
        <p:txBody>
          <a:bodyPr/>
          <a:lstStyle/>
          <a:p>
            <a:r>
              <a:rPr lang="zh-CN" altLang="en-US" dirty="0"/>
              <a:t>将子查询结果插入指定表中</a:t>
            </a:r>
          </a:p>
          <a:p>
            <a:pPr lvl="1">
              <a:buFontTx/>
              <a:buNone/>
            </a:pPr>
            <a:r>
              <a:rPr lang="en-US" altLang="zh-CN" dirty="0">
                <a:solidFill>
                  <a:srgbClr val="0000FF"/>
                </a:solidFill>
                <a:highlight>
                  <a:srgbClr val="CCFFCC"/>
                </a:highlight>
                <a:latin typeface="Courier New" pitchFamily="49" charset="0"/>
                <a:cs typeface="Courier New" pitchFamily="49" charset="0"/>
              </a:rPr>
              <a:t>INSERT INTO &lt;</a:t>
            </a:r>
            <a:r>
              <a:rPr lang="zh-CN" altLang="en-US" dirty="0">
                <a:solidFill>
                  <a:srgbClr val="0000FF"/>
                </a:solidFill>
                <a:highlight>
                  <a:srgbClr val="CCFFCC"/>
                </a:highlight>
                <a:latin typeface="宋体" pitchFamily="2" charset="-122"/>
              </a:rPr>
              <a:t>表名</a:t>
            </a:r>
            <a:r>
              <a:rPr lang="zh-CN" altLang="en-US" dirty="0">
                <a:solidFill>
                  <a:srgbClr val="0000FF"/>
                </a:solidFill>
                <a:highlight>
                  <a:srgbClr val="CCFFCC"/>
                </a:highlight>
                <a:latin typeface="Courier New" pitchFamily="49" charset="0"/>
                <a:cs typeface="Courier New" pitchFamily="49" charset="0"/>
              </a:rPr>
              <a:t>&gt;[(&lt;</a:t>
            </a:r>
            <a:r>
              <a:rPr lang="zh-CN" altLang="en-US" dirty="0">
                <a:solidFill>
                  <a:srgbClr val="0000FF"/>
                </a:solidFill>
                <a:highlight>
                  <a:srgbClr val="CCFFCC"/>
                </a:highlight>
                <a:latin typeface="宋体" pitchFamily="2" charset="-122"/>
              </a:rPr>
              <a:t>列名</a:t>
            </a:r>
            <a:r>
              <a:rPr lang="zh-CN" altLang="en-US" dirty="0">
                <a:solidFill>
                  <a:srgbClr val="0000FF"/>
                </a:solidFill>
                <a:highlight>
                  <a:srgbClr val="CCFFCC"/>
                </a:highlight>
                <a:latin typeface="Courier New" pitchFamily="49" charset="0"/>
                <a:cs typeface="Courier New" pitchFamily="49" charset="0"/>
              </a:rPr>
              <a:t>1&gt;[,&lt;</a:t>
            </a:r>
            <a:r>
              <a:rPr lang="zh-CN" altLang="en-US" dirty="0">
                <a:solidFill>
                  <a:srgbClr val="0000FF"/>
                </a:solidFill>
                <a:highlight>
                  <a:srgbClr val="CCFFCC"/>
                </a:highlight>
                <a:latin typeface="宋体" pitchFamily="2" charset="-122"/>
              </a:rPr>
              <a:t>列名</a:t>
            </a:r>
            <a:r>
              <a:rPr lang="zh-CN" altLang="en-US" dirty="0">
                <a:solidFill>
                  <a:srgbClr val="0000FF"/>
                </a:solidFill>
                <a:highlight>
                  <a:srgbClr val="CCFFCC"/>
                </a:highlight>
                <a:latin typeface="Courier New" pitchFamily="49" charset="0"/>
                <a:cs typeface="Courier New" pitchFamily="49" charset="0"/>
              </a:rPr>
              <a:t>2&gt;, </a:t>
            </a:r>
            <a:r>
              <a:rPr lang="zh-CN" altLang="en-US" dirty="0">
                <a:solidFill>
                  <a:srgbClr val="0000FF"/>
                </a:solidFill>
                <a:highlight>
                  <a:srgbClr val="CCFFCC"/>
                </a:highlight>
                <a:latin typeface="Courier New" pitchFamily="49" charset="0"/>
                <a:cs typeface="Courier New" pitchFamily="49" charset="0"/>
                <a:sym typeface="Symbol" pitchFamily="18" charset="2"/>
              </a:rPr>
              <a:t></a:t>
            </a:r>
            <a:r>
              <a:rPr lang="zh-CN" altLang="en-US" dirty="0">
                <a:solidFill>
                  <a:srgbClr val="0000FF"/>
                </a:solidFill>
                <a:highlight>
                  <a:srgbClr val="CCFFCC"/>
                </a:highlight>
                <a:latin typeface="Courier New" pitchFamily="49" charset="0"/>
                <a:cs typeface="Courier New" pitchFamily="49" charset="0"/>
              </a:rPr>
              <a:t>])] </a:t>
            </a:r>
          </a:p>
          <a:p>
            <a:pPr lvl="2" algn="just">
              <a:buFont typeface="Wingdings" pitchFamily="2" charset="2"/>
              <a:buNone/>
            </a:pPr>
            <a:r>
              <a:rPr lang="zh-CN" altLang="en-US" dirty="0">
                <a:solidFill>
                  <a:srgbClr val="0000FF"/>
                </a:solidFill>
                <a:highlight>
                  <a:srgbClr val="CCFFCC"/>
                </a:highlight>
                <a:latin typeface="Courier New" pitchFamily="49" charset="0"/>
                <a:cs typeface="Courier New" pitchFamily="49" charset="0"/>
              </a:rPr>
              <a:t>   &lt;</a:t>
            </a:r>
            <a:r>
              <a:rPr lang="en-US" altLang="zh-CN" dirty="0">
                <a:solidFill>
                  <a:srgbClr val="0000FF"/>
                </a:solidFill>
                <a:highlight>
                  <a:srgbClr val="CCFFCC"/>
                </a:highlight>
                <a:latin typeface="Courier New" pitchFamily="49" charset="0"/>
                <a:cs typeface="Courier New" pitchFamily="49" charset="0"/>
              </a:rPr>
              <a:t>SELECT</a:t>
            </a:r>
            <a:r>
              <a:rPr lang="zh-CN" altLang="en-US" dirty="0">
                <a:solidFill>
                  <a:srgbClr val="0000FF"/>
                </a:solidFill>
                <a:highlight>
                  <a:srgbClr val="CCFFCC"/>
                </a:highlight>
                <a:latin typeface="宋体" pitchFamily="2" charset="-122"/>
              </a:rPr>
              <a:t>语句</a:t>
            </a:r>
            <a:r>
              <a:rPr lang="zh-CN" altLang="en-US" dirty="0">
                <a:solidFill>
                  <a:srgbClr val="0000FF"/>
                </a:solidFill>
                <a:highlight>
                  <a:srgbClr val="CCFFCC"/>
                </a:highlight>
                <a:latin typeface="Courier New" pitchFamily="49" charset="0"/>
                <a:cs typeface="Courier New" pitchFamily="49" charset="0"/>
              </a:rPr>
              <a:t>&gt;</a:t>
            </a:r>
          </a:p>
          <a:p>
            <a:r>
              <a:rPr lang="en-US" altLang="zh-CN" dirty="0"/>
              <a:t>INTO</a:t>
            </a:r>
            <a:r>
              <a:rPr lang="zh-CN" altLang="en-US" dirty="0"/>
              <a:t>子句</a:t>
            </a:r>
          </a:p>
          <a:p>
            <a:pPr lvl="1"/>
            <a:r>
              <a:rPr lang="zh-CN" altLang="en-US" dirty="0"/>
              <a:t>指定要插入数据的表名及属性列</a:t>
            </a:r>
          </a:p>
          <a:p>
            <a:pPr lvl="1"/>
            <a:r>
              <a:rPr lang="zh-CN" altLang="en-US" dirty="0"/>
              <a:t>属性列的顺序可与表定义中的顺序不一致</a:t>
            </a:r>
          </a:p>
          <a:p>
            <a:pPr lvl="2"/>
            <a:r>
              <a:rPr lang="zh-CN" altLang="en-US" dirty="0"/>
              <a:t>没有指定属性列：表示要插入的是一条完整的元组</a:t>
            </a:r>
          </a:p>
          <a:p>
            <a:pPr lvl="2"/>
            <a:r>
              <a:rPr lang="zh-CN" altLang="en-US" dirty="0"/>
              <a:t>指定部分属性列：插入的元组在其余属性列上取空值</a:t>
            </a:r>
          </a:p>
          <a:p>
            <a:r>
              <a:rPr lang="zh-CN" altLang="en-US" dirty="0"/>
              <a:t>子查询</a:t>
            </a:r>
          </a:p>
          <a:p>
            <a:pPr lvl="1"/>
            <a:r>
              <a:rPr lang="en-US" altLang="zh-CN" dirty="0"/>
              <a:t>select</a:t>
            </a:r>
            <a:r>
              <a:rPr lang="zh-CN" altLang="en-US" dirty="0"/>
              <a:t>子句目标列必须与</a:t>
            </a:r>
            <a:r>
              <a:rPr lang="en-US" altLang="zh-CN" dirty="0"/>
              <a:t>into</a:t>
            </a:r>
            <a:r>
              <a:rPr lang="zh-CN" altLang="en-US" dirty="0"/>
              <a:t>子句匹配：值的类型和个数</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B6A55E6-D42B-42F3-A907-6D2DFB064474}" type="slidenum">
              <a:rPr lang="zh-CN" altLang="en-US"/>
              <a:pPr/>
              <a:t>126</a:t>
            </a:fld>
            <a:endParaRPr lang="en-US" altLang="zh-CN"/>
          </a:p>
        </p:txBody>
      </p:sp>
      <p:sp>
        <p:nvSpPr>
          <p:cNvPr id="5" name="日期占位符 4"/>
          <p:cNvSpPr>
            <a:spLocks noGrp="1"/>
          </p:cNvSpPr>
          <p:nvPr>
            <p:ph type="dt" sz="half" idx="11"/>
          </p:nvPr>
        </p:nvSpPr>
        <p:spPr/>
        <p:txBody>
          <a:bodyPr/>
          <a:lstStyle/>
          <a:p>
            <a:fld id="{716AB079-981D-48A2-B0F4-6921D350BAC2}" type="datetime1">
              <a:rPr lang="zh-CN" altLang="en-US"/>
              <a:pPr/>
              <a:t>2023/3/5</a:t>
            </a:fld>
            <a:endParaRPr lang="en-US" altLang="zh-CN" sz="1000"/>
          </a:p>
        </p:txBody>
      </p:sp>
      <p:sp>
        <p:nvSpPr>
          <p:cNvPr id="1553410" name="Rectangle 2"/>
          <p:cNvSpPr>
            <a:spLocks noGrp="1" noChangeArrowheads="1"/>
          </p:cNvSpPr>
          <p:nvPr>
            <p:ph type="title"/>
          </p:nvPr>
        </p:nvSpPr>
        <p:spPr/>
        <p:txBody>
          <a:bodyPr/>
          <a:lstStyle/>
          <a:p>
            <a:r>
              <a:rPr lang="en-US" altLang="zh-CN"/>
              <a:t>(2) </a:t>
            </a:r>
            <a:r>
              <a:rPr lang="zh-CN" altLang="en-US"/>
              <a:t>插入子查询结果</a:t>
            </a:r>
          </a:p>
        </p:txBody>
      </p:sp>
      <p:sp>
        <p:nvSpPr>
          <p:cNvPr id="1553411" name="Rectangle 3"/>
          <p:cNvSpPr>
            <a:spLocks noGrp="1" noChangeArrowheads="1"/>
          </p:cNvSpPr>
          <p:nvPr>
            <p:ph type="body" idx="1"/>
          </p:nvPr>
        </p:nvSpPr>
        <p:spPr>
          <a:xfrm>
            <a:off x="650875" y="1143000"/>
            <a:ext cx="8820150" cy="5011500"/>
          </a:xfrm>
        </p:spPr>
        <p:txBody>
          <a:bodyPr/>
          <a:lstStyle/>
          <a:p>
            <a:pPr marL="342900" indent="-342900" defTabSz="914400"/>
            <a:r>
              <a:rPr lang="en-US" altLang="zh-CN" dirty="0">
                <a:latin typeface="Courier New" pitchFamily="49" charset="0"/>
              </a:rPr>
              <a:t>[</a:t>
            </a:r>
            <a:r>
              <a:rPr lang="zh-CN" altLang="en-US" dirty="0">
                <a:latin typeface="Courier New" pitchFamily="49" charset="0"/>
              </a:rPr>
              <a:t>例</a:t>
            </a:r>
            <a:r>
              <a:rPr lang="en-US" altLang="zh-CN" dirty="0">
                <a:latin typeface="Courier New" pitchFamily="49" charset="0"/>
              </a:rPr>
              <a:t>]  </a:t>
            </a:r>
            <a:r>
              <a:rPr lang="zh-CN" altLang="en-US" dirty="0">
                <a:latin typeface="Courier New" pitchFamily="49" charset="0"/>
              </a:rPr>
              <a:t>对每一个系，求学生的平均年龄，并把结果存入数据库。</a:t>
            </a:r>
          </a:p>
          <a:p>
            <a:pPr marL="342900" indent="-342900" defTabSz="914400"/>
            <a:r>
              <a:rPr lang="zh-CN" altLang="en-US" sz="2400" dirty="0">
                <a:latin typeface="Courier New" pitchFamily="49" charset="0"/>
              </a:rPr>
              <a:t>第一步：建表</a:t>
            </a:r>
          </a:p>
          <a:p>
            <a:pPr marL="342900" indent="-342900" defTabSz="914400">
              <a:buFont typeface="Wingdings" pitchFamily="2" charset="2"/>
              <a:buNone/>
            </a:pPr>
            <a:r>
              <a:rPr lang="zh-CN" altLang="en-US" sz="2400" dirty="0">
                <a:latin typeface="Courier New" pitchFamily="49" charset="0"/>
              </a:rPr>
              <a:t>      </a:t>
            </a:r>
            <a:r>
              <a:rPr lang="en-US" altLang="zh-CN" sz="2400" dirty="0">
                <a:solidFill>
                  <a:srgbClr val="0000FF"/>
                </a:solidFill>
                <a:latin typeface="Courier New" pitchFamily="49" charset="0"/>
              </a:rPr>
              <a:t>CREATE  TABLE  </a:t>
            </a:r>
            <a:r>
              <a:rPr lang="en-US" altLang="zh-CN" sz="2400" dirty="0" err="1">
                <a:solidFill>
                  <a:srgbClr val="0000FF"/>
                </a:solidFill>
                <a:latin typeface="Courier New" pitchFamily="49" charset="0"/>
              </a:rPr>
              <a:t>Dept_age</a:t>
            </a:r>
            <a:endParaRPr lang="en-US" altLang="zh-CN" sz="2400" dirty="0">
              <a:solidFill>
                <a:srgbClr val="0000FF"/>
              </a:solidFill>
              <a:latin typeface="Courier New" pitchFamily="49" charset="0"/>
            </a:endParaRPr>
          </a:p>
          <a:p>
            <a:pPr marL="342900" indent="-342900" defTabSz="914400">
              <a:buFont typeface="Wingdings" pitchFamily="2" charset="2"/>
              <a:buNone/>
            </a:pPr>
            <a:r>
              <a:rPr lang="en-US" altLang="zh-CN" sz="2400" dirty="0">
                <a:solidFill>
                  <a:srgbClr val="0000FF"/>
                </a:solidFill>
                <a:latin typeface="Courier New" pitchFamily="49" charset="0"/>
              </a:rPr>
              <a:t>            (</a:t>
            </a:r>
            <a:r>
              <a:rPr lang="en-US" altLang="zh-CN" sz="2400" dirty="0" err="1">
                <a:solidFill>
                  <a:srgbClr val="0000FF"/>
                </a:solidFill>
                <a:latin typeface="Courier New" pitchFamily="49" charset="0"/>
              </a:rPr>
              <a:t>Sdept</a:t>
            </a:r>
            <a:r>
              <a:rPr lang="en-US" altLang="zh-CN" sz="2400" dirty="0">
                <a:solidFill>
                  <a:srgbClr val="0000FF"/>
                </a:solidFill>
                <a:latin typeface="Courier New" pitchFamily="49" charset="0"/>
              </a:rPr>
              <a:t>  CHAR(15)           /* </a:t>
            </a:r>
            <a:r>
              <a:rPr lang="zh-CN" altLang="en-US" sz="2400" dirty="0">
                <a:solidFill>
                  <a:srgbClr val="0000FF"/>
                </a:solidFill>
                <a:latin typeface="Courier New" pitchFamily="49" charset="0"/>
              </a:rPr>
              <a:t>系名*</a:t>
            </a:r>
            <a:r>
              <a:rPr lang="en-US" altLang="zh-CN" sz="2400" dirty="0">
                <a:solidFill>
                  <a:srgbClr val="0000FF"/>
                </a:solidFill>
                <a:latin typeface="Courier New" pitchFamily="49" charset="0"/>
              </a:rPr>
              <a:t>/</a:t>
            </a:r>
          </a:p>
          <a:p>
            <a:pPr marL="342900" indent="-342900" defTabSz="914400">
              <a:buFont typeface="Wingdings" pitchFamily="2" charset="2"/>
              <a:buNone/>
            </a:pPr>
            <a:r>
              <a:rPr lang="en-US" altLang="zh-CN" sz="2400" dirty="0">
                <a:solidFill>
                  <a:srgbClr val="0000FF"/>
                </a:solidFill>
                <a:latin typeface="Courier New" pitchFamily="49" charset="0"/>
              </a:rPr>
              <a:t>             </a:t>
            </a:r>
            <a:r>
              <a:rPr lang="en-US" altLang="zh-CN" sz="2400" dirty="0" err="1">
                <a:solidFill>
                  <a:srgbClr val="0000FF"/>
                </a:solidFill>
                <a:latin typeface="Courier New" pitchFamily="49" charset="0"/>
              </a:rPr>
              <a:t>Avg_age</a:t>
            </a:r>
            <a:r>
              <a:rPr lang="en-US" altLang="zh-CN" sz="2400" dirty="0">
                <a:solidFill>
                  <a:srgbClr val="0000FF"/>
                </a:solidFill>
                <a:latin typeface="Courier New" pitchFamily="49" charset="0"/>
              </a:rPr>
              <a:t> SMALLINT)</a:t>
            </a:r>
            <a:r>
              <a:rPr lang="zh-CN" altLang="en-US" sz="2400" dirty="0">
                <a:solidFill>
                  <a:srgbClr val="0000FF"/>
                </a:solidFill>
                <a:latin typeface="Courier New" pitchFamily="49" charset="0"/>
              </a:rPr>
              <a:t>  </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学生平均年龄*</a:t>
            </a:r>
            <a:r>
              <a:rPr lang="en-US" altLang="zh-CN" sz="2400" dirty="0">
                <a:solidFill>
                  <a:srgbClr val="0000FF"/>
                </a:solidFill>
                <a:latin typeface="Courier New" pitchFamily="49" charset="0"/>
              </a:rPr>
              <a:t>/</a:t>
            </a:r>
          </a:p>
          <a:p>
            <a:pPr marL="342900" indent="-342900" defTabSz="914400"/>
            <a:r>
              <a:rPr lang="zh-CN" altLang="en-US" sz="2400" dirty="0">
                <a:latin typeface="Courier New" pitchFamily="49" charset="0"/>
              </a:rPr>
              <a:t>第二步：插入数据</a:t>
            </a:r>
          </a:p>
          <a:p>
            <a:pPr marL="342900" indent="-342900" defTabSz="914400">
              <a:buFont typeface="Wingdings" pitchFamily="2" charset="2"/>
              <a:buNone/>
            </a:pPr>
            <a:r>
              <a:rPr lang="zh-CN" altLang="en-US" sz="2400" dirty="0">
                <a:latin typeface="Courier New" pitchFamily="49" charset="0"/>
              </a:rPr>
              <a:t>        </a:t>
            </a:r>
            <a:r>
              <a:rPr lang="en-US" altLang="zh-CN" sz="2400" dirty="0">
                <a:solidFill>
                  <a:srgbClr val="0000FF"/>
                </a:solidFill>
                <a:latin typeface="Courier New" pitchFamily="49" charset="0"/>
              </a:rPr>
              <a:t>INSERT   INTO  </a:t>
            </a:r>
            <a:r>
              <a:rPr lang="en-US" altLang="zh-CN" sz="2400" dirty="0" err="1">
                <a:solidFill>
                  <a:srgbClr val="0000FF"/>
                </a:solidFill>
                <a:latin typeface="Courier New" pitchFamily="49" charset="0"/>
              </a:rPr>
              <a:t>Dept_age</a:t>
            </a:r>
            <a:r>
              <a:rPr lang="en-US" altLang="zh-CN" sz="2400" dirty="0">
                <a:solidFill>
                  <a:srgbClr val="0000FF"/>
                </a:solidFill>
                <a:latin typeface="Courier New" pitchFamily="49" charset="0"/>
              </a:rPr>
              <a:t>(</a:t>
            </a:r>
            <a:r>
              <a:rPr lang="en-US" altLang="zh-CN" sz="2400" dirty="0" err="1">
                <a:solidFill>
                  <a:srgbClr val="0000FF"/>
                </a:solidFill>
                <a:latin typeface="Courier New" pitchFamily="49" charset="0"/>
              </a:rPr>
              <a:t>Sdept</a:t>
            </a:r>
            <a:r>
              <a:rPr lang="zh-CN" altLang="en-US" sz="2400" dirty="0">
                <a:solidFill>
                  <a:srgbClr val="0000FF"/>
                </a:solidFill>
                <a:latin typeface="Courier New" pitchFamily="49" charset="0"/>
              </a:rPr>
              <a:t>，</a:t>
            </a:r>
            <a:r>
              <a:rPr lang="en-US" altLang="zh-CN" sz="2400" dirty="0" err="1">
                <a:solidFill>
                  <a:srgbClr val="0000FF"/>
                </a:solidFill>
                <a:latin typeface="Courier New" pitchFamily="49" charset="0"/>
              </a:rPr>
              <a:t>Avg_age</a:t>
            </a:r>
            <a:r>
              <a:rPr lang="en-US" altLang="zh-CN" sz="2400" dirty="0">
                <a:solidFill>
                  <a:srgbClr val="0000FF"/>
                </a:solidFill>
                <a:latin typeface="Courier New" pitchFamily="49" charset="0"/>
              </a:rPr>
              <a:t>)</a:t>
            </a:r>
          </a:p>
          <a:p>
            <a:pPr marL="342900" indent="-342900" defTabSz="914400">
              <a:buFont typeface="Wingdings" pitchFamily="2" charset="2"/>
              <a:buNone/>
            </a:pPr>
            <a:r>
              <a:rPr lang="en-US" altLang="zh-CN" sz="2400" dirty="0">
                <a:solidFill>
                  <a:srgbClr val="0000FF"/>
                </a:solidFill>
                <a:latin typeface="Courier New" pitchFamily="49" charset="0"/>
              </a:rPr>
              <a:t>                SELECT  </a:t>
            </a:r>
            <a:r>
              <a:rPr lang="en-US" altLang="zh-CN" sz="2400" dirty="0" err="1">
                <a:solidFill>
                  <a:srgbClr val="0000FF"/>
                </a:solidFill>
                <a:latin typeface="Courier New" pitchFamily="49" charset="0"/>
              </a:rPr>
              <a:t>Sdept</a:t>
            </a:r>
            <a:r>
              <a:rPr lang="zh-CN" altLang="en-US" sz="2400" dirty="0">
                <a:solidFill>
                  <a:srgbClr val="0000FF"/>
                </a:solidFill>
                <a:latin typeface="Courier New" pitchFamily="49" charset="0"/>
              </a:rPr>
              <a:t>，</a:t>
            </a:r>
            <a:r>
              <a:rPr lang="en-US" altLang="zh-CN" sz="2400" dirty="0">
                <a:solidFill>
                  <a:srgbClr val="0000FF"/>
                </a:solidFill>
                <a:latin typeface="Courier New" pitchFamily="49" charset="0"/>
              </a:rPr>
              <a:t>AVG(Sage)</a:t>
            </a:r>
          </a:p>
          <a:p>
            <a:pPr marL="342900" indent="-342900" defTabSz="914400">
              <a:buFont typeface="Wingdings" pitchFamily="2" charset="2"/>
              <a:buNone/>
            </a:pPr>
            <a:r>
              <a:rPr lang="en-US" altLang="zh-CN" sz="2400" dirty="0">
                <a:solidFill>
                  <a:srgbClr val="0000FF"/>
                </a:solidFill>
                <a:latin typeface="Courier New" pitchFamily="49" charset="0"/>
              </a:rPr>
              <a:t>                     FROM  Student</a:t>
            </a:r>
          </a:p>
          <a:p>
            <a:pPr marL="342900" indent="-342900" defTabSz="914400">
              <a:buFont typeface="Wingdings" pitchFamily="2" charset="2"/>
              <a:buNone/>
            </a:pPr>
            <a:r>
              <a:rPr lang="en-US" altLang="zh-CN" sz="2400" dirty="0">
                <a:solidFill>
                  <a:srgbClr val="0000FF"/>
                </a:solidFill>
                <a:latin typeface="Courier New" pitchFamily="49" charset="0"/>
              </a:rPr>
              <a:t>                          GROUP BY </a:t>
            </a:r>
            <a:r>
              <a:rPr lang="en-US" altLang="zh-CN" sz="2400" dirty="0" err="1">
                <a:solidFill>
                  <a:srgbClr val="0000FF"/>
                </a:solidFill>
                <a:latin typeface="Courier New" pitchFamily="49" charset="0"/>
              </a:rPr>
              <a:t>Sdept</a:t>
            </a:r>
            <a:r>
              <a:rPr lang="en-US" altLang="zh-CN" sz="2400" dirty="0">
                <a:solidFill>
                  <a:srgbClr val="0000FF"/>
                </a:solidFill>
              </a:rPr>
              <a:t>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366D4CB-0C92-4FB8-B83A-8722EB412564}" type="slidenum">
              <a:rPr lang="zh-CN" altLang="en-US"/>
              <a:pPr/>
              <a:t>127</a:t>
            </a:fld>
            <a:endParaRPr lang="en-US" altLang="zh-CN"/>
          </a:p>
        </p:txBody>
      </p:sp>
      <p:sp>
        <p:nvSpPr>
          <p:cNvPr id="5" name="日期占位符 4"/>
          <p:cNvSpPr>
            <a:spLocks noGrp="1"/>
          </p:cNvSpPr>
          <p:nvPr>
            <p:ph type="dt" sz="half" idx="11"/>
          </p:nvPr>
        </p:nvSpPr>
        <p:spPr/>
        <p:txBody>
          <a:bodyPr/>
          <a:lstStyle/>
          <a:p>
            <a:fld id="{A2AF74DA-A458-4CBF-9D6A-8B2DB51566F2}" type="datetime1">
              <a:rPr lang="zh-CN" altLang="en-US"/>
              <a:pPr/>
              <a:t>2023/3/5</a:t>
            </a:fld>
            <a:endParaRPr lang="en-US" altLang="zh-CN" sz="1000"/>
          </a:p>
        </p:txBody>
      </p:sp>
      <p:sp>
        <p:nvSpPr>
          <p:cNvPr id="1554434" name="Rectangle 2"/>
          <p:cNvSpPr>
            <a:spLocks noGrp="1" noChangeArrowheads="1"/>
          </p:cNvSpPr>
          <p:nvPr>
            <p:ph type="title"/>
          </p:nvPr>
        </p:nvSpPr>
        <p:spPr/>
        <p:txBody>
          <a:bodyPr/>
          <a:lstStyle/>
          <a:p>
            <a:r>
              <a:rPr lang="en-US" altLang="zh-CN"/>
              <a:t>(2) </a:t>
            </a:r>
            <a:r>
              <a:rPr lang="zh-CN" altLang="en-US"/>
              <a:t>插入子查询结果</a:t>
            </a:r>
          </a:p>
        </p:txBody>
      </p:sp>
      <p:sp>
        <p:nvSpPr>
          <p:cNvPr id="1554435" name="Rectangle 3"/>
          <p:cNvSpPr>
            <a:spLocks noGrp="1" noChangeArrowheads="1"/>
          </p:cNvSpPr>
          <p:nvPr>
            <p:ph type="body" idx="1"/>
          </p:nvPr>
        </p:nvSpPr>
        <p:spPr>
          <a:xfrm>
            <a:off x="344488" y="1184275"/>
            <a:ext cx="9345612" cy="5124450"/>
          </a:xfrm>
        </p:spPr>
        <p:txBody>
          <a:bodyPr/>
          <a:lstStyle/>
          <a:p>
            <a:pPr>
              <a:lnSpc>
                <a:spcPct val="110000"/>
              </a:lnSpc>
            </a:pPr>
            <a:r>
              <a:rPr lang="en-US" altLang="zh-CN"/>
              <a:t>DBMS</a:t>
            </a:r>
            <a:r>
              <a:rPr lang="zh-CN" altLang="en-US"/>
              <a:t>在执行插入语句时会检查所插元组是否破坏表上已定义的完整性规则</a:t>
            </a:r>
          </a:p>
          <a:p>
            <a:pPr lvl="1">
              <a:lnSpc>
                <a:spcPct val="110000"/>
              </a:lnSpc>
            </a:pPr>
            <a:r>
              <a:rPr lang="zh-CN" altLang="en-US"/>
              <a:t>实体完整性</a:t>
            </a:r>
          </a:p>
          <a:p>
            <a:pPr lvl="1">
              <a:lnSpc>
                <a:spcPct val="110000"/>
              </a:lnSpc>
            </a:pPr>
            <a:r>
              <a:rPr lang="zh-CN" altLang="en-US"/>
              <a:t>参照完整性</a:t>
            </a:r>
          </a:p>
          <a:p>
            <a:pPr lvl="1">
              <a:lnSpc>
                <a:spcPct val="110000"/>
              </a:lnSpc>
            </a:pPr>
            <a:r>
              <a:rPr lang="zh-CN" altLang="en-US"/>
              <a:t>用户定义的完整性</a:t>
            </a:r>
          </a:p>
          <a:p>
            <a:pPr lvl="2">
              <a:lnSpc>
                <a:spcPct val="110000"/>
              </a:lnSpc>
            </a:pPr>
            <a:r>
              <a:rPr lang="zh-CN" altLang="en-US"/>
              <a:t>对于有</a:t>
            </a:r>
            <a:r>
              <a:rPr lang="en-US" altLang="zh-CN"/>
              <a:t>NOT NULL</a:t>
            </a:r>
            <a:r>
              <a:rPr lang="zh-CN" altLang="en-US"/>
              <a:t>约束的属性列是否提供了非空值</a:t>
            </a:r>
          </a:p>
          <a:p>
            <a:pPr lvl="2">
              <a:lnSpc>
                <a:spcPct val="110000"/>
              </a:lnSpc>
            </a:pPr>
            <a:r>
              <a:rPr lang="zh-CN" altLang="en-US"/>
              <a:t> 对于有</a:t>
            </a:r>
            <a:r>
              <a:rPr lang="en-US" altLang="zh-CN"/>
              <a:t>UNIQUE</a:t>
            </a:r>
            <a:r>
              <a:rPr lang="zh-CN" altLang="en-US"/>
              <a:t>约束的属性列是否提供了非重复值</a:t>
            </a:r>
          </a:p>
          <a:p>
            <a:pPr lvl="2">
              <a:lnSpc>
                <a:spcPct val="110000"/>
              </a:lnSpc>
            </a:pPr>
            <a:r>
              <a:rPr lang="zh-CN" altLang="en-US"/>
              <a:t> 对于有值域约束的属性列所提供的属性值是否在值域范围内</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E9A6E31-BF0B-43C5-9B6F-4E523FB210BC}" type="slidenum">
              <a:rPr lang="zh-CN" altLang="en-US"/>
              <a:pPr/>
              <a:t>128</a:t>
            </a:fld>
            <a:endParaRPr lang="en-US" altLang="zh-CN"/>
          </a:p>
        </p:txBody>
      </p:sp>
      <p:sp>
        <p:nvSpPr>
          <p:cNvPr id="5" name="日期占位符 4"/>
          <p:cNvSpPr>
            <a:spLocks noGrp="1"/>
          </p:cNvSpPr>
          <p:nvPr>
            <p:ph type="dt" sz="half" idx="11"/>
          </p:nvPr>
        </p:nvSpPr>
        <p:spPr/>
        <p:txBody>
          <a:bodyPr/>
          <a:lstStyle/>
          <a:p>
            <a:fld id="{1F65A6A2-DE86-49A1-8374-D0AD7FB69865}" type="datetime1">
              <a:rPr lang="zh-CN" altLang="en-US"/>
              <a:pPr/>
              <a:t>2023/3/5</a:t>
            </a:fld>
            <a:endParaRPr lang="en-US" altLang="zh-CN" sz="1000"/>
          </a:p>
        </p:txBody>
      </p:sp>
      <p:sp>
        <p:nvSpPr>
          <p:cNvPr id="1556482" name="Rectangle 2"/>
          <p:cNvSpPr>
            <a:spLocks noGrp="1" noChangeArrowheads="1"/>
          </p:cNvSpPr>
          <p:nvPr>
            <p:ph type="title"/>
          </p:nvPr>
        </p:nvSpPr>
        <p:spPr/>
        <p:txBody>
          <a:bodyPr/>
          <a:lstStyle/>
          <a:p>
            <a:r>
              <a:rPr lang="en-US" altLang="zh-CN"/>
              <a:t>2.  </a:t>
            </a:r>
            <a:r>
              <a:rPr lang="zh-CN" altLang="en-US"/>
              <a:t>修改数据</a:t>
            </a:r>
          </a:p>
        </p:txBody>
      </p:sp>
      <p:sp>
        <p:nvSpPr>
          <p:cNvPr id="1556483" name="Rectangle 3"/>
          <p:cNvSpPr>
            <a:spLocks noGrp="1" noChangeArrowheads="1"/>
          </p:cNvSpPr>
          <p:nvPr>
            <p:ph type="body" idx="1"/>
          </p:nvPr>
        </p:nvSpPr>
        <p:spPr>
          <a:xfrm>
            <a:off x="560388" y="1196975"/>
            <a:ext cx="8832850" cy="5299912"/>
          </a:xfrm>
        </p:spPr>
        <p:txBody>
          <a:bodyPr/>
          <a:lstStyle/>
          <a:p>
            <a:pPr marL="342900" indent="-342900" defTabSz="914400">
              <a:lnSpc>
                <a:spcPct val="80000"/>
              </a:lnSpc>
            </a:pPr>
            <a:r>
              <a:rPr lang="zh-CN" altLang="en-US" dirty="0"/>
              <a:t>语句格式</a:t>
            </a:r>
          </a:p>
          <a:p>
            <a:pPr marL="342900" indent="-342900" algn="just" defTabSz="914400">
              <a:lnSpc>
                <a:spcPct val="80000"/>
              </a:lnSpc>
              <a:buFont typeface="Wingdings" pitchFamily="2" charset="2"/>
              <a:buNone/>
            </a:pPr>
            <a:r>
              <a:rPr lang="en-US" altLang="zh-CN" dirty="0">
                <a:solidFill>
                  <a:srgbClr val="0000FF"/>
                </a:solidFill>
                <a:highlight>
                  <a:srgbClr val="CCFFCC"/>
                </a:highlight>
                <a:latin typeface="Courier New" pitchFamily="49" charset="0"/>
                <a:cs typeface="Courier New" pitchFamily="49" charset="0"/>
              </a:rPr>
              <a:t>UPDATE &lt;</a:t>
            </a:r>
            <a:r>
              <a:rPr lang="zh-CN" altLang="en-US" dirty="0">
                <a:solidFill>
                  <a:srgbClr val="0000FF"/>
                </a:solidFill>
                <a:highlight>
                  <a:srgbClr val="CCFFCC"/>
                </a:highlight>
                <a:latin typeface="宋体" pitchFamily="2" charset="-122"/>
              </a:rPr>
              <a:t>表名</a:t>
            </a:r>
            <a:r>
              <a:rPr lang="zh-CN" altLang="en-US" dirty="0">
                <a:solidFill>
                  <a:srgbClr val="0000FF"/>
                </a:solidFill>
                <a:highlight>
                  <a:srgbClr val="CCFFCC"/>
                </a:highlight>
                <a:latin typeface="Courier New" pitchFamily="49" charset="0"/>
                <a:cs typeface="Courier New" pitchFamily="49" charset="0"/>
              </a:rPr>
              <a:t>&gt; </a:t>
            </a:r>
          </a:p>
          <a:p>
            <a:pPr marL="342900" indent="-342900" algn="just" defTabSz="914400">
              <a:lnSpc>
                <a:spcPct val="80000"/>
              </a:lnSpc>
              <a:buFont typeface="Wingdings" pitchFamily="2" charset="2"/>
              <a:buNone/>
            </a:pPr>
            <a:r>
              <a:rPr lang="zh-CN" altLang="en-US" dirty="0">
                <a:solidFill>
                  <a:srgbClr val="0000FF"/>
                </a:solidFill>
                <a:highlight>
                  <a:srgbClr val="CCFFCC"/>
                </a:highlight>
                <a:latin typeface="Courier New" pitchFamily="49" charset="0"/>
                <a:cs typeface="Courier New" pitchFamily="49" charset="0"/>
              </a:rPr>
              <a:t>  </a:t>
            </a:r>
            <a:r>
              <a:rPr lang="en-US" altLang="zh-CN" dirty="0">
                <a:solidFill>
                  <a:srgbClr val="0000FF"/>
                </a:solidFill>
                <a:highlight>
                  <a:srgbClr val="CCFFCC"/>
                </a:highlight>
                <a:latin typeface="Courier New" pitchFamily="49" charset="0"/>
                <a:cs typeface="Courier New" pitchFamily="49" charset="0"/>
              </a:rPr>
              <a:t>SET </a:t>
            </a:r>
            <a:r>
              <a:rPr lang="zh-CN" altLang="en-US" dirty="0">
                <a:solidFill>
                  <a:srgbClr val="0000FF"/>
                </a:solidFill>
                <a:highlight>
                  <a:srgbClr val="CCFFCC"/>
                </a:highlight>
                <a:latin typeface="宋体" pitchFamily="2" charset="-122"/>
              </a:rPr>
              <a:t>列名</a:t>
            </a:r>
            <a:r>
              <a:rPr lang="zh-CN" altLang="en-US" dirty="0">
                <a:solidFill>
                  <a:srgbClr val="0000FF"/>
                </a:solidFill>
                <a:highlight>
                  <a:srgbClr val="CCFFCC"/>
                </a:highlight>
                <a:latin typeface="Courier New" pitchFamily="49" charset="0"/>
                <a:cs typeface="Courier New" pitchFamily="49" charset="0"/>
              </a:rPr>
              <a:t>1=&lt;</a:t>
            </a:r>
            <a:r>
              <a:rPr lang="zh-CN" altLang="en-US" dirty="0">
                <a:solidFill>
                  <a:srgbClr val="0000FF"/>
                </a:solidFill>
                <a:highlight>
                  <a:srgbClr val="CCFFCC"/>
                </a:highlight>
                <a:latin typeface="宋体" pitchFamily="2" charset="-122"/>
              </a:rPr>
              <a:t>表达式</a:t>
            </a:r>
            <a:r>
              <a:rPr lang="zh-CN" altLang="en-US" dirty="0">
                <a:solidFill>
                  <a:srgbClr val="0000FF"/>
                </a:solidFill>
                <a:highlight>
                  <a:srgbClr val="CCFFCC"/>
                </a:highlight>
                <a:latin typeface="Courier New" pitchFamily="49" charset="0"/>
                <a:cs typeface="Courier New" pitchFamily="49" charset="0"/>
              </a:rPr>
              <a:t>1&gt;[</a:t>
            </a:r>
            <a:r>
              <a:rPr lang="zh-CN" altLang="en-US" dirty="0">
                <a:solidFill>
                  <a:srgbClr val="0000FF"/>
                </a:solidFill>
                <a:highlight>
                  <a:srgbClr val="CCFFCC"/>
                </a:highlight>
                <a:latin typeface="宋体" pitchFamily="2" charset="-122"/>
              </a:rPr>
              <a:t>,列名</a:t>
            </a:r>
            <a:r>
              <a:rPr lang="zh-CN" altLang="en-US" dirty="0">
                <a:solidFill>
                  <a:srgbClr val="0000FF"/>
                </a:solidFill>
                <a:highlight>
                  <a:srgbClr val="CCFFCC"/>
                </a:highlight>
                <a:latin typeface="Courier New" pitchFamily="49" charset="0"/>
                <a:cs typeface="Courier New" pitchFamily="49" charset="0"/>
              </a:rPr>
              <a:t>2=&lt;</a:t>
            </a:r>
            <a:r>
              <a:rPr lang="zh-CN" altLang="en-US" dirty="0">
                <a:solidFill>
                  <a:srgbClr val="0000FF"/>
                </a:solidFill>
                <a:highlight>
                  <a:srgbClr val="CCFFCC"/>
                </a:highlight>
                <a:latin typeface="宋体" pitchFamily="2" charset="-122"/>
              </a:rPr>
              <a:t>表达式</a:t>
            </a:r>
            <a:r>
              <a:rPr lang="zh-CN" altLang="en-US" dirty="0">
                <a:solidFill>
                  <a:srgbClr val="0000FF"/>
                </a:solidFill>
                <a:highlight>
                  <a:srgbClr val="CCFFCC"/>
                </a:highlight>
                <a:latin typeface="Courier New" pitchFamily="49" charset="0"/>
                <a:cs typeface="Courier New" pitchFamily="49" charset="0"/>
              </a:rPr>
              <a:t>2&gt;]</a:t>
            </a:r>
            <a:r>
              <a:rPr lang="zh-CN" altLang="en-US" dirty="0">
                <a:solidFill>
                  <a:srgbClr val="0000FF"/>
                </a:solidFill>
                <a:highlight>
                  <a:srgbClr val="CCFFCC"/>
                </a:highlight>
                <a:latin typeface="Courier New" pitchFamily="49" charset="0"/>
                <a:cs typeface="Courier New" pitchFamily="49" charset="0"/>
                <a:sym typeface="Symbol" pitchFamily="18" charset="2"/>
              </a:rPr>
              <a:t></a:t>
            </a:r>
            <a:endParaRPr lang="zh-CN" altLang="en-US" dirty="0">
              <a:solidFill>
                <a:srgbClr val="0000FF"/>
              </a:solidFill>
              <a:highlight>
                <a:srgbClr val="CCFFCC"/>
              </a:highlight>
              <a:latin typeface="Courier New" pitchFamily="49" charset="0"/>
              <a:cs typeface="Courier New" pitchFamily="49" charset="0"/>
            </a:endParaRPr>
          </a:p>
          <a:p>
            <a:pPr marL="342900" indent="-342900" algn="just" defTabSz="914400">
              <a:lnSpc>
                <a:spcPct val="80000"/>
              </a:lnSpc>
              <a:buFont typeface="Wingdings" pitchFamily="2" charset="2"/>
              <a:buNone/>
            </a:pPr>
            <a:r>
              <a:rPr lang="zh-CN" altLang="en-US" dirty="0">
                <a:solidFill>
                  <a:srgbClr val="0000FF"/>
                </a:solidFill>
                <a:highlight>
                  <a:srgbClr val="CCFFCC"/>
                </a:highlight>
                <a:latin typeface="Courier New" pitchFamily="49" charset="0"/>
                <a:cs typeface="Courier New" pitchFamily="49" charset="0"/>
              </a:rPr>
              <a:t>    [</a:t>
            </a:r>
            <a:r>
              <a:rPr lang="en-US" altLang="zh-CN" dirty="0">
                <a:solidFill>
                  <a:srgbClr val="0000FF"/>
                </a:solidFill>
                <a:highlight>
                  <a:srgbClr val="CCFFCC"/>
                </a:highlight>
                <a:latin typeface="Courier New" pitchFamily="49" charset="0"/>
                <a:cs typeface="Courier New" pitchFamily="49" charset="0"/>
              </a:rPr>
              <a:t>WHERE &lt;</a:t>
            </a:r>
            <a:r>
              <a:rPr lang="zh-CN" altLang="en-US" dirty="0">
                <a:solidFill>
                  <a:srgbClr val="0000FF"/>
                </a:solidFill>
                <a:highlight>
                  <a:srgbClr val="CCFFCC"/>
                </a:highlight>
                <a:latin typeface="宋体" pitchFamily="2" charset="-122"/>
              </a:rPr>
              <a:t>条件表达式</a:t>
            </a:r>
            <a:r>
              <a:rPr lang="zh-CN" altLang="en-US" dirty="0">
                <a:solidFill>
                  <a:srgbClr val="0000FF"/>
                </a:solidFill>
                <a:highlight>
                  <a:srgbClr val="CCFFCC"/>
                </a:highlight>
                <a:latin typeface="Courier New" pitchFamily="49" charset="0"/>
                <a:cs typeface="Courier New" pitchFamily="49" charset="0"/>
              </a:rPr>
              <a:t>&gt;]</a:t>
            </a:r>
          </a:p>
          <a:p>
            <a:pPr marL="342900" indent="-342900" defTabSz="914400">
              <a:lnSpc>
                <a:spcPct val="80000"/>
              </a:lnSpc>
            </a:pPr>
            <a:r>
              <a:rPr lang="zh-CN" altLang="en-US" dirty="0"/>
              <a:t>功能：修改指定表中满足</a:t>
            </a:r>
            <a:r>
              <a:rPr lang="en-US" altLang="zh-CN" dirty="0"/>
              <a:t>WHERE</a:t>
            </a:r>
            <a:r>
              <a:rPr lang="zh-CN" altLang="en-US" dirty="0"/>
              <a:t>子句条件的元组</a:t>
            </a:r>
          </a:p>
          <a:p>
            <a:pPr marL="342900" indent="-342900" defTabSz="914400">
              <a:lnSpc>
                <a:spcPct val="80000"/>
              </a:lnSpc>
            </a:pPr>
            <a:r>
              <a:rPr lang="zh-CN" altLang="en-US" dirty="0"/>
              <a:t>说明</a:t>
            </a:r>
          </a:p>
          <a:p>
            <a:pPr marL="742950" lvl="1" indent="-285750" defTabSz="914400">
              <a:lnSpc>
                <a:spcPct val="80000"/>
              </a:lnSpc>
            </a:pPr>
            <a:r>
              <a:rPr lang="en-US" altLang="zh-CN" dirty="0"/>
              <a:t>SET</a:t>
            </a:r>
            <a:r>
              <a:rPr lang="zh-CN" altLang="en-US" dirty="0"/>
              <a:t>子句：指定修改方式</a:t>
            </a:r>
          </a:p>
          <a:p>
            <a:pPr marL="1143000" lvl="2" indent="-228600" defTabSz="914400">
              <a:lnSpc>
                <a:spcPct val="80000"/>
              </a:lnSpc>
            </a:pPr>
            <a:r>
              <a:rPr lang="zh-CN" altLang="en-US" dirty="0"/>
              <a:t>  要修改的列</a:t>
            </a:r>
          </a:p>
          <a:p>
            <a:pPr marL="1143000" lvl="2" indent="-228600" defTabSz="914400">
              <a:lnSpc>
                <a:spcPct val="80000"/>
              </a:lnSpc>
            </a:pPr>
            <a:r>
              <a:rPr lang="zh-CN" altLang="en-US" dirty="0"/>
              <a:t>  修改后取值</a:t>
            </a:r>
          </a:p>
          <a:p>
            <a:pPr marL="742950" lvl="1" indent="-285750" defTabSz="914400">
              <a:lnSpc>
                <a:spcPct val="80000"/>
              </a:lnSpc>
            </a:pPr>
            <a:r>
              <a:rPr lang="en-US" altLang="zh-CN" dirty="0"/>
              <a:t>WHERE</a:t>
            </a:r>
            <a:r>
              <a:rPr lang="zh-CN" altLang="en-US" dirty="0"/>
              <a:t>子句：指定要修改的元组</a:t>
            </a:r>
          </a:p>
          <a:p>
            <a:pPr marL="1143000" lvl="2" indent="-228600" defTabSz="914400">
              <a:lnSpc>
                <a:spcPct val="80000"/>
              </a:lnSpc>
            </a:pPr>
            <a:r>
              <a:rPr lang="zh-CN" altLang="en-US" dirty="0"/>
              <a:t>缺省表示要修改表中的所有元组</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D21A5C2-BC66-43EA-B467-504860F69C31}" type="slidenum">
              <a:rPr lang="zh-CN" altLang="en-US"/>
              <a:pPr/>
              <a:t>129</a:t>
            </a:fld>
            <a:endParaRPr lang="en-US" altLang="zh-CN"/>
          </a:p>
        </p:txBody>
      </p:sp>
      <p:sp>
        <p:nvSpPr>
          <p:cNvPr id="5" name="日期占位符 4"/>
          <p:cNvSpPr>
            <a:spLocks noGrp="1"/>
          </p:cNvSpPr>
          <p:nvPr>
            <p:ph type="dt" sz="half" idx="11"/>
          </p:nvPr>
        </p:nvSpPr>
        <p:spPr/>
        <p:txBody>
          <a:bodyPr/>
          <a:lstStyle/>
          <a:p>
            <a:fld id="{559740D9-5609-4AB4-B0CD-54220EC2B90F}" type="datetime1">
              <a:rPr lang="zh-CN" altLang="en-US"/>
              <a:pPr/>
              <a:t>2023/3/5</a:t>
            </a:fld>
            <a:endParaRPr lang="en-US" altLang="zh-CN" sz="1000"/>
          </a:p>
        </p:txBody>
      </p:sp>
      <p:sp>
        <p:nvSpPr>
          <p:cNvPr id="1557506" name="Rectangle 2"/>
          <p:cNvSpPr>
            <a:spLocks noGrp="1" noChangeArrowheads="1"/>
          </p:cNvSpPr>
          <p:nvPr>
            <p:ph type="title"/>
          </p:nvPr>
        </p:nvSpPr>
        <p:spPr/>
        <p:txBody>
          <a:bodyPr/>
          <a:lstStyle/>
          <a:p>
            <a:r>
              <a:rPr lang="en-US" altLang="zh-CN"/>
              <a:t>2.  </a:t>
            </a:r>
            <a:r>
              <a:rPr lang="zh-CN" altLang="en-US"/>
              <a:t>修改数据</a:t>
            </a:r>
          </a:p>
        </p:txBody>
      </p:sp>
      <p:sp>
        <p:nvSpPr>
          <p:cNvPr id="1557507" name="Rectangle 3"/>
          <p:cNvSpPr>
            <a:spLocks noGrp="1" noChangeArrowheads="1"/>
          </p:cNvSpPr>
          <p:nvPr>
            <p:ph type="body" idx="1"/>
          </p:nvPr>
        </p:nvSpPr>
        <p:spPr>
          <a:xfrm>
            <a:off x="650875" y="1143000"/>
            <a:ext cx="8820150" cy="5239639"/>
          </a:xfrm>
        </p:spPr>
        <p:txBody>
          <a:bodyPr/>
          <a:lstStyle/>
          <a:p>
            <a:pPr marL="533400" indent="-533400">
              <a:lnSpc>
                <a:spcPct val="80000"/>
              </a:lnSpc>
            </a:pPr>
            <a:r>
              <a:rPr lang="zh-CN" altLang="en-US" dirty="0"/>
              <a:t>三种修改方式</a:t>
            </a:r>
          </a:p>
          <a:p>
            <a:pPr marL="920750" lvl="1" indent="-533400">
              <a:lnSpc>
                <a:spcPct val="80000"/>
              </a:lnSpc>
              <a:buFontTx/>
              <a:buAutoNum type="circleNumDbPlain"/>
            </a:pPr>
            <a:r>
              <a:rPr lang="zh-CN" altLang="en-US" dirty="0"/>
              <a:t>修改某一个元组的值</a:t>
            </a:r>
          </a:p>
          <a:p>
            <a:pPr marL="1311275" lvl="2" indent="-533400" algn="just">
              <a:lnSpc>
                <a:spcPct val="70000"/>
              </a:lnSpc>
              <a:buFont typeface="Wingdings" pitchFamily="2" charset="2"/>
              <a:buNone/>
            </a:pPr>
            <a:r>
              <a:rPr lang="en-US" altLang="zh-CN" dirty="0"/>
              <a:t>[</a:t>
            </a:r>
            <a:r>
              <a:rPr lang="zh-CN" altLang="en-US" dirty="0">
                <a:ea typeface="黑体" pitchFamily="49" charset="-122"/>
              </a:rPr>
              <a:t>例</a:t>
            </a:r>
            <a:r>
              <a:rPr lang="en-US" altLang="zh-CN" dirty="0"/>
              <a:t>]  </a:t>
            </a:r>
            <a:r>
              <a:rPr lang="zh-CN" altLang="en-US" dirty="0"/>
              <a:t>将学生</a:t>
            </a:r>
            <a:r>
              <a:rPr lang="en-US" altLang="zh-CN" dirty="0"/>
              <a:t>200715121</a:t>
            </a:r>
            <a:r>
              <a:rPr lang="zh-CN" altLang="en-US" dirty="0"/>
              <a:t>的年龄改为</a:t>
            </a:r>
            <a:r>
              <a:rPr lang="en-US" altLang="zh-CN" dirty="0"/>
              <a:t>22</a:t>
            </a:r>
            <a:r>
              <a:rPr lang="zh-CN" altLang="en-US" dirty="0"/>
              <a:t>岁。</a:t>
            </a:r>
          </a:p>
          <a:p>
            <a:pPr marL="1311275" lvl="2" indent="-533400" algn="just">
              <a:lnSpc>
                <a:spcPct val="60000"/>
              </a:lnSpc>
              <a:buFont typeface="Wingdings" pitchFamily="2" charset="2"/>
              <a:buNone/>
            </a:pPr>
            <a:r>
              <a:rPr lang="zh-CN" altLang="en-US" dirty="0">
                <a:solidFill>
                  <a:srgbClr val="0000FF"/>
                </a:solidFill>
              </a:rPr>
              <a:t>         </a:t>
            </a:r>
            <a:r>
              <a:rPr lang="en-US" altLang="zh-CN" dirty="0">
                <a:solidFill>
                  <a:srgbClr val="0000FF"/>
                </a:solidFill>
              </a:rPr>
              <a:t>UPDATE  Student</a:t>
            </a:r>
          </a:p>
          <a:p>
            <a:pPr marL="1311275" lvl="2" indent="-533400" algn="just">
              <a:lnSpc>
                <a:spcPct val="60000"/>
              </a:lnSpc>
              <a:buFont typeface="Wingdings" pitchFamily="2" charset="2"/>
              <a:buNone/>
            </a:pPr>
            <a:r>
              <a:rPr lang="en-US" altLang="zh-CN" dirty="0">
                <a:solidFill>
                  <a:srgbClr val="0000FF"/>
                </a:solidFill>
              </a:rPr>
              <a:t>                SET Sage=22</a:t>
            </a:r>
          </a:p>
          <a:p>
            <a:pPr marL="1311275" lvl="2" indent="-533400" algn="just">
              <a:lnSpc>
                <a:spcPct val="60000"/>
              </a:lnSpc>
              <a:buFont typeface="Wingdings" pitchFamily="2" charset="2"/>
              <a:buNone/>
            </a:pPr>
            <a:r>
              <a:rPr lang="en-US" altLang="zh-CN" dirty="0">
                <a:solidFill>
                  <a:srgbClr val="0000FF"/>
                </a:solidFill>
              </a:rPr>
              <a:t>                    WHERE  </a:t>
            </a:r>
            <a:r>
              <a:rPr lang="en-US" altLang="zh-CN" dirty="0" err="1">
                <a:solidFill>
                  <a:srgbClr val="0000FF"/>
                </a:solidFill>
              </a:rPr>
              <a:t>Sno</a:t>
            </a:r>
            <a:r>
              <a:rPr lang="en-US" altLang="zh-CN" dirty="0">
                <a:solidFill>
                  <a:srgbClr val="0000FF"/>
                </a:solidFill>
              </a:rPr>
              <a:t>='200715121'</a:t>
            </a:r>
            <a:endParaRPr lang="zh-CN" altLang="en-US" dirty="0">
              <a:solidFill>
                <a:srgbClr val="0000FF"/>
              </a:solidFill>
            </a:endParaRPr>
          </a:p>
          <a:p>
            <a:pPr marL="920750" lvl="1" indent="-533400">
              <a:lnSpc>
                <a:spcPct val="80000"/>
              </a:lnSpc>
              <a:buFontTx/>
              <a:buAutoNum type="circleNumDbPlain" startAt="2"/>
            </a:pPr>
            <a:r>
              <a:rPr lang="zh-CN" altLang="en-US" dirty="0"/>
              <a:t>修改多个元组的值</a:t>
            </a:r>
          </a:p>
          <a:p>
            <a:pPr marL="1311275" lvl="2" indent="-533400" algn="just">
              <a:lnSpc>
                <a:spcPct val="70000"/>
              </a:lnSpc>
              <a:buFont typeface="Wingdings" pitchFamily="2" charset="2"/>
              <a:buNone/>
            </a:pPr>
            <a:r>
              <a:rPr lang="en-US" altLang="zh-CN" dirty="0"/>
              <a:t>[</a:t>
            </a:r>
            <a:r>
              <a:rPr lang="zh-CN" altLang="en-US" dirty="0">
                <a:ea typeface="黑体" pitchFamily="49" charset="-122"/>
              </a:rPr>
              <a:t>例</a:t>
            </a:r>
            <a:r>
              <a:rPr lang="en-US" altLang="zh-CN" dirty="0"/>
              <a:t>]  </a:t>
            </a:r>
            <a:r>
              <a:rPr lang="zh-CN" altLang="en-US" dirty="0"/>
              <a:t>将所有学生的年龄增加</a:t>
            </a:r>
            <a:r>
              <a:rPr lang="en-US" altLang="zh-CN" dirty="0"/>
              <a:t>1</a:t>
            </a:r>
            <a:r>
              <a:rPr lang="zh-CN" altLang="en-US" dirty="0"/>
              <a:t>岁。</a:t>
            </a:r>
          </a:p>
          <a:p>
            <a:pPr marL="1311275" lvl="2" indent="-533400" algn="just">
              <a:lnSpc>
                <a:spcPct val="60000"/>
              </a:lnSpc>
              <a:buFont typeface="Wingdings" pitchFamily="2" charset="2"/>
              <a:buNone/>
            </a:pPr>
            <a:r>
              <a:rPr lang="zh-CN" altLang="en-US" dirty="0">
                <a:solidFill>
                  <a:srgbClr val="0000FF"/>
                </a:solidFill>
              </a:rPr>
              <a:t>         </a:t>
            </a:r>
            <a:r>
              <a:rPr lang="en-US" altLang="zh-CN" dirty="0">
                <a:solidFill>
                  <a:srgbClr val="0000FF"/>
                </a:solidFill>
              </a:rPr>
              <a:t>UPDATE Student    SET Sage= Sage+1</a:t>
            </a:r>
            <a:endParaRPr lang="zh-CN" altLang="en-US" dirty="0">
              <a:solidFill>
                <a:srgbClr val="0000FF"/>
              </a:solidFill>
            </a:endParaRPr>
          </a:p>
          <a:p>
            <a:pPr marL="1311275" lvl="2" indent="-533400" algn="just">
              <a:lnSpc>
                <a:spcPct val="70000"/>
              </a:lnSpc>
              <a:buFont typeface="Wingdings" pitchFamily="2" charset="2"/>
              <a:buNone/>
            </a:pPr>
            <a:r>
              <a:rPr lang="en-US" altLang="zh-CN" dirty="0"/>
              <a:t>[</a:t>
            </a:r>
            <a:r>
              <a:rPr lang="zh-CN" altLang="en-US" dirty="0">
                <a:ea typeface="黑体" pitchFamily="49" charset="-122"/>
              </a:rPr>
              <a:t>例</a:t>
            </a:r>
            <a:r>
              <a:rPr lang="en-US" altLang="zh-CN" dirty="0"/>
              <a:t>]  </a:t>
            </a:r>
            <a:r>
              <a:rPr lang="zh-CN" altLang="en-US" dirty="0"/>
              <a:t>将信息系所有学生的年龄增加</a:t>
            </a:r>
            <a:r>
              <a:rPr lang="en-US" altLang="zh-CN" dirty="0"/>
              <a:t>1</a:t>
            </a:r>
            <a:r>
              <a:rPr lang="zh-CN" altLang="en-US" dirty="0"/>
              <a:t>岁。</a:t>
            </a:r>
          </a:p>
          <a:p>
            <a:pPr marL="1311275" lvl="2" indent="-533400" algn="just">
              <a:lnSpc>
                <a:spcPct val="70000"/>
              </a:lnSpc>
              <a:buFont typeface="Wingdings" pitchFamily="2" charset="2"/>
              <a:buNone/>
            </a:pPr>
            <a:r>
              <a:rPr lang="zh-CN" altLang="en-US" dirty="0"/>
              <a:t>         </a:t>
            </a:r>
            <a:r>
              <a:rPr lang="en-US" altLang="zh-CN" dirty="0">
                <a:solidFill>
                  <a:srgbClr val="0000FF"/>
                </a:solidFill>
              </a:rPr>
              <a:t>UPDATE Student    SET Sage= Sage+1</a:t>
            </a:r>
          </a:p>
          <a:p>
            <a:pPr marL="1311275" lvl="2" indent="-533400" algn="just">
              <a:lnSpc>
                <a:spcPct val="70000"/>
              </a:lnSpc>
              <a:buFont typeface="Wingdings" pitchFamily="2" charset="2"/>
              <a:buNone/>
            </a:pPr>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 IS '</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57507">
                                            <p:txEl>
                                              <p:pRg st="0" end="0"/>
                                            </p:txEl>
                                          </p:spTgt>
                                        </p:tgtEl>
                                        <p:attrNameLst>
                                          <p:attrName>style.visibility</p:attrName>
                                        </p:attrNameLst>
                                      </p:cBhvr>
                                      <p:to>
                                        <p:strVal val="visible"/>
                                      </p:to>
                                    </p:set>
                                    <p:animEffect transition="in" filter="wipe(up)">
                                      <p:cBhvr>
                                        <p:cTn id="7" dur="1000"/>
                                        <p:tgtEl>
                                          <p:spTgt spid="1557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57507">
                                            <p:txEl>
                                              <p:pRg st="1" end="1"/>
                                            </p:txEl>
                                          </p:spTgt>
                                        </p:tgtEl>
                                        <p:attrNameLst>
                                          <p:attrName>style.visibility</p:attrName>
                                        </p:attrNameLst>
                                      </p:cBhvr>
                                      <p:to>
                                        <p:strVal val="visible"/>
                                      </p:to>
                                    </p:set>
                                    <p:animEffect transition="in" filter="wipe(up)">
                                      <p:cBhvr>
                                        <p:cTn id="10" dur="1000"/>
                                        <p:tgtEl>
                                          <p:spTgt spid="15575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57507">
                                            <p:txEl>
                                              <p:pRg st="2" end="2"/>
                                            </p:txEl>
                                          </p:spTgt>
                                        </p:tgtEl>
                                        <p:attrNameLst>
                                          <p:attrName>style.visibility</p:attrName>
                                        </p:attrNameLst>
                                      </p:cBhvr>
                                      <p:to>
                                        <p:strVal val="visible"/>
                                      </p:to>
                                    </p:set>
                                    <p:animEffect transition="in" filter="wipe(up)">
                                      <p:cBhvr>
                                        <p:cTn id="13" dur="1000"/>
                                        <p:tgtEl>
                                          <p:spTgt spid="155750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57507">
                                            <p:txEl>
                                              <p:pRg st="3" end="3"/>
                                            </p:txEl>
                                          </p:spTgt>
                                        </p:tgtEl>
                                        <p:attrNameLst>
                                          <p:attrName>style.visibility</p:attrName>
                                        </p:attrNameLst>
                                      </p:cBhvr>
                                      <p:to>
                                        <p:strVal val="visible"/>
                                      </p:to>
                                    </p:set>
                                    <p:animEffect transition="in" filter="wipe(up)">
                                      <p:cBhvr>
                                        <p:cTn id="16" dur="1000"/>
                                        <p:tgtEl>
                                          <p:spTgt spid="155750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557507">
                                            <p:txEl>
                                              <p:pRg st="4" end="4"/>
                                            </p:txEl>
                                          </p:spTgt>
                                        </p:tgtEl>
                                        <p:attrNameLst>
                                          <p:attrName>style.visibility</p:attrName>
                                        </p:attrNameLst>
                                      </p:cBhvr>
                                      <p:to>
                                        <p:strVal val="visible"/>
                                      </p:to>
                                    </p:set>
                                    <p:animEffect transition="in" filter="wipe(up)">
                                      <p:cBhvr>
                                        <p:cTn id="19" dur="1000"/>
                                        <p:tgtEl>
                                          <p:spTgt spid="1557507">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57507">
                                            <p:txEl>
                                              <p:pRg st="5" end="5"/>
                                            </p:txEl>
                                          </p:spTgt>
                                        </p:tgtEl>
                                        <p:attrNameLst>
                                          <p:attrName>style.visibility</p:attrName>
                                        </p:attrNameLst>
                                      </p:cBhvr>
                                      <p:to>
                                        <p:strVal val="visible"/>
                                      </p:to>
                                    </p:set>
                                    <p:animEffect transition="in" filter="wipe(up)">
                                      <p:cBhvr>
                                        <p:cTn id="22" dur="1000"/>
                                        <p:tgtEl>
                                          <p:spTgt spid="155750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57507">
                                            <p:txEl>
                                              <p:pRg st="6" end="6"/>
                                            </p:txEl>
                                          </p:spTgt>
                                        </p:tgtEl>
                                        <p:attrNameLst>
                                          <p:attrName>style.visibility</p:attrName>
                                        </p:attrNameLst>
                                      </p:cBhvr>
                                      <p:to>
                                        <p:strVal val="visible"/>
                                      </p:to>
                                    </p:set>
                                    <p:animEffect transition="in" filter="wipe(up)">
                                      <p:cBhvr>
                                        <p:cTn id="27" dur="1000"/>
                                        <p:tgtEl>
                                          <p:spTgt spid="1557507">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57507">
                                            <p:txEl>
                                              <p:pRg st="7" end="7"/>
                                            </p:txEl>
                                          </p:spTgt>
                                        </p:tgtEl>
                                        <p:attrNameLst>
                                          <p:attrName>style.visibility</p:attrName>
                                        </p:attrNameLst>
                                      </p:cBhvr>
                                      <p:to>
                                        <p:strVal val="visible"/>
                                      </p:to>
                                    </p:set>
                                    <p:animEffect transition="in" filter="wipe(up)">
                                      <p:cBhvr>
                                        <p:cTn id="30" dur="500"/>
                                        <p:tgtEl>
                                          <p:spTgt spid="1557507">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57507">
                                            <p:txEl>
                                              <p:pRg st="8" end="8"/>
                                            </p:txEl>
                                          </p:spTgt>
                                        </p:tgtEl>
                                        <p:attrNameLst>
                                          <p:attrName>style.visibility</p:attrName>
                                        </p:attrNameLst>
                                      </p:cBhvr>
                                      <p:to>
                                        <p:strVal val="visible"/>
                                      </p:to>
                                    </p:set>
                                    <p:animEffect transition="in" filter="wipe(up)">
                                      <p:cBhvr>
                                        <p:cTn id="33" dur="500"/>
                                        <p:tgtEl>
                                          <p:spTgt spid="1557507">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557507">
                                            <p:txEl>
                                              <p:pRg st="9" end="9"/>
                                            </p:txEl>
                                          </p:spTgt>
                                        </p:tgtEl>
                                        <p:attrNameLst>
                                          <p:attrName>style.visibility</p:attrName>
                                        </p:attrNameLst>
                                      </p:cBhvr>
                                      <p:to>
                                        <p:strVal val="visible"/>
                                      </p:to>
                                    </p:set>
                                    <p:animEffect transition="in" filter="wipe(up)">
                                      <p:cBhvr>
                                        <p:cTn id="36" dur="500"/>
                                        <p:tgtEl>
                                          <p:spTgt spid="1557507">
                                            <p:txEl>
                                              <p:pRg st="9" end="9"/>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557507">
                                            <p:txEl>
                                              <p:pRg st="10" end="10"/>
                                            </p:txEl>
                                          </p:spTgt>
                                        </p:tgtEl>
                                        <p:attrNameLst>
                                          <p:attrName>style.visibility</p:attrName>
                                        </p:attrNameLst>
                                      </p:cBhvr>
                                      <p:to>
                                        <p:strVal val="visible"/>
                                      </p:to>
                                    </p:set>
                                    <p:animEffect transition="in" filter="wipe(up)">
                                      <p:cBhvr>
                                        <p:cTn id="39" dur="500"/>
                                        <p:tgtEl>
                                          <p:spTgt spid="1557507">
                                            <p:txEl>
                                              <p:pRg st="10" end="10"/>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557507">
                                            <p:txEl>
                                              <p:pRg st="11" end="11"/>
                                            </p:txEl>
                                          </p:spTgt>
                                        </p:tgtEl>
                                        <p:attrNameLst>
                                          <p:attrName>style.visibility</p:attrName>
                                        </p:attrNameLst>
                                      </p:cBhvr>
                                      <p:to>
                                        <p:strVal val="visible"/>
                                      </p:to>
                                    </p:set>
                                    <p:animEffect transition="in" filter="wipe(up)">
                                      <p:cBhvr>
                                        <p:cTn id="42" dur="500"/>
                                        <p:tgtEl>
                                          <p:spTgt spid="1557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50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AA0946A-BA17-4842-A096-35A74A0C5B44}" type="slidenum">
              <a:rPr lang="zh-CN" altLang="en-US"/>
              <a:pPr/>
              <a:t>13</a:t>
            </a:fld>
            <a:endParaRPr lang="en-US" altLang="zh-CN"/>
          </a:p>
        </p:txBody>
      </p:sp>
      <p:sp>
        <p:nvSpPr>
          <p:cNvPr id="6" name="日期占位符 4"/>
          <p:cNvSpPr>
            <a:spLocks noGrp="1"/>
          </p:cNvSpPr>
          <p:nvPr>
            <p:ph type="dt" sz="half" idx="11"/>
          </p:nvPr>
        </p:nvSpPr>
        <p:spPr/>
        <p:txBody>
          <a:bodyPr/>
          <a:lstStyle/>
          <a:p>
            <a:fld id="{CDD2932E-F7DC-407D-AAF4-FE42AB1038AA}" type="datetime1">
              <a:rPr lang="zh-CN" altLang="en-US"/>
              <a:pPr/>
              <a:t>2023/3/5</a:t>
            </a:fld>
            <a:endParaRPr lang="en-US" altLang="zh-CN" sz="1000"/>
          </a:p>
        </p:txBody>
      </p:sp>
      <p:sp>
        <p:nvSpPr>
          <p:cNvPr id="1532930" name="Rectangle 2"/>
          <p:cNvSpPr>
            <a:spLocks noGrp="1" noChangeArrowheads="1"/>
          </p:cNvSpPr>
          <p:nvPr>
            <p:ph type="title"/>
          </p:nvPr>
        </p:nvSpPr>
        <p:spPr/>
        <p:txBody>
          <a:bodyPr/>
          <a:lstStyle/>
          <a:p>
            <a:r>
              <a:rPr lang="en-US" altLang="zh-CN"/>
              <a:t>4.3.1 </a:t>
            </a:r>
            <a:r>
              <a:rPr lang="zh-CN" altLang="en-US"/>
              <a:t>模式的定义和删除</a:t>
            </a:r>
          </a:p>
        </p:txBody>
      </p:sp>
      <p:sp>
        <p:nvSpPr>
          <p:cNvPr id="1532931" name="Rectangle 3"/>
          <p:cNvSpPr>
            <a:spLocks noGrp="1" noChangeArrowheads="1"/>
          </p:cNvSpPr>
          <p:nvPr>
            <p:ph type="body" idx="1"/>
          </p:nvPr>
        </p:nvSpPr>
        <p:spPr>
          <a:xfrm>
            <a:off x="344488" y="1143000"/>
            <a:ext cx="9255125" cy="5343001"/>
          </a:xfrm>
        </p:spPr>
        <p:txBody>
          <a:bodyPr/>
          <a:lstStyle/>
          <a:p>
            <a:r>
              <a:rPr lang="zh-CN" altLang="en-US" dirty="0"/>
              <a:t>定义模式后，实际上定义了一个</a:t>
            </a:r>
            <a:r>
              <a:rPr lang="zh-CN" altLang="en-US" dirty="0">
                <a:solidFill>
                  <a:srgbClr val="0000FF"/>
                </a:solidFill>
              </a:rPr>
              <a:t>命名空间</a:t>
            </a:r>
            <a:r>
              <a:rPr lang="zh-CN" altLang="en-US" dirty="0"/>
              <a:t>，可以进一步定义该模式包含的数据库对象，如表，视图和索引等</a:t>
            </a:r>
          </a:p>
          <a:p>
            <a:r>
              <a:rPr lang="zh-CN" altLang="en-US" dirty="0"/>
              <a:t>可以在创建模式的同时在模式定义中进一步创建基本表、视图、定义授权等</a:t>
            </a:r>
          </a:p>
          <a:p>
            <a:pPr>
              <a:buFont typeface="Wingdings" pitchFamily="2" charset="2"/>
              <a:buNone/>
            </a:pPr>
            <a:r>
              <a:rPr lang="en-US" altLang="zh-CN" sz="2400" dirty="0">
                <a:highlight>
                  <a:srgbClr val="CCFFCC"/>
                </a:highlight>
              </a:rPr>
              <a:t>CREATE SCHEMA </a:t>
            </a:r>
            <a:r>
              <a:rPr lang="zh-CN" altLang="en-US" sz="2400" dirty="0">
                <a:highlight>
                  <a:srgbClr val="CCFFCC"/>
                </a:highlight>
              </a:rPr>
              <a:t>＜模式名＞ </a:t>
            </a:r>
            <a:r>
              <a:rPr lang="en-US" altLang="zh-CN" sz="2400" dirty="0">
                <a:highlight>
                  <a:srgbClr val="CCFFCC"/>
                </a:highlight>
              </a:rPr>
              <a:t>AUTHORIZATION </a:t>
            </a:r>
            <a:r>
              <a:rPr lang="zh-CN" altLang="en-US" sz="2400" dirty="0">
                <a:highlight>
                  <a:srgbClr val="CCFFCC"/>
                </a:highlight>
              </a:rPr>
              <a:t>＜用户名＞［＜表定义子句＞｜＜视图定义子句＞｜＜授权定义子句＞］</a:t>
            </a:r>
            <a:endParaRPr lang="en-US" altLang="zh-CN" sz="2400" dirty="0">
              <a:highlight>
                <a:srgbClr val="CCFFCC"/>
              </a:highlight>
            </a:endParaRPr>
          </a:p>
          <a:p>
            <a:r>
              <a:rPr lang="zh-CN" altLang="en-US" dirty="0"/>
              <a:t>例创建相互依赖的 </a:t>
            </a:r>
            <a:r>
              <a:rPr lang="en-US" altLang="zh-CN" dirty="0"/>
              <a:t>FOREIGN KEY </a:t>
            </a:r>
            <a:r>
              <a:rPr lang="zh-CN" altLang="en-US" dirty="0"/>
              <a:t>约束</a:t>
            </a:r>
          </a:p>
          <a:p>
            <a:pPr lvl="1">
              <a:buFontTx/>
              <a:buNone/>
            </a:pPr>
            <a:r>
              <a:rPr lang="en-US" altLang="zh-CN" sz="2400" dirty="0"/>
              <a:t>CREATE SCHEMA AUTHORIZATION ross </a:t>
            </a:r>
          </a:p>
          <a:p>
            <a:pPr lvl="1">
              <a:buFontTx/>
              <a:buNone/>
            </a:pPr>
            <a:r>
              <a:rPr lang="en-US" altLang="zh-CN" sz="2400" dirty="0"/>
              <a:t>                CREATE TABLE t1 (c1 INT PRIMARY KEY,</a:t>
            </a:r>
          </a:p>
          <a:p>
            <a:pPr lvl="1">
              <a:buFontTx/>
              <a:buNone/>
            </a:pPr>
            <a:r>
              <a:rPr lang="en-US" altLang="zh-CN" sz="2400" dirty="0"/>
              <a:t>                                                      c2 INT REFERENCES t2(c1))</a:t>
            </a:r>
          </a:p>
          <a:p>
            <a:pPr lvl="1">
              <a:buFontTx/>
              <a:buNone/>
            </a:pPr>
            <a:r>
              <a:rPr lang="en-US" altLang="zh-CN" sz="2400" dirty="0"/>
              <a:t>              CREATE TABLE t2 (c1 INT PRIMARY KEY,</a:t>
            </a:r>
          </a:p>
          <a:p>
            <a:pPr lvl="1">
              <a:buFontTx/>
              <a:buNone/>
            </a:pPr>
            <a:r>
              <a:rPr lang="en-US" altLang="zh-CN" sz="2400" dirty="0"/>
              <a:t>                                                      c2 INT REFERENCES t1(c1)) </a:t>
            </a:r>
          </a:p>
        </p:txBody>
      </p:sp>
      <p:sp>
        <p:nvSpPr>
          <p:cNvPr id="1532932" name="AutoShape 4"/>
          <p:cNvSpPr>
            <a:spLocks noChangeArrowheads="1"/>
          </p:cNvSpPr>
          <p:nvPr/>
        </p:nvSpPr>
        <p:spPr bwMode="auto">
          <a:xfrm>
            <a:off x="5867400" y="2971800"/>
            <a:ext cx="3429000" cy="1219200"/>
          </a:xfrm>
          <a:prstGeom prst="wedgeRoundRectCallout">
            <a:avLst>
              <a:gd name="adj1" fmla="val -39583"/>
              <a:gd name="adj2" fmla="val 83074"/>
              <a:gd name="adj3" fmla="val 16667"/>
            </a:avLst>
          </a:prstGeom>
          <a:gradFill rotWithShape="0">
            <a:gsLst>
              <a:gs pos="0">
                <a:srgbClr val="99CCFF"/>
              </a:gs>
              <a:gs pos="100000">
                <a:srgbClr val="99CCFF">
                  <a:gamma/>
                  <a:tint val="0"/>
                  <a:invGamma/>
                </a:srgbClr>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sz="2800" dirty="0">
                <a:latin typeface="Times New Roman" pitchFamily="18" charset="0"/>
              </a:rPr>
              <a:t>用其它方法完成需要执行多个步骤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2931">
                                            <p:txEl>
                                              <p:pRg st="0" end="0"/>
                                            </p:txEl>
                                          </p:spTgt>
                                        </p:tgtEl>
                                        <p:attrNameLst>
                                          <p:attrName>style.visibility</p:attrName>
                                        </p:attrNameLst>
                                      </p:cBhvr>
                                      <p:to>
                                        <p:strVal val="visible"/>
                                      </p:to>
                                    </p:set>
                                    <p:animEffect transition="in" filter="wipe(up)">
                                      <p:cBhvr>
                                        <p:cTn id="7" dur="500"/>
                                        <p:tgtEl>
                                          <p:spTgt spid="153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2931">
                                            <p:txEl>
                                              <p:pRg st="1" end="1"/>
                                            </p:txEl>
                                          </p:spTgt>
                                        </p:tgtEl>
                                        <p:attrNameLst>
                                          <p:attrName>style.visibility</p:attrName>
                                        </p:attrNameLst>
                                      </p:cBhvr>
                                      <p:to>
                                        <p:strVal val="visible"/>
                                      </p:to>
                                    </p:set>
                                    <p:animEffect transition="in" filter="wipe(up)">
                                      <p:cBhvr>
                                        <p:cTn id="12" dur="500"/>
                                        <p:tgtEl>
                                          <p:spTgt spid="153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32931">
                                            <p:txEl>
                                              <p:pRg st="2" end="2"/>
                                            </p:txEl>
                                          </p:spTgt>
                                        </p:tgtEl>
                                        <p:attrNameLst>
                                          <p:attrName>style.visibility</p:attrName>
                                        </p:attrNameLst>
                                      </p:cBhvr>
                                      <p:to>
                                        <p:strVal val="visible"/>
                                      </p:to>
                                    </p:set>
                                    <p:animEffect transition="in" filter="wipe(up)">
                                      <p:cBhvr>
                                        <p:cTn id="17" dur="500"/>
                                        <p:tgtEl>
                                          <p:spTgt spid="1532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32931">
                                            <p:txEl>
                                              <p:pRg st="3" end="3"/>
                                            </p:txEl>
                                          </p:spTgt>
                                        </p:tgtEl>
                                        <p:attrNameLst>
                                          <p:attrName>style.visibility</p:attrName>
                                        </p:attrNameLst>
                                      </p:cBhvr>
                                      <p:to>
                                        <p:strVal val="visible"/>
                                      </p:to>
                                    </p:set>
                                    <p:animEffect transition="in" filter="wipe(up)">
                                      <p:cBhvr>
                                        <p:cTn id="22" dur="500"/>
                                        <p:tgtEl>
                                          <p:spTgt spid="1532931">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532931">
                                            <p:txEl>
                                              <p:pRg st="4" end="4"/>
                                            </p:txEl>
                                          </p:spTgt>
                                        </p:tgtEl>
                                        <p:attrNameLst>
                                          <p:attrName>style.visibility</p:attrName>
                                        </p:attrNameLst>
                                      </p:cBhvr>
                                      <p:to>
                                        <p:strVal val="visible"/>
                                      </p:to>
                                    </p:set>
                                    <p:animEffect transition="in" filter="wipe(up)">
                                      <p:cBhvr>
                                        <p:cTn id="25" dur="500"/>
                                        <p:tgtEl>
                                          <p:spTgt spid="1532931">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532931">
                                            <p:txEl>
                                              <p:pRg st="5" end="5"/>
                                            </p:txEl>
                                          </p:spTgt>
                                        </p:tgtEl>
                                        <p:attrNameLst>
                                          <p:attrName>style.visibility</p:attrName>
                                        </p:attrNameLst>
                                      </p:cBhvr>
                                      <p:to>
                                        <p:strVal val="visible"/>
                                      </p:to>
                                    </p:set>
                                    <p:animEffect transition="in" filter="wipe(up)">
                                      <p:cBhvr>
                                        <p:cTn id="28" dur="500"/>
                                        <p:tgtEl>
                                          <p:spTgt spid="1532931">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532931">
                                            <p:txEl>
                                              <p:pRg st="6" end="6"/>
                                            </p:txEl>
                                          </p:spTgt>
                                        </p:tgtEl>
                                        <p:attrNameLst>
                                          <p:attrName>style.visibility</p:attrName>
                                        </p:attrNameLst>
                                      </p:cBhvr>
                                      <p:to>
                                        <p:strVal val="visible"/>
                                      </p:to>
                                    </p:set>
                                    <p:animEffect transition="in" filter="wipe(up)">
                                      <p:cBhvr>
                                        <p:cTn id="31" dur="500"/>
                                        <p:tgtEl>
                                          <p:spTgt spid="1532931">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532931">
                                            <p:txEl>
                                              <p:pRg st="7" end="7"/>
                                            </p:txEl>
                                          </p:spTgt>
                                        </p:tgtEl>
                                        <p:attrNameLst>
                                          <p:attrName>style.visibility</p:attrName>
                                        </p:attrNameLst>
                                      </p:cBhvr>
                                      <p:to>
                                        <p:strVal val="visible"/>
                                      </p:to>
                                    </p:set>
                                    <p:animEffect transition="in" filter="wipe(up)">
                                      <p:cBhvr>
                                        <p:cTn id="34" dur="500"/>
                                        <p:tgtEl>
                                          <p:spTgt spid="1532931">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32931">
                                            <p:txEl>
                                              <p:pRg st="8" end="8"/>
                                            </p:txEl>
                                          </p:spTgt>
                                        </p:tgtEl>
                                        <p:attrNameLst>
                                          <p:attrName>style.visibility</p:attrName>
                                        </p:attrNameLst>
                                      </p:cBhvr>
                                      <p:to>
                                        <p:strVal val="visible"/>
                                      </p:to>
                                    </p:set>
                                    <p:animEffect transition="in" filter="wipe(up)">
                                      <p:cBhvr>
                                        <p:cTn id="37" dur="500"/>
                                        <p:tgtEl>
                                          <p:spTgt spid="153293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532932"/>
                                        </p:tgtEl>
                                        <p:attrNameLst>
                                          <p:attrName>style.visibility</p:attrName>
                                        </p:attrNameLst>
                                      </p:cBhvr>
                                      <p:to>
                                        <p:strVal val="visible"/>
                                      </p:to>
                                    </p:set>
                                    <p:anim calcmode="lin" valueType="num">
                                      <p:cBhvr additive="base">
                                        <p:cTn id="42" dur="500" fill="hold"/>
                                        <p:tgtEl>
                                          <p:spTgt spid="1532932"/>
                                        </p:tgtEl>
                                        <p:attrNameLst>
                                          <p:attrName>ppt_x</p:attrName>
                                        </p:attrNameLst>
                                      </p:cBhvr>
                                      <p:tavLst>
                                        <p:tav tm="0">
                                          <p:val>
                                            <p:strVal val="0-#ppt_w/2"/>
                                          </p:val>
                                        </p:tav>
                                        <p:tav tm="100000">
                                          <p:val>
                                            <p:strVal val="#ppt_x"/>
                                          </p:val>
                                        </p:tav>
                                      </p:tavLst>
                                    </p:anim>
                                    <p:anim calcmode="lin" valueType="num">
                                      <p:cBhvr additive="base">
                                        <p:cTn id="43" dur="500" fill="hold"/>
                                        <p:tgtEl>
                                          <p:spTgt spid="1532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931" grpId="0" build="p" autoUpdateAnimBg="0"/>
      <p:bldP spid="1532932"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6145F01-2E50-4849-AEC9-19F7A6AD747C}" type="slidenum">
              <a:rPr lang="zh-CN" altLang="en-US"/>
              <a:pPr/>
              <a:t>130</a:t>
            </a:fld>
            <a:endParaRPr lang="en-US" altLang="zh-CN"/>
          </a:p>
        </p:txBody>
      </p:sp>
      <p:sp>
        <p:nvSpPr>
          <p:cNvPr id="5" name="日期占位符 4"/>
          <p:cNvSpPr>
            <a:spLocks noGrp="1"/>
          </p:cNvSpPr>
          <p:nvPr>
            <p:ph type="dt" sz="half" idx="11"/>
          </p:nvPr>
        </p:nvSpPr>
        <p:spPr/>
        <p:txBody>
          <a:bodyPr/>
          <a:lstStyle/>
          <a:p>
            <a:fld id="{3BECC86A-A578-4243-B42E-F19C140EA132}" type="datetime1">
              <a:rPr lang="zh-CN" altLang="en-US"/>
              <a:pPr/>
              <a:t>2023/3/5</a:t>
            </a:fld>
            <a:endParaRPr lang="en-US" altLang="zh-CN" sz="1000"/>
          </a:p>
        </p:txBody>
      </p:sp>
      <p:sp>
        <p:nvSpPr>
          <p:cNvPr id="1558530" name="Rectangle 2"/>
          <p:cNvSpPr>
            <a:spLocks noGrp="1" noChangeArrowheads="1"/>
          </p:cNvSpPr>
          <p:nvPr>
            <p:ph type="title"/>
          </p:nvPr>
        </p:nvSpPr>
        <p:spPr/>
        <p:txBody>
          <a:bodyPr/>
          <a:lstStyle/>
          <a:p>
            <a:r>
              <a:rPr lang="en-US" altLang="zh-CN"/>
              <a:t>2.  </a:t>
            </a:r>
            <a:r>
              <a:rPr lang="zh-CN" altLang="en-US"/>
              <a:t>修改数据</a:t>
            </a:r>
          </a:p>
        </p:txBody>
      </p:sp>
      <p:sp>
        <p:nvSpPr>
          <p:cNvPr id="1558531" name="Rectangle 3"/>
          <p:cNvSpPr>
            <a:spLocks noGrp="1" noChangeArrowheads="1"/>
          </p:cNvSpPr>
          <p:nvPr>
            <p:ph type="body" idx="1"/>
          </p:nvPr>
        </p:nvSpPr>
        <p:spPr>
          <a:xfrm>
            <a:off x="704850" y="1196975"/>
            <a:ext cx="8420100" cy="4097788"/>
          </a:xfrm>
        </p:spPr>
        <p:txBody>
          <a:bodyPr/>
          <a:lstStyle/>
          <a:p>
            <a:pPr marL="533400" indent="-533400" defTabSz="914400">
              <a:lnSpc>
                <a:spcPct val="80000"/>
              </a:lnSpc>
            </a:pPr>
            <a:r>
              <a:rPr lang="zh-CN" altLang="en-US" dirty="0"/>
              <a:t>三种修改方式</a:t>
            </a:r>
            <a:r>
              <a:rPr lang="en-US" altLang="zh-CN" dirty="0"/>
              <a:t>(</a:t>
            </a:r>
            <a:r>
              <a:rPr lang="zh-CN" altLang="en-US" dirty="0"/>
              <a:t>续</a:t>
            </a:r>
            <a:r>
              <a:rPr lang="en-US" altLang="zh-CN" dirty="0"/>
              <a:t>)</a:t>
            </a:r>
          </a:p>
          <a:p>
            <a:pPr marL="990600" lvl="1" indent="-533400" defTabSz="914400">
              <a:lnSpc>
                <a:spcPct val="80000"/>
              </a:lnSpc>
              <a:buFontTx/>
              <a:buAutoNum type="circleNumDbPlain" startAt="3"/>
            </a:pPr>
            <a:r>
              <a:rPr lang="zh-CN" altLang="en-US" dirty="0"/>
              <a:t>带子查询的修改语句</a:t>
            </a:r>
          </a:p>
          <a:p>
            <a:pPr marL="533400" indent="-533400" algn="just" defTabSz="914400">
              <a:buFont typeface="Wingdings" pitchFamily="2" charset="2"/>
              <a:buNone/>
            </a:pPr>
            <a:r>
              <a:rPr lang="en-US" altLang="zh-CN" dirty="0"/>
              <a:t>[</a:t>
            </a:r>
            <a:r>
              <a:rPr lang="zh-CN" altLang="en-US" dirty="0">
                <a:ea typeface="黑体" pitchFamily="49" charset="-122"/>
              </a:rPr>
              <a:t>例</a:t>
            </a:r>
            <a:r>
              <a:rPr lang="en-US" altLang="zh-CN" dirty="0"/>
              <a:t>]  </a:t>
            </a:r>
            <a:r>
              <a:rPr lang="zh-CN" altLang="en-US" dirty="0"/>
              <a:t>将计算机科学系全体学生的成绩置零。</a:t>
            </a:r>
          </a:p>
          <a:p>
            <a:pPr marL="533400" indent="-533400" algn="just" defTabSz="914400">
              <a:lnSpc>
                <a:spcPct val="70000"/>
              </a:lnSpc>
              <a:buFont typeface="Wingdings" pitchFamily="2" charset="2"/>
              <a:buNone/>
            </a:pPr>
            <a:r>
              <a:rPr lang="zh-CN" altLang="en-US" dirty="0"/>
              <a:t>        </a:t>
            </a:r>
            <a:r>
              <a:rPr lang="en-US" altLang="zh-CN" dirty="0">
                <a:solidFill>
                  <a:srgbClr val="0000FF"/>
                </a:solidFill>
              </a:rPr>
              <a:t>UPDATE SC</a:t>
            </a:r>
          </a:p>
          <a:p>
            <a:pPr marL="533400" indent="-533400" algn="just" defTabSz="914400">
              <a:lnSpc>
                <a:spcPct val="70000"/>
              </a:lnSpc>
              <a:buFont typeface="Wingdings" pitchFamily="2" charset="2"/>
              <a:buNone/>
            </a:pPr>
            <a:r>
              <a:rPr lang="en-US" altLang="zh-CN" dirty="0">
                <a:solidFill>
                  <a:srgbClr val="0000FF"/>
                </a:solidFill>
              </a:rPr>
              <a:t>               SET  Grade=0</a:t>
            </a:r>
          </a:p>
          <a:p>
            <a:pPr marL="533400" indent="-533400" algn="just" defTabSz="914400">
              <a:lnSpc>
                <a:spcPct val="70000"/>
              </a:lnSpc>
              <a:buFont typeface="Wingdings" pitchFamily="2" charset="2"/>
              <a:buNone/>
            </a:pPr>
            <a:r>
              <a:rPr lang="en-US" altLang="zh-CN" dirty="0">
                <a:solidFill>
                  <a:srgbClr val="0000FF"/>
                </a:solidFill>
              </a:rPr>
              <a:t>                  WHERE  'CS'=</a:t>
            </a:r>
          </a:p>
          <a:p>
            <a:pPr marL="533400" indent="-533400" algn="just" defTabSz="914400">
              <a:lnSpc>
                <a:spcPct val="70000"/>
              </a:lnSpc>
              <a:buFont typeface="Wingdings" pitchFamily="2" charset="2"/>
              <a:buNone/>
            </a:pPr>
            <a:r>
              <a:rPr lang="en-US" altLang="zh-CN" dirty="0">
                <a:solidFill>
                  <a:srgbClr val="0000FF"/>
                </a:solidFill>
              </a:rPr>
              <a:t>                       (SELETE </a:t>
            </a:r>
            <a:r>
              <a:rPr lang="en-US" altLang="zh-CN" dirty="0" err="1">
                <a:solidFill>
                  <a:srgbClr val="0000FF"/>
                </a:solidFill>
              </a:rPr>
              <a:t>Sdept</a:t>
            </a:r>
            <a:endParaRPr lang="en-US" altLang="zh-CN" dirty="0">
              <a:solidFill>
                <a:srgbClr val="0000FF"/>
              </a:solidFill>
            </a:endParaRPr>
          </a:p>
          <a:p>
            <a:pPr marL="533400" indent="-533400" algn="just" defTabSz="914400">
              <a:lnSpc>
                <a:spcPct val="70000"/>
              </a:lnSpc>
              <a:buFont typeface="Wingdings" pitchFamily="2" charset="2"/>
              <a:buNone/>
            </a:pPr>
            <a:r>
              <a:rPr lang="en-US" altLang="zh-CN" dirty="0">
                <a:solidFill>
                  <a:srgbClr val="0000FF"/>
                </a:solidFill>
              </a:rPr>
              <a:t>                             FROM  Student</a:t>
            </a:r>
          </a:p>
          <a:p>
            <a:pPr marL="533400" indent="-533400" algn="just" defTabSz="914400">
              <a:lnSpc>
                <a:spcPct val="70000"/>
              </a:lnSpc>
              <a:buFont typeface="Wingdings" pitchFamily="2" charset="2"/>
              <a:buNone/>
            </a:pPr>
            <a:r>
              <a:rPr lang="en-US" altLang="zh-CN" dirty="0">
                <a:solidFill>
                  <a:srgbClr val="0000FF"/>
                </a:solidFill>
              </a:rPr>
              <a:t>                                WHERE  </a:t>
            </a:r>
            <a:r>
              <a:rPr lang="en-US" altLang="zh-CN" dirty="0" err="1">
                <a:solidFill>
                  <a:srgbClr val="0000FF"/>
                </a:solidFill>
              </a:rPr>
              <a:t>Student.Sno</a:t>
            </a:r>
            <a:r>
              <a:rPr lang="en-US" altLang="zh-CN" dirty="0">
                <a:solidFill>
                  <a:srgbClr val="0000FF"/>
                </a:solidFill>
              </a:rPr>
              <a:t> = </a:t>
            </a:r>
            <a:r>
              <a:rPr lang="en-US" altLang="zh-CN" dirty="0" err="1">
                <a:solidFill>
                  <a:srgbClr val="0000FF"/>
                </a:solidFill>
              </a:rPr>
              <a:t>SC.Sno</a:t>
            </a:r>
            <a:r>
              <a:rPr lang="en-US" altLang="zh-CN" dirty="0">
                <a:solidFill>
                  <a:srgbClr val="0000FF"/>
                </a:solidFill>
              </a:rPr>
              <a:t>)</a:t>
            </a:r>
            <a:endParaRPr lang="zh-CN" altLang="en-US" dirty="0">
              <a:solidFill>
                <a:srgbClr val="0000FF"/>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CB3150F-35B9-470A-8BD1-AE627AADC60C}" type="slidenum">
              <a:rPr lang="zh-CN" altLang="en-US"/>
              <a:pPr/>
              <a:t>131</a:t>
            </a:fld>
            <a:endParaRPr lang="en-US" altLang="zh-CN"/>
          </a:p>
        </p:txBody>
      </p:sp>
      <p:sp>
        <p:nvSpPr>
          <p:cNvPr id="5" name="日期占位符 4"/>
          <p:cNvSpPr>
            <a:spLocks noGrp="1"/>
          </p:cNvSpPr>
          <p:nvPr>
            <p:ph type="dt" sz="half" idx="11"/>
          </p:nvPr>
        </p:nvSpPr>
        <p:spPr/>
        <p:txBody>
          <a:bodyPr/>
          <a:lstStyle/>
          <a:p>
            <a:fld id="{6EC17C98-5FF9-49B1-B362-10E425B9B37D}" type="datetime1">
              <a:rPr lang="zh-CN" altLang="en-US"/>
              <a:pPr/>
              <a:t>2023/3/5</a:t>
            </a:fld>
            <a:endParaRPr lang="en-US" altLang="zh-CN" sz="1000"/>
          </a:p>
        </p:txBody>
      </p:sp>
      <p:sp>
        <p:nvSpPr>
          <p:cNvPr id="1559554" name="Rectangle 2"/>
          <p:cNvSpPr>
            <a:spLocks noGrp="1" noChangeArrowheads="1"/>
          </p:cNvSpPr>
          <p:nvPr>
            <p:ph type="title"/>
          </p:nvPr>
        </p:nvSpPr>
        <p:spPr/>
        <p:txBody>
          <a:bodyPr/>
          <a:lstStyle/>
          <a:p>
            <a:r>
              <a:rPr lang="en-US" altLang="zh-CN"/>
              <a:t>2.  </a:t>
            </a:r>
            <a:r>
              <a:rPr lang="zh-CN" altLang="en-US"/>
              <a:t>修改数据</a:t>
            </a:r>
          </a:p>
        </p:txBody>
      </p:sp>
      <p:sp>
        <p:nvSpPr>
          <p:cNvPr id="1559555" name="Rectangle 3"/>
          <p:cNvSpPr>
            <a:spLocks noGrp="1" noChangeArrowheads="1"/>
          </p:cNvSpPr>
          <p:nvPr>
            <p:ph type="body" idx="1"/>
          </p:nvPr>
        </p:nvSpPr>
        <p:spPr>
          <a:xfrm>
            <a:off x="650875" y="1143000"/>
            <a:ext cx="8820150" cy="4803775"/>
          </a:xfrm>
        </p:spPr>
        <p:txBody>
          <a:bodyPr/>
          <a:lstStyle/>
          <a:p>
            <a:pPr>
              <a:lnSpc>
                <a:spcPct val="110000"/>
              </a:lnSpc>
            </a:pPr>
            <a:r>
              <a:rPr lang="en-US" altLang="zh-CN"/>
              <a:t>DBMS</a:t>
            </a:r>
            <a:r>
              <a:rPr lang="zh-CN" altLang="en-US"/>
              <a:t>在执行修改语句时会检查修改操作</a:t>
            </a:r>
          </a:p>
          <a:p>
            <a:pPr>
              <a:lnSpc>
                <a:spcPct val="110000"/>
              </a:lnSpc>
            </a:pPr>
            <a:r>
              <a:rPr lang="zh-CN" altLang="en-US"/>
              <a:t>是否破坏表上已定义的完整性规则</a:t>
            </a:r>
          </a:p>
          <a:p>
            <a:pPr lvl="1">
              <a:lnSpc>
                <a:spcPct val="110000"/>
              </a:lnSpc>
            </a:pPr>
            <a:r>
              <a:rPr lang="zh-CN" altLang="en-US"/>
              <a:t>实体完整性</a:t>
            </a:r>
          </a:p>
          <a:p>
            <a:pPr lvl="1">
              <a:lnSpc>
                <a:spcPct val="110000"/>
              </a:lnSpc>
            </a:pPr>
            <a:r>
              <a:rPr lang="zh-CN" altLang="en-US"/>
              <a:t>主码不允许修改</a:t>
            </a:r>
          </a:p>
          <a:p>
            <a:pPr lvl="1">
              <a:lnSpc>
                <a:spcPct val="110000"/>
              </a:lnSpc>
            </a:pPr>
            <a:r>
              <a:rPr lang="zh-CN" altLang="en-US"/>
              <a:t>用户定义的完整性</a:t>
            </a:r>
          </a:p>
          <a:p>
            <a:pPr lvl="2">
              <a:lnSpc>
                <a:spcPct val="110000"/>
              </a:lnSpc>
            </a:pPr>
            <a:r>
              <a:rPr lang="zh-CN" altLang="en-US"/>
              <a:t> </a:t>
            </a:r>
            <a:r>
              <a:rPr lang="en-US" altLang="zh-CN"/>
              <a:t>NOT NULL</a:t>
            </a:r>
            <a:r>
              <a:rPr lang="zh-CN" altLang="en-US"/>
              <a:t>约束</a:t>
            </a:r>
          </a:p>
          <a:p>
            <a:pPr lvl="2">
              <a:lnSpc>
                <a:spcPct val="110000"/>
              </a:lnSpc>
            </a:pPr>
            <a:r>
              <a:rPr lang="zh-CN" altLang="en-US"/>
              <a:t> </a:t>
            </a:r>
            <a:r>
              <a:rPr lang="en-US" altLang="zh-CN"/>
              <a:t>UNIQUE</a:t>
            </a:r>
            <a:r>
              <a:rPr lang="zh-CN" altLang="en-US"/>
              <a:t>约束</a:t>
            </a:r>
          </a:p>
          <a:p>
            <a:pPr lvl="2">
              <a:lnSpc>
                <a:spcPct val="110000"/>
              </a:lnSpc>
            </a:pPr>
            <a:r>
              <a:rPr lang="zh-CN" altLang="en-US"/>
              <a:t> 值域约束</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3F0996-D666-4ECC-8807-2599F3135CB8}" type="slidenum">
              <a:rPr lang="zh-CN" altLang="en-US"/>
              <a:pPr/>
              <a:t>132</a:t>
            </a:fld>
            <a:endParaRPr lang="en-US" altLang="zh-CN"/>
          </a:p>
        </p:txBody>
      </p:sp>
      <p:sp>
        <p:nvSpPr>
          <p:cNvPr id="5" name="日期占位符 4"/>
          <p:cNvSpPr>
            <a:spLocks noGrp="1"/>
          </p:cNvSpPr>
          <p:nvPr>
            <p:ph type="dt" sz="half" idx="11"/>
          </p:nvPr>
        </p:nvSpPr>
        <p:spPr/>
        <p:txBody>
          <a:bodyPr/>
          <a:lstStyle/>
          <a:p>
            <a:fld id="{84154F14-7C97-428A-BF97-914480147B97}" type="datetime1">
              <a:rPr lang="zh-CN" altLang="en-US"/>
              <a:pPr/>
              <a:t>2023/3/5</a:t>
            </a:fld>
            <a:endParaRPr lang="en-US" altLang="zh-CN" sz="1000"/>
          </a:p>
        </p:txBody>
      </p:sp>
      <p:sp>
        <p:nvSpPr>
          <p:cNvPr id="1561602" name="Rectangle 2"/>
          <p:cNvSpPr>
            <a:spLocks noGrp="1" noChangeArrowheads="1"/>
          </p:cNvSpPr>
          <p:nvPr>
            <p:ph type="title"/>
          </p:nvPr>
        </p:nvSpPr>
        <p:spPr/>
        <p:txBody>
          <a:bodyPr/>
          <a:lstStyle/>
          <a:p>
            <a:r>
              <a:rPr lang="en-US" altLang="zh-CN"/>
              <a:t>3.  </a:t>
            </a:r>
            <a:r>
              <a:rPr lang="zh-CN" altLang="en-US"/>
              <a:t>删除数据</a:t>
            </a:r>
          </a:p>
        </p:txBody>
      </p:sp>
      <p:sp>
        <p:nvSpPr>
          <p:cNvPr id="1561603" name="Rectangle 3"/>
          <p:cNvSpPr>
            <a:spLocks noGrp="1" noChangeArrowheads="1"/>
          </p:cNvSpPr>
          <p:nvPr>
            <p:ph type="body" idx="1"/>
          </p:nvPr>
        </p:nvSpPr>
        <p:spPr>
          <a:xfrm>
            <a:off x="560388" y="1196975"/>
            <a:ext cx="8420100" cy="4114973"/>
          </a:xfrm>
        </p:spPr>
        <p:txBody>
          <a:bodyPr/>
          <a:lstStyle/>
          <a:p>
            <a:pPr>
              <a:lnSpc>
                <a:spcPct val="80000"/>
              </a:lnSpc>
            </a:pPr>
            <a:r>
              <a:rPr lang="zh-CN" altLang="en-US" dirty="0"/>
              <a:t>语句格式</a:t>
            </a:r>
          </a:p>
          <a:p>
            <a:pPr lvl="3" algn="just">
              <a:buFont typeface="Wingdings" pitchFamily="2" charset="2"/>
              <a:buNone/>
            </a:pPr>
            <a:r>
              <a:rPr lang="en-US" altLang="zh-CN" dirty="0">
                <a:solidFill>
                  <a:srgbClr val="0000FF"/>
                </a:solidFill>
                <a:highlight>
                  <a:srgbClr val="CCFFCC"/>
                </a:highlight>
              </a:rPr>
              <a:t>DELETE  FROM  &lt;</a:t>
            </a:r>
            <a:r>
              <a:rPr lang="zh-CN" altLang="en-US" dirty="0">
                <a:solidFill>
                  <a:srgbClr val="0000FF"/>
                </a:solidFill>
                <a:highlight>
                  <a:srgbClr val="CCFFCC"/>
                </a:highlight>
              </a:rPr>
              <a:t>表名</a:t>
            </a:r>
            <a:r>
              <a:rPr lang="en-US" altLang="zh-CN" dirty="0">
                <a:solidFill>
                  <a:srgbClr val="0000FF"/>
                </a:solidFill>
                <a:highlight>
                  <a:srgbClr val="CCFFCC"/>
                </a:highlight>
              </a:rPr>
              <a:t>&gt;</a:t>
            </a:r>
          </a:p>
          <a:p>
            <a:pPr lvl="3" algn="just">
              <a:buFontTx/>
              <a:buNone/>
            </a:pPr>
            <a:r>
              <a:rPr lang="en-US" altLang="zh-CN" dirty="0">
                <a:solidFill>
                  <a:srgbClr val="0000FF"/>
                </a:solidFill>
                <a:highlight>
                  <a:srgbClr val="CCFFCC"/>
                </a:highlight>
              </a:rPr>
              <a:t>       [WHERE &lt;</a:t>
            </a:r>
            <a:r>
              <a:rPr lang="zh-CN" altLang="en-US" dirty="0">
                <a:solidFill>
                  <a:srgbClr val="0000FF"/>
                </a:solidFill>
                <a:highlight>
                  <a:srgbClr val="CCFFCC"/>
                </a:highlight>
              </a:rPr>
              <a:t>条件</a:t>
            </a:r>
            <a:r>
              <a:rPr lang="en-US" altLang="zh-CN" dirty="0">
                <a:solidFill>
                  <a:srgbClr val="0000FF"/>
                </a:solidFill>
                <a:highlight>
                  <a:srgbClr val="CCFFCC"/>
                </a:highlight>
              </a:rPr>
              <a:t>&gt;]</a:t>
            </a:r>
            <a:endParaRPr lang="zh-CN" altLang="en-US" dirty="0">
              <a:solidFill>
                <a:srgbClr val="0000FF"/>
              </a:solidFill>
              <a:highlight>
                <a:srgbClr val="CCFFCC"/>
              </a:highlight>
            </a:endParaRPr>
          </a:p>
          <a:p>
            <a:r>
              <a:rPr lang="zh-CN" altLang="en-US" dirty="0"/>
              <a:t>功能</a:t>
            </a:r>
          </a:p>
          <a:p>
            <a:pPr lvl="1"/>
            <a:r>
              <a:rPr lang="zh-CN" altLang="en-US" dirty="0"/>
              <a:t>删除指定表中满足</a:t>
            </a:r>
            <a:r>
              <a:rPr lang="en-US" altLang="zh-CN" dirty="0"/>
              <a:t>WHERE</a:t>
            </a:r>
            <a:r>
              <a:rPr lang="zh-CN" altLang="en-US" dirty="0"/>
              <a:t>子句条件的元组</a:t>
            </a:r>
          </a:p>
          <a:p>
            <a:r>
              <a:rPr lang="en-US" altLang="zh-CN" dirty="0"/>
              <a:t>WHERE</a:t>
            </a:r>
            <a:r>
              <a:rPr lang="zh-CN" altLang="en-US" dirty="0"/>
              <a:t>子句</a:t>
            </a:r>
          </a:p>
          <a:p>
            <a:pPr lvl="1"/>
            <a:r>
              <a:rPr lang="zh-CN" altLang="en-US" dirty="0"/>
              <a:t>指定要删除的元组</a:t>
            </a:r>
          </a:p>
          <a:p>
            <a:pPr lvl="1"/>
            <a:r>
              <a:rPr lang="zh-CN" altLang="en-US" dirty="0"/>
              <a:t>缺省表示要修改表中的所有元组</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1C669CF-60CB-43FB-80B3-8C3DE753E82C}" type="slidenum">
              <a:rPr lang="zh-CN" altLang="en-US"/>
              <a:pPr/>
              <a:t>133</a:t>
            </a:fld>
            <a:endParaRPr lang="en-US" altLang="zh-CN"/>
          </a:p>
        </p:txBody>
      </p:sp>
      <p:sp>
        <p:nvSpPr>
          <p:cNvPr id="5" name="日期占位符 4"/>
          <p:cNvSpPr>
            <a:spLocks noGrp="1"/>
          </p:cNvSpPr>
          <p:nvPr>
            <p:ph type="dt" sz="half" idx="11"/>
          </p:nvPr>
        </p:nvSpPr>
        <p:spPr/>
        <p:txBody>
          <a:bodyPr/>
          <a:lstStyle/>
          <a:p>
            <a:fld id="{8429637B-5255-40EE-8DCB-05F1B9D92FB3}" type="datetime1">
              <a:rPr lang="zh-CN" altLang="en-US"/>
              <a:pPr/>
              <a:t>2023/3/5</a:t>
            </a:fld>
            <a:endParaRPr lang="en-US" altLang="zh-CN" sz="1000"/>
          </a:p>
        </p:txBody>
      </p:sp>
      <p:sp>
        <p:nvSpPr>
          <p:cNvPr id="1562626" name="Rectangle 2"/>
          <p:cNvSpPr>
            <a:spLocks noGrp="1" noChangeArrowheads="1"/>
          </p:cNvSpPr>
          <p:nvPr>
            <p:ph type="title"/>
          </p:nvPr>
        </p:nvSpPr>
        <p:spPr/>
        <p:txBody>
          <a:bodyPr/>
          <a:lstStyle/>
          <a:p>
            <a:r>
              <a:rPr lang="en-US" altLang="zh-CN"/>
              <a:t>3.  </a:t>
            </a:r>
            <a:r>
              <a:rPr lang="zh-CN" altLang="en-US"/>
              <a:t>删除数据</a:t>
            </a:r>
          </a:p>
        </p:txBody>
      </p:sp>
      <p:sp>
        <p:nvSpPr>
          <p:cNvPr id="1562627" name="Rectangle 3"/>
          <p:cNvSpPr>
            <a:spLocks noGrp="1" noChangeArrowheads="1"/>
          </p:cNvSpPr>
          <p:nvPr>
            <p:ph type="body" idx="1"/>
          </p:nvPr>
        </p:nvSpPr>
        <p:spPr>
          <a:xfrm>
            <a:off x="650875" y="1143000"/>
            <a:ext cx="8820150" cy="5370701"/>
          </a:xfrm>
        </p:spPr>
        <p:txBody>
          <a:bodyPr/>
          <a:lstStyle/>
          <a:p>
            <a:pPr marL="533400" indent="-533400">
              <a:lnSpc>
                <a:spcPct val="80000"/>
              </a:lnSpc>
            </a:pPr>
            <a:r>
              <a:rPr lang="zh-CN" altLang="en-US" dirty="0"/>
              <a:t>三种删除方式</a:t>
            </a:r>
          </a:p>
          <a:p>
            <a:pPr marL="920750" lvl="1" indent="-533400">
              <a:lnSpc>
                <a:spcPct val="80000"/>
              </a:lnSpc>
              <a:buFontTx/>
              <a:buAutoNum type="circleNumDbPlain"/>
            </a:pPr>
            <a:r>
              <a:rPr lang="zh-CN" altLang="en-US" dirty="0"/>
              <a:t>删除某一个元组的值</a:t>
            </a:r>
          </a:p>
          <a:p>
            <a:pPr marL="1311275" lvl="2" indent="-533400">
              <a:lnSpc>
                <a:spcPct val="80000"/>
              </a:lnSpc>
              <a:buFont typeface="Wingdings" pitchFamily="2" charset="2"/>
              <a:buNone/>
            </a:pPr>
            <a:r>
              <a:rPr lang="en-US" altLang="zh-CN" dirty="0">
                <a:solidFill>
                  <a:srgbClr val="0000FF"/>
                </a:solidFill>
              </a:rPr>
              <a:t>[</a:t>
            </a:r>
            <a:r>
              <a:rPr lang="zh-CN" altLang="en-US" dirty="0">
                <a:solidFill>
                  <a:srgbClr val="0000FF"/>
                </a:solidFill>
              </a:rPr>
              <a:t>例</a:t>
            </a:r>
            <a:r>
              <a:rPr lang="en-US" altLang="zh-CN" dirty="0">
                <a:solidFill>
                  <a:srgbClr val="0000FF"/>
                </a:solidFill>
              </a:rPr>
              <a:t>]  </a:t>
            </a:r>
            <a:r>
              <a:rPr lang="zh-CN" altLang="en-US" dirty="0">
                <a:solidFill>
                  <a:srgbClr val="0000FF"/>
                </a:solidFill>
              </a:rPr>
              <a:t>删除学号为</a:t>
            </a:r>
            <a:r>
              <a:rPr lang="en-US" altLang="zh-CN" dirty="0">
                <a:solidFill>
                  <a:srgbClr val="0000FF"/>
                </a:solidFill>
              </a:rPr>
              <a:t>200215128</a:t>
            </a:r>
            <a:r>
              <a:rPr lang="zh-CN" altLang="en-US" dirty="0">
                <a:solidFill>
                  <a:srgbClr val="0000FF"/>
                </a:solidFill>
              </a:rPr>
              <a:t>的学生记录。</a:t>
            </a:r>
          </a:p>
          <a:p>
            <a:pPr marL="1311275" lvl="2" indent="-533400">
              <a:lnSpc>
                <a:spcPct val="80000"/>
              </a:lnSpc>
              <a:buFont typeface="Wingdings" pitchFamily="2" charset="2"/>
              <a:buNone/>
            </a:pPr>
            <a:r>
              <a:rPr lang="zh-CN" altLang="en-US" sz="2400" dirty="0">
                <a:solidFill>
                  <a:srgbClr val="0000FF"/>
                </a:solidFill>
              </a:rPr>
              <a:t>        </a:t>
            </a:r>
            <a:r>
              <a:rPr lang="en-US" altLang="zh-CN" sz="2400" dirty="0">
                <a:solidFill>
                  <a:srgbClr val="0000FF"/>
                </a:solidFill>
              </a:rPr>
              <a:t>DELETE     FROM Student</a:t>
            </a:r>
          </a:p>
          <a:p>
            <a:pPr marL="1311275" lvl="2" indent="-533400">
              <a:lnSpc>
                <a:spcPct val="80000"/>
              </a:lnSpc>
              <a:buFont typeface="Wingdings" pitchFamily="2" charset="2"/>
              <a:buNone/>
            </a:pPr>
            <a:r>
              <a:rPr lang="en-US" altLang="zh-CN" sz="2400" dirty="0">
                <a:solidFill>
                  <a:srgbClr val="0000FF"/>
                </a:solidFill>
              </a:rPr>
              <a:t>               WHERE </a:t>
            </a:r>
            <a:r>
              <a:rPr lang="en-US" altLang="zh-CN" sz="2400" dirty="0" err="1">
                <a:solidFill>
                  <a:srgbClr val="0000FF"/>
                </a:solidFill>
              </a:rPr>
              <a:t>Sno</a:t>
            </a:r>
            <a:r>
              <a:rPr lang="en-US" altLang="zh-CN" sz="2400" dirty="0">
                <a:solidFill>
                  <a:srgbClr val="0000FF"/>
                </a:solidFill>
              </a:rPr>
              <a:t>=‘200215128'</a:t>
            </a:r>
            <a:endParaRPr lang="zh-CN" altLang="en-US" sz="2400" dirty="0">
              <a:solidFill>
                <a:srgbClr val="0000FF"/>
              </a:solidFill>
            </a:endParaRPr>
          </a:p>
          <a:p>
            <a:pPr marL="920750" lvl="1" indent="-533400">
              <a:lnSpc>
                <a:spcPct val="80000"/>
              </a:lnSpc>
              <a:buFontTx/>
              <a:buAutoNum type="circleNumDbPlain" startAt="2"/>
            </a:pPr>
            <a:r>
              <a:rPr lang="zh-CN" altLang="en-US" dirty="0"/>
              <a:t>删除多个元组的值</a:t>
            </a:r>
          </a:p>
          <a:p>
            <a:pPr marL="1311275" lvl="2" indent="-533400">
              <a:lnSpc>
                <a:spcPct val="80000"/>
              </a:lnSpc>
              <a:buFont typeface="Wingdings" pitchFamily="2" charset="2"/>
              <a:buNone/>
            </a:pPr>
            <a:r>
              <a:rPr lang="en-US" altLang="zh-CN" dirty="0">
                <a:solidFill>
                  <a:srgbClr val="0000FF"/>
                </a:solidFill>
              </a:rPr>
              <a:t>[</a:t>
            </a:r>
            <a:r>
              <a:rPr lang="zh-CN" altLang="en-US" dirty="0">
                <a:solidFill>
                  <a:srgbClr val="0000FF"/>
                </a:solidFill>
              </a:rPr>
              <a:t>例</a:t>
            </a:r>
            <a:r>
              <a:rPr lang="en-US" altLang="zh-CN" dirty="0">
                <a:solidFill>
                  <a:srgbClr val="0000FF"/>
                </a:solidFill>
              </a:rPr>
              <a:t>]  </a:t>
            </a:r>
            <a:r>
              <a:rPr lang="zh-CN" altLang="en-US" dirty="0">
                <a:solidFill>
                  <a:srgbClr val="0000FF"/>
                </a:solidFill>
              </a:rPr>
              <a:t>删除</a:t>
            </a:r>
            <a:r>
              <a:rPr lang="en-US" altLang="zh-CN" dirty="0">
                <a:solidFill>
                  <a:srgbClr val="0000FF"/>
                </a:solidFill>
              </a:rPr>
              <a:t>2</a:t>
            </a:r>
            <a:r>
              <a:rPr lang="zh-CN" altLang="en-US" dirty="0">
                <a:solidFill>
                  <a:srgbClr val="0000FF"/>
                </a:solidFill>
              </a:rPr>
              <a:t>号课程的所有选课记录。</a:t>
            </a:r>
          </a:p>
          <a:p>
            <a:pPr marL="1311275" lvl="2" indent="-533400">
              <a:lnSpc>
                <a:spcPct val="80000"/>
              </a:lnSpc>
              <a:buFont typeface="Wingdings" pitchFamily="2" charset="2"/>
              <a:buNone/>
            </a:pPr>
            <a:r>
              <a:rPr lang="zh-CN" altLang="en-US" sz="2400" dirty="0">
                <a:solidFill>
                  <a:srgbClr val="0000FF"/>
                </a:solidFill>
              </a:rPr>
              <a:t>        </a:t>
            </a:r>
            <a:r>
              <a:rPr lang="en-US" altLang="zh-CN" sz="2400" dirty="0">
                <a:solidFill>
                  <a:srgbClr val="0000FF"/>
                </a:solidFill>
              </a:rPr>
              <a:t>DELETE     FROM SC</a:t>
            </a:r>
            <a:endParaRPr lang="zh-CN" altLang="en-US" sz="2400" dirty="0">
              <a:solidFill>
                <a:srgbClr val="0000FF"/>
              </a:solidFill>
            </a:endParaRPr>
          </a:p>
          <a:p>
            <a:pPr marL="1311275" lvl="2" indent="-533400">
              <a:lnSpc>
                <a:spcPct val="80000"/>
              </a:lnSpc>
              <a:buFont typeface="Wingdings" pitchFamily="2" charset="2"/>
              <a:buNone/>
            </a:pPr>
            <a:r>
              <a:rPr lang="zh-CN" altLang="en-US" sz="2400" dirty="0">
                <a:solidFill>
                  <a:srgbClr val="0000FF"/>
                </a:solidFill>
              </a:rPr>
              <a:t>               </a:t>
            </a:r>
            <a:r>
              <a:rPr lang="en-US" altLang="zh-CN" sz="2400" dirty="0">
                <a:solidFill>
                  <a:srgbClr val="0000FF"/>
                </a:solidFill>
              </a:rPr>
              <a:t>WHERE </a:t>
            </a:r>
            <a:r>
              <a:rPr lang="en-US" altLang="zh-CN" sz="2400" dirty="0" err="1">
                <a:solidFill>
                  <a:srgbClr val="0000FF"/>
                </a:solidFill>
              </a:rPr>
              <a:t>Cno</a:t>
            </a:r>
            <a:r>
              <a:rPr lang="en-US" altLang="zh-CN" sz="2400" dirty="0">
                <a:solidFill>
                  <a:srgbClr val="0000FF"/>
                </a:solidFill>
              </a:rPr>
              <a:t>='2'</a:t>
            </a:r>
            <a:endParaRPr lang="zh-CN" altLang="en-US" sz="2400" dirty="0">
              <a:solidFill>
                <a:srgbClr val="0000FF"/>
              </a:solidFill>
            </a:endParaRPr>
          </a:p>
          <a:p>
            <a:pPr marL="1311275" lvl="2" indent="-533400">
              <a:lnSpc>
                <a:spcPct val="80000"/>
              </a:lnSpc>
              <a:buFont typeface="Wingdings" pitchFamily="2" charset="2"/>
              <a:buNone/>
            </a:pPr>
            <a:r>
              <a:rPr lang="en-US" altLang="zh-CN" dirty="0">
                <a:solidFill>
                  <a:srgbClr val="0000FF"/>
                </a:solidFill>
              </a:rPr>
              <a:t>[</a:t>
            </a:r>
            <a:r>
              <a:rPr lang="zh-CN" altLang="en-US" dirty="0">
                <a:solidFill>
                  <a:srgbClr val="0000FF"/>
                </a:solidFill>
              </a:rPr>
              <a:t>例</a:t>
            </a:r>
            <a:r>
              <a:rPr lang="en-US" altLang="zh-CN" dirty="0">
                <a:solidFill>
                  <a:srgbClr val="0000FF"/>
                </a:solidFill>
              </a:rPr>
              <a:t>]  </a:t>
            </a:r>
            <a:r>
              <a:rPr lang="zh-CN" altLang="en-US" dirty="0">
                <a:solidFill>
                  <a:srgbClr val="0000FF"/>
                </a:solidFill>
              </a:rPr>
              <a:t>删除所有的学生选课记录。</a:t>
            </a:r>
          </a:p>
          <a:p>
            <a:pPr marL="1311275" lvl="2" indent="-533400">
              <a:lnSpc>
                <a:spcPct val="80000"/>
              </a:lnSpc>
              <a:buFont typeface="Wingdings" pitchFamily="2" charset="2"/>
              <a:buNone/>
            </a:pPr>
            <a:r>
              <a:rPr lang="zh-CN" altLang="en-US" sz="2400" dirty="0">
                <a:solidFill>
                  <a:srgbClr val="0000FF"/>
                </a:solidFill>
              </a:rPr>
              <a:t>        </a:t>
            </a:r>
            <a:r>
              <a:rPr lang="en-US" altLang="zh-CN" sz="2400" dirty="0">
                <a:solidFill>
                  <a:srgbClr val="0000FF"/>
                </a:solidFill>
              </a:rPr>
              <a:t>DELETE    </a:t>
            </a:r>
          </a:p>
          <a:p>
            <a:pPr marL="1311275" lvl="2" indent="-533400">
              <a:lnSpc>
                <a:spcPct val="80000"/>
              </a:lnSpc>
              <a:buFont typeface="Wingdings" pitchFamily="2" charset="2"/>
              <a:buNone/>
            </a:pPr>
            <a:r>
              <a:rPr lang="en-US" altLang="zh-CN" sz="2400" dirty="0">
                <a:solidFill>
                  <a:srgbClr val="0000FF"/>
                </a:solidFill>
              </a:rPr>
              <a:t>                 FROM SC</a:t>
            </a:r>
            <a:endParaRPr lang="zh-CN" altLang="en-US" sz="24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62627">
                                            <p:txEl>
                                              <p:pRg st="0" end="0"/>
                                            </p:txEl>
                                          </p:spTgt>
                                        </p:tgtEl>
                                        <p:attrNameLst>
                                          <p:attrName>style.visibility</p:attrName>
                                        </p:attrNameLst>
                                      </p:cBhvr>
                                      <p:to>
                                        <p:strVal val="visible"/>
                                      </p:to>
                                    </p:set>
                                    <p:animEffect transition="in" filter="wipe(up)">
                                      <p:cBhvr>
                                        <p:cTn id="7" dur="500"/>
                                        <p:tgtEl>
                                          <p:spTgt spid="15626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62627">
                                            <p:txEl>
                                              <p:pRg st="1" end="1"/>
                                            </p:txEl>
                                          </p:spTgt>
                                        </p:tgtEl>
                                        <p:attrNameLst>
                                          <p:attrName>style.visibility</p:attrName>
                                        </p:attrNameLst>
                                      </p:cBhvr>
                                      <p:to>
                                        <p:strVal val="visible"/>
                                      </p:to>
                                    </p:set>
                                    <p:animEffect transition="in" filter="wipe(up)">
                                      <p:cBhvr>
                                        <p:cTn id="10" dur="500"/>
                                        <p:tgtEl>
                                          <p:spTgt spid="156262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62627">
                                            <p:txEl>
                                              <p:pRg st="2" end="2"/>
                                            </p:txEl>
                                          </p:spTgt>
                                        </p:tgtEl>
                                        <p:attrNameLst>
                                          <p:attrName>style.visibility</p:attrName>
                                        </p:attrNameLst>
                                      </p:cBhvr>
                                      <p:to>
                                        <p:strVal val="visible"/>
                                      </p:to>
                                    </p:set>
                                    <p:animEffect transition="in" filter="wipe(up)">
                                      <p:cBhvr>
                                        <p:cTn id="13" dur="500"/>
                                        <p:tgtEl>
                                          <p:spTgt spid="156262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62627">
                                            <p:txEl>
                                              <p:pRg st="3" end="3"/>
                                            </p:txEl>
                                          </p:spTgt>
                                        </p:tgtEl>
                                        <p:attrNameLst>
                                          <p:attrName>style.visibility</p:attrName>
                                        </p:attrNameLst>
                                      </p:cBhvr>
                                      <p:to>
                                        <p:strVal val="visible"/>
                                      </p:to>
                                    </p:set>
                                    <p:animEffect transition="in" filter="wipe(up)">
                                      <p:cBhvr>
                                        <p:cTn id="16" dur="500"/>
                                        <p:tgtEl>
                                          <p:spTgt spid="156262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562627">
                                            <p:txEl>
                                              <p:pRg st="4" end="4"/>
                                            </p:txEl>
                                          </p:spTgt>
                                        </p:tgtEl>
                                        <p:attrNameLst>
                                          <p:attrName>style.visibility</p:attrName>
                                        </p:attrNameLst>
                                      </p:cBhvr>
                                      <p:to>
                                        <p:strVal val="visible"/>
                                      </p:to>
                                    </p:set>
                                    <p:animEffect transition="in" filter="wipe(up)">
                                      <p:cBhvr>
                                        <p:cTn id="19" dur="500"/>
                                        <p:tgtEl>
                                          <p:spTgt spid="156262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62627">
                                            <p:txEl>
                                              <p:pRg st="5" end="5"/>
                                            </p:txEl>
                                          </p:spTgt>
                                        </p:tgtEl>
                                        <p:attrNameLst>
                                          <p:attrName>style.visibility</p:attrName>
                                        </p:attrNameLst>
                                      </p:cBhvr>
                                      <p:to>
                                        <p:strVal val="visible"/>
                                      </p:to>
                                    </p:set>
                                    <p:animEffect transition="in" filter="wipe(up)">
                                      <p:cBhvr>
                                        <p:cTn id="24" dur="500"/>
                                        <p:tgtEl>
                                          <p:spTgt spid="156262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62627">
                                            <p:txEl>
                                              <p:pRg st="6" end="6"/>
                                            </p:txEl>
                                          </p:spTgt>
                                        </p:tgtEl>
                                        <p:attrNameLst>
                                          <p:attrName>style.visibility</p:attrName>
                                        </p:attrNameLst>
                                      </p:cBhvr>
                                      <p:to>
                                        <p:strVal val="visible"/>
                                      </p:to>
                                    </p:set>
                                    <p:animEffect transition="in" filter="wipe(up)">
                                      <p:cBhvr>
                                        <p:cTn id="27" dur="500"/>
                                        <p:tgtEl>
                                          <p:spTgt spid="1562627">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62627">
                                            <p:txEl>
                                              <p:pRg st="7" end="7"/>
                                            </p:txEl>
                                          </p:spTgt>
                                        </p:tgtEl>
                                        <p:attrNameLst>
                                          <p:attrName>style.visibility</p:attrName>
                                        </p:attrNameLst>
                                      </p:cBhvr>
                                      <p:to>
                                        <p:strVal val="visible"/>
                                      </p:to>
                                    </p:set>
                                    <p:animEffect transition="in" filter="wipe(up)">
                                      <p:cBhvr>
                                        <p:cTn id="30" dur="500"/>
                                        <p:tgtEl>
                                          <p:spTgt spid="1562627">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62627">
                                            <p:txEl>
                                              <p:pRg st="8" end="8"/>
                                            </p:txEl>
                                          </p:spTgt>
                                        </p:tgtEl>
                                        <p:attrNameLst>
                                          <p:attrName>style.visibility</p:attrName>
                                        </p:attrNameLst>
                                      </p:cBhvr>
                                      <p:to>
                                        <p:strVal val="visible"/>
                                      </p:to>
                                    </p:set>
                                    <p:animEffect transition="in" filter="wipe(up)">
                                      <p:cBhvr>
                                        <p:cTn id="33" dur="500"/>
                                        <p:tgtEl>
                                          <p:spTgt spid="1562627">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562627">
                                            <p:txEl>
                                              <p:pRg st="9" end="9"/>
                                            </p:txEl>
                                          </p:spTgt>
                                        </p:tgtEl>
                                        <p:attrNameLst>
                                          <p:attrName>style.visibility</p:attrName>
                                        </p:attrNameLst>
                                      </p:cBhvr>
                                      <p:to>
                                        <p:strVal val="visible"/>
                                      </p:to>
                                    </p:set>
                                    <p:animEffect transition="in" filter="wipe(up)">
                                      <p:cBhvr>
                                        <p:cTn id="36" dur="500"/>
                                        <p:tgtEl>
                                          <p:spTgt spid="1562627">
                                            <p:txEl>
                                              <p:pRg st="9" end="9"/>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562627">
                                            <p:txEl>
                                              <p:pRg st="10" end="10"/>
                                            </p:txEl>
                                          </p:spTgt>
                                        </p:tgtEl>
                                        <p:attrNameLst>
                                          <p:attrName>style.visibility</p:attrName>
                                        </p:attrNameLst>
                                      </p:cBhvr>
                                      <p:to>
                                        <p:strVal val="visible"/>
                                      </p:to>
                                    </p:set>
                                    <p:animEffect transition="in" filter="wipe(up)">
                                      <p:cBhvr>
                                        <p:cTn id="39" dur="500"/>
                                        <p:tgtEl>
                                          <p:spTgt spid="1562627">
                                            <p:txEl>
                                              <p:pRg st="10" end="10"/>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562627">
                                            <p:txEl>
                                              <p:pRg st="11" end="11"/>
                                            </p:txEl>
                                          </p:spTgt>
                                        </p:tgtEl>
                                        <p:attrNameLst>
                                          <p:attrName>style.visibility</p:attrName>
                                        </p:attrNameLst>
                                      </p:cBhvr>
                                      <p:to>
                                        <p:strVal val="visible"/>
                                      </p:to>
                                    </p:set>
                                    <p:animEffect transition="in" filter="wipe(up)">
                                      <p:cBhvr>
                                        <p:cTn id="42" dur="500"/>
                                        <p:tgtEl>
                                          <p:spTgt spid="15626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2627"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25B2CCE-0678-4413-9F84-E532A8D17812}" type="slidenum">
              <a:rPr lang="zh-CN" altLang="en-US"/>
              <a:pPr/>
              <a:t>134</a:t>
            </a:fld>
            <a:endParaRPr lang="en-US" altLang="zh-CN"/>
          </a:p>
        </p:txBody>
      </p:sp>
      <p:sp>
        <p:nvSpPr>
          <p:cNvPr id="5" name="日期占位符 4"/>
          <p:cNvSpPr>
            <a:spLocks noGrp="1"/>
          </p:cNvSpPr>
          <p:nvPr>
            <p:ph type="dt" sz="half" idx="11"/>
          </p:nvPr>
        </p:nvSpPr>
        <p:spPr/>
        <p:txBody>
          <a:bodyPr/>
          <a:lstStyle/>
          <a:p>
            <a:fld id="{ABEAA26C-65A9-4DB3-8951-C986213F2AC3}" type="datetime1">
              <a:rPr lang="zh-CN" altLang="en-US"/>
              <a:pPr/>
              <a:t>2023/3/5</a:t>
            </a:fld>
            <a:endParaRPr lang="en-US" altLang="zh-CN" sz="1000"/>
          </a:p>
        </p:txBody>
      </p:sp>
      <p:sp>
        <p:nvSpPr>
          <p:cNvPr id="1563650" name="Rectangle 2"/>
          <p:cNvSpPr>
            <a:spLocks noGrp="1" noChangeArrowheads="1"/>
          </p:cNvSpPr>
          <p:nvPr>
            <p:ph type="title"/>
          </p:nvPr>
        </p:nvSpPr>
        <p:spPr/>
        <p:txBody>
          <a:bodyPr/>
          <a:lstStyle/>
          <a:p>
            <a:r>
              <a:rPr lang="en-US" altLang="zh-CN"/>
              <a:t>3.  </a:t>
            </a:r>
            <a:r>
              <a:rPr lang="zh-CN" altLang="en-US"/>
              <a:t>删除数据</a:t>
            </a:r>
          </a:p>
        </p:txBody>
      </p:sp>
      <p:sp>
        <p:nvSpPr>
          <p:cNvPr id="1563651" name="Rectangle 3"/>
          <p:cNvSpPr>
            <a:spLocks noGrp="1" noChangeArrowheads="1"/>
          </p:cNvSpPr>
          <p:nvPr>
            <p:ph type="body" idx="1"/>
          </p:nvPr>
        </p:nvSpPr>
        <p:spPr>
          <a:xfrm>
            <a:off x="650875" y="1143000"/>
            <a:ext cx="8820150" cy="4696670"/>
          </a:xfrm>
        </p:spPr>
        <p:txBody>
          <a:bodyPr/>
          <a:lstStyle/>
          <a:p>
            <a:pPr marL="533400" indent="-533400"/>
            <a:r>
              <a:rPr lang="zh-CN" altLang="en-US" dirty="0"/>
              <a:t>三种删除方式（续）</a:t>
            </a:r>
          </a:p>
          <a:p>
            <a:pPr marL="920750" lvl="1" indent="-533400">
              <a:buFontTx/>
              <a:buAutoNum type="circleNumDbPlain" startAt="3"/>
            </a:pPr>
            <a:r>
              <a:rPr lang="zh-CN" altLang="en-US" dirty="0"/>
              <a:t>带子查询的删除语句</a:t>
            </a:r>
          </a:p>
          <a:p>
            <a:pPr marL="1311275" lvl="2" indent="-533400">
              <a:buFont typeface="Wingdings" pitchFamily="2" charset="2"/>
              <a:buNone/>
            </a:pPr>
            <a:r>
              <a:rPr lang="en-US" altLang="zh-CN" dirty="0"/>
              <a:t>[</a:t>
            </a:r>
            <a:r>
              <a:rPr lang="zh-CN" altLang="en-US" dirty="0"/>
              <a:t>例</a:t>
            </a:r>
            <a:r>
              <a:rPr lang="en-US" altLang="zh-CN" dirty="0"/>
              <a:t>]  </a:t>
            </a:r>
            <a:r>
              <a:rPr lang="zh-CN" altLang="en-US" dirty="0"/>
              <a:t>删除计算机科学系所有学生的选课记录。</a:t>
            </a:r>
          </a:p>
          <a:p>
            <a:pPr marL="1311275" lvl="2" indent="-533400">
              <a:buFont typeface="Wingdings" pitchFamily="2" charset="2"/>
              <a:buNone/>
            </a:pPr>
            <a:r>
              <a:rPr lang="zh-CN" altLang="en-US" dirty="0"/>
              <a:t>        </a:t>
            </a:r>
            <a:r>
              <a:rPr lang="en-US" altLang="zh-CN" dirty="0">
                <a:solidFill>
                  <a:srgbClr val="0000FF"/>
                </a:solidFill>
              </a:rPr>
              <a:t>DELETE</a:t>
            </a:r>
          </a:p>
          <a:p>
            <a:pPr marL="1311275" lvl="2" indent="-533400">
              <a:buFont typeface="Wingdings" pitchFamily="2" charset="2"/>
              <a:buNone/>
            </a:pPr>
            <a:r>
              <a:rPr lang="en-US" altLang="zh-CN" dirty="0">
                <a:solidFill>
                  <a:srgbClr val="0000FF"/>
                </a:solidFill>
              </a:rPr>
              <a:t>               FROM SC</a:t>
            </a:r>
          </a:p>
          <a:p>
            <a:pPr marL="1311275" lvl="2" indent="-533400">
              <a:buFont typeface="Wingdings" pitchFamily="2" charset="2"/>
              <a:buNone/>
            </a:pPr>
            <a:r>
              <a:rPr lang="en-US" altLang="zh-CN" dirty="0">
                <a:solidFill>
                  <a:srgbClr val="0000FF"/>
                </a:solidFill>
              </a:rPr>
              <a:t>                 WHERE  'CS'=</a:t>
            </a:r>
          </a:p>
          <a:p>
            <a:pPr marL="1311275" lvl="2" indent="-533400">
              <a:buFont typeface="Wingdings" pitchFamily="2" charset="2"/>
              <a:buNone/>
            </a:pPr>
            <a:r>
              <a:rPr lang="en-US" altLang="zh-CN" dirty="0">
                <a:solidFill>
                  <a:srgbClr val="0000FF"/>
                </a:solidFill>
              </a:rPr>
              <a:t>                     (SELETE </a:t>
            </a:r>
            <a:r>
              <a:rPr lang="en-US" altLang="zh-CN" dirty="0" err="1">
                <a:solidFill>
                  <a:srgbClr val="0000FF"/>
                </a:solidFill>
              </a:rPr>
              <a:t>Sdept</a:t>
            </a:r>
            <a:r>
              <a:rPr lang="en-US" altLang="zh-CN" dirty="0">
                <a:solidFill>
                  <a:srgbClr val="0000FF"/>
                </a:solidFill>
              </a:rPr>
              <a:t> </a:t>
            </a:r>
          </a:p>
          <a:p>
            <a:pPr marL="1311275" lvl="2" indent="-533400">
              <a:buFont typeface="Wingdings" pitchFamily="2" charset="2"/>
              <a:buNone/>
            </a:pPr>
            <a:r>
              <a:rPr lang="en-US" altLang="zh-CN" dirty="0">
                <a:solidFill>
                  <a:srgbClr val="0000FF"/>
                </a:solidFill>
              </a:rPr>
              <a:t>                           FROM Student</a:t>
            </a:r>
          </a:p>
          <a:p>
            <a:pPr marL="1311275" lvl="2" indent="-533400">
              <a:buFont typeface="Wingdings" pitchFamily="2" charset="2"/>
              <a:buNone/>
            </a:pPr>
            <a:r>
              <a:rPr lang="en-US" altLang="zh-CN" sz="900" dirty="0">
                <a:solidFill>
                  <a:srgbClr val="0000FF"/>
                </a:solidFill>
              </a:rPr>
              <a:t>                                                                                                       </a:t>
            </a:r>
            <a:r>
              <a:rPr lang="en-US" altLang="zh-CN" dirty="0">
                <a:solidFill>
                  <a:srgbClr val="0000FF"/>
                </a:solidFill>
              </a:rPr>
              <a:t>WHERE </a:t>
            </a:r>
            <a:r>
              <a:rPr lang="en-US" altLang="zh-CN" dirty="0" err="1">
                <a:solidFill>
                  <a:srgbClr val="0000FF"/>
                </a:solidFill>
              </a:rPr>
              <a:t>Student.Sno</a:t>
            </a:r>
            <a:r>
              <a:rPr lang="en-US" altLang="zh-CN" dirty="0">
                <a:solidFill>
                  <a:srgbClr val="0000FF"/>
                </a:solidFill>
              </a:rPr>
              <a:t>=</a:t>
            </a:r>
            <a:r>
              <a:rPr lang="en-US" altLang="zh-CN" dirty="0" err="1">
                <a:solidFill>
                  <a:srgbClr val="0000FF"/>
                </a:solidFill>
              </a:rPr>
              <a:t>SC.Sno</a:t>
            </a:r>
            <a:r>
              <a:rPr lang="en-US" altLang="zh-CN" dirty="0">
                <a:solidFill>
                  <a:srgbClr val="0000FF"/>
                </a:solidFill>
              </a:rPr>
              <a:t>)</a:t>
            </a:r>
            <a:endParaRPr lang="zh-CN" altLang="en-US" dirty="0">
              <a:solidFill>
                <a:srgbClr val="0000FF"/>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6F99A7D-1954-4E4E-9132-7C5A06836D83}" type="slidenum">
              <a:rPr lang="zh-CN" altLang="en-US"/>
              <a:pPr/>
              <a:t>135</a:t>
            </a:fld>
            <a:endParaRPr lang="en-US" altLang="zh-CN"/>
          </a:p>
        </p:txBody>
      </p:sp>
      <p:sp>
        <p:nvSpPr>
          <p:cNvPr id="5" name="日期占位符 4"/>
          <p:cNvSpPr>
            <a:spLocks noGrp="1"/>
          </p:cNvSpPr>
          <p:nvPr>
            <p:ph type="dt" sz="half" idx="11"/>
          </p:nvPr>
        </p:nvSpPr>
        <p:spPr/>
        <p:txBody>
          <a:bodyPr/>
          <a:lstStyle/>
          <a:p>
            <a:fld id="{A1A8BF39-CDD6-4BCD-86BB-BFF53B730542}" type="datetime1">
              <a:rPr lang="zh-CN" altLang="en-US"/>
              <a:pPr/>
              <a:t>2023/3/5</a:t>
            </a:fld>
            <a:endParaRPr lang="en-US" altLang="zh-CN" sz="1000"/>
          </a:p>
        </p:txBody>
      </p:sp>
      <p:sp>
        <p:nvSpPr>
          <p:cNvPr id="1815554" name="Rectangle 2"/>
          <p:cNvSpPr>
            <a:spLocks noGrp="1" noChangeArrowheads="1"/>
          </p:cNvSpPr>
          <p:nvPr>
            <p:ph type="title"/>
          </p:nvPr>
        </p:nvSpPr>
        <p:spPr/>
        <p:txBody>
          <a:bodyPr/>
          <a:lstStyle/>
          <a:p>
            <a:r>
              <a:rPr lang="zh-CN" altLang="en-US"/>
              <a:t>截断表</a:t>
            </a:r>
            <a:r>
              <a:rPr lang="en-US" altLang="zh-CN"/>
              <a:t>TRUNCATE TABLE </a:t>
            </a:r>
            <a:endParaRPr lang="zh-CN" altLang="en-US"/>
          </a:p>
        </p:txBody>
      </p:sp>
      <p:sp>
        <p:nvSpPr>
          <p:cNvPr id="1815555" name="Rectangle 3"/>
          <p:cNvSpPr>
            <a:spLocks noGrp="1" noChangeArrowheads="1"/>
          </p:cNvSpPr>
          <p:nvPr>
            <p:ph type="body" idx="1"/>
          </p:nvPr>
        </p:nvSpPr>
        <p:spPr>
          <a:xfrm>
            <a:off x="650875" y="1143000"/>
            <a:ext cx="8820150" cy="5505450"/>
          </a:xfrm>
        </p:spPr>
        <p:txBody>
          <a:bodyPr/>
          <a:lstStyle/>
          <a:p>
            <a:r>
              <a:rPr lang="zh-CN" altLang="en-US" dirty="0"/>
              <a:t>删除表中的所有行，而不记录单个行删除操作</a:t>
            </a:r>
          </a:p>
          <a:p>
            <a:pPr lvl="1"/>
            <a:r>
              <a:rPr lang="en-US" altLang="zh-CN" dirty="0"/>
              <a:t>TRUNCATE TABLE </a:t>
            </a:r>
            <a:r>
              <a:rPr lang="en-US" altLang="zh-CN" i="1" dirty="0" err="1"/>
              <a:t>table_name</a:t>
            </a:r>
            <a:endParaRPr lang="en-US" altLang="zh-CN" dirty="0"/>
          </a:p>
          <a:p>
            <a:pPr lvl="1"/>
            <a:r>
              <a:rPr lang="zh-CN" altLang="en-US" dirty="0"/>
              <a:t>功能上与不带 </a:t>
            </a:r>
            <a:r>
              <a:rPr lang="en-US" altLang="zh-CN" dirty="0"/>
              <a:t>WHERE </a:t>
            </a:r>
            <a:r>
              <a:rPr lang="zh-CN" altLang="en-US" dirty="0"/>
              <a:t>子句的 </a:t>
            </a:r>
            <a:r>
              <a:rPr lang="en-US" altLang="zh-CN" dirty="0"/>
              <a:t>DELETE </a:t>
            </a:r>
            <a:r>
              <a:rPr lang="zh-CN" altLang="en-US" dirty="0"/>
              <a:t>语句相同：二者均删除表中的全部行。</a:t>
            </a:r>
          </a:p>
          <a:p>
            <a:pPr lvl="1"/>
            <a:r>
              <a:rPr lang="zh-CN" altLang="en-US" dirty="0"/>
              <a:t>但 </a:t>
            </a:r>
            <a:r>
              <a:rPr lang="en-US" altLang="zh-CN" dirty="0"/>
              <a:t>TRUNCATE TABLE </a:t>
            </a:r>
            <a:r>
              <a:rPr lang="zh-CN" altLang="en-US" dirty="0"/>
              <a:t>比 </a:t>
            </a:r>
            <a:r>
              <a:rPr lang="en-US" altLang="zh-CN" dirty="0"/>
              <a:t>DELETE </a:t>
            </a:r>
            <a:r>
              <a:rPr lang="zh-CN" altLang="en-US" dirty="0"/>
              <a:t>速度快，且使用的系统和事务日志资源少。 </a:t>
            </a:r>
          </a:p>
          <a:p>
            <a:pPr lvl="2"/>
            <a:r>
              <a:rPr lang="en-US" altLang="zh-CN" dirty="0"/>
              <a:t>DELETE </a:t>
            </a:r>
            <a:r>
              <a:rPr lang="zh-CN" altLang="en-US" dirty="0"/>
              <a:t>语句每次删除一行，并在事务日志中为所删除的每行记录一项。</a:t>
            </a:r>
          </a:p>
          <a:p>
            <a:pPr lvl="2"/>
            <a:r>
              <a:rPr lang="en-US" altLang="zh-CN" dirty="0"/>
              <a:t>TRUNCATE TABLE </a:t>
            </a:r>
            <a:r>
              <a:rPr lang="zh-CN" altLang="en-US" dirty="0"/>
              <a:t>通过释放存储表数据所用的数据页来删除数据，并且只在事务日志中记录页的释放。</a:t>
            </a:r>
          </a:p>
          <a:p>
            <a:pPr lvl="1"/>
            <a:r>
              <a:rPr lang="zh-CN" altLang="en-US" dirty="0"/>
              <a:t>操作不能回滚， </a:t>
            </a:r>
            <a:r>
              <a:rPr lang="en-US" altLang="zh-CN" dirty="0"/>
              <a:t>DELETE </a:t>
            </a:r>
            <a:r>
              <a:rPr lang="zh-CN" altLang="en-US" dirty="0"/>
              <a:t>可以回滚</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4D51209-412F-41A2-B90B-DDF16411BAA9}" type="slidenum">
              <a:rPr lang="zh-CN" altLang="en-US"/>
              <a:pPr/>
              <a:t>136</a:t>
            </a:fld>
            <a:endParaRPr lang="en-US" altLang="zh-CN"/>
          </a:p>
        </p:txBody>
      </p:sp>
      <p:sp>
        <p:nvSpPr>
          <p:cNvPr id="5" name="日期占位符 4"/>
          <p:cNvSpPr>
            <a:spLocks noGrp="1"/>
          </p:cNvSpPr>
          <p:nvPr>
            <p:ph type="dt" sz="half" idx="11"/>
          </p:nvPr>
        </p:nvSpPr>
        <p:spPr/>
        <p:txBody>
          <a:bodyPr/>
          <a:lstStyle/>
          <a:p>
            <a:fld id="{95424ECB-5455-4FBE-AB9D-782FB2041AD5}" type="datetime1">
              <a:rPr lang="zh-CN" altLang="en-US"/>
              <a:pPr/>
              <a:t>2023/3/5</a:t>
            </a:fld>
            <a:endParaRPr lang="en-US" altLang="zh-CN" sz="1000"/>
          </a:p>
        </p:txBody>
      </p:sp>
      <p:sp>
        <p:nvSpPr>
          <p:cNvPr id="1814530" name="Rectangle 2"/>
          <p:cNvSpPr>
            <a:spLocks noGrp="1" noChangeArrowheads="1"/>
          </p:cNvSpPr>
          <p:nvPr>
            <p:ph type="title"/>
          </p:nvPr>
        </p:nvSpPr>
        <p:spPr/>
        <p:txBody>
          <a:bodyPr/>
          <a:lstStyle/>
          <a:p>
            <a:r>
              <a:rPr lang="zh-CN" altLang="en-US"/>
              <a:t>更新数据与数据一致性</a:t>
            </a:r>
          </a:p>
        </p:txBody>
      </p:sp>
      <p:sp>
        <p:nvSpPr>
          <p:cNvPr id="1814531" name="Rectangle 3"/>
          <p:cNvSpPr>
            <a:spLocks noGrp="1" noChangeArrowheads="1"/>
          </p:cNvSpPr>
          <p:nvPr>
            <p:ph type="body" idx="1"/>
          </p:nvPr>
        </p:nvSpPr>
        <p:spPr>
          <a:xfrm>
            <a:off x="650875" y="1143000"/>
            <a:ext cx="8820150" cy="5121275"/>
          </a:xfrm>
        </p:spPr>
        <p:txBody>
          <a:bodyPr/>
          <a:lstStyle/>
          <a:p>
            <a:pPr algn="just"/>
            <a:r>
              <a:rPr lang="en-US" altLang="zh-CN" dirty="0"/>
              <a:t>DBMS</a:t>
            </a:r>
            <a:r>
              <a:rPr lang="zh-CN" altLang="en-US" dirty="0"/>
              <a:t>在执行增删改语句时必须保证数据库一致性</a:t>
            </a:r>
          </a:p>
          <a:p>
            <a:pPr lvl="1"/>
            <a:r>
              <a:rPr lang="zh-CN" altLang="en-US" dirty="0"/>
              <a:t>数据库不一致性的形成</a:t>
            </a:r>
          </a:p>
          <a:p>
            <a:pPr lvl="2"/>
            <a:r>
              <a:rPr lang="zh-CN" altLang="en-US" dirty="0"/>
              <a:t>当某同学退学时，首先删除成绩表（子表）中数据，然后删除学籍表（主表）中的数据，但如果执行完第一步后，计算机发生故障，则第二步永远不会执行，就会形成数据库的不一致性。</a:t>
            </a:r>
          </a:p>
          <a:p>
            <a:pPr lvl="2"/>
            <a:r>
              <a:rPr lang="zh-CN" altLang="en-US" dirty="0"/>
              <a:t>问题的解决：必须有事务的概念和原子性</a:t>
            </a:r>
            <a:endParaRPr lang="en-US" altLang="zh-CN" dirty="0"/>
          </a:p>
          <a:p>
            <a:pPr lvl="1" algn="just"/>
            <a:r>
              <a:rPr lang="zh-CN" altLang="en-US" dirty="0"/>
              <a:t>完整性检查和保证</a:t>
            </a:r>
          </a:p>
          <a:p>
            <a:pPr lvl="2"/>
            <a:r>
              <a:rPr lang="zh-CN" altLang="en-US" dirty="0"/>
              <a:t>系统自动在删除主表元组时删除子表对应的元组</a:t>
            </a:r>
          </a:p>
          <a:p>
            <a:pPr lvl="2"/>
            <a:r>
              <a:rPr lang="zh-CN" altLang="en-US" dirty="0"/>
              <a:t>系统检查子表中是否有相应的元组，如果存在，禁止删除动作</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34EE10-08E4-49D9-BDEB-64AD77EBD2EC}" type="slidenum">
              <a:rPr lang="zh-CN" altLang="en-US"/>
              <a:pPr/>
              <a:t>137</a:t>
            </a:fld>
            <a:endParaRPr lang="en-US" altLang="zh-CN"/>
          </a:p>
        </p:txBody>
      </p:sp>
      <p:sp>
        <p:nvSpPr>
          <p:cNvPr id="5" name="日期占位符 4"/>
          <p:cNvSpPr>
            <a:spLocks noGrp="1"/>
          </p:cNvSpPr>
          <p:nvPr>
            <p:ph type="dt" sz="half" idx="11"/>
          </p:nvPr>
        </p:nvSpPr>
        <p:spPr/>
        <p:txBody>
          <a:bodyPr/>
          <a:lstStyle/>
          <a:p>
            <a:fld id="{48946E42-44AC-483E-9206-6E2C34CA3F8F}" type="datetime1">
              <a:rPr lang="zh-CN" altLang="en-US"/>
              <a:pPr/>
              <a:t>2023/3/5</a:t>
            </a:fld>
            <a:endParaRPr lang="en-US" altLang="zh-CN" sz="1000"/>
          </a:p>
        </p:txBody>
      </p:sp>
      <p:sp>
        <p:nvSpPr>
          <p:cNvPr id="1728514" name="Rectangle 2"/>
          <p:cNvSpPr>
            <a:spLocks noGrp="1" noChangeArrowheads="1"/>
          </p:cNvSpPr>
          <p:nvPr>
            <p:ph type="title"/>
          </p:nvPr>
        </p:nvSpPr>
        <p:spPr>
          <a:xfrm>
            <a:off x="650875" y="311150"/>
            <a:ext cx="8820150" cy="603250"/>
          </a:xfrm>
        </p:spPr>
        <p:txBody>
          <a:bodyPr/>
          <a:lstStyle/>
          <a:p>
            <a:pPr defTabSz="914400"/>
            <a:r>
              <a:rPr lang="zh-CN" altLang="en-US" sz="4400"/>
              <a:t>第</a:t>
            </a:r>
            <a:r>
              <a:rPr lang="en-US" altLang="zh-CN" sz="4400"/>
              <a:t>4</a:t>
            </a:r>
            <a:r>
              <a:rPr lang="zh-CN" altLang="en-US" sz="4400"/>
              <a:t>章  关系数据库标准语言</a:t>
            </a:r>
            <a:r>
              <a:rPr lang="en-US" altLang="zh-CN" sz="4400"/>
              <a:t>SQL</a:t>
            </a:r>
          </a:p>
        </p:txBody>
      </p:sp>
      <p:sp>
        <p:nvSpPr>
          <p:cNvPr id="1728515" name="Rectangle 3"/>
          <p:cNvSpPr>
            <a:spLocks noGrp="1" noChangeArrowheads="1"/>
          </p:cNvSpPr>
          <p:nvPr>
            <p:ph type="body" idx="1"/>
          </p:nvPr>
        </p:nvSpPr>
        <p:spPr>
          <a:xfrm>
            <a:off x="704850" y="1196975"/>
            <a:ext cx="6026150" cy="4117975"/>
          </a:xfrm>
        </p:spPr>
        <p:txBody>
          <a:bodyPr/>
          <a:lstStyle/>
          <a:p>
            <a:r>
              <a:rPr lang="en-US" altLang="zh-CN"/>
              <a:t>4.1	SQL简介 </a:t>
            </a:r>
          </a:p>
          <a:p>
            <a:r>
              <a:rPr lang="en-US" altLang="zh-CN"/>
              <a:t>4.2	SQL的系统结构</a:t>
            </a:r>
          </a:p>
          <a:p>
            <a:r>
              <a:rPr lang="en-US" altLang="zh-CN"/>
              <a:t>4.3	SQL的数据定义</a:t>
            </a:r>
          </a:p>
          <a:p>
            <a:r>
              <a:rPr lang="en-US" altLang="zh-CN"/>
              <a:t>4.4	SQL的数据操纵</a:t>
            </a:r>
            <a:endParaRPr lang="zh-CN" altLang="en-US">
              <a:solidFill>
                <a:srgbClr val="0000FF"/>
              </a:solidFill>
            </a:endParaRPr>
          </a:p>
          <a:p>
            <a:r>
              <a:rPr lang="en-US" altLang="zh-CN">
                <a:solidFill>
                  <a:srgbClr val="0000FF"/>
                </a:solidFill>
              </a:rPr>
              <a:t>4.5	SQL中的视图</a:t>
            </a:r>
          </a:p>
          <a:p>
            <a:r>
              <a:rPr lang="en-US" altLang="zh-CN"/>
              <a:t>4.6	SQL的数据控制</a:t>
            </a:r>
          </a:p>
          <a:p>
            <a:r>
              <a:rPr lang="en-US" altLang="zh-CN"/>
              <a:t>4.7	嵌入式SQL</a:t>
            </a:r>
          </a:p>
          <a:p>
            <a:r>
              <a:rPr lang="en-US" altLang="zh-CN"/>
              <a:t>4.8	小结</a:t>
            </a:r>
            <a:endParaRPr lang="zh-CN"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24F4B80-7FDA-4EAC-8BB4-FF9E5036AF16}" type="slidenum">
              <a:rPr lang="zh-CN" altLang="en-US"/>
              <a:pPr/>
              <a:t>138</a:t>
            </a:fld>
            <a:endParaRPr lang="en-US" altLang="zh-CN"/>
          </a:p>
        </p:txBody>
      </p:sp>
      <p:sp>
        <p:nvSpPr>
          <p:cNvPr id="5" name="日期占位符 4"/>
          <p:cNvSpPr>
            <a:spLocks noGrp="1"/>
          </p:cNvSpPr>
          <p:nvPr>
            <p:ph type="dt" sz="half" idx="11"/>
          </p:nvPr>
        </p:nvSpPr>
        <p:spPr/>
        <p:txBody>
          <a:bodyPr/>
          <a:lstStyle/>
          <a:p>
            <a:fld id="{264ACCFA-BD66-489A-BCE8-98660E36E106}" type="datetime1">
              <a:rPr lang="zh-CN" altLang="en-US"/>
              <a:pPr/>
              <a:t>2023/3/5</a:t>
            </a:fld>
            <a:endParaRPr lang="en-US" altLang="zh-CN" sz="1000"/>
          </a:p>
        </p:txBody>
      </p:sp>
      <p:sp>
        <p:nvSpPr>
          <p:cNvPr id="1570818" name="Rectangle 2"/>
          <p:cNvSpPr>
            <a:spLocks noGrp="1" noChangeArrowheads="1"/>
          </p:cNvSpPr>
          <p:nvPr>
            <p:ph type="title"/>
          </p:nvPr>
        </p:nvSpPr>
        <p:spPr>
          <a:xfrm>
            <a:off x="650875" y="311150"/>
            <a:ext cx="8820150" cy="603250"/>
          </a:xfrm>
        </p:spPr>
        <p:txBody>
          <a:bodyPr/>
          <a:lstStyle/>
          <a:p>
            <a:pPr defTabSz="914400"/>
            <a:r>
              <a:rPr lang="en-US" altLang="zh-CN" sz="4400"/>
              <a:t>4.5  </a:t>
            </a:r>
            <a:r>
              <a:rPr lang="zh-CN" altLang="en-US" sz="4400"/>
              <a:t>视    图</a:t>
            </a:r>
            <a:endParaRPr lang="zh-CN" altLang="en-US"/>
          </a:p>
        </p:txBody>
      </p:sp>
      <p:sp>
        <p:nvSpPr>
          <p:cNvPr id="1570819" name="Rectangle 3"/>
          <p:cNvSpPr>
            <a:spLocks noGrp="1" noChangeArrowheads="1"/>
          </p:cNvSpPr>
          <p:nvPr>
            <p:ph type="body" idx="1"/>
          </p:nvPr>
        </p:nvSpPr>
        <p:spPr>
          <a:xfrm>
            <a:off x="560388" y="1196975"/>
            <a:ext cx="8929687" cy="4783138"/>
          </a:xfrm>
        </p:spPr>
        <p:txBody>
          <a:bodyPr/>
          <a:lstStyle/>
          <a:p>
            <a:pPr>
              <a:lnSpc>
                <a:spcPct val="100000"/>
              </a:lnSpc>
            </a:pPr>
            <a:r>
              <a:rPr lang="zh-CN" altLang="en-US"/>
              <a:t>视图的特点</a:t>
            </a:r>
          </a:p>
          <a:p>
            <a:pPr lvl="1">
              <a:lnSpc>
                <a:spcPct val="100000"/>
              </a:lnSpc>
            </a:pPr>
            <a:r>
              <a:rPr lang="zh-CN" altLang="en-US"/>
              <a:t>虚表</a:t>
            </a:r>
            <a:r>
              <a:rPr lang="en-US" altLang="zh-CN"/>
              <a:t>,</a:t>
            </a:r>
            <a:r>
              <a:rPr lang="zh-CN" altLang="en-US"/>
              <a:t>是从一个或几个基本表（或视图）导出的表</a:t>
            </a:r>
          </a:p>
          <a:p>
            <a:pPr lvl="1">
              <a:lnSpc>
                <a:spcPct val="100000"/>
              </a:lnSpc>
              <a:spcBef>
                <a:spcPct val="40000"/>
              </a:spcBef>
            </a:pPr>
            <a:r>
              <a:rPr lang="zh-CN" altLang="en-US"/>
              <a:t>只存放视图的定义，不会出现数据冗余</a:t>
            </a:r>
          </a:p>
          <a:p>
            <a:pPr lvl="1">
              <a:lnSpc>
                <a:spcPct val="100000"/>
              </a:lnSpc>
              <a:spcBef>
                <a:spcPct val="40000"/>
              </a:spcBef>
            </a:pPr>
            <a:r>
              <a:rPr lang="zh-CN" altLang="en-US"/>
              <a:t>基表中的数据发生变化</a:t>
            </a:r>
            <a:r>
              <a:rPr lang="en-US" altLang="zh-CN"/>
              <a:t>,</a:t>
            </a:r>
            <a:r>
              <a:rPr lang="zh-CN" altLang="en-US"/>
              <a:t>从视图中查询出的数据也改变</a:t>
            </a:r>
          </a:p>
          <a:p>
            <a:pPr>
              <a:lnSpc>
                <a:spcPct val="100000"/>
              </a:lnSpc>
            </a:pPr>
            <a:r>
              <a:rPr lang="zh-CN" altLang="en-US"/>
              <a:t>基于视图的操作</a:t>
            </a:r>
          </a:p>
          <a:p>
            <a:pPr lvl="1">
              <a:lnSpc>
                <a:spcPct val="100000"/>
              </a:lnSpc>
            </a:pPr>
            <a:r>
              <a:rPr lang="zh-CN" altLang="en-US"/>
              <a:t>视图实际上提供了一种观察数据的逻辑窗口。对视图的操作意味着对基表进行相对应的操作。但对视图的更新</a:t>
            </a:r>
            <a:r>
              <a:rPr lang="en-US" altLang="zh-CN"/>
              <a:t>(</a:t>
            </a:r>
            <a:r>
              <a:rPr lang="zh-CN" altLang="en-US"/>
              <a:t>插入数据、删除、修改</a:t>
            </a:r>
            <a:r>
              <a:rPr lang="en-US" altLang="zh-CN"/>
              <a:t>)</a:t>
            </a:r>
            <a:r>
              <a:rPr lang="zh-CN" altLang="en-US"/>
              <a:t>有一些限制</a:t>
            </a:r>
          </a:p>
          <a:p>
            <a:pPr lvl="1">
              <a:lnSpc>
                <a:spcPct val="100000"/>
              </a:lnSpc>
            </a:pPr>
            <a:r>
              <a:rPr lang="zh-CN" altLang="en-US"/>
              <a:t>视图的定义是递归的，可以定义基于该视图的新视图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0819">
                                            <p:txEl>
                                              <p:pRg st="0" end="0"/>
                                            </p:txEl>
                                          </p:spTgt>
                                        </p:tgtEl>
                                        <p:attrNameLst>
                                          <p:attrName>style.visibility</p:attrName>
                                        </p:attrNameLst>
                                      </p:cBhvr>
                                      <p:to>
                                        <p:strVal val="visible"/>
                                      </p:to>
                                    </p:set>
                                    <p:animEffect transition="in" filter="wipe(up)">
                                      <p:cBhvr>
                                        <p:cTn id="7" dur="1000"/>
                                        <p:tgtEl>
                                          <p:spTgt spid="157081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70819">
                                            <p:txEl>
                                              <p:pRg st="1" end="1"/>
                                            </p:txEl>
                                          </p:spTgt>
                                        </p:tgtEl>
                                        <p:attrNameLst>
                                          <p:attrName>style.visibility</p:attrName>
                                        </p:attrNameLst>
                                      </p:cBhvr>
                                      <p:to>
                                        <p:strVal val="visible"/>
                                      </p:to>
                                    </p:set>
                                    <p:animEffect transition="in" filter="wipe(up)">
                                      <p:cBhvr>
                                        <p:cTn id="10" dur="1000"/>
                                        <p:tgtEl>
                                          <p:spTgt spid="157081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70819">
                                            <p:txEl>
                                              <p:pRg st="2" end="2"/>
                                            </p:txEl>
                                          </p:spTgt>
                                        </p:tgtEl>
                                        <p:attrNameLst>
                                          <p:attrName>style.visibility</p:attrName>
                                        </p:attrNameLst>
                                      </p:cBhvr>
                                      <p:to>
                                        <p:strVal val="visible"/>
                                      </p:to>
                                    </p:set>
                                    <p:animEffect transition="in" filter="wipe(up)">
                                      <p:cBhvr>
                                        <p:cTn id="13" dur="1000"/>
                                        <p:tgtEl>
                                          <p:spTgt spid="157081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70819">
                                            <p:txEl>
                                              <p:pRg st="3" end="3"/>
                                            </p:txEl>
                                          </p:spTgt>
                                        </p:tgtEl>
                                        <p:attrNameLst>
                                          <p:attrName>style.visibility</p:attrName>
                                        </p:attrNameLst>
                                      </p:cBhvr>
                                      <p:to>
                                        <p:strVal val="visible"/>
                                      </p:to>
                                    </p:set>
                                    <p:animEffect transition="in" filter="wipe(up)">
                                      <p:cBhvr>
                                        <p:cTn id="16" dur="1000"/>
                                        <p:tgtEl>
                                          <p:spTgt spid="15708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70819">
                                            <p:txEl>
                                              <p:pRg st="4" end="4"/>
                                            </p:txEl>
                                          </p:spTgt>
                                        </p:tgtEl>
                                        <p:attrNameLst>
                                          <p:attrName>style.visibility</p:attrName>
                                        </p:attrNameLst>
                                      </p:cBhvr>
                                      <p:to>
                                        <p:strVal val="visible"/>
                                      </p:to>
                                    </p:set>
                                    <p:animEffect transition="in" filter="wipe(up)">
                                      <p:cBhvr>
                                        <p:cTn id="21" dur="1000"/>
                                        <p:tgtEl>
                                          <p:spTgt spid="157081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70819">
                                            <p:txEl>
                                              <p:pRg st="5" end="5"/>
                                            </p:txEl>
                                          </p:spTgt>
                                        </p:tgtEl>
                                        <p:attrNameLst>
                                          <p:attrName>style.visibility</p:attrName>
                                        </p:attrNameLst>
                                      </p:cBhvr>
                                      <p:to>
                                        <p:strVal val="visible"/>
                                      </p:to>
                                    </p:set>
                                    <p:animEffect transition="in" filter="wipe(up)">
                                      <p:cBhvr>
                                        <p:cTn id="24" dur="1000"/>
                                        <p:tgtEl>
                                          <p:spTgt spid="157081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70819">
                                            <p:txEl>
                                              <p:pRg st="6" end="6"/>
                                            </p:txEl>
                                          </p:spTgt>
                                        </p:tgtEl>
                                        <p:attrNameLst>
                                          <p:attrName>style.visibility</p:attrName>
                                        </p:attrNameLst>
                                      </p:cBhvr>
                                      <p:to>
                                        <p:strVal val="visible"/>
                                      </p:to>
                                    </p:set>
                                    <p:animEffect transition="in" filter="wipe(up)">
                                      <p:cBhvr>
                                        <p:cTn id="27" dur="1000"/>
                                        <p:tgtEl>
                                          <p:spTgt spid="1570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819" grpId="0" uiExpand="1"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6AE7FD0-99BD-4219-A6DB-91E4F683175B}" type="slidenum">
              <a:rPr lang="zh-CN" altLang="en-US"/>
              <a:pPr/>
              <a:t>139</a:t>
            </a:fld>
            <a:endParaRPr lang="en-US" altLang="zh-CN"/>
          </a:p>
        </p:txBody>
      </p:sp>
      <p:sp>
        <p:nvSpPr>
          <p:cNvPr id="5" name="日期占位符 4"/>
          <p:cNvSpPr>
            <a:spLocks noGrp="1"/>
          </p:cNvSpPr>
          <p:nvPr>
            <p:ph type="dt" sz="half" idx="11"/>
          </p:nvPr>
        </p:nvSpPr>
        <p:spPr/>
        <p:txBody>
          <a:bodyPr/>
          <a:lstStyle/>
          <a:p>
            <a:fld id="{141C2691-3A68-47E7-872C-4305CFF768F0}" type="datetime1">
              <a:rPr lang="zh-CN" altLang="en-US"/>
              <a:pPr/>
              <a:t>2023/3/5</a:t>
            </a:fld>
            <a:endParaRPr lang="en-US" altLang="zh-CN" sz="1000"/>
          </a:p>
        </p:txBody>
      </p:sp>
      <p:sp>
        <p:nvSpPr>
          <p:cNvPr id="1572866" name="Rectangle 2"/>
          <p:cNvSpPr>
            <a:spLocks noGrp="1" noChangeArrowheads="1"/>
          </p:cNvSpPr>
          <p:nvPr>
            <p:ph type="title"/>
          </p:nvPr>
        </p:nvSpPr>
        <p:spPr/>
        <p:txBody>
          <a:bodyPr/>
          <a:lstStyle/>
          <a:p>
            <a:pPr defTabSz="914400"/>
            <a:r>
              <a:rPr lang="zh-CN" altLang="en-US"/>
              <a:t>4.5.1	视图的定义</a:t>
            </a:r>
          </a:p>
        </p:txBody>
      </p:sp>
      <p:sp>
        <p:nvSpPr>
          <p:cNvPr id="1572867" name="Rectangle 3"/>
          <p:cNvSpPr>
            <a:spLocks noGrp="1" noChangeArrowheads="1"/>
          </p:cNvSpPr>
          <p:nvPr>
            <p:ph type="body" idx="1"/>
          </p:nvPr>
        </p:nvSpPr>
        <p:spPr>
          <a:xfrm>
            <a:off x="650875" y="1143000"/>
            <a:ext cx="8820150" cy="4886325"/>
          </a:xfrm>
        </p:spPr>
        <p:txBody>
          <a:bodyPr/>
          <a:lstStyle/>
          <a:p>
            <a:pPr marL="342900" indent="-342900" defTabSz="914400">
              <a:lnSpc>
                <a:spcPct val="80000"/>
              </a:lnSpc>
              <a:buFont typeface="Wingdings" pitchFamily="2" charset="2"/>
              <a:buNone/>
            </a:pPr>
            <a:r>
              <a:rPr lang="en-US" altLang="zh-CN" dirty="0"/>
              <a:t>1. </a:t>
            </a:r>
            <a:r>
              <a:rPr lang="zh-CN" altLang="en-US" dirty="0"/>
              <a:t>建立视图</a:t>
            </a:r>
          </a:p>
          <a:p>
            <a:pPr marL="342900" indent="-342900" defTabSz="914400">
              <a:lnSpc>
                <a:spcPct val="80000"/>
              </a:lnSpc>
              <a:buFont typeface="Wingdings" pitchFamily="2" charset="2"/>
              <a:buNone/>
            </a:pPr>
            <a:r>
              <a:rPr lang="zh-CN" altLang="en-US" dirty="0"/>
              <a:t>    </a:t>
            </a:r>
            <a:r>
              <a:rPr lang="en-US" altLang="zh-CN" dirty="0">
                <a:solidFill>
                  <a:srgbClr val="FF0000"/>
                </a:solidFill>
                <a:highlight>
                  <a:srgbClr val="CCFFCC"/>
                </a:highlight>
              </a:rPr>
              <a:t>CREATE  VIEW</a:t>
            </a:r>
            <a:r>
              <a:rPr lang="en-US" altLang="zh-CN" dirty="0">
                <a:highlight>
                  <a:srgbClr val="CCFFCC"/>
                </a:highlight>
              </a:rPr>
              <a:t> &lt;</a:t>
            </a:r>
            <a:r>
              <a:rPr lang="zh-CN" altLang="en-US" dirty="0">
                <a:highlight>
                  <a:srgbClr val="CCFFCC"/>
                </a:highlight>
              </a:rPr>
              <a:t>视图名</a:t>
            </a:r>
            <a:r>
              <a:rPr lang="en-US" altLang="zh-CN" dirty="0">
                <a:highlight>
                  <a:srgbClr val="CCFFCC"/>
                </a:highlight>
              </a:rPr>
              <a:t>&gt;  [(&lt;</a:t>
            </a:r>
            <a:r>
              <a:rPr lang="zh-CN" altLang="en-US" dirty="0">
                <a:highlight>
                  <a:srgbClr val="CCFFCC"/>
                </a:highlight>
              </a:rPr>
              <a:t>列名</a:t>
            </a:r>
            <a:r>
              <a:rPr lang="en-US" altLang="zh-CN" dirty="0">
                <a:highlight>
                  <a:srgbClr val="CCFFCC"/>
                </a:highlight>
              </a:rPr>
              <a:t>&gt; [</a:t>
            </a:r>
            <a:r>
              <a:rPr lang="zh-CN" altLang="en-US" dirty="0">
                <a:highlight>
                  <a:srgbClr val="CCFFCC"/>
                </a:highlight>
              </a:rPr>
              <a:t>,</a:t>
            </a:r>
            <a:r>
              <a:rPr lang="en-US" altLang="zh-CN" dirty="0">
                <a:highlight>
                  <a:srgbClr val="CCFFCC"/>
                </a:highlight>
              </a:rPr>
              <a:t>&lt;</a:t>
            </a:r>
            <a:r>
              <a:rPr lang="zh-CN" altLang="en-US" dirty="0">
                <a:highlight>
                  <a:srgbClr val="CCFFCC"/>
                </a:highlight>
              </a:rPr>
              <a:t>列名</a:t>
            </a:r>
            <a:r>
              <a:rPr lang="en-US" altLang="zh-CN" dirty="0">
                <a:highlight>
                  <a:srgbClr val="CCFFCC"/>
                </a:highlight>
              </a:rPr>
              <a:t>&gt;]…)]</a:t>
            </a:r>
          </a:p>
          <a:p>
            <a:pPr marL="342900" indent="-342900" defTabSz="914400">
              <a:lnSpc>
                <a:spcPct val="50000"/>
              </a:lnSpc>
              <a:buFont typeface="Wingdings" pitchFamily="2" charset="2"/>
              <a:buNone/>
            </a:pPr>
            <a:r>
              <a:rPr lang="en-US" altLang="zh-CN" dirty="0">
                <a:solidFill>
                  <a:srgbClr val="FF3399"/>
                </a:solidFill>
                <a:highlight>
                  <a:srgbClr val="CCFFCC"/>
                </a:highlight>
              </a:rPr>
              <a:t>         </a:t>
            </a:r>
            <a:r>
              <a:rPr lang="en-US" altLang="zh-CN" dirty="0">
                <a:solidFill>
                  <a:srgbClr val="FF0000"/>
                </a:solidFill>
                <a:highlight>
                  <a:srgbClr val="CCFFCC"/>
                </a:highlight>
              </a:rPr>
              <a:t>AS</a:t>
            </a:r>
            <a:r>
              <a:rPr lang="en-US" altLang="zh-CN" dirty="0">
                <a:highlight>
                  <a:srgbClr val="CCFFCC"/>
                </a:highlight>
              </a:rPr>
              <a:t>  &lt;</a:t>
            </a:r>
            <a:r>
              <a:rPr lang="zh-CN" altLang="en-US" dirty="0">
                <a:highlight>
                  <a:srgbClr val="CCFFCC"/>
                </a:highlight>
              </a:rPr>
              <a:t>子查询</a:t>
            </a:r>
            <a:r>
              <a:rPr lang="en-US" altLang="zh-CN" dirty="0">
                <a:highlight>
                  <a:srgbClr val="CCFFCC"/>
                </a:highlight>
              </a:rPr>
              <a:t>&gt;</a:t>
            </a:r>
          </a:p>
          <a:p>
            <a:pPr marL="342900" indent="-342900" defTabSz="914400">
              <a:lnSpc>
                <a:spcPct val="50000"/>
              </a:lnSpc>
              <a:buFont typeface="Wingdings" pitchFamily="2" charset="2"/>
              <a:buNone/>
            </a:pPr>
            <a:r>
              <a:rPr lang="en-US" altLang="zh-CN" dirty="0">
                <a:highlight>
                  <a:srgbClr val="CCFFCC"/>
                </a:highlight>
              </a:rPr>
              <a:t>         [</a:t>
            </a:r>
            <a:r>
              <a:rPr lang="en-US" altLang="zh-CN" dirty="0">
                <a:solidFill>
                  <a:srgbClr val="FF0000"/>
                </a:solidFill>
                <a:highlight>
                  <a:srgbClr val="CCFFCC"/>
                </a:highlight>
              </a:rPr>
              <a:t>WITH  CHECK  OPTION</a:t>
            </a:r>
            <a:r>
              <a:rPr lang="en-US" altLang="zh-CN" dirty="0">
                <a:highlight>
                  <a:srgbClr val="CCFFCC"/>
                </a:highlight>
              </a:rPr>
              <a:t>]</a:t>
            </a:r>
            <a:endParaRPr lang="zh-CN" altLang="en-US" dirty="0">
              <a:highlight>
                <a:srgbClr val="CCFFCC"/>
              </a:highlight>
            </a:endParaRPr>
          </a:p>
          <a:p>
            <a:pPr marL="342900" indent="-342900" defTabSz="914400">
              <a:lnSpc>
                <a:spcPct val="80000"/>
              </a:lnSpc>
            </a:pPr>
            <a:r>
              <a:rPr lang="en-US" altLang="zh-CN" dirty="0"/>
              <a:t>SELECT</a:t>
            </a:r>
            <a:r>
              <a:rPr lang="zh-CN" altLang="en-US" dirty="0"/>
              <a:t>语句表示子查询，但通常不允许包括</a:t>
            </a:r>
            <a:r>
              <a:rPr lang="en-US" altLang="zh-CN" dirty="0"/>
              <a:t>ORDER BY</a:t>
            </a:r>
            <a:r>
              <a:rPr lang="zh-CN" altLang="en-US" dirty="0"/>
              <a:t>子句和</a:t>
            </a:r>
            <a:r>
              <a:rPr lang="en-US" altLang="zh-CN" dirty="0"/>
              <a:t>DISTINCT</a:t>
            </a:r>
            <a:r>
              <a:rPr lang="zh-CN" altLang="en-US" dirty="0"/>
              <a:t>短语</a:t>
            </a:r>
          </a:p>
          <a:p>
            <a:pPr marL="342900" indent="-342900" defTabSz="914400">
              <a:lnSpc>
                <a:spcPct val="80000"/>
              </a:lnSpc>
            </a:pPr>
            <a:r>
              <a:rPr lang="en-US" altLang="zh-CN" dirty="0"/>
              <a:t>WITH CHECK OPTION</a:t>
            </a:r>
          </a:p>
          <a:p>
            <a:pPr marL="742950" lvl="1" indent="-285750" defTabSz="914400">
              <a:lnSpc>
                <a:spcPct val="80000"/>
              </a:lnSpc>
            </a:pPr>
            <a:r>
              <a:rPr lang="zh-CN" altLang="en-US" dirty="0"/>
              <a:t>通过视图进行增删改操作时，不得破坏视图定义中的谓词条件（即子查询中的条件表达式）</a:t>
            </a:r>
          </a:p>
          <a:p>
            <a:pPr marL="342900" indent="-342900" defTabSz="914400">
              <a:lnSpc>
                <a:spcPct val="80000"/>
              </a:lnSpc>
            </a:pPr>
            <a:r>
              <a:rPr lang="en-US" altLang="zh-CN" dirty="0"/>
              <a:t>DBMS</a:t>
            </a:r>
            <a:r>
              <a:rPr lang="zh-CN" altLang="en-US" dirty="0"/>
              <a:t>执行</a:t>
            </a:r>
            <a:r>
              <a:rPr lang="en-US" altLang="zh-CN" dirty="0"/>
              <a:t>CREATE VIEW</a:t>
            </a:r>
            <a:r>
              <a:rPr lang="zh-CN" altLang="en-US" dirty="0"/>
              <a:t>语句时只是把视图的定义存入数据字典，并不执行其中的</a:t>
            </a:r>
            <a:r>
              <a:rPr lang="en-US" altLang="zh-CN" dirty="0"/>
              <a:t>SELECT</a:t>
            </a:r>
            <a:r>
              <a:rPr lang="zh-CN" altLang="en-US" dirty="0"/>
              <a:t>语句。在对视图查询时，按视图的定义从基本表中将数据查出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2867">
                                            <p:txEl>
                                              <p:pRg st="0" end="0"/>
                                            </p:txEl>
                                          </p:spTgt>
                                        </p:tgtEl>
                                        <p:attrNameLst>
                                          <p:attrName>style.visibility</p:attrName>
                                        </p:attrNameLst>
                                      </p:cBhvr>
                                      <p:to>
                                        <p:strVal val="visible"/>
                                      </p:to>
                                    </p:set>
                                    <p:animEffect transition="in" filter="wipe(up)">
                                      <p:cBhvr>
                                        <p:cTn id="7" dur="500"/>
                                        <p:tgtEl>
                                          <p:spTgt spid="157286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72867">
                                            <p:txEl>
                                              <p:pRg st="1" end="1"/>
                                            </p:txEl>
                                          </p:spTgt>
                                        </p:tgtEl>
                                        <p:attrNameLst>
                                          <p:attrName>style.visibility</p:attrName>
                                        </p:attrNameLst>
                                      </p:cBhvr>
                                      <p:to>
                                        <p:strVal val="visible"/>
                                      </p:to>
                                    </p:set>
                                    <p:animEffect transition="in" filter="wipe(up)">
                                      <p:cBhvr>
                                        <p:cTn id="11" dur="500"/>
                                        <p:tgtEl>
                                          <p:spTgt spid="157286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72867">
                                            <p:txEl>
                                              <p:pRg st="2" end="2"/>
                                            </p:txEl>
                                          </p:spTgt>
                                        </p:tgtEl>
                                        <p:attrNameLst>
                                          <p:attrName>style.visibility</p:attrName>
                                        </p:attrNameLst>
                                      </p:cBhvr>
                                      <p:to>
                                        <p:strVal val="visible"/>
                                      </p:to>
                                    </p:set>
                                    <p:animEffect transition="in" filter="wipe(up)">
                                      <p:cBhvr>
                                        <p:cTn id="15" dur="500"/>
                                        <p:tgtEl>
                                          <p:spTgt spid="157286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72867">
                                            <p:txEl>
                                              <p:pRg st="3" end="3"/>
                                            </p:txEl>
                                          </p:spTgt>
                                        </p:tgtEl>
                                        <p:attrNameLst>
                                          <p:attrName>style.visibility</p:attrName>
                                        </p:attrNameLst>
                                      </p:cBhvr>
                                      <p:to>
                                        <p:strVal val="visible"/>
                                      </p:to>
                                    </p:set>
                                    <p:animEffect transition="in" filter="wipe(up)">
                                      <p:cBhvr>
                                        <p:cTn id="19" dur="500"/>
                                        <p:tgtEl>
                                          <p:spTgt spid="157286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72867">
                                            <p:txEl>
                                              <p:pRg st="4" end="4"/>
                                            </p:txEl>
                                          </p:spTgt>
                                        </p:tgtEl>
                                        <p:attrNameLst>
                                          <p:attrName>style.visibility</p:attrName>
                                        </p:attrNameLst>
                                      </p:cBhvr>
                                      <p:to>
                                        <p:strVal val="visible"/>
                                      </p:to>
                                    </p:set>
                                    <p:animEffect transition="in" filter="wipe(up)">
                                      <p:cBhvr>
                                        <p:cTn id="24" dur="500"/>
                                        <p:tgtEl>
                                          <p:spTgt spid="157286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72867">
                                            <p:txEl>
                                              <p:pRg st="5" end="5"/>
                                            </p:txEl>
                                          </p:spTgt>
                                        </p:tgtEl>
                                        <p:attrNameLst>
                                          <p:attrName>style.visibility</p:attrName>
                                        </p:attrNameLst>
                                      </p:cBhvr>
                                      <p:to>
                                        <p:strVal val="visible"/>
                                      </p:to>
                                    </p:set>
                                    <p:animEffect transition="in" filter="wipe(up)">
                                      <p:cBhvr>
                                        <p:cTn id="29" dur="500"/>
                                        <p:tgtEl>
                                          <p:spTgt spid="1572867">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572867">
                                            <p:txEl>
                                              <p:pRg st="6" end="6"/>
                                            </p:txEl>
                                          </p:spTgt>
                                        </p:tgtEl>
                                        <p:attrNameLst>
                                          <p:attrName>style.visibility</p:attrName>
                                        </p:attrNameLst>
                                      </p:cBhvr>
                                      <p:to>
                                        <p:strVal val="visible"/>
                                      </p:to>
                                    </p:set>
                                    <p:animEffect transition="in" filter="wipe(up)">
                                      <p:cBhvr>
                                        <p:cTn id="32" dur="500"/>
                                        <p:tgtEl>
                                          <p:spTgt spid="157286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72867">
                                            <p:txEl>
                                              <p:pRg st="7" end="7"/>
                                            </p:txEl>
                                          </p:spTgt>
                                        </p:tgtEl>
                                        <p:attrNameLst>
                                          <p:attrName>style.visibility</p:attrName>
                                        </p:attrNameLst>
                                      </p:cBhvr>
                                      <p:to>
                                        <p:strVal val="visible"/>
                                      </p:to>
                                    </p:set>
                                    <p:animEffect transition="in" filter="wipe(up)">
                                      <p:cBhvr>
                                        <p:cTn id="37" dur="500"/>
                                        <p:tgtEl>
                                          <p:spTgt spid="1572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6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4A5CC2E-DA76-40F4-B803-1EF104771F35}" type="slidenum">
              <a:rPr lang="zh-CN" altLang="en-US"/>
              <a:pPr/>
              <a:t>14</a:t>
            </a:fld>
            <a:endParaRPr lang="en-US" altLang="zh-CN"/>
          </a:p>
        </p:txBody>
      </p:sp>
      <p:sp>
        <p:nvSpPr>
          <p:cNvPr id="5" name="日期占位符 4"/>
          <p:cNvSpPr>
            <a:spLocks noGrp="1"/>
          </p:cNvSpPr>
          <p:nvPr>
            <p:ph type="dt" sz="half" idx="11"/>
          </p:nvPr>
        </p:nvSpPr>
        <p:spPr/>
        <p:txBody>
          <a:bodyPr/>
          <a:lstStyle/>
          <a:p>
            <a:fld id="{F8194C3D-346B-4E16-A93F-546BF8A1E21C}" type="datetime1">
              <a:rPr lang="zh-CN" altLang="en-US"/>
              <a:pPr/>
              <a:t>2023/3/5</a:t>
            </a:fld>
            <a:endParaRPr lang="en-US" altLang="zh-CN" sz="1000"/>
          </a:p>
        </p:txBody>
      </p:sp>
      <p:sp>
        <p:nvSpPr>
          <p:cNvPr id="1533954" name="Rectangle 2"/>
          <p:cNvSpPr>
            <a:spLocks noGrp="1" noChangeArrowheads="1"/>
          </p:cNvSpPr>
          <p:nvPr>
            <p:ph type="title"/>
          </p:nvPr>
        </p:nvSpPr>
        <p:spPr/>
        <p:txBody>
          <a:bodyPr/>
          <a:lstStyle/>
          <a:p>
            <a:r>
              <a:rPr lang="en-US" altLang="zh-CN"/>
              <a:t>4.3.1 </a:t>
            </a:r>
            <a:r>
              <a:rPr lang="zh-CN" altLang="en-US"/>
              <a:t>模式的定义和删除</a:t>
            </a:r>
          </a:p>
        </p:txBody>
      </p:sp>
      <p:sp>
        <p:nvSpPr>
          <p:cNvPr id="1533955" name="Rectangle 3"/>
          <p:cNvSpPr>
            <a:spLocks noGrp="1" noChangeArrowheads="1"/>
          </p:cNvSpPr>
          <p:nvPr>
            <p:ph type="body" idx="1"/>
          </p:nvPr>
        </p:nvSpPr>
        <p:spPr>
          <a:xfrm>
            <a:off x="650875" y="1143000"/>
            <a:ext cx="8820150" cy="3819525"/>
          </a:xfrm>
        </p:spPr>
        <p:txBody>
          <a:bodyPr/>
          <a:lstStyle/>
          <a:p>
            <a:pPr algn="just"/>
            <a:r>
              <a:rPr lang="zh-CN" altLang="en-US" dirty="0"/>
              <a:t>删除模式语句：</a:t>
            </a:r>
          </a:p>
          <a:p>
            <a:pPr algn="just">
              <a:buFont typeface="Wingdings" pitchFamily="2" charset="2"/>
              <a:buNone/>
            </a:pPr>
            <a:r>
              <a:rPr lang="zh-CN" altLang="en-US" dirty="0"/>
              <a:t>	</a:t>
            </a:r>
            <a:r>
              <a:rPr lang="en-US" altLang="zh-CN" sz="2400" dirty="0">
                <a:highlight>
                  <a:srgbClr val="CCFFCC"/>
                </a:highlight>
              </a:rPr>
              <a:t>DROP SCHEMA〈</a:t>
            </a:r>
            <a:r>
              <a:rPr lang="zh-CN" altLang="en-US" sz="2400" dirty="0">
                <a:highlight>
                  <a:srgbClr val="CCFFCC"/>
                </a:highlight>
              </a:rPr>
              <a:t>模式名</a:t>
            </a:r>
            <a:r>
              <a:rPr lang="en-US" altLang="zh-CN" sz="2400" dirty="0">
                <a:highlight>
                  <a:srgbClr val="CCFFCC"/>
                </a:highlight>
              </a:rPr>
              <a:t>〉</a:t>
            </a:r>
            <a:r>
              <a:rPr lang="zh-CN" altLang="en-US" sz="2400" dirty="0">
                <a:highlight>
                  <a:srgbClr val="CCFFCC"/>
                </a:highlight>
              </a:rPr>
              <a:t>［</a:t>
            </a:r>
            <a:r>
              <a:rPr lang="en-US" altLang="zh-CN" sz="2400" dirty="0">
                <a:highlight>
                  <a:srgbClr val="CCFFCC"/>
                </a:highlight>
              </a:rPr>
              <a:t>CASCADE│RESTRICT</a:t>
            </a:r>
            <a:r>
              <a:rPr lang="zh-CN" altLang="en-US" sz="2400" dirty="0">
                <a:highlight>
                  <a:srgbClr val="CCFFCC"/>
                </a:highlight>
              </a:rPr>
              <a:t>］</a:t>
            </a:r>
          </a:p>
          <a:p>
            <a:pPr lvl="1" algn="just"/>
            <a:r>
              <a:rPr lang="en-US" altLang="zh-CN" dirty="0"/>
              <a:t>CASCADE (</a:t>
            </a:r>
            <a:r>
              <a:rPr lang="zh-CN" altLang="en-US" dirty="0"/>
              <a:t>级联式</a:t>
            </a:r>
            <a:r>
              <a:rPr lang="en-US" altLang="zh-CN" dirty="0"/>
              <a:t>)</a:t>
            </a:r>
            <a:r>
              <a:rPr lang="zh-CN" altLang="en-US" dirty="0"/>
              <a:t>方式</a:t>
            </a:r>
          </a:p>
          <a:p>
            <a:pPr lvl="2" algn="just"/>
            <a:r>
              <a:rPr lang="zh-CN" altLang="en-US" dirty="0"/>
              <a:t>表示在删除模式的同时把该模式中所有的数据库对象全部一起删除</a:t>
            </a:r>
          </a:p>
          <a:p>
            <a:pPr lvl="1"/>
            <a:r>
              <a:rPr lang="en-US" altLang="zh-CN" dirty="0"/>
              <a:t>RESTRICT (</a:t>
            </a:r>
            <a:r>
              <a:rPr lang="zh-CN" altLang="en-US" dirty="0"/>
              <a:t>限制式</a:t>
            </a:r>
            <a:r>
              <a:rPr lang="en-US" altLang="zh-CN" dirty="0"/>
              <a:t>)</a:t>
            </a:r>
            <a:r>
              <a:rPr lang="zh-CN" altLang="en-US" dirty="0"/>
              <a:t>方式</a:t>
            </a:r>
          </a:p>
          <a:p>
            <a:pPr lvl="2"/>
            <a:r>
              <a:rPr lang="zh-CN" altLang="en-US" dirty="0"/>
              <a:t>表示如果该模式中已经定义了下属的数据库对象</a:t>
            </a:r>
            <a:r>
              <a:rPr lang="en-US" altLang="zh-CN" dirty="0"/>
              <a:t>,</a:t>
            </a:r>
            <a:r>
              <a:rPr lang="zh-CN" altLang="en-US" dirty="0"/>
              <a:t> 则拒绝该删除语句的执行</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904" name="Text Box 16"/>
          <p:cNvSpPr txBox="1">
            <a:spLocks noChangeArrowheads="1"/>
          </p:cNvSpPr>
          <p:nvPr/>
        </p:nvSpPr>
        <p:spPr bwMode="auto">
          <a:xfrm>
            <a:off x="128464" y="3861048"/>
            <a:ext cx="5789736" cy="2456057"/>
          </a:xfrm>
          <a:prstGeom prst="rect">
            <a:avLst/>
          </a:prstGeom>
          <a:solidFill>
            <a:schemeClr val="bg1"/>
          </a:solidFill>
          <a:ln w="9525">
            <a:solidFill>
              <a:schemeClr val="tx1"/>
            </a:solidFill>
            <a:miter lim="800000"/>
            <a:headEnd/>
            <a:tailEnd/>
          </a:ln>
          <a:effectLst>
            <a:outerShdw dist="107763" dir="2700000" algn="ctr" rotWithShape="0">
              <a:srgbClr val="0099CC"/>
            </a:outerShdw>
          </a:effectLst>
        </p:spPr>
        <p:txBody>
          <a:bodyPr wrap="square" lIns="18000" rIns="18000">
            <a:spAutoFit/>
          </a:bodyPr>
          <a:lstStyle>
            <a:lvl1pPr algn="l" defTabSz="460375">
              <a:tabLst>
                <a:tab pos="279400" algn="l"/>
              </a:tabLst>
              <a:defRPr sz="2400">
                <a:solidFill>
                  <a:schemeClr val="tx1"/>
                </a:solidFill>
                <a:latin typeface="Arial" pitchFamily="34" charset="0"/>
                <a:ea typeface="宋体" pitchFamily="2" charset="-122"/>
              </a:defRPr>
            </a:lvl1pPr>
            <a:lvl2pPr algn="l" defTabSz="460375">
              <a:tabLst>
                <a:tab pos="279400" algn="l"/>
              </a:tabLst>
              <a:defRPr sz="2400">
                <a:solidFill>
                  <a:schemeClr val="tx1"/>
                </a:solidFill>
                <a:latin typeface="Arial" pitchFamily="34" charset="0"/>
                <a:ea typeface="宋体" pitchFamily="2" charset="-122"/>
              </a:defRPr>
            </a:lvl2pPr>
            <a:lvl3pPr algn="l" defTabSz="460375">
              <a:tabLst>
                <a:tab pos="279400" algn="l"/>
              </a:tabLst>
              <a:defRPr sz="2400">
                <a:solidFill>
                  <a:schemeClr val="tx1"/>
                </a:solidFill>
                <a:latin typeface="Arial" pitchFamily="34" charset="0"/>
                <a:ea typeface="宋体" pitchFamily="2" charset="-122"/>
              </a:defRPr>
            </a:lvl3pPr>
            <a:lvl4pPr algn="l" defTabSz="460375">
              <a:tabLst>
                <a:tab pos="279400" algn="l"/>
              </a:tabLst>
              <a:defRPr sz="2400">
                <a:solidFill>
                  <a:schemeClr val="tx1"/>
                </a:solidFill>
                <a:latin typeface="Arial" pitchFamily="34" charset="0"/>
                <a:ea typeface="宋体" pitchFamily="2" charset="-122"/>
              </a:defRPr>
            </a:lvl4pPr>
            <a:lvl5pPr algn="l" defTabSz="460375">
              <a:tabLst>
                <a:tab pos="279400" algn="l"/>
              </a:tabLst>
              <a:defRPr sz="2400">
                <a:solidFill>
                  <a:schemeClr val="tx1"/>
                </a:solidFill>
                <a:latin typeface="Arial" pitchFamily="34" charset="0"/>
                <a:ea typeface="宋体" pitchFamily="2" charset="-122"/>
              </a:defRPr>
            </a:lvl5pPr>
            <a:lvl6pPr defTabSz="460375" eaLnBrk="0" fontAlgn="base" hangingPunct="0">
              <a:spcBef>
                <a:spcPct val="0"/>
              </a:spcBef>
              <a:spcAft>
                <a:spcPct val="0"/>
              </a:spcAft>
              <a:tabLst>
                <a:tab pos="279400" algn="l"/>
              </a:tabLst>
              <a:defRPr sz="2400">
                <a:solidFill>
                  <a:schemeClr val="tx1"/>
                </a:solidFill>
                <a:latin typeface="Arial" pitchFamily="34" charset="0"/>
                <a:ea typeface="宋体" pitchFamily="2" charset="-122"/>
              </a:defRPr>
            </a:lvl6pPr>
            <a:lvl7pPr defTabSz="460375" eaLnBrk="0" fontAlgn="base" hangingPunct="0">
              <a:spcBef>
                <a:spcPct val="0"/>
              </a:spcBef>
              <a:spcAft>
                <a:spcPct val="0"/>
              </a:spcAft>
              <a:tabLst>
                <a:tab pos="279400" algn="l"/>
              </a:tabLst>
              <a:defRPr sz="2400">
                <a:solidFill>
                  <a:schemeClr val="tx1"/>
                </a:solidFill>
                <a:latin typeface="Arial" pitchFamily="34" charset="0"/>
                <a:ea typeface="宋体" pitchFamily="2" charset="-122"/>
              </a:defRPr>
            </a:lvl7pPr>
            <a:lvl8pPr defTabSz="460375" eaLnBrk="0" fontAlgn="base" hangingPunct="0">
              <a:spcBef>
                <a:spcPct val="0"/>
              </a:spcBef>
              <a:spcAft>
                <a:spcPct val="0"/>
              </a:spcAft>
              <a:tabLst>
                <a:tab pos="279400" algn="l"/>
              </a:tabLst>
              <a:defRPr sz="2400">
                <a:solidFill>
                  <a:schemeClr val="tx1"/>
                </a:solidFill>
                <a:latin typeface="Arial" pitchFamily="34" charset="0"/>
                <a:ea typeface="宋体" pitchFamily="2" charset="-122"/>
              </a:defRPr>
            </a:lvl8pPr>
            <a:lvl9pPr defTabSz="460375" eaLnBrk="0" fontAlgn="base" hangingPunct="0">
              <a:spcBef>
                <a:spcPct val="0"/>
              </a:spcBef>
              <a:spcAft>
                <a:spcPct val="0"/>
              </a:spcAft>
              <a:tabLst>
                <a:tab pos="279400" algn="l"/>
              </a:tabLst>
              <a:defRPr sz="2400">
                <a:solidFill>
                  <a:schemeClr val="tx1"/>
                </a:solidFill>
                <a:latin typeface="Arial" pitchFamily="34" charset="0"/>
                <a:ea typeface="宋体" pitchFamily="2" charset="-122"/>
              </a:defRPr>
            </a:lvl9pPr>
          </a:lstStyle>
          <a:p>
            <a:pPr>
              <a:lnSpc>
                <a:spcPct val="80000"/>
              </a:lnSpc>
            </a:pPr>
            <a:r>
              <a:rPr lang="en-US" altLang="zh-CN" dirty="0">
                <a:latin typeface="Lucida Sans Typewriter" pitchFamily="49" charset="0"/>
              </a:rPr>
              <a:t>CREATE VIEW </a:t>
            </a:r>
            <a:r>
              <a:rPr lang="en-US" altLang="zh-CN" dirty="0" err="1">
                <a:latin typeface="Lucida Sans Typewriter" pitchFamily="49" charset="0"/>
              </a:rPr>
              <a:t>dbo.ShipStatusView</a:t>
            </a:r>
            <a:endParaRPr lang="en-US" altLang="zh-CN" dirty="0">
              <a:latin typeface="Lucida Sans Typewriter" pitchFamily="49" charset="0"/>
            </a:endParaRPr>
          </a:p>
          <a:p>
            <a:pPr>
              <a:lnSpc>
                <a:spcPct val="80000"/>
              </a:lnSpc>
            </a:pPr>
            <a:r>
              <a:rPr lang="en-US" altLang="zh-CN" dirty="0">
                <a:latin typeface="Lucida Sans Typewriter" pitchFamily="49" charset="0"/>
              </a:rPr>
              <a:t>AS</a:t>
            </a:r>
          </a:p>
          <a:p>
            <a:pPr>
              <a:lnSpc>
                <a:spcPct val="80000"/>
              </a:lnSpc>
            </a:pPr>
            <a:r>
              <a:rPr lang="en-US" altLang="zh-CN" dirty="0">
                <a:latin typeface="Lucida Sans Typewriter" pitchFamily="49" charset="0"/>
              </a:rPr>
              <a:t>SELECT </a:t>
            </a:r>
            <a:r>
              <a:rPr lang="en-US" altLang="zh-CN" dirty="0" err="1">
                <a:latin typeface="Lucida Sans Typewriter" pitchFamily="49" charset="0"/>
              </a:rPr>
              <a:t>OrderID</a:t>
            </a:r>
            <a:r>
              <a:rPr lang="en-US" altLang="zh-CN" dirty="0">
                <a:latin typeface="Lucida Sans Typewriter" pitchFamily="49" charset="0"/>
              </a:rPr>
              <a:t>, 	</a:t>
            </a:r>
            <a:r>
              <a:rPr lang="en-US" altLang="zh-CN" dirty="0" err="1">
                <a:latin typeface="Lucida Sans Typewriter" pitchFamily="49" charset="0"/>
              </a:rPr>
              <a:t>ShippedDate,ContactName</a:t>
            </a:r>
            <a:endParaRPr lang="en-US" altLang="zh-CN" dirty="0">
              <a:latin typeface="Lucida Sans Typewriter" pitchFamily="49" charset="0"/>
            </a:endParaRPr>
          </a:p>
          <a:p>
            <a:pPr>
              <a:lnSpc>
                <a:spcPct val="80000"/>
              </a:lnSpc>
            </a:pPr>
            <a:r>
              <a:rPr lang="en-US" altLang="zh-CN" dirty="0">
                <a:latin typeface="Lucida Sans Typewriter" pitchFamily="49" charset="0"/>
              </a:rPr>
              <a:t>FROM Customers c, Orders o</a:t>
            </a:r>
          </a:p>
          <a:p>
            <a:pPr>
              <a:lnSpc>
                <a:spcPct val="80000"/>
              </a:lnSpc>
            </a:pPr>
            <a:r>
              <a:rPr lang="en-US" altLang="zh-CN" dirty="0">
                <a:latin typeface="Lucida Sans Typewriter" pitchFamily="49" charset="0"/>
              </a:rPr>
              <a:t>WHERE </a:t>
            </a:r>
            <a:r>
              <a:rPr lang="en-US" altLang="zh-CN" dirty="0" err="1">
                <a:latin typeface="Lucida Sans Typewriter" pitchFamily="49" charset="0"/>
              </a:rPr>
              <a:t>c.CustomerID</a:t>
            </a:r>
            <a:r>
              <a:rPr lang="en-US" altLang="zh-CN" dirty="0">
                <a:latin typeface="Lucida Sans Typewriter" pitchFamily="49" charset="0"/>
              </a:rPr>
              <a:t>=</a:t>
            </a:r>
            <a:r>
              <a:rPr lang="en-US" altLang="zh-CN" dirty="0" err="1">
                <a:latin typeface="Lucida Sans Typewriter" pitchFamily="49" charset="0"/>
              </a:rPr>
              <a:t>O.CustomerID</a:t>
            </a:r>
            <a:endParaRPr lang="en-US" altLang="zh-CN" dirty="0">
              <a:latin typeface="Lucida Sans Typewriter" pitchFamily="49" charset="0"/>
            </a:endParaRPr>
          </a:p>
          <a:p>
            <a:pPr>
              <a:lnSpc>
                <a:spcPct val="80000"/>
              </a:lnSpc>
            </a:pPr>
            <a:r>
              <a:rPr lang="en-US" altLang="zh-CN" dirty="0">
                <a:latin typeface="Lucida Sans Typewriter" pitchFamily="49" charset="0"/>
              </a:rPr>
              <a:t>  and </a:t>
            </a:r>
            <a:r>
              <a:rPr lang="en-US" altLang="zh-CN" dirty="0" err="1">
                <a:latin typeface="Lucida Sans Typewriter" pitchFamily="49" charset="0"/>
              </a:rPr>
              <a:t>RequiredDate</a:t>
            </a:r>
            <a:r>
              <a:rPr lang="en-US" altLang="zh-CN" dirty="0">
                <a:latin typeface="Lucida Sans Typewriter" pitchFamily="49" charset="0"/>
              </a:rPr>
              <a:t>&lt;</a:t>
            </a:r>
            <a:r>
              <a:rPr lang="en-US" altLang="zh-CN" dirty="0" err="1">
                <a:latin typeface="Lucida Sans Typewriter" pitchFamily="49" charset="0"/>
              </a:rPr>
              <a:t>ShippedDate</a:t>
            </a:r>
            <a:endParaRPr lang="en-US" altLang="zh-CN" dirty="0">
              <a:latin typeface="Lucida Sans Typewriter" pitchFamily="49" charset="0"/>
            </a:endParaRPr>
          </a:p>
          <a:p>
            <a:pPr>
              <a:lnSpc>
                <a:spcPct val="80000"/>
              </a:lnSpc>
            </a:pPr>
            <a:r>
              <a:rPr lang="en-US" altLang="zh-CN" dirty="0">
                <a:latin typeface="Lucida Sans Typewriter" pitchFamily="49" charset="0"/>
              </a:rPr>
              <a:t>  </a:t>
            </a:r>
          </a:p>
        </p:txBody>
      </p:sp>
      <p:sp>
        <p:nvSpPr>
          <p:cNvPr id="41" name="灯片编号占位符 3"/>
          <p:cNvSpPr>
            <a:spLocks noGrp="1"/>
          </p:cNvSpPr>
          <p:nvPr>
            <p:ph type="sldNum" sz="quarter" idx="10"/>
          </p:nvPr>
        </p:nvSpPr>
        <p:spPr/>
        <p:txBody>
          <a:bodyPr/>
          <a:lstStyle/>
          <a:p>
            <a:fld id="{767BF174-13DF-426F-8E54-344D7CA15743}" type="slidenum">
              <a:rPr lang="zh-CN" altLang="en-US"/>
              <a:pPr/>
              <a:t>140</a:t>
            </a:fld>
            <a:endParaRPr lang="en-US" altLang="zh-CN"/>
          </a:p>
        </p:txBody>
      </p:sp>
      <p:sp>
        <p:nvSpPr>
          <p:cNvPr id="42" name="日期占位符 4"/>
          <p:cNvSpPr>
            <a:spLocks noGrp="1"/>
          </p:cNvSpPr>
          <p:nvPr>
            <p:ph type="dt" sz="half" idx="11"/>
          </p:nvPr>
        </p:nvSpPr>
        <p:spPr/>
        <p:txBody>
          <a:bodyPr/>
          <a:lstStyle/>
          <a:p>
            <a:fld id="{11B92FEA-9106-47D6-9714-9F7E8E840DCD}" type="datetime1">
              <a:rPr lang="zh-CN" altLang="en-US"/>
              <a:pPr/>
              <a:t>2023/3/5</a:t>
            </a:fld>
            <a:endParaRPr lang="en-US" altLang="zh-CN" sz="1000"/>
          </a:p>
        </p:txBody>
      </p:sp>
      <p:sp>
        <p:nvSpPr>
          <p:cNvPr id="1573890" name="Rectangle 2"/>
          <p:cNvSpPr>
            <a:spLocks noGrp="1" noChangeArrowheads="1"/>
          </p:cNvSpPr>
          <p:nvPr>
            <p:ph type="title"/>
          </p:nvPr>
        </p:nvSpPr>
        <p:spPr/>
        <p:txBody>
          <a:bodyPr/>
          <a:lstStyle/>
          <a:p>
            <a:r>
              <a:rPr lang="en-US" altLang="zh-CN"/>
              <a:t>1. </a:t>
            </a:r>
            <a:r>
              <a:rPr lang="zh-CN" altLang="en-US"/>
              <a:t>建立视图</a:t>
            </a:r>
          </a:p>
        </p:txBody>
      </p:sp>
      <p:grpSp>
        <p:nvGrpSpPr>
          <p:cNvPr id="1573891" name="Group 3"/>
          <p:cNvGrpSpPr>
            <a:grpSpLocks/>
          </p:cNvGrpSpPr>
          <p:nvPr/>
        </p:nvGrpSpPr>
        <p:grpSpPr bwMode="auto">
          <a:xfrm>
            <a:off x="0" y="981075"/>
            <a:ext cx="4808538" cy="2387600"/>
            <a:chOff x="384" y="1056"/>
            <a:chExt cx="2448" cy="1200"/>
          </a:xfrm>
        </p:grpSpPr>
        <p:grpSp>
          <p:nvGrpSpPr>
            <p:cNvPr id="1573892" name="Group 4"/>
            <p:cNvGrpSpPr>
              <a:grpSpLocks/>
            </p:cNvGrpSpPr>
            <p:nvPr/>
          </p:nvGrpSpPr>
          <p:grpSpPr bwMode="auto">
            <a:xfrm>
              <a:off x="384" y="1296"/>
              <a:ext cx="2448" cy="960"/>
              <a:chOff x="288" y="864"/>
              <a:chExt cx="2448" cy="960"/>
            </a:xfrm>
          </p:grpSpPr>
          <p:sp>
            <p:nvSpPr>
              <p:cNvPr id="1573893" name="Rectangle 5"/>
              <p:cNvSpPr>
                <a:spLocks noChangeArrowheads="1"/>
              </p:cNvSpPr>
              <p:nvPr/>
            </p:nvSpPr>
            <p:spPr bwMode="auto">
              <a:xfrm>
                <a:off x="288" y="864"/>
                <a:ext cx="624"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a:solidFill>
                      <a:schemeClr val="bg1"/>
                    </a:solidFill>
                    <a:effectLst>
                      <a:outerShdw blurRad="38100" dist="38100" dir="2700000" algn="tl">
                        <a:srgbClr val="000000"/>
                      </a:outerShdw>
                    </a:effectLst>
                    <a:latin typeface="Arial Narrow" pitchFamily="34" charset="0"/>
                  </a:rPr>
                  <a:t>OrderID</a:t>
                </a:r>
              </a:p>
            </p:txBody>
          </p:sp>
          <p:sp>
            <p:nvSpPr>
              <p:cNvPr id="1573894" name="Rectangle 6"/>
              <p:cNvSpPr>
                <a:spLocks noChangeArrowheads="1"/>
              </p:cNvSpPr>
              <p:nvPr/>
            </p:nvSpPr>
            <p:spPr bwMode="auto">
              <a:xfrm>
                <a:off x="288" y="1008"/>
                <a:ext cx="528"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r>
                  <a:rPr lang="en-US" altLang="zh-CN" sz="2000">
                    <a:latin typeface="Arial Narrow" pitchFamily="34" charset="0"/>
                  </a:rPr>
                  <a:t>10663</a:t>
                </a:r>
              </a:p>
              <a:p>
                <a:r>
                  <a:rPr lang="en-US" altLang="zh-CN" sz="2000">
                    <a:latin typeface="Arial Narrow" pitchFamily="34" charset="0"/>
                  </a:rPr>
                  <a:t>10827</a:t>
                </a:r>
              </a:p>
              <a:p>
                <a:r>
                  <a:rPr lang="en-US" altLang="zh-CN" sz="2000">
                    <a:latin typeface="Arial Narrow" pitchFamily="34" charset="0"/>
                  </a:rPr>
                  <a:t>10427</a:t>
                </a:r>
              </a:p>
              <a:p>
                <a:r>
                  <a:rPr lang="en-US" altLang="zh-CN" sz="2000">
                    <a:latin typeface="Arial Narrow" pitchFamily="34" charset="0"/>
                  </a:rPr>
                  <a:t>10451</a:t>
                </a:r>
              </a:p>
              <a:p>
                <a:r>
                  <a:rPr lang="en-US" altLang="zh-CN" sz="2000">
                    <a:latin typeface="Arial Narrow" pitchFamily="34" charset="0"/>
                  </a:rPr>
                  <a:t>10515</a:t>
                </a:r>
              </a:p>
            </p:txBody>
          </p:sp>
          <p:sp>
            <p:nvSpPr>
              <p:cNvPr id="1573895" name="Rectangle 7"/>
              <p:cNvSpPr>
                <a:spLocks noChangeArrowheads="1"/>
              </p:cNvSpPr>
              <p:nvPr/>
            </p:nvSpPr>
            <p:spPr bwMode="auto">
              <a:xfrm>
                <a:off x="816" y="864"/>
                <a:ext cx="720"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CustomerID</a:t>
                </a:r>
              </a:p>
            </p:txBody>
          </p:sp>
          <p:sp>
            <p:nvSpPr>
              <p:cNvPr id="1573896" name="Rectangle 8"/>
              <p:cNvSpPr>
                <a:spLocks noChangeArrowheads="1"/>
              </p:cNvSpPr>
              <p:nvPr/>
            </p:nvSpPr>
            <p:spPr bwMode="auto">
              <a:xfrm>
                <a:off x="816" y="1008"/>
                <a:ext cx="672" cy="816"/>
              </a:xfrm>
              <a:prstGeom prst="rect">
                <a:avLst/>
              </a:prstGeom>
              <a:solidFill>
                <a:schemeClr val="folHlink"/>
              </a:solidFill>
              <a:ln w="9525">
                <a:solidFill>
                  <a:schemeClr val="tx1"/>
                </a:solidFill>
                <a:miter lim="800000"/>
                <a:headEnd/>
                <a:tailEnd/>
              </a:ln>
              <a:effectLst>
                <a:outerShdw dist="107763" dir="2700000" algn="ctr" rotWithShape="0">
                  <a:srgbClr val="B2B2B2"/>
                </a:outerShdw>
              </a:effectLst>
            </p:spPr>
            <p:txBody>
              <a:bodyPr wrap="none" lIns="182880"/>
              <a:lstStyle/>
              <a:p>
                <a:pPr algn="l"/>
                <a:r>
                  <a:rPr lang="en-US" altLang="zh-CN" sz="2000">
                    <a:latin typeface="Arial Narrow" pitchFamily="34" charset="0"/>
                  </a:rPr>
                  <a:t>BONAP 	</a:t>
                </a:r>
              </a:p>
              <a:p>
                <a:pPr algn="l"/>
                <a:r>
                  <a:rPr lang="en-US" altLang="zh-CN" sz="2000">
                    <a:latin typeface="Arial Narrow" pitchFamily="34" charset="0"/>
                  </a:rPr>
                  <a:t>BONAP 	</a:t>
                </a:r>
              </a:p>
              <a:p>
                <a:pPr algn="l"/>
                <a:r>
                  <a:rPr lang="en-US" altLang="zh-CN" sz="2000">
                    <a:latin typeface="Arial Narrow" pitchFamily="34" charset="0"/>
                  </a:rPr>
                  <a:t>PICCO 	</a:t>
                </a:r>
              </a:p>
              <a:p>
                <a:pPr algn="l"/>
                <a:r>
                  <a:rPr lang="en-US" altLang="zh-CN" sz="2000">
                    <a:latin typeface="Arial Narrow" pitchFamily="34" charset="0"/>
                  </a:rPr>
                  <a:t>QUICK</a:t>
                </a:r>
              </a:p>
              <a:p>
                <a:pPr algn="l"/>
                <a:r>
                  <a:rPr lang="en-US" altLang="zh-CN" sz="2000">
                    <a:latin typeface="Arial Narrow" pitchFamily="34" charset="0"/>
                  </a:rPr>
                  <a:t>QUICK	</a:t>
                </a:r>
              </a:p>
              <a:p>
                <a:pPr algn="l"/>
                <a:endParaRPr lang="zh-CN" altLang="en-US" sz="2000">
                  <a:latin typeface="Times New Roman" pitchFamily="18" charset="0"/>
                </a:endParaRPr>
              </a:p>
            </p:txBody>
          </p:sp>
          <p:sp>
            <p:nvSpPr>
              <p:cNvPr id="1573897" name="Rectangle 9"/>
              <p:cNvSpPr>
                <a:spLocks noChangeArrowheads="1"/>
              </p:cNvSpPr>
              <p:nvPr/>
            </p:nvSpPr>
            <p:spPr bwMode="auto">
              <a:xfrm>
                <a:off x="1536" y="864"/>
                <a:ext cx="576"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endParaRPr lang="zh-CN" altLang="en-US" sz="1600" i="1">
                  <a:solidFill>
                    <a:schemeClr val="bg1"/>
                  </a:solidFill>
                  <a:effectLst>
                    <a:outerShdw blurRad="38100" dist="38100" dir="2700000" algn="tl">
                      <a:srgbClr val="000000"/>
                    </a:outerShdw>
                  </a:effectLst>
                  <a:latin typeface="Arial Narrow" pitchFamily="34" charset="0"/>
                </a:endParaRPr>
              </a:p>
            </p:txBody>
          </p:sp>
          <p:sp>
            <p:nvSpPr>
              <p:cNvPr id="1573898" name="Rectangle 10"/>
              <p:cNvSpPr>
                <a:spLocks noChangeArrowheads="1"/>
              </p:cNvSpPr>
              <p:nvPr/>
            </p:nvSpPr>
            <p:spPr bwMode="auto">
              <a:xfrm>
                <a:off x="1536" y="1008"/>
                <a:ext cx="558"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lIns="182880"/>
              <a:lstStyle/>
              <a:p>
                <a:pPr algn="l"/>
                <a:r>
                  <a:rPr lang="en-US" altLang="zh-CN" sz="1400">
                    <a:latin typeface="Arial Narrow" pitchFamily="34" charset="0"/>
                  </a:rPr>
                  <a:t>~~~ 	</a:t>
                </a:r>
              </a:p>
              <a:p>
                <a:pPr algn="l"/>
                <a:r>
                  <a:rPr lang="en-US" altLang="zh-CN" sz="1400">
                    <a:latin typeface="Arial Narrow" pitchFamily="34" charset="0"/>
                  </a:rPr>
                  <a:t>~~~ 	</a:t>
                </a:r>
              </a:p>
              <a:p>
                <a:pPr algn="l"/>
                <a:r>
                  <a:rPr lang="en-US" altLang="zh-CN" sz="1400">
                    <a:latin typeface="Arial Narrow" pitchFamily="34" charset="0"/>
                  </a:rPr>
                  <a:t>~~~ 	</a:t>
                </a:r>
              </a:p>
              <a:p>
                <a:pPr algn="l"/>
                <a:r>
                  <a:rPr lang="en-US" altLang="zh-CN" sz="1400">
                    <a:latin typeface="Arial Narrow" pitchFamily="34" charset="0"/>
                  </a:rPr>
                  <a:t>~~~ 	</a:t>
                </a:r>
              </a:p>
              <a:p>
                <a:pPr algn="l"/>
                <a:r>
                  <a:rPr lang="en-US" altLang="zh-CN" sz="1400">
                    <a:latin typeface="Arial Narrow" pitchFamily="34" charset="0"/>
                  </a:rPr>
                  <a:t>~~~</a:t>
                </a:r>
              </a:p>
            </p:txBody>
          </p:sp>
          <p:sp>
            <p:nvSpPr>
              <p:cNvPr id="1573899" name="Rectangle 11"/>
              <p:cNvSpPr>
                <a:spLocks noChangeArrowheads="1"/>
              </p:cNvSpPr>
              <p:nvPr/>
            </p:nvSpPr>
            <p:spPr bwMode="auto">
              <a:xfrm>
                <a:off x="1488" y="864"/>
                <a:ext cx="622"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RequiredDate</a:t>
                </a:r>
              </a:p>
            </p:txBody>
          </p:sp>
          <p:sp>
            <p:nvSpPr>
              <p:cNvPr id="1573900" name="Rectangle 12"/>
              <p:cNvSpPr>
                <a:spLocks noChangeArrowheads="1"/>
              </p:cNvSpPr>
              <p:nvPr/>
            </p:nvSpPr>
            <p:spPr bwMode="auto">
              <a:xfrm>
                <a:off x="1440" y="1008"/>
                <a:ext cx="720" cy="816"/>
              </a:xfrm>
              <a:prstGeom prst="rect">
                <a:avLst/>
              </a:prstGeom>
              <a:solidFill>
                <a:srgbClr val="DDDDDD"/>
              </a:solidFill>
              <a:ln w="9525">
                <a:solidFill>
                  <a:schemeClr val="tx1"/>
                </a:solidFill>
                <a:miter lim="800000"/>
                <a:headEnd/>
                <a:tailEnd/>
              </a:ln>
              <a:effectLst>
                <a:outerShdw dist="107763" dir="2700000" algn="ctr" rotWithShape="0">
                  <a:srgbClr val="B2B2B2"/>
                </a:outerShdw>
              </a:effectLst>
            </p:spPr>
            <p:txBody>
              <a:bodyPr wrap="none"/>
              <a:lstStyle/>
              <a:p>
                <a:r>
                  <a:rPr lang="en-US" altLang="zh-CN" sz="2000">
                    <a:latin typeface="Arial Narrow" pitchFamily="34" charset="0"/>
                  </a:rPr>
                  <a:t>1997-09-24</a:t>
                </a:r>
              </a:p>
              <a:p>
                <a:r>
                  <a:rPr lang="en-US" altLang="zh-CN" sz="2000">
                    <a:latin typeface="Arial Narrow" pitchFamily="34" charset="0"/>
                  </a:rPr>
                  <a:t>1998-01-26</a:t>
                </a:r>
              </a:p>
              <a:p>
                <a:r>
                  <a:rPr lang="en-US" altLang="zh-CN" sz="2000">
                    <a:latin typeface="Arial Narrow" pitchFamily="34" charset="0"/>
                  </a:rPr>
                  <a:t>1997-02-24</a:t>
                </a:r>
              </a:p>
              <a:p>
                <a:r>
                  <a:rPr lang="en-US" altLang="zh-CN" sz="2000">
                    <a:latin typeface="Arial Narrow" pitchFamily="34" charset="0"/>
                  </a:rPr>
                  <a:t>1997-03-05</a:t>
                </a:r>
              </a:p>
              <a:p>
                <a:r>
                  <a:rPr lang="en-US" altLang="zh-CN" sz="2000">
                    <a:latin typeface="Arial Narrow" pitchFamily="34" charset="0"/>
                  </a:rPr>
                  <a:t>1997-05-07</a:t>
                </a:r>
                <a:endParaRPr lang="en-US" altLang="zh-CN" sz="2000">
                  <a:latin typeface="Times New Roman" pitchFamily="18" charset="0"/>
                </a:endParaRPr>
              </a:p>
            </p:txBody>
          </p:sp>
          <p:sp>
            <p:nvSpPr>
              <p:cNvPr id="1573901" name="Rectangle 13"/>
              <p:cNvSpPr>
                <a:spLocks noChangeArrowheads="1"/>
              </p:cNvSpPr>
              <p:nvPr/>
            </p:nvSpPr>
            <p:spPr bwMode="auto">
              <a:xfrm>
                <a:off x="2110" y="864"/>
                <a:ext cx="626"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ShippedDate</a:t>
                </a:r>
              </a:p>
            </p:txBody>
          </p:sp>
          <p:sp>
            <p:nvSpPr>
              <p:cNvPr id="1573902" name="Rectangle 14"/>
              <p:cNvSpPr>
                <a:spLocks noChangeArrowheads="1"/>
              </p:cNvSpPr>
              <p:nvPr/>
            </p:nvSpPr>
            <p:spPr bwMode="auto">
              <a:xfrm>
                <a:off x="2110" y="1008"/>
                <a:ext cx="626"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r>
                  <a:rPr lang="en-US" altLang="zh-CN" sz="2000">
                    <a:latin typeface="Arial Narrow" pitchFamily="34" charset="0"/>
                  </a:rPr>
                  <a:t>1997-10-03</a:t>
                </a:r>
              </a:p>
              <a:p>
                <a:r>
                  <a:rPr lang="en-US" altLang="zh-CN" sz="2000">
                    <a:latin typeface="Arial Narrow" pitchFamily="34" charset="0"/>
                  </a:rPr>
                  <a:t>1998-02-06</a:t>
                </a:r>
              </a:p>
              <a:p>
                <a:r>
                  <a:rPr lang="en-US" altLang="zh-CN" sz="2000">
                    <a:latin typeface="Arial Narrow" pitchFamily="34" charset="0"/>
                  </a:rPr>
                  <a:t>1997-03-03</a:t>
                </a:r>
              </a:p>
              <a:p>
                <a:r>
                  <a:rPr lang="en-US" altLang="zh-CN" sz="2000">
                    <a:latin typeface="Arial Narrow" pitchFamily="34" charset="0"/>
                  </a:rPr>
                  <a:t>1997-03-12</a:t>
                </a:r>
              </a:p>
              <a:p>
                <a:r>
                  <a:rPr lang="en-US" altLang="zh-CN" sz="2000">
                    <a:latin typeface="Arial Narrow" pitchFamily="34" charset="0"/>
                  </a:rPr>
                  <a:t>1997-05-23</a:t>
                </a:r>
                <a:endParaRPr lang="en-US" altLang="zh-CN" sz="2000">
                  <a:latin typeface="Times New Roman" pitchFamily="18" charset="0"/>
                </a:endParaRPr>
              </a:p>
            </p:txBody>
          </p:sp>
        </p:grpSp>
        <p:sp>
          <p:nvSpPr>
            <p:cNvPr id="1573903" name="Text Box 15"/>
            <p:cNvSpPr txBox="1">
              <a:spLocks noChangeArrowheads="1"/>
            </p:cNvSpPr>
            <p:nvPr/>
          </p:nvSpPr>
          <p:spPr bwMode="auto">
            <a:xfrm>
              <a:off x="1104" y="1056"/>
              <a:ext cx="87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8000"/>
                  </a:solidFill>
                </a:rPr>
                <a:t>Orders</a:t>
              </a:r>
            </a:p>
          </p:txBody>
        </p:sp>
      </p:grpSp>
      <p:grpSp>
        <p:nvGrpSpPr>
          <p:cNvPr id="1573905" name="Group 17"/>
          <p:cNvGrpSpPr>
            <a:grpSpLocks/>
          </p:cNvGrpSpPr>
          <p:nvPr/>
        </p:nvGrpSpPr>
        <p:grpSpPr bwMode="auto">
          <a:xfrm>
            <a:off x="4953000" y="1196975"/>
            <a:ext cx="4679950" cy="2171700"/>
            <a:chOff x="3120" y="1056"/>
            <a:chExt cx="2304" cy="1200"/>
          </a:xfrm>
        </p:grpSpPr>
        <p:sp>
          <p:nvSpPr>
            <p:cNvPr id="1573906" name="Text Box 18"/>
            <p:cNvSpPr txBox="1">
              <a:spLocks noChangeArrowheads="1"/>
            </p:cNvSpPr>
            <p:nvPr/>
          </p:nvSpPr>
          <p:spPr bwMode="auto">
            <a:xfrm>
              <a:off x="3888" y="1056"/>
              <a:ext cx="98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8000"/>
                  </a:solidFill>
                </a:rPr>
                <a:t>Customers</a:t>
              </a:r>
            </a:p>
          </p:txBody>
        </p:sp>
        <p:grpSp>
          <p:nvGrpSpPr>
            <p:cNvPr id="1573907" name="Group 19"/>
            <p:cNvGrpSpPr>
              <a:grpSpLocks/>
            </p:cNvGrpSpPr>
            <p:nvPr/>
          </p:nvGrpSpPr>
          <p:grpSpPr bwMode="auto">
            <a:xfrm>
              <a:off x="3120" y="1296"/>
              <a:ext cx="2304" cy="960"/>
              <a:chOff x="3024" y="864"/>
              <a:chExt cx="2304" cy="960"/>
            </a:xfrm>
          </p:grpSpPr>
          <p:sp>
            <p:nvSpPr>
              <p:cNvPr id="1573908" name="Rectangle 20"/>
              <p:cNvSpPr>
                <a:spLocks noChangeArrowheads="1"/>
              </p:cNvSpPr>
              <p:nvPr/>
            </p:nvSpPr>
            <p:spPr bwMode="auto">
              <a:xfrm>
                <a:off x="3024" y="864"/>
                <a:ext cx="624" cy="14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CustomerID</a:t>
                </a:r>
              </a:p>
            </p:txBody>
          </p:sp>
          <p:sp>
            <p:nvSpPr>
              <p:cNvPr id="1573909" name="Rectangle 21"/>
              <p:cNvSpPr>
                <a:spLocks noChangeArrowheads="1"/>
              </p:cNvSpPr>
              <p:nvPr/>
            </p:nvSpPr>
            <p:spPr bwMode="auto">
              <a:xfrm>
                <a:off x="3024" y="1008"/>
                <a:ext cx="624" cy="816"/>
              </a:xfrm>
              <a:prstGeom prst="rect">
                <a:avLst/>
              </a:prstGeom>
              <a:solidFill>
                <a:srgbClr val="DDDDDD"/>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a:latin typeface="Arial Narrow" pitchFamily="34" charset="0"/>
                  </a:rPr>
                  <a:t>BONAP</a:t>
                </a:r>
              </a:p>
              <a:p>
                <a:pPr algn="l"/>
                <a:r>
                  <a:rPr lang="en-US" altLang="zh-CN" sz="2000">
                    <a:latin typeface="Arial Narrow" pitchFamily="34" charset="0"/>
                  </a:rPr>
                  <a:t>PICCO</a:t>
                </a:r>
              </a:p>
              <a:p>
                <a:pPr algn="l"/>
                <a:r>
                  <a:rPr lang="en-US" altLang="zh-CN" sz="2000">
                    <a:latin typeface="Arial Narrow" pitchFamily="34" charset="0"/>
                  </a:rPr>
                  <a:t>QUICK</a:t>
                </a:r>
              </a:p>
              <a:p>
                <a:pPr algn="l"/>
                <a:endParaRPr lang="en-US" altLang="zh-CN" sz="2000">
                  <a:latin typeface="Arial Narrow" pitchFamily="34" charset="0"/>
                </a:endParaRPr>
              </a:p>
              <a:p>
                <a:pPr algn="l"/>
                <a:endParaRPr lang="zh-CN" altLang="en-US" sz="2000">
                  <a:latin typeface="Times New Roman" pitchFamily="18" charset="0"/>
                </a:endParaRPr>
              </a:p>
            </p:txBody>
          </p:sp>
          <p:sp>
            <p:nvSpPr>
              <p:cNvPr id="1573910" name="Rectangle 22"/>
              <p:cNvSpPr>
                <a:spLocks noChangeArrowheads="1"/>
              </p:cNvSpPr>
              <p:nvPr/>
            </p:nvSpPr>
            <p:spPr bwMode="auto">
              <a:xfrm>
                <a:off x="3648" y="864"/>
                <a:ext cx="816" cy="14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CompanyName</a:t>
                </a:r>
              </a:p>
            </p:txBody>
          </p:sp>
          <p:sp>
            <p:nvSpPr>
              <p:cNvPr id="1573911" name="Rectangle 23"/>
              <p:cNvSpPr>
                <a:spLocks noChangeArrowheads="1"/>
              </p:cNvSpPr>
              <p:nvPr/>
            </p:nvSpPr>
            <p:spPr bwMode="auto">
              <a:xfrm>
                <a:off x="3648" y="1008"/>
                <a:ext cx="816" cy="816"/>
              </a:xfrm>
              <a:prstGeom prst="rect">
                <a:avLst/>
              </a:prstGeom>
              <a:solidFill>
                <a:srgbClr val="DDDDDD"/>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a:latin typeface="Arial Narrow" pitchFamily="34" charset="0"/>
                  </a:rPr>
                  <a:t>Bon app'</a:t>
                </a:r>
              </a:p>
              <a:p>
                <a:pPr algn="l"/>
                <a:r>
                  <a:rPr lang="en-US" altLang="zh-CN" sz="2000">
                    <a:latin typeface="Arial Narrow" pitchFamily="34" charset="0"/>
                  </a:rPr>
                  <a:t>Piccolo und mehr</a:t>
                </a:r>
              </a:p>
              <a:p>
                <a:pPr algn="l"/>
                <a:r>
                  <a:rPr lang="en-US" altLang="zh-CN" sz="2000">
                    <a:latin typeface="Arial Narrow" pitchFamily="34" charset="0"/>
                  </a:rPr>
                  <a:t>QUICK-Stop	</a:t>
                </a:r>
              </a:p>
              <a:p>
                <a:pPr algn="l"/>
                <a:endParaRPr lang="zh-CN" altLang="en-US" sz="2000">
                  <a:latin typeface="Times New Roman" pitchFamily="18" charset="0"/>
                </a:endParaRPr>
              </a:p>
            </p:txBody>
          </p:sp>
          <p:sp>
            <p:nvSpPr>
              <p:cNvPr id="1573912" name="Rectangle 24"/>
              <p:cNvSpPr>
                <a:spLocks noChangeArrowheads="1"/>
              </p:cNvSpPr>
              <p:nvPr/>
            </p:nvSpPr>
            <p:spPr bwMode="auto">
              <a:xfrm>
                <a:off x="4464" y="864"/>
                <a:ext cx="864" cy="14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ContactName</a:t>
                </a:r>
              </a:p>
            </p:txBody>
          </p:sp>
          <p:sp>
            <p:nvSpPr>
              <p:cNvPr id="1573913" name="Rectangle 25"/>
              <p:cNvSpPr>
                <a:spLocks noChangeArrowheads="1"/>
              </p:cNvSpPr>
              <p:nvPr/>
            </p:nvSpPr>
            <p:spPr bwMode="auto">
              <a:xfrm>
                <a:off x="4464" y="1008"/>
                <a:ext cx="864"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a:latin typeface="Arial Narrow" pitchFamily="34" charset="0"/>
                  </a:rPr>
                  <a:t>Laurence Lebihan</a:t>
                </a:r>
              </a:p>
              <a:p>
                <a:pPr algn="l"/>
                <a:r>
                  <a:rPr lang="en-US" altLang="zh-CN" sz="2000">
                    <a:latin typeface="Arial Narrow" pitchFamily="34" charset="0"/>
                  </a:rPr>
                  <a:t>Georg Pipps</a:t>
                </a:r>
              </a:p>
              <a:p>
                <a:pPr algn="l"/>
                <a:r>
                  <a:rPr lang="en-US" altLang="zh-CN" sz="2000">
                    <a:latin typeface="Arial Narrow" pitchFamily="34" charset="0"/>
                  </a:rPr>
                  <a:t>Horst Kloss</a:t>
                </a:r>
              </a:p>
            </p:txBody>
          </p:sp>
        </p:grpSp>
      </p:grpSp>
      <p:grpSp>
        <p:nvGrpSpPr>
          <p:cNvPr id="1573914" name="Group 26"/>
          <p:cNvGrpSpPr>
            <a:grpSpLocks/>
          </p:cNvGrpSpPr>
          <p:nvPr/>
        </p:nvGrpSpPr>
        <p:grpSpPr bwMode="auto">
          <a:xfrm>
            <a:off x="979488" y="3176588"/>
            <a:ext cx="7570787" cy="1255712"/>
            <a:chOff x="617" y="2303"/>
            <a:chExt cx="4662" cy="694"/>
          </a:xfrm>
        </p:grpSpPr>
        <p:sp>
          <p:nvSpPr>
            <p:cNvPr id="1573915" name="AutoShape 27"/>
            <p:cNvSpPr>
              <a:spLocks noChangeArrowheads="1"/>
            </p:cNvSpPr>
            <p:nvPr/>
          </p:nvSpPr>
          <p:spPr bwMode="auto">
            <a:xfrm rot="1200000" flipV="1">
              <a:off x="2414" y="2545"/>
              <a:ext cx="2160" cy="163"/>
            </a:xfrm>
            <a:prstGeom prst="rightArrow">
              <a:avLst>
                <a:gd name="adj1" fmla="val 57028"/>
                <a:gd name="adj2" fmla="val 196687"/>
              </a:avLst>
            </a:prstGeom>
            <a:gradFill rotWithShape="0">
              <a:gsLst>
                <a:gs pos="0">
                  <a:srgbClr val="FF6600">
                    <a:gamma/>
                    <a:shade val="41961"/>
                    <a:invGamma/>
                  </a:srgbClr>
                </a:gs>
                <a:gs pos="100000">
                  <a:srgbClr val="FF6600"/>
                </a:gs>
              </a:gsLst>
              <a:lin ang="5400000" scaled="1"/>
            </a:gradFill>
            <a:ln w="9525">
              <a:solidFill>
                <a:srgbClr val="99330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wrap="none" anchor="ctr"/>
            <a:lstStyle/>
            <a:p>
              <a:endParaRPr lang="zh-CN" altLang="en-US"/>
            </a:p>
          </p:txBody>
        </p:sp>
        <p:sp>
          <p:nvSpPr>
            <p:cNvPr id="1573916" name="AutoShape 28"/>
            <p:cNvSpPr>
              <a:spLocks noChangeArrowheads="1"/>
            </p:cNvSpPr>
            <p:nvPr/>
          </p:nvSpPr>
          <p:spPr bwMode="auto">
            <a:xfrm rot="5441956">
              <a:off x="4837" y="2554"/>
              <a:ext cx="694" cy="191"/>
            </a:xfrm>
            <a:prstGeom prst="rightArrow">
              <a:avLst>
                <a:gd name="adj1" fmla="val 50000"/>
                <a:gd name="adj2" fmla="val 90838"/>
              </a:avLst>
            </a:prstGeom>
            <a:gradFill rotWithShape="0">
              <a:gsLst>
                <a:gs pos="0">
                  <a:srgbClr val="FF6600">
                    <a:gamma/>
                    <a:shade val="41961"/>
                    <a:invGamma/>
                  </a:srgbClr>
                </a:gs>
                <a:gs pos="100000">
                  <a:srgbClr val="FF6600"/>
                </a:gs>
              </a:gsLst>
              <a:lin ang="5400000" scaled="1"/>
            </a:gradFill>
            <a:ln w="9525">
              <a:solidFill>
                <a:srgbClr val="99330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wrap="none" anchor="ctr"/>
            <a:lstStyle/>
            <a:p>
              <a:endParaRPr lang="zh-CN" altLang="en-US"/>
            </a:p>
          </p:txBody>
        </p:sp>
        <p:sp>
          <p:nvSpPr>
            <p:cNvPr id="1573917" name="AutoShape 29"/>
            <p:cNvSpPr>
              <a:spLocks noChangeArrowheads="1"/>
            </p:cNvSpPr>
            <p:nvPr/>
          </p:nvSpPr>
          <p:spPr bwMode="auto">
            <a:xfrm rot="720000">
              <a:off x="617" y="2585"/>
              <a:ext cx="3319" cy="144"/>
            </a:xfrm>
            <a:prstGeom prst="rightArrow">
              <a:avLst>
                <a:gd name="adj1" fmla="val 57028"/>
                <a:gd name="adj2" fmla="val 342101"/>
              </a:avLst>
            </a:prstGeom>
            <a:gradFill rotWithShape="0">
              <a:gsLst>
                <a:gs pos="0">
                  <a:srgbClr val="FF6600">
                    <a:gamma/>
                    <a:shade val="41961"/>
                    <a:invGamma/>
                  </a:srgbClr>
                </a:gs>
                <a:gs pos="100000">
                  <a:srgbClr val="FF6600"/>
                </a:gs>
              </a:gsLst>
              <a:lin ang="5400000" scaled="1"/>
            </a:gradFill>
            <a:ln w="9525">
              <a:solidFill>
                <a:srgbClr val="993300"/>
              </a:solidFill>
              <a:miter lim="800000"/>
              <a:headEnd/>
              <a:tailEnd/>
            </a:ln>
            <a:effectLst/>
            <a:extLst>
              <a:ext uri="{AF507438-7753-43E0-B8FC-AC1667EBCBE1}">
                <a14:hiddenEffects xmlns:a14="http://schemas.microsoft.com/office/drawing/2010/main">
                  <a:effectLst>
                    <a:outerShdw dist="53882" dir="2700000" algn="ctr" rotWithShape="0">
                      <a:srgbClr val="B2B2B2"/>
                    </a:outerShdw>
                  </a:effectLst>
                </a14:hiddenEffects>
              </a:ext>
            </a:extLst>
          </p:spPr>
          <p:txBody>
            <a:bodyPr wrap="none" anchor="ctr"/>
            <a:lstStyle/>
            <a:p>
              <a:endParaRPr lang="zh-CN" altLang="en-US"/>
            </a:p>
          </p:txBody>
        </p:sp>
      </p:grpSp>
      <p:grpSp>
        <p:nvGrpSpPr>
          <p:cNvPr id="1573918" name="Group 30"/>
          <p:cNvGrpSpPr>
            <a:grpSpLocks/>
          </p:cNvGrpSpPr>
          <p:nvPr/>
        </p:nvGrpSpPr>
        <p:grpSpPr bwMode="auto">
          <a:xfrm>
            <a:off x="5882952" y="3573463"/>
            <a:ext cx="4038600" cy="2606675"/>
            <a:chOff x="3696" y="2544"/>
            <a:chExt cx="1920" cy="1440"/>
          </a:xfrm>
        </p:grpSpPr>
        <p:sp>
          <p:nvSpPr>
            <p:cNvPr id="1573919" name="Text Box 31"/>
            <p:cNvSpPr txBox="1">
              <a:spLocks noChangeArrowheads="1"/>
            </p:cNvSpPr>
            <p:nvPr/>
          </p:nvSpPr>
          <p:spPr bwMode="auto">
            <a:xfrm>
              <a:off x="3888" y="2544"/>
              <a:ext cx="129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spcBef>
                  <a:spcPct val="50000"/>
                </a:spcBef>
              </a:pPr>
              <a:r>
                <a:rPr lang="en-US" altLang="zh-CN">
                  <a:solidFill>
                    <a:srgbClr val="008000"/>
                  </a:solidFill>
                </a:rPr>
                <a:t>ShipStatusView</a:t>
              </a:r>
            </a:p>
          </p:txBody>
        </p:sp>
        <p:grpSp>
          <p:nvGrpSpPr>
            <p:cNvPr id="1573920" name="Group 32"/>
            <p:cNvGrpSpPr>
              <a:grpSpLocks/>
            </p:cNvGrpSpPr>
            <p:nvPr/>
          </p:nvGrpSpPr>
          <p:grpSpPr bwMode="auto">
            <a:xfrm>
              <a:off x="3696" y="3024"/>
              <a:ext cx="1920" cy="960"/>
              <a:chOff x="3600" y="2832"/>
              <a:chExt cx="1920" cy="960"/>
            </a:xfrm>
          </p:grpSpPr>
          <p:sp>
            <p:nvSpPr>
              <p:cNvPr id="1573921" name="Rectangle 33"/>
              <p:cNvSpPr>
                <a:spLocks noChangeArrowheads="1"/>
              </p:cNvSpPr>
              <p:nvPr/>
            </p:nvSpPr>
            <p:spPr bwMode="auto">
              <a:xfrm>
                <a:off x="3600" y="2832"/>
                <a:ext cx="528"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OrderID</a:t>
                </a:r>
              </a:p>
            </p:txBody>
          </p:sp>
          <p:sp>
            <p:nvSpPr>
              <p:cNvPr id="1573922" name="Rectangle 34"/>
              <p:cNvSpPr>
                <a:spLocks noChangeArrowheads="1"/>
              </p:cNvSpPr>
              <p:nvPr/>
            </p:nvSpPr>
            <p:spPr bwMode="auto">
              <a:xfrm>
                <a:off x="3600" y="2976"/>
                <a:ext cx="528"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a:latin typeface="Arial Narrow" pitchFamily="34" charset="0"/>
                  </a:rPr>
                  <a:t>10264</a:t>
                </a:r>
              </a:p>
              <a:p>
                <a:pPr algn="l"/>
                <a:r>
                  <a:rPr lang="en-US" altLang="zh-CN" sz="2000">
                    <a:latin typeface="Arial Narrow" pitchFamily="34" charset="0"/>
                  </a:rPr>
                  <a:t>10271</a:t>
                </a:r>
              </a:p>
              <a:p>
                <a:pPr algn="l"/>
                <a:r>
                  <a:rPr lang="en-US" altLang="zh-CN" sz="2000">
                    <a:latin typeface="Arial Narrow" pitchFamily="34" charset="0"/>
                  </a:rPr>
                  <a:t>10280</a:t>
                </a:r>
              </a:p>
            </p:txBody>
          </p:sp>
          <p:sp>
            <p:nvSpPr>
              <p:cNvPr id="1573923" name="Rectangle 35"/>
              <p:cNvSpPr>
                <a:spLocks noChangeArrowheads="1"/>
              </p:cNvSpPr>
              <p:nvPr/>
            </p:nvSpPr>
            <p:spPr bwMode="auto">
              <a:xfrm>
                <a:off x="4208" y="2832"/>
                <a:ext cx="560"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endParaRPr lang="zh-CN" altLang="en-US" sz="1600" i="1">
                  <a:solidFill>
                    <a:schemeClr val="bg1"/>
                  </a:solidFill>
                  <a:effectLst>
                    <a:outerShdw blurRad="38100" dist="38100" dir="2700000" algn="tl">
                      <a:srgbClr val="000000"/>
                    </a:outerShdw>
                  </a:effectLst>
                  <a:latin typeface="Arial Narrow" pitchFamily="34" charset="0"/>
                </a:endParaRPr>
              </a:p>
            </p:txBody>
          </p:sp>
          <p:sp>
            <p:nvSpPr>
              <p:cNvPr id="1573924" name="Rectangle 36"/>
              <p:cNvSpPr>
                <a:spLocks noChangeArrowheads="1"/>
              </p:cNvSpPr>
              <p:nvPr/>
            </p:nvSpPr>
            <p:spPr bwMode="auto">
              <a:xfrm>
                <a:off x="4208" y="2976"/>
                <a:ext cx="560"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1400">
                    <a:latin typeface="Arial Narrow" pitchFamily="34" charset="0"/>
                  </a:rPr>
                  <a:t>1996-08-21</a:t>
                </a:r>
              </a:p>
              <a:p>
                <a:pPr algn="l"/>
                <a:r>
                  <a:rPr lang="en-US" altLang="zh-CN" sz="1400">
                    <a:latin typeface="Arial Narrow" pitchFamily="34" charset="0"/>
                  </a:rPr>
                  <a:t>1996-08-29</a:t>
                </a:r>
              </a:p>
              <a:p>
                <a:pPr algn="l"/>
                <a:r>
                  <a:rPr lang="en-US" altLang="zh-CN" sz="1400">
                    <a:latin typeface="Arial Narrow" pitchFamily="34" charset="0"/>
                  </a:rPr>
                  <a:t>1996-09-11	</a:t>
                </a:r>
              </a:p>
              <a:p>
                <a:pPr algn="l"/>
                <a:endParaRPr lang="en-US" altLang="zh-CN" sz="1400">
                  <a:latin typeface="Arial Narrow" pitchFamily="34" charset="0"/>
                </a:endParaRPr>
              </a:p>
              <a:p>
                <a:pPr algn="l"/>
                <a:endParaRPr lang="zh-CN" altLang="en-US" sz="1400">
                  <a:latin typeface="Arial Narrow" pitchFamily="34" charset="0"/>
                </a:endParaRPr>
              </a:p>
            </p:txBody>
          </p:sp>
          <p:sp>
            <p:nvSpPr>
              <p:cNvPr id="1573925" name="Rectangle 37"/>
              <p:cNvSpPr>
                <a:spLocks noChangeArrowheads="1"/>
              </p:cNvSpPr>
              <p:nvPr/>
            </p:nvSpPr>
            <p:spPr bwMode="auto">
              <a:xfrm>
                <a:off x="4080" y="2832"/>
                <a:ext cx="656"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a:solidFill>
                      <a:schemeClr val="bg1"/>
                    </a:solidFill>
                    <a:effectLst>
                      <a:outerShdw blurRad="38100" dist="38100" dir="2700000" algn="tl">
                        <a:srgbClr val="000000"/>
                      </a:outerShdw>
                    </a:effectLst>
                    <a:latin typeface="Arial Narrow" pitchFamily="34" charset="0"/>
                  </a:rPr>
                  <a:t>ShippedDate</a:t>
                </a:r>
              </a:p>
            </p:txBody>
          </p:sp>
          <p:sp>
            <p:nvSpPr>
              <p:cNvPr id="1573926" name="Rectangle 38"/>
              <p:cNvSpPr>
                <a:spLocks noChangeArrowheads="1"/>
              </p:cNvSpPr>
              <p:nvPr/>
            </p:nvSpPr>
            <p:spPr bwMode="auto">
              <a:xfrm>
                <a:off x="4080" y="2976"/>
                <a:ext cx="656"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a:latin typeface="Arial Narrow" pitchFamily="34" charset="0"/>
                  </a:rPr>
                  <a:t>1996-08-23</a:t>
                </a:r>
              </a:p>
              <a:p>
                <a:pPr algn="l"/>
                <a:r>
                  <a:rPr lang="en-US" altLang="zh-CN" sz="2000">
                    <a:latin typeface="Arial Narrow" pitchFamily="34" charset="0"/>
                  </a:rPr>
                  <a:t>1996-08-30</a:t>
                </a:r>
              </a:p>
              <a:p>
                <a:pPr algn="l"/>
                <a:r>
                  <a:rPr lang="en-US" altLang="zh-CN" sz="2000">
                    <a:latin typeface="Arial Narrow" pitchFamily="34" charset="0"/>
                  </a:rPr>
                  <a:t>1996-09-12</a:t>
                </a:r>
              </a:p>
            </p:txBody>
          </p:sp>
          <p:sp>
            <p:nvSpPr>
              <p:cNvPr id="1573927" name="Rectangle 39"/>
              <p:cNvSpPr>
                <a:spLocks noChangeArrowheads="1"/>
              </p:cNvSpPr>
              <p:nvPr/>
            </p:nvSpPr>
            <p:spPr bwMode="auto">
              <a:xfrm>
                <a:off x="4704" y="2832"/>
                <a:ext cx="816" cy="144"/>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107763" dir="2700000" algn="ctr" rotWithShape="0">
                  <a:srgbClr val="B2B2B2"/>
                </a:outerShdw>
              </a:effectLst>
            </p:spPr>
            <p:txBody>
              <a:bodyPr wrap="none" anchor="ctr"/>
              <a:lstStyle/>
              <a:p>
                <a:pPr>
                  <a:spcBef>
                    <a:spcPct val="50000"/>
                  </a:spcBef>
                </a:pPr>
                <a:r>
                  <a:rPr lang="en-US" altLang="zh-CN" sz="2000" i="1" dirty="0" err="1">
                    <a:solidFill>
                      <a:schemeClr val="bg1"/>
                    </a:solidFill>
                    <a:effectLst>
                      <a:outerShdw blurRad="38100" dist="38100" dir="2700000" algn="tl">
                        <a:srgbClr val="000000"/>
                      </a:outerShdw>
                    </a:effectLst>
                    <a:latin typeface="Arial Narrow" pitchFamily="34" charset="0"/>
                  </a:rPr>
                  <a:t>ContactName</a:t>
                </a:r>
                <a:endParaRPr lang="en-US" altLang="zh-CN" sz="2000" i="1" dirty="0">
                  <a:solidFill>
                    <a:schemeClr val="bg1"/>
                  </a:solidFill>
                  <a:effectLst>
                    <a:outerShdw blurRad="38100" dist="38100" dir="2700000" algn="tl">
                      <a:srgbClr val="000000"/>
                    </a:outerShdw>
                  </a:effectLst>
                  <a:latin typeface="Arial Narrow" pitchFamily="34" charset="0"/>
                </a:endParaRPr>
              </a:p>
            </p:txBody>
          </p:sp>
          <p:sp>
            <p:nvSpPr>
              <p:cNvPr id="1573928" name="Rectangle 40"/>
              <p:cNvSpPr>
                <a:spLocks noChangeArrowheads="1"/>
              </p:cNvSpPr>
              <p:nvPr/>
            </p:nvSpPr>
            <p:spPr bwMode="auto">
              <a:xfrm>
                <a:off x="4704" y="2976"/>
                <a:ext cx="816" cy="816"/>
              </a:xfrm>
              <a:prstGeom prst="rect">
                <a:avLst/>
              </a:prstGeom>
              <a:solidFill>
                <a:schemeClr val="bg1"/>
              </a:solidFill>
              <a:ln w="9525">
                <a:solidFill>
                  <a:schemeClr val="tx1"/>
                </a:solidFill>
                <a:miter lim="800000"/>
                <a:headEnd/>
                <a:tailEnd/>
              </a:ln>
              <a:effectLst>
                <a:outerShdw dist="107763" dir="2700000" algn="ctr" rotWithShape="0">
                  <a:srgbClr val="B2B2B2"/>
                </a:outerShdw>
              </a:effectLst>
            </p:spPr>
            <p:txBody>
              <a:bodyPr wrap="none"/>
              <a:lstStyle/>
              <a:p>
                <a:pPr algn="l"/>
                <a:r>
                  <a:rPr lang="en-US" altLang="zh-CN" sz="2000" dirty="0">
                    <a:latin typeface="Arial Narrow" pitchFamily="34" charset="0"/>
                  </a:rPr>
                  <a:t>Laurence </a:t>
                </a:r>
                <a:r>
                  <a:rPr lang="en-US" altLang="zh-CN" sz="2000" dirty="0" err="1">
                    <a:latin typeface="Arial Narrow" pitchFamily="34" charset="0"/>
                  </a:rPr>
                  <a:t>Lebihan</a:t>
                </a:r>
                <a:endParaRPr lang="en-US" altLang="zh-CN" sz="2000" dirty="0">
                  <a:latin typeface="Arial Narrow" pitchFamily="34" charset="0"/>
                </a:endParaRPr>
              </a:p>
              <a:p>
                <a:pPr algn="l"/>
                <a:r>
                  <a:rPr lang="en-US" altLang="zh-CN" sz="2000" dirty="0">
                    <a:latin typeface="Arial Narrow" pitchFamily="34" charset="0"/>
                  </a:rPr>
                  <a:t>Georg </a:t>
                </a:r>
                <a:r>
                  <a:rPr lang="en-US" altLang="zh-CN" sz="2000" dirty="0" err="1">
                    <a:latin typeface="Arial Narrow" pitchFamily="34" charset="0"/>
                  </a:rPr>
                  <a:t>Pipps</a:t>
                </a:r>
                <a:endParaRPr lang="en-US" altLang="zh-CN" sz="2000" dirty="0">
                  <a:latin typeface="Arial Narrow" pitchFamily="34" charset="0"/>
                </a:endParaRPr>
              </a:p>
              <a:p>
                <a:pPr algn="l"/>
                <a:r>
                  <a:rPr lang="en-US" altLang="zh-CN" sz="2000" dirty="0">
                    <a:latin typeface="Arial Narrow" pitchFamily="34" charset="0"/>
                  </a:rPr>
                  <a:t>Horst </a:t>
                </a:r>
                <a:r>
                  <a:rPr lang="en-US" altLang="zh-CN" sz="2000" dirty="0" err="1">
                    <a:latin typeface="Arial Narrow" pitchFamily="34" charset="0"/>
                  </a:rPr>
                  <a:t>Kloss</a:t>
                </a:r>
                <a:endParaRPr lang="en-US" altLang="zh-CN" sz="2000" dirty="0">
                  <a:latin typeface="Arial Narrow"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73891"/>
                                        </p:tgtEl>
                                        <p:attrNameLst>
                                          <p:attrName>style.visibility</p:attrName>
                                        </p:attrNameLst>
                                      </p:cBhvr>
                                      <p:to>
                                        <p:strVal val="visible"/>
                                      </p:to>
                                    </p:set>
                                    <p:animEffect transition="in" filter="fade">
                                      <p:cBhvr>
                                        <p:cTn id="7" dur="500"/>
                                        <p:tgtEl>
                                          <p:spTgt spid="1573891"/>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573905"/>
                                        </p:tgtEl>
                                        <p:attrNameLst>
                                          <p:attrName>style.visibility</p:attrName>
                                        </p:attrNameLst>
                                      </p:cBhvr>
                                      <p:to>
                                        <p:strVal val="visible"/>
                                      </p:to>
                                    </p:set>
                                    <p:animEffect transition="in" filter="fade">
                                      <p:cBhvr>
                                        <p:cTn id="11" dur="500"/>
                                        <p:tgtEl>
                                          <p:spTgt spid="15739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73904"/>
                                        </p:tgtEl>
                                        <p:attrNameLst>
                                          <p:attrName>style.visibility</p:attrName>
                                        </p:attrNameLst>
                                      </p:cBhvr>
                                      <p:to>
                                        <p:strVal val="visible"/>
                                      </p:to>
                                    </p:set>
                                    <p:animEffect transition="in" filter="fade">
                                      <p:cBhvr>
                                        <p:cTn id="16" dur="500"/>
                                        <p:tgtEl>
                                          <p:spTgt spid="15739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573914"/>
                                        </p:tgtEl>
                                        <p:attrNameLst>
                                          <p:attrName>style.visibility</p:attrName>
                                        </p:attrNameLst>
                                      </p:cBhvr>
                                      <p:to>
                                        <p:strVal val="visible"/>
                                      </p:to>
                                    </p:set>
                                    <p:animEffect transition="in" filter="fade">
                                      <p:cBhvr>
                                        <p:cTn id="21" dur="500"/>
                                        <p:tgtEl>
                                          <p:spTgt spid="15739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573918"/>
                                        </p:tgtEl>
                                        <p:attrNameLst>
                                          <p:attrName>style.visibility</p:attrName>
                                        </p:attrNameLst>
                                      </p:cBhvr>
                                      <p:to>
                                        <p:strVal val="visible"/>
                                      </p:to>
                                    </p:set>
                                    <p:animEffect transition="in" filter="fade">
                                      <p:cBhvr>
                                        <p:cTn id="26" dur="500"/>
                                        <p:tgtEl>
                                          <p:spTgt spid="1573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904"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F177033-239D-4A2E-AD73-19D38C948506}" type="slidenum">
              <a:rPr lang="zh-CN" altLang="en-US"/>
              <a:pPr/>
              <a:t>141</a:t>
            </a:fld>
            <a:endParaRPr lang="en-US" altLang="zh-CN"/>
          </a:p>
        </p:txBody>
      </p:sp>
      <p:sp>
        <p:nvSpPr>
          <p:cNvPr id="5" name="日期占位符 4"/>
          <p:cNvSpPr>
            <a:spLocks noGrp="1"/>
          </p:cNvSpPr>
          <p:nvPr>
            <p:ph type="dt" sz="half" idx="11"/>
          </p:nvPr>
        </p:nvSpPr>
        <p:spPr/>
        <p:txBody>
          <a:bodyPr/>
          <a:lstStyle/>
          <a:p>
            <a:fld id="{8CEBB903-848C-4393-8F4D-084D7C8E5F82}" type="datetime1">
              <a:rPr lang="zh-CN" altLang="en-US"/>
              <a:pPr/>
              <a:t>2023/3/5</a:t>
            </a:fld>
            <a:endParaRPr lang="en-US" altLang="zh-CN" sz="1000"/>
          </a:p>
        </p:txBody>
      </p:sp>
      <p:sp>
        <p:nvSpPr>
          <p:cNvPr id="1574914" name="Rectangle 2"/>
          <p:cNvSpPr>
            <a:spLocks noGrp="1" noChangeArrowheads="1"/>
          </p:cNvSpPr>
          <p:nvPr>
            <p:ph type="title"/>
          </p:nvPr>
        </p:nvSpPr>
        <p:spPr/>
        <p:txBody>
          <a:bodyPr/>
          <a:lstStyle/>
          <a:p>
            <a:r>
              <a:rPr lang="en-US" altLang="zh-CN"/>
              <a:t>1. </a:t>
            </a:r>
            <a:r>
              <a:rPr lang="zh-CN" altLang="en-US"/>
              <a:t>建立视图</a:t>
            </a:r>
          </a:p>
        </p:txBody>
      </p:sp>
      <p:sp>
        <p:nvSpPr>
          <p:cNvPr id="1574915" name="Rectangle 3"/>
          <p:cNvSpPr>
            <a:spLocks noGrp="1" noChangeArrowheads="1"/>
          </p:cNvSpPr>
          <p:nvPr>
            <p:ph type="body" idx="1"/>
          </p:nvPr>
        </p:nvSpPr>
        <p:spPr>
          <a:xfrm>
            <a:off x="273050" y="1196975"/>
            <a:ext cx="9274175" cy="4311650"/>
          </a:xfrm>
        </p:spPr>
        <p:txBody>
          <a:bodyPr/>
          <a:lstStyle/>
          <a:p>
            <a:pPr marL="342900" indent="-342900" defTabSz="889000">
              <a:lnSpc>
                <a:spcPct val="100000"/>
              </a:lnSpc>
            </a:pPr>
            <a:r>
              <a:rPr lang="zh-CN" altLang="en-US" dirty="0"/>
              <a:t>组成视图的属性列名</a:t>
            </a:r>
            <a:r>
              <a:rPr lang="zh-CN" altLang="en-US" dirty="0">
                <a:solidFill>
                  <a:srgbClr val="0000CC"/>
                </a:solidFill>
              </a:rPr>
              <a:t>全部省略</a:t>
            </a:r>
            <a:r>
              <a:rPr lang="zh-CN" altLang="en-US" dirty="0"/>
              <a:t>或</a:t>
            </a:r>
            <a:r>
              <a:rPr lang="zh-CN" altLang="en-US" dirty="0">
                <a:solidFill>
                  <a:srgbClr val="0000CC"/>
                </a:solidFill>
              </a:rPr>
              <a:t>全部指定</a:t>
            </a:r>
          </a:p>
          <a:p>
            <a:pPr marL="742950" lvl="1" indent="-285750" defTabSz="889000">
              <a:lnSpc>
                <a:spcPct val="100000"/>
              </a:lnSpc>
            </a:pPr>
            <a:r>
              <a:rPr lang="zh-CN" altLang="en-US" dirty="0"/>
              <a:t>省略</a:t>
            </a:r>
            <a:r>
              <a:rPr lang="en-US" altLang="zh-CN" dirty="0"/>
              <a:t>: </a:t>
            </a:r>
          </a:p>
          <a:p>
            <a:pPr marL="742950" lvl="1" indent="-285750" defTabSz="889000">
              <a:lnSpc>
                <a:spcPct val="100000"/>
              </a:lnSpc>
              <a:buFontTx/>
              <a:buNone/>
            </a:pPr>
            <a:r>
              <a:rPr lang="en-US" altLang="zh-CN" dirty="0"/>
              <a:t>    </a:t>
            </a:r>
            <a:r>
              <a:rPr lang="zh-CN" altLang="en-US" dirty="0"/>
              <a:t>由子查询中</a:t>
            </a:r>
            <a:r>
              <a:rPr lang="en-US" altLang="zh-CN" dirty="0"/>
              <a:t>SELECT</a:t>
            </a:r>
            <a:r>
              <a:rPr lang="zh-CN" altLang="en-US" dirty="0"/>
              <a:t>目标列中的诸字段组成</a:t>
            </a:r>
          </a:p>
          <a:p>
            <a:pPr marL="742950" lvl="1" indent="-285750" defTabSz="889000">
              <a:lnSpc>
                <a:spcPct val="100000"/>
              </a:lnSpc>
            </a:pPr>
            <a:r>
              <a:rPr lang="zh-CN" altLang="zh-CN" dirty="0"/>
              <a:t>在下列情况下，必须命名 CREATE VIEW 中的列：</a:t>
            </a:r>
            <a:endParaRPr lang="en-US" altLang="zh-CN" dirty="0"/>
          </a:p>
          <a:p>
            <a:pPr marL="1143000" lvl="2" indent="-228600" defTabSz="889000">
              <a:lnSpc>
                <a:spcPct val="100000"/>
              </a:lnSpc>
              <a:buFont typeface="Wingdings" pitchFamily="2" charset="2"/>
              <a:buNone/>
            </a:pPr>
            <a:r>
              <a:rPr lang="en-US" altLang="zh-CN" dirty="0"/>
              <a:t>(1)</a:t>
            </a:r>
            <a:r>
              <a:rPr lang="zh-CN" altLang="en-US" dirty="0"/>
              <a:t>当列是从算术表达式、函数或常量派生的</a:t>
            </a:r>
          </a:p>
          <a:p>
            <a:pPr marL="1143000" lvl="2" indent="-228600" defTabSz="889000">
              <a:lnSpc>
                <a:spcPct val="100000"/>
              </a:lnSpc>
              <a:buFont typeface="Wingdings" pitchFamily="2" charset="2"/>
              <a:buNone/>
            </a:pPr>
            <a:r>
              <a:rPr lang="en-US" altLang="zh-CN" dirty="0"/>
              <a:t>(2)</a:t>
            </a:r>
            <a:r>
              <a:rPr lang="zh-CN" altLang="en-US" dirty="0"/>
              <a:t>两个或更多的列可能会具有相同的名称（通常是因为连接）</a:t>
            </a:r>
          </a:p>
          <a:p>
            <a:pPr marL="1143000" lvl="2" indent="-228600" defTabSz="889000">
              <a:lnSpc>
                <a:spcPct val="100000"/>
              </a:lnSpc>
              <a:buFont typeface="Wingdings" pitchFamily="2" charset="2"/>
              <a:buNone/>
            </a:pPr>
            <a:r>
              <a:rPr lang="en-US" altLang="zh-CN" dirty="0"/>
              <a:t>(3)</a:t>
            </a:r>
            <a:r>
              <a:rPr lang="zh-CN" altLang="en-US" dirty="0"/>
              <a:t>视图中的某列被赋予了不同于派生来源列的名称</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A060CB-8D4B-47BA-8147-24E8D7E8F460}" type="slidenum">
              <a:rPr lang="zh-CN" altLang="en-US"/>
              <a:pPr/>
              <a:t>142</a:t>
            </a:fld>
            <a:endParaRPr lang="en-US" altLang="zh-CN"/>
          </a:p>
        </p:txBody>
      </p:sp>
      <p:sp>
        <p:nvSpPr>
          <p:cNvPr id="5" name="日期占位符 4"/>
          <p:cNvSpPr>
            <a:spLocks noGrp="1"/>
          </p:cNvSpPr>
          <p:nvPr>
            <p:ph type="dt" sz="half" idx="11"/>
          </p:nvPr>
        </p:nvSpPr>
        <p:spPr/>
        <p:txBody>
          <a:bodyPr/>
          <a:lstStyle/>
          <a:p>
            <a:fld id="{06835EF4-6784-4AE9-AEEB-222BAECCD4AB}" type="datetime1">
              <a:rPr lang="zh-CN" altLang="en-US"/>
              <a:pPr/>
              <a:t>2023/3/5</a:t>
            </a:fld>
            <a:endParaRPr lang="en-US" altLang="zh-CN" sz="1000"/>
          </a:p>
        </p:txBody>
      </p:sp>
      <p:sp>
        <p:nvSpPr>
          <p:cNvPr id="1729538" name="Rectangle 2"/>
          <p:cNvSpPr>
            <a:spLocks noGrp="1" noChangeArrowheads="1"/>
          </p:cNvSpPr>
          <p:nvPr>
            <p:ph type="title"/>
          </p:nvPr>
        </p:nvSpPr>
        <p:spPr/>
        <p:txBody>
          <a:bodyPr/>
          <a:lstStyle/>
          <a:p>
            <a:r>
              <a:rPr lang="en-US" altLang="zh-CN"/>
              <a:t>1. </a:t>
            </a:r>
            <a:r>
              <a:rPr lang="zh-CN" altLang="en-US"/>
              <a:t>建立视图</a:t>
            </a:r>
          </a:p>
        </p:txBody>
      </p:sp>
      <p:sp>
        <p:nvSpPr>
          <p:cNvPr id="1729539" name="Rectangle 3"/>
          <p:cNvSpPr>
            <a:spLocks noGrp="1" noChangeArrowheads="1"/>
          </p:cNvSpPr>
          <p:nvPr>
            <p:ph type="body" idx="1"/>
          </p:nvPr>
        </p:nvSpPr>
        <p:spPr>
          <a:xfrm>
            <a:off x="650875" y="1143000"/>
            <a:ext cx="8820150" cy="5096780"/>
          </a:xfrm>
        </p:spPr>
        <p:txBody>
          <a:bodyPr/>
          <a:lstStyle/>
          <a:p>
            <a:pPr>
              <a:spcBef>
                <a:spcPct val="0"/>
              </a:spcBef>
            </a:pPr>
            <a:r>
              <a:rPr lang="en-US" altLang="zh-CN" dirty="0"/>
              <a:t>WITH CHECK OPTION</a:t>
            </a:r>
            <a:r>
              <a:rPr lang="zh-CN" altLang="en-US" dirty="0"/>
              <a:t>选项</a:t>
            </a:r>
          </a:p>
          <a:p>
            <a:pPr lvl="1">
              <a:spcBef>
                <a:spcPct val="0"/>
              </a:spcBef>
            </a:pPr>
            <a:r>
              <a:rPr lang="zh-CN" altLang="en-US" dirty="0"/>
              <a:t>通过视图插入、删除或修改元组时检查元组是否满足视图定义中的条件，如果不满足则拒绝执行</a:t>
            </a:r>
          </a:p>
          <a:p>
            <a:pPr lvl="1">
              <a:spcBef>
                <a:spcPct val="0"/>
              </a:spcBef>
            </a:pPr>
            <a:r>
              <a:rPr lang="zh-CN" altLang="en-US" dirty="0"/>
              <a:t>如果视图定义中含有条件，建议选择</a:t>
            </a:r>
            <a:r>
              <a:rPr lang="en-US" altLang="zh-CN" dirty="0"/>
              <a:t>WITH CHECK OPTION</a:t>
            </a:r>
            <a:r>
              <a:rPr lang="zh-CN" altLang="en-US" dirty="0"/>
              <a:t>选项，以约束更新的数据 </a:t>
            </a:r>
          </a:p>
          <a:p>
            <a:pPr>
              <a:spcBef>
                <a:spcPct val="0"/>
              </a:spcBef>
            </a:pPr>
            <a:r>
              <a:rPr lang="en-US" altLang="zh-CN" dirty="0"/>
              <a:t>【</a:t>
            </a:r>
            <a:r>
              <a:rPr lang="zh-CN" altLang="en-US" dirty="0"/>
              <a:t>例</a:t>
            </a:r>
            <a:r>
              <a:rPr lang="en-US" altLang="zh-CN" dirty="0"/>
              <a:t>4-41】</a:t>
            </a:r>
            <a:r>
              <a:rPr lang="zh-CN" altLang="en-US" dirty="0"/>
              <a:t>建立年龄小于</a:t>
            </a:r>
            <a:r>
              <a:rPr lang="en-US" altLang="zh-CN" dirty="0"/>
              <a:t>23</a:t>
            </a:r>
            <a:r>
              <a:rPr lang="zh-CN" altLang="en-US" dirty="0"/>
              <a:t>岁的学生视图，并要求数据更新时进行检查。</a:t>
            </a:r>
          </a:p>
          <a:p>
            <a:pPr lvl="2">
              <a:spcBef>
                <a:spcPct val="0"/>
              </a:spcBef>
              <a:buFont typeface="Wingdings" pitchFamily="2" charset="2"/>
              <a:buNone/>
            </a:pPr>
            <a:r>
              <a:rPr lang="en-US" altLang="zh-CN" sz="2400" dirty="0">
                <a:solidFill>
                  <a:srgbClr val="0000FF"/>
                </a:solidFill>
              </a:rPr>
              <a:t>CREATE VIEW Sage_23</a:t>
            </a:r>
          </a:p>
          <a:p>
            <a:pPr lvl="2">
              <a:spcBef>
                <a:spcPct val="0"/>
              </a:spcBef>
              <a:buFont typeface="Wingdings" pitchFamily="2" charset="2"/>
              <a:buNone/>
            </a:pPr>
            <a:r>
              <a:rPr lang="en-US" altLang="zh-CN" sz="2400" dirty="0">
                <a:solidFill>
                  <a:srgbClr val="0000FF"/>
                </a:solidFill>
              </a:rPr>
              <a:t>   AS SELECT * </a:t>
            </a:r>
          </a:p>
          <a:p>
            <a:pPr lvl="2">
              <a:spcBef>
                <a:spcPct val="0"/>
              </a:spcBef>
              <a:buFont typeface="Wingdings" pitchFamily="2" charset="2"/>
              <a:buNone/>
            </a:pPr>
            <a:r>
              <a:rPr lang="en-US" altLang="zh-CN" sz="2400" dirty="0">
                <a:solidFill>
                  <a:srgbClr val="0000FF"/>
                </a:solidFill>
              </a:rPr>
              <a:t>               FROM Student </a:t>
            </a:r>
          </a:p>
          <a:p>
            <a:pPr lvl="2">
              <a:spcBef>
                <a:spcPct val="0"/>
              </a:spcBef>
              <a:buFont typeface="Wingdings" pitchFamily="2" charset="2"/>
              <a:buNone/>
            </a:pPr>
            <a:r>
              <a:rPr lang="en-US" altLang="zh-CN" sz="2400" dirty="0">
                <a:solidFill>
                  <a:srgbClr val="0000FF"/>
                </a:solidFill>
              </a:rPr>
              <a:t>                    WHERE Sage &lt; 23 </a:t>
            </a:r>
          </a:p>
          <a:p>
            <a:pPr lvl="2">
              <a:spcBef>
                <a:spcPct val="0"/>
              </a:spcBef>
              <a:buFont typeface="Wingdings" pitchFamily="2" charset="2"/>
              <a:buNone/>
            </a:pPr>
            <a:r>
              <a:rPr lang="en-US" altLang="zh-CN" sz="2400" dirty="0">
                <a:solidFill>
                  <a:srgbClr val="0000FF"/>
                </a:solidFill>
              </a:rPr>
              <a:t>   WITH CHECK OPTION </a:t>
            </a:r>
          </a:p>
          <a:p>
            <a:pPr lvl="1">
              <a:spcBef>
                <a:spcPct val="0"/>
              </a:spcBef>
            </a:pPr>
            <a:r>
              <a:rPr lang="zh-CN" altLang="en-US" sz="2400" dirty="0"/>
              <a:t>当通过视图更新学生元组时，系统将检查所更新的学生年龄是否小于</a:t>
            </a:r>
            <a:r>
              <a:rPr lang="en-US" altLang="zh-CN" sz="2400" dirty="0"/>
              <a:t>23</a:t>
            </a:r>
            <a:r>
              <a:rPr lang="zh-CN" altLang="en-US" sz="2400" dirty="0"/>
              <a:t>岁，不满足条件时系统将拒绝执行更新操作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29539">
                                            <p:txEl>
                                              <p:pRg st="0" end="0"/>
                                            </p:txEl>
                                          </p:spTgt>
                                        </p:tgtEl>
                                        <p:attrNameLst>
                                          <p:attrName>style.visibility</p:attrName>
                                        </p:attrNameLst>
                                      </p:cBhvr>
                                      <p:to>
                                        <p:strVal val="visible"/>
                                      </p:to>
                                    </p:set>
                                    <p:animEffect transition="in" filter="wipe(up)">
                                      <p:cBhvr>
                                        <p:cTn id="7" dur="500"/>
                                        <p:tgtEl>
                                          <p:spTgt spid="172953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29539">
                                            <p:txEl>
                                              <p:pRg st="1" end="1"/>
                                            </p:txEl>
                                          </p:spTgt>
                                        </p:tgtEl>
                                        <p:attrNameLst>
                                          <p:attrName>style.visibility</p:attrName>
                                        </p:attrNameLst>
                                      </p:cBhvr>
                                      <p:to>
                                        <p:strVal val="visible"/>
                                      </p:to>
                                    </p:set>
                                    <p:animEffect transition="in" filter="wipe(up)">
                                      <p:cBhvr>
                                        <p:cTn id="11" dur="500"/>
                                        <p:tgtEl>
                                          <p:spTgt spid="172953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29539">
                                            <p:txEl>
                                              <p:pRg st="2" end="2"/>
                                            </p:txEl>
                                          </p:spTgt>
                                        </p:tgtEl>
                                        <p:attrNameLst>
                                          <p:attrName>style.visibility</p:attrName>
                                        </p:attrNameLst>
                                      </p:cBhvr>
                                      <p:to>
                                        <p:strVal val="visible"/>
                                      </p:to>
                                    </p:set>
                                    <p:animEffect transition="in" filter="wipe(up)">
                                      <p:cBhvr>
                                        <p:cTn id="15" dur="500"/>
                                        <p:tgtEl>
                                          <p:spTgt spid="17295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729539">
                                            <p:txEl>
                                              <p:pRg st="3" end="3"/>
                                            </p:txEl>
                                          </p:spTgt>
                                        </p:tgtEl>
                                        <p:attrNameLst>
                                          <p:attrName>style.visibility</p:attrName>
                                        </p:attrNameLst>
                                      </p:cBhvr>
                                      <p:to>
                                        <p:strVal val="visible"/>
                                      </p:to>
                                    </p:set>
                                    <p:animEffect transition="in" filter="wipe(up)">
                                      <p:cBhvr>
                                        <p:cTn id="20" dur="500"/>
                                        <p:tgtEl>
                                          <p:spTgt spid="1729539">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729539">
                                            <p:txEl>
                                              <p:pRg st="4" end="4"/>
                                            </p:txEl>
                                          </p:spTgt>
                                        </p:tgtEl>
                                        <p:attrNameLst>
                                          <p:attrName>style.visibility</p:attrName>
                                        </p:attrNameLst>
                                      </p:cBhvr>
                                      <p:to>
                                        <p:strVal val="visible"/>
                                      </p:to>
                                    </p:set>
                                    <p:animEffect transition="in" filter="wipe(up)">
                                      <p:cBhvr>
                                        <p:cTn id="23" dur="500"/>
                                        <p:tgtEl>
                                          <p:spTgt spid="1729539">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29539">
                                            <p:txEl>
                                              <p:pRg st="5" end="5"/>
                                            </p:txEl>
                                          </p:spTgt>
                                        </p:tgtEl>
                                        <p:attrNameLst>
                                          <p:attrName>style.visibility</p:attrName>
                                        </p:attrNameLst>
                                      </p:cBhvr>
                                      <p:to>
                                        <p:strVal val="visible"/>
                                      </p:to>
                                    </p:set>
                                    <p:animEffect transition="in" filter="wipe(up)">
                                      <p:cBhvr>
                                        <p:cTn id="26" dur="500"/>
                                        <p:tgtEl>
                                          <p:spTgt spid="1729539">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729539">
                                            <p:txEl>
                                              <p:pRg st="6" end="6"/>
                                            </p:txEl>
                                          </p:spTgt>
                                        </p:tgtEl>
                                        <p:attrNameLst>
                                          <p:attrName>style.visibility</p:attrName>
                                        </p:attrNameLst>
                                      </p:cBhvr>
                                      <p:to>
                                        <p:strVal val="visible"/>
                                      </p:to>
                                    </p:set>
                                    <p:animEffect transition="in" filter="wipe(up)">
                                      <p:cBhvr>
                                        <p:cTn id="29" dur="500"/>
                                        <p:tgtEl>
                                          <p:spTgt spid="1729539">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729539">
                                            <p:txEl>
                                              <p:pRg st="7" end="7"/>
                                            </p:txEl>
                                          </p:spTgt>
                                        </p:tgtEl>
                                        <p:attrNameLst>
                                          <p:attrName>style.visibility</p:attrName>
                                        </p:attrNameLst>
                                      </p:cBhvr>
                                      <p:to>
                                        <p:strVal val="visible"/>
                                      </p:to>
                                    </p:set>
                                    <p:animEffect transition="in" filter="wipe(up)">
                                      <p:cBhvr>
                                        <p:cTn id="32" dur="500"/>
                                        <p:tgtEl>
                                          <p:spTgt spid="1729539">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729539">
                                            <p:txEl>
                                              <p:pRg st="8" end="8"/>
                                            </p:txEl>
                                          </p:spTgt>
                                        </p:tgtEl>
                                        <p:attrNameLst>
                                          <p:attrName>style.visibility</p:attrName>
                                        </p:attrNameLst>
                                      </p:cBhvr>
                                      <p:to>
                                        <p:strVal val="visible"/>
                                      </p:to>
                                    </p:set>
                                    <p:animEffect transition="in" filter="wipe(up)">
                                      <p:cBhvr>
                                        <p:cTn id="35" dur="500"/>
                                        <p:tgtEl>
                                          <p:spTgt spid="1729539">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729539">
                                            <p:txEl>
                                              <p:pRg st="9" end="9"/>
                                            </p:txEl>
                                          </p:spTgt>
                                        </p:tgtEl>
                                        <p:attrNameLst>
                                          <p:attrName>style.visibility</p:attrName>
                                        </p:attrNameLst>
                                      </p:cBhvr>
                                      <p:to>
                                        <p:strVal val="visible"/>
                                      </p:to>
                                    </p:set>
                                    <p:animEffect transition="in" filter="wipe(up)">
                                      <p:cBhvr>
                                        <p:cTn id="38" dur="500"/>
                                        <p:tgtEl>
                                          <p:spTgt spid="17295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539" grpId="0" uiExpand="1"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638E70D-02D6-404C-92A7-C51248E758E0}" type="slidenum">
              <a:rPr lang="zh-CN" altLang="en-US"/>
              <a:pPr/>
              <a:t>143</a:t>
            </a:fld>
            <a:endParaRPr lang="en-US" altLang="zh-CN"/>
          </a:p>
        </p:txBody>
      </p:sp>
      <p:sp>
        <p:nvSpPr>
          <p:cNvPr id="5" name="日期占位符 4"/>
          <p:cNvSpPr>
            <a:spLocks noGrp="1"/>
          </p:cNvSpPr>
          <p:nvPr>
            <p:ph type="dt" sz="half" idx="11"/>
          </p:nvPr>
        </p:nvSpPr>
        <p:spPr/>
        <p:txBody>
          <a:bodyPr/>
          <a:lstStyle/>
          <a:p>
            <a:fld id="{70166D6A-9B57-43AB-9EAB-D0674DB69D6D}" type="datetime1">
              <a:rPr lang="zh-CN" altLang="en-US"/>
              <a:pPr/>
              <a:t>2023/3/5</a:t>
            </a:fld>
            <a:endParaRPr lang="en-US" altLang="zh-CN" sz="1000"/>
          </a:p>
        </p:txBody>
      </p:sp>
      <p:sp>
        <p:nvSpPr>
          <p:cNvPr id="1583106" name="Rectangle 2"/>
          <p:cNvSpPr>
            <a:spLocks noGrp="1" noChangeArrowheads="1"/>
          </p:cNvSpPr>
          <p:nvPr>
            <p:ph type="title"/>
          </p:nvPr>
        </p:nvSpPr>
        <p:spPr/>
        <p:txBody>
          <a:bodyPr/>
          <a:lstStyle/>
          <a:p>
            <a:r>
              <a:rPr lang="zh-CN" altLang="en-US"/>
              <a:t>带表达式的视图</a:t>
            </a:r>
          </a:p>
        </p:txBody>
      </p:sp>
      <p:sp>
        <p:nvSpPr>
          <p:cNvPr id="1583107" name="Rectangle 3"/>
          <p:cNvSpPr>
            <a:spLocks noGrp="1" noChangeArrowheads="1"/>
          </p:cNvSpPr>
          <p:nvPr>
            <p:ph type="body" idx="1"/>
          </p:nvPr>
        </p:nvSpPr>
        <p:spPr>
          <a:xfrm>
            <a:off x="650874" y="1143000"/>
            <a:ext cx="9198669" cy="5493812"/>
          </a:xfrm>
        </p:spPr>
        <p:txBody>
          <a:bodyPr/>
          <a:lstStyle/>
          <a:p>
            <a:pPr marL="342900" indent="-342900" defTabSz="914400"/>
            <a:r>
              <a:rPr lang="en-US" altLang="zh-CN" dirty="0"/>
              <a:t>【</a:t>
            </a:r>
            <a:r>
              <a:rPr lang="zh-CN" altLang="en-US" dirty="0"/>
              <a:t>例</a:t>
            </a:r>
            <a:r>
              <a:rPr lang="en-US" altLang="zh-CN" dirty="0"/>
              <a:t>4-42】</a:t>
            </a:r>
            <a:r>
              <a:rPr lang="zh-CN" altLang="en-US" dirty="0"/>
              <a:t>按系建立学生平均年龄的视图。</a:t>
            </a:r>
          </a:p>
          <a:p>
            <a:pPr marL="742950" lvl="1" indent="-285750" defTabSz="914400">
              <a:buFontTx/>
              <a:buNone/>
            </a:pPr>
            <a:r>
              <a:rPr lang="en-US" altLang="zh-CN" dirty="0">
                <a:solidFill>
                  <a:srgbClr val="0000FF"/>
                </a:solidFill>
              </a:rPr>
              <a:t>CREATE VIEW D-Sage (</a:t>
            </a:r>
            <a:r>
              <a:rPr lang="en-US" altLang="zh-CN" dirty="0" err="1">
                <a:solidFill>
                  <a:srgbClr val="0000FF"/>
                </a:solidFill>
              </a:rPr>
              <a:t>Sdept</a:t>
            </a:r>
            <a:r>
              <a:rPr lang="en-US" altLang="zh-CN" dirty="0">
                <a:solidFill>
                  <a:srgbClr val="0000FF"/>
                </a:solidFill>
              </a:rPr>
              <a:t>, </a:t>
            </a:r>
            <a:r>
              <a:rPr lang="en-US" altLang="zh-CN" dirty="0" err="1">
                <a:solidFill>
                  <a:srgbClr val="0000FF"/>
                </a:solidFill>
              </a:rPr>
              <a:t>Avgage</a:t>
            </a:r>
            <a:r>
              <a:rPr lang="en-US" altLang="zh-CN" dirty="0">
                <a:solidFill>
                  <a:srgbClr val="0000FF"/>
                </a:solidFill>
              </a:rPr>
              <a:t>)</a:t>
            </a:r>
          </a:p>
          <a:p>
            <a:pPr marL="742950" lvl="1" indent="-285750" defTabSz="914400">
              <a:buFontTx/>
              <a:buNone/>
            </a:pPr>
            <a:r>
              <a:rPr lang="en-US" altLang="zh-CN" dirty="0">
                <a:solidFill>
                  <a:srgbClr val="0000FF"/>
                </a:solidFill>
              </a:rPr>
              <a:t>   AS SELECT </a:t>
            </a:r>
            <a:r>
              <a:rPr lang="en-US" altLang="zh-CN" dirty="0" err="1">
                <a:solidFill>
                  <a:srgbClr val="0000FF"/>
                </a:solidFill>
              </a:rPr>
              <a:t>Sdept</a:t>
            </a:r>
            <a:r>
              <a:rPr lang="en-US" altLang="zh-CN" dirty="0">
                <a:solidFill>
                  <a:srgbClr val="0000FF"/>
                </a:solidFill>
              </a:rPr>
              <a:t>, AVG(Sage)</a:t>
            </a:r>
          </a:p>
          <a:p>
            <a:pPr marL="742950" lvl="1" indent="-285750" defTabSz="914400">
              <a:buFontTx/>
              <a:buNone/>
            </a:pPr>
            <a:r>
              <a:rPr lang="en-US" altLang="zh-CN" dirty="0">
                <a:solidFill>
                  <a:srgbClr val="0000FF"/>
                </a:solidFill>
              </a:rPr>
              <a:t>              FROM Student </a:t>
            </a:r>
          </a:p>
          <a:p>
            <a:pPr marL="742950" lvl="1" indent="-285750" defTabSz="914400">
              <a:buFontTx/>
              <a:buNone/>
            </a:pPr>
            <a:r>
              <a:rPr lang="en-US" altLang="zh-CN" dirty="0">
                <a:solidFill>
                  <a:srgbClr val="0000FF"/>
                </a:solidFill>
              </a:rPr>
              <a:t>                   GROUP BY </a:t>
            </a:r>
            <a:r>
              <a:rPr lang="en-US" altLang="zh-CN" dirty="0" err="1">
                <a:solidFill>
                  <a:srgbClr val="0000FF"/>
                </a:solidFill>
              </a:rPr>
              <a:t>Sdept</a:t>
            </a:r>
            <a:endParaRPr lang="en-US" altLang="zh-CN" dirty="0">
              <a:solidFill>
                <a:srgbClr val="0000FF"/>
              </a:solidFill>
            </a:endParaRPr>
          </a:p>
          <a:p>
            <a:pPr marL="342900" indent="-342900" defTabSz="914400">
              <a:lnSpc>
                <a:spcPct val="110000"/>
              </a:lnSpc>
            </a:pPr>
            <a:r>
              <a:rPr lang="zh-CN" altLang="en-US" dirty="0"/>
              <a:t>带表达式的视图必须明确定义组成视图的各个属性列名</a:t>
            </a:r>
          </a:p>
          <a:p>
            <a:pPr marL="742950" lvl="1" indent="-285750" defTabSz="914400"/>
            <a:r>
              <a:rPr lang="zh-CN" altLang="en-US" dirty="0"/>
              <a:t>因在</a:t>
            </a:r>
            <a:r>
              <a:rPr lang="en-US" altLang="zh-CN" dirty="0"/>
              <a:t>SELECT</a:t>
            </a:r>
            <a:r>
              <a:rPr lang="zh-CN" altLang="en-US" dirty="0"/>
              <a:t>目标表中有聚集函数</a:t>
            </a:r>
            <a:r>
              <a:rPr lang="en-US" altLang="zh-CN" dirty="0"/>
              <a:t>AVG</a:t>
            </a:r>
            <a:r>
              <a:rPr lang="zh-CN" altLang="en-US" dirty="0"/>
              <a:t>，视图定义中必须含有列名选项。</a:t>
            </a:r>
          </a:p>
          <a:p>
            <a:pPr marL="742950" lvl="1" indent="-285750" defTabSz="914400"/>
            <a:r>
              <a:rPr lang="zh-CN" altLang="en-US" dirty="0"/>
              <a:t>视图的列名与</a:t>
            </a:r>
            <a:r>
              <a:rPr lang="en-US" altLang="zh-CN" dirty="0"/>
              <a:t>SELECT</a:t>
            </a:r>
            <a:r>
              <a:rPr lang="zh-CN" altLang="en-US" dirty="0"/>
              <a:t>后的列名相对应，即使有与基本表相同的列名也不能省略</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98E73E5-CFFA-44D0-8545-50130EDEBAC2}" type="slidenum">
              <a:rPr lang="zh-CN" altLang="en-US"/>
              <a:pPr/>
              <a:t>144</a:t>
            </a:fld>
            <a:endParaRPr lang="en-US" altLang="zh-CN"/>
          </a:p>
        </p:txBody>
      </p:sp>
      <p:sp>
        <p:nvSpPr>
          <p:cNvPr id="5" name="日期占位符 4"/>
          <p:cNvSpPr>
            <a:spLocks noGrp="1"/>
          </p:cNvSpPr>
          <p:nvPr>
            <p:ph type="dt" sz="half" idx="11"/>
          </p:nvPr>
        </p:nvSpPr>
        <p:spPr/>
        <p:txBody>
          <a:bodyPr/>
          <a:lstStyle/>
          <a:p>
            <a:fld id="{9186AD4A-78C9-4052-B216-E21F8EF57E75}" type="datetime1">
              <a:rPr lang="zh-CN" altLang="en-US"/>
              <a:pPr/>
              <a:t>2023/3/5</a:t>
            </a:fld>
            <a:endParaRPr lang="en-US" altLang="zh-CN" sz="1000"/>
          </a:p>
        </p:txBody>
      </p:sp>
      <p:sp>
        <p:nvSpPr>
          <p:cNvPr id="1580034" name="Rectangle 2"/>
          <p:cNvSpPr>
            <a:spLocks noGrp="1" noChangeArrowheads="1"/>
          </p:cNvSpPr>
          <p:nvPr>
            <p:ph type="title"/>
          </p:nvPr>
        </p:nvSpPr>
        <p:spPr/>
        <p:txBody>
          <a:bodyPr/>
          <a:lstStyle/>
          <a:p>
            <a:pPr defTabSz="914400"/>
            <a:r>
              <a:rPr lang="zh-CN" altLang="en-US"/>
              <a:t>基于多个基表的视图</a:t>
            </a:r>
          </a:p>
        </p:txBody>
      </p:sp>
      <p:sp>
        <p:nvSpPr>
          <p:cNvPr id="1580035" name="Rectangle 3"/>
          <p:cNvSpPr>
            <a:spLocks noGrp="1" noChangeArrowheads="1"/>
          </p:cNvSpPr>
          <p:nvPr>
            <p:ph type="body" idx="1"/>
          </p:nvPr>
        </p:nvSpPr>
        <p:spPr>
          <a:xfrm>
            <a:off x="631824" y="1196975"/>
            <a:ext cx="9073703" cy="3856440"/>
          </a:xfrm>
        </p:spPr>
        <p:txBody>
          <a:bodyPr/>
          <a:lstStyle/>
          <a:p>
            <a:pPr marL="342900" indent="-342900" defTabSz="914400"/>
            <a:r>
              <a:rPr lang="en-US" altLang="zh-CN" dirty="0"/>
              <a:t>【</a:t>
            </a:r>
            <a:r>
              <a:rPr lang="zh-CN" altLang="en-US" dirty="0"/>
              <a:t>例</a:t>
            </a:r>
            <a:r>
              <a:rPr lang="en-US" altLang="zh-CN" dirty="0"/>
              <a:t>4-43】</a:t>
            </a:r>
            <a:r>
              <a:rPr lang="zh-CN" altLang="en-US" dirty="0"/>
              <a:t>建立计算机系选修了</a:t>
            </a:r>
            <a:r>
              <a:rPr lang="en-US" altLang="zh-CN" dirty="0"/>
              <a:t>C2</a:t>
            </a:r>
            <a:r>
              <a:rPr lang="zh-CN" altLang="en-US" dirty="0"/>
              <a:t>课的学生姓名和成绩的视图。</a:t>
            </a:r>
          </a:p>
          <a:p>
            <a:pPr marL="342900" indent="-342900" defTabSz="914400">
              <a:lnSpc>
                <a:spcPct val="100000"/>
              </a:lnSpc>
              <a:spcBef>
                <a:spcPct val="0"/>
              </a:spcBef>
              <a:buFont typeface="Wingdings" pitchFamily="2" charset="2"/>
              <a:buNone/>
            </a:pPr>
            <a:r>
              <a:rPr lang="zh-CN" altLang="en-US" dirty="0">
                <a:solidFill>
                  <a:srgbClr val="0000FF"/>
                </a:solidFill>
              </a:rPr>
              <a:t>  </a:t>
            </a:r>
            <a:r>
              <a:rPr lang="en-US" altLang="zh-CN" dirty="0">
                <a:solidFill>
                  <a:srgbClr val="0000FF"/>
                </a:solidFill>
              </a:rPr>
              <a:t>CREATE VIEW CS_SC(</a:t>
            </a:r>
            <a:r>
              <a:rPr lang="en-US" altLang="zh-CN" dirty="0" err="1">
                <a:solidFill>
                  <a:srgbClr val="0000FF"/>
                </a:solidFill>
              </a:rPr>
              <a:t>Sno</a:t>
            </a:r>
            <a:r>
              <a:rPr lang="en-US" altLang="zh-CN" dirty="0">
                <a:solidFill>
                  <a:srgbClr val="0000FF"/>
                </a:solidFill>
              </a:rPr>
              <a:t>, </a:t>
            </a:r>
            <a:r>
              <a:rPr lang="en-US" altLang="zh-CN" dirty="0" err="1">
                <a:solidFill>
                  <a:srgbClr val="0000FF"/>
                </a:solidFill>
              </a:rPr>
              <a:t>Sname</a:t>
            </a:r>
            <a:r>
              <a:rPr lang="en-US" altLang="zh-CN" dirty="0">
                <a:solidFill>
                  <a:srgbClr val="0000FF"/>
                </a:solidFill>
              </a:rPr>
              <a:t>, Grade)</a:t>
            </a:r>
          </a:p>
          <a:p>
            <a:pPr marL="342900" indent="-342900" defTabSz="914400">
              <a:lnSpc>
                <a:spcPct val="100000"/>
              </a:lnSpc>
              <a:spcBef>
                <a:spcPct val="0"/>
              </a:spcBef>
              <a:buFont typeface="Wingdings" pitchFamily="2" charset="2"/>
              <a:buNone/>
            </a:pPr>
            <a:r>
              <a:rPr lang="en-US" altLang="zh-CN" dirty="0">
                <a:solidFill>
                  <a:srgbClr val="0000FF"/>
                </a:solidFill>
              </a:rPr>
              <a:t>      AS SELECT </a:t>
            </a:r>
            <a:r>
              <a:rPr lang="en-US" altLang="zh-CN" dirty="0" err="1">
                <a:solidFill>
                  <a:srgbClr val="0000FF"/>
                </a:solidFill>
              </a:rPr>
              <a:t>Student.Sno</a:t>
            </a:r>
            <a:r>
              <a:rPr lang="en-US" altLang="zh-CN" dirty="0">
                <a:solidFill>
                  <a:srgbClr val="0000FF"/>
                </a:solidFill>
              </a:rPr>
              <a:t>, </a:t>
            </a:r>
            <a:r>
              <a:rPr lang="en-US" altLang="zh-CN" dirty="0" err="1">
                <a:solidFill>
                  <a:srgbClr val="0000FF"/>
                </a:solidFill>
              </a:rPr>
              <a:t>Sname</a:t>
            </a:r>
            <a:r>
              <a:rPr lang="en-US" altLang="zh-CN" dirty="0">
                <a:solidFill>
                  <a:srgbClr val="0000FF"/>
                </a:solidFill>
              </a:rPr>
              <a:t>, Grade </a:t>
            </a:r>
          </a:p>
          <a:p>
            <a:pPr marL="342900" indent="-342900" defTabSz="914400">
              <a:lnSpc>
                <a:spcPct val="100000"/>
              </a:lnSpc>
              <a:spcBef>
                <a:spcPct val="0"/>
              </a:spcBef>
              <a:buFont typeface="Wingdings" pitchFamily="2" charset="2"/>
              <a:buNone/>
            </a:pPr>
            <a:r>
              <a:rPr lang="en-US" altLang="zh-CN" dirty="0">
                <a:solidFill>
                  <a:srgbClr val="0000FF"/>
                </a:solidFill>
              </a:rPr>
              <a:t>               FROM Student, SC</a:t>
            </a:r>
            <a:br>
              <a:rPr lang="en-US" altLang="zh-CN" dirty="0">
                <a:solidFill>
                  <a:srgbClr val="0000FF"/>
                </a:solidFill>
              </a:rPr>
            </a:br>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a:t>
            </a:r>
            <a:r>
              <a:rPr lang="zh-CN" altLang="en-US" dirty="0">
                <a:solidFill>
                  <a:srgbClr val="0000FF"/>
                </a:solidFill>
              </a:rPr>
              <a:t>计算机</a:t>
            </a:r>
            <a:r>
              <a:rPr lang="en-US" altLang="zh-CN" dirty="0">
                <a:solidFill>
                  <a:srgbClr val="0000FF"/>
                </a:solidFill>
              </a:rPr>
              <a:t>' AND</a:t>
            </a:r>
          </a:p>
          <a:p>
            <a:pPr marL="342900" indent="-342900" defTabSz="914400">
              <a:lnSpc>
                <a:spcPct val="100000"/>
              </a:lnSpc>
              <a:spcBef>
                <a:spcPct val="0"/>
              </a:spcBef>
              <a:buFont typeface="Wingdings" pitchFamily="2" charset="2"/>
              <a:buNone/>
            </a:pPr>
            <a:r>
              <a:rPr lang="en-US" altLang="zh-CN" dirty="0">
                <a:solidFill>
                  <a:srgbClr val="0000FF"/>
                </a:solidFill>
              </a:rPr>
              <a:t>                         </a:t>
            </a:r>
            <a:r>
              <a:rPr lang="en-US" altLang="zh-CN" dirty="0" err="1">
                <a:solidFill>
                  <a:srgbClr val="0000FF"/>
                </a:solidFill>
              </a:rPr>
              <a:t>Student.Sno</a:t>
            </a:r>
            <a:r>
              <a:rPr lang="en-US" altLang="zh-CN" dirty="0">
                <a:solidFill>
                  <a:srgbClr val="0000FF"/>
                </a:solidFill>
              </a:rPr>
              <a:t>=</a:t>
            </a:r>
            <a:r>
              <a:rPr lang="en-US" altLang="zh-CN" dirty="0" err="1">
                <a:solidFill>
                  <a:srgbClr val="0000FF"/>
                </a:solidFill>
              </a:rPr>
              <a:t>SC.Sno</a:t>
            </a:r>
            <a:r>
              <a:rPr lang="en-US" altLang="zh-CN" dirty="0">
                <a:solidFill>
                  <a:srgbClr val="0000FF"/>
                </a:solidFill>
              </a:rPr>
              <a:t> AND </a:t>
            </a:r>
            <a:r>
              <a:rPr lang="en-US" altLang="zh-CN" dirty="0" err="1">
                <a:solidFill>
                  <a:srgbClr val="0000FF"/>
                </a:solidFill>
              </a:rPr>
              <a:t>SC.Cno</a:t>
            </a:r>
            <a:r>
              <a:rPr lang="en-US" altLang="zh-CN" dirty="0">
                <a:solidFill>
                  <a:srgbClr val="0000FF"/>
                </a:solidFill>
              </a:rPr>
              <a:t>='C2'</a:t>
            </a:r>
            <a:endParaRPr lang="zh-CN" altLang="en-US" dirty="0">
              <a:solidFill>
                <a:srgbClr val="0000FF"/>
              </a:solidFill>
            </a:endParaRPr>
          </a:p>
          <a:p>
            <a:pPr marL="342900" indent="-342900" defTabSz="914400"/>
            <a:r>
              <a:rPr lang="zh-CN" altLang="en-US" dirty="0"/>
              <a:t>在</a:t>
            </a:r>
            <a:r>
              <a:rPr lang="en-US" altLang="zh-CN" dirty="0"/>
              <a:t>SELECT</a:t>
            </a:r>
            <a:r>
              <a:rPr lang="zh-CN" altLang="en-US" dirty="0"/>
              <a:t>目标表中有带表名的列名</a:t>
            </a:r>
            <a:r>
              <a:rPr lang="en-US" altLang="zh-CN" dirty="0" err="1"/>
              <a:t>Student.Sno</a:t>
            </a:r>
            <a:r>
              <a:rPr lang="zh-CN" altLang="en-US" dirty="0"/>
              <a:t>，视图定义中必须要重新定义列名。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CC2A94E-C620-41AD-93B1-6999D085919C}" type="slidenum">
              <a:rPr lang="zh-CN" altLang="en-US"/>
              <a:pPr/>
              <a:t>145</a:t>
            </a:fld>
            <a:endParaRPr lang="en-US" altLang="zh-CN"/>
          </a:p>
        </p:txBody>
      </p:sp>
      <p:sp>
        <p:nvSpPr>
          <p:cNvPr id="5" name="日期占位符 4"/>
          <p:cNvSpPr>
            <a:spLocks noGrp="1"/>
          </p:cNvSpPr>
          <p:nvPr>
            <p:ph type="dt" sz="half" idx="11"/>
          </p:nvPr>
        </p:nvSpPr>
        <p:spPr/>
        <p:txBody>
          <a:bodyPr/>
          <a:lstStyle/>
          <a:p>
            <a:fld id="{A739F5E8-10B4-4A7D-B470-74C8FC7E8D9B}" type="datetime1">
              <a:rPr lang="zh-CN" altLang="en-US"/>
              <a:pPr/>
              <a:t>2023/3/5</a:t>
            </a:fld>
            <a:endParaRPr lang="en-US" altLang="zh-CN" sz="1000"/>
          </a:p>
        </p:txBody>
      </p:sp>
      <p:sp>
        <p:nvSpPr>
          <p:cNvPr id="1582082" name="Rectangle 2"/>
          <p:cNvSpPr>
            <a:spLocks noGrp="1" noChangeArrowheads="1"/>
          </p:cNvSpPr>
          <p:nvPr>
            <p:ph type="title"/>
          </p:nvPr>
        </p:nvSpPr>
        <p:spPr/>
        <p:txBody>
          <a:bodyPr/>
          <a:lstStyle/>
          <a:p>
            <a:pPr defTabSz="914400"/>
            <a:r>
              <a:rPr lang="zh-CN" altLang="en-US"/>
              <a:t>基于视图的视图</a:t>
            </a:r>
          </a:p>
        </p:txBody>
      </p:sp>
      <p:sp>
        <p:nvSpPr>
          <p:cNvPr id="1582083" name="Rectangle 3"/>
          <p:cNvSpPr>
            <a:spLocks noGrp="1" noChangeArrowheads="1"/>
          </p:cNvSpPr>
          <p:nvPr>
            <p:ph type="body" idx="1"/>
          </p:nvPr>
        </p:nvSpPr>
        <p:spPr>
          <a:xfrm>
            <a:off x="650875" y="1143000"/>
            <a:ext cx="8820150" cy="2901950"/>
          </a:xfrm>
        </p:spPr>
        <p:txBody>
          <a:bodyPr/>
          <a:lstStyle/>
          <a:p>
            <a:pPr marL="342900" indent="-342900" defTabSz="914400"/>
            <a:r>
              <a:rPr lang="en-US" altLang="zh-CN" dirty="0"/>
              <a:t>【</a:t>
            </a:r>
            <a:r>
              <a:rPr lang="zh-CN" altLang="en-US" dirty="0"/>
              <a:t>例</a:t>
            </a:r>
            <a:r>
              <a:rPr lang="en-US" altLang="zh-CN" dirty="0"/>
              <a:t>4-44】</a:t>
            </a:r>
            <a:r>
              <a:rPr lang="zh-CN" altLang="en-US" dirty="0"/>
              <a:t>建立计算机系选修了</a:t>
            </a:r>
            <a:r>
              <a:rPr lang="en-US" altLang="zh-CN" dirty="0"/>
              <a:t>C2</a:t>
            </a:r>
            <a:r>
              <a:rPr lang="zh-CN" altLang="en-US" dirty="0"/>
              <a:t>课且成绩在</a:t>
            </a:r>
            <a:r>
              <a:rPr lang="en-US" altLang="zh-CN" dirty="0"/>
              <a:t>90</a:t>
            </a:r>
            <a:r>
              <a:rPr lang="zh-CN" altLang="en-US" dirty="0"/>
              <a:t>分以上的学生视图。 </a:t>
            </a:r>
          </a:p>
          <a:p>
            <a:pPr marL="742950" lvl="1" indent="-285750" defTabSz="914400">
              <a:buFontTx/>
              <a:buNone/>
            </a:pPr>
            <a:r>
              <a:rPr lang="zh-CN" altLang="en-US" dirty="0">
                <a:solidFill>
                  <a:srgbClr val="0000FF"/>
                </a:solidFill>
              </a:rPr>
              <a:t>   </a:t>
            </a:r>
            <a:r>
              <a:rPr lang="en-US" altLang="zh-CN" dirty="0">
                <a:solidFill>
                  <a:srgbClr val="0000FF"/>
                </a:solidFill>
              </a:rPr>
              <a:t>CREATE VIEW CS_90 </a:t>
            </a:r>
          </a:p>
          <a:p>
            <a:pPr marL="742950" lvl="1" indent="-285750" defTabSz="914400">
              <a:buFontTx/>
              <a:buNone/>
            </a:pPr>
            <a:r>
              <a:rPr lang="en-US" altLang="zh-CN" dirty="0">
                <a:solidFill>
                  <a:srgbClr val="0000FF"/>
                </a:solidFill>
              </a:rPr>
              <a:t>        AS SELECT </a:t>
            </a:r>
            <a:r>
              <a:rPr lang="en-US" altLang="zh-CN" dirty="0" err="1">
                <a:solidFill>
                  <a:srgbClr val="0000FF"/>
                </a:solidFill>
              </a:rPr>
              <a:t>Sno</a:t>
            </a:r>
            <a:r>
              <a:rPr lang="en-US" altLang="zh-CN" dirty="0">
                <a:solidFill>
                  <a:srgbClr val="0000FF"/>
                </a:solidFill>
              </a:rPr>
              <a:t>, </a:t>
            </a:r>
            <a:r>
              <a:rPr lang="en-US" altLang="zh-CN" dirty="0" err="1">
                <a:solidFill>
                  <a:srgbClr val="0000FF"/>
                </a:solidFill>
              </a:rPr>
              <a:t>Sname</a:t>
            </a:r>
            <a:r>
              <a:rPr lang="en-US" altLang="zh-CN" dirty="0">
                <a:solidFill>
                  <a:srgbClr val="0000FF"/>
                </a:solidFill>
              </a:rPr>
              <a:t>, Grade </a:t>
            </a:r>
          </a:p>
          <a:p>
            <a:pPr marL="742950" lvl="1" indent="-285750" defTabSz="914400">
              <a:buFontTx/>
              <a:buNone/>
            </a:pPr>
            <a:r>
              <a:rPr lang="en-US" altLang="zh-CN" dirty="0">
                <a:solidFill>
                  <a:srgbClr val="0000FF"/>
                </a:solidFill>
              </a:rPr>
              <a:t>                FROM CS_SC  </a:t>
            </a:r>
          </a:p>
          <a:p>
            <a:pPr marL="742950" lvl="1" indent="-285750" defTabSz="914400">
              <a:buFontTx/>
              <a:buNone/>
            </a:pPr>
            <a:r>
              <a:rPr lang="en-US" altLang="zh-CN" dirty="0">
                <a:solidFill>
                  <a:srgbClr val="0000FF"/>
                </a:solidFill>
              </a:rPr>
              <a:t>                      WHERE Grade&gt;=90</a:t>
            </a:r>
            <a:r>
              <a:rPr lang="zh-CN" altLang="en-US" dirty="0">
                <a:solidFill>
                  <a:srgbClr val="0000FF"/>
                </a:solidFill>
              </a:rPr>
              <a:t>；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2B4D07A7-986D-4092-A565-26E4542B075C}" type="slidenum">
              <a:rPr lang="zh-CN" altLang="en-US"/>
              <a:pPr/>
              <a:t>146</a:t>
            </a:fld>
            <a:endParaRPr lang="en-US" altLang="zh-CN"/>
          </a:p>
        </p:txBody>
      </p:sp>
      <p:sp>
        <p:nvSpPr>
          <p:cNvPr id="7" name="日期占位符 4"/>
          <p:cNvSpPr>
            <a:spLocks noGrp="1"/>
          </p:cNvSpPr>
          <p:nvPr>
            <p:ph type="dt" sz="half" idx="11"/>
          </p:nvPr>
        </p:nvSpPr>
        <p:spPr/>
        <p:txBody>
          <a:bodyPr/>
          <a:lstStyle/>
          <a:p>
            <a:fld id="{7F1BBAF9-DA1A-4987-9F39-E1A4C6CEB521}" type="datetime1">
              <a:rPr lang="zh-CN" altLang="en-US"/>
              <a:pPr/>
              <a:t>2023/3/5</a:t>
            </a:fld>
            <a:endParaRPr lang="en-US" altLang="zh-CN" sz="1000"/>
          </a:p>
        </p:txBody>
      </p:sp>
      <p:sp>
        <p:nvSpPr>
          <p:cNvPr id="1585154" name="Rectangle 2"/>
          <p:cNvSpPr>
            <a:spLocks noGrp="1" noChangeArrowheads="1"/>
          </p:cNvSpPr>
          <p:nvPr>
            <p:ph type="title"/>
          </p:nvPr>
        </p:nvSpPr>
        <p:spPr/>
        <p:txBody>
          <a:bodyPr/>
          <a:lstStyle/>
          <a:p>
            <a:pPr defTabSz="914400"/>
            <a:r>
              <a:rPr lang="zh-CN" altLang="en-US"/>
              <a:t> 建立视图（续）</a:t>
            </a:r>
          </a:p>
        </p:txBody>
      </p:sp>
      <p:sp>
        <p:nvSpPr>
          <p:cNvPr id="1585155" name="Rectangle 3"/>
          <p:cNvSpPr>
            <a:spLocks noGrp="1" noChangeArrowheads="1"/>
          </p:cNvSpPr>
          <p:nvPr>
            <p:ph type="body" idx="1"/>
          </p:nvPr>
        </p:nvSpPr>
        <p:spPr>
          <a:xfrm>
            <a:off x="776288" y="1235075"/>
            <a:ext cx="8585200" cy="5289550"/>
          </a:xfrm>
        </p:spPr>
        <p:txBody>
          <a:bodyPr/>
          <a:lstStyle/>
          <a:p>
            <a:pPr marL="342900" indent="-342900" defTabSz="914400">
              <a:lnSpc>
                <a:spcPct val="80000"/>
              </a:lnSpc>
            </a:pPr>
            <a:r>
              <a:rPr lang="zh-CN" altLang="en-US"/>
              <a:t>不易扩充的视图：</a:t>
            </a:r>
          </a:p>
          <a:p>
            <a:pPr marL="742950" lvl="1" indent="-285750" defTabSz="914400">
              <a:lnSpc>
                <a:spcPct val="80000"/>
              </a:lnSpc>
            </a:pPr>
            <a:r>
              <a:rPr lang="zh-CN" altLang="en-US"/>
              <a:t>以 </a:t>
            </a:r>
            <a:r>
              <a:rPr lang="en-US" altLang="zh-CN"/>
              <a:t>SELECT * </a:t>
            </a:r>
            <a:r>
              <a:rPr lang="zh-CN" altLang="en-US"/>
              <a:t>方式创建的视图可扩充性差，应尽可能避免</a:t>
            </a:r>
          </a:p>
          <a:p>
            <a:pPr marL="342900" indent="-342900" defTabSz="914400">
              <a:lnSpc>
                <a:spcPct val="80000"/>
              </a:lnSpc>
            </a:pPr>
            <a:r>
              <a:rPr lang="en-US" altLang="zh-CN">
                <a:ea typeface="黑体" pitchFamily="49" charset="-122"/>
              </a:rPr>
              <a:t>[</a:t>
            </a:r>
            <a:r>
              <a:rPr lang="zh-CN" altLang="en-US">
                <a:ea typeface="黑体" pitchFamily="49" charset="-122"/>
              </a:rPr>
              <a:t>例</a:t>
            </a:r>
            <a:r>
              <a:rPr lang="en-US" altLang="zh-CN"/>
              <a:t>]</a:t>
            </a:r>
            <a:r>
              <a:rPr lang="zh-CN" altLang="en-US"/>
              <a:t>将</a:t>
            </a:r>
            <a:r>
              <a:rPr lang="en-US" altLang="zh-CN"/>
              <a:t>Student</a:t>
            </a:r>
            <a:r>
              <a:rPr lang="zh-CN" altLang="en-US"/>
              <a:t>表中所有女生记录定义为一个视图</a:t>
            </a:r>
          </a:p>
          <a:p>
            <a:pPr marL="342900" indent="-342900" algn="just" defTabSz="914400">
              <a:lnSpc>
                <a:spcPct val="80000"/>
              </a:lnSpc>
              <a:buFont typeface="Wingdings" pitchFamily="2" charset="2"/>
              <a:buNone/>
            </a:pPr>
            <a:r>
              <a:rPr lang="zh-CN" altLang="en-US">
                <a:solidFill>
                  <a:srgbClr val="0000FF"/>
                </a:solidFill>
              </a:rPr>
              <a:t>       </a:t>
            </a:r>
            <a:r>
              <a:rPr lang="en-US" altLang="zh-CN">
                <a:solidFill>
                  <a:srgbClr val="0000FF"/>
                </a:solidFill>
              </a:rPr>
              <a:t>CREATE VIEW </a:t>
            </a:r>
          </a:p>
          <a:p>
            <a:pPr marL="342900" indent="-342900" algn="just" defTabSz="914400">
              <a:lnSpc>
                <a:spcPct val="80000"/>
              </a:lnSpc>
              <a:buFont typeface="Wingdings" pitchFamily="2" charset="2"/>
              <a:buNone/>
            </a:pPr>
            <a:r>
              <a:rPr lang="en-US" altLang="zh-CN">
                <a:solidFill>
                  <a:srgbClr val="0000FF"/>
                </a:solidFill>
              </a:rPr>
              <a:t>               F_Student1(stdnum</a:t>
            </a:r>
            <a:r>
              <a:rPr lang="zh-CN" altLang="en-US">
                <a:solidFill>
                  <a:srgbClr val="0000FF"/>
                </a:solidFill>
              </a:rPr>
              <a:t>，</a:t>
            </a:r>
            <a:r>
              <a:rPr lang="en-US" altLang="zh-CN">
                <a:solidFill>
                  <a:srgbClr val="0000FF"/>
                </a:solidFill>
              </a:rPr>
              <a:t>name</a:t>
            </a:r>
            <a:r>
              <a:rPr lang="zh-CN" altLang="en-US">
                <a:solidFill>
                  <a:srgbClr val="0000FF"/>
                </a:solidFill>
              </a:rPr>
              <a:t>，</a:t>
            </a:r>
            <a:r>
              <a:rPr lang="en-US" altLang="zh-CN">
                <a:solidFill>
                  <a:srgbClr val="0000FF"/>
                </a:solidFill>
              </a:rPr>
              <a:t>sex</a:t>
            </a:r>
            <a:r>
              <a:rPr lang="zh-CN" altLang="en-US">
                <a:solidFill>
                  <a:srgbClr val="0000FF"/>
                </a:solidFill>
              </a:rPr>
              <a:t>，</a:t>
            </a:r>
            <a:r>
              <a:rPr lang="en-US" altLang="zh-CN">
                <a:solidFill>
                  <a:srgbClr val="0000FF"/>
                </a:solidFill>
              </a:rPr>
              <a:t>age</a:t>
            </a:r>
            <a:r>
              <a:rPr lang="zh-CN" altLang="en-US">
                <a:solidFill>
                  <a:srgbClr val="0000FF"/>
                </a:solidFill>
              </a:rPr>
              <a:t>，</a:t>
            </a:r>
            <a:r>
              <a:rPr lang="en-US" altLang="zh-CN">
                <a:solidFill>
                  <a:srgbClr val="0000FF"/>
                </a:solidFill>
              </a:rPr>
              <a:t>dept)</a:t>
            </a:r>
          </a:p>
          <a:p>
            <a:pPr marL="342900" indent="-342900" algn="just" defTabSz="914400">
              <a:lnSpc>
                <a:spcPct val="80000"/>
              </a:lnSpc>
              <a:buFont typeface="Wingdings" pitchFamily="2" charset="2"/>
              <a:buNone/>
            </a:pPr>
            <a:r>
              <a:rPr lang="en-US" altLang="zh-CN">
                <a:solidFill>
                  <a:srgbClr val="0000FF"/>
                </a:solidFill>
              </a:rPr>
              <a:t>         AS  SELECT *     FROM  Student</a:t>
            </a:r>
          </a:p>
          <a:p>
            <a:pPr marL="342900" indent="-342900" algn="just" defTabSz="914400">
              <a:lnSpc>
                <a:spcPct val="80000"/>
              </a:lnSpc>
              <a:buFont typeface="Wingdings" pitchFamily="2" charset="2"/>
              <a:buNone/>
            </a:pPr>
            <a:r>
              <a:rPr lang="en-US" altLang="zh-CN">
                <a:solidFill>
                  <a:srgbClr val="0000FF"/>
                </a:solidFill>
              </a:rPr>
              <a:t>          WHERE Ssex='</a:t>
            </a:r>
            <a:r>
              <a:rPr lang="zh-CN" altLang="en-US">
                <a:solidFill>
                  <a:srgbClr val="0000FF"/>
                </a:solidFill>
              </a:rPr>
              <a:t>女</a:t>
            </a:r>
            <a:r>
              <a:rPr lang="en-US" altLang="zh-CN">
                <a:solidFill>
                  <a:srgbClr val="0000FF"/>
                </a:solidFill>
              </a:rPr>
              <a:t>'</a:t>
            </a:r>
            <a:r>
              <a:rPr lang="zh-CN" altLang="en-US">
                <a:solidFill>
                  <a:srgbClr val="0000FF"/>
                </a:solidFill>
              </a:rPr>
              <a:t>；</a:t>
            </a:r>
          </a:p>
          <a:p>
            <a:pPr marL="342900" indent="-342900" defTabSz="914400">
              <a:lnSpc>
                <a:spcPct val="80000"/>
              </a:lnSpc>
            </a:pPr>
            <a:r>
              <a:rPr lang="zh-CN" altLang="en-US"/>
              <a:t>缺点</a:t>
            </a:r>
          </a:p>
          <a:p>
            <a:pPr marL="742950" lvl="1" indent="-285750" defTabSz="914400">
              <a:lnSpc>
                <a:spcPct val="80000"/>
              </a:lnSpc>
            </a:pPr>
            <a:r>
              <a:rPr lang="zh-CN" altLang="en-US"/>
              <a:t>修改基表</a:t>
            </a:r>
            <a:r>
              <a:rPr lang="en-US" altLang="zh-CN"/>
              <a:t>Student</a:t>
            </a:r>
            <a:r>
              <a:rPr lang="zh-CN" altLang="en-US"/>
              <a:t>的结构后，</a:t>
            </a:r>
            <a:r>
              <a:rPr lang="en-US" altLang="zh-CN"/>
              <a:t>Student</a:t>
            </a:r>
            <a:r>
              <a:rPr lang="zh-CN" altLang="en-US"/>
              <a:t>表与</a:t>
            </a:r>
            <a:r>
              <a:rPr lang="en-US" altLang="zh-CN"/>
              <a:t>F_Student1</a:t>
            </a:r>
            <a:r>
              <a:rPr lang="zh-CN" altLang="en-US"/>
              <a:t>视图的映象关系被破坏，导致该视图不能正确工作。</a:t>
            </a:r>
          </a:p>
        </p:txBody>
      </p:sp>
      <p:sp>
        <p:nvSpPr>
          <p:cNvPr id="1585156" name="Rectangle 4"/>
          <p:cNvSpPr>
            <a:spLocks noChangeArrowheads="1"/>
          </p:cNvSpPr>
          <p:nvPr/>
        </p:nvSpPr>
        <p:spPr bwMode="auto">
          <a:xfrm>
            <a:off x="704850" y="2889250"/>
            <a:ext cx="8820150" cy="2115707"/>
          </a:xfrm>
          <a:prstGeom prst="rect">
            <a:avLst/>
          </a:prstGeom>
          <a:solidFill>
            <a:srgbClr val="B5BEE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just" defTabSz="814388">
              <a:lnSpc>
                <a:spcPct val="70000"/>
              </a:lnSpc>
              <a:spcBef>
                <a:spcPct val="35000"/>
              </a:spcBef>
              <a:buClr>
                <a:srgbClr val="27305F"/>
              </a:buClr>
              <a:buSzPct val="60000"/>
              <a:buFont typeface="Wingdings" pitchFamily="2" charset="2"/>
              <a:buNone/>
            </a:pPr>
            <a:r>
              <a:rPr lang="zh-CN" altLang="en-US" sz="2800" dirty="0">
                <a:solidFill>
                  <a:srgbClr val="FF0000"/>
                </a:solidFill>
                <a:latin typeface="Times New Roman" pitchFamily="18" charset="0"/>
              </a:rPr>
              <a:t>        </a:t>
            </a:r>
            <a:r>
              <a:rPr lang="en-US" altLang="zh-CN" sz="2800" dirty="0">
                <a:solidFill>
                  <a:srgbClr val="FF0000"/>
                </a:solidFill>
                <a:latin typeface="Times New Roman" pitchFamily="18" charset="0"/>
              </a:rPr>
              <a:t>CREATE VIEW</a:t>
            </a:r>
          </a:p>
          <a:p>
            <a:pPr marL="258763" indent="-258763" algn="just" defTabSz="814388">
              <a:lnSpc>
                <a:spcPct val="70000"/>
              </a:lnSpc>
              <a:spcBef>
                <a:spcPct val="35000"/>
              </a:spcBef>
              <a:buClr>
                <a:srgbClr val="27305F"/>
              </a:buClr>
              <a:buSzPct val="60000"/>
              <a:buFont typeface="Wingdings" pitchFamily="2" charset="2"/>
              <a:buNone/>
            </a:pPr>
            <a:r>
              <a:rPr lang="en-US" altLang="zh-CN" sz="2800" dirty="0">
                <a:solidFill>
                  <a:srgbClr val="FF0000"/>
                </a:solidFill>
                <a:latin typeface="Times New Roman" pitchFamily="18" charset="0"/>
              </a:rPr>
              <a:t>               F_Student2 (</a:t>
            </a:r>
            <a:r>
              <a:rPr lang="en-US" altLang="zh-CN" sz="2800" dirty="0" err="1">
                <a:solidFill>
                  <a:srgbClr val="FF0000"/>
                </a:solidFill>
                <a:latin typeface="Times New Roman" pitchFamily="18" charset="0"/>
              </a:rPr>
              <a:t>stdnum</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name</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sex</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age</a:t>
            </a:r>
            <a:r>
              <a:rPr lang="zh-CN" altLang="en-US" sz="2800" dirty="0">
                <a:solidFill>
                  <a:srgbClr val="FF0000"/>
                </a:solidFill>
                <a:latin typeface="Times New Roman" pitchFamily="18" charset="0"/>
              </a:rPr>
              <a:t>，</a:t>
            </a:r>
            <a:r>
              <a:rPr lang="en-US" altLang="zh-CN" sz="2800" dirty="0" err="1">
                <a:solidFill>
                  <a:srgbClr val="FF0000"/>
                </a:solidFill>
                <a:latin typeface="Times New Roman" pitchFamily="18" charset="0"/>
              </a:rPr>
              <a:t>dept</a:t>
            </a:r>
            <a:r>
              <a:rPr lang="en-US" altLang="zh-CN" sz="2800" dirty="0">
                <a:solidFill>
                  <a:srgbClr val="FF0000"/>
                </a:solidFill>
                <a:latin typeface="Times New Roman" pitchFamily="18" charset="0"/>
              </a:rPr>
              <a:t>)</a:t>
            </a:r>
          </a:p>
          <a:p>
            <a:pPr marL="258763" indent="-258763" algn="just" defTabSz="814388">
              <a:lnSpc>
                <a:spcPct val="70000"/>
              </a:lnSpc>
              <a:spcBef>
                <a:spcPct val="35000"/>
              </a:spcBef>
              <a:buClr>
                <a:srgbClr val="27305F"/>
              </a:buClr>
              <a:buSzPct val="60000"/>
              <a:buFont typeface="Wingdings" pitchFamily="2" charset="2"/>
              <a:buNone/>
            </a:pPr>
            <a:r>
              <a:rPr lang="en-US" altLang="zh-CN" sz="2800" dirty="0">
                <a:solidFill>
                  <a:srgbClr val="FF0000"/>
                </a:solidFill>
                <a:latin typeface="Times New Roman" pitchFamily="18" charset="0"/>
              </a:rPr>
              <a:t>        AS  SELECT </a:t>
            </a:r>
            <a:r>
              <a:rPr lang="en-US" altLang="zh-CN" sz="2800" dirty="0" err="1">
                <a:solidFill>
                  <a:srgbClr val="FF0000"/>
                </a:solidFill>
                <a:latin typeface="Times New Roman" pitchFamily="18" charset="0"/>
              </a:rPr>
              <a:t>Sno</a:t>
            </a:r>
            <a:r>
              <a:rPr lang="zh-CN" altLang="en-US" sz="2800" dirty="0">
                <a:solidFill>
                  <a:srgbClr val="FF0000"/>
                </a:solidFill>
                <a:latin typeface="Times New Roman" pitchFamily="18" charset="0"/>
              </a:rPr>
              <a:t>，</a:t>
            </a:r>
            <a:r>
              <a:rPr lang="en-US" altLang="zh-CN" sz="2800" dirty="0" err="1">
                <a:solidFill>
                  <a:srgbClr val="FF0000"/>
                </a:solidFill>
                <a:latin typeface="Times New Roman" pitchFamily="18" charset="0"/>
              </a:rPr>
              <a:t>Sname</a:t>
            </a:r>
            <a:r>
              <a:rPr lang="zh-CN" altLang="en-US" sz="2800" dirty="0">
                <a:solidFill>
                  <a:srgbClr val="FF0000"/>
                </a:solidFill>
                <a:latin typeface="Times New Roman" pitchFamily="18" charset="0"/>
              </a:rPr>
              <a:t>，</a:t>
            </a:r>
            <a:r>
              <a:rPr lang="en-US" altLang="zh-CN" sz="2800" dirty="0" err="1">
                <a:solidFill>
                  <a:srgbClr val="FF0000"/>
                </a:solidFill>
                <a:latin typeface="Times New Roman" pitchFamily="18" charset="0"/>
              </a:rPr>
              <a:t>Ssex</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Sage</a:t>
            </a:r>
            <a:r>
              <a:rPr lang="zh-CN" altLang="en-US" sz="2800" dirty="0">
                <a:solidFill>
                  <a:srgbClr val="FF0000"/>
                </a:solidFill>
                <a:latin typeface="Times New Roman" pitchFamily="18" charset="0"/>
              </a:rPr>
              <a:t>，</a:t>
            </a:r>
            <a:r>
              <a:rPr lang="en-US" altLang="zh-CN" sz="2800" dirty="0" err="1">
                <a:solidFill>
                  <a:srgbClr val="FF0000"/>
                </a:solidFill>
                <a:latin typeface="Times New Roman" pitchFamily="18" charset="0"/>
              </a:rPr>
              <a:t>Sdept</a:t>
            </a:r>
            <a:endParaRPr lang="en-US" altLang="zh-CN" sz="2800" dirty="0">
              <a:solidFill>
                <a:srgbClr val="FF0000"/>
              </a:solidFill>
              <a:latin typeface="Times New Roman" pitchFamily="18" charset="0"/>
            </a:endParaRPr>
          </a:p>
          <a:p>
            <a:pPr marL="258763" indent="-258763" algn="just" defTabSz="814388">
              <a:lnSpc>
                <a:spcPct val="70000"/>
              </a:lnSpc>
              <a:spcBef>
                <a:spcPct val="35000"/>
              </a:spcBef>
              <a:buClr>
                <a:srgbClr val="27305F"/>
              </a:buClr>
              <a:buSzPct val="60000"/>
              <a:buFont typeface="Wingdings" pitchFamily="2" charset="2"/>
              <a:buNone/>
            </a:pPr>
            <a:r>
              <a:rPr lang="en-US" altLang="zh-CN" sz="2800" dirty="0">
                <a:solidFill>
                  <a:srgbClr val="FF0000"/>
                </a:solidFill>
                <a:latin typeface="Times New Roman" pitchFamily="18" charset="0"/>
              </a:rPr>
              <a:t>                     FROM  Student</a:t>
            </a:r>
          </a:p>
          <a:p>
            <a:pPr marL="258763" indent="-258763" algn="just" defTabSz="814388">
              <a:lnSpc>
                <a:spcPct val="70000"/>
              </a:lnSpc>
              <a:spcBef>
                <a:spcPct val="35000"/>
              </a:spcBef>
              <a:buClr>
                <a:srgbClr val="27305F"/>
              </a:buClr>
              <a:buSzPct val="60000"/>
              <a:buFont typeface="Wingdings" pitchFamily="2" charset="2"/>
              <a:buNone/>
            </a:pPr>
            <a:r>
              <a:rPr lang="en-US" altLang="zh-CN" sz="2800" dirty="0">
                <a:solidFill>
                  <a:srgbClr val="FF0000"/>
                </a:solidFill>
                <a:latin typeface="Times New Roman" pitchFamily="18" charset="0"/>
              </a:rPr>
              <a:t>                           WHERE </a:t>
            </a:r>
            <a:r>
              <a:rPr lang="en-US" altLang="zh-CN" sz="2800" dirty="0" err="1">
                <a:solidFill>
                  <a:srgbClr val="FF0000"/>
                </a:solidFill>
                <a:latin typeface="Times New Roman" pitchFamily="18" charset="0"/>
              </a:rPr>
              <a:t>Ssex</a:t>
            </a:r>
            <a:r>
              <a:rPr lang="en-US" altLang="zh-CN" sz="2800" dirty="0">
                <a:solidFill>
                  <a:srgbClr val="FF0000"/>
                </a:solidFill>
                <a:latin typeface="Times New Roman" pitchFamily="18" charset="0"/>
              </a:rPr>
              <a:t>='</a:t>
            </a:r>
            <a:r>
              <a:rPr lang="zh-CN" altLang="en-US" sz="2800" dirty="0">
                <a:solidFill>
                  <a:srgbClr val="FF0000"/>
                </a:solidFill>
                <a:latin typeface="Times New Roman" pitchFamily="18" charset="0"/>
              </a:rPr>
              <a:t>女</a:t>
            </a:r>
            <a:r>
              <a:rPr lang="en-US" altLang="zh-CN" sz="2800" dirty="0">
                <a:solidFill>
                  <a:srgbClr val="FF0000"/>
                </a:solidFill>
                <a:latin typeface="Times New Roman" pitchFamily="18" charset="0"/>
              </a:rPr>
              <a:t>'</a:t>
            </a:r>
            <a:r>
              <a:rPr lang="zh-CN" altLang="en-US" sz="2800" dirty="0">
                <a:solidFill>
                  <a:srgbClr val="FF0000"/>
                </a:solidFill>
                <a:latin typeface="Times New Roman" pitchFamily="18" charset="0"/>
              </a:rPr>
              <a:t>；</a:t>
            </a:r>
          </a:p>
        </p:txBody>
      </p:sp>
      <p:sp>
        <p:nvSpPr>
          <p:cNvPr id="1585158" name="AutoShape 6"/>
          <p:cNvSpPr>
            <a:spLocks noChangeArrowheads="1"/>
          </p:cNvSpPr>
          <p:nvPr/>
        </p:nvSpPr>
        <p:spPr bwMode="auto">
          <a:xfrm>
            <a:off x="5673725" y="1162050"/>
            <a:ext cx="3455988" cy="1584325"/>
          </a:xfrm>
          <a:prstGeom prst="wedgeRoundRectCallout">
            <a:avLst>
              <a:gd name="adj1" fmla="val -40861"/>
              <a:gd name="adj2" fmla="val 90481"/>
              <a:gd name="adj3" fmla="val 16667"/>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为基表</a:t>
            </a:r>
            <a:r>
              <a:rPr lang="en-US" altLang="zh-CN"/>
              <a:t>Student</a:t>
            </a:r>
            <a:r>
              <a:rPr lang="zh-CN" altLang="en-US"/>
              <a:t>增加属性列不会破坏</a:t>
            </a:r>
            <a:r>
              <a:rPr lang="en-US" altLang="zh-CN"/>
              <a:t>Student</a:t>
            </a:r>
            <a:r>
              <a:rPr lang="zh-CN" altLang="en-US"/>
              <a:t>表与</a:t>
            </a:r>
            <a:r>
              <a:rPr lang="en-US" altLang="zh-CN"/>
              <a:t>F_Student2</a:t>
            </a:r>
            <a:r>
              <a:rPr lang="zh-CN" altLang="en-US"/>
              <a:t>视图的映象关系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5156"/>
                                        </p:tgtEl>
                                        <p:attrNameLst>
                                          <p:attrName>style.visibility</p:attrName>
                                        </p:attrNameLst>
                                      </p:cBhvr>
                                      <p:to>
                                        <p:strVal val="visible"/>
                                      </p:to>
                                    </p:set>
                                    <p:animEffect transition="in" filter="blinds(horizontal)">
                                      <p:cBhvr>
                                        <p:cTn id="7" dur="500"/>
                                        <p:tgtEl>
                                          <p:spTgt spid="1585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5158"/>
                                        </p:tgtEl>
                                        <p:attrNameLst>
                                          <p:attrName>style.visibility</p:attrName>
                                        </p:attrNameLst>
                                      </p:cBhvr>
                                      <p:to>
                                        <p:strVal val="visible"/>
                                      </p:to>
                                    </p:set>
                                    <p:animEffect transition="in" filter="blinds(horizontal)">
                                      <p:cBhvr>
                                        <p:cTn id="12" dur="500"/>
                                        <p:tgtEl>
                                          <p:spTgt spid="158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6" grpId="0" animBg="1"/>
      <p:bldP spid="1585158"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5D4EF3-E7A5-4902-8A2E-4F364B052386}" type="slidenum">
              <a:rPr lang="zh-CN" altLang="en-US"/>
              <a:pPr/>
              <a:t>147</a:t>
            </a:fld>
            <a:endParaRPr lang="en-US" altLang="zh-CN"/>
          </a:p>
        </p:txBody>
      </p:sp>
      <p:sp>
        <p:nvSpPr>
          <p:cNvPr id="5" name="日期占位符 4"/>
          <p:cNvSpPr>
            <a:spLocks noGrp="1"/>
          </p:cNvSpPr>
          <p:nvPr>
            <p:ph type="dt" sz="half" idx="11"/>
          </p:nvPr>
        </p:nvSpPr>
        <p:spPr/>
        <p:txBody>
          <a:bodyPr/>
          <a:lstStyle/>
          <a:p>
            <a:fld id="{1FCA6586-1B5E-4E20-AB3F-2A32ED30E957}" type="datetime1">
              <a:rPr lang="zh-CN" altLang="en-US"/>
              <a:pPr/>
              <a:t>2023/3/5</a:t>
            </a:fld>
            <a:endParaRPr lang="en-US" altLang="zh-CN" sz="1000"/>
          </a:p>
        </p:txBody>
      </p:sp>
      <p:sp>
        <p:nvSpPr>
          <p:cNvPr id="1587202" name="Rectangle 2"/>
          <p:cNvSpPr>
            <a:spLocks noGrp="1" noChangeArrowheads="1"/>
          </p:cNvSpPr>
          <p:nvPr>
            <p:ph type="title"/>
          </p:nvPr>
        </p:nvSpPr>
        <p:spPr/>
        <p:txBody>
          <a:bodyPr/>
          <a:lstStyle/>
          <a:p>
            <a:r>
              <a:rPr lang="en-US" altLang="zh-CN"/>
              <a:t>2. </a:t>
            </a:r>
            <a:r>
              <a:rPr lang="zh-CN" altLang="en-US"/>
              <a:t>删除视图</a:t>
            </a:r>
          </a:p>
        </p:txBody>
      </p:sp>
      <p:sp>
        <p:nvSpPr>
          <p:cNvPr id="1587203" name="Rectangle 3"/>
          <p:cNvSpPr>
            <a:spLocks noGrp="1" noChangeArrowheads="1"/>
          </p:cNvSpPr>
          <p:nvPr>
            <p:ph type="body" idx="1"/>
          </p:nvPr>
        </p:nvSpPr>
        <p:spPr>
          <a:xfrm>
            <a:off x="650875" y="1143000"/>
            <a:ext cx="8820150" cy="3073400"/>
          </a:xfrm>
        </p:spPr>
        <p:txBody>
          <a:bodyPr/>
          <a:lstStyle/>
          <a:p>
            <a:pPr>
              <a:lnSpc>
                <a:spcPct val="100000"/>
              </a:lnSpc>
            </a:pPr>
            <a:r>
              <a:rPr lang="en-US" altLang="zh-CN" dirty="0">
                <a:highlight>
                  <a:srgbClr val="CCFFCC"/>
                </a:highlight>
              </a:rPr>
              <a:t>DROP  VIEW  &lt;</a:t>
            </a:r>
            <a:r>
              <a:rPr lang="zh-CN" altLang="en-US" dirty="0">
                <a:highlight>
                  <a:srgbClr val="CCFFCC"/>
                </a:highlight>
              </a:rPr>
              <a:t>视图名</a:t>
            </a:r>
            <a:r>
              <a:rPr lang="en-US" altLang="zh-CN" dirty="0">
                <a:highlight>
                  <a:srgbClr val="CCFFCC"/>
                </a:highlight>
              </a:rPr>
              <a:t>&gt;</a:t>
            </a:r>
            <a:r>
              <a:rPr lang="en-US" altLang="zh-CN" dirty="0"/>
              <a:t> </a:t>
            </a:r>
            <a:r>
              <a:rPr lang="zh-CN" altLang="en-US" dirty="0"/>
              <a:t>；</a:t>
            </a:r>
          </a:p>
          <a:p>
            <a:pPr lvl="1">
              <a:lnSpc>
                <a:spcPct val="100000"/>
              </a:lnSpc>
            </a:pPr>
            <a:r>
              <a:rPr lang="zh-CN" altLang="en-US" dirty="0"/>
              <a:t>该语句从数据字典中删除指定的视图定义</a:t>
            </a:r>
          </a:p>
          <a:p>
            <a:pPr lvl="1">
              <a:lnSpc>
                <a:spcPct val="100000"/>
              </a:lnSpc>
            </a:pPr>
            <a:r>
              <a:rPr lang="zh-CN" altLang="en-US" dirty="0"/>
              <a:t>删除基表时，由该基表导出的所有视图定义都必须显式删除</a:t>
            </a:r>
          </a:p>
          <a:p>
            <a:r>
              <a:rPr lang="en-US" altLang="zh-CN" dirty="0"/>
              <a:t>【</a:t>
            </a:r>
            <a:r>
              <a:rPr lang="zh-CN" altLang="en-US" dirty="0"/>
              <a:t>例</a:t>
            </a:r>
            <a:r>
              <a:rPr lang="en-US" altLang="zh-CN" dirty="0"/>
              <a:t>4-45】</a:t>
            </a:r>
            <a:r>
              <a:rPr lang="zh-CN" altLang="en-US" dirty="0"/>
              <a:t>删除学生视图</a:t>
            </a:r>
            <a:r>
              <a:rPr lang="en-US" altLang="zh-CN" dirty="0"/>
              <a:t>CS_90</a:t>
            </a:r>
            <a:r>
              <a:rPr lang="zh-CN" altLang="en-US" dirty="0"/>
              <a:t>。</a:t>
            </a:r>
          </a:p>
          <a:p>
            <a:pPr lvl="2">
              <a:buFont typeface="Wingdings" pitchFamily="2" charset="2"/>
              <a:buNone/>
            </a:pPr>
            <a:r>
              <a:rPr lang="en-US" altLang="zh-CN" dirty="0">
                <a:solidFill>
                  <a:srgbClr val="0000FF"/>
                </a:solidFill>
              </a:rPr>
              <a:t>DROP VIEW CS_90</a:t>
            </a:r>
            <a:r>
              <a:rPr lang="zh-CN" altLang="en-US" dirty="0">
                <a:solidFill>
                  <a:srgbClr val="0000FF"/>
                </a:solidFill>
              </a:rPr>
              <a:t>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E01FACA-0E47-4472-A3AD-62DE71AAB937}" type="slidenum">
              <a:rPr lang="zh-CN" altLang="en-US"/>
              <a:pPr/>
              <a:t>148</a:t>
            </a:fld>
            <a:endParaRPr lang="en-US" altLang="zh-CN"/>
          </a:p>
        </p:txBody>
      </p:sp>
      <p:sp>
        <p:nvSpPr>
          <p:cNvPr id="5" name="日期占位符 4"/>
          <p:cNvSpPr>
            <a:spLocks noGrp="1"/>
          </p:cNvSpPr>
          <p:nvPr>
            <p:ph type="dt" sz="half" idx="11"/>
          </p:nvPr>
        </p:nvSpPr>
        <p:spPr/>
        <p:txBody>
          <a:bodyPr/>
          <a:lstStyle/>
          <a:p>
            <a:fld id="{0D5DD9AD-AE5B-42E1-B086-9C1C0D575FFC}" type="datetime1">
              <a:rPr lang="zh-CN" altLang="en-US"/>
              <a:pPr/>
              <a:t>2023/3/5</a:t>
            </a:fld>
            <a:endParaRPr lang="en-US" altLang="zh-CN" sz="1000"/>
          </a:p>
        </p:txBody>
      </p:sp>
      <p:sp>
        <p:nvSpPr>
          <p:cNvPr id="1589250" name="Rectangle 2"/>
          <p:cNvSpPr>
            <a:spLocks noGrp="1" noChangeArrowheads="1"/>
          </p:cNvSpPr>
          <p:nvPr>
            <p:ph type="title"/>
          </p:nvPr>
        </p:nvSpPr>
        <p:spPr/>
        <p:txBody>
          <a:bodyPr/>
          <a:lstStyle/>
          <a:p>
            <a:r>
              <a:rPr lang="en-US" altLang="en-US"/>
              <a:t>4.5.2	视图上的操作</a:t>
            </a:r>
            <a:endParaRPr lang="zh-CN" altLang="en-US"/>
          </a:p>
        </p:txBody>
      </p:sp>
      <p:sp>
        <p:nvSpPr>
          <p:cNvPr id="1589251" name="Rectangle 3"/>
          <p:cNvSpPr>
            <a:spLocks noGrp="1" noChangeArrowheads="1"/>
          </p:cNvSpPr>
          <p:nvPr>
            <p:ph type="body" idx="1"/>
          </p:nvPr>
        </p:nvSpPr>
        <p:spPr>
          <a:xfrm>
            <a:off x="650875" y="1143000"/>
            <a:ext cx="8820150" cy="4440238"/>
          </a:xfrm>
        </p:spPr>
        <p:txBody>
          <a:bodyPr/>
          <a:lstStyle/>
          <a:p>
            <a:pPr marL="533400" indent="-533400">
              <a:lnSpc>
                <a:spcPct val="100000"/>
              </a:lnSpc>
              <a:spcAft>
                <a:spcPct val="30000"/>
              </a:spcAft>
            </a:pPr>
            <a:r>
              <a:rPr lang="zh-CN" altLang="en-US" dirty="0"/>
              <a:t>从用户角度：与基本表一样，通过视图可以对数据库执行查询和更新操作</a:t>
            </a:r>
          </a:p>
          <a:p>
            <a:pPr marL="533400" indent="-533400">
              <a:lnSpc>
                <a:spcPct val="100000"/>
              </a:lnSpc>
            </a:pPr>
            <a:r>
              <a:rPr lang="en-US" altLang="zh-CN" dirty="0"/>
              <a:t>DBMS</a:t>
            </a:r>
            <a:r>
              <a:rPr lang="zh-CN" altLang="en-US" dirty="0"/>
              <a:t>实现视图查询的方法</a:t>
            </a:r>
          </a:p>
          <a:p>
            <a:pPr marL="920750" lvl="1" indent="-533400">
              <a:lnSpc>
                <a:spcPct val="100000"/>
              </a:lnSpc>
              <a:buFontTx/>
              <a:buAutoNum type="circleNumDbPlain"/>
            </a:pPr>
            <a:r>
              <a:rPr lang="zh-CN" altLang="en-US" dirty="0"/>
              <a:t>实体化视图（</a:t>
            </a:r>
            <a:r>
              <a:rPr lang="en-US" altLang="zh-CN" dirty="0"/>
              <a:t>View Materialization</a:t>
            </a:r>
            <a:r>
              <a:rPr lang="zh-CN" altLang="en-US" dirty="0"/>
              <a:t>）</a:t>
            </a:r>
          </a:p>
          <a:p>
            <a:pPr marL="1311275" lvl="2" indent="-533400">
              <a:lnSpc>
                <a:spcPct val="100000"/>
              </a:lnSpc>
            </a:pPr>
            <a:r>
              <a:rPr lang="zh-CN" altLang="en-US" dirty="0"/>
              <a:t>有效性检查：检查所查询的视图是否存在</a:t>
            </a:r>
          </a:p>
          <a:p>
            <a:pPr marL="1311275" lvl="2" indent="-533400">
              <a:lnSpc>
                <a:spcPct val="100000"/>
              </a:lnSpc>
            </a:pPr>
            <a:r>
              <a:rPr lang="zh-CN" altLang="en-US" dirty="0"/>
              <a:t>执行视图定义，将视图临时实体化，生成临时表</a:t>
            </a:r>
          </a:p>
          <a:p>
            <a:pPr marL="1311275" lvl="2" indent="-533400">
              <a:lnSpc>
                <a:spcPct val="100000"/>
              </a:lnSpc>
            </a:pPr>
            <a:r>
              <a:rPr lang="zh-CN" altLang="en-US" dirty="0"/>
              <a:t>查询视图转换为查询临时表</a:t>
            </a:r>
          </a:p>
          <a:p>
            <a:pPr marL="1311275" lvl="2" indent="-533400">
              <a:lnSpc>
                <a:spcPct val="100000"/>
              </a:lnSpc>
            </a:pPr>
            <a:r>
              <a:rPr lang="zh-CN" altLang="en-US" dirty="0"/>
              <a:t>查询完毕删除被实体化的视图</a:t>
            </a:r>
            <a:r>
              <a:rPr lang="en-US" altLang="zh-CN" dirty="0"/>
              <a:t>(</a:t>
            </a:r>
            <a:r>
              <a:rPr lang="zh-CN" altLang="en-US" dirty="0"/>
              <a:t>临时表</a:t>
            </a:r>
            <a:r>
              <a:rPr lang="en-US" altLang="zh-CN" dirty="0"/>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043E9D8-4BED-4A3B-8D63-8F260B44F591}" type="slidenum">
              <a:rPr lang="zh-CN" altLang="en-US"/>
              <a:pPr/>
              <a:t>149</a:t>
            </a:fld>
            <a:endParaRPr lang="en-US" altLang="zh-CN"/>
          </a:p>
        </p:txBody>
      </p:sp>
      <p:sp>
        <p:nvSpPr>
          <p:cNvPr id="5" name="日期占位符 4"/>
          <p:cNvSpPr>
            <a:spLocks noGrp="1"/>
          </p:cNvSpPr>
          <p:nvPr>
            <p:ph type="dt" sz="half" idx="11"/>
          </p:nvPr>
        </p:nvSpPr>
        <p:spPr/>
        <p:txBody>
          <a:bodyPr/>
          <a:lstStyle/>
          <a:p>
            <a:fld id="{AD6DC16B-DCB8-44E6-B351-D703738D7572}" type="datetime1">
              <a:rPr lang="zh-CN" altLang="en-US"/>
              <a:pPr/>
              <a:t>2023/3/5</a:t>
            </a:fld>
            <a:endParaRPr lang="en-US" altLang="zh-CN" sz="1000"/>
          </a:p>
        </p:txBody>
      </p:sp>
      <p:sp>
        <p:nvSpPr>
          <p:cNvPr id="1590274" name="Rectangle 2"/>
          <p:cNvSpPr>
            <a:spLocks noGrp="1" noChangeArrowheads="1"/>
          </p:cNvSpPr>
          <p:nvPr>
            <p:ph type="title"/>
          </p:nvPr>
        </p:nvSpPr>
        <p:spPr/>
        <p:txBody>
          <a:bodyPr/>
          <a:lstStyle/>
          <a:p>
            <a:r>
              <a:rPr lang="en-US" altLang="en-US"/>
              <a:t>4.5.2	视图上的操作</a:t>
            </a:r>
            <a:endParaRPr lang="zh-CN" altLang="en-US"/>
          </a:p>
        </p:txBody>
      </p:sp>
      <p:sp>
        <p:nvSpPr>
          <p:cNvPr id="1590275" name="Rectangle 3"/>
          <p:cNvSpPr>
            <a:spLocks noGrp="1" noChangeArrowheads="1"/>
          </p:cNvSpPr>
          <p:nvPr>
            <p:ph type="body" idx="1"/>
          </p:nvPr>
        </p:nvSpPr>
        <p:spPr>
          <a:xfrm>
            <a:off x="650875" y="1143000"/>
            <a:ext cx="8820150" cy="4676775"/>
          </a:xfrm>
        </p:spPr>
        <p:txBody>
          <a:bodyPr/>
          <a:lstStyle/>
          <a:p>
            <a:pPr marL="533400" indent="-533400">
              <a:lnSpc>
                <a:spcPct val="100000"/>
              </a:lnSpc>
            </a:pPr>
            <a:r>
              <a:rPr lang="en-US" altLang="zh-CN"/>
              <a:t>DBMS</a:t>
            </a:r>
            <a:r>
              <a:rPr lang="zh-CN" altLang="en-US"/>
              <a:t>实现视图查询的方法</a:t>
            </a:r>
          </a:p>
          <a:p>
            <a:pPr marL="920750" lvl="1" indent="-533400">
              <a:lnSpc>
                <a:spcPct val="100000"/>
              </a:lnSpc>
              <a:buFontTx/>
              <a:buAutoNum type="circleNumDbPlain"/>
            </a:pPr>
            <a:r>
              <a:rPr lang="zh-CN" altLang="en-US"/>
              <a:t>实体化视图（</a:t>
            </a:r>
            <a:r>
              <a:rPr lang="en-US" altLang="zh-CN"/>
              <a:t>View Materialization</a:t>
            </a:r>
            <a:r>
              <a:rPr lang="zh-CN" altLang="en-US"/>
              <a:t>）</a:t>
            </a:r>
          </a:p>
          <a:p>
            <a:pPr marL="920750" lvl="1" indent="-533400">
              <a:lnSpc>
                <a:spcPct val="120000"/>
              </a:lnSpc>
              <a:buFontTx/>
              <a:buAutoNum type="circleNumDbPlain" startAt="2"/>
            </a:pPr>
            <a:r>
              <a:rPr lang="zh-CN" altLang="en-US"/>
              <a:t>视图消解法（</a:t>
            </a:r>
            <a:r>
              <a:rPr lang="en-US" altLang="zh-CN"/>
              <a:t>View Resolution</a:t>
            </a:r>
            <a:r>
              <a:rPr lang="zh-CN" altLang="en-US"/>
              <a:t>）</a:t>
            </a:r>
          </a:p>
          <a:p>
            <a:pPr marL="1311275" lvl="2" indent="-533400">
              <a:lnSpc>
                <a:spcPct val="120000"/>
              </a:lnSpc>
            </a:pPr>
            <a:r>
              <a:rPr lang="zh-CN" altLang="en-US"/>
              <a:t>进行有效性检查，检查查询的表、视图等是否存在。如果存在，则从数据字典中取出视图的定义</a:t>
            </a:r>
          </a:p>
          <a:p>
            <a:pPr marL="1311275" lvl="2" indent="-533400">
              <a:lnSpc>
                <a:spcPct val="120000"/>
              </a:lnSpc>
            </a:pPr>
            <a:r>
              <a:rPr lang="zh-CN" altLang="en-US"/>
              <a:t>把视图定义中的子查询与用户的查询结合起来，转换成等价的对基本表的查询</a:t>
            </a:r>
          </a:p>
          <a:p>
            <a:pPr marL="1311275" lvl="2" indent="-533400">
              <a:lnSpc>
                <a:spcPct val="120000"/>
              </a:lnSpc>
            </a:pPr>
            <a:r>
              <a:rPr lang="zh-CN" altLang="en-US"/>
              <a:t>执行</a:t>
            </a:r>
            <a:r>
              <a:rPr lang="zh-CN" altLang="en-US">
                <a:solidFill>
                  <a:srgbClr val="0000FF"/>
                </a:solidFill>
              </a:rPr>
              <a:t>修正</a:t>
            </a:r>
            <a:r>
              <a:rPr lang="zh-CN" altLang="en-US"/>
              <a:t>后的查询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9F8A981-1C4D-4859-971C-56A4583D2AF9}" type="slidenum">
              <a:rPr lang="zh-CN" altLang="en-US"/>
              <a:pPr/>
              <a:t>15</a:t>
            </a:fld>
            <a:endParaRPr lang="en-US" altLang="zh-CN"/>
          </a:p>
        </p:txBody>
      </p:sp>
      <p:sp>
        <p:nvSpPr>
          <p:cNvPr id="5" name="日期占位符 4"/>
          <p:cNvSpPr>
            <a:spLocks noGrp="1"/>
          </p:cNvSpPr>
          <p:nvPr>
            <p:ph type="dt" sz="half" idx="11"/>
          </p:nvPr>
        </p:nvSpPr>
        <p:spPr/>
        <p:txBody>
          <a:bodyPr/>
          <a:lstStyle/>
          <a:p>
            <a:fld id="{40779440-A1E3-4474-9D58-09762474FE64}" type="datetime1">
              <a:rPr lang="zh-CN" altLang="en-US"/>
              <a:pPr/>
              <a:t>2023/3/5</a:t>
            </a:fld>
            <a:endParaRPr lang="en-US" altLang="zh-CN" sz="1000"/>
          </a:p>
        </p:txBody>
      </p:sp>
      <p:sp>
        <p:nvSpPr>
          <p:cNvPr id="1283074" name="Rectangle 2"/>
          <p:cNvSpPr>
            <a:spLocks noGrp="1" noChangeArrowheads="1"/>
          </p:cNvSpPr>
          <p:nvPr>
            <p:ph type="title"/>
          </p:nvPr>
        </p:nvSpPr>
        <p:spPr>
          <a:xfrm>
            <a:off x="650875" y="311150"/>
            <a:ext cx="8820150" cy="603250"/>
          </a:xfrm>
        </p:spPr>
        <p:txBody>
          <a:bodyPr/>
          <a:lstStyle/>
          <a:p>
            <a:pPr defTabSz="914400"/>
            <a:r>
              <a:rPr lang="en-US" altLang="zh-CN" sz="4400"/>
              <a:t>4.3.2 </a:t>
            </a:r>
            <a:r>
              <a:rPr lang="zh-CN" altLang="en-US" sz="4400"/>
              <a:t>表的定义、删除与修改</a:t>
            </a:r>
          </a:p>
        </p:txBody>
      </p:sp>
      <p:sp>
        <p:nvSpPr>
          <p:cNvPr id="1283075" name="Rectangle 3"/>
          <p:cNvSpPr>
            <a:spLocks noGrp="1" noChangeArrowheads="1"/>
          </p:cNvSpPr>
          <p:nvPr>
            <p:ph type="body" idx="1"/>
          </p:nvPr>
        </p:nvSpPr>
        <p:spPr>
          <a:xfrm>
            <a:off x="650875" y="1143000"/>
            <a:ext cx="8820150" cy="5027613"/>
          </a:xfrm>
        </p:spPr>
        <p:txBody>
          <a:bodyPr/>
          <a:lstStyle/>
          <a:p>
            <a:pPr marL="342900" indent="-342900" algn="just" defTabSz="914400"/>
            <a:r>
              <a:rPr lang="en-US" altLang="zh-CN" dirty="0"/>
              <a:t>1.  </a:t>
            </a:r>
            <a:r>
              <a:rPr lang="zh-CN" altLang="en-US" dirty="0"/>
              <a:t>定义基本表</a:t>
            </a:r>
          </a:p>
          <a:p>
            <a:pPr marL="342900" indent="-342900" algn="just" defTabSz="914400">
              <a:lnSpc>
                <a:spcPct val="110000"/>
              </a:lnSpc>
              <a:buFont typeface="Wingdings" pitchFamily="2" charset="2"/>
              <a:buNone/>
            </a:pPr>
            <a:r>
              <a:rPr lang="en-US" altLang="zh-CN" sz="2400" dirty="0">
                <a:highlight>
                  <a:srgbClr val="CCFFCC"/>
                </a:highlight>
              </a:rPr>
              <a:t>CREATE TABLE &lt;</a:t>
            </a:r>
            <a:r>
              <a:rPr lang="zh-CN" altLang="en-US" sz="2400" dirty="0">
                <a:highlight>
                  <a:srgbClr val="CCFFCC"/>
                </a:highlight>
              </a:rPr>
              <a:t>表名</a:t>
            </a:r>
            <a:r>
              <a:rPr lang="en-US" altLang="zh-CN" sz="2400" dirty="0">
                <a:highlight>
                  <a:srgbClr val="CCFFCC"/>
                </a:highlight>
              </a:rPr>
              <a:t>&gt;</a:t>
            </a:r>
          </a:p>
          <a:p>
            <a:pPr marL="742950" lvl="1" indent="-285750" algn="just" defTabSz="914400">
              <a:lnSpc>
                <a:spcPct val="110000"/>
              </a:lnSpc>
              <a:buFontTx/>
              <a:buNone/>
            </a:pPr>
            <a:r>
              <a:rPr lang="en-US" altLang="zh-CN" sz="2400" dirty="0">
                <a:highlight>
                  <a:srgbClr val="CCFFCC"/>
                </a:highlight>
              </a:rPr>
              <a:t>      </a:t>
            </a:r>
            <a:r>
              <a:rPr lang="zh-CN" altLang="en-US" sz="2400" dirty="0">
                <a:highlight>
                  <a:srgbClr val="CCFFCC"/>
                </a:highlight>
              </a:rPr>
              <a:t>（</a:t>
            </a:r>
            <a:r>
              <a:rPr lang="en-US" altLang="zh-CN" sz="2400" dirty="0">
                <a:highlight>
                  <a:srgbClr val="CCFFCC"/>
                </a:highlight>
              </a:rPr>
              <a:t>&lt;</a:t>
            </a:r>
            <a:r>
              <a:rPr lang="zh-CN" altLang="en-US" sz="2400" dirty="0">
                <a:highlight>
                  <a:srgbClr val="CCFFCC"/>
                </a:highlight>
              </a:rPr>
              <a:t>列名</a:t>
            </a:r>
            <a:r>
              <a:rPr lang="en-US" altLang="zh-CN" sz="2400" dirty="0">
                <a:highlight>
                  <a:srgbClr val="CCFFCC"/>
                </a:highlight>
              </a:rPr>
              <a:t>&gt; &lt;</a:t>
            </a:r>
            <a:r>
              <a:rPr lang="zh-CN" altLang="en-US" sz="2400" dirty="0">
                <a:highlight>
                  <a:srgbClr val="CCFFCC"/>
                </a:highlight>
              </a:rPr>
              <a:t>数据类型</a:t>
            </a:r>
            <a:r>
              <a:rPr lang="en-US" altLang="zh-CN" sz="2400" dirty="0">
                <a:highlight>
                  <a:srgbClr val="CCFFCC"/>
                </a:highlight>
              </a:rPr>
              <a:t>&gt;[ &lt;</a:t>
            </a:r>
            <a:r>
              <a:rPr lang="zh-CN" altLang="en-US" sz="2400" dirty="0">
                <a:solidFill>
                  <a:srgbClr val="0000FF"/>
                </a:solidFill>
                <a:highlight>
                  <a:srgbClr val="CCFFCC"/>
                </a:highlight>
              </a:rPr>
              <a:t>列级</a:t>
            </a:r>
            <a:r>
              <a:rPr lang="zh-CN" altLang="en-US" sz="2400" dirty="0">
                <a:highlight>
                  <a:srgbClr val="CCFFCC"/>
                </a:highlight>
              </a:rPr>
              <a:t>完整性约束条件</a:t>
            </a:r>
            <a:r>
              <a:rPr lang="en-US" altLang="zh-CN" sz="2400" dirty="0">
                <a:highlight>
                  <a:srgbClr val="CCFFCC"/>
                </a:highlight>
              </a:rPr>
              <a:t>&gt; ]</a:t>
            </a:r>
          </a:p>
          <a:p>
            <a:pPr marL="742950" lvl="1" indent="-285750" algn="just" defTabSz="914400">
              <a:lnSpc>
                <a:spcPct val="110000"/>
              </a:lnSpc>
              <a:buFontTx/>
              <a:buNone/>
            </a:pPr>
            <a:r>
              <a:rPr lang="en-US" altLang="zh-CN" sz="2400" dirty="0">
                <a:highlight>
                  <a:srgbClr val="CCFFCC"/>
                </a:highlight>
              </a:rPr>
              <a:t>      [</a:t>
            </a:r>
            <a:r>
              <a:rPr lang="zh-CN" altLang="en-US" sz="2400" dirty="0">
                <a:highlight>
                  <a:srgbClr val="CCFFCC"/>
                </a:highlight>
              </a:rPr>
              <a:t>，</a:t>
            </a:r>
            <a:r>
              <a:rPr lang="en-US" altLang="zh-CN" sz="2400" dirty="0">
                <a:highlight>
                  <a:srgbClr val="CCFFCC"/>
                </a:highlight>
              </a:rPr>
              <a:t>&lt;</a:t>
            </a:r>
            <a:r>
              <a:rPr lang="zh-CN" altLang="en-US" sz="2400" dirty="0">
                <a:highlight>
                  <a:srgbClr val="CCFFCC"/>
                </a:highlight>
              </a:rPr>
              <a:t>列名</a:t>
            </a:r>
            <a:r>
              <a:rPr lang="en-US" altLang="zh-CN" sz="2400" dirty="0">
                <a:highlight>
                  <a:srgbClr val="CCFFCC"/>
                </a:highlight>
              </a:rPr>
              <a:t>&gt; &lt;</a:t>
            </a:r>
            <a:r>
              <a:rPr lang="zh-CN" altLang="en-US" sz="2400" dirty="0">
                <a:highlight>
                  <a:srgbClr val="CCFFCC"/>
                </a:highlight>
              </a:rPr>
              <a:t>数据类型</a:t>
            </a:r>
            <a:r>
              <a:rPr lang="en-US" altLang="zh-CN" sz="2400" dirty="0">
                <a:highlight>
                  <a:srgbClr val="CCFFCC"/>
                </a:highlight>
              </a:rPr>
              <a:t>&gt;[ &lt;</a:t>
            </a:r>
            <a:r>
              <a:rPr lang="zh-CN" altLang="en-US" sz="2400" dirty="0">
                <a:solidFill>
                  <a:srgbClr val="0000FF"/>
                </a:solidFill>
                <a:highlight>
                  <a:srgbClr val="CCFFCC"/>
                </a:highlight>
              </a:rPr>
              <a:t>列级</a:t>
            </a:r>
            <a:r>
              <a:rPr lang="zh-CN" altLang="en-US" sz="2400" dirty="0">
                <a:highlight>
                  <a:srgbClr val="CCFFCC"/>
                </a:highlight>
              </a:rPr>
              <a:t>完整性约束条件</a:t>
            </a:r>
            <a:r>
              <a:rPr lang="en-US" altLang="zh-CN" sz="2400" dirty="0">
                <a:highlight>
                  <a:srgbClr val="CCFFCC"/>
                </a:highlight>
              </a:rPr>
              <a:t>&gt;] ] </a:t>
            </a:r>
            <a:r>
              <a:rPr lang="en-US" altLang="zh-CN" sz="2400" dirty="0">
                <a:highlight>
                  <a:srgbClr val="CCFFCC"/>
                </a:highlight>
                <a:latin typeface="Courier New"/>
              </a:rPr>
              <a:t>…</a:t>
            </a:r>
            <a:endParaRPr lang="en-US" altLang="zh-CN" sz="2400" dirty="0">
              <a:highlight>
                <a:srgbClr val="CCFFCC"/>
              </a:highlight>
            </a:endParaRPr>
          </a:p>
          <a:p>
            <a:pPr marL="742950" lvl="1" indent="-285750" algn="just" defTabSz="914400">
              <a:lnSpc>
                <a:spcPct val="110000"/>
              </a:lnSpc>
              <a:buFontTx/>
              <a:buNone/>
            </a:pPr>
            <a:r>
              <a:rPr lang="en-US" altLang="zh-CN" sz="2400" dirty="0">
                <a:highlight>
                  <a:srgbClr val="CCFFCC"/>
                </a:highlight>
              </a:rPr>
              <a:t>      [</a:t>
            </a:r>
            <a:r>
              <a:rPr lang="zh-CN" altLang="en-US" sz="2400" dirty="0">
                <a:highlight>
                  <a:srgbClr val="CCFFCC"/>
                </a:highlight>
              </a:rPr>
              <a:t>，</a:t>
            </a:r>
            <a:r>
              <a:rPr lang="en-US" altLang="zh-CN" sz="2400" dirty="0">
                <a:highlight>
                  <a:srgbClr val="CCFFCC"/>
                </a:highlight>
              </a:rPr>
              <a:t>&lt;</a:t>
            </a:r>
            <a:r>
              <a:rPr lang="zh-CN" altLang="en-US" sz="2400" dirty="0">
                <a:solidFill>
                  <a:srgbClr val="0000FF"/>
                </a:solidFill>
                <a:highlight>
                  <a:srgbClr val="CCFFCC"/>
                </a:highlight>
              </a:rPr>
              <a:t>表级</a:t>
            </a:r>
            <a:r>
              <a:rPr lang="zh-CN" altLang="en-US" sz="2400" dirty="0">
                <a:highlight>
                  <a:srgbClr val="CCFFCC"/>
                </a:highlight>
              </a:rPr>
              <a:t>完整性约束条件</a:t>
            </a:r>
            <a:r>
              <a:rPr lang="en-US" altLang="zh-CN" sz="2400" dirty="0">
                <a:highlight>
                  <a:srgbClr val="CCFFCC"/>
                </a:highlight>
              </a:rPr>
              <a:t>&gt; ] </a:t>
            </a:r>
            <a:r>
              <a:rPr lang="zh-CN" altLang="en-US" sz="2400" dirty="0">
                <a:highlight>
                  <a:srgbClr val="CCFFCC"/>
                </a:highlight>
              </a:rPr>
              <a:t>）</a:t>
            </a:r>
            <a:r>
              <a:rPr lang="zh-CN" altLang="en-US" sz="2400" dirty="0"/>
              <a:t>；</a:t>
            </a:r>
          </a:p>
          <a:p>
            <a:pPr marL="742950" lvl="1" indent="-285750" algn="just" defTabSz="914400">
              <a:lnSpc>
                <a:spcPct val="110000"/>
              </a:lnSpc>
            </a:pPr>
            <a:r>
              <a:rPr lang="en-US" altLang="zh-CN" sz="2400" dirty="0">
                <a:solidFill>
                  <a:srgbClr val="FF0000"/>
                </a:solidFill>
              </a:rPr>
              <a:t>&lt;</a:t>
            </a:r>
            <a:r>
              <a:rPr lang="zh-CN" altLang="en-US" sz="2400" dirty="0">
                <a:solidFill>
                  <a:srgbClr val="FF0000"/>
                </a:solidFill>
              </a:rPr>
              <a:t>表名</a:t>
            </a:r>
            <a:r>
              <a:rPr lang="en-US" altLang="zh-CN" sz="2400" dirty="0">
                <a:solidFill>
                  <a:srgbClr val="FF0000"/>
                </a:solidFill>
              </a:rPr>
              <a:t>&gt;</a:t>
            </a:r>
            <a:r>
              <a:rPr lang="zh-CN" altLang="en-US" sz="2400" dirty="0"/>
              <a:t>：所要定义的基本表的名字</a:t>
            </a:r>
          </a:p>
          <a:p>
            <a:pPr marL="742950" lvl="1" indent="-285750" algn="just" defTabSz="914400">
              <a:lnSpc>
                <a:spcPct val="110000"/>
              </a:lnSpc>
            </a:pPr>
            <a:r>
              <a:rPr lang="en-US" altLang="zh-CN" sz="2400" dirty="0">
                <a:solidFill>
                  <a:srgbClr val="FF0000"/>
                </a:solidFill>
              </a:rPr>
              <a:t>&lt;</a:t>
            </a:r>
            <a:r>
              <a:rPr lang="zh-CN" altLang="en-US" sz="2400" dirty="0">
                <a:solidFill>
                  <a:srgbClr val="FF0000"/>
                </a:solidFill>
              </a:rPr>
              <a:t>列名</a:t>
            </a:r>
            <a:r>
              <a:rPr lang="en-US" altLang="zh-CN" sz="2400" dirty="0">
                <a:solidFill>
                  <a:srgbClr val="FF0000"/>
                </a:solidFill>
              </a:rPr>
              <a:t>&gt;</a:t>
            </a:r>
            <a:r>
              <a:rPr lang="zh-CN" altLang="en-US" sz="2400" dirty="0"/>
              <a:t>：组成该表的各个属性（列）</a:t>
            </a:r>
          </a:p>
          <a:p>
            <a:pPr marL="742950" lvl="1" indent="-285750" algn="just" defTabSz="914400">
              <a:lnSpc>
                <a:spcPct val="110000"/>
              </a:lnSpc>
            </a:pPr>
            <a:r>
              <a:rPr lang="en-US" altLang="zh-CN" sz="2400" dirty="0">
                <a:solidFill>
                  <a:srgbClr val="FF0000"/>
                </a:solidFill>
              </a:rPr>
              <a:t>&lt;</a:t>
            </a:r>
            <a:r>
              <a:rPr lang="zh-CN" altLang="en-US" sz="2400" dirty="0">
                <a:solidFill>
                  <a:srgbClr val="FF0000"/>
                </a:solidFill>
              </a:rPr>
              <a:t>列级完整性约束条件</a:t>
            </a:r>
            <a:r>
              <a:rPr lang="en-US" altLang="zh-CN" sz="2400" dirty="0">
                <a:solidFill>
                  <a:srgbClr val="FF0000"/>
                </a:solidFill>
              </a:rPr>
              <a:t>&gt;</a:t>
            </a:r>
            <a:r>
              <a:rPr lang="zh-CN" altLang="en-US" sz="2400" dirty="0"/>
              <a:t>：涉及相应属性列的完整性约束条件</a:t>
            </a:r>
          </a:p>
          <a:p>
            <a:pPr marL="742950" lvl="1" indent="-285750" defTabSz="914400">
              <a:lnSpc>
                <a:spcPct val="110000"/>
              </a:lnSpc>
            </a:pPr>
            <a:r>
              <a:rPr lang="en-US" altLang="zh-CN" sz="2400" dirty="0">
                <a:solidFill>
                  <a:srgbClr val="FF0000"/>
                </a:solidFill>
              </a:rPr>
              <a:t>&lt;</a:t>
            </a:r>
            <a:r>
              <a:rPr lang="zh-CN" altLang="en-US" sz="2400" dirty="0">
                <a:solidFill>
                  <a:srgbClr val="FF0000"/>
                </a:solidFill>
              </a:rPr>
              <a:t>表级完整性约束条件</a:t>
            </a:r>
            <a:r>
              <a:rPr lang="en-US" altLang="zh-CN" sz="2400" dirty="0">
                <a:solidFill>
                  <a:srgbClr val="FF0000"/>
                </a:solidFill>
              </a:rPr>
              <a:t>&gt;</a:t>
            </a:r>
            <a:r>
              <a:rPr lang="zh-CN" altLang="en-US" sz="2400" dirty="0"/>
              <a:t>：涉及一个或多个属性列的完整性约束条件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217EE95-46AC-41C3-8CE6-24368E43BBBB}" type="slidenum">
              <a:rPr lang="zh-CN" altLang="en-US"/>
              <a:pPr/>
              <a:t>150</a:t>
            </a:fld>
            <a:endParaRPr lang="en-US" altLang="zh-CN"/>
          </a:p>
        </p:txBody>
      </p:sp>
      <p:sp>
        <p:nvSpPr>
          <p:cNvPr id="5" name="日期占位符 4"/>
          <p:cNvSpPr>
            <a:spLocks noGrp="1"/>
          </p:cNvSpPr>
          <p:nvPr>
            <p:ph type="dt" sz="half" idx="11"/>
          </p:nvPr>
        </p:nvSpPr>
        <p:spPr/>
        <p:txBody>
          <a:bodyPr/>
          <a:lstStyle/>
          <a:p>
            <a:fld id="{24999088-01EE-4D98-BD47-883C2A728EB0}" type="datetime1">
              <a:rPr lang="zh-CN" altLang="en-US"/>
              <a:pPr/>
              <a:t>2023/3/5</a:t>
            </a:fld>
            <a:endParaRPr lang="en-US" altLang="zh-CN" sz="1000"/>
          </a:p>
        </p:txBody>
      </p:sp>
      <p:sp>
        <p:nvSpPr>
          <p:cNvPr id="1591298" name="Rectangle 2"/>
          <p:cNvSpPr>
            <a:spLocks noGrp="1" noChangeArrowheads="1"/>
          </p:cNvSpPr>
          <p:nvPr>
            <p:ph type="title"/>
          </p:nvPr>
        </p:nvSpPr>
        <p:spPr/>
        <p:txBody>
          <a:bodyPr/>
          <a:lstStyle/>
          <a:p>
            <a:r>
              <a:rPr lang="en-US" altLang="en-US"/>
              <a:t>1.	查询 </a:t>
            </a:r>
            <a:endParaRPr lang="zh-CN" altLang="en-US"/>
          </a:p>
        </p:txBody>
      </p:sp>
      <p:sp>
        <p:nvSpPr>
          <p:cNvPr id="1591299" name="Rectangle 3"/>
          <p:cNvSpPr>
            <a:spLocks noGrp="1" noChangeArrowheads="1"/>
          </p:cNvSpPr>
          <p:nvPr>
            <p:ph type="body" idx="1"/>
          </p:nvPr>
        </p:nvSpPr>
        <p:spPr>
          <a:xfrm>
            <a:off x="650875" y="1143000"/>
            <a:ext cx="8820150" cy="5527667"/>
          </a:xfrm>
        </p:spPr>
        <p:txBody>
          <a:bodyPr/>
          <a:lstStyle/>
          <a:p>
            <a:pPr marL="342900" indent="-342900" defTabSz="914400">
              <a:spcBef>
                <a:spcPct val="10000"/>
              </a:spcBef>
            </a:pPr>
            <a:r>
              <a:rPr lang="en-US" altLang="zh-CN" dirty="0"/>
              <a:t>【</a:t>
            </a:r>
            <a:r>
              <a:rPr lang="zh-CN" altLang="en-US" dirty="0"/>
              <a:t>例</a:t>
            </a:r>
            <a:r>
              <a:rPr lang="en-US" altLang="zh-CN" dirty="0"/>
              <a:t>4-46】</a:t>
            </a:r>
            <a:r>
              <a:rPr lang="zh-CN" altLang="en-US" dirty="0"/>
              <a:t>查询计算机系年龄小于</a:t>
            </a:r>
            <a:r>
              <a:rPr lang="en-US" altLang="zh-CN" dirty="0"/>
              <a:t>23</a:t>
            </a:r>
            <a:r>
              <a:rPr lang="zh-CN" altLang="en-US" dirty="0"/>
              <a:t>岁的学生。</a:t>
            </a:r>
          </a:p>
          <a:p>
            <a:pPr marL="1143000" lvl="2" indent="-228600" defTabSz="914400">
              <a:spcBef>
                <a:spcPct val="10000"/>
              </a:spcBef>
              <a:buFont typeface="Wingdings" pitchFamily="2" charset="2"/>
              <a:buNone/>
            </a:pPr>
            <a:r>
              <a:rPr lang="en-US" altLang="zh-CN" sz="2400" dirty="0">
                <a:solidFill>
                  <a:srgbClr val="0000FF"/>
                </a:solidFill>
              </a:rPr>
              <a:t>SELECT *     FROM Sage_23</a:t>
            </a:r>
          </a:p>
          <a:p>
            <a:pPr marL="1143000" lvl="2" indent="-228600" defTabSz="914400">
              <a:spcBef>
                <a:spcPct val="10000"/>
              </a:spcBef>
              <a:buFont typeface="Wingdings" pitchFamily="2" charset="2"/>
              <a:buNone/>
            </a:pPr>
            <a:r>
              <a:rPr lang="en-US" altLang="zh-CN" sz="2400" dirty="0">
                <a:solidFill>
                  <a:srgbClr val="0000FF"/>
                </a:solidFill>
              </a:rPr>
              <a:t>   WHERE </a:t>
            </a:r>
            <a:r>
              <a:rPr lang="en-US" altLang="zh-CN" sz="2400" dirty="0" err="1">
                <a:solidFill>
                  <a:srgbClr val="0000FF"/>
                </a:solidFill>
              </a:rPr>
              <a:t>Sdept</a:t>
            </a:r>
            <a:r>
              <a:rPr lang="en-US" altLang="zh-CN" sz="2400" dirty="0">
                <a:solidFill>
                  <a:srgbClr val="0000FF"/>
                </a:solidFill>
              </a:rPr>
              <a:t>=‘</a:t>
            </a:r>
            <a:r>
              <a:rPr lang="zh-CN" altLang="en-US" sz="2400" dirty="0">
                <a:solidFill>
                  <a:srgbClr val="0000FF"/>
                </a:solidFill>
              </a:rPr>
              <a:t>计算机’</a:t>
            </a:r>
            <a:endParaRPr lang="zh-CN" altLang="en-US" sz="2400" dirty="0"/>
          </a:p>
          <a:p>
            <a:pPr marL="342900" indent="-342900" defTabSz="914400">
              <a:spcBef>
                <a:spcPct val="10000"/>
              </a:spcBef>
            </a:pPr>
            <a:r>
              <a:rPr lang="zh-CN" altLang="en-US" dirty="0"/>
              <a:t>视图消解法 </a:t>
            </a:r>
            <a:r>
              <a:rPr lang="en-US" altLang="zh-CN" dirty="0"/>
              <a:t>:</a:t>
            </a:r>
            <a:r>
              <a:rPr lang="zh-CN" altLang="en-US" dirty="0"/>
              <a:t>系统首先从数据字典中取出视图定义，把查询语句与视图定义中的子查询合并在一起，然后在相关基本表上执行查询 。转换后的查询语句为：</a:t>
            </a:r>
          </a:p>
          <a:p>
            <a:pPr marL="742950" lvl="1" indent="-285750" defTabSz="914400">
              <a:spcBef>
                <a:spcPct val="10000"/>
              </a:spcBef>
              <a:buFontTx/>
              <a:buNone/>
            </a:pPr>
            <a:r>
              <a:rPr lang="en-US" altLang="zh-CN" sz="2400" dirty="0"/>
              <a:t>    </a:t>
            </a:r>
            <a:r>
              <a:rPr lang="en-US" altLang="zh-CN" sz="2400" dirty="0">
                <a:solidFill>
                  <a:srgbClr val="0000FF"/>
                </a:solidFill>
              </a:rPr>
              <a:t>SELECT *    FROM Student</a:t>
            </a:r>
          </a:p>
          <a:p>
            <a:pPr marL="742950" lvl="1" indent="-285750" defTabSz="914400">
              <a:spcBef>
                <a:spcPct val="10000"/>
              </a:spcBef>
              <a:buFontTx/>
              <a:buNone/>
            </a:pPr>
            <a:r>
              <a:rPr lang="en-US" altLang="zh-CN" sz="2400" dirty="0">
                <a:solidFill>
                  <a:srgbClr val="0000FF"/>
                </a:solidFill>
              </a:rPr>
              <a:t>        WHERE </a:t>
            </a:r>
            <a:r>
              <a:rPr lang="en-US" altLang="zh-CN" sz="2400" dirty="0" err="1">
                <a:solidFill>
                  <a:srgbClr val="0000FF"/>
                </a:solidFill>
              </a:rPr>
              <a:t>Sdept</a:t>
            </a:r>
            <a:r>
              <a:rPr lang="en-US" altLang="zh-CN" sz="2400" dirty="0">
                <a:solidFill>
                  <a:srgbClr val="0000FF"/>
                </a:solidFill>
              </a:rPr>
              <a:t>=‘</a:t>
            </a:r>
            <a:r>
              <a:rPr lang="zh-CN" altLang="en-US" sz="2400" dirty="0">
                <a:solidFill>
                  <a:srgbClr val="0000FF"/>
                </a:solidFill>
              </a:rPr>
              <a:t>计算机’ </a:t>
            </a:r>
            <a:r>
              <a:rPr lang="en-US" altLang="zh-CN" sz="2400" dirty="0">
                <a:solidFill>
                  <a:srgbClr val="0000FF"/>
                </a:solidFill>
              </a:rPr>
              <a:t>AND Sage &lt; 23</a:t>
            </a:r>
            <a:r>
              <a:rPr lang="en-US" altLang="zh-CN" sz="2400" dirty="0"/>
              <a:t> </a:t>
            </a:r>
          </a:p>
          <a:p>
            <a:pPr marL="342900" indent="-342900" defTabSz="914400">
              <a:spcBef>
                <a:spcPct val="10000"/>
              </a:spcBef>
            </a:pPr>
            <a:r>
              <a:rPr lang="zh-CN" altLang="en-US" dirty="0">
                <a:latin typeface="宋体" pitchFamily="2" charset="-122"/>
              </a:rPr>
              <a:t>视图消解法的局限</a:t>
            </a:r>
          </a:p>
          <a:p>
            <a:pPr marL="742950" lvl="1" indent="-285750" defTabSz="914400">
              <a:spcBef>
                <a:spcPct val="10000"/>
              </a:spcBef>
            </a:pPr>
            <a:r>
              <a:rPr lang="zh-CN" altLang="en-US" dirty="0">
                <a:latin typeface="宋体" pitchFamily="2" charset="-122"/>
              </a:rPr>
              <a:t>有些情况下，视图消解法不能生成正确查询。采用视图消解法的</a:t>
            </a:r>
            <a:r>
              <a:rPr lang="en-US" altLang="zh-CN" dirty="0">
                <a:latin typeface="宋体" pitchFamily="2" charset="-122"/>
              </a:rPr>
              <a:t>DBMS</a:t>
            </a:r>
            <a:r>
              <a:rPr lang="zh-CN" altLang="en-US" dirty="0">
                <a:latin typeface="宋体" pitchFamily="2" charset="-122"/>
              </a:rPr>
              <a:t>会限制这类查询。</a:t>
            </a:r>
          </a:p>
          <a:p>
            <a:pPr marL="742950" lvl="1" indent="-285750" defTabSz="914400">
              <a:spcBef>
                <a:spcPct val="10000"/>
              </a:spcBef>
            </a:pPr>
            <a:r>
              <a:rPr lang="zh-CN" altLang="en-US" dirty="0"/>
              <a:t>简单视图的视图消解是总能进行的。但含有聚集函数的视图消解可能会发生错误，只能采取对基表直接操作的方式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91299">
                                            <p:txEl>
                                              <p:pRg st="0" end="0"/>
                                            </p:txEl>
                                          </p:spTgt>
                                        </p:tgtEl>
                                        <p:attrNameLst>
                                          <p:attrName>style.visibility</p:attrName>
                                        </p:attrNameLst>
                                      </p:cBhvr>
                                      <p:to>
                                        <p:strVal val="visible"/>
                                      </p:to>
                                    </p:set>
                                    <p:animEffect transition="in" filter="wipe(up)">
                                      <p:cBhvr>
                                        <p:cTn id="7" dur="500"/>
                                        <p:tgtEl>
                                          <p:spTgt spid="159129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91299">
                                            <p:txEl>
                                              <p:pRg st="1" end="1"/>
                                            </p:txEl>
                                          </p:spTgt>
                                        </p:tgtEl>
                                        <p:attrNameLst>
                                          <p:attrName>style.visibility</p:attrName>
                                        </p:attrNameLst>
                                      </p:cBhvr>
                                      <p:to>
                                        <p:strVal val="visible"/>
                                      </p:to>
                                    </p:set>
                                    <p:animEffect transition="in" filter="wipe(up)">
                                      <p:cBhvr>
                                        <p:cTn id="10" dur="500"/>
                                        <p:tgtEl>
                                          <p:spTgt spid="159129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91299">
                                            <p:txEl>
                                              <p:pRg st="2" end="2"/>
                                            </p:txEl>
                                          </p:spTgt>
                                        </p:tgtEl>
                                        <p:attrNameLst>
                                          <p:attrName>style.visibility</p:attrName>
                                        </p:attrNameLst>
                                      </p:cBhvr>
                                      <p:to>
                                        <p:strVal val="visible"/>
                                      </p:to>
                                    </p:set>
                                    <p:animEffect transition="in" filter="wipe(up)">
                                      <p:cBhvr>
                                        <p:cTn id="13" dur="500"/>
                                        <p:tgtEl>
                                          <p:spTgt spid="159129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91299">
                                            <p:txEl>
                                              <p:pRg st="3" end="3"/>
                                            </p:txEl>
                                          </p:spTgt>
                                        </p:tgtEl>
                                        <p:attrNameLst>
                                          <p:attrName>style.visibility</p:attrName>
                                        </p:attrNameLst>
                                      </p:cBhvr>
                                      <p:to>
                                        <p:strVal val="visible"/>
                                      </p:to>
                                    </p:set>
                                    <p:animEffect transition="in" filter="wipe(up)">
                                      <p:cBhvr>
                                        <p:cTn id="18" dur="500"/>
                                        <p:tgtEl>
                                          <p:spTgt spid="159129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91299">
                                            <p:txEl>
                                              <p:pRg st="4" end="4"/>
                                            </p:txEl>
                                          </p:spTgt>
                                        </p:tgtEl>
                                        <p:attrNameLst>
                                          <p:attrName>style.visibility</p:attrName>
                                        </p:attrNameLst>
                                      </p:cBhvr>
                                      <p:to>
                                        <p:strVal val="visible"/>
                                      </p:to>
                                    </p:set>
                                    <p:animEffect transition="in" filter="wipe(up)">
                                      <p:cBhvr>
                                        <p:cTn id="21" dur="500"/>
                                        <p:tgtEl>
                                          <p:spTgt spid="159129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91299">
                                            <p:txEl>
                                              <p:pRg st="5" end="5"/>
                                            </p:txEl>
                                          </p:spTgt>
                                        </p:tgtEl>
                                        <p:attrNameLst>
                                          <p:attrName>style.visibility</p:attrName>
                                        </p:attrNameLst>
                                      </p:cBhvr>
                                      <p:to>
                                        <p:strVal val="visible"/>
                                      </p:to>
                                    </p:set>
                                    <p:animEffect transition="in" filter="wipe(up)">
                                      <p:cBhvr>
                                        <p:cTn id="24" dur="500"/>
                                        <p:tgtEl>
                                          <p:spTgt spid="159129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91299">
                                            <p:txEl>
                                              <p:pRg st="6" end="6"/>
                                            </p:txEl>
                                          </p:spTgt>
                                        </p:tgtEl>
                                        <p:attrNameLst>
                                          <p:attrName>style.visibility</p:attrName>
                                        </p:attrNameLst>
                                      </p:cBhvr>
                                      <p:to>
                                        <p:strVal val="visible"/>
                                      </p:to>
                                    </p:set>
                                    <p:animEffect transition="in" filter="wipe(up)">
                                      <p:cBhvr>
                                        <p:cTn id="29" dur="500"/>
                                        <p:tgtEl>
                                          <p:spTgt spid="1591299">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591299">
                                            <p:txEl>
                                              <p:pRg st="7" end="7"/>
                                            </p:txEl>
                                          </p:spTgt>
                                        </p:tgtEl>
                                        <p:attrNameLst>
                                          <p:attrName>style.visibility</p:attrName>
                                        </p:attrNameLst>
                                      </p:cBhvr>
                                      <p:to>
                                        <p:strVal val="visible"/>
                                      </p:to>
                                    </p:set>
                                    <p:animEffect transition="in" filter="wipe(up)">
                                      <p:cBhvr>
                                        <p:cTn id="32" dur="500"/>
                                        <p:tgtEl>
                                          <p:spTgt spid="1591299">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91299">
                                            <p:txEl>
                                              <p:pRg st="8" end="8"/>
                                            </p:txEl>
                                          </p:spTgt>
                                        </p:tgtEl>
                                        <p:attrNameLst>
                                          <p:attrName>style.visibility</p:attrName>
                                        </p:attrNameLst>
                                      </p:cBhvr>
                                      <p:to>
                                        <p:strVal val="visible"/>
                                      </p:to>
                                    </p:set>
                                    <p:animEffect transition="in" filter="wipe(up)">
                                      <p:cBhvr>
                                        <p:cTn id="35" dur="500"/>
                                        <p:tgtEl>
                                          <p:spTgt spid="15912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1299" grpId="0" uiExpand="1"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9536A46-0B9C-46D6-A9AF-9D46CD13FEA5}" type="slidenum">
              <a:rPr lang="zh-CN" altLang="en-US"/>
              <a:pPr/>
              <a:t>151</a:t>
            </a:fld>
            <a:endParaRPr lang="en-US" altLang="zh-CN"/>
          </a:p>
        </p:txBody>
      </p:sp>
      <p:sp>
        <p:nvSpPr>
          <p:cNvPr id="5" name="日期占位符 4"/>
          <p:cNvSpPr>
            <a:spLocks noGrp="1"/>
          </p:cNvSpPr>
          <p:nvPr>
            <p:ph type="dt" sz="half" idx="11"/>
          </p:nvPr>
        </p:nvSpPr>
        <p:spPr/>
        <p:txBody>
          <a:bodyPr/>
          <a:lstStyle/>
          <a:p>
            <a:fld id="{9F0835CB-E37F-45B6-8164-9604EBDA8D6F}" type="datetime1">
              <a:rPr lang="zh-CN" altLang="en-US"/>
              <a:pPr/>
              <a:t>2023/3/5</a:t>
            </a:fld>
            <a:endParaRPr lang="en-US" altLang="zh-CN" sz="1000"/>
          </a:p>
        </p:txBody>
      </p:sp>
      <p:sp>
        <p:nvSpPr>
          <p:cNvPr id="1592322" name="Rectangle 2"/>
          <p:cNvSpPr>
            <a:spLocks noGrp="1" noChangeArrowheads="1"/>
          </p:cNvSpPr>
          <p:nvPr>
            <p:ph type="title"/>
          </p:nvPr>
        </p:nvSpPr>
        <p:spPr/>
        <p:txBody>
          <a:bodyPr/>
          <a:lstStyle/>
          <a:p>
            <a:r>
              <a:rPr lang="en-US" altLang="en-US"/>
              <a:t>1.	查询</a:t>
            </a:r>
            <a:endParaRPr lang="zh-CN" altLang="en-US"/>
          </a:p>
        </p:txBody>
      </p:sp>
      <p:sp>
        <p:nvSpPr>
          <p:cNvPr id="1592323" name="Rectangle 3"/>
          <p:cNvSpPr>
            <a:spLocks noGrp="1" noChangeArrowheads="1"/>
          </p:cNvSpPr>
          <p:nvPr>
            <p:ph type="body" idx="1"/>
          </p:nvPr>
        </p:nvSpPr>
        <p:spPr>
          <a:xfrm>
            <a:off x="650874" y="1143000"/>
            <a:ext cx="9126661" cy="5127558"/>
          </a:xfrm>
        </p:spPr>
        <p:txBody>
          <a:bodyPr/>
          <a:lstStyle/>
          <a:p>
            <a:pPr>
              <a:lnSpc>
                <a:spcPct val="70000"/>
              </a:lnSpc>
            </a:pPr>
            <a:r>
              <a:rPr lang="en-US" altLang="zh-CN" dirty="0"/>
              <a:t>【</a:t>
            </a:r>
            <a:r>
              <a:rPr lang="zh-CN" altLang="en-US" dirty="0"/>
              <a:t>例</a:t>
            </a:r>
            <a:r>
              <a:rPr lang="en-US" altLang="zh-CN" dirty="0"/>
              <a:t>4-47】</a:t>
            </a:r>
            <a:r>
              <a:rPr lang="zh-CN" altLang="en-US" dirty="0"/>
              <a:t>查询专业系，要求学生的平均年龄小于</a:t>
            </a:r>
            <a:r>
              <a:rPr lang="en-US" altLang="zh-CN" dirty="0"/>
              <a:t>21</a:t>
            </a:r>
            <a:r>
              <a:rPr lang="zh-CN" altLang="en-US" dirty="0"/>
              <a:t>岁，该查询在学生平均年龄的视图</a:t>
            </a:r>
            <a:r>
              <a:rPr lang="en-US" altLang="zh-CN" dirty="0"/>
              <a:t>D-Sage</a:t>
            </a:r>
            <a:r>
              <a:rPr lang="zh-CN" altLang="en-US" dirty="0"/>
              <a:t>上执行 </a:t>
            </a:r>
          </a:p>
          <a:p>
            <a:pPr lvl="1">
              <a:lnSpc>
                <a:spcPct val="70000"/>
              </a:lnSpc>
              <a:buFontTx/>
              <a:buNone/>
            </a:pPr>
            <a:r>
              <a:rPr lang="en-US" altLang="zh-CN" sz="2400" dirty="0">
                <a:solidFill>
                  <a:srgbClr val="0000FF"/>
                </a:solidFill>
              </a:rPr>
              <a:t>SELECT     </a:t>
            </a:r>
            <a:r>
              <a:rPr lang="en-US" altLang="zh-CN" sz="2400" dirty="0" err="1">
                <a:solidFill>
                  <a:srgbClr val="0000FF"/>
                </a:solidFill>
              </a:rPr>
              <a:t>Sdept</a:t>
            </a:r>
            <a:r>
              <a:rPr lang="en-US" altLang="zh-CN" sz="2400" dirty="0">
                <a:solidFill>
                  <a:srgbClr val="0000FF"/>
                </a:solidFill>
              </a:rPr>
              <a:t> </a:t>
            </a:r>
          </a:p>
          <a:p>
            <a:pPr lvl="1">
              <a:lnSpc>
                <a:spcPct val="70000"/>
              </a:lnSpc>
              <a:buFontTx/>
              <a:buNone/>
            </a:pPr>
            <a:r>
              <a:rPr lang="en-US" altLang="zh-CN" sz="2400" dirty="0">
                <a:solidFill>
                  <a:srgbClr val="0000FF"/>
                </a:solidFill>
              </a:rPr>
              <a:t>        FROM     D-Sage</a:t>
            </a:r>
          </a:p>
          <a:p>
            <a:pPr lvl="1">
              <a:lnSpc>
                <a:spcPct val="70000"/>
              </a:lnSpc>
              <a:buFontTx/>
              <a:buNone/>
            </a:pPr>
            <a:r>
              <a:rPr lang="en-US" altLang="zh-CN" sz="2400" dirty="0">
                <a:solidFill>
                  <a:srgbClr val="0000FF"/>
                </a:solidFill>
              </a:rPr>
              <a:t>             WHERE     </a:t>
            </a:r>
            <a:r>
              <a:rPr lang="en-US" altLang="zh-CN" sz="2400" dirty="0" err="1">
                <a:solidFill>
                  <a:srgbClr val="0000FF"/>
                </a:solidFill>
              </a:rPr>
              <a:t>Avgage</a:t>
            </a:r>
            <a:r>
              <a:rPr lang="en-US" altLang="zh-CN" sz="2400" dirty="0">
                <a:solidFill>
                  <a:srgbClr val="0000FF"/>
                </a:solidFill>
              </a:rPr>
              <a:t>&lt;21</a:t>
            </a:r>
            <a:endParaRPr lang="en-US" altLang="zh-CN" sz="2400" dirty="0"/>
          </a:p>
          <a:p>
            <a:pPr lvl="1">
              <a:lnSpc>
                <a:spcPct val="70000"/>
              </a:lnSpc>
              <a:buFontTx/>
              <a:buNone/>
            </a:pPr>
            <a:r>
              <a:rPr lang="en-US" altLang="zh-CN" sz="2400" kern="1200" dirty="0">
                <a:solidFill>
                  <a:srgbClr val="2C376C"/>
                </a:solidFill>
                <a:latin typeface="Times New Roman" pitchFamily="18" charset="0"/>
                <a:ea typeface="宋体" pitchFamily="2" charset="-122"/>
                <a:cs typeface="+mn-cs"/>
              </a:rPr>
              <a:t>CREATE VIEW D-Sage (</a:t>
            </a:r>
            <a:r>
              <a:rPr lang="en-US" altLang="zh-CN" sz="2400" kern="1200" dirty="0" err="1">
                <a:solidFill>
                  <a:srgbClr val="2C376C"/>
                </a:solidFill>
                <a:latin typeface="Times New Roman" pitchFamily="18" charset="0"/>
                <a:ea typeface="宋体" pitchFamily="2" charset="-122"/>
                <a:cs typeface="+mn-cs"/>
              </a:rPr>
              <a:t>Sdept</a:t>
            </a:r>
            <a:r>
              <a:rPr lang="en-US" altLang="zh-CN" sz="2400" kern="1200" dirty="0">
                <a:solidFill>
                  <a:srgbClr val="2C376C"/>
                </a:solidFill>
                <a:latin typeface="Times New Roman" pitchFamily="18" charset="0"/>
                <a:ea typeface="宋体" pitchFamily="2" charset="-122"/>
                <a:cs typeface="+mn-cs"/>
              </a:rPr>
              <a:t>, </a:t>
            </a:r>
            <a:r>
              <a:rPr lang="en-US" altLang="zh-CN" sz="2400" kern="1200" dirty="0" err="1">
                <a:solidFill>
                  <a:srgbClr val="2C376C"/>
                </a:solidFill>
                <a:latin typeface="Times New Roman" pitchFamily="18" charset="0"/>
                <a:ea typeface="宋体" pitchFamily="2" charset="-122"/>
                <a:cs typeface="+mn-cs"/>
              </a:rPr>
              <a:t>Avgage</a:t>
            </a:r>
            <a:r>
              <a:rPr lang="en-US" altLang="zh-CN" sz="2400" kern="1200" dirty="0">
                <a:solidFill>
                  <a:srgbClr val="2C376C"/>
                </a:solidFill>
                <a:latin typeface="Times New Roman" pitchFamily="18" charset="0"/>
                <a:ea typeface="宋体" pitchFamily="2" charset="-122"/>
                <a:cs typeface="+mn-cs"/>
              </a:rPr>
              <a:t>)</a:t>
            </a:r>
          </a:p>
          <a:p>
            <a:pPr lvl="1">
              <a:lnSpc>
                <a:spcPct val="70000"/>
              </a:lnSpc>
              <a:buFontTx/>
              <a:buNone/>
            </a:pPr>
            <a:r>
              <a:rPr lang="en-US" altLang="zh-CN" sz="2400" kern="1200" dirty="0">
                <a:solidFill>
                  <a:srgbClr val="2C376C"/>
                </a:solidFill>
                <a:latin typeface="Times New Roman" pitchFamily="18" charset="0"/>
                <a:ea typeface="宋体" pitchFamily="2" charset="-122"/>
                <a:cs typeface="+mn-cs"/>
              </a:rPr>
              <a:t>     AS SELECT </a:t>
            </a:r>
            <a:r>
              <a:rPr lang="en-US" altLang="zh-CN" sz="2400" kern="1200" dirty="0" err="1">
                <a:solidFill>
                  <a:srgbClr val="2C376C"/>
                </a:solidFill>
                <a:latin typeface="Times New Roman" pitchFamily="18" charset="0"/>
                <a:ea typeface="宋体" pitchFamily="2" charset="-122"/>
                <a:cs typeface="+mn-cs"/>
              </a:rPr>
              <a:t>Sdept</a:t>
            </a:r>
            <a:r>
              <a:rPr lang="en-US" altLang="zh-CN" sz="2400" kern="1200" dirty="0">
                <a:solidFill>
                  <a:srgbClr val="2C376C"/>
                </a:solidFill>
                <a:latin typeface="Times New Roman" pitchFamily="18" charset="0"/>
                <a:ea typeface="宋体" pitchFamily="2" charset="-122"/>
                <a:cs typeface="+mn-cs"/>
              </a:rPr>
              <a:t>, AVG(Sage)</a:t>
            </a:r>
          </a:p>
          <a:p>
            <a:pPr lvl="1">
              <a:lnSpc>
                <a:spcPct val="70000"/>
              </a:lnSpc>
              <a:buFontTx/>
              <a:buNone/>
            </a:pPr>
            <a:r>
              <a:rPr lang="en-US" altLang="zh-CN" sz="2400" kern="1200" dirty="0">
                <a:solidFill>
                  <a:srgbClr val="2C376C"/>
                </a:solidFill>
                <a:latin typeface="Times New Roman" pitchFamily="18" charset="0"/>
                <a:ea typeface="宋体" pitchFamily="2" charset="-122"/>
                <a:cs typeface="+mn-cs"/>
              </a:rPr>
              <a:t>                  FROM Student GROUP BY </a:t>
            </a:r>
            <a:r>
              <a:rPr lang="en-US" altLang="zh-CN" sz="2400" kern="1200" dirty="0" err="1">
                <a:solidFill>
                  <a:srgbClr val="2C376C"/>
                </a:solidFill>
                <a:latin typeface="Times New Roman" pitchFamily="18" charset="0"/>
                <a:ea typeface="宋体" pitchFamily="2" charset="-122"/>
                <a:cs typeface="+mn-cs"/>
              </a:rPr>
              <a:t>Sdept</a:t>
            </a:r>
            <a:endParaRPr lang="en-US" altLang="zh-CN" sz="2400" kern="1200" dirty="0">
              <a:solidFill>
                <a:srgbClr val="2C376C"/>
              </a:solidFill>
              <a:latin typeface="Times New Roman" pitchFamily="18" charset="0"/>
              <a:ea typeface="宋体" pitchFamily="2" charset="-122"/>
              <a:cs typeface="+mn-cs"/>
            </a:endParaRPr>
          </a:p>
          <a:p>
            <a:pPr>
              <a:lnSpc>
                <a:spcPct val="70000"/>
              </a:lnSpc>
            </a:pPr>
            <a:r>
              <a:rPr lang="zh-CN" altLang="en-US" dirty="0"/>
              <a:t>其转换后的等价语句为：</a:t>
            </a:r>
          </a:p>
          <a:p>
            <a:pPr lvl="1">
              <a:lnSpc>
                <a:spcPct val="70000"/>
              </a:lnSpc>
              <a:buFontTx/>
              <a:buNone/>
            </a:pPr>
            <a:r>
              <a:rPr lang="en-US" altLang="zh-CN" sz="2400" dirty="0">
                <a:solidFill>
                  <a:srgbClr val="0000FF"/>
                </a:solidFill>
              </a:rPr>
              <a:t>SELECT </a:t>
            </a:r>
            <a:r>
              <a:rPr lang="en-US" altLang="zh-CN" sz="2400" dirty="0" err="1">
                <a:solidFill>
                  <a:srgbClr val="0000FF"/>
                </a:solidFill>
              </a:rPr>
              <a:t>Sdept</a:t>
            </a:r>
            <a:r>
              <a:rPr lang="en-US" altLang="zh-CN" sz="2400" dirty="0">
                <a:solidFill>
                  <a:srgbClr val="0000FF"/>
                </a:solidFill>
              </a:rPr>
              <a:t>     </a:t>
            </a:r>
          </a:p>
          <a:p>
            <a:pPr lvl="1">
              <a:lnSpc>
                <a:spcPct val="70000"/>
              </a:lnSpc>
              <a:buFontTx/>
              <a:buNone/>
            </a:pPr>
            <a:r>
              <a:rPr lang="en-US" altLang="zh-CN" sz="2400" dirty="0">
                <a:solidFill>
                  <a:srgbClr val="0000FF"/>
                </a:solidFill>
              </a:rPr>
              <a:t>       FROM Student</a:t>
            </a:r>
          </a:p>
          <a:p>
            <a:pPr lvl="1">
              <a:lnSpc>
                <a:spcPct val="70000"/>
              </a:lnSpc>
              <a:buFontTx/>
              <a:buNone/>
            </a:pPr>
            <a:r>
              <a:rPr lang="en-US" altLang="zh-CN" sz="2400" dirty="0">
                <a:solidFill>
                  <a:srgbClr val="0000FF"/>
                </a:solidFill>
              </a:rPr>
              <a:t>            GROUP BY </a:t>
            </a:r>
            <a:r>
              <a:rPr lang="en-US" altLang="zh-CN" sz="2400" dirty="0" err="1">
                <a:solidFill>
                  <a:srgbClr val="0000FF"/>
                </a:solidFill>
              </a:rPr>
              <a:t>Sdept</a:t>
            </a:r>
            <a:endParaRPr lang="en-US" altLang="zh-CN" sz="2400" dirty="0">
              <a:solidFill>
                <a:srgbClr val="0000FF"/>
              </a:solidFill>
            </a:endParaRPr>
          </a:p>
          <a:p>
            <a:pPr lvl="1">
              <a:lnSpc>
                <a:spcPct val="70000"/>
              </a:lnSpc>
              <a:buFontTx/>
              <a:buNone/>
            </a:pPr>
            <a:r>
              <a:rPr lang="en-US" altLang="zh-CN" sz="2400" dirty="0">
                <a:solidFill>
                  <a:srgbClr val="0000FF"/>
                </a:solidFill>
              </a:rPr>
              <a:t>                  HAVING AVG(Sage)&lt;21 </a:t>
            </a:r>
            <a:endParaRPr lang="zh-CN" altLang="en-US" sz="2400" dirty="0">
              <a:solidFill>
                <a:srgbClr val="0000FF"/>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C0BAE73-4B30-4E9B-9639-E7C06543ECF9}" type="slidenum">
              <a:rPr lang="zh-CN" altLang="en-US"/>
              <a:pPr/>
              <a:t>152</a:t>
            </a:fld>
            <a:endParaRPr lang="en-US" altLang="zh-CN"/>
          </a:p>
        </p:txBody>
      </p:sp>
      <p:sp>
        <p:nvSpPr>
          <p:cNvPr id="5" name="日期占位符 4"/>
          <p:cNvSpPr>
            <a:spLocks noGrp="1"/>
          </p:cNvSpPr>
          <p:nvPr>
            <p:ph type="dt" sz="half" idx="11"/>
          </p:nvPr>
        </p:nvSpPr>
        <p:spPr/>
        <p:txBody>
          <a:bodyPr/>
          <a:lstStyle/>
          <a:p>
            <a:fld id="{5560F1D5-1043-460E-8AD5-8A9F85468054}" type="datetime1">
              <a:rPr lang="zh-CN" altLang="en-US"/>
              <a:pPr/>
              <a:t>2023/3/5</a:t>
            </a:fld>
            <a:endParaRPr lang="en-US" altLang="zh-CN" sz="1000"/>
          </a:p>
        </p:txBody>
      </p:sp>
      <p:sp>
        <p:nvSpPr>
          <p:cNvPr id="1595394" name="Rectangle 2"/>
          <p:cNvSpPr>
            <a:spLocks noGrp="1" noChangeArrowheads="1"/>
          </p:cNvSpPr>
          <p:nvPr>
            <p:ph type="title"/>
          </p:nvPr>
        </p:nvSpPr>
        <p:spPr/>
        <p:txBody>
          <a:bodyPr/>
          <a:lstStyle/>
          <a:p>
            <a:r>
              <a:rPr lang="en-US" altLang="en-US"/>
              <a:t>2.	更新</a:t>
            </a:r>
            <a:endParaRPr lang="zh-CN" altLang="en-US"/>
          </a:p>
        </p:txBody>
      </p:sp>
      <p:sp>
        <p:nvSpPr>
          <p:cNvPr id="1595395" name="Rectangle 3"/>
          <p:cNvSpPr>
            <a:spLocks noGrp="1" noChangeArrowheads="1"/>
          </p:cNvSpPr>
          <p:nvPr>
            <p:ph type="body" idx="1"/>
          </p:nvPr>
        </p:nvSpPr>
        <p:spPr>
          <a:xfrm>
            <a:off x="704850" y="1268413"/>
            <a:ext cx="8712200" cy="4738687"/>
          </a:xfrm>
        </p:spPr>
        <p:txBody>
          <a:bodyPr/>
          <a:lstStyle/>
          <a:p>
            <a:pPr marL="342900" indent="-342900" defTabSz="914400">
              <a:lnSpc>
                <a:spcPct val="100000"/>
              </a:lnSpc>
            </a:pPr>
            <a:r>
              <a:rPr lang="zh-CN" altLang="en-US" dirty="0"/>
              <a:t>对视图的数据插入、删除、修改最终转换为对基表的操作来进行</a:t>
            </a:r>
          </a:p>
          <a:p>
            <a:pPr marL="342900" indent="-342900" defTabSz="914400">
              <a:lnSpc>
                <a:spcPct val="100000"/>
              </a:lnSpc>
            </a:pPr>
            <a:r>
              <a:rPr lang="zh-CN" altLang="en-US" dirty="0"/>
              <a:t>用户角度：更新视图与更新基本表相同</a:t>
            </a:r>
          </a:p>
          <a:p>
            <a:pPr marL="1111250" lvl="2" indent="-342900" defTabSz="914400">
              <a:lnSpc>
                <a:spcPct val="100000"/>
              </a:lnSpc>
            </a:pPr>
            <a:r>
              <a:rPr lang="en-US" altLang="zh-CN" dirty="0">
                <a:solidFill>
                  <a:srgbClr val="2C376C"/>
                </a:solidFill>
              </a:rPr>
              <a:t>DBMS</a:t>
            </a:r>
            <a:r>
              <a:rPr lang="zh-CN" altLang="en-US" dirty="0">
                <a:solidFill>
                  <a:srgbClr val="2C376C"/>
                </a:solidFill>
              </a:rPr>
              <a:t>实现视图更新的方法</a:t>
            </a:r>
          </a:p>
          <a:p>
            <a:pPr marL="1509712" lvl="3" indent="-285750" defTabSz="914400">
              <a:lnSpc>
                <a:spcPct val="100000"/>
              </a:lnSpc>
            </a:pPr>
            <a:r>
              <a:rPr lang="zh-CN" altLang="en-US" dirty="0">
                <a:solidFill>
                  <a:srgbClr val="2C376C"/>
                </a:solidFill>
              </a:rPr>
              <a:t>视图实体化法（</a:t>
            </a:r>
            <a:r>
              <a:rPr lang="en-US" altLang="zh-CN" dirty="0">
                <a:solidFill>
                  <a:srgbClr val="2C376C"/>
                </a:solidFill>
              </a:rPr>
              <a:t>View Materialization</a:t>
            </a:r>
            <a:r>
              <a:rPr lang="zh-CN" altLang="en-US" dirty="0">
                <a:solidFill>
                  <a:srgbClr val="2C376C"/>
                </a:solidFill>
              </a:rPr>
              <a:t>）</a:t>
            </a:r>
          </a:p>
          <a:p>
            <a:pPr marL="1509712" lvl="3" indent="-285750" defTabSz="914400">
              <a:lnSpc>
                <a:spcPct val="100000"/>
              </a:lnSpc>
            </a:pPr>
            <a:r>
              <a:rPr lang="zh-CN" altLang="en-US" dirty="0">
                <a:solidFill>
                  <a:srgbClr val="2C376C"/>
                </a:solidFill>
              </a:rPr>
              <a:t>视图消解法（</a:t>
            </a:r>
            <a:r>
              <a:rPr lang="en-US" altLang="zh-CN" dirty="0">
                <a:solidFill>
                  <a:srgbClr val="2C376C"/>
                </a:solidFill>
              </a:rPr>
              <a:t>View Resolution</a:t>
            </a:r>
            <a:r>
              <a:rPr lang="zh-CN" altLang="en-US" dirty="0">
                <a:solidFill>
                  <a:srgbClr val="2C376C"/>
                </a:solidFill>
              </a:rPr>
              <a:t>）</a:t>
            </a:r>
          </a:p>
          <a:p>
            <a:pPr marL="342900" indent="-342900" defTabSz="914400">
              <a:lnSpc>
                <a:spcPct val="100000"/>
              </a:lnSpc>
            </a:pPr>
            <a:r>
              <a:rPr lang="zh-CN" altLang="en-US" dirty="0"/>
              <a:t>指定</a:t>
            </a:r>
            <a:r>
              <a:rPr lang="en-US" altLang="zh-CN" dirty="0"/>
              <a:t>WITH CHECK OPTION</a:t>
            </a:r>
            <a:r>
              <a:rPr lang="zh-CN" altLang="en-US" dirty="0"/>
              <a:t>子句后</a:t>
            </a:r>
          </a:p>
          <a:p>
            <a:pPr marL="342900" indent="-342900" defTabSz="914400">
              <a:lnSpc>
                <a:spcPct val="100000"/>
              </a:lnSpc>
              <a:buFont typeface="Wingdings" pitchFamily="2" charset="2"/>
              <a:buNone/>
            </a:pPr>
            <a:r>
              <a:rPr lang="zh-CN" altLang="en-US" dirty="0"/>
              <a:t>    </a:t>
            </a:r>
            <a:r>
              <a:rPr lang="en-US" altLang="zh-CN" dirty="0"/>
              <a:t>DBMS</a:t>
            </a:r>
            <a:r>
              <a:rPr lang="zh-CN" altLang="en-US" dirty="0"/>
              <a:t>在更新视图时会进行检查，防止用户通过视图对</a:t>
            </a:r>
            <a:r>
              <a:rPr lang="zh-CN" altLang="en-US" dirty="0">
                <a:solidFill>
                  <a:srgbClr val="0000FF"/>
                </a:solidFill>
              </a:rPr>
              <a:t>不属于视图范围内</a:t>
            </a:r>
            <a:r>
              <a:rPr lang="zh-CN" altLang="en-US" dirty="0"/>
              <a:t>的基本表数据进行更新</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1CA5399-4224-4520-A732-F8B1E17DFCDC}" type="slidenum">
              <a:rPr lang="zh-CN" altLang="en-US"/>
              <a:pPr/>
              <a:t>153</a:t>
            </a:fld>
            <a:endParaRPr lang="en-US" altLang="zh-CN"/>
          </a:p>
        </p:txBody>
      </p:sp>
      <p:sp>
        <p:nvSpPr>
          <p:cNvPr id="5" name="日期占位符 4"/>
          <p:cNvSpPr>
            <a:spLocks noGrp="1"/>
          </p:cNvSpPr>
          <p:nvPr>
            <p:ph type="dt" sz="half" idx="11"/>
          </p:nvPr>
        </p:nvSpPr>
        <p:spPr/>
        <p:txBody>
          <a:bodyPr/>
          <a:lstStyle/>
          <a:p>
            <a:fld id="{E844A6D6-00EC-4513-AA7D-8E8C5F381FDE}" type="datetime1">
              <a:rPr lang="zh-CN" altLang="en-US"/>
              <a:pPr/>
              <a:t>2023/3/5</a:t>
            </a:fld>
            <a:endParaRPr lang="en-US" altLang="zh-CN" sz="1000"/>
          </a:p>
        </p:txBody>
      </p:sp>
      <p:sp>
        <p:nvSpPr>
          <p:cNvPr id="1596418" name="Rectangle 2"/>
          <p:cNvSpPr>
            <a:spLocks noGrp="1" noChangeArrowheads="1"/>
          </p:cNvSpPr>
          <p:nvPr>
            <p:ph type="title"/>
          </p:nvPr>
        </p:nvSpPr>
        <p:spPr/>
        <p:txBody>
          <a:bodyPr/>
          <a:lstStyle/>
          <a:p>
            <a:r>
              <a:rPr lang="en-US" altLang="en-US"/>
              <a:t>2.	更新</a:t>
            </a:r>
            <a:endParaRPr lang="zh-CN" altLang="en-US"/>
          </a:p>
        </p:txBody>
      </p:sp>
      <p:sp>
        <p:nvSpPr>
          <p:cNvPr id="1596419" name="Rectangle 3"/>
          <p:cNvSpPr>
            <a:spLocks noGrp="1" noChangeArrowheads="1"/>
          </p:cNvSpPr>
          <p:nvPr>
            <p:ph type="body" idx="1"/>
          </p:nvPr>
        </p:nvSpPr>
        <p:spPr>
          <a:xfrm>
            <a:off x="631825" y="1196975"/>
            <a:ext cx="8420100" cy="5019836"/>
          </a:xfrm>
        </p:spPr>
        <p:txBody>
          <a:bodyPr/>
          <a:lstStyle/>
          <a:p>
            <a:pPr marL="342900" indent="-342900" defTabSz="914400"/>
            <a:r>
              <a:rPr lang="en-US" altLang="zh-CN" dirty="0"/>
              <a:t>【</a:t>
            </a:r>
            <a:r>
              <a:rPr lang="zh-CN" altLang="en-US" dirty="0"/>
              <a:t>例</a:t>
            </a:r>
            <a:r>
              <a:rPr lang="en-US" altLang="zh-CN" dirty="0"/>
              <a:t>4-48】</a:t>
            </a:r>
            <a:r>
              <a:rPr lang="zh-CN" altLang="en-US" dirty="0"/>
              <a:t>通过视图</a:t>
            </a:r>
            <a:r>
              <a:rPr lang="en-US" altLang="zh-CN" dirty="0"/>
              <a:t>Sage_23</a:t>
            </a:r>
            <a:r>
              <a:rPr lang="zh-CN" altLang="en-US" dirty="0"/>
              <a:t>插入学生刘敏的信息（</a:t>
            </a:r>
            <a:r>
              <a:rPr lang="en-US" altLang="zh-CN" dirty="0"/>
              <a:t>'20041' ,'</a:t>
            </a:r>
            <a:r>
              <a:rPr lang="zh-CN" altLang="en-US" dirty="0"/>
              <a:t>刘敏</a:t>
            </a:r>
            <a:r>
              <a:rPr lang="en-US" altLang="zh-CN" dirty="0"/>
              <a:t>' ,21,'</a:t>
            </a:r>
            <a:r>
              <a:rPr lang="zh-CN" altLang="en-US" dirty="0"/>
              <a:t>女</a:t>
            </a:r>
            <a:r>
              <a:rPr lang="en-US" altLang="zh-CN" dirty="0"/>
              <a:t>','</a:t>
            </a:r>
            <a:r>
              <a:rPr lang="zh-CN" altLang="en-US" dirty="0"/>
              <a:t>数学</a:t>
            </a:r>
            <a:r>
              <a:rPr lang="en-US" altLang="zh-CN" dirty="0"/>
              <a:t>'</a:t>
            </a:r>
            <a:r>
              <a:rPr lang="zh-CN" altLang="en-US" dirty="0"/>
              <a:t>）。 </a:t>
            </a:r>
          </a:p>
          <a:p>
            <a:pPr marL="1120775" lvl="2" indent="-285750" defTabSz="914400">
              <a:spcBef>
                <a:spcPct val="0"/>
              </a:spcBef>
              <a:buFontTx/>
              <a:buNone/>
            </a:pPr>
            <a:r>
              <a:rPr lang="en-US" altLang="zh-CN" dirty="0">
                <a:solidFill>
                  <a:srgbClr val="2C376C"/>
                </a:solidFill>
              </a:rPr>
              <a:t>CREATE VIEW Sage_23</a:t>
            </a:r>
          </a:p>
          <a:p>
            <a:pPr marL="1120775" lvl="2" indent="-285750" defTabSz="914400">
              <a:spcBef>
                <a:spcPct val="0"/>
              </a:spcBef>
              <a:buFontTx/>
              <a:buNone/>
            </a:pPr>
            <a:r>
              <a:rPr lang="en-US" altLang="zh-CN" dirty="0">
                <a:solidFill>
                  <a:srgbClr val="2C376C"/>
                </a:solidFill>
              </a:rPr>
              <a:t>   AS SELECT * FROM Student </a:t>
            </a:r>
          </a:p>
          <a:p>
            <a:pPr marL="1120775" lvl="2" indent="-285750" defTabSz="914400">
              <a:spcBef>
                <a:spcPct val="0"/>
              </a:spcBef>
              <a:buFontTx/>
              <a:buNone/>
            </a:pPr>
            <a:r>
              <a:rPr lang="en-US" altLang="zh-CN" dirty="0">
                <a:solidFill>
                  <a:srgbClr val="2C376C"/>
                </a:solidFill>
              </a:rPr>
              <a:t>        WHERE Sage &lt; 23 </a:t>
            </a:r>
          </a:p>
          <a:p>
            <a:pPr marL="1120775" lvl="2" indent="-285750" defTabSz="914400">
              <a:spcBef>
                <a:spcPct val="0"/>
              </a:spcBef>
              <a:buFontTx/>
              <a:buNone/>
            </a:pPr>
            <a:r>
              <a:rPr lang="en-US" altLang="zh-CN" dirty="0">
                <a:solidFill>
                  <a:srgbClr val="2C376C"/>
                </a:solidFill>
              </a:rPr>
              <a:t>   WITH CHECK OPTION;</a:t>
            </a:r>
          </a:p>
          <a:p>
            <a:pPr marL="742950" lvl="1" indent="-285750" defTabSz="914400">
              <a:buFontTx/>
              <a:buNone/>
            </a:pPr>
            <a:r>
              <a:rPr lang="en-US" altLang="zh-CN" dirty="0">
                <a:solidFill>
                  <a:srgbClr val="0000FF"/>
                </a:solidFill>
              </a:rPr>
              <a:t>INSERT INTO Sage_23 </a:t>
            </a:r>
          </a:p>
          <a:p>
            <a:pPr marL="742950" lvl="1" indent="-285750" defTabSz="914400">
              <a:buFontTx/>
              <a:buNone/>
            </a:pPr>
            <a:r>
              <a:rPr lang="en-US" altLang="zh-CN" dirty="0">
                <a:solidFill>
                  <a:srgbClr val="0000FF"/>
                </a:solidFill>
              </a:rPr>
              <a:t>       VALUES ('20041' ,'</a:t>
            </a:r>
            <a:r>
              <a:rPr lang="zh-CN" altLang="en-US" dirty="0">
                <a:solidFill>
                  <a:srgbClr val="0000FF"/>
                </a:solidFill>
              </a:rPr>
              <a:t>刘敏</a:t>
            </a:r>
            <a:r>
              <a:rPr lang="en-US" altLang="zh-CN" dirty="0">
                <a:solidFill>
                  <a:srgbClr val="0000FF"/>
                </a:solidFill>
              </a:rPr>
              <a:t>' ,21,'</a:t>
            </a:r>
            <a:r>
              <a:rPr lang="zh-CN" altLang="en-US" dirty="0">
                <a:solidFill>
                  <a:srgbClr val="0000FF"/>
                </a:solidFill>
              </a:rPr>
              <a:t>女</a:t>
            </a:r>
            <a:r>
              <a:rPr lang="en-US" altLang="zh-CN" dirty="0">
                <a:solidFill>
                  <a:srgbClr val="0000FF"/>
                </a:solidFill>
              </a:rPr>
              <a:t>','</a:t>
            </a:r>
            <a:r>
              <a:rPr lang="zh-CN" altLang="en-US" dirty="0">
                <a:solidFill>
                  <a:srgbClr val="0000FF"/>
                </a:solidFill>
              </a:rPr>
              <a:t>数学</a:t>
            </a:r>
            <a:r>
              <a:rPr lang="en-US" altLang="zh-CN" dirty="0">
                <a:solidFill>
                  <a:srgbClr val="0000FF"/>
                </a:solidFill>
              </a:rPr>
              <a:t>')</a:t>
            </a:r>
          </a:p>
          <a:p>
            <a:pPr marL="742950" lvl="1" indent="-285750" defTabSz="914400"/>
            <a:r>
              <a:rPr lang="zh-CN" altLang="en-US" dirty="0"/>
              <a:t>以上插入将转换成如下语句执行： </a:t>
            </a:r>
          </a:p>
          <a:p>
            <a:pPr marL="742950" lvl="1" indent="-285750" defTabSz="914400">
              <a:buFontTx/>
              <a:buNone/>
            </a:pPr>
            <a:r>
              <a:rPr lang="en-US" altLang="zh-CN" dirty="0">
                <a:solidFill>
                  <a:srgbClr val="0000FF"/>
                </a:solidFill>
              </a:rPr>
              <a:t>INSERT INTO </a:t>
            </a:r>
            <a:r>
              <a:rPr lang="en-US" altLang="zh-CN" dirty="0">
                <a:solidFill>
                  <a:srgbClr val="FF0000"/>
                </a:solidFill>
              </a:rPr>
              <a:t>Student</a:t>
            </a:r>
          </a:p>
          <a:p>
            <a:pPr marL="742950" lvl="1" indent="-285750" defTabSz="914400">
              <a:buFontTx/>
              <a:buNone/>
            </a:pPr>
            <a:r>
              <a:rPr lang="en-US" altLang="zh-CN" dirty="0">
                <a:solidFill>
                  <a:srgbClr val="0000FF"/>
                </a:solidFill>
              </a:rPr>
              <a:t>       VALUES ('20041' ,'</a:t>
            </a:r>
            <a:r>
              <a:rPr lang="zh-CN" altLang="en-US" dirty="0">
                <a:solidFill>
                  <a:srgbClr val="0000FF"/>
                </a:solidFill>
              </a:rPr>
              <a:t>刘敏</a:t>
            </a:r>
            <a:r>
              <a:rPr lang="en-US" altLang="zh-CN" dirty="0">
                <a:solidFill>
                  <a:srgbClr val="0000FF"/>
                </a:solidFill>
              </a:rPr>
              <a:t>' ,21,'</a:t>
            </a:r>
            <a:r>
              <a:rPr lang="zh-CN" altLang="en-US" dirty="0">
                <a:solidFill>
                  <a:srgbClr val="0000FF"/>
                </a:solidFill>
              </a:rPr>
              <a:t>女</a:t>
            </a:r>
            <a:r>
              <a:rPr lang="en-US" altLang="zh-CN" dirty="0">
                <a:solidFill>
                  <a:srgbClr val="0000FF"/>
                </a:solidFill>
              </a:rPr>
              <a:t>','</a:t>
            </a:r>
            <a:r>
              <a:rPr lang="zh-CN" altLang="en-US" dirty="0">
                <a:solidFill>
                  <a:srgbClr val="0000FF"/>
                </a:solidFill>
              </a:rPr>
              <a:t>数学</a:t>
            </a:r>
            <a:r>
              <a:rPr lang="en-US" altLang="zh-CN" dirty="0">
                <a:solidFill>
                  <a:srgbClr val="0000FF"/>
                </a:solidFill>
              </a:rPr>
              <a: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2783E7A-FF7D-4947-8323-DFAE38167815}" type="slidenum">
              <a:rPr lang="zh-CN" altLang="en-US"/>
              <a:pPr/>
              <a:t>154</a:t>
            </a:fld>
            <a:endParaRPr lang="en-US" altLang="zh-CN"/>
          </a:p>
        </p:txBody>
      </p:sp>
      <p:sp>
        <p:nvSpPr>
          <p:cNvPr id="6" name="日期占位符 4"/>
          <p:cNvSpPr>
            <a:spLocks noGrp="1"/>
          </p:cNvSpPr>
          <p:nvPr>
            <p:ph type="dt" sz="half" idx="11"/>
          </p:nvPr>
        </p:nvSpPr>
        <p:spPr/>
        <p:txBody>
          <a:bodyPr/>
          <a:lstStyle/>
          <a:p>
            <a:fld id="{8EEE8D61-6E1E-415E-8A78-AB1826ED122D}" type="datetime1">
              <a:rPr lang="zh-CN" altLang="en-US"/>
              <a:pPr/>
              <a:t>2023/3/5</a:t>
            </a:fld>
            <a:endParaRPr lang="en-US" altLang="zh-CN" sz="1000"/>
          </a:p>
        </p:txBody>
      </p:sp>
      <p:sp>
        <p:nvSpPr>
          <p:cNvPr id="1731586" name="Rectangle 2"/>
          <p:cNvSpPr>
            <a:spLocks noGrp="1" noChangeArrowheads="1"/>
          </p:cNvSpPr>
          <p:nvPr>
            <p:ph type="title"/>
          </p:nvPr>
        </p:nvSpPr>
        <p:spPr/>
        <p:txBody>
          <a:bodyPr/>
          <a:lstStyle/>
          <a:p>
            <a:r>
              <a:rPr lang="en-US" altLang="en-US"/>
              <a:t>2.	更新</a:t>
            </a:r>
            <a:endParaRPr lang="zh-CN" altLang="en-US"/>
          </a:p>
        </p:txBody>
      </p:sp>
      <p:sp>
        <p:nvSpPr>
          <p:cNvPr id="1731587" name="Rectangle 3"/>
          <p:cNvSpPr>
            <a:spLocks noGrp="1" noChangeArrowheads="1"/>
          </p:cNvSpPr>
          <p:nvPr>
            <p:ph type="body" idx="1"/>
          </p:nvPr>
        </p:nvSpPr>
        <p:spPr>
          <a:xfrm>
            <a:off x="631825" y="1196975"/>
            <a:ext cx="8420100" cy="2714589"/>
          </a:xfrm>
        </p:spPr>
        <p:txBody>
          <a:bodyPr/>
          <a:lstStyle/>
          <a:p>
            <a:pPr marL="342900" indent="-342900" defTabSz="914400">
              <a:lnSpc>
                <a:spcPct val="120000"/>
              </a:lnSpc>
            </a:pPr>
            <a:r>
              <a:rPr lang="en-US" altLang="zh-CN" dirty="0"/>
              <a:t>【</a:t>
            </a:r>
            <a:r>
              <a:rPr lang="zh-CN" altLang="en-US" dirty="0"/>
              <a:t>例</a:t>
            </a:r>
            <a:r>
              <a:rPr lang="en-US" altLang="zh-CN" dirty="0"/>
              <a:t>4-50】</a:t>
            </a:r>
            <a:r>
              <a:rPr lang="zh-CN" altLang="en-US" dirty="0"/>
              <a:t>通过视图</a:t>
            </a:r>
            <a:r>
              <a:rPr lang="en-US" altLang="zh-CN" dirty="0"/>
              <a:t>Sage_23</a:t>
            </a:r>
            <a:r>
              <a:rPr lang="zh-CN" altLang="en-US" dirty="0"/>
              <a:t>删除学生王茵的记录。 </a:t>
            </a:r>
          </a:p>
          <a:p>
            <a:pPr marL="742950" lvl="1" indent="-285750" defTabSz="914400">
              <a:lnSpc>
                <a:spcPct val="120000"/>
              </a:lnSpc>
              <a:buFontTx/>
              <a:buNone/>
            </a:pPr>
            <a:r>
              <a:rPr lang="en-US" altLang="zh-CN" dirty="0">
                <a:solidFill>
                  <a:srgbClr val="0000FF"/>
                </a:solidFill>
              </a:rPr>
              <a:t>DELETE FROM Sage_23   WHERE </a:t>
            </a:r>
            <a:r>
              <a:rPr lang="en-US" altLang="zh-CN" dirty="0" err="1">
                <a:solidFill>
                  <a:srgbClr val="0000FF"/>
                </a:solidFill>
              </a:rPr>
              <a:t>Sname</a:t>
            </a:r>
            <a:r>
              <a:rPr lang="en-US" altLang="zh-CN" dirty="0">
                <a:solidFill>
                  <a:srgbClr val="0000FF"/>
                </a:solidFill>
              </a:rPr>
              <a:t>='</a:t>
            </a:r>
            <a:r>
              <a:rPr lang="zh-CN" altLang="en-US" dirty="0">
                <a:solidFill>
                  <a:srgbClr val="0000FF"/>
                </a:solidFill>
              </a:rPr>
              <a:t>王茵</a:t>
            </a:r>
            <a:r>
              <a:rPr lang="en-US" altLang="zh-CN" dirty="0">
                <a:solidFill>
                  <a:srgbClr val="0000FF"/>
                </a:solidFill>
              </a:rPr>
              <a:t>'</a:t>
            </a:r>
          </a:p>
          <a:p>
            <a:pPr marL="742950" lvl="1" indent="-285750" defTabSz="914400">
              <a:lnSpc>
                <a:spcPct val="120000"/>
              </a:lnSpc>
            </a:pPr>
            <a:r>
              <a:rPr lang="zh-CN" altLang="en-US" dirty="0"/>
              <a:t>该删除语句将转换为对基本表的操作：</a:t>
            </a:r>
          </a:p>
          <a:p>
            <a:pPr marL="742950" lvl="1" indent="-285750" defTabSz="914400">
              <a:lnSpc>
                <a:spcPct val="100000"/>
              </a:lnSpc>
              <a:spcBef>
                <a:spcPts val="0"/>
              </a:spcBef>
              <a:buFontTx/>
              <a:buNone/>
            </a:pPr>
            <a:r>
              <a:rPr lang="en-US" altLang="zh-CN" dirty="0">
                <a:solidFill>
                  <a:srgbClr val="0000FF"/>
                </a:solidFill>
              </a:rPr>
              <a:t>DELETE FROM </a:t>
            </a:r>
            <a:r>
              <a:rPr lang="en-US" altLang="zh-CN" dirty="0">
                <a:solidFill>
                  <a:srgbClr val="FF0000"/>
                </a:solidFill>
              </a:rPr>
              <a:t>Student  </a:t>
            </a:r>
            <a:r>
              <a:rPr lang="en-US" altLang="zh-CN" dirty="0">
                <a:solidFill>
                  <a:srgbClr val="0000FF"/>
                </a:solidFill>
              </a:rPr>
              <a:t> </a:t>
            </a:r>
          </a:p>
          <a:p>
            <a:pPr marL="742950" lvl="1" indent="-285750" defTabSz="914400">
              <a:lnSpc>
                <a:spcPct val="100000"/>
              </a:lnSpc>
              <a:spcBef>
                <a:spcPts val="0"/>
              </a:spcBef>
              <a:buFontTx/>
              <a:buNone/>
            </a:pPr>
            <a:r>
              <a:rPr lang="en-US" altLang="zh-CN" dirty="0">
                <a:solidFill>
                  <a:srgbClr val="0000FF"/>
                </a:solidFill>
              </a:rPr>
              <a:t>           WHERE </a:t>
            </a:r>
            <a:r>
              <a:rPr lang="en-US" altLang="zh-CN" dirty="0" err="1">
                <a:solidFill>
                  <a:srgbClr val="0000FF"/>
                </a:solidFill>
              </a:rPr>
              <a:t>Sname</a:t>
            </a:r>
            <a:r>
              <a:rPr lang="en-US" altLang="zh-CN" dirty="0">
                <a:solidFill>
                  <a:srgbClr val="0000FF"/>
                </a:solidFill>
              </a:rPr>
              <a:t>='</a:t>
            </a:r>
            <a:r>
              <a:rPr lang="zh-CN" altLang="en-US" dirty="0">
                <a:solidFill>
                  <a:srgbClr val="0000FF"/>
                </a:solidFill>
              </a:rPr>
              <a:t>王茵</a:t>
            </a:r>
            <a:r>
              <a:rPr lang="en-US" altLang="zh-CN" dirty="0">
                <a:solidFill>
                  <a:srgbClr val="0000FF"/>
                </a:solidFill>
              </a:rPr>
              <a:t>' AND Sage &lt; 23</a:t>
            </a:r>
          </a:p>
        </p:txBody>
      </p:sp>
      <p:sp>
        <p:nvSpPr>
          <p:cNvPr id="1731588" name="Rectangle 4"/>
          <p:cNvSpPr>
            <a:spLocks noChangeArrowheads="1"/>
          </p:cNvSpPr>
          <p:nvPr/>
        </p:nvSpPr>
        <p:spPr bwMode="auto">
          <a:xfrm>
            <a:off x="704850" y="4509634"/>
            <a:ext cx="8420100" cy="155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649288" lvl="1" indent="-261938" algn="l" defTabSz="814388">
              <a:lnSpc>
                <a:spcPct val="90000"/>
              </a:lnSpc>
              <a:buClr>
                <a:srgbClr val="27305F"/>
              </a:buClr>
            </a:pPr>
            <a:r>
              <a:rPr lang="en-US" altLang="zh-CN" sz="2800" dirty="0">
                <a:solidFill>
                  <a:srgbClr val="2C376C"/>
                </a:solidFill>
                <a:latin typeface="Times New Roman" pitchFamily="18" charset="0"/>
              </a:rPr>
              <a:t>CREATE VIEW Sage_23</a:t>
            </a:r>
          </a:p>
          <a:p>
            <a:pPr marL="649288" lvl="1" indent="-261938" algn="l" defTabSz="814388">
              <a:lnSpc>
                <a:spcPct val="90000"/>
              </a:lnSpc>
              <a:buClr>
                <a:srgbClr val="27305F"/>
              </a:buClr>
            </a:pPr>
            <a:r>
              <a:rPr lang="en-US" altLang="zh-CN" sz="2800" dirty="0">
                <a:solidFill>
                  <a:srgbClr val="2C376C"/>
                </a:solidFill>
                <a:latin typeface="Times New Roman" pitchFamily="18" charset="0"/>
              </a:rPr>
              <a:t>   AS SELECT * FROM Student</a:t>
            </a:r>
          </a:p>
          <a:p>
            <a:pPr marL="649288" lvl="1" indent="-261938" algn="l" defTabSz="814388">
              <a:lnSpc>
                <a:spcPct val="90000"/>
              </a:lnSpc>
              <a:buClr>
                <a:srgbClr val="27305F"/>
              </a:buClr>
            </a:pPr>
            <a:r>
              <a:rPr lang="en-US" altLang="zh-CN" sz="2800" dirty="0">
                <a:solidFill>
                  <a:srgbClr val="2C376C"/>
                </a:solidFill>
                <a:latin typeface="Times New Roman" pitchFamily="18" charset="0"/>
              </a:rPr>
              <a:t>			 WHERE Sage &lt; 23 </a:t>
            </a:r>
          </a:p>
          <a:p>
            <a:pPr marL="649288" lvl="1" indent="-261938" algn="l" defTabSz="814388">
              <a:lnSpc>
                <a:spcPct val="90000"/>
              </a:lnSpc>
              <a:buClr>
                <a:srgbClr val="27305F"/>
              </a:buClr>
            </a:pPr>
            <a:r>
              <a:rPr lang="en-US" altLang="zh-CN" sz="2800" dirty="0">
                <a:solidFill>
                  <a:srgbClr val="2C376C"/>
                </a:solidFill>
                <a:latin typeface="Times New Roman" pitchFamily="18" charset="0"/>
              </a:rPr>
              <a:t>   WITH CHECK OPTION;</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A2B7650-F3EE-4FA7-9FBB-302902C6492A}" type="slidenum">
              <a:rPr lang="zh-CN" altLang="en-US"/>
              <a:pPr/>
              <a:t>155</a:t>
            </a:fld>
            <a:endParaRPr lang="en-US" altLang="zh-CN"/>
          </a:p>
        </p:txBody>
      </p:sp>
      <p:sp>
        <p:nvSpPr>
          <p:cNvPr id="6" name="日期占位符 4"/>
          <p:cNvSpPr>
            <a:spLocks noGrp="1"/>
          </p:cNvSpPr>
          <p:nvPr>
            <p:ph type="dt" sz="half" idx="11"/>
          </p:nvPr>
        </p:nvSpPr>
        <p:spPr/>
        <p:txBody>
          <a:bodyPr/>
          <a:lstStyle/>
          <a:p>
            <a:fld id="{D010A212-1DBC-4A8B-9AF5-1148198B98AA}" type="datetime1">
              <a:rPr lang="zh-CN" altLang="en-US"/>
              <a:pPr/>
              <a:t>2023/3/5</a:t>
            </a:fld>
            <a:endParaRPr lang="en-US" altLang="zh-CN" sz="1000"/>
          </a:p>
        </p:txBody>
      </p:sp>
      <p:sp>
        <p:nvSpPr>
          <p:cNvPr id="1813506" name="Rectangle 2"/>
          <p:cNvSpPr>
            <a:spLocks noGrp="1" noChangeArrowheads="1"/>
          </p:cNvSpPr>
          <p:nvPr>
            <p:ph type="title"/>
          </p:nvPr>
        </p:nvSpPr>
        <p:spPr/>
        <p:txBody>
          <a:bodyPr/>
          <a:lstStyle/>
          <a:p>
            <a:r>
              <a:rPr lang="en-US" altLang="en-US"/>
              <a:t>2.	更新</a:t>
            </a:r>
            <a:endParaRPr lang="zh-CN" altLang="en-US"/>
          </a:p>
        </p:txBody>
      </p:sp>
      <p:sp>
        <p:nvSpPr>
          <p:cNvPr id="1813507" name="Rectangle 3"/>
          <p:cNvSpPr>
            <a:spLocks noGrp="1" noChangeArrowheads="1"/>
          </p:cNvSpPr>
          <p:nvPr>
            <p:ph type="body" idx="1"/>
          </p:nvPr>
        </p:nvSpPr>
        <p:spPr>
          <a:xfrm>
            <a:off x="416496" y="1196975"/>
            <a:ext cx="9217023" cy="3782574"/>
          </a:xfrm>
        </p:spPr>
        <p:txBody>
          <a:bodyPr/>
          <a:lstStyle/>
          <a:p>
            <a:pPr marL="342900" indent="-342900" defTabSz="914400">
              <a:lnSpc>
                <a:spcPct val="80000"/>
              </a:lnSpc>
            </a:pPr>
            <a:r>
              <a:rPr lang="en-US" altLang="zh-CN" dirty="0"/>
              <a:t>【</a:t>
            </a:r>
            <a:r>
              <a:rPr lang="zh-CN" altLang="en-US" dirty="0"/>
              <a:t>例</a:t>
            </a:r>
            <a:r>
              <a:rPr lang="en-US" altLang="zh-CN" dirty="0"/>
              <a:t>4-52】</a:t>
            </a:r>
            <a:r>
              <a:rPr lang="zh-CN" altLang="en-US" dirty="0"/>
              <a:t>通过视图</a:t>
            </a:r>
            <a:r>
              <a:rPr lang="en-US" altLang="zh-CN" dirty="0"/>
              <a:t>Sage_23</a:t>
            </a:r>
            <a:r>
              <a:rPr lang="zh-CN" altLang="en-US" dirty="0"/>
              <a:t>修改学生王茵的年龄为</a:t>
            </a:r>
            <a:r>
              <a:rPr lang="en-US" altLang="zh-CN" dirty="0"/>
              <a:t>22</a:t>
            </a:r>
            <a:r>
              <a:rPr lang="zh-CN" altLang="en-US" dirty="0"/>
              <a:t>岁       </a:t>
            </a:r>
            <a:endParaRPr lang="en-US" altLang="zh-CN" dirty="0"/>
          </a:p>
          <a:p>
            <a:pPr marL="0" indent="0" defTabSz="914400">
              <a:lnSpc>
                <a:spcPct val="80000"/>
              </a:lnSpc>
              <a:buNone/>
            </a:pPr>
            <a:r>
              <a:rPr lang="en-US" altLang="zh-CN" sz="2400" dirty="0"/>
              <a:t>                   UPDATE Sage_23 </a:t>
            </a:r>
          </a:p>
          <a:p>
            <a:pPr marL="1143000" lvl="2" indent="-228600" defTabSz="914400">
              <a:lnSpc>
                <a:spcPct val="80000"/>
              </a:lnSpc>
              <a:buFont typeface="Wingdings" pitchFamily="2" charset="2"/>
              <a:buNone/>
            </a:pPr>
            <a:r>
              <a:rPr lang="en-US" altLang="zh-CN" sz="2400" dirty="0"/>
              <a:t>             SET Sage=22</a:t>
            </a:r>
          </a:p>
          <a:p>
            <a:pPr marL="1143000" lvl="2" indent="-228600" defTabSz="914400">
              <a:lnSpc>
                <a:spcPct val="80000"/>
              </a:lnSpc>
              <a:buFont typeface="Wingdings" pitchFamily="2" charset="2"/>
              <a:buNone/>
            </a:pPr>
            <a:r>
              <a:rPr lang="en-US" altLang="zh-CN" sz="2400" dirty="0"/>
              <a:t>                   WHERE </a:t>
            </a:r>
            <a:r>
              <a:rPr lang="en-US" altLang="zh-CN" sz="2400" dirty="0" err="1"/>
              <a:t>Sname</a:t>
            </a:r>
            <a:r>
              <a:rPr lang="en-US" altLang="zh-CN" sz="2400" dirty="0"/>
              <a:t>='</a:t>
            </a:r>
            <a:r>
              <a:rPr lang="zh-CN" altLang="en-US" sz="2400" dirty="0"/>
              <a:t>王茵</a:t>
            </a:r>
            <a:r>
              <a:rPr lang="en-US" altLang="zh-CN" sz="2400" dirty="0"/>
              <a:t>';</a:t>
            </a:r>
          </a:p>
          <a:p>
            <a:pPr marL="742950" lvl="1" indent="-285750" defTabSz="914400"/>
            <a:r>
              <a:rPr lang="zh-CN" altLang="en-US" dirty="0"/>
              <a:t>该修改转换为对学生表的修改：</a:t>
            </a:r>
          </a:p>
          <a:p>
            <a:pPr marL="1143000" lvl="2" indent="-228600" defTabSz="914400">
              <a:lnSpc>
                <a:spcPct val="70000"/>
              </a:lnSpc>
              <a:buFont typeface="Wingdings" pitchFamily="2" charset="2"/>
              <a:buNone/>
            </a:pPr>
            <a:r>
              <a:rPr lang="en-US" altLang="zh-CN" sz="2400" dirty="0"/>
              <a:t>UPDATE </a:t>
            </a:r>
            <a:r>
              <a:rPr lang="en-US" altLang="zh-CN" sz="2400" dirty="0">
                <a:solidFill>
                  <a:srgbClr val="0000CC"/>
                </a:solidFill>
              </a:rPr>
              <a:t>Student</a:t>
            </a:r>
          </a:p>
          <a:p>
            <a:pPr marL="1143000" lvl="2" indent="-228600" defTabSz="914400">
              <a:lnSpc>
                <a:spcPct val="70000"/>
              </a:lnSpc>
              <a:buFont typeface="Wingdings" pitchFamily="2" charset="2"/>
              <a:buNone/>
            </a:pPr>
            <a:r>
              <a:rPr lang="en-US" altLang="zh-CN" sz="2400" dirty="0"/>
              <a:t>      SET Sage=22</a:t>
            </a:r>
          </a:p>
          <a:p>
            <a:pPr marL="1143000" lvl="2" indent="-228600" defTabSz="914400">
              <a:lnSpc>
                <a:spcPct val="70000"/>
              </a:lnSpc>
              <a:buFont typeface="Wingdings" pitchFamily="2" charset="2"/>
              <a:buNone/>
            </a:pPr>
            <a:r>
              <a:rPr lang="en-US" altLang="zh-CN" sz="2400" dirty="0"/>
              <a:t>             WHERE </a:t>
            </a:r>
            <a:r>
              <a:rPr lang="en-US" altLang="zh-CN" sz="2400" dirty="0" err="1"/>
              <a:t>Sname</a:t>
            </a:r>
            <a:r>
              <a:rPr lang="en-US" altLang="zh-CN" sz="2400" dirty="0"/>
              <a:t>='</a:t>
            </a:r>
            <a:r>
              <a:rPr lang="zh-CN" altLang="en-US" sz="2400" dirty="0"/>
              <a:t>王茵</a:t>
            </a:r>
            <a:r>
              <a:rPr lang="en-US" altLang="zh-CN" sz="2400" dirty="0"/>
              <a:t>';</a:t>
            </a:r>
          </a:p>
          <a:p>
            <a:pPr marL="742950" lvl="1" indent="-285750" defTabSz="914400"/>
            <a:r>
              <a:rPr lang="zh-CN" altLang="en-US" sz="2400" dirty="0"/>
              <a:t>因修改后学生年龄小于</a:t>
            </a:r>
            <a:r>
              <a:rPr lang="en-US" altLang="zh-CN" sz="2400" dirty="0"/>
              <a:t>23</a:t>
            </a:r>
            <a:r>
              <a:rPr lang="zh-CN" altLang="en-US" sz="2400" dirty="0"/>
              <a:t>岁，该操作可直接对表</a:t>
            </a:r>
            <a:r>
              <a:rPr lang="en-US" altLang="zh-CN" sz="2400" dirty="0"/>
              <a:t>Student</a:t>
            </a:r>
            <a:r>
              <a:rPr lang="zh-CN" altLang="en-US" sz="2400" dirty="0"/>
              <a:t>修改。</a:t>
            </a:r>
          </a:p>
        </p:txBody>
      </p:sp>
      <p:sp>
        <p:nvSpPr>
          <p:cNvPr id="1813508" name="Rectangle 4"/>
          <p:cNvSpPr>
            <a:spLocks noChangeArrowheads="1"/>
          </p:cNvSpPr>
          <p:nvPr/>
        </p:nvSpPr>
        <p:spPr bwMode="auto">
          <a:xfrm>
            <a:off x="1352600" y="5013176"/>
            <a:ext cx="7489825" cy="1329595"/>
          </a:xfrm>
          <a:prstGeom prst="rect">
            <a:avLst/>
          </a:prstGeom>
          <a:noFill/>
          <a:ln w="12700">
            <a:solidFill>
              <a:srgbClr val="2C376C"/>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649288" lvl="1" indent="-261938" algn="l" defTabSz="814388">
              <a:lnSpc>
                <a:spcPct val="90000"/>
              </a:lnSpc>
              <a:buClr>
                <a:srgbClr val="27305F"/>
              </a:buClr>
            </a:pPr>
            <a:r>
              <a:rPr lang="en-US" altLang="zh-CN" dirty="0">
                <a:solidFill>
                  <a:srgbClr val="2C376C"/>
                </a:solidFill>
                <a:latin typeface="Times New Roman" pitchFamily="18" charset="0"/>
              </a:rPr>
              <a:t>CREATE VIEW Sage_23</a:t>
            </a:r>
          </a:p>
          <a:p>
            <a:pPr marL="649288" lvl="1" indent="-261938" algn="l" defTabSz="814388">
              <a:lnSpc>
                <a:spcPct val="90000"/>
              </a:lnSpc>
              <a:buClr>
                <a:srgbClr val="27305F"/>
              </a:buClr>
            </a:pPr>
            <a:r>
              <a:rPr lang="en-US" altLang="zh-CN" dirty="0">
                <a:solidFill>
                  <a:srgbClr val="2C376C"/>
                </a:solidFill>
                <a:latin typeface="Times New Roman" pitchFamily="18" charset="0"/>
              </a:rPr>
              <a:t>   AS SELECT * FROM Student </a:t>
            </a:r>
          </a:p>
          <a:p>
            <a:pPr marL="649288" lvl="1" indent="-261938" algn="l" defTabSz="814388">
              <a:lnSpc>
                <a:spcPct val="90000"/>
              </a:lnSpc>
              <a:buClr>
                <a:srgbClr val="27305F"/>
              </a:buClr>
            </a:pPr>
            <a:r>
              <a:rPr lang="en-US" altLang="zh-CN" dirty="0">
                <a:solidFill>
                  <a:srgbClr val="2C376C"/>
                </a:solidFill>
                <a:latin typeface="Times New Roman" pitchFamily="18" charset="0"/>
              </a:rPr>
              <a:t>               WHERE Sage &lt; 23 </a:t>
            </a:r>
          </a:p>
          <a:p>
            <a:pPr marL="649288" lvl="1" indent="-261938" algn="l" defTabSz="814388">
              <a:lnSpc>
                <a:spcPct val="90000"/>
              </a:lnSpc>
              <a:buClr>
                <a:srgbClr val="27305F"/>
              </a:buClr>
            </a:pPr>
            <a:r>
              <a:rPr lang="en-US" altLang="zh-CN" dirty="0">
                <a:solidFill>
                  <a:srgbClr val="2C376C"/>
                </a:solidFill>
                <a:latin typeface="Times New Roman" pitchFamily="18" charset="0"/>
              </a:rPr>
              <a:t>   WITH CHECK OPTION;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BFF4D39-4FB0-4B7B-B264-71C6BFFBB8E2}" type="slidenum">
              <a:rPr lang="zh-CN" altLang="en-US"/>
              <a:pPr/>
              <a:t>156</a:t>
            </a:fld>
            <a:endParaRPr lang="en-US" altLang="zh-CN"/>
          </a:p>
        </p:txBody>
      </p:sp>
      <p:sp>
        <p:nvSpPr>
          <p:cNvPr id="5" name="日期占位符 4"/>
          <p:cNvSpPr>
            <a:spLocks noGrp="1"/>
          </p:cNvSpPr>
          <p:nvPr>
            <p:ph type="dt" sz="half" idx="11"/>
          </p:nvPr>
        </p:nvSpPr>
        <p:spPr/>
        <p:txBody>
          <a:bodyPr/>
          <a:lstStyle/>
          <a:p>
            <a:fld id="{9A830C29-F287-4680-B848-054E9611610A}" type="datetime1">
              <a:rPr lang="zh-CN" altLang="en-US"/>
              <a:pPr/>
              <a:t>2023/3/5</a:t>
            </a:fld>
            <a:endParaRPr lang="en-US" altLang="zh-CN" sz="1000"/>
          </a:p>
        </p:txBody>
      </p:sp>
      <p:sp>
        <p:nvSpPr>
          <p:cNvPr id="1599490" name="Rectangle 2"/>
          <p:cNvSpPr>
            <a:spLocks noGrp="1" noChangeArrowheads="1"/>
          </p:cNvSpPr>
          <p:nvPr>
            <p:ph type="title"/>
          </p:nvPr>
        </p:nvSpPr>
        <p:spPr/>
        <p:txBody>
          <a:bodyPr/>
          <a:lstStyle/>
          <a:p>
            <a:r>
              <a:rPr lang="zh-CN" altLang="en-US"/>
              <a:t>更新视图的限制</a:t>
            </a:r>
          </a:p>
        </p:txBody>
      </p:sp>
      <p:sp>
        <p:nvSpPr>
          <p:cNvPr id="1599491" name="Rectangle 3"/>
          <p:cNvSpPr>
            <a:spLocks noGrp="1" noChangeArrowheads="1"/>
          </p:cNvSpPr>
          <p:nvPr>
            <p:ph type="body" idx="1"/>
          </p:nvPr>
        </p:nvSpPr>
        <p:spPr>
          <a:xfrm>
            <a:off x="650875" y="1143000"/>
            <a:ext cx="8820150" cy="5208285"/>
          </a:xfrm>
        </p:spPr>
        <p:txBody>
          <a:bodyPr/>
          <a:lstStyle/>
          <a:p>
            <a:pPr marL="342900" indent="-342900" defTabSz="914400"/>
            <a:r>
              <a:rPr lang="zh-CN" altLang="en-US" dirty="0"/>
              <a:t>一些视图是不可更新的，因为对这些视图的更新不能唯一地有意义地转换成对相应基本表的更新</a:t>
            </a:r>
            <a:r>
              <a:rPr lang="en-US" altLang="zh-CN" dirty="0"/>
              <a:t>(</a:t>
            </a:r>
            <a:r>
              <a:rPr lang="zh-CN" altLang="en-US" dirty="0"/>
              <a:t>对两类方法均如此</a:t>
            </a:r>
            <a:r>
              <a:rPr lang="en-US" altLang="zh-CN" dirty="0"/>
              <a:t>)</a:t>
            </a:r>
          </a:p>
          <a:p>
            <a:pPr marL="342900" indent="-342900" defTabSz="914400"/>
            <a:r>
              <a:rPr lang="en-US" altLang="zh-CN" dirty="0"/>
              <a:t>【</a:t>
            </a:r>
            <a:r>
              <a:rPr lang="zh-CN" altLang="en-US" dirty="0"/>
              <a:t>例</a:t>
            </a:r>
            <a:r>
              <a:rPr lang="en-US" altLang="zh-CN" dirty="0"/>
              <a:t>4-49】</a:t>
            </a:r>
            <a:r>
              <a:rPr lang="zh-CN" altLang="en-US" dirty="0"/>
              <a:t>通过视图</a:t>
            </a:r>
            <a:r>
              <a:rPr lang="en-US" altLang="zh-CN" dirty="0"/>
              <a:t>D-Sage</a:t>
            </a:r>
            <a:r>
              <a:rPr lang="zh-CN" altLang="en-US" dirty="0"/>
              <a:t>插入计算机系学生的平均年龄（</a:t>
            </a:r>
            <a:r>
              <a:rPr lang="en-US" altLang="zh-CN" dirty="0"/>
              <a:t>'</a:t>
            </a:r>
            <a:r>
              <a:rPr lang="zh-CN" altLang="en-US" dirty="0"/>
              <a:t>计算机</a:t>
            </a:r>
            <a:r>
              <a:rPr lang="en-US" altLang="zh-CN" dirty="0"/>
              <a:t>'</a:t>
            </a:r>
            <a:r>
              <a:rPr lang="zh-CN" altLang="en-US" dirty="0"/>
              <a:t>，</a:t>
            </a:r>
            <a:r>
              <a:rPr lang="en-US" altLang="zh-CN" dirty="0"/>
              <a:t>21</a:t>
            </a:r>
            <a:r>
              <a:rPr lang="zh-CN" altLang="en-US" dirty="0"/>
              <a:t>） </a:t>
            </a:r>
          </a:p>
          <a:p>
            <a:pPr marL="1143000" lvl="2" indent="-228600" defTabSz="914400">
              <a:lnSpc>
                <a:spcPct val="70000"/>
              </a:lnSpc>
              <a:buFont typeface="Wingdings" pitchFamily="2" charset="2"/>
              <a:buNone/>
            </a:pPr>
            <a:r>
              <a:rPr lang="en-US" altLang="zh-CN" sz="2400" dirty="0">
                <a:solidFill>
                  <a:srgbClr val="0000FF"/>
                </a:solidFill>
              </a:rPr>
              <a:t>INSERT INTO D-Sage </a:t>
            </a:r>
          </a:p>
          <a:p>
            <a:pPr marL="1143000" lvl="2" indent="-228600" defTabSz="914400">
              <a:lnSpc>
                <a:spcPct val="70000"/>
              </a:lnSpc>
              <a:buFont typeface="Wingdings" pitchFamily="2" charset="2"/>
              <a:buNone/>
            </a:pPr>
            <a:r>
              <a:rPr lang="en-US" altLang="zh-CN" sz="2400" dirty="0">
                <a:solidFill>
                  <a:srgbClr val="0000FF"/>
                </a:solidFill>
              </a:rPr>
              <a:t>      VALUES ('</a:t>
            </a:r>
            <a:r>
              <a:rPr lang="zh-CN" altLang="en-US" sz="2400" dirty="0">
                <a:solidFill>
                  <a:srgbClr val="0000FF"/>
                </a:solidFill>
              </a:rPr>
              <a:t>计算机</a:t>
            </a:r>
            <a:r>
              <a:rPr lang="en-US" altLang="zh-CN" sz="2400" dirty="0">
                <a:solidFill>
                  <a:srgbClr val="0000FF"/>
                </a:solidFill>
              </a:rPr>
              <a:t>',21)</a:t>
            </a:r>
            <a:endParaRPr lang="zh-CN" altLang="en-US" sz="2400" dirty="0">
              <a:solidFill>
                <a:srgbClr val="0000FF"/>
              </a:solidFill>
            </a:endParaRPr>
          </a:p>
          <a:p>
            <a:pPr marL="342900" indent="-342900" defTabSz="914400">
              <a:buFont typeface="Wingdings" pitchFamily="2" charset="2"/>
              <a:buNone/>
            </a:pPr>
            <a:r>
              <a:rPr lang="zh-CN" altLang="en-US" dirty="0"/>
              <a:t>	无论实体化法还是消解法都无法将其转换成对基本表的更新，视图</a:t>
            </a:r>
            <a:r>
              <a:rPr lang="en-US" altLang="zh-CN" dirty="0"/>
              <a:t>D-Sage</a:t>
            </a:r>
            <a:r>
              <a:rPr lang="zh-CN" altLang="en-US" dirty="0"/>
              <a:t>为不可更新视图</a:t>
            </a:r>
          </a:p>
          <a:p>
            <a:pPr marL="742950" lvl="1" indent="-285750" defTabSz="914400">
              <a:lnSpc>
                <a:spcPct val="60000"/>
              </a:lnSpc>
              <a:buFontTx/>
              <a:buNone/>
            </a:pPr>
            <a:r>
              <a:rPr lang="en-US" altLang="zh-CN" sz="2400" dirty="0">
                <a:solidFill>
                  <a:srgbClr val="0000FF"/>
                </a:solidFill>
              </a:rPr>
              <a:t>CREATE VIEW D-Sage (</a:t>
            </a:r>
            <a:r>
              <a:rPr lang="en-US" altLang="zh-CN" sz="2400" dirty="0" err="1">
                <a:solidFill>
                  <a:srgbClr val="0000FF"/>
                </a:solidFill>
              </a:rPr>
              <a:t>Sdept</a:t>
            </a:r>
            <a:r>
              <a:rPr lang="en-US" altLang="zh-CN" sz="2400" dirty="0">
                <a:solidFill>
                  <a:srgbClr val="0000FF"/>
                </a:solidFill>
              </a:rPr>
              <a:t>, </a:t>
            </a:r>
            <a:r>
              <a:rPr lang="en-US" altLang="zh-CN" sz="2400" dirty="0" err="1">
                <a:solidFill>
                  <a:srgbClr val="0000FF"/>
                </a:solidFill>
              </a:rPr>
              <a:t>Avgage</a:t>
            </a:r>
            <a:r>
              <a:rPr lang="en-US" altLang="zh-CN" sz="2400" dirty="0">
                <a:solidFill>
                  <a:srgbClr val="0000FF"/>
                </a:solidFill>
              </a:rPr>
              <a:t>)</a:t>
            </a:r>
          </a:p>
          <a:p>
            <a:pPr marL="742950" lvl="1" indent="-285750" defTabSz="914400">
              <a:lnSpc>
                <a:spcPct val="60000"/>
              </a:lnSpc>
              <a:buFontTx/>
              <a:buNone/>
            </a:pPr>
            <a:r>
              <a:rPr lang="en-US" altLang="zh-CN" sz="2400" dirty="0">
                <a:solidFill>
                  <a:srgbClr val="0000FF"/>
                </a:solidFill>
              </a:rPr>
              <a:t>   AS SELECT </a:t>
            </a:r>
            <a:r>
              <a:rPr lang="en-US" altLang="zh-CN" sz="2400" dirty="0" err="1">
                <a:solidFill>
                  <a:srgbClr val="0000FF"/>
                </a:solidFill>
              </a:rPr>
              <a:t>Sdept</a:t>
            </a:r>
            <a:r>
              <a:rPr lang="en-US" altLang="zh-CN" sz="2400" dirty="0">
                <a:solidFill>
                  <a:srgbClr val="0000FF"/>
                </a:solidFill>
              </a:rPr>
              <a:t>, AVG(Sage)</a:t>
            </a:r>
          </a:p>
          <a:p>
            <a:pPr marL="742950" lvl="1" indent="-285750" defTabSz="914400">
              <a:lnSpc>
                <a:spcPct val="60000"/>
              </a:lnSpc>
              <a:buFontTx/>
              <a:buNone/>
            </a:pPr>
            <a:r>
              <a:rPr lang="en-US" altLang="zh-CN" sz="2400" dirty="0">
                <a:solidFill>
                  <a:srgbClr val="0000FF"/>
                </a:solidFill>
              </a:rPr>
              <a:t>                   FROM Student </a:t>
            </a:r>
          </a:p>
          <a:p>
            <a:pPr marL="742950" lvl="1" indent="-285750" defTabSz="914400">
              <a:lnSpc>
                <a:spcPct val="60000"/>
              </a:lnSpc>
              <a:buFontTx/>
              <a:buNone/>
            </a:pPr>
            <a:r>
              <a:rPr lang="en-US" altLang="zh-CN" sz="2400" dirty="0">
                <a:solidFill>
                  <a:srgbClr val="0000FF"/>
                </a:solidFill>
              </a:rPr>
              <a:t>                             GROUP BY </a:t>
            </a:r>
            <a:r>
              <a:rPr lang="en-US" altLang="zh-CN" sz="2400" dirty="0" err="1">
                <a:solidFill>
                  <a:srgbClr val="0000FF"/>
                </a:solidFill>
              </a:rPr>
              <a:t>Sdept</a:t>
            </a:r>
            <a:r>
              <a:rPr lang="zh-CN" altLang="en-US" sz="2400" dirty="0">
                <a:solidFill>
                  <a:srgbClr val="0000FF"/>
                </a:solidFill>
              </a:rPr>
              <a:t>；</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0BB9A1C-CFCB-466C-ABC5-C784714ED395}" type="slidenum">
              <a:rPr lang="zh-CN" altLang="en-US"/>
              <a:pPr/>
              <a:t>157</a:t>
            </a:fld>
            <a:endParaRPr lang="en-US" altLang="zh-CN"/>
          </a:p>
        </p:txBody>
      </p:sp>
      <p:sp>
        <p:nvSpPr>
          <p:cNvPr id="6" name="日期占位符 4"/>
          <p:cNvSpPr>
            <a:spLocks noGrp="1"/>
          </p:cNvSpPr>
          <p:nvPr>
            <p:ph type="dt" sz="half" idx="11"/>
          </p:nvPr>
        </p:nvSpPr>
        <p:spPr/>
        <p:txBody>
          <a:bodyPr/>
          <a:lstStyle/>
          <a:p>
            <a:fld id="{1EF21552-4290-42F1-BBFA-1E43D628B630}" type="datetime1">
              <a:rPr lang="zh-CN" altLang="en-US"/>
              <a:pPr/>
              <a:t>2023/3/5</a:t>
            </a:fld>
            <a:endParaRPr lang="en-US" altLang="zh-CN" sz="1000"/>
          </a:p>
        </p:txBody>
      </p:sp>
      <p:sp>
        <p:nvSpPr>
          <p:cNvPr id="1730562" name="Rectangle 2"/>
          <p:cNvSpPr>
            <a:spLocks noGrp="1" noChangeArrowheads="1"/>
          </p:cNvSpPr>
          <p:nvPr>
            <p:ph type="title"/>
          </p:nvPr>
        </p:nvSpPr>
        <p:spPr/>
        <p:txBody>
          <a:bodyPr/>
          <a:lstStyle/>
          <a:p>
            <a:r>
              <a:rPr lang="zh-CN" altLang="en-US"/>
              <a:t>更新视图的限制</a:t>
            </a:r>
          </a:p>
        </p:txBody>
      </p:sp>
      <p:sp>
        <p:nvSpPr>
          <p:cNvPr id="1730563" name="Rectangle 3"/>
          <p:cNvSpPr>
            <a:spLocks noGrp="1" noChangeArrowheads="1"/>
          </p:cNvSpPr>
          <p:nvPr>
            <p:ph type="body" idx="1"/>
          </p:nvPr>
        </p:nvSpPr>
        <p:spPr>
          <a:xfrm>
            <a:off x="650875" y="1143000"/>
            <a:ext cx="8820150" cy="4373505"/>
          </a:xfrm>
        </p:spPr>
        <p:txBody>
          <a:bodyPr/>
          <a:lstStyle/>
          <a:p>
            <a:r>
              <a:rPr lang="en-US" altLang="zh-CN" dirty="0"/>
              <a:t>【</a:t>
            </a:r>
            <a:r>
              <a:rPr lang="zh-CN" altLang="en-US" dirty="0"/>
              <a:t>例</a:t>
            </a:r>
            <a:r>
              <a:rPr lang="en-US" altLang="zh-CN" dirty="0"/>
              <a:t>4-51】</a:t>
            </a:r>
            <a:r>
              <a:rPr lang="zh-CN" altLang="en-US" dirty="0"/>
              <a:t>通过视图</a:t>
            </a:r>
            <a:r>
              <a:rPr lang="en-US" altLang="zh-CN" dirty="0"/>
              <a:t>CS_SC </a:t>
            </a:r>
            <a:r>
              <a:rPr lang="zh-CN" altLang="en-US" dirty="0"/>
              <a:t>删除学生刘明亮的信息。 </a:t>
            </a:r>
          </a:p>
          <a:p>
            <a:pPr>
              <a:lnSpc>
                <a:spcPct val="100000"/>
              </a:lnSpc>
              <a:spcBef>
                <a:spcPct val="0"/>
              </a:spcBef>
              <a:buFont typeface="Wingdings" pitchFamily="2" charset="2"/>
              <a:buNone/>
            </a:pPr>
            <a:endParaRPr lang="en-US" altLang="zh-CN" dirty="0">
              <a:solidFill>
                <a:srgbClr val="0000FF"/>
              </a:solidFill>
            </a:endParaRPr>
          </a:p>
          <a:p>
            <a:pPr>
              <a:lnSpc>
                <a:spcPct val="100000"/>
              </a:lnSpc>
              <a:spcBef>
                <a:spcPct val="0"/>
              </a:spcBef>
              <a:buFont typeface="Wingdings" pitchFamily="2" charset="2"/>
              <a:buNone/>
            </a:pPr>
            <a:r>
              <a:rPr lang="en-US" altLang="zh-CN" dirty="0">
                <a:solidFill>
                  <a:srgbClr val="0000FF"/>
                </a:solidFill>
              </a:rPr>
              <a:t>CREATE VIEW CS_SC(</a:t>
            </a:r>
            <a:r>
              <a:rPr lang="en-US" altLang="zh-CN" dirty="0" err="1">
                <a:solidFill>
                  <a:srgbClr val="0000FF"/>
                </a:solidFill>
              </a:rPr>
              <a:t>Sno</a:t>
            </a:r>
            <a:r>
              <a:rPr lang="en-US" altLang="zh-CN" dirty="0">
                <a:solidFill>
                  <a:srgbClr val="0000FF"/>
                </a:solidFill>
              </a:rPr>
              <a:t>, </a:t>
            </a:r>
            <a:r>
              <a:rPr lang="en-US" altLang="zh-CN" dirty="0" err="1">
                <a:solidFill>
                  <a:srgbClr val="0000FF"/>
                </a:solidFill>
              </a:rPr>
              <a:t>Sname</a:t>
            </a:r>
            <a:r>
              <a:rPr lang="en-US" altLang="zh-CN" dirty="0">
                <a:solidFill>
                  <a:srgbClr val="0000FF"/>
                </a:solidFill>
              </a:rPr>
              <a:t>, Grade)</a:t>
            </a:r>
          </a:p>
          <a:p>
            <a:pPr>
              <a:lnSpc>
                <a:spcPct val="100000"/>
              </a:lnSpc>
              <a:spcBef>
                <a:spcPct val="0"/>
              </a:spcBef>
              <a:buFont typeface="Wingdings" pitchFamily="2" charset="2"/>
              <a:buNone/>
            </a:pPr>
            <a:r>
              <a:rPr lang="en-US" altLang="zh-CN" dirty="0">
                <a:solidFill>
                  <a:srgbClr val="0000FF"/>
                </a:solidFill>
              </a:rPr>
              <a:t>      AS SELECT </a:t>
            </a:r>
            <a:r>
              <a:rPr lang="en-US" altLang="zh-CN" dirty="0" err="1">
                <a:solidFill>
                  <a:srgbClr val="0000FF"/>
                </a:solidFill>
              </a:rPr>
              <a:t>Student.Sno</a:t>
            </a:r>
            <a:r>
              <a:rPr lang="en-US" altLang="zh-CN" dirty="0">
                <a:solidFill>
                  <a:srgbClr val="0000FF"/>
                </a:solidFill>
              </a:rPr>
              <a:t>, </a:t>
            </a:r>
            <a:r>
              <a:rPr lang="en-US" altLang="zh-CN" dirty="0" err="1">
                <a:solidFill>
                  <a:srgbClr val="0000FF"/>
                </a:solidFill>
              </a:rPr>
              <a:t>Sname</a:t>
            </a:r>
            <a:r>
              <a:rPr lang="en-US" altLang="zh-CN" dirty="0">
                <a:solidFill>
                  <a:srgbClr val="0000FF"/>
                </a:solidFill>
              </a:rPr>
              <a:t>, Grade </a:t>
            </a:r>
          </a:p>
          <a:p>
            <a:pPr>
              <a:lnSpc>
                <a:spcPct val="100000"/>
              </a:lnSpc>
              <a:spcBef>
                <a:spcPct val="0"/>
              </a:spcBef>
              <a:buFont typeface="Wingdings" pitchFamily="2" charset="2"/>
              <a:buNone/>
            </a:pPr>
            <a:r>
              <a:rPr lang="en-US" altLang="zh-CN" dirty="0">
                <a:solidFill>
                  <a:srgbClr val="0000FF"/>
                </a:solidFill>
              </a:rPr>
              <a:t>               FROM Student, SC</a:t>
            </a:r>
            <a:br>
              <a:rPr lang="en-US" altLang="zh-CN" dirty="0">
                <a:solidFill>
                  <a:srgbClr val="0000FF"/>
                </a:solidFill>
              </a:rPr>
            </a:br>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a:t>
            </a:r>
            <a:r>
              <a:rPr lang="zh-CN" altLang="en-US" dirty="0">
                <a:solidFill>
                  <a:srgbClr val="0000FF"/>
                </a:solidFill>
              </a:rPr>
              <a:t>计算机</a:t>
            </a:r>
            <a:r>
              <a:rPr lang="en-US" altLang="zh-CN" dirty="0">
                <a:solidFill>
                  <a:srgbClr val="0000FF"/>
                </a:solidFill>
              </a:rPr>
              <a:t>' AND</a:t>
            </a:r>
          </a:p>
          <a:p>
            <a:pPr>
              <a:lnSpc>
                <a:spcPct val="100000"/>
              </a:lnSpc>
              <a:spcBef>
                <a:spcPct val="0"/>
              </a:spcBef>
              <a:buFont typeface="Wingdings" pitchFamily="2" charset="2"/>
              <a:buNone/>
            </a:pPr>
            <a:r>
              <a:rPr lang="en-US" altLang="zh-CN" dirty="0">
                <a:solidFill>
                  <a:srgbClr val="0000FF"/>
                </a:solidFill>
              </a:rPr>
              <a:t>                           </a:t>
            </a:r>
            <a:r>
              <a:rPr lang="en-US" altLang="zh-CN" dirty="0" err="1">
                <a:solidFill>
                  <a:srgbClr val="0000FF"/>
                </a:solidFill>
              </a:rPr>
              <a:t>Student.Sno</a:t>
            </a:r>
            <a:r>
              <a:rPr lang="en-US" altLang="zh-CN" dirty="0">
                <a:solidFill>
                  <a:srgbClr val="0000FF"/>
                </a:solidFill>
              </a:rPr>
              <a:t>=</a:t>
            </a:r>
            <a:r>
              <a:rPr lang="en-US" altLang="zh-CN" dirty="0" err="1">
                <a:solidFill>
                  <a:srgbClr val="0000FF"/>
                </a:solidFill>
              </a:rPr>
              <a:t>SC.Sno</a:t>
            </a:r>
            <a:r>
              <a:rPr lang="en-US" altLang="zh-CN" dirty="0">
                <a:solidFill>
                  <a:srgbClr val="0000FF"/>
                </a:solidFill>
              </a:rPr>
              <a:t> AND </a:t>
            </a:r>
            <a:r>
              <a:rPr lang="en-US" altLang="zh-CN" dirty="0" err="1">
                <a:solidFill>
                  <a:srgbClr val="0000FF"/>
                </a:solidFill>
              </a:rPr>
              <a:t>SC.Cno</a:t>
            </a:r>
            <a:r>
              <a:rPr lang="en-US" altLang="zh-CN" dirty="0">
                <a:solidFill>
                  <a:srgbClr val="0000FF"/>
                </a:solidFill>
              </a:rPr>
              <a:t>=‘C2’</a:t>
            </a:r>
            <a:endParaRPr lang="zh-CN" altLang="en-US" dirty="0">
              <a:solidFill>
                <a:srgbClr val="0000FF"/>
              </a:solidFill>
            </a:endParaRPr>
          </a:p>
          <a:p>
            <a:pPr>
              <a:lnSpc>
                <a:spcPct val="100000"/>
              </a:lnSpc>
              <a:spcBef>
                <a:spcPct val="0"/>
              </a:spcBef>
              <a:buFont typeface="Wingdings" pitchFamily="2" charset="2"/>
              <a:buNone/>
            </a:pPr>
            <a:endParaRPr lang="en-US" altLang="zh-CN" dirty="0"/>
          </a:p>
          <a:p>
            <a:pPr>
              <a:lnSpc>
                <a:spcPct val="100000"/>
              </a:lnSpc>
              <a:spcBef>
                <a:spcPct val="0"/>
              </a:spcBef>
              <a:buFont typeface="Wingdings" pitchFamily="2" charset="2"/>
              <a:buNone/>
            </a:pPr>
            <a:r>
              <a:rPr lang="en-US" altLang="zh-CN" dirty="0"/>
              <a:t>DELETE FROM CS_SC</a:t>
            </a:r>
          </a:p>
          <a:p>
            <a:pPr lvl="2">
              <a:buFont typeface="Wingdings" pitchFamily="2" charset="2"/>
              <a:buNone/>
            </a:pPr>
            <a:r>
              <a:rPr lang="en-US" altLang="zh-CN" dirty="0"/>
              <a:t>   WHERE </a:t>
            </a:r>
            <a:r>
              <a:rPr lang="en-US" altLang="zh-CN" dirty="0" err="1"/>
              <a:t>Sname</a:t>
            </a:r>
            <a:r>
              <a:rPr lang="en-US" altLang="zh-CN" dirty="0"/>
              <a:t>='</a:t>
            </a:r>
            <a:r>
              <a:rPr lang="zh-CN" altLang="en-US" dirty="0"/>
              <a:t>刘明亮</a:t>
            </a:r>
            <a:r>
              <a:rPr lang="en-US" altLang="zh-CN" dirty="0"/>
              <a:t>'</a:t>
            </a:r>
            <a:endParaRPr lang="zh-CN" altLang="en-US" dirty="0">
              <a:solidFill>
                <a:srgbClr val="0000FF"/>
              </a:solidFill>
            </a:endParaRPr>
          </a:p>
        </p:txBody>
      </p:sp>
      <p:sp>
        <p:nvSpPr>
          <p:cNvPr id="1730564" name="AutoShape 4"/>
          <p:cNvSpPr>
            <a:spLocks noChangeArrowheads="1"/>
          </p:cNvSpPr>
          <p:nvPr/>
        </p:nvSpPr>
        <p:spPr bwMode="auto">
          <a:xfrm>
            <a:off x="5889625" y="3429000"/>
            <a:ext cx="3671888" cy="1584325"/>
          </a:xfrm>
          <a:prstGeom prst="wedgeRoundRectCallout">
            <a:avLst>
              <a:gd name="adj1" fmla="val -55060"/>
              <a:gd name="adj2" fmla="val 75551"/>
              <a:gd name="adj3" fmla="val 16667"/>
            </a:avLst>
          </a:prstGeom>
          <a:gradFill rotWithShape="1">
            <a:gsLst>
              <a:gs pos="0">
                <a:srgbClr val="CCECFF"/>
              </a:gs>
              <a:gs pos="100000">
                <a:srgbClr val="CCECFF">
                  <a:gamma/>
                  <a:tint val="0"/>
                  <a:invGamma/>
                </a:srgbClr>
              </a:gs>
            </a:gsLst>
            <a:lin ang="27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不知是删除学生刘明亮的信息还是该学生的选课信息。删除操作涉及二个表，是不能执行的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30564"/>
                                        </p:tgtEl>
                                        <p:attrNameLst>
                                          <p:attrName>style.visibility</p:attrName>
                                        </p:attrNameLst>
                                      </p:cBhvr>
                                      <p:to>
                                        <p:strVal val="visible"/>
                                      </p:to>
                                    </p:set>
                                    <p:animEffect transition="in" filter="wipe(up)">
                                      <p:cBhvr>
                                        <p:cTn id="7" dur="500"/>
                                        <p:tgtEl>
                                          <p:spTgt spid="1730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64"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4014454-DF1E-4822-9138-387B651219FB}" type="slidenum">
              <a:rPr lang="zh-CN" altLang="en-US"/>
              <a:pPr/>
              <a:t>158</a:t>
            </a:fld>
            <a:endParaRPr lang="en-US" altLang="zh-CN"/>
          </a:p>
        </p:txBody>
      </p:sp>
      <p:sp>
        <p:nvSpPr>
          <p:cNvPr id="5" name="日期占位符 4"/>
          <p:cNvSpPr>
            <a:spLocks noGrp="1"/>
          </p:cNvSpPr>
          <p:nvPr>
            <p:ph type="dt" sz="half" idx="11"/>
          </p:nvPr>
        </p:nvSpPr>
        <p:spPr/>
        <p:txBody>
          <a:bodyPr/>
          <a:lstStyle/>
          <a:p>
            <a:fld id="{E7B68769-1682-4B9D-B35C-72EBE00ECA79}" type="datetime1">
              <a:rPr lang="zh-CN" altLang="en-US"/>
              <a:pPr/>
              <a:t>2023/3/5</a:t>
            </a:fld>
            <a:endParaRPr lang="en-US" altLang="zh-CN" sz="1000"/>
          </a:p>
        </p:txBody>
      </p:sp>
      <p:sp>
        <p:nvSpPr>
          <p:cNvPr id="1600514" name="Rectangle 2"/>
          <p:cNvSpPr>
            <a:spLocks noGrp="1" noChangeArrowheads="1"/>
          </p:cNvSpPr>
          <p:nvPr>
            <p:ph type="title"/>
          </p:nvPr>
        </p:nvSpPr>
        <p:spPr/>
        <p:txBody>
          <a:bodyPr/>
          <a:lstStyle/>
          <a:p>
            <a:pPr defTabSz="914400"/>
            <a:r>
              <a:rPr lang="zh-CN" altLang="en-US">
                <a:latin typeface="宋体" pitchFamily="2" charset="-122"/>
              </a:rPr>
              <a:t>实际系统对视图更新的限制</a:t>
            </a:r>
          </a:p>
        </p:txBody>
      </p:sp>
      <p:sp>
        <p:nvSpPr>
          <p:cNvPr id="1600515" name="Rectangle 3"/>
          <p:cNvSpPr>
            <a:spLocks noGrp="1" noChangeArrowheads="1"/>
          </p:cNvSpPr>
          <p:nvPr>
            <p:ph type="body" idx="1"/>
          </p:nvPr>
        </p:nvSpPr>
        <p:spPr>
          <a:xfrm>
            <a:off x="650875" y="1143000"/>
            <a:ext cx="8820150" cy="5378450"/>
          </a:xfrm>
        </p:spPr>
        <p:txBody>
          <a:bodyPr/>
          <a:lstStyle/>
          <a:p>
            <a:pPr marL="342900" indent="-342900" defTabSz="914400">
              <a:spcBef>
                <a:spcPct val="0"/>
              </a:spcBef>
            </a:pPr>
            <a:r>
              <a:rPr lang="zh-CN" altLang="en-US"/>
              <a:t>视图更新是一个比较复杂的问题，在实际商品化系统中对视图的更新都有限制。</a:t>
            </a:r>
          </a:p>
          <a:p>
            <a:pPr marL="742950" lvl="1" indent="-285750" defTabSz="914400">
              <a:spcBef>
                <a:spcPct val="0"/>
              </a:spcBef>
            </a:pPr>
            <a:r>
              <a:rPr lang="zh-CN" altLang="en-US"/>
              <a:t>有的视图是不可更新的，但也有一些视图是可更新的而实际系统没有实现</a:t>
            </a:r>
          </a:p>
          <a:p>
            <a:pPr marL="1143000" lvl="2" indent="-228600" defTabSz="914400">
              <a:spcBef>
                <a:spcPct val="0"/>
              </a:spcBef>
            </a:pPr>
            <a:r>
              <a:rPr lang="zh-CN" altLang="en-US"/>
              <a:t>不可更新的视图</a:t>
            </a:r>
            <a:r>
              <a:rPr lang="en-US" altLang="zh-CN"/>
              <a:t>: </a:t>
            </a:r>
            <a:r>
              <a:rPr lang="zh-CN" altLang="en-US"/>
              <a:t>理论上证明不可更新的视图</a:t>
            </a:r>
          </a:p>
          <a:p>
            <a:pPr marL="1143000" lvl="2" indent="-228600" defTabSz="914400">
              <a:spcBef>
                <a:spcPct val="0"/>
              </a:spcBef>
            </a:pPr>
            <a:r>
              <a:rPr lang="zh-CN" altLang="en-US"/>
              <a:t>不允许更新的视图</a:t>
            </a:r>
            <a:r>
              <a:rPr lang="en-US" altLang="zh-CN"/>
              <a:t>: </a:t>
            </a:r>
            <a:r>
              <a:rPr lang="zh-CN" altLang="en-US"/>
              <a:t>实际的数据库系统不支持更新，但其本身从理论上可以更新的视图</a:t>
            </a:r>
          </a:p>
          <a:p>
            <a:pPr marL="742950" lvl="1" indent="-285750" defTabSz="914400">
              <a:spcBef>
                <a:spcPct val="0"/>
              </a:spcBef>
            </a:pPr>
            <a:r>
              <a:rPr lang="zh-CN" altLang="en-US"/>
              <a:t>仅在一个表上取其行列值且其列中包含了候选键，这样所形成的视图都是可更新的，这类视图称为“行列子集视图”。</a:t>
            </a:r>
          </a:p>
          <a:p>
            <a:pPr marL="742950" lvl="1" indent="-285750" defTabSz="914400">
              <a:spcBef>
                <a:spcPct val="0"/>
              </a:spcBef>
            </a:pPr>
            <a:r>
              <a:rPr lang="zh-CN" altLang="en-US"/>
              <a:t>而对其它视图的更新会受到限制 </a:t>
            </a:r>
          </a:p>
          <a:p>
            <a:pPr marL="342900" indent="-342900" defTabSz="914400">
              <a:spcBef>
                <a:spcPct val="0"/>
              </a:spcBef>
            </a:pPr>
            <a:r>
              <a:rPr lang="zh-CN" altLang="en-US"/>
              <a:t>只要 </a:t>
            </a:r>
            <a:r>
              <a:rPr lang="en-US" altLang="zh-CN"/>
              <a:t>SQL Server </a:t>
            </a:r>
            <a:r>
              <a:rPr lang="zh-CN" altLang="en-US"/>
              <a:t>可将用户的更新请求明确地翻译为对视图定义中所引用基表的更新，则 </a:t>
            </a:r>
            <a:r>
              <a:rPr lang="en-US" altLang="zh-CN"/>
              <a:t>DELETE</a:t>
            </a:r>
            <a:r>
              <a:rPr lang="zh-CN" altLang="en-US"/>
              <a:t>、</a:t>
            </a:r>
            <a:r>
              <a:rPr lang="en-US" altLang="zh-CN"/>
              <a:t>INSERT </a:t>
            </a:r>
            <a:r>
              <a:rPr lang="zh-CN" altLang="en-US"/>
              <a:t>和 </a:t>
            </a:r>
            <a:r>
              <a:rPr lang="en-US" altLang="zh-CN"/>
              <a:t>UPDATE </a:t>
            </a:r>
            <a:r>
              <a:rPr lang="zh-CN" altLang="en-US"/>
              <a:t>语句可引用视图。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00515">
                                            <p:txEl>
                                              <p:pRg st="0" end="0"/>
                                            </p:txEl>
                                          </p:spTgt>
                                        </p:tgtEl>
                                        <p:attrNameLst>
                                          <p:attrName>style.visibility</p:attrName>
                                        </p:attrNameLst>
                                      </p:cBhvr>
                                      <p:to>
                                        <p:strVal val="visible"/>
                                      </p:to>
                                    </p:set>
                                    <p:animEffect transition="in" filter="wipe(up)">
                                      <p:cBhvr>
                                        <p:cTn id="7" dur="1000"/>
                                        <p:tgtEl>
                                          <p:spTgt spid="160051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600515">
                                            <p:txEl>
                                              <p:pRg st="1" end="1"/>
                                            </p:txEl>
                                          </p:spTgt>
                                        </p:tgtEl>
                                        <p:attrNameLst>
                                          <p:attrName>style.visibility</p:attrName>
                                        </p:attrNameLst>
                                      </p:cBhvr>
                                      <p:to>
                                        <p:strVal val="visible"/>
                                      </p:to>
                                    </p:set>
                                    <p:animEffect transition="in" filter="wipe(up)">
                                      <p:cBhvr>
                                        <p:cTn id="11" dur="1000"/>
                                        <p:tgtEl>
                                          <p:spTgt spid="160051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600515">
                                            <p:txEl>
                                              <p:pRg st="2" end="2"/>
                                            </p:txEl>
                                          </p:spTgt>
                                        </p:tgtEl>
                                        <p:attrNameLst>
                                          <p:attrName>style.visibility</p:attrName>
                                        </p:attrNameLst>
                                      </p:cBhvr>
                                      <p:to>
                                        <p:strVal val="visible"/>
                                      </p:to>
                                    </p:set>
                                    <p:animEffect transition="in" filter="wipe(up)">
                                      <p:cBhvr>
                                        <p:cTn id="16" dur="1000"/>
                                        <p:tgtEl>
                                          <p:spTgt spid="1600515">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600515">
                                            <p:txEl>
                                              <p:pRg st="3" end="3"/>
                                            </p:txEl>
                                          </p:spTgt>
                                        </p:tgtEl>
                                        <p:attrNameLst>
                                          <p:attrName>style.visibility</p:attrName>
                                        </p:attrNameLst>
                                      </p:cBhvr>
                                      <p:to>
                                        <p:strVal val="visible"/>
                                      </p:to>
                                    </p:set>
                                    <p:animEffect transition="in" filter="wipe(up)">
                                      <p:cBhvr>
                                        <p:cTn id="20" dur="1000"/>
                                        <p:tgtEl>
                                          <p:spTgt spid="160051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600515">
                                            <p:txEl>
                                              <p:pRg st="4" end="4"/>
                                            </p:txEl>
                                          </p:spTgt>
                                        </p:tgtEl>
                                        <p:attrNameLst>
                                          <p:attrName>style.visibility</p:attrName>
                                        </p:attrNameLst>
                                      </p:cBhvr>
                                      <p:to>
                                        <p:strVal val="visible"/>
                                      </p:to>
                                    </p:set>
                                    <p:animEffect transition="in" filter="wipe(up)">
                                      <p:cBhvr>
                                        <p:cTn id="25" dur="1000"/>
                                        <p:tgtEl>
                                          <p:spTgt spid="1600515">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00515">
                                            <p:txEl>
                                              <p:pRg st="5" end="5"/>
                                            </p:txEl>
                                          </p:spTgt>
                                        </p:tgtEl>
                                        <p:attrNameLst>
                                          <p:attrName>style.visibility</p:attrName>
                                        </p:attrNameLst>
                                      </p:cBhvr>
                                      <p:to>
                                        <p:strVal val="visible"/>
                                      </p:to>
                                    </p:set>
                                    <p:animEffect transition="in" filter="wipe(up)">
                                      <p:cBhvr>
                                        <p:cTn id="28" dur="1000"/>
                                        <p:tgtEl>
                                          <p:spTgt spid="160051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00515">
                                            <p:txEl>
                                              <p:pRg st="6" end="6"/>
                                            </p:txEl>
                                          </p:spTgt>
                                        </p:tgtEl>
                                        <p:attrNameLst>
                                          <p:attrName>style.visibility</p:attrName>
                                        </p:attrNameLst>
                                      </p:cBhvr>
                                      <p:to>
                                        <p:strVal val="visible"/>
                                      </p:to>
                                    </p:set>
                                    <p:animEffect transition="in" filter="wipe(up)">
                                      <p:cBhvr>
                                        <p:cTn id="33" dur="1000"/>
                                        <p:tgtEl>
                                          <p:spTgt spid="1600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15" grpId="0" uiExpand="1"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6E7BC7F-3E78-4120-9B98-33C094D98A61}" type="slidenum">
              <a:rPr lang="zh-CN" altLang="en-US"/>
              <a:pPr/>
              <a:t>159</a:t>
            </a:fld>
            <a:endParaRPr lang="en-US" altLang="zh-CN"/>
          </a:p>
        </p:txBody>
      </p:sp>
      <p:sp>
        <p:nvSpPr>
          <p:cNvPr id="5" name="日期占位符 4"/>
          <p:cNvSpPr>
            <a:spLocks noGrp="1"/>
          </p:cNvSpPr>
          <p:nvPr>
            <p:ph type="dt" sz="half" idx="11"/>
          </p:nvPr>
        </p:nvSpPr>
        <p:spPr/>
        <p:txBody>
          <a:bodyPr/>
          <a:lstStyle/>
          <a:p>
            <a:fld id="{C4E81B92-5A19-4EE6-9EAD-E492A33405E0}" type="datetime1">
              <a:rPr lang="zh-CN" altLang="en-US"/>
              <a:pPr/>
              <a:t>2023/3/5</a:t>
            </a:fld>
            <a:endParaRPr lang="en-US" altLang="zh-CN" sz="1000"/>
          </a:p>
        </p:txBody>
      </p:sp>
      <p:sp>
        <p:nvSpPr>
          <p:cNvPr id="1732610" name="Rectangle 2"/>
          <p:cNvSpPr>
            <a:spLocks noGrp="1" noChangeArrowheads="1"/>
          </p:cNvSpPr>
          <p:nvPr>
            <p:ph type="title"/>
          </p:nvPr>
        </p:nvSpPr>
        <p:spPr/>
        <p:txBody>
          <a:bodyPr/>
          <a:lstStyle/>
          <a:p>
            <a:pPr defTabSz="914400"/>
            <a:r>
              <a:rPr lang="zh-CN" altLang="en-US">
                <a:latin typeface="宋体" pitchFamily="2" charset="-122"/>
              </a:rPr>
              <a:t>实际系统对视图更新的限制</a:t>
            </a:r>
          </a:p>
        </p:txBody>
      </p:sp>
      <p:sp>
        <p:nvSpPr>
          <p:cNvPr id="1732611" name="Rectangle 3"/>
          <p:cNvSpPr>
            <a:spLocks noGrp="1" noChangeArrowheads="1"/>
          </p:cNvSpPr>
          <p:nvPr>
            <p:ph type="body" idx="1"/>
          </p:nvPr>
        </p:nvSpPr>
        <p:spPr>
          <a:xfrm>
            <a:off x="416496" y="1143000"/>
            <a:ext cx="9217023" cy="5611813"/>
          </a:xfrm>
        </p:spPr>
        <p:txBody>
          <a:bodyPr/>
          <a:lstStyle/>
          <a:p>
            <a:pPr marL="342900" indent="-342900" defTabSz="914400">
              <a:lnSpc>
                <a:spcPct val="80000"/>
              </a:lnSpc>
            </a:pPr>
            <a:r>
              <a:rPr lang="en-US" altLang="zh-CN" dirty="0"/>
              <a:t>DB2</a:t>
            </a:r>
            <a:r>
              <a:rPr lang="zh-CN" altLang="en-US" dirty="0"/>
              <a:t>对视图更新的限制：</a:t>
            </a:r>
          </a:p>
          <a:p>
            <a:pPr marL="742950" lvl="1" indent="-285750" defTabSz="914400">
              <a:lnSpc>
                <a:spcPct val="80000"/>
              </a:lnSpc>
            </a:pPr>
            <a:r>
              <a:rPr lang="en-US" altLang="zh-CN" dirty="0"/>
              <a:t>(1) </a:t>
            </a:r>
            <a:r>
              <a:rPr lang="zh-CN" altLang="en-US" dirty="0"/>
              <a:t>若视图是由两个以上基本表导出的，则此视图不允许更新</a:t>
            </a:r>
          </a:p>
          <a:p>
            <a:pPr marL="742950" lvl="1" indent="-285750" defTabSz="914400">
              <a:lnSpc>
                <a:spcPct val="80000"/>
              </a:lnSpc>
            </a:pPr>
            <a:r>
              <a:rPr lang="en-US" altLang="zh-CN" dirty="0"/>
              <a:t>(2) </a:t>
            </a:r>
            <a:r>
              <a:rPr lang="zh-CN" altLang="en-US" dirty="0"/>
              <a:t>若视图的字段来自字段表达式或常数，则不允许对此视图执行</a:t>
            </a:r>
            <a:r>
              <a:rPr lang="en-US" altLang="zh-CN" dirty="0"/>
              <a:t>INSERT</a:t>
            </a:r>
            <a:r>
              <a:rPr lang="zh-CN" altLang="en-US" dirty="0"/>
              <a:t>和</a:t>
            </a:r>
            <a:r>
              <a:rPr lang="en-US" altLang="zh-CN" dirty="0"/>
              <a:t>UPDATE</a:t>
            </a:r>
            <a:r>
              <a:rPr lang="zh-CN" altLang="en-US" dirty="0"/>
              <a:t>操作，但允许执行</a:t>
            </a:r>
            <a:r>
              <a:rPr lang="en-US" altLang="zh-CN" dirty="0"/>
              <a:t>DELETE</a:t>
            </a:r>
            <a:r>
              <a:rPr lang="zh-CN" altLang="en-US" dirty="0"/>
              <a:t>操作。</a:t>
            </a:r>
          </a:p>
          <a:p>
            <a:pPr marL="742950" lvl="1" indent="-285750" defTabSz="914400">
              <a:lnSpc>
                <a:spcPct val="80000"/>
              </a:lnSpc>
            </a:pPr>
            <a:r>
              <a:rPr lang="en-US" altLang="zh-CN" dirty="0"/>
              <a:t>(3) </a:t>
            </a:r>
            <a:r>
              <a:rPr lang="zh-CN" altLang="en-US" dirty="0"/>
              <a:t>若视图的字段来自集函数或含有</a:t>
            </a:r>
            <a:r>
              <a:rPr lang="en-US" altLang="zh-CN" dirty="0"/>
              <a:t>GROUP BY</a:t>
            </a:r>
            <a:r>
              <a:rPr lang="zh-CN" altLang="en-US" dirty="0"/>
              <a:t>子句、含有</a:t>
            </a:r>
            <a:r>
              <a:rPr lang="en-US" altLang="zh-CN" dirty="0"/>
              <a:t>DISTINCT</a:t>
            </a:r>
            <a:r>
              <a:rPr lang="zh-CN" altLang="en-US" dirty="0"/>
              <a:t>短语，则此视图不允许更新</a:t>
            </a:r>
          </a:p>
          <a:p>
            <a:pPr marL="742950" lvl="1" indent="-285750" defTabSz="914400">
              <a:lnSpc>
                <a:spcPct val="100000"/>
              </a:lnSpc>
            </a:pPr>
            <a:r>
              <a:rPr lang="en-US" altLang="zh-CN" dirty="0"/>
              <a:t>(4) </a:t>
            </a:r>
            <a:r>
              <a:rPr lang="zh-CN" altLang="en-US" dirty="0"/>
              <a:t>若视图定义中有嵌套查询，并且内层查询的</a:t>
            </a:r>
            <a:r>
              <a:rPr lang="en-US" altLang="zh-CN" dirty="0"/>
              <a:t>FROM</a:t>
            </a:r>
            <a:r>
              <a:rPr lang="zh-CN" altLang="en-US" dirty="0"/>
              <a:t>子句中涉及的表也是导出该视图的基本表，则此视图不允许更新。</a:t>
            </a:r>
          </a:p>
          <a:p>
            <a:pPr marL="742950" lvl="1" indent="-285750" defTabSz="914400">
              <a:lnSpc>
                <a:spcPct val="100000"/>
              </a:lnSpc>
            </a:pPr>
            <a:r>
              <a:rPr lang="en-US" altLang="zh-CN" dirty="0"/>
              <a:t>(5) </a:t>
            </a:r>
            <a:r>
              <a:rPr lang="zh-CN" altLang="en-US" dirty="0"/>
              <a:t>一个不允许更新的视图上定义的视图也不允许更新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5179B9D-8B30-4FCE-B1A0-942140BFBCC7}" type="slidenum">
              <a:rPr lang="zh-CN" altLang="en-US"/>
              <a:pPr/>
              <a:t>16</a:t>
            </a:fld>
            <a:endParaRPr lang="en-US" altLang="zh-CN"/>
          </a:p>
        </p:txBody>
      </p:sp>
      <p:sp>
        <p:nvSpPr>
          <p:cNvPr id="5" name="日期占位符 4"/>
          <p:cNvSpPr>
            <a:spLocks noGrp="1"/>
          </p:cNvSpPr>
          <p:nvPr>
            <p:ph type="dt" sz="half" idx="11"/>
          </p:nvPr>
        </p:nvSpPr>
        <p:spPr/>
        <p:txBody>
          <a:bodyPr/>
          <a:lstStyle/>
          <a:p>
            <a:fld id="{DE58A5A8-B19B-4412-A5C9-09C7F047E82A}" type="datetime1">
              <a:rPr lang="zh-CN" altLang="en-US"/>
              <a:pPr/>
              <a:t>2023/3/5</a:t>
            </a:fld>
            <a:endParaRPr lang="en-US" altLang="zh-CN" sz="1000"/>
          </a:p>
        </p:txBody>
      </p:sp>
      <p:sp>
        <p:nvSpPr>
          <p:cNvPr id="1721346" name="Rectangle 2"/>
          <p:cNvSpPr>
            <a:spLocks noGrp="1" noChangeArrowheads="1"/>
          </p:cNvSpPr>
          <p:nvPr>
            <p:ph type="title"/>
          </p:nvPr>
        </p:nvSpPr>
        <p:spPr/>
        <p:txBody>
          <a:bodyPr/>
          <a:lstStyle/>
          <a:p>
            <a:r>
              <a:rPr lang="en-US" altLang="zh-CN"/>
              <a:t>1.  </a:t>
            </a:r>
            <a:r>
              <a:rPr lang="zh-CN" altLang="en-US"/>
              <a:t>定义基本表</a:t>
            </a:r>
          </a:p>
        </p:txBody>
      </p:sp>
      <p:sp>
        <p:nvSpPr>
          <p:cNvPr id="1721347" name="Rectangle 3"/>
          <p:cNvSpPr>
            <a:spLocks noGrp="1" noChangeArrowheads="1"/>
          </p:cNvSpPr>
          <p:nvPr>
            <p:ph type="body" idx="1"/>
          </p:nvPr>
        </p:nvSpPr>
        <p:spPr>
          <a:xfrm>
            <a:off x="650875" y="1143000"/>
            <a:ext cx="8820150" cy="5109091"/>
          </a:xfrm>
        </p:spPr>
        <p:txBody>
          <a:bodyPr/>
          <a:lstStyle/>
          <a:p>
            <a:pPr>
              <a:lnSpc>
                <a:spcPct val="100000"/>
              </a:lnSpc>
              <a:spcBef>
                <a:spcPct val="0"/>
              </a:spcBef>
            </a:pPr>
            <a:r>
              <a:rPr lang="en-US" altLang="zh-CN" dirty="0"/>
              <a:t>【</a:t>
            </a:r>
            <a:r>
              <a:rPr lang="zh-CN" altLang="en-US" dirty="0"/>
              <a:t>例</a:t>
            </a:r>
            <a:r>
              <a:rPr lang="en-US" altLang="zh-CN" dirty="0"/>
              <a:t>4-3】</a:t>
            </a:r>
            <a:r>
              <a:rPr lang="zh-CN" altLang="en-US" dirty="0"/>
              <a:t>建立学生表</a:t>
            </a:r>
            <a:r>
              <a:rPr lang="en-US" altLang="zh-CN" dirty="0"/>
              <a:t>Student</a:t>
            </a:r>
            <a:r>
              <a:rPr lang="zh-CN" altLang="en-US" dirty="0"/>
              <a:t>，表中属性有：学号</a:t>
            </a:r>
            <a:r>
              <a:rPr lang="en-US" altLang="zh-CN" dirty="0" err="1"/>
              <a:t>Sno</a:t>
            </a:r>
            <a:r>
              <a:rPr lang="zh-CN" altLang="en-US" dirty="0"/>
              <a:t>,姓名</a:t>
            </a:r>
            <a:r>
              <a:rPr lang="en-US" altLang="zh-CN" dirty="0" err="1"/>
              <a:t>Sname</a:t>
            </a:r>
            <a:r>
              <a:rPr lang="zh-CN" altLang="en-US" dirty="0"/>
              <a:t>，年龄</a:t>
            </a:r>
            <a:r>
              <a:rPr lang="en-US" altLang="zh-CN" dirty="0"/>
              <a:t>Sage</a:t>
            </a:r>
            <a:r>
              <a:rPr lang="zh-CN" altLang="en-US" dirty="0"/>
              <a:t>，性别</a:t>
            </a:r>
            <a:r>
              <a:rPr lang="en-US" altLang="zh-CN" dirty="0" err="1"/>
              <a:t>Ssex</a:t>
            </a:r>
            <a:r>
              <a:rPr lang="zh-CN" altLang="en-US" dirty="0"/>
              <a:t>，学生所在系</a:t>
            </a:r>
            <a:r>
              <a:rPr lang="en-US" altLang="zh-CN" dirty="0" err="1"/>
              <a:t>Sdept</a:t>
            </a:r>
            <a:endParaRPr lang="zh-CN" altLang="en-US" dirty="0"/>
          </a:p>
          <a:p>
            <a:pPr lvl="1">
              <a:lnSpc>
                <a:spcPct val="100000"/>
              </a:lnSpc>
              <a:spcBef>
                <a:spcPct val="0"/>
              </a:spcBef>
              <a:buFontTx/>
              <a:buNone/>
            </a:pPr>
            <a:r>
              <a:rPr lang="en-US" altLang="zh-CN" sz="2400" dirty="0"/>
              <a:t>CREATE TABLE Student</a:t>
            </a:r>
          </a:p>
          <a:p>
            <a:pPr lvl="1">
              <a:lnSpc>
                <a:spcPct val="100000"/>
              </a:lnSpc>
              <a:spcBef>
                <a:spcPct val="0"/>
              </a:spcBef>
              <a:buFontTx/>
              <a:buNone/>
            </a:pPr>
            <a:r>
              <a:rPr lang="en-US" altLang="zh-CN" sz="2400" dirty="0"/>
              <a:t>  (   </a:t>
            </a:r>
            <a:r>
              <a:rPr lang="en-US" altLang="zh-CN" sz="2400" dirty="0" err="1"/>
              <a:t>Sno</a:t>
            </a:r>
            <a:r>
              <a:rPr lang="en-US" altLang="zh-CN" sz="2400" dirty="0"/>
              <a:t> CHAR(6) NOT NULL UNIQUE,</a:t>
            </a:r>
          </a:p>
          <a:p>
            <a:pPr lvl="1">
              <a:lnSpc>
                <a:spcPct val="100000"/>
              </a:lnSpc>
              <a:spcBef>
                <a:spcPct val="0"/>
              </a:spcBef>
              <a:buFontTx/>
              <a:buNone/>
            </a:pPr>
            <a:r>
              <a:rPr lang="en-US" altLang="zh-CN" sz="2400" dirty="0"/>
              <a:t>      </a:t>
            </a:r>
            <a:r>
              <a:rPr lang="en-US" altLang="zh-CN" sz="2400" dirty="0" err="1"/>
              <a:t>Sname</a:t>
            </a:r>
            <a:r>
              <a:rPr lang="en-US" altLang="zh-CN" sz="2400" dirty="0"/>
              <a:t> CHAR(8),</a:t>
            </a:r>
          </a:p>
          <a:p>
            <a:pPr lvl="1">
              <a:lnSpc>
                <a:spcPct val="100000"/>
              </a:lnSpc>
              <a:spcBef>
                <a:spcPct val="0"/>
              </a:spcBef>
              <a:buFontTx/>
              <a:buNone/>
            </a:pPr>
            <a:r>
              <a:rPr lang="en-US" altLang="zh-CN" sz="2400" dirty="0"/>
              <a:t>      Sage INT,  </a:t>
            </a:r>
          </a:p>
          <a:p>
            <a:pPr lvl="1">
              <a:lnSpc>
                <a:spcPct val="100000"/>
              </a:lnSpc>
              <a:spcBef>
                <a:spcPct val="0"/>
              </a:spcBef>
              <a:buFontTx/>
              <a:buNone/>
            </a:pPr>
            <a:r>
              <a:rPr lang="en-US" altLang="zh-CN" sz="2400" dirty="0"/>
              <a:t>      </a:t>
            </a:r>
            <a:r>
              <a:rPr lang="en-US" altLang="zh-CN" sz="2400" dirty="0" err="1"/>
              <a:t>Ssex</a:t>
            </a:r>
            <a:r>
              <a:rPr lang="en-US" altLang="zh-CN" sz="2400" dirty="0"/>
              <a:t> CHAR(2),</a:t>
            </a:r>
          </a:p>
          <a:p>
            <a:pPr lvl="1">
              <a:lnSpc>
                <a:spcPct val="100000"/>
              </a:lnSpc>
              <a:spcBef>
                <a:spcPct val="0"/>
              </a:spcBef>
              <a:buFontTx/>
              <a:buNone/>
            </a:pPr>
            <a:r>
              <a:rPr lang="en-US" altLang="zh-CN" sz="2400" dirty="0"/>
              <a:t>      </a:t>
            </a:r>
            <a:r>
              <a:rPr lang="en-US" altLang="zh-CN" sz="2400" dirty="0" err="1"/>
              <a:t>Sdept</a:t>
            </a:r>
            <a:r>
              <a:rPr lang="en-US" altLang="zh-CN" sz="2400" dirty="0"/>
              <a:t> CHAR(12), </a:t>
            </a:r>
          </a:p>
          <a:p>
            <a:pPr lvl="1">
              <a:lnSpc>
                <a:spcPct val="100000"/>
              </a:lnSpc>
              <a:spcBef>
                <a:spcPct val="0"/>
              </a:spcBef>
              <a:buFontTx/>
              <a:buNone/>
            </a:pPr>
            <a:r>
              <a:rPr lang="en-US" altLang="zh-CN" sz="2400" dirty="0"/>
              <a:t>      CONSTRAINT C1 CHECK (</a:t>
            </a:r>
            <a:r>
              <a:rPr lang="en-US" altLang="zh-CN" sz="2400" dirty="0" err="1"/>
              <a:t>Ssex</a:t>
            </a:r>
            <a:r>
              <a:rPr lang="en-US" altLang="zh-CN" sz="2400" dirty="0"/>
              <a:t> IN('</a:t>
            </a:r>
            <a:r>
              <a:rPr lang="zh-CN" altLang="en-US" sz="2400" dirty="0"/>
              <a:t>男</a:t>
            </a:r>
            <a:r>
              <a:rPr lang="en-US" altLang="zh-CN" sz="2400" dirty="0"/>
              <a:t>','</a:t>
            </a:r>
            <a:r>
              <a:rPr lang="zh-CN" altLang="en-US" sz="2400" dirty="0"/>
              <a:t>女</a:t>
            </a:r>
            <a:r>
              <a:rPr lang="en-US" altLang="zh-CN" sz="2400" dirty="0"/>
              <a:t>')),</a:t>
            </a:r>
          </a:p>
          <a:p>
            <a:pPr lvl="1">
              <a:lnSpc>
                <a:spcPct val="100000"/>
              </a:lnSpc>
              <a:spcBef>
                <a:spcPct val="0"/>
              </a:spcBef>
              <a:buFontTx/>
              <a:buNone/>
            </a:pPr>
            <a:r>
              <a:rPr lang="en-US" altLang="zh-CN" sz="2400" dirty="0"/>
              <a:t>      CONSTRAINT S_PK PRIMARY KEY(</a:t>
            </a:r>
            <a:r>
              <a:rPr lang="en-US" altLang="zh-CN" sz="2400" dirty="0" err="1"/>
              <a:t>Sno</a:t>
            </a:r>
            <a:r>
              <a:rPr lang="en-US" altLang="zh-CN" sz="2400" dirty="0"/>
              <a:t>));</a:t>
            </a:r>
          </a:p>
          <a:p>
            <a:pPr lvl="1">
              <a:lnSpc>
                <a:spcPct val="100000"/>
              </a:lnSpc>
              <a:spcBef>
                <a:spcPct val="0"/>
              </a:spcBef>
            </a:pPr>
            <a:endParaRPr lang="en-US" altLang="zh-CN" dirty="0"/>
          </a:p>
          <a:p>
            <a:pPr lvl="1">
              <a:lnSpc>
                <a:spcPct val="100000"/>
              </a:lnSpc>
              <a:spcBef>
                <a:spcPct val="0"/>
              </a:spcBef>
            </a:pPr>
            <a:r>
              <a:rPr lang="en-US" altLang="zh-CN" dirty="0"/>
              <a:t>CONSTRAINT</a:t>
            </a:r>
            <a:r>
              <a:rPr lang="zh-CN" altLang="en-US" dirty="0"/>
              <a:t>子句定义列级或表级约束，其格式为</a:t>
            </a:r>
          </a:p>
          <a:p>
            <a:pPr lvl="2">
              <a:lnSpc>
                <a:spcPct val="100000"/>
              </a:lnSpc>
              <a:spcBef>
                <a:spcPct val="0"/>
              </a:spcBef>
              <a:buFont typeface="Wingdings" pitchFamily="2" charset="2"/>
              <a:buNone/>
            </a:pPr>
            <a:r>
              <a:rPr lang="en-US" altLang="zh-CN" dirty="0">
                <a:highlight>
                  <a:srgbClr val="CCFFCC"/>
                </a:highlight>
              </a:rPr>
              <a:t>CONSTRAINT &lt;</a:t>
            </a:r>
            <a:r>
              <a:rPr lang="zh-CN" altLang="en-US" dirty="0">
                <a:highlight>
                  <a:srgbClr val="CCFFCC"/>
                </a:highlight>
              </a:rPr>
              <a:t>约束名</a:t>
            </a:r>
            <a:r>
              <a:rPr lang="en-US" altLang="zh-CN" dirty="0">
                <a:highlight>
                  <a:srgbClr val="CCFFCC"/>
                </a:highlight>
              </a:rPr>
              <a:t>&gt; &lt;</a:t>
            </a:r>
            <a:r>
              <a:rPr lang="zh-CN" altLang="en-US" dirty="0">
                <a:highlight>
                  <a:srgbClr val="CCFFCC"/>
                </a:highlight>
              </a:rPr>
              <a:t>约束</a:t>
            </a:r>
            <a:r>
              <a:rPr lang="en-US" altLang="zh-CN" dirty="0">
                <a:highlight>
                  <a:srgbClr val="CCFFCC"/>
                </a:highlight>
              </a:rPr>
              <a:t>&gt;</a:t>
            </a:r>
            <a:endParaRPr lang="zh-CN" altLang="en-US" dirty="0">
              <a:highlight>
                <a:srgbClr val="CCFFCC"/>
              </a:highlight>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D74AFAF-8563-4530-AB27-AA00797AE5B7}" type="slidenum">
              <a:rPr lang="zh-CN" altLang="en-US"/>
              <a:pPr/>
              <a:t>160</a:t>
            </a:fld>
            <a:endParaRPr lang="en-US" altLang="zh-CN"/>
          </a:p>
        </p:txBody>
      </p:sp>
      <p:sp>
        <p:nvSpPr>
          <p:cNvPr id="5" name="日期占位符 4"/>
          <p:cNvSpPr>
            <a:spLocks noGrp="1"/>
          </p:cNvSpPr>
          <p:nvPr>
            <p:ph type="dt" sz="half" idx="11"/>
          </p:nvPr>
        </p:nvSpPr>
        <p:spPr/>
        <p:txBody>
          <a:bodyPr/>
          <a:lstStyle/>
          <a:p>
            <a:fld id="{75E7CFC7-8A91-40EC-A4F9-7A887D70DCC4}" type="datetime1">
              <a:rPr lang="zh-CN" altLang="en-US"/>
              <a:pPr/>
              <a:t>2023/3/5</a:t>
            </a:fld>
            <a:endParaRPr lang="en-US" altLang="zh-CN" sz="1000"/>
          </a:p>
        </p:txBody>
      </p:sp>
      <p:sp>
        <p:nvSpPr>
          <p:cNvPr id="1605634" name="Rectangle 2"/>
          <p:cNvSpPr>
            <a:spLocks noGrp="1" noChangeArrowheads="1"/>
          </p:cNvSpPr>
          <p:nvPr>
            <p:ph type="title"/>
          </p:nvPr>
        </p:nvSpPr>
        <p:spPr/>
        <p:txBody>
          <a:bodyPr/>
          <a:lstStyle/>
          <a:p>
            <a:r>
              <a:rPr lang="en-US" altLang="en-US"/>
              <a:t>4.5.3	视图的优点</a:t>
            </a:r>
            <a:endParaRPr lang="zh-CN" altLang="en-US"/>
          </a:p>
        </p:txBody>
      </p:sp>
      <p:sp>
        <p:nvSpPr>
          <p:cNvPr id="1605635" name="Rectangle 3"/>
          <p:cNvSpPr>
            <a:spLocks noGrp="1" noChangeArrowheads="1"/>
          </p:cNvSpPr>
          <p:nvPr>
            <p:ph type="body" idx="1"/>
          </p:nvPr>
        </p:nvSpPr>
        <p:spPr>
          <a:xfrm>
            <a:off x="128464" y="1124744"/>
            <a:ext cx="9633519" cy="5096780"/>
          </a:xfrm>
        </p:spPr>
        <p:txBody>
          <a:bodyPr/>
          <a:lstStyle/>
          <a:p>
            <a:pPr>
              <a:lnSpc>
                <a:spcPct val="120000"/>
              </a:lnSpc>
              <a:spcBef>
                <a:spcPct val="0"/>
              </a:spcBef>
            </a:pPr>
            <a:r>
              <a:rPr lang="zh-CN" altLang="en-US" dirty="0"/>
              <a:t>（</a:t>
            </a:r>
            <a:r>
              <a:rPr lang="en-US" altLang="zh-CN" dirty="0"/>
              <a:t>1</a:t>
            </a:r>
            <a:r>
              <a:rPr lang="zh-CN" altLang="en-US" dirty="0"/>
              <a:t>）</a:t>
            </a:r>
            <a:r>
              <a:rPr lang="zh-TW" altLang="en-US" dirty="0"/>
              <a:t>视图提供了数据</a:t>
            </a:r>
            <a:r>
              <a:rPr lang="zh-CN" altLang="en-US" dirty="0"/>
              <a:t>的</a:t>
            </a:r>
            <a:r>
              <a:rPr lang="zh-TW" altLang="en-US" dirty="0"/>
              <a:t>逻辑独立性</a:t>
            </a:r>
            <a:r>
              <a:rPr lang="zh-CN" altLang="en-US" dirty="0"/>
              <a:t> </a:t>
            </a:r>
          </a:p>
          <a:p>
            <a:pPr lvl="1">
              <a:lnSpc>
                <a:spcPct val="120000"/>
              </a:lnSpc>
              <a:spcBef>
                <a:spcPct val="0"/>
              </a:spcBef>
            </a:pPr>
            <a:r>
              <a:rPr lang="zh-CN" altLang="en-US" dirty="0"/>
              <a:t>例：数据库逻辑结构发生改变</a:t>
            </a:r>
          </a:p>
          <a:p>
            <a:pPr lvl="2">
              <a:lnSpc>
                <a:spcPct val="120000"/>
              </a:lnSpc>
              <a:spcBef>
                <a:spcPct val="0"/>
              </a:spcBef>
            </a:pPr>
            <a:r>
              <a:rPr lang="zh-CN" altLang="en-US" sz="2400" dirty="0"/>
              <a:t>关系</a:t>
            </a:r>
            <a:r>
              <a:rPr lang="en-US" altLang="zh-CN" sz="2000" dirty="0"/>
              <a:t>Student(</a:t>
            </a:r>
            <a:r>
              <a:rPr lang="en-US" altLang="zh-CN" sz="2000" dirty="0" err="1"/>
              <a:t>Sno</a:t>
            </a:r>
            <a:r>
              <a:rPr lang="zh-CN" altLang="en-US" sz="2000" dirty="0"/>
              <a:t>，</a:t>
            </a:r>
            <a:r>
              <a:rPr lang="en-US" altLang="zh-CN" sz="2000" dirty="0" err="1"/>
              <a:t>Sname</a:t>
            </a:r>
            <a:r>
              <a:rPr lang="zh-CN" altLang="en-US" sz="2000" dirty="0"/>
              <a:t>，</a:t>
            </a:r>
            <a:r>
              <a:rPr lang="en-US" altLang="zh-CN" sz="2000" dirty="0" err="1"/>
              <a:t>Ssex</a:t>
            </a:r>
            <a:r>
              <a:rPr lang="zh-CN" altLang="en-US" sz="2000" dirty="0"/>
              <a:t>，</a:t>
            </a:r>
            <a:r>
              <a:rPr lang="en-US" altLang="zh-CN" sz="2000" dirty="0"/>
              <a:t>Sage</a:t>
            </a:r>
            <a:r>
              <a:rPr lang="zh-CN" altLang="en-US" sz="2000" dirty="0"/>
              <a:t>，</a:t>
            </a:r>
            <a:r>
              <a:rPr lang="en-US" altLang="zh-CN" sz="2000" dirty="0" err="1"/>
              <a:t>Sdept</a:t>
            </a:r>
            <a:r>
              <a:rPr lang="en-US" altLang="zh-CN" sz="2000" dirty="0"/>
              <a:t>)</a:t>
            </a:r>
            <a:r>
              <a:rPr lang="en-US" altLang="zh-CN" sz="2400" dirty="0"/>
              <a:t> </a:t>
            </a:r>
            <a:r>
              <a:rPr lang="zh-CN" altLang="en-US" sz="2400" dirty="0"/>
              <a:t>拆分</a:t>
            </a:r>
            <a:r>
              <a:rPr lang="en-US" altLang="zh-CN" sz="2400" dirty="0"/>
              <a:t>:</a:t>
            </a:r>
            <a:endParaRPr lang="en-US" altLang="zh-CN" sz="2000" dirty="0"/>
          </a:p>
          <a:p>
            <a:pPr lvl="2">
              <a:lnSpc>
                <a:spcPct val="120000"/>
              </a:lnSpc>
              <a:spcBef>
                <a:spcPct val="0"/>
              </a:spcBef>
              <a:buFont typeface="Wingdings" pitchFamily="2" charset="2"/>
              <a:buNone/>
            </a:pPr>
            <a:r>
              <a:rPr lang="zh-CN" altLang="en-US" sz="2000" dirty="0"/>
              <a:t>        </a:t>
            </a:r>
            <a:r>
              <a:rPr lang="en-US" altLang="zh-CN" sz="2000" dirty="0"/>
              <a:t>SX(</a:t>
            </a:r>
            <a:r>
              <a:rPr lang="en-US" altLang="zh-CN" sz="2000" dirty="0" err="1"/>
              <a:t>Sno</a:t>
            </a:r>
            <a:r>
              <a:rPr lang="zh-CN" altLang="en-US" sz="2000" dirty="0"/>
              <a:t>，</a:t>
            </a:r>
            <a:r>
              <a:rPr lang="en-US" altLang="zh-CN" sz="2000" dirty="0" err="1"/>
              <a:t>Sname</a:t>
            </a:r>
            <a:r>
              <a:rPr lang="zh-CN" altLang="en-US" sz="2000" dirty="0"/>
              <a:t>，</a:t>
            </a:r>
            <a:r>
              <a:rPr lang="en-US" altLang="zh-CN" sz="2000" dirty="0"/>
              <a:t>Sage)      SY(</a:t>
            </a:r>
            <a:r>
              <a:rPr lang="en-US" altLang="zh-CN" sz="2000" dirty="0" err="1"/>
              <a:t>Sno</a:t>
            </a:r>
            <a:r>
              <a:rPr lang="zh-CN" altLang="en-US" sz="2000" dirty="0"/>
              <a:t>，</a:t>
            </a:r>
            <a:r>
              <a:rPr lang="en-US" altLang="zh-CN" sz="2000" dirty="0" err="1"/>
              <a:t>Ssex</a:t>
            </a:r>
            <a:r>
              <a:rPr lang="zh-CN" altLang="en-US" sz="2000" dirty="0"/>
              <a:t>，</a:t>
            </a:r>
            <a:r>
              <a:rPr lang="en-US" altLang="zh-CN" sz="2000" dirty="0" err="1"/>
              <a:t>Sdept</a:t>
            </a:r>
            <a:r>
              <a:rPr lang="en-US" altLang="zh-CN" sz="2000" dirty="0"/>
              <a:t>)</a:t>
            </a:r>
          </a:p>
          <a:p>
            <a:pPr lvl="2">
              <a:lnSpc>
                <a:spcPct val="120000"/>
              </a:lnSpc>
              <a:spcBef>
                <a:spcPct val="0"/>
              </a:spcBef>
            </a:pPr>
            <a:r>
              <a:rPr lang="zh-CN" altLang="en-US" sz="2400" dirty="0"/>
              <a:t>通过建立一个视图</a:t>
            </a:r>
            <a:r>
              <a:rPr lang="en-US" altLang="zh-CN" sz="2400" dirty="0"/>
              <a:t>Student</a:t>
            </a:r>
            <a:r>
              <a:rPr lang="zh-CN" altLang="en-US" sz="2400" dirty="0"/>
              <a:t>：</a:t>
            </a:r>
          </a:p>
          <a:p>
            <a:pPr lvl="1">
              <a:lnSpc>
                <a:spcPct val="120000"/>
              </a:lnSpc>
              <a:spcBef>
                <a:spcPct val="0"/>
              </a:spcBef>
              <a:buFontTx/>
              <a:buNone/>
            </a:pPr>
            <a:r>
              <a:rPr lang="en-US" altLang="zh-CN" sz="2400" dirty="0">
                <a:solidFill>
                  <a:srgbClr val="0000FF"/>
                </a:solidFill>
                <a:latin typeface="+mj-lt"/>
              </a:rPr>
              <a:t>CREATE VIEW  Student(</a:t>
            </a:r>
            <a:r>
              <a:rPr lang="en-US" altLang="zh-CN" sz="2400" dirty="0" err="1">
                <a:solidFill>
                  <a:srgbClr val="0000FF"/>
                </a:solidFill>
                <a:latin typeface="+mj-lt"/>
              </a:rPr>
              <a:t>Sno</a:t>
            </a:r>
            <a:r>
              <a:rPr lang="en-US" altLang="zh-CN" sz="2400" dirty="0">
                <a:solidFill>
                  <a:srgbClr val="0000FF"/>
                </a:solidFill>
                <a:latin typeface="+mj-lt"/>
              </a:rPr>
              <a:t>, </a:t>
            </a:r>
            <a:r>
              <a:rPr lang="en-US" altLang="zh-CN" sz="2400" dirty="0" err="1">
                <a:solidFill>
                  <a:srgbClr val="0000FF"/>
                </a:solidFill>
                <a:latin typeface="+mj-lt"/>
              </a:rPr>
              <a:t>Sname</a:t>
            </a:r>
            <a:r>
              <a:rPr lang="en-US" altLang="zh-CN" sz="2400" dirty="0">
                <a:solidFill>
                  <a:srgbClr val="0000FF"/>
                </a:solidFill>
                <a:latin typeface="+mj-lt"/>
              </a:rPr>
              <a:t>, </a:t>
            </a:r>
            <a:r>
              <a:rPr lang="en-US" altLang="zh-CN" sz="2400" dirty="0" err="1">
                <a:solidFill>
                  <a:srgbClr val="0000FF"/>
                </a:solidFill>
                <a:latin typeface="+mj-lt"/>
              </a:rPr>
              <a:t>Ssex</a:t>
            </a:r>
            <a:r>
              <a:rPr lang="en-US" altLang="zh-CN" sz="2400" dirty="0">
                <a:solidFill>
                  <a:srgbClr val="0000FF"/>
                </a:solidFill>
                <a:latin typeface="+mj-lt"/>
              </a:rPr>
              <a:t>, Sage, </a:t>
            </a:r>
            <a:r>
              <a:rPr lang="en-US" altLang="zh-CN" sz="2400" dirty="0" err="1">
                <a:solidFill>
                  <a:srgbClr val="0000FF"/>
                </a:solidFill>
                <a:latin typeface="+mj-lt"/>
              </a:rPr>
              <a:t>Sdept</a:t>
            </a:r>
            <a:r>
              <a:rPr lang="en-US" altLang="zh-CN" sz="2400" dirty="0">
                <a:solidFill>
                  <a:srgbClr val="0000FF"/>
                </a:solidFill>
                <a:latin typeface="+mj-lt"/>
              </a:rPr>
              <a:t>)</a:t>
            </a:r>
          </a:p>
          <a:p>
            <a:pPr lvl="1">
              <a:lnSpc>
                <a:spcPct val="120000"/>
              </a:lnSpc>
              <a:spcBef>
                <a:spcPct val="0"/>
              </a:spcBef>
              <a:buFontTx/>
              <a:buNone/>
            </a:pPr>
            <a:r>
              <a:rPr lang="en-US" altLang="zh-CN" sz="2400" dirty="0">
                <a:solidFill>
                  <a:srgbClr val="0000FF"/>
                </a:solidFill>
                <a:latin typeface="+mj-lt"/>
              </a:rPr>
              <a:t>AS   SELECT  </a:t>
            </a:r>
            <a:r>
              <a:rPr lang="en-US" altLang="zh-CN" sz="2400" dirty="0" err="1">
                <a:solidFill>
                  <a:srgbClr val="0000FF"/>
                </a:solidFill>
                <a:latin typeface="+mj-lt"/>
              </a:rPr>
              <a:t>SX.Sno</a:t>
            </a:r>
            <a:r>
              <a:rPr lang="en-US" altLang="zh-CN" sz="2400" dirty="0">
                <a:solidFill>
                  <a:srgbClr val="0000FF"/>
                </a:solidFill>
                <a:latin typeface="+mj-lt"/>
              </a:rPr>
              <a:t>, SX. </a:t>
            </a:r>
            <a:r>
              <a:rPr lang="en-US" altLang="zh-CN" sz="2400" dirty="0" err="1">
                <a:solidFill>
                  <a:srgbClr val="0000FF"/>
                </a:solidFill>
                <a:latin typeface="+mj-lt"/>
              </a:rPr>
              <a:t>Sname</a:t>
            </a:r>
            <a:r>
              <a:rPr lang="en-US" altLang="zh-CN" sz="2400" dirty="0">
                <a:solidFill>
                  <a:srgbClr val="0000FF"/>
                </a:solidFill>
                <a:latin typeface="+mj-lt"/>
              </a:rPr>
              <a:t>,  </a:t>
            </a:r>
            <a:r>
              <a:rPr lang="en-US" altLang="zh-CN" sz="2400" dirty="0" err="1">
                <a:solidFill>
                  <a:srgbClr val="0000FF"/>
                </a:solidFill>
                <a:latin typeface="+mj-lt"/>
              </a:rPr>
              <a:t>SY.Ssex</a:t>
            </a:r>
            <a:r>
              <a:rPr lang="en-US" altLang="zh-CN" sz="2400" dirty="0">
                <a:solidFill>
                  <a:srgbClr val="0000FF"/>
                </a:solidFill>
                <a:latin typeface="+mj-lt"/>
              </a:rPr>
              <a:t>, </a:t>
            </a:r>
            <a:r>
              <a:rPr lang="en-US" altLang="zh-CN" sz="2400" dirty="0" err="1">
                <a:solidFill>
                  <a:srgbClr val="0000FF"/>
                </a:solidFill>
                <a:latin typeface="+mj-lt"/>
              </a:rPr>
              <a:t>SX.Sage</a:t>
            </a:r>
            <a:r>
              <a:rPr lang="en-US" altLang="zh-CN" sz="2400" dirty="0">
                <a:solidFill>
                  <a:srgbClr val="0000FF"/>
                </a:solidFill>
                <a:latin typeface="+mj-lt"/>
              </a:rPr>
              <a:t>, </a:t>
            </a:r>
            <a:r>
              <a:rPr lang="en-US" altLang="zh-CN" sz="2400" dirty="0" err="1">
                <a:solidFill>
                  <a:srgbClr val="0000FF"/>
                </a:solidFill>
                <a:latin typeface="+mj-lt"/>
              </a:rPr>
              <a:t>SY.Sdept</a:t>
            </a:r>
            <a:endParaRPr lang="en-US" altLang="zh-CN" sz="2400" dirty="0">
              <a:solidFill>
                <a:srgbClr val="0000FF"/>
              </a:solidFill>
              <a:latin typeface="+mj-lt"/>
            </a:endParaRPr>
          </a:p>
          <a:p>
            <a:pPr lvl="1">
              <a:lnSpc>
                <a:spcPct val="120000"/>
              </a:lnSpc>
              <a:spcBef>
                <a:spcPct val="0"/>
              </a:spcBef>
              <a:buFontTx/>
              <a:buNone/>
            </a:pPr>
            <a:r>
              <a:rPr lang="en-US" altLang="zh-CN" sz="2400" dirty="0">
                <a:solidFill>
                  <a:srgbClr val="0000FF"/>
                </a:solidFill>
                <a:latin typeface="+mj-lt"/>
              </a:rPr>
              <a:t>               FROM  SX , SY    </a:t>
            </a:r>
          </a:p>
          <a:p>
            <a:pPr lvl="1">
              <a:lnSpc>
                <a:spcPct val="120000"/>
              </a:lnSpc>
              <a:spcBef>
                <a:spcPct val="0"/>
              </a:spcBef>
              <a:buFontTx/>
              <a:buNone/>
            </a:pPr>
            <a:r>
              <a:rPr lang="en-US" altLang="zh-CN" sz="2400" dirty="0">
                <a:solidFill>
                  <a:srgbClr val="0000FF"/>
                </a:solidFill>
                <a:latin typeface="+mj-lt"/>
              </a:rPr>
              <a:t>                    WHERE  </a:t>
            </a:r>
            <a:r>
              <a:rPr lang="en-US" altLang="zh-CN" sz="2400" dirty="0" err="1">
                <a:solidFill>
                  <a:srgbClr val="0000FF"/>
                </a:solidFill>
                <a:latin typeface="+mj-lt"/>
              </a:rPr>
              <a:t>SX.Sno</a:t>
            </a:r>
            <a:r>
              <a:rPr lang="en-US" altLang="zh-CN" sz="2400" dirty="0">
                <a:solidFill>
                  <a:srgbClr val="0000FF"/>
                </a:solidFill>
                <a:latin typeface="+mj-lt"/>
              </a:rPr>
              <a:t>=</a:t>
            </a:r>
            <a:r>
              <a:rPr lang="en-US" altLang="zh-CN" sz="2400" dirty="0" err="1">
                <a:solidFill>
                  <a:srgbClr val="0000FF"/>
                </a:solidFill>
                <a:latin typeface="+mj-lt"/>
              </a:rPr>
              <a:t>SY.Sno</a:t>
            </a:r>
            <a:endParaRPr lang="zh-CN" altLang="en-US" sz="2400" dirty="0">
              <a:solidFill>
                <a:srgbClr val="0000FF"/>
              </a:solidFill>
              <a:latin typeface="+mj-lt"/>
            </a:endParaRPr>
          </a:p>
          <a:p>
            <a:pPr lvl="2">
              <a:lnSpc>
                <a:spcPct val="120000"/>
              </a:lnSpc>
              <a:spcBef>
                <a:spcPct val="0"/>
              </a:spcBef>
            </a:pPr>
            <a:r>
              <a:rPr lang="zh-CN" altLang="en-US" dirty="0"/>
              <a:t>使用户的外模式保持不变，从而对原</a:t>
            </a:r>
            <a:r>
              <a:rPr lang="en-US" altLang="zh-CN" dirty="0"/>
              <a:t>Student</a:t>
            </a:r>
            <a:r>
              <a:rPr lang="zh-CN" altLang="en-US" dirty="0"/>
              <a:t>表的查询程序不必修改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05635">
                                            <p:txEl>
                                              <p:pRg st="0" end="0"/>
                                            </p:txEl>
                                          </p:spTgt>
                                        </p:tgtEl>
                                        <p:attrNameLst>
                                          <p:attrName>style.visibility</p:attrName>
                                        </p:attrNameLst>
                                      </p:cBhvr>
                                      <p:to>
                                        <p:strVal val="visible"/>
                                      </p:to>
                                    </p:set>
                                    <p:animEffect transition="in" filter="wipe(up)">
                                      <p:cBhvr>
                                        <p:cTn id="7" dur="1000"/>
                                        <p:tgtEl>
                                          <p:spTgt spid="160563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605635">
                                            <p:txEl>
                                              <p:pRg st="1" end="1"/>
                                            </p:txEl>
                                          </p:spTgt>
                                        </p:tgtEl>
                                        <p:attrNameLst>
                                          <p:attrName>style.visibility</p:attrName>
                                        </p:attrNameLst>
                                      </p:cBhvr>
                                      <p:to>
                                        <p:strVal val="visible"/>
                                      </p:to>
                                    </p:set>
                                    <p:animEffect transition="in" filter="wipe(up)">
                                      <p:cBhvr>
                                        <p:cTn id="11" dur="1000"/>
                                        <p:tgtEl>
                                          <p:spTgt spid="160563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605635">
                                            <p:txEl>
                                              <p:pRg st="2" end="2"/>
                                            </p:txEl>
                                          </p:spTgt>
                                        </p:tgtEl>
                                        <p:attrNameLst>
                                          <p:attrName>style.visibility</p:attrName>
                                        </p:attrNameLst>
                                      </p:cBhvr>
                                      <p:to>
                                        <p:strVal val="visible"/>
                                      </p:to>
                                    </p:set>
                                    <p:animEffect transition="in" filter="wipe(up)">
                                      <p:cBhvr>
                                        <p:cTn id="15" dur="1000"/>
                                        <p:tgtEl>
                                          <p:spTgt spid="160563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605635">
                                            <p:txEl>
                                              <p:pRg st="3" end="3"/>
                                            </p:txEl>
                                          </p:spTgt>
                                        </p:tgtEl>
                                        <p:attrNameLst>
                                          <p:attrName>style.visibility</p:attrName>
                                        </p:attrNameLst>
                                      </p:cBhvr>
                                      <p:to>
                                        <p:strVal val="visible"/>
                                      </p:to>
                                    </p:set>
                                    <p:animEffect transition="in" filter="wipe(up)">
                                      <p:cBhvr>
                                        <p:cTn id="19" dur="1000"/>
                                        <p:tgtEl>
                                          <p:spTgt spid="160563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05635">
                                            <p:txEl>
                                              <p:pRg st="4" end="4"/>
                                            </p:txEl>
                                          </p:spTgt>
                                        </p:tgtEl>
                                        <p:attrNameLst>
                                          <p:attrName>style.visibility</p:attrName>
                                        </p:attrNameLst>
                                      </p:cBhvr>
                                      <p:to>
                                        <p:strVal val="visible"/>
                                      </p:to>
                                    </p:set>
                                    <p:animEffect transition="in" filter="wipe(up)">
                                      <p:cBhvr>
                                        <p:cTn id="24" dur="1000"/>
                                        <p:tgtEl>
                                          <p:spTgt spid="1605635">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05635">
                                            <p:txEl>
                                              <p:pRg st="5" end="5"/>
                                            </p:txEl>
                                          </p:spTgt>
                                        </p:tgtEl>
                                        <p:attrNameLst>
                                          <p:attrName>style.visibility</p:attrName>
                                        </p:attrNameLst>
                                      </p:cBhvr>
                                      <p:to>
                                        <p:strVal val="visible"/>
                                      </p:to>
                                    </p:set>
                                    <p:animEffect transition="in" filter="wipe(up)">
                                      <p:cBhvr>
                                        <p:cTn id="28" dur="1000"/>
                                        <p:tgtEl>
                                          <p:spTgt spid="1605635">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605635">
                                            <p:txEl>
                                              <p:pRg st="6" end="6"/>
                                            </p:txEl>
                                          </p:spTgt>
                                        </p:tgtEl>
                                        <p:attrNameLst>
                                          <p:attrName>style.visibility</p:attrName>
                                        </p:attrNameLst>
                                      </p:cBhvr>
                                      <p:to>
                                        <p:strVal val="visible"/>
                                      </p:to>
                                    </p:set>
                                    <p:animEffect transition="in" filter="wipe(up)">
                                      <p:cBhvr>
                                        <p:cTn id="32" dur="1000"/>
                                        <p:tgtEl>
                                          <p:spTgt spid="1605635">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605635">
                                            <p:txEl>
                                              <p:pRg st="7" end="7"/>
                                            </p:txEl>
                                          </p:spTgt>
                                        </p:tgtEl>
                                        <p:attrNameLst>
                                          <p:attrName>style.visibility</p:attrName>
                                        </p:attrNameLst>
                                      </p:cBhvr>
                                      <p:to>
                                        <p:strVal val="visible"/>
                                      </p:to>
                                    </p:set>
                                    <p:animEffect transition="in" filter="wipe(up)">
                                      <p:cBhvr>
                                        <p:cTn id="36" dur="1000"/>
                                        <p:tgtEl>
                                          <p:spTgt spid="1605635">
                                            <p:txEl>
                                              <p:pRg st="7" end="7"/>
                                            </p:txEl>
                                          </p:spTgt>
                                        </p:tgtEl>
                                      </p:cBhvr>
                                    </p:animEffect>
                                  </p:childTnLst>
                                </p:cTn>
                              </p:par>
                            </p:childTnLst>
                          </p:cTn>
                        </p:par>
                        <p:par>
                          <p:cTn id="37" fill="hold" nodeType="afterGroup">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1605635">
                                            <p:txEl>
                                              <p:pRg st="8" end="8"/>
                                            </p:txEl>
                                          </p:spTgt>
                                        </p:tgtEl>
                                        <p:attrNameLst>
                                          <p:attrName>style.visibility</p:attrName>
                                        </p:attrNameLst>
                                      </p:cBhvr>
                                      <p:to>
                                        <p:strVal val="visible"/>
                                      </p:to>
                                    </p:set>
                                    <p:animEffect transition="in" filter="wipe(up)">
                                      <p:cBhvr>
                                        <p:cTn id="40" dur="1000"/>
                                        <p:tgtEl>
                                          <p:spTgt spid="1605635">
                                            <p:txEl>
                                              <p:pRg st="8" end="8"/>
                                            </p:txEl>
                                          </p:spTgt>
                                        </p:tgtEl>
                                      </p:cBhvr>
                                    </p:animEffect>
                                  </p:childTnLst>
                                </p:cTn>
                              </p:par>
                            </p:childTnLst>
                          </p:cTn>
                        </p:par>
                        <p:par>
                          <p:cTn id="41" fill="hold" nodeType="afterGroup">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1605635">
                                            <p:txEl>
                                              <p:pRg st="9" end="9"/>
                                            </p:txEl>
                                          </p:spTgt>
                                        </p:tgtEl>
                                        <p:attrNameLst>
                                          <p:attrName>style.visibility</p:attrName>
                                        </p:attrNameLst>
                                      </p:cBhvr>
                                      <p:to>
                                        <p:strVal val="visible"/>
                                      </p:to>
                                    </p:set>
                                    <p:animEffect transition="in" filter="wipe(up)">
                                      <p:cBhvr>
                                        <p:cTn id="44" dur="1000"/>
                                        <p:tgtEl>
                                          <p:spTgt spid="16056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5635"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F5DE405-845B-42B4-AD16-6ACCEB9BDC4D}" type="slidenum">
              <a:rPr lang="zh-CN" altLang="en-US"/>
              <a:pPr/>
              <a:t>161</a:t>
            </a:fld>
            <a:endParaRPr lang="en-US" altLang="zh-CN"/>
          </a:p>
        </p:txBody>
      </p:sp>
      <p:sp>
        <p:nvSpPr>
          <p:cNvPr id="5" name="日期占位符 4"/>
          <p:cNvSpPr>
            <a:spLocks noGrp="1"/>
          </p:cNvSpPr>
          <p:nvPr>
            <p:ph type="dt" sz="half" idx="11"/>
          </p:nvPr>
        </p:nvSpPr>
        <p:spPr/>
        <p:txBody>
          <a:bodyPr/>
          <a:lstStyle/>
          <a:p>
            <a:fld id="{4B525261-C7FA-400B-8A62-9D4A5973DC94}" type="datetime1">
              <a:rPr lang="zh-CN" altLang="en-US"/>
              <a:pPr/>
              <a:t>2023/3/5</a:t>
            </a:fld>
            <a:endParaRPr lang="en-US" altLang="zh-CN" sz="1000"/>
          </a:p>
        </p:txBody>
      </p:sp>
      <p:sp>
        <p:nvSpPr>
          <p:cNvPr id="1604610" name="Rectangle 2"/>
          <p:cNvSpPr>
            <a:spLocks noGrp="1" noChangeArrowheads="1"/>
          </p:cNvSpPr>
          <p:nvPr>
            <p:ph type="title"/>
          </p:nvPr>
        </p:nvSpPr>
        <p:spPr/>
        <p:txBody>
          <a:bodyPr/>
          <a:lstStyle/>
          <a:p>
            <a:r>
              <a:rPr lang="en-US" altLang="en-US"/>
              <a:t>4.5.3	视图的优点</a:t>
            </a:r>
            <a:endParaRPr lang="zh-CN" altLang="en-US"/>
          </a:p>
        </p:txBody>
      </p:sp>
      <p:sp>
        <p:nvSpPr>
          <p:cNvPr id="1604611" name="Rectangle 3"/>
          <p:cNvSpPr>
            <a:spLocks noGrp="1" noChangeArrowheads="1"/>
          </p:cNvSpPr>
          <p:nvPr>
            <p:ph type="body" idx="1"/>
          </p:nvPr>
        </p:nvSpPr>
        <p:spPr>
          <a:xfrm>
            <a:off x="650875" y="1143000"/>
            <a:ext cx="8820150" cy="5270500"/>
          </a:xfrm>
        </p:spPr>
        <p:txBody>
          <a:bodyPr/>
          <a:lstStyle/>
          <a:p>
            <a:pPr>
              <a:spcBef>
                <a:spcPct val="0"/>
              </a:spcBef>
            </a:pPr>
            <a:r>
              <a:rPr lang="zh-CN" altLang="en-US" dirty="0"/>
              <a:t>（</a:t>
            </a:r>
            <a:r>
              <a:rPr lang="en-US" altLang="zh-CN" dirty="0"/>
              <a:t>1</a:t>
            </a:r>
            <a:r>
              <a:rPr lang="zh-CN" altLang="en-US" dirty="0"/>
              <a:t>）</a:t>
            </a:r>
            <a:r>
              <a:rPr lang="zh-TW" altLang="en-US" dirty="0"/>
              <a:t>视图提供了数据</a:t>
            </a:r>
            <a:r>
              <a:rPr lang="zh-CN" altLang="en-US" dirty="0"/>
              <a:t>的</a:t>
            </a:r>
            <a:r>
              <a:rPr lang="zh-TW" altLang="en-US" dirty="0"/>
              <a:t>逻辑独立性</a:t>
            </a:r>
            <a:r>
              <a:rPr lang="zh-CN" altLang="en-US" dirty="0"/>
              <a:t> </a:t>
            </a:r>
          </a:p>
          <a:p>
            <a:pPr lvl="1"/>
            <a:r>
              <a:rPr lang="zh-CN" altLang="en-US" dirty="0"/>
              <a:t>视图在一定程度上</a:t>
            </a:r>
            <a:r>
              <a:rPr lang="en-US" altLang="zh-CN" dirty="0"/>
              <a:t>(</a:t>
            </a:r>
            <a:r>
              <a:rPr lang="zh-CN" altLang="en-US" dirty="0"/>
              <a:t>只能在一定程度上</a:t>
            </a:r>
            <a:r>
              <a:rPr lang="en-US" altLang="zh-CN" dirty="0"/>
              <a:t>)</a:t>
            </a:r>
            <a:r>
              <a:rPr lang="zh-CN" altLang="en-US" dirty="0"/>
              <a:t>保证了数据的逻辑独立性</a:t>
            </a:r>
          </a:p>
          <a:p>
            <a:pPr lvl="2"/>
            <a:r>
              <a:rPr lang="zh-CN" altLang="en-US" dirty="0"/>
              <a:t>由于视图更新是有条件的，因此应用程序中修改数据的语句可能仍会因基本表结构的改变而改变</a:t>
            </a:r>
          </a:p>
          <a:p>
            <a:r>
              <a:rPr lang="zh-CN" altLang="en-US" dirty="0"/>
              <a:t>（</a:t>
            </a:r>
            <a:r>
              <a:rPr lang="en-US" altLang="zh-CN" dirty="0"/>
              <a:t> 2</a:t>
            </a:r>
            <a:r>
              <a:rPr lang="zh-CN" altLang="en-US" dirty="0"/>
              <a:t>）</a:t>
            </a:r>
            <a:r>
              <a:rPr lang="zh-TW" altLang="en-US" dirty="0"/>
              <a:t>简化了用户</a:t>
            </a:r>
            <a:r>
              <a:rPr lang="zh-CN" altLang="en-US" dirty="0"/>
              <a:t>视图</a:t>
            </a:r>
          </a:p>
          <a:p>
            <a:pPr lvl="1"/>
            <a:r>
              <a:rPr lang="zh-CN" altLang="en-US" dirty="0"/>
              <a:t>定义视图能够简化用户的操作</a:t>
            </a:r>
            <a:r>
              <a:rPr lang="en-US" altLang="zh-CN" dirty="0"/>
              <a:t>,</a:t>
            </a:r>
            <a:r>
              <a:rPr lang="zh-CN" altLang="en-US" dirty="0"/>
              <a:t>适当的利用视图可以更清晰的表达查询</a:t>
            </a:r>
          </a:p>
          <a:p>
            <a:pPr lvl="2"/>
            <a:r>
              <a:rPr lang="zh-CN" altLang="en-US" dirty="0"/>
              <a:t>基于多张表连接形成的视图</a:t>
            </a:r>
          </a:p>
          <a:p>
            <a:pPr lvl="2"/>
            <a:r>
              <a:rPr lang="zh-CN" altLang="en-US" dirty="0"/>
              <a:t>基于复杂嵌套查询的视图</a:t>
            </a:r>
          </a:p>
          <a:p>
            <a:pPr lvl="2"/>
            <a:r>
              <a:rPr lang="zh-CN" altLang="en-US" dirty="0"/>
              <a:t>含导出属性的视图</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6D9BA08-A951-4BBB-8834-1951BD875612}" type="slidenum">
              <a:rPr lang="zh-CN" altLang="en-US"/>
              <a:pPr/>
              <a:t>162</a:t>
            </a:fld>
            <a:endParaRPr lang="en-US" altLang="zh-CN"/>
          </a:p>
        </p:txBody>
      </p:sp>
      <p:sp>
        <p:nvSpPr>
          <p:cNvPr id="5" name="日期占位符 4"/>
          <p:cNvSpPr>
            <a:spLocks noGrp="1"/>
          </p:cNvSpPr>
          <p:nvPr>
            <p:ph type="dt" sz="half" idx="11"/>
          </p:nvPr>
        </p:nvSpPr>
        <p:spPr/>
        <p:txBody>
          <a:bodyPr/>
          <a:lstStyle/>
          <a:p>
            <a:fld id="{82586549-DA0D-457E-BEE1-990405B7F912}" type="datetime1">
              <a:rPr lang="zh-CN" altLang="en-US"/>
              <a:pPr/>
              <a:t>2023/3/5</a:t>
            </a:fld>
            <a:endParaRPr lang="en-US" altLang="zh-CN" sz="1000"/>
          </a:p>
        </p:txBody>
      </p:sp>
      <p:sp>
        <p:nvSpPr>
          <p:cNvPr id="1606658" name="Rectangle 2"/>
          <p:cNvSpPr>
            <a:spLocks noGrp="1" noChangeArrowheads="1"/>
          </p:cNvSpPr>
          <p:nvPr>
            <p:ph type="title"/>
          </p:nvPr>
        </p:nvSpPr>
        <p:spPr/>
        <p:txBody>
          <a:bodyPr/>
          <a:lstStyle/>
          <a:p>
            <a:r>
              <a:rPr lang="en-US" altLang="en-US"/>
              <a:t>4.5.3	视图的优点</a:t>
            </a:r>
            <a:endParaRPr lang="zh-CN" altLang="en-US"/>
          </a:p>
        </p:txBody>
      </p:sp>
      <p:sp>
        <p:nvSpPr>
          <p:cNvPr id="1606659" name="Rectangle 3"/>
          <p:cNvSpPr>
            <a:spLocks noGrp="1" noChangeArrowheads="1"/>
          </p:cNvSpPr>
          <p:nvPr>
            <p:ph type="body" idx="1"/>
          </p:nvPr>
        </p:nvSpPr>
        <p:spPr>
          <a:xfrm>
            <a:off x="650875" y="1143000"/>
            <a:ext cx="8820150" cy="3798888"/>
          </a:xfrm>
        </p:spPr>
        <p:txBody>
          <a:bodyPr/>
          <a:lstStyle/>
          <a:p>
            <a:pPr>
              <a:lnSpc>
                <a:spcPct val="110000"/>
              </a:lnSpc>
            </a:pPr>
            <a:r>
              <a:rPr lang="zh-CN" altLang="en-US"/>
              <a:t>（</a:t>
            </a:r>
            <a:r>
              <a:rPr lang="en-US" altLang="zh-CN"/>
              <a:t>3</a:t>
            </a:r>
            <a:r>
              <a:rPr lang="zh-CN" altLang="en-US"/>
              <a:t>）</a:t>
            </a:r>
            <a:r>
              <a:rPr lang="zh-TW" altLang="en-US"/>
              <a:t>视图使用户以不同</a:t>
            </a:r>
            <a:r>
              <a:rPr lang="zh-CN" altLang="en-US"/>
              <a:t>角度</a:t>
            </a:r>
            <a:r>
              <a:rPr lang="zh-TW" altLang="en-US"/>
              <a:t>看待相同的数</a:t>
            </a:r>
            <a:r>
              <a:rPr lang="zh-CN" altLang="en-US"/>
              <a:t> </a:t>
            </a:r>
          </a:p>
          <a:p>
            <a:pPr lvl="1">
              <a:lnSpc>
                <a:spcPct val="110000"/>
              </a:lnSpc>
            </a:pPr>
            <a:r>
              <a:rPr lang="zh-CN" altLang="en-US"/>
              <a:t>视图机制能使不同用户以不同方式看待同一数据，适应数据库共享的需要</a:t>
            </a:r>
          </a:p>
          <a:p>
            <a:pPr>
              <a:lnSpc>
                <a:spcPct val="80000"/>
              </a:lnSpc>
            </a:pPr>
            <a:r>
              <a:rPr lang="zh-CN" altLang="en-US"/>
              <a:t>（</a:t>
            </a:r>
            <a:r>
              <a:rPr lang="en-US" altLang="zh-CN"/>
              <a:t>4</a:t>
            </a:r>
            <a:r>
              <a:rPr lang="zh-CN" altLang="en-US"/>
              <a:t>）</a:t>
            </a:r>
            <a:r>
              <a:rPr lang="zh-TW" altLang="en-US"/>
              <a:t>视图提供了安全保护功能</a:t>
            </a:r>
            <a:r>
              <a:rPr lang="zh-CN" altLang="en-US"/>
              <a:t> </a:t>
            </a:r>
          </a:p>
          <a:p>
            <a:pPr lvl="1">
              <a:lnSpc>
                <a:spcPct val="80000"/>
              </a:lnSpc>
            </a:pPr>
            <a:r>
              <a:rPr lang="zh-CN" altLang="en-US"/>
              <a:t>对不同用户定义不同视图，使每个用户只能看到他有权看到的数据</a:t>
            </a:r>
          </a:p>
          <a:p>
            <a:pPr lvl="1"/>
            <a:r>
              <a:rPr lang="zh-CN" altLang="en-US"/>
              <a:t>通过</a:t>
            </a:r>
            <a:r>
              <a:rPr lang="en-US" altLang="zh-CN"/>
              <a:t>WITH CHECK OPTION</a:t>
            </a:r>
            <a:r>
              <a:rPr lang="zh-CN" altLang="en-US"/>
              <a:t>对关键数据定义操作时间限制</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655D6E4-4FA3-442E-A2C3-DD471D8B5C09}" type="slidenum">
              <a:rPr lang="zh-CN" altLang="en-US"/>
              <a:pPr/>
              <a:t>163</a:t>
            </a:fld>
            <a:endParaRPr lang="en-US" altLang="zh-CN"/>
          </a:p>
        </p:txBody>
      </p:sp>
      <p:sp>
        <p:nvSpPr>
          <p:cNvPr id="5" name="日期占位符 4"/>
          <p:cNvSpPr>
            <a:spLocks noGrp="1"/>
          </p:cNvSpPr>
          <p:nvPr>
            <p:ph type="dt" sz="half" idx="11"/>
          </p:nvPr>
        </p:nvSpPr>
        <p:spPr/>
        <p:txBody>
          <a:bodyPr/>
          <a:lstStyle/>
          <a:p>
            <a:fld id="{A3B2243F-CC49-434C-8982-84BF62E096C6}" type="datetime1">
              <a:rPr lang="zh-CN" altLang="en-US"/>
              <a:pPr/>
              <a:t>2023/3/5</a:t>
            </a:fld>
            <a:endParaRPr lang="en-US" altLang="zh-CN" sz="1000"/>
          </a:p>
        </p:txBody>
      </p:sp>
      <p:sp>
        <p:nvSpPr>
          <p:cNvPr id="1733634" name="Rectangle 2"/>
          <p:cNvSpPr>
            <a:spLocks noGrp="1" noChangeArrowheads="1"/>
          </p:cNvSpPr>
          <p:nvPr>
            <p:ph type="title"/>
          </p:nvPr>
        </p:nvSpPr>
        <p:spPr>
          <a:xfrm>
            <a:off x="650875" y="311150"/>
            <a:ext cx="8820150" cy="603250"/>
          </a:xfrm>
        </p:spPr>
        <p:txBody>
          <a:bodyPr/>
          <a:lstStyle/>
          <a:p>
            <a:pPr defTabSz="914400"/>
            <a:r>
              <a:rPr lang="zh-CN" altLang="en-US" sz="4400"/>
              <a:t>第</a:t>
            </a:r>
            <a:r>
              <a:rPr lang="en-US" altLang="zh-CN" sz="4400"/>
              <a:t>4</a:t>
            </a:r>
            <a:r>
              <a:rPr lang="zh-CN" altLang="en-US" sz="4400"/>
              <a:t>章  关系数据库标准语言</a:t>
            </a:r>
            <a:r>
              <a:rPr lang="en-US" altLang="zh-CN" sz="4400"/>
              <a:t>SQL</a:t>
            </a:r>
          </a:p>
        </p:txBody>
      </p:sp>
      <p:sp>
        <p:nvSpPr>
          <p:cNvPr id="1733635" name="Rectangle 3"/>
          <p:cNvSpPr>
            <a:spLocks noGrp="1" noChangeArrowheads="1"/>
          </p:cNvSpPr>
          <p:nvPr>
            <p:ph type="body" idx="1"/>
          </p:nvPr>
        </p:nvSpPr>
        <p:spPr>
          <a:xfrm>
            <a:off x="704850" y="1196975"/>
            <a:ext cx="6026150" cy="4117975"/>
          </a:xfrm>
        </p:spPr>
        <p:txBody>
          <a:bodyPr/>
          <a:lstStyle/>
          <a:p>
            <a:r>
              <a:rPr lang="en-US" altLang="zh-CN"/>
              <a:t>4.1	SQL简介 </a:t>
            </a:r>
          </a:p>
          <a:p>
            <a:r>
              <a:rPr lang="en-US" altLang="zh-CN"/>
              <a:t>4.2	SQL的系统结构</a:t>
            </a:r>
          </a:p>
          <a:p>
            <a:r>
              <a:rPr lang="en-US" altLang="zh-CN"/>
              <a:t>4.3	SQL的数据定义</a:t>
            </a:r>
          </a:p>
          <a:p>
            <a:r>
              <a:rPr lang="en-US" altLang="zh-CN"/>
              <a:t>4.4	SQL的数据操纵</a:t>
            </a:r>
            <a:endParaRPr lang="zh-CN" altLang="en-US">
              <a:solidFill>
                <a:srgbClr val="0000FF"/>
              </a:solidFill>
            </a:endParaRPr>
          </a:p>
          <a:p>
            <a:r>
              <a:rPr lang="en-US" altLang="zh-CN"/>
              <a:t>4.5	SQL中的视图</a:t>
            </a:r>
          </a:p>
          <a:p>
            <a:r>
              <a:rPr lang="en-US" altLang="zh-CN">
                <a:solidFill>
                  <a:srgbClr val="0000FF"/>
                </a:solidFill>
              </a:rPr>
              <a:t>4.6	SQL的数据控制</a:t>
            </a:r>
          </a:p>
          <a:p>
            <a:r>
              <a:rPr lang="en-US" altLang="zh-CN"/>
              <a:t>4.7	嵌入式SQL</a:t>
            </a:r>
          </a:p>
          <a:p>
            <a:r>
              <a:rPr lang="en-US" altLang="zh-CN"/>
              <a:t>4.8	小结</a:t>
            </a:r>
            <a:endParaRPr lang="zh-CN"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C48AE08-1148-4B55-841D-F6102B65B1A9}" type="slidenum">
              <a:rPr lang="zh-CN" altLang="en-US"/>
              <a:pPr/>
              <a:t>164</a:t>
            </a:fld>
            <a:endParaRPr lang="en-US" altLang="zh-CN"/>
          </a:p>
        </p:txBody>
      </p:sp>
      <p:sp>
        <p:nvSpPr>
          <p:cNvPr id="5" name="日期占位符 4"/>
          <p:cNvSpPr>
            <a:spLocks noGrp="1"/>
          </p:cNvSpPr>
          <p:nvPr>
            <p:ph type="dt" sz="half" idx="11"/>
          </p:nvPr>
        </p:nvSpPr>
        <p:spPr/>
        <p:txBody>
          <a:bodyPr/>
          <a:lstStyle/>
          <a:p>
            <a:fld id="{699326E1-B57D-460C-ACB6-06367B3CA9C6}" type="datetime1">
              <a:rPr lang="zh-CN" altLang="en-US"/>
              <a:pPr/>
              <a:t>2023/3/5</a:t>
            </a:fld>
            <a:endParaRPr lang="en-US" altLang="zh-CN" sz="1000"/>
          </a:p>
        </p:txBody>
      </p:sp>
      <p:sp>
        <p:nvSpPr>
          <p:cNvPr id="1734658" name="Rectangle 2"/>
          <p:cNvSpPr>
            <a:spLocks noGrp="1" noChangeArrowheads="1"/>
          </p:cNvSpPr>
          <p:nvPr>
            <p:ph type="title"/>
          </p:nvPr>
        </p:nvSpPr>
        <p:spPr/>
        <p:txBody>
          <a:bodyPr/>
          <a:lstStyle/>
          <a:p>
            <a:r>
              <a:rPr lang="en-US" altLang="zh-CN"/>
              <a:t>4.6 SQL</a:t>
            </a:r>
            <a:r>
              <a:rPr lang="zh-CN" altLang="en-US"/>
              <a:t>的数据控制</a:t>
            </a:r>
          </a:p>
        </p:txBody>
      </p:sp>
      <p:sp>
        <p:nvSpPr>
          <p:cNvPr id="1734659" name="Rectangle 3"/>
          <p:cNvSpPr>
            <a:spLocks noGrp="1" noChangeArrowheads="1"/>
          </p:cNvSpPr>
          <p:nvPr>
            <p:ph type="body" idx="1"/>
          </p:nvPr>
        </p:nvSpPr>
        <p:spPr>
          <a:xfrm>
            <a:off x="650875" y="1143000"/>
            <a:ext cx="8820150" cy="5419725"/>
          </a:xfrm>
        </p:spPr>
        <p:txBody>
          <a:bodyPr/>
          <a:lstStyle/>
          <a:p>
            <a:r>
              <a:rPr lang="en-US" altLang="zh-CN"/>
              <a:t>SQL</a:t>
            </a:r>
            <a:r>
              <a:rPr lang="zh-CN" altLang="en-US"/>
              <a:t>的数据控制功能包括</a:t>
            </a:r>
          </a:p>
          <a:p>
            <a:pPr lvl="1"/>
            <a:r>
              <a:rPr lang="zh-CN" altLang="en-US"/>
              <a:t>数据的安全性 </a:t>
            </a:r>
            <a:r>
              <a:rPr lang="en-US" altLang="zh-CN"/>
              <a:t>——</a:t>
            </a:r>
            <a:r>
              <a:rPr lang="zh-CN" altLang="en-US"/>
              <a:t>第</a:t>
            </a:r>
            <a:r>
              <a:rPr lang="en-US" altLang="zh-CN"/>
              <a:t>6</a:t>
            </a:r>
            <a:r>
              <a:rPr lang="zh-CN" altLang="en-US"/>
              <a:t>章</a:t>
            </a:r>
          </a:p>
          <a:p>
            <a:pPr lvl="1"/>
            <a:r>
              <a:rPr lang="zh-CN" altLang="en-US"/>
              <a:t>数据的完整性 </a:t>
            </a:r>
            <a:r>
              <a:rPr lang="en-US" altLang="zh-CN"/>
              <a:t>——</a:t>
            </a:r>
            <a:r>
              <a:rPr lang="zh-CN" altLang="en-US"/>
              <a:t>第</a:t>
            </a:r>
            <a:r>
              <a:rPr lang="en-US" altLang="zh-CN"/>
              <a:t>7</a:t>
            </a:r>
            <a:r>
              <a:rPr lang="zh-CN" altLang="en-US"/>
              <a:t>章</a:t>
            </a:r>
          </a:p>
          <a:p>
            <a:pPr lvl="1"/>
            <a:r>
              <a:rPr lang="zh-CN" altLang="en-US"/>
              <a:t>数据恢复         </a:t>
            </a:r>
            <a:r>
              <a:rPr lang="en-US" altLang="zh-CN"/>
              <a:t>——</a:t>
            </a:r>
            <a:r>
              <a:rPr lang="zh-CN" altLang="en-US"/>
              <a:t>第</a:t>
            </a:r>
            <a:r>
              <a:rPr lang="en-US" altLang="zh-CN"/>
              <a:t>8</a:t>
            </a:r>
            <a:r>
              <a:rPr lang="zh-CN" altLang="en-US"/>
              <a:t>章</a:t>
            </a:r>
          </a:p>
          <a:p>
            <a:pPr lvl="1"/>
            <a:r>
              <a:rPr lang="zh-CN" altLang="en-US"/>
              <a:t>并发控制         </a:t>
            </a:r>
            <a:r>
              <a:rPr lang="en-US" altLang="zh-CN"/>
              <a:t>——</a:t>
            </a:r>
            <a:r>
              <a:rPr lang="zh-CN" altLang="en-US"/>
              <a:t>第</a:t>
            </a:r>
            <a:r>
              <a:rPr lang="en-US" altLang="zh-CN"/>
              <a:t>9</a:t>
            </a:r>
            <a:r>
              <a:rPr lang="zh-CN" altLang="en-US"/>
              <a:t>章</a:t>
            </a:r>
          </a:p>
          <a:p>
            <a:r>
              <a:rPr lang="zh-CN" altLang="en-US"/>
              <a:t>本章介绍安全性中对数据的存取权限控制语句 </a:t>
            </a:r>
          </a:p>
          <a:p>
            <a:pPr lvl="1"/>
            <a:r>
              <a:rPr lang="en-US" altLang="zh-CN"/>
              <a:t>SQL</a:t>
            </a:r>
            <a:r>
              <a:rPr lang="zh-CN" altLang="en-US"/>
              <a:t>中，权限通常是指使用</a:t>
            </a:r>
            <a:r>
              <a:rPr lang="en-US" altLang="zh-CN"/>
              <a:t>SQL</a:t>
            </a:r>
            <a:r>
              <a:rPr lang="zh-CN" altLang="en-US"/>
              <a:t>语句存取数据的权力， </a:t>
            </a:r>
            <a:r>
              <a:rPr lang="en-US" altLang="zh-CN"/>
              <a:t>SQL</a:t>
            </a:r>
            <a:r>
              <a:rPr lang="zh-CN" altLang="en-US"/>
              <a:t>提供了一套灵活的授权机制，哪些用户拥有对哪些数据的操作权限可以通过授权获得。 </a:t>
            </a:r>
          </a:p>
          <a:p>
            <a:pPr lvl="2"/>
            <a:r>
              <a:rPr lang="zh-CN" altLang="en-US"/>
              <a:t>授权语句</a:t>
            </a:r>
            <a:r>
              <a:rPr lang="en-US" altLang="zh-CN"/>
              <a:t>GRANT</a:t>
            </a:r>
            <a:endParaRPr lang="zh-CN" altLang="en-US"/>
          </a:p>
          <a:p>
            <a:pPr lvl="2"/>
            <a:r>
              <a:rPr lang="zh-CN" altLang="en-US"/>
              <a:t>回收语句</a:t>
            </a:r>
            <a:r>
              <a:rPr lang="en-US" altLang="zh-CN"/>
              <a:t>REVOKE </a:t>
            </a:r>
            <a:endParaRPr lang="zh-CN"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9E9A735-CA38-4E8C-8558-7886075E8E88}" type="slidenum">
              <a:rPr lang="zh-CN" altLang="en-US"/>
              <a:pPr/>
              <a:t>165</a:t>
            </a:fld>
            <a:endParaRPr lang="en-US" altLang="zh-CN"/>
          </a:p>
        </p:txBody>
      </p:sp>
      <p:sp>
        <p:nvSpPr>
          <p:cNvPr id="5" name="日期占位符 4"/>
          <p:cNvSpPr>
            <a:spLocks noGrp="1"/>
          </p:cNvSpPr>
          <p:nvPr>
            <p:ph type="dt" sz="half" idx="11"/>
          </p:nvPr>
        </p:nvSpPr>
        <p:spPr/>
        <p:txBody>
          <a:bodyPr/>
          <a:lstStyle/>
          <a:p>
            <a:fld id="{C507E712-0598-4197-9C20-89A36D1EBE96}" type="datetime1">
              <a:rPr lang="zh-CN" altLang="en-US"/>
              <a:pPr/>
              <a:t>2023/3/5</a:t>
            </a:fld>
            <a:endParaRPr lang="en-US" altLang="zh-CN" sz="1000"/>
          </a:p>
        </p:txBody>
      </p:sp>
      <p:sp>
        <p:nvSpPr>
          <p:cNvPr id="1735682" name="Rectangle 2"/>
          <p:cNvSpPr>
            <a:spLocks noGrp="1" noChangeArrowheads="1"/>
          </p:cNvSpPr>
          <p:nvPr>
            <p:ph type="title"/>
          </p:nvPr>
        </p:nvSpPr>
        <p:spPr/>
        <p:txBody>
          <a:bodyPr/>
          <a:lstStyle/>
          <a:p>
            <a:r>
              <a:rPr lang="en-US" altLang="zh-CN"/>
              <a:t>4.6.1	</a:t>
            </a:r>
            <a:r>
              <a:rPr lang="zh-CN" altLang="en-US"/>
              <a:t>授权</a:t>
            </a:r>
          </a:p>
        </p:txBody>
      </p:sp>
      <p:sp>
        <p:nvSpPr>
          <p:cNvPr id="1735683" name="Rectangle 3"/>
          <p:cNvSpPr>
            <a:spLocks noGrp="1" noChangeArrowheads="1"/>
          </p:cNvSpPr>
          <p:nvPr>
            <p:ph type="body" idx="1"/>
          </p:nvPr>
        </p:nvSpPr>
        <p:spPr>
          <a:xfrm>
            <a:off x="650875" y="1143000"/>
            <a:ext cx="8820150" cy="5192191"/>
          </a:xfrm>
        </p:spPr>
        <p:txBody>
          <a:bodyPr/>
          <a:lstStyle/>
          <a:p>
            <a:pPr>
              <a:lnSpc>
                <a:spcPct val="80000"/>
              </a:lnSpc>
            </a:pPr>
            <a:r>
              <a:rPr lang="zh-CN" altLang="en-US" dirty="0"/>
              <a:t>授权是指有授予权的用户将自己所拥有的权限授予其他用户 </a:t>
            </a:r>
          </a:p>
          <a:p>
            <a:pPr>
              <a:lnSpc>
                <a:spcPct val="80000"/>
              </a:lnSpc>
            </a:pPr>
            <a:r>
              <a:rPr lang="zh-CN" altLang="en-US" dirty="0"/>
              <a:t>授权语句格式为：</a:t>
            </a:r>
          </a:p>
          <a:p>
            <a:pPr lvl="2">
              <a:lnSpc>
                <a:spcPct val="80000"/>
              </a:lnSpc>
              <a:buFont typeface="Wingdings" pitchFamily="2" charset="2"/>
              <a:buNone/>
            </a:pPr>
            <a:r>
              <a:rPr lang="en-US" altLang="zh-CN" dirty="0">
                <a:highlight>
                  <a:srgbClr val="CCFFCC"/>
                </a:highlight>
              </a:rPr>
              <a:t>GRANT {&lt;</a:t>
            </a:r>
            <a:r>
              <a:rPr lang="zh-CN" altLang="en-US" dirty="0">
                <a:highlight>
                  <a:srgbClr val="CCFFCC"/>
                </a:highlight>
              </a:rPr>
              <a:t>权限</a:t>
            </a:r>
            <a:r>
              <a:rPr lang="en-US" altLang="zh-CN" dirty="0">
                <a:highlight>
                  <a:srgbClr val="CCFFCC"/>
                </a:highlight>
              </a:rPr>
              <a:t>1&gt;, &lt;</a:t>
            </a:r>
            <a:r>
              <a:rPr lang="zh-CN" altLang="en-US" dirty="0">
                <a:highlight>
                  <a:srgbClr val="CCFFCC"/>
                </a:highlight>
              </a:rPr>
              <a:t>权限</a:t>
            </a:r>
            <a:r>
              <a:rPr lang="en-US" altLang="zh-CN" dirty="0">
                <a:highlight>
                  <a:srgbClr val="CCFFCC"/>
                </a:highlight>
              </a:rPr>
              <a:t>2&gt;, …}</a:t>
            </a:r>
          </a:p>
          <a:p>
            <a:pPr lvl="2">
              <a:lnSpc>
                <a:spcPct val="80000"/>
              </a:lnSpc>
              <a:buNone/>
            </a:pPr>
            <a:r>
              <a:rPr lang="en-US" altLang="zh-CN" dirty="0">
                <a:highlight>
                  <a:srgbClr val="CCFFCC"/>
                </a:highlight>
              </a:rPr>
              <a:t>   ON </a:t>
            </a:r>
            <a:r>
              <a:rPr lang="en-US" altLang="zh-CN" dirty="0">
                <a:solidFill>
                  <a:srgbClr val="FF0000"/>
                </a:solidFill>
                <a:highlight>
                  <a:srgbClr val="CCFFCC"/>
                </a:highlight>
              </a:rPr>
              <a:t>TABLE</a:t>
            </a:r>
            <a:r>
              <a:rPr lang="en-US" altLang="zh-CN" dirty="0">
                <a:highlight>
                  <a:srgbClr val="CCFFCC"/>
                </a:highlight>
              </a:rPr>
              <a:t> &lt;</a:t>
            </a:r>
            <a:r>
              <a:rPr lang="zh-CN" altLang="en-US" dirty="0">
                <a:highlight>
                  <a:srgbClr val="CCFFCC"/>
                </a:highlight>
              </a:rPr>
              <a:t>表名或视图名</a:t>
            </a:r>
            <a:r>
              <a:rPr lang="en-US" altLang="zh-CN" dirty="0">
                <a:highlight>
                  <a:srgbClr val="CCFFCC"/>
                </a:highlight>
              </a:rPr>
              <a:t>&gt;</a:t>
            </a:r>
          </a:p>
          <a:p>
            <a:pPr lvl="2">
              <a:lnSpc>
                <a:spcPct val="80000"/>
              </a:lnSpc>
              <a:buFont typeface="Wingdings" pitchFamily="2" charset="2"/>
              <a:buNone/>
            </a:pPr>
            <a:r>
              <a:rPr lang="en-US" altLang="zh-CN" dirty="0">
                <a:highlight>
                  <a:srgbClr val="CCFFCC"/>
                </a:highlight>
              </a:rPr>
              <a:t>   TO {&lt;</a:t>
            </a:r>
            <a:r>
              <a:rPr lang="zh-CN" altLang="en-US" dirty="0">
                <a:highlight>
                  <a:srgbClr val="CCFFCC"/>
                </a:highlight>
              </a:rPr>
              <a:t>用户名</a:t>
            </a:r>
            <a:r>
              <a:rPr lang="en-US" altLang="zh-CN" dirty="0">
                <a:highlight>
                  <a:srgbClr val="CCFFCC"/>
                </a:highlight>
              </a:rPr>
              <a:t>1&gt;,&lt;</a:t>
            </a:r>
            <a:r>
              <a:rPr lang="zh-CN" altLang="en-US" dirty="0">
                <a:highlight>
                  <a:srgbClr val="CCFFCC"/>
                </a:highlight>
              </a:rPr>
              <a:t>用户名</a:t>
            </a:r>
            <a:r>
              <a:rPr lang="en-US" altLang="zh-CN" dirty="0">
                <a:highlight>
                  <a:srgbClr val="CCFFCC"/>
                </a:highlight>
              </a:rPr>
              <a:t>2&gt;, … | PUBLIC}</a:t>
            </a:r>
          </a:p>
          <a:p>
            <a:pPr lvl="2">
              <a:lnSpc>
                <a:spcPct val="80000"/>
              </a:lnSpc>
              <a:buFont typeface="Wingdings" pitchFamily="2" charset="2"/>
              <a:buNone/>
            </a:pPr>
            <a:r>
              <a:rPr lang="en-US" altLang="zh-CN" dirty="0">
                <a:highlight>
                  <a:srgbClr val="CCFFCC"/>
                </a:highlight>
              </a:rPr>
              <a:t>   [WITH GRANT OPTION]</a:t>
            </a:r>
          </a:p>
          <a:p>
            <a:pPr lvl="1">
              <a:lnSpc>
                <a:spcPct val="80000"/>
              </a:lnSpc>
            </a:pPr>
            <a:r>
              <a:rPr lang="zh-CN" altLang="en-US" dirty="0"/>
              <a:t>当有</a:t>
            </a:r>
            <a:r>
              <a:rPr lang="en-US" altLang="zh-CN" dirty="0"/>
              <a:t>WITH GRANT OPTION</a:t>
            </a:r>
            <a:r>
              <a:rPr lang="zh-CN" altLang="en-US" dirty="0"/>
              <a:t>短语时，被授权的用户还可以把获得的权限再授予其它用户 </a:t>
            </a:r>
          </a:p>
          <a:p>
            <a:pPr lvl="1">
              <a:lnSpc>
                <a:spcPct val="80000"/>
              </a:lnSpc>
            </a:pPr>
            <a:r>
              <a:rPr lang="zh-CN" altLang="en-US" dirty="0"/>
              <a:t>一个</a:t>
            </a:r>
            <a:r>
              <a:rPr lang="en-US" altLang="zh-CN" dirty="0"/>
              <a:t>GRANT</a:t>
            </a:r>
            <a:r>
              <a:rPr lang="zh-CN" altLang="en-US" dirty="0"/>
              <a:t>语句可以把相应权限同时授予多个用户</a:t>
            </a:r>
            <a:r>
              <a:rPr lang="en-US" altLang="zh-CN" dirty="0"/>
              <a:t>,</a:t>
            </a:r>
            <a:r>
              <a:rPr lang="zh-CN" altLang="en-US" dirty="0"/>
              <a:t>用户名表如用短语</a:t>
            </a:r>
            <a:r>
              <a:rPr lang="en-US" altLang="zh-CN" dirty="0"/>
              <a:t>PUBLIC</a:t>
            </a:r>
            <a:r>
              <a:rPr lang="zh-CN" altLang="en-US" dirty="0"/>
              <a:t>代替，则表示把权限授予所有数据库的用户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A217C6D-E036-4F88-B568-F7477FAF1CEA}" type="slidenum">
              <a:rPr lang="zh-CN" altLang="en-US"/>
              <a:pPr/>
              <a:t>166</a:t>
            </a:fld>
            <a:endParaRPr lang="en-US" altLang="zh-CN"/>
          </a:p>
        </p:txBody>
      </p:sp>
      <p:sp>
        <p:nvSpPr>
          <p:cNvPr id="5" name="日期占位符 4"/>
          <p:cNvSpPr>
            <a:spLocks noGrp="1"/>
          </p:cNvSpPr>
          <p:nvPr>
            <p:ph type="dt" sz="half" idx="11"/>
          </p:nvPr>
        </p:nvSpPr>
        <p:spPr/>
        <p:txBody>
          <a:bodyPr/>
          <a:lstStyle/>
          <a:p>
            <a:fld id="{FB5FE98D-7750-4794-B2A7-F14E187111D7}" type="datetime1">
              <a:rPr lang="zh-CN" altLang="en-US"/>
              <a:pPr/>
              <a:t>2023/3/5</a:t>
            </a:fld>
            <a:endParaRPr lang="en-US" altLang="zh-CN" sz="1000"/>
          </a:p>
        </p:txBody>
      </p:sp>
      <p:sp>
        <p:nvSpPr>
          <p:cNvPr id="1736706" name="Rectangle 2"/>
          <p:cNvSpPr>
            <a:spLocks noGrp="1" noChangeArrowheads="1"/>
          </p:cNvSpPr>
          <p:nvPr>
            <p:ph type="title"/>
          </p:nvPr>
        </p:nvSpPr>
        <p:spPr/>
        <p:txBody>
          <a:bodyPr/>
          <a:lstStyle/>
          <a:p>
            <a:r>
              <a:rPr lang="en-US" altLang="zh-CN"/>
              <a:t>4.6.1	</a:t>
            </a:r>
            <a:r>
              <a:rPr lang="zh-CN" altLang="en-US"/>
              <a:t>授权</a:t>
            </a:r>
          </a:p>
        </p:txBody>
      </p:sp>
      <p:sp>
        <p:nvSpPr>
          <p:cNvPr id="1736707" name="Rectangle 3"/>
          <p:cNvSpPr>
            <a:spLocks noGrp="1" noChangeArrowheads="1"/>
          </p:cNvSpPr>
          <p:nvPr>
            <p:ph type="body" idx="1"/>
          </p:nvPr>
        </p:nvSpPr>
        <p:spPr>
          <a:xfrm>
            <a:off x="650875" y="1143000"/>
            <a:ext cx="8820150" cy="4203700"/>
          </a:xfrm>
        </p:spPr>
        <p:txBody>
          <a:bodyPr/>
          <a:lstStyle/>
          <a:p>
            <a:r>
              <a:rPr lang="en-US" altLang="zh-CN" dirty="0"/>
              <a:t>【</a:t>
            </a:r>
            <a:r>
              <a:rPr lang="zh-CN" altLang="en-US" dirty="0"/>
              <a:t>例</a:t>
            </a:r>
            <a:r>
              <a:rPr lang="en-US" altLang="zh-CN" dirty="0"/>
              <a:t>4-55】</a:t>
            </a:r>
            <a:r>
              <a:rPr lang="zh-CN" altLang="en-US" dirty="0"/>
              <a:t>授予用户</a:t>
            </a:r>
            <a:r>
              <a:rPr lang="en-US" altLang="zh-CN" dirty="0"/>
              <a:t>User2</a:t>
            </a:r>
            <a:r>
              <a:rPr lang="zh-CN" altLang="en-US" dirty="0"/>
              <a:t>在表</a:t>
            </a:r>
            <a:r>
              <a:rPr lang="en-US" altLang="zh-CN" dirty="0"/>
              <a:t>Student</a:t>
            </a:r>
            <a:r>
              <a:rPr lang="zh-CN" altLang="en-US" dirty="0"/>
              <a:t>上的查询权和删除权，同时使</a:t>
            </a:r>
            <a:r>
              <a:rPr lang="en-US" altLang="zh-CN" dirty="0"/>
              <a:t>User2</a:t>
            </a:r>
            <a:r>
              <a:rPr lang="zh-CN" altLang="en-US" dirty="0"/>
              <a:t>拥有将所得权限授予其他用户的权力。</a:t>
            </a:r>
          </a:p>
          <a:p>
            <a:pPr lvl="2">
              <a:buFont typeface="Wingdings" pitchFamily="2" charset="2"/>
              <a:buNone/>
            </a:pPr>
            <a:r>
              <a:rPr lang="en-US" altLang="zh-CN" dirty="0">
                <a:solidFill>
                  <a:srgbClr val="0000FF"/>
                </a:solidFill>
              </a:rPr>
              <a:t>GRANT SELECT, DELETE </a:t>
            </a:r>
          </a:p>
          <a:p>
            <a:pPr lvl="2">
              <a:buFont typeface="Wingdings" pitchFamily="2" charset="2"/>
              <a:buNone/>
            </a:pPr>
            <a:r>
              <a:rPr lang="en-US" altLang="zh-CN" dirty="0">
                <a:solidFill>
                  <a:srgbClr val="0000FF"/>
                </a:solidFill>
              </a:rPr>
              <a:t>   ON TABLE Student</a:t>
            </a:r>
          </a:p>
          <a:p>
            <a:pPr lvl="2">
              <a:buFont typeface="Wingdings" pitchFamily="2" charset="2"/>
              <a:buNone/>
            </a:pPr>
            <a:r>
              <a:rPr lang="en-US" altLang="zh-CN" dirty="0">
                <a:solidFill>
                  <a:srgbClr val="0000FF"/>
                </a:solidFill>
              </a:rPr>
              <a:t>   TO User2</a:t>
            </a:r>
          </a:p>
          <a:p>
            <a:pPr lvl="2">
              <a:buFont typeface="Wingdings" pitchFamily="2" charset="2"/>
              <a:buNone/>
            </a:pPr>
            <a:r>
              <a:rPr lang="en-US" altLang="zh-CN" dirty="0">
                <a:solidFill>
                  <a:srgbClr val="0000FF"/>
                </a:solidFill>
              </a:rPr>
              <a:t>   WITH GRANT OPTION</a:t>
            </a:r>
          </a:p>
          <a:p>
            <a:pPr lvl="1"/>
            <a:r>
              <a:rPr lang="zh-CN" altLang="en-US" dirty="0"/>
              <a:t>执行以上语句后，用户</a:t>
            </a:r>
            <a:r>
              <a:rPr lang="en-US" altLang="zh-CN" dirty="0"/>
              <a:t>User2</a:t>
            </a:r>
            <a:r>
              <a:rPr lang="zh-CN" altLang="en-US" dirty="0"/>
              <a:t>获得了对表</a:t>
            </a:r>
            <a:r>
              <a:rPr lang="en-US" altLang="zh-CN" dirty="0"/>
              <a:t>Student</a:t>
            </a:r>
            <a:r>
              <a:rPr lang="zh-CN" altLang="en-US" dirty="0"/>
              <a:t>的查询权和删除权，同时也获得在表</a:t>
            </a:r>
            <a:r>
              <a:rPr lang="en-US" altLang="zh-CN" dirty="0"/>
              <a:t>Student</a:t>
            </a:r>
            <a:r>
              <a:rPr lang="zh-CN" altLang="en-US" dirty="0"/>
              <a:t>上的授予权</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346BF92-6890-4AEF-87E4-5A698DB20562}" type="slidenum">
              <a:rPr lang="zh-CN" altLang="en-US"/>
              <a:pPr/>
              <a:t>167</a:t>
            </a:fld>
            <a:endParaRPr lang="en-US" altLang="zh-CN"/>
          </a:p>
        </p:txBody>
      </p:sp>
      <p:sp>
        <p:nvSpPr>
          <p:cNvPr id="5" name="日期占位符 4"/>
          <p:cNvSpPr>
            <a:spLocks noGrp="1"/>
          </p:cNvSpPr>
          <p:nvPr>
            <p:ph type="dt" sz="half" idx="11"/>
          </p:nvPr>
        </p:nvSpPr>
        <p:spPr/>
        <p:txBody>
          <a:bodyPr/>
          <a:lstStyle/>
          <a:p>
            <a:fld id="{2C0A0FB3-7005-45BA-B15F-3900F6CA2828}" type="datetime1">
              <a:rPr lang="zh-CN" altLang="en-US"/>
              <a:pPr/>
              <a:t>2023/3/5</a:t>
            </a:fld>
            <a:endParaRPr lang="en-US" altLang="zh-CN" sz="1000"/>
          </a:p>
        </p:txBody>
      </p:sp>
      <p:sp>
        <p:nvSpPr>
          <p:cNvPr id="1737730" name="Rectangle 2"/>
          <p:cNvSpPr>
            <a:spLocks noGrp="1" noChangeArrowheads="1"/>
          </p:cNvSpPr>
          <p:nvPr>
            <p:ph type="title"/>
          </p:nvPr>
        </p:nvSpPr>
        <p:spPr/>
        <p:txBody>
          <a:bodyPr/>
          <a:lstStyle/>
          <a:p>
            <a:r>
              <a:rPr lang="en-US" altLang="zh-CN"/>
              <a:t>4.6.2	</a:t>
            </a:r>
            <a:r>
              <a:rPr lang="zh-CN" altLang="en-US"/>
              <a:t>权限回收</a:t>
            </a:r>
          </a:p>
        </p:txBody>
      </p:sp>
      <p:sp>
        <p:nvSpPr>
          <p:cNvPr id="1737731" name="Rectangle 3"/>
          <p:cNvSpPr>
            <a:spLocks noGrp="1" noChangeArrowheads="1"/>
          </p:cNvSpPr>
          <p:nvPr>
            <p:ph type="body" idx="1"/>
          </p:nvPr>
        </p:nvSpPr>
        <p:spPr>
          <a:xfrm>
            <a:off x="650875" y="1143000"/>
            <a:ext cx="8820150" cy="5378450"/>
          </a:xfrm>
        </p:spPr>
        <p:txBody>
          <a:bodyPr/>
          <a:lstStyle/>
          <a:p>
            <a:pPr>
              <a:spcBef>
                <a:spcPct val="0"/>
              </a:spcBef>
            </a:pPr>
            <a:r>
              <a:rPr lang="zh-CN" altLang="en-US" dirty="0"/>
              <a:t>具有授予权的用户可以通过回收语句将所授予的权限回收。</a:t>
            </a:r>
          </a:p>
          <a:p>
            <a:pPr>
              <a:spcBef>
                <a:spcPct val="0"/>
              </a:spcBef>
            </a:pPr>
            <a:r>
              <a:rPr lang="zh-CN" altLang="en-US" dirty="0"/>
              <a:t>回收语句格式为：</a:t>
            </a:r>
          </a:p>
          <a:p>
            <a:pPr lvl="2">
              <a:spcBef>
                <a:spcPct val="0"/>
              </a:spcBef>
              <a:buFont typeface="Wingdings" pitchFamily="2" charset="2"/>
              <a:buNone/>
            </a:pPr>
            <a:r>
              <a:rPr lang="en-US" altLang="zh-CN" dirty="0">
                <a:highlight>
                  <a:srgbClr val="CCFFCC"/>
                </a:highlight>
              </a:rPr>
              <a:t>REVOKE {&lt;</a:t>
            </a:r>
            <a:r>
              <a:rPr lang="zh-CN" altLang="en-US" dirty="0">
                <a:highlight>
                  <a:srgbClr val="CCFFCC"/>
                </a:highlight>
              </a:rPr>
              <a:t>权限</a:t>
            </a:r>
            <a:r>
              <a:rPr lang="en-US" altLang="zh-CN" dirty="0">
                <a:highlight>
                  <a:srgbClr val="CCFFCC"/>
                </a:highlight>
              </a:rPr>
              <a:t>1&gt;, &lt;</a:t>
            </a:r>
            <a:r>
              <a:rPr lang="zh-CN" altLang="en-US" dirty="0">
                <a:highlight>
                  <a:srgbClr val="CCFFCC"/>
                </a:highlight>
              </a:rPr>
              <a:t>权限</a:t>
            </a:r>
            <a:r>
              <a:rPr lang="en-US" altLang="zh-CN" dirty="0">
                <a:highlight>
                  <a:srgbClr val="CCFFCC"/>
                </a:highlight>
              </a:rPr>
              <a:t>2&gt;, …} </a:t>
            </a:r>
          </a:p>
          <a:p>
            <a:pPr lvl="2">
              <a:spcBef>
                <a:spcPct val="0"/>
              </a:spcBef>
              <a:buNone/>
            </a:pPr>
            <a:r>
              <a:rPr lang="en-US" altLang="zh-CN" dirty="0">
                <a:highlight>
                  <a:srgbClr val="CCFFCC"/>
                </a:highlight>
              </a:rPr>
              <a:t>   ON </a:t>
            </a:r>
            <a:r>
              <a:rPr lang="en-US" altLang="zh-CN" dirty="0">
                <a:solidFill>
                  <a:srgbClr val="FF0000"/>
                </a:solidFill>
                <a:highlight>
                  <a:srgbClr val="CCFFCC"/>
                </a:highlight>
              </a:rPr>
              <a:t>TABLE</a:t>
            </a:r>
            <a:r>
              <a:rPr lang="en-US" altLang="zh-CN" dirty="0">
                <a:highlight>
                  <a:srgbClr val="CCFFCC"/>
                </a:highlight>
              </a:rPr>
              <a:t> &lt;</a:t>
            </a:r>
            <a:r>
              <a:rPr lang="zh-CN" altLang="en-US" dirty="0">
                <a:highlight>
                  <a:srgbClr val="CCFFCC"/>
                </a:highlight>
              </a:rPr>
              <a:t>表名或视图名</a:t>
            </a:r>
            <a:r>
              <a:rPr lang="en-US" altLang="zh-CN" dirty="0">
                <a:highlight>
                  <a:srgbClr val="CCFFCC"/>
                </a:highlight>
              </a:rPr>
              <a:t>&gt;</a:t>
            </a:r>
          </a:p>
          <a:p>
            <a:pPr lvl="2">
              <a:spcBef>
                <a:spcPct val="0"/>
              </a:spcBef>
              <a:buFont typeface="Wingdings" pitchFamily="2" charset="2"/>
              <a:buNone/>
            </a:pPr>
            <a:r>
              <a:rPr lang="en-US" altLang="zh-CN" dirty="0">
                <a:highlight>
                  <a:srgbClr val="CCFFCC"/>
                </a:highlight>
              </a:rPr>
              <a:t>   FROM {&lt;</a:t>
            </a:r>
            <a:r>
              <a:rPr lang="zh-CN" altLang="en-US" dirty="0">
                <a:highlight>
                  <a:srgbClr val="CCFFCC"/>
                </a:highlight>
              </a:rPr>
              <a:t>用户名</a:t>
            </a:r>
            <a:r>
              <a:rPr lang="en-US" altLang="zh-CN" dirty="0">
                <a:highlight>
                  <a:srgbClr val="CCFFCC"/>
                </a:highlight>
              </a:rPr>
              <a:t>1&gt;,&lt;</a:t>
            </a:r>
            <a:r>
              <a:rPr lang="zh-CN" altLang="en-US" dirty="0">
                <a:highlight>
                  <a:srgbClr val="CCFFCC"/>
                </a:highlight>
              </a:rPr>
              <a:t>用户名</a:t>
            </a:r>
            <a:r>
              <a:rPr lang="en-US" altLang="zh-CN" dirty="0">
                <a:highlight>
                  <a:srgbClr val="CCFFCC"/>
                </a:highlight>
              </a:rPr>
              <a:t>2&gt;, … | PUBLIC}</a:t>
            </a:r>
          </a:p>
          <a:p>
            <a:pPr lvl="2">
              <a:spcBef>
                <a:spcPct val="0"/>
              </a:spcBef>
              <a:buFont typeface="Wingdings" pitchFamily="2" charset="2"/>
              <a:buNone/>
            </a:pPr>
            <a:r>
              <a:rPr lang="en-US" altLang="zh-CN" dirty="0">
                <a:highlight>
                  <a:srgbClr val="CCFFCC"/>
                </a:highlight>
              </a:rPr>
              <a:t>   [RESTRICT|CASCADE]</a:t>
            </a:r>
          </a:p>
          <a:p>
            <a:pPr lvl="1">
              <a:spcBef>
                <a:spcPct val="0"/>
              </a:spcBef>
            </a:pPr>
            <a:r>
              <a:rPr lang="en-US" altLang="zh-CN" dirty="0"/>
              <a:t>CASCADE</a:t>
            </a:r>
            <a:r>
              <a:rPr lang="zh-CN" altLang="en-US" dirty="0"/>
              <a:t>选项表示回收权限时要引起级联操作，即拥有授予权（</a:t>
            </a:r>
            <a:r>
              <a:rPr lang="en-US" altLang="zh-CN" dirty="0"/>
              <a:t>WITH GRANT OPTION</a:t>
            </a:r>
            <a:r>
              <a:rPr lang="zh-CN" altLang="en-US" dirty="0"/>
              <a:t>）的用户如果把拥有的权限授予了其他用户，则要把转授出去的权限一起回收。</a:t>
            </a:r>
          </a:p>
          <a:p>
            <a:pPr lvl="1">
              <a:spcBef>
                <a:spcPct val="0"/>
              </a:spcBef>
            </a:pPr>
            <a:r>
              <a:rPr lang="en-US" altLang="zh-CN" dirty="0"/>
              <a:t>RESTRICT</a:t>
            </a:r>
            <a:r>
              <a:rPr lang="zh-CN" altLang="en-US" dirty="0"/>
              <a:t>选项表示，只有用户没有将拥有的权限转授给其他用户时才能回收该用户的权限，否则系统将拒绝执行。</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8B921F2-2B3B-45AE-8030-01EBF3DEBCCB}" type="slidenum">
              <a:rPr lang="zh-CN" altLang="en-US"/>
              <a:pPr/>
              <a:t>168</a:t>
            </a:fld>
            <a:endParaRPr lang="en-US" altLang="zh-CN"/>
          </a:p>
        </p:txBody>
      </p:sp>
      <p:sp>
        <p:nvSpPr>
          <p:cNvPr id="5" name="日期占位符 4"/>
          <p:cNvSpPr>
            <a:spLocks noGrp="1"/>
          </p:cNvSpPr>
          <p:nvPr>
            <p:ph type="dt" sz="half" idx="11"/>
          </p:nvPr>
        </p:nvSpPr>
        <p:spPr/>
        <p:txBody>
          <a:bodyPr/>
          <a:lstStyle/>
          <a:p>
            <a:fld id="{C4DB1045-0B19-4F08-BF58-DFBA3FF20E90}" type="datetime1">
              <a:rPr lang="zh-CN" altLang="en-US"/>
              <a:pPr/>
              <a:t>2023/3/5</a:t>
            </a:fld>
            <a:endParaRPr lang="en-US" altLang="zh-CN" sz="1000"/>
          </a:p>
        </p:txBody>
      </p:sp>
      <p:sp>
        <p:nvSpPr>
          <p:cNvPr id="1738754" name="Rectangle 2"/>
          <p:cNvSpPr>
            <a:spLocks noGrp="1" noChangeArrowheads="1"/>
          </p:cNvSpPr>
          <p:nvPr>
            <p:ph type="title"/>
          </p:nvPr>
        </p:nvSpPr>
        <p:spPr/>
        <p:txBody>
          <a:bodyPr/>
          <a:lstStyle/>
          <a:p>
            <a:r>
              <a:rPr lang="en-US" altLang="zh-CN"/>
              <a:t>4.6.2	</a:t>
            </a:r>
            <a:r>
              <a:rPr lang="zh-CN" altLang="en-US"/>
              <a:t>权限回收</a:t>
            </a:r>
          </a:p>
        </p:txBody>
      </p:sp>
      <p:sp>
        <p:nvSpPr>
          <p:cNvPr id="1738755" name="Rectangle 3"/>
          <p:cNvSpPr>
            <a:spLocks noGrp="1" noChangeArrowheads="1"/>
          </p:cNvSpPr>
          <p:nvPr>
            <p:ph type="body" idx="1"/>
          </p:nvPr>
        </p:nvSpPr>
        <p:spPr>
          <a:xfrm>
            <a:off x="650875" y="1143000"/>
            <a:ext cx="8820150" cy="2901950"/>
          </a:xfrm>
        </p:spPr>
        <p:txBody>
          <a:bodyPr/>
          <a:lstStyle/>
          <a:p>
            <a:r>
              <a:rPr lang="en-US" altLang="zh-CN" dirty="0"/>
              <a:t>【</a:t>
            </a:r>
            <a:r>
              <a:rPr lang="zh-CN" altLang="en-US" dirty="0"/>
              <a:t>例</a:t>
            </a:r>
            <a:r>
              <a:rPr lang="en-US" altLang="zh-CN" dirty="0"/>
              <a:t>4-58】</a:t>
            </a:r>
            <a:r>
              <a:rPr lang="zh-CN" altLang="en-US" dirty="0"/>
              <a:t>回收用户</a:t>
            </a:r>
            <a:r>
              <a:rPr lang="en-US" altLang="zh-CN" dirty="0"/>
              <a:t>User2</a:t>
            </a:r>
            <a:r>
              <a:rPr lang="zh-CN" altLang="en-US" dirty="0"/>
              <a:t>对学生表</a:t>
            </a:r>
            <a:r>
              <a:rPr lang="en-US" altLang="zh-CN" dirty="0"/>
              <a:t>Student</a:t>
            </a:r>
            <a:r>
              <a:rPr lang="zh-CN" altLang="en-US" dirty="0"/>
              <a:t>的查询权和删除权。</a:t>
            </a:r>
          </a:p>
          <a:p>
            <a:pPr lvl="2">
              <a:buFont typeface="Wingdings" pitchFamily="2" charset="2"/>
              <a:buNone/>
            </a:pPr>
            <a:r>
              <a:rPr lang="en-US" altLang="zh-CN" dirty="0">
                <a:solidFill>
                  <a:srgbClr val="0000FF"/>
                </a:solidFill>
              </a:rPr>
              <a:t>REVOKE SELECT, DELETE</a:t>
            </a:r>
          </a:p>
          <a:p>
            <a:pPr lvl="2">
              <a:buFont typeface="Wingdings" pitchFamily="2" charset="2"/>
              <a:buNone/>
            </a:pPr>
            <a:r>
              <a:rPr lang="en-US" altLang="zh-CN" dirty="0">
                <a:solidFill>
                  <a:srgbClr val="0000FF"/>
                </a:solidFill>
              </a:rPr>
              <a:t>      ON TABLE Student</a:t>
            </a:r>
          </a:p>
          <a:p>
            <a:pPr lvl="2">
              <a:buFont typeface="Wingdings" pitchFamily="2" charset="2"/>
              <a:buNone/>
            </a:pPr>
            <a:r>
              <a:rPr lang="en-US" altLang="zh-CN" dirty="0">
                <a:solidFill>
                  <a:srgbClr val="0000FF"/>
                </a:solidFill>
              </a:rPr>
              <a:t>           FROM User2</a:t>
            </a:r>
          </a:p>
          <a:p>
            <a:pPr lvl="2">
              <a:buFont typeface="Wingdings" pitchFamily="2" charset="2"/>
              <a:buNone/>
            </a:pPr>
            <a:r>
              <a:rPr lang="en-US" altLang="zh-CN" dirty="0">
                <a:solidFill>
                  <a:srgbClr val="0000FF"/>
                </a:solidFill>
              </a:rPr>
              <a:t>               CASCADE</a:t>
            </a:r>
            <a:endParaRPr lang="zh-CN" altLang="en-US" dirty="0">
              <a:solidFill>
                <a:srgbClr val="0000FF"/>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9D9D3B2-6B22-4386-A54A-771175F1973E}" type="slidenum">
              <a:rPr lang="zh-CN" altLang="en-US"/>
              <a:pPr/>
              <a:t>169</a:t>
            </a:fld>
            <a:endParaRPr lang="en-US" altLang="zh-CN"/>
          </a:p>
        </p:txBody>
      </p:sp>
      <p:sp>
        <p:nvSpPr>
          <p:cNvPr id="5" name="日期占位符 4"/>
          <p:cNvSpPr>
            <a:spLocks noGrp="1"/>
          </p:cNvSpPr>
          <p:nvPr>
            <p:ph type="dt" sz="half" idx="11"/>
          </p:nvPr>
        </p:nvSpPr>
        <p:spPr/>
        <p:txBody>
          <a:bodyPr/>
          <a:lstStyle/>
          <a:p>
            <a:fld id="{3480CA34-AD2D-49AD-9231-B5E4FC33C57C}" type="datetime1">
              <a:rPr lang="zh-CN" altLang="en-US"/>
              <a:pPr/>
              <a:t>2023/3/5</a:t>
            </a:fld>
            <a:endParaRPr lang="en-US" altLang="zh-CN" sz="1000"/>
          </a:p>
        </p:txBody>
      </p:sp>
      <p:sp>
        <p:nvSpPr>
          <p:cNvPr id="1799170" name="Rectangle 2"/>
          <p:cNvSpPr>
            <a:spLocks noGrp="1" noChangeArrowheads="1"/>
          </p:cNvSpPr>
          <p:nvPr>
            <p:ph type="title"/>
          </p:nvPr>
        </p:nvSpPr>
        <p:spPr>
          <a:xfrm>
            <a:off x="650875" y="311150"/>
            <a:ext cx="8820150" cy="603250"/>
          </a:xfrm>
        </p:spPr>
        <p:txBody>
          <a:bodyPr/>
          <a:lstStyle/>
          <a:p>
            <a:pPr defTabSz="914400"/>
            <a:r>
              <a:rPr lang="zh-CN" altLang="en-US" sz="4400"/>
              <a:t>第</a:t>
            </a:r>
            <a:r>
              <a:rPr lang="en-US" altLang="zh-CN" sz="4400"/>
              <a:t>4</a:t>
            </a:r>
            <a:r>
              <a:rPr lang="zh-CN" altLang="en-US" sz="4400"/>
              <a:t>章  关系数据库标准语言</a:t>
            </a:r>
            <a:r>
              <a:rPr lang="en-US" altLang="zh-CN" sz="4400"/>
              <a:t>SQL</a:t>
            </a:r>
          </a:p>
        </p:txBody>
      </p:sp>
      <p:sp>
        <p:nvSpPr>
          <p:cNvPr id="1799171" name="Rectangle 3"/>
          <p:cNvSpPr>
            <a:spLocks noGrp="1" noChangeArrowheads="1"/>
          </p:cNvSpPr>
          <p:nvPr>
            <p:ph type="body" idx="1"/>
          </p:nvPr>
        </p:nvSpPr>
        <p:spPr>
          <a:xfrm>
            <a:off x="704850" y="1196975"/>
            <a:ext cx="6026150" cy="5340350"/>
          </a:xfrm>
        </p:spPr>
        <p:txBody>
          <a:bodyPr/>
          <a:lstStyle/>
          <a:p>
            <a:pPr>
              <a:lnSpc>
                <a:spcPct val="80000"/>
              </a:lnSpc>
            </a:pPr>
            <a:r>
              <a:rPr lang="en-US" altLang="zh-CN" sz="2400"/>
              <a:t>4.1	SQL简介 </a:t>
            </a:r>
          </a:p>
          <a:p>
            <a:pPr>
              <a:lnSpc>
                <a:spcPct val="80000"/>
              </a:lnSpc>
            </a:pPr>
            <a:r>
              <a:rPr lang="en-US" altLang="zh-CN" sz="2400"/>
              <a:t>4.2	SQL的系统结构</a:t>
            </a:r>
          </a:p>
          <a:p>
            <a:pPr>
              <a:lnSpc>
                <a:spcPct val="80000"/>
              </a:lnSpc>
            </a:pPr>
            <a:r>
              <a:rPr lang="en-US" altLang="zh-CN" sz="2400"/>
              <a:t>4.3	SQL的数据定义</a:t>
            </a:r>
          </a:p>
          <a:p>
            <a:pPr>
              <a:lnSpc>
                <a:spcPct val="80000"/>
              </a:lnSpc>
            </a:pPr>
            <a:r>
              <a:rPr lang="en-US" altLang="zh-CN" sz="2400"/>
              <a:t>4.4	SQL的数据操纵</a:t>
            </a:r>
            <a:endParaRPr lang="zh-CN" altLang="en-US" sz="2400">
              <a:solidFill>
                <a:srgbClr val="0000FF"/>
              </a:solidFill>
            </a:endParaRPr>
          </a:p>
          <a:p>
            <a:pPr>
              <a:lnSpc>
                <a:spcPct val="80000"/>
              </a:lnSpc>
            </a:pPr>
            <a:r>
              <a:rPr lang="en-US" altLang="zh-CN" sz="2400"/>
              <a:t>4.5	SQL中的视图</a:t>
            </a:r>
          </a:p>
          <a:p>
            <a:pPr>
              <a:lnSpc>
                <a:spcPct val="80000"/>
              </a:lnSpc>
            </a:pPr>
            <a:r>
              <a:rPr lang="en-US" altLang="zh-CN" sz="2400"/>
              <a:t>4.6	SQL的数据控制</a:t>
            </a:r>
          </a:p>
          <a:p>
            <a:pPr>
              <a:lnSpc>
                <a:spcPct val="80000"/>
              </a:lnSpc>
            </a:pPr>
            <a:r>
              <a:rPr lang="en-US" altLang="zh-CN" sz="2400">
                <a:solidFill>
                  <a:srgbClr val="0000FF"/>
                </a:solidFill>
              </a:rPr>
              <a:t>4.7	嵌入式SQL</a:t>
            </a:r>
          </a:p>
          <a:p>
            <a:pPr lvl="1">
              <a:lnSpc>
                <a:spcPct val="80000"/>
              </a:lnSpc>
            </a:pPr>
            <a:r>
              <a:rPr lang="en-US" altLang="zh-CN" sz="2400"/>
              <a:t>4.7.1	</a:t>
            </a:r>
            <a:r>
              <a:rPr lang="zh-CN" altLang="en-US" sz="2400"/>
              <a:t>嵌入式</a:t>
            </a:r>
            <a:r>
              <a:rPr lang="en-US" altLang="zh-CN" sz="2400"/>
              <a:t>SQL</a:t>
            </a:r>
            <a:r>
              <a:rPr lang="zh-CN" altLang="en-US" sz="2400"/>
              <a:t>与主语言的接口</a:t>
            </a:r>
          </a:p>
          <a:p>
            <a:pPr lvl="1">
              <a:lnSpc>
                <a:spcPct val="80000"/>
              </a:lnSpc>
            </a:pPr>
            <a:r>
              <a:rPr lang="en-US" altLang="zh-CN" sz="2400"/>
              <a:t>4.7.2	</a:t>
            </a:r>
            <a:r>
              <a:rPr lang="zh-CN" altLang="en-US" sz="2400"/>
              <a:t>不用游标的嵌入式</a:t>
            </a:r>
            <a:r>
              <a:rPr lang="en-US" altLang="zh-CN" sz="2400"/>
              <a:t>SQL </a:t>
            </a:r>
          </a:p>
          <a:p>
            <a:pPr lvl="1">
              <a:lnSpc>
                <a:spcPct val="80000"/>
              </a:lnSpc>
            </a:pPr>
            <a:r>
              <a:rPr lang="en-US" altLang="zh-CN" sz="2400"/>
              <a:t>4.7.3	</a:t>
            </a:r>
            <a:r>
              <a:rPr lang="zh-CN" altLang="en-US" sz="2400"/>
              <a:t>用游标的嵌入式</a:t>
            </a:r>
            <a:r>
              <a:rPr lang="en-US" altLang="zh-CN" sz="2400"/>
              <a:t>SQL </a:t>
            </a:r>
          </a:p>
          <a:p>
            <a:pPr lvl="1">
              <a:lnSpc>
                <a:spcPct val="80000"/>
              </a:lnSpc>
            </a:pPr>
            <a:r>
              <a:rPr lang="en-US" altLang="zh-CN" sz="2400"/>
              <a:t>4.7.4	</a:t>
            </a:r>
            <a:r>
              <a:rPr lang="zh-CN" altLang="en-US" sz="2400"/>
              <a:t>嵌入式</a:t>
            </a:r>
            <a:r>
              <a:rPr lang="en-US" altLang="zh-CN" sz="2400"/>
              <a:t>SQL </a:t>
            </a:r>
            <a:r>
              <a:rPr lang="zh-CN" altLang="en-US" sz="2400"/>
              <a:t>应用实例</a:t>
            </a:r>
          </a:p>
          <a:p>
            <a:pPr lvl="1">
              <a:lnSpc>
                <a:spcPct val="80000"/>
              </a:lnSpc>
            </a:pPr>
            <a:r>
              <a:rPr lang="en-US" altLang="zh-CN" sz="2400"/>
              <a:t>4.7.5	</a:t>
            </a:r>
            <a:r>
              <a:rPr lang="zh-CN" altLang="en-US" sz="2400"/>
              <a:t>动态</a:t>
            </a:r>
            <a:r>
              <a:rPr lang="en-US" altLang="zh-CN" sz="2400"/>
              <a:t>SQL </a:t>
            </a:r>
            <a:endParaRPr lang="en-US" altLang="zh-CN" sz="2400">
              <a:solidFill>
                <a:srgbClr val="0000FF"/>
              </a:solidFill>
            </a:endParaRPr>
          </a:p>
          <a:p>
            <a:pPr>
              <a:lnSpc>
                <a:spcPct val="80000"/>
              </a:lnSpc>
            </a:pPr>
            <a:r>
              <a:rPr lang="en-US" altLang="zh-CN" sz="2400"/>
              <a:t>4.8	小结</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86C4235-FF21-4375-AC83-860ED139D507}" type="slidenum">
              <a:rPr lang="zh-CN" altLang="en-US"/>
              <a:pPr/>
              <a:t>17</a:t>
            </a:fld>
            <a:endParaRPr lang="en-US" altLang="zh-CN"/>
          </a:p>
        </p:txBody>
      </p:sp>
      <p:sp>
        <p:nvSpPr>
          <p:cNvPr id="5" name="日期占位符 4"/>
          <p:cNvSpPr>
            <a:spLocks noGrp="1"/>
          </p:cNvSpPr>
          <p:nvPr>
            <p:ph type="dt" sz="half" idx="11"/>
          </p:nvPr>
        </p:nvSpPr>
        <p:spPr/>
        <p:txBody>
          <a:bodyPr/>
          <a:lstStyle/>
          <a:p>
            <a:fld id="{C55ABE0C-C4DD-4B8C-87B6-2317ED607BF2}" type="datetime1">
              <a:rPr lang="zh-CN" altLang="en-US"/>
              <a:pPr/>
              <a:t>2023/3/5</a:t>
            </a:fld>
            <a:endParaRPr lang="en-US" altLang="zh-CN" sz="1000"/>
          </a:p>
        </p:txBody>
      </p:sp>
      <p:sp>
        <p:nvSpPr>
          <p:cNvPr id="1723394" name="Rectangle 2"/>
          <p:cNvSpPr>
            <a:spLocks noGrp="1" noChangeArrowheads="1"/>
          </p:cNvSpPr>
          <p:nvPr>
            <p:ph type="title"/>
          </p:nvPr>
        </p:nvSpPr>
        <p:spPr/>
        <p:txBody>
          <a:bodyPr/>
          <a:lstStyle/>
          <a:p>
            <a:r>
              <a:rPr lang="en-US" altLang="zh-CN"/>
              <a:t>1.  </a:t>
            </a:r>
            <a:r>
              <a:rPr lang="zh-CN" altLang="en-US"/>
              <a:t>定义基本表</a:t>
            </a:r>
          </a:p>
        </p:txBody>
      </p:sp>
      <p:sp>
        <p:nvSpPr>
          <p:cNvPr id="1723395" name="Rectangle 3"/>
          <p:cNvSpPr>
            <a:spLocks noGrp="1" noChangeArrowheads="1"/>
          </p:cNvSpPr>
          <p:nvPr>
            <p:ph type="body" idx="1"/>
          </p:nvPr>
        </p:nvSpPr>
        <p:spPr>
          <a:xfrm>
            <a:off x="650875" y="1143000"/>
            <a:ext cx="8820150" cy="5270500"/>
          </a:xfrm>
        </p:spPr>
        <p:txBody>
          <a:bodyPr/>
          <a:lstStyle/>
          <a:p>
            <a:r>
              <a:rPr lang="zh-CN" altLang="en-US" dirty="0"/>
              <a:t>在</a:t>
            </a:r>
            <a:r>
              <a:rPr lang="en-US" altLang="zh-CN" dirty="0"/>
              <a:t>SQL2</a:t>
            </a:r>
            <a:r>
              <a:rPr lang="zh-CN" altLang="en-US" dirty="0"/>
              <a:t>中增加了定义域的语句，可以用域名代替指定列的数据类型。</a:t>
            </a:r>
          </a:p>
          <a:p>
            <a:r>
              <a:rPr lang="zh-CN" altLang="en-US" dirty="0"/>
              <a:t>如果有一个或多个表的属性的域是相同的，通过对域的修改可以很容易地改变属性的数据类型。</a:t>
            </a:r>
          </a:p>
          <a:p>
            <a:r>
              <a:rPr lang="zh-CN" altLang="en-US" dirty="0"/>
              <a:t>域定义语句的格式为：</a:t>
            </a:r>
          </a:p>
          <a:p>
            <a:pPr lvl="1">
              <a:buFontTx/>
              <a:buNone/>
            </a:pPr>
            <a:r>
              <a:rPr lang="en-US" altLang="zh-CN" dirty="0"/>
              <a:t>	</a:t>
            </a:r>
            <a:r>
              <a:rPr lang="en-US" altLang="zh-CN" dirty="0">
                <a:highlight>
                  <a:srgbClr val="CCFFCC"/>
                </a:highlight>
              </a:rPr>
              <a:t>CREATE DOMAIN &lt;</a:t>
            </a:r>
            <a:r>
              <a:rPr lang="zh-CN" altLang="en-US" dirty="0">
                <a:highlight>
                  <a:srgbClr val="CCFFCC"/>
                </a:highlight>
              </a:rPr>
              <a:t>域名</a:t>
            </a:r>
            <a:r>
              <a:rPr lang="en-US" altLang="zh-CN" dirty="0">
                <a:highlight>
                  <a:srgbClr val="CCFFCC"/>
                </a:highlight>
              </a:rPr>
              <a:t>&gt; &lt;</a:t>
            </a:r>
            <a:r>
              <a:rPr lang="zh-CN" altLang="en-US" dirty="0">
                <a:highlight>
                  <a:srgbClr val="CCFFCC"/>
                </a:highlight>
              </a:rPr>
              <a:t>数据类型</a:t>
            </a:r>
            <a:r>
              <a:rPr lang="en-US" altLang="zh-CN" dirty="0">
                <a:highlight>
                  <a:srgbClr val="CCFFCC"/>
                </a:highlight>
              </a:rPr>
              <a:t>&gt;;</a:t>
            </a:r>
          </a:p>
          <a:p>
            <a:pPr lvl="1"/>
            <a:r>
              <a:rPr lang="zh-CN" altLang="en-US" dirty="0"/>
              <a:t>例</a:t>
            </a:r>
          </a:p>
          <a:p>
            <a:pPr lvl="1">
              <a:buFontTx/>
              <a:buNone/>
            </a:pPr>
            <a:r>
              <a:rPr lang="en-US" altLang="zh-CN" dirty="0"/>
              <a:t>   CREATE DOMAIN </a:t>
            </a:r>
            <a:r>
              <a:rPr lang="en-US" altLang="zh-CN" dirty="0" err="1"/>
              <a:t>Sdept_TYPE</a:t>
            </a:r>
            <a:r>
              <a:rPr lang="en-US" altLang="zh-CN" dirty="0"/>
              <a:t> CHAR(12);</a:t>
            </a:r>
          </a:p>
          <a:p>
            <a:r>
              <a:rPr lang="zh-CN" altLang="en-US" dirty="0"/>
              <a:t>域</a:t>
            </a:r>
            <a:r>
              <a:rPr lang="en-US" altLang="zh-CN" dirty="0" err="1"/>
              <a:t>Sdept_TYPE</a:t>
            </a:r>
            <a:r>
              <a:rPr lang="zh-CN" altLang="en-US" dirty="0"/>
              <a:t>创建后，定义学生表时，对列</a:t>
            </a:r>
            <a:r>
              <a:rPr lang="en-US" altLang="zh-CN" dirty="0" err="1"/>
              <a:t>Sdept</a:t>
            </a:r>
            <a:r>
              <a:rPr lang="zh-CN" altLang="en-US" dirty="0"/>
              <a:t>的类型定义可以用域名代替：</a:t>
            </a:r>
          </a:p>
          <a:p>
            <a:pPr lvl="2"/>
            <a:r>
              <a:rPr lang="en-US" altLang="zh-CN" dirty="0" err="1"/>
              <a:t>Sdept</a:t>
            </a:r>
            <a:r>
              <a:rPr lang="en-US" altLang="zh-CN" dirty="0"/>
              <a:t> </a:t>
            </a:r>
            <a:r>
              <a:rPr lang="en-US" altLang="zh-CN" dirty="0" err="1"/>
              <a:t>Sdept_TYPE</a:t>
            </a:r>
            <a:r>
              <a:rPr lang="zh-CN" altLang="en-US" dirty="0"/>
              <a:t>。 </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90B1E0D-0B82-4297-B9BC-87C899689220}" type="slidenum">
              <a:rPr lang="zh-CN" altLang="en-US"/>
              <a:pPr/>
              <a:t>170</a:t>
            </a:fld>
            <a:endParaRPr lang="en-US" altLang="zh-CN"/>
          </a:p>
        </p:txBody>
      </p:sp>
      <p:sp>
        <p:nvSpPr>
          <p:cNvPr id="5" name="日期占位符 4"/>
          <p:cNvSpPr>
            <a:spLocks noGrp="1"/>
          </p:cNvSpPr>
          <p:nvPr>
            <p:ph type="dt" sz="half" idx="11"/>
          </p:nvPr>
        </p:nvSpPr>
        <p:spPr/>
        <p:txBody>
          <a:bodyPr/>
          <a:lstStyle/>
          <a:p>
            <a:fld id="{9B805164-7E60-4226-9599-0A362431DF32}" type="datetime1">
              <a:rPr lang="zh-CN" altLang="en-US"/>
              <a:pPr/>
              <a:t>2023/3/5</a:t>
            </a:fld>
            <a:endParaRPr lang="en-US" altLang="zh-CN" sz="1000"/>
          </a:p>
        </p:txBody>
      </p:sp>
      <p:sp>
        <p:nvSpPr>
          <p:cNvPr id="1740802" name="Rectangle 2"/>
          <p:cNvSpPr>
            <a:spLocks noGrp="1" noChangeArrowheads="1"/>
          </p:cNvSpPr>
          <p:nvPr>
            <p:ph type="title"/>
          </p:nvPr>
        </p:nvSpPr>
        <p:spPr/>
        <p:txBody>
          <a:bodyPr/>
          <a:lstStyle/>
          <a:p>
            <a:r>
              <a:rPr lang="en-US" altLang="zh-CN"/>
              <a:t>4.7	</a:t>
            </a:r>
            <a:r>
              <a:rPr lang="zh-CN" altLang="en-US"/>
              <a:t>嵌入式</a:t>
            </a:r>
            <a:r>
              <a:rPr lang="en-US" altLang="zh-CN"/>
              <a:t>SQL</a:t>
            </a:r>
          </a:p>
        </p:txBody>
      </p:sp>
      <p:sp>
        <p:nvSpPr>
          <p:cNvPr id="1740803" name="Rectangle 3"/>
          <p:cNvSpPr>
            <a:spLocks noGrp="1" noChangeArrowheads="1"/>
          </p:cNvSpPr>
          <p:nvPr>
            <p:ph type="body" idx="1"/>
          </p:nvPr>
        </p:nvSpPr>
        <p:spPr>
          <a:xfrm>
            <a:off x="488504" y="1268413"/>
            <a:ext cx="9001000" cy="5019836"/>
          </a:xfrm>
        </p:spPr>
        <p:txBody>
          <a:bodyPr/>
          <a:lstStyle/>
          <a:p>
            <a:r>
              <a:rPr lang="en-US" altLang="zh-CN" dirty="0"/>
              <a:t>SQL</a:t>
            </a:r>
            <a:r>
              <a:rPr lang="zh-CN" altLang="en-US" dirty="0"/>
              <a:t>语言提供了两种使用方式：交互式、嵌入式</a:t>
            </a:r>
          </a:p>
          <a:p>
            <a:r>
              <a:rPr lang="zh-CN" altLang="en-US" dirty="0"/>
              <a:t>为什么要引入嵌入式</a:t>
            </a:r>
            <a:r>
              <a:rPr lang="en-US" altLang="zh-CN" dirty="0"/>
              <a:t>SQL</a:t>
            </a:r>
            <a:r>
              <a:rPr lang="zh-CN" altLang="en-US" dirty="0"/>
              <a:t>：</a:t>
            </a:r>
          </a:p>
          <a:p>
            <a:pPr lvl="1"/>
            <a:r>
              <a:rPr lang="en-US" altLang="zh-CN" dirty="0"/>
              <a:t>SQL</a:t>
            </a:r>
            <a:r>
              <a:rPr lang="zh-CN" altLang="en-US" dirty="0"/>
              <a:t>语言是非过程性语言</a:t>
            </a:r>
            <a:r>
              <a:rPr lang="en-US" altLang="zh-CN" dirty="0"/>
              <a:t>,</a:t>
            </a:r>
            <a:r>
              <a:rPr lang="zh-CN" altLang="en-US" dirty="0"/>
              <a:t>事务处理应用需要高级语言</a:t>
            </a:r>
          </a:p>
          <a:p>
            <a:pPr lvl="1"/>
            <a:r>
              <a:rPr lang="en-US" altLang="zh-CN" dirty="0"/>
              <a:t>SQL</a:t>
            </a:r>
            <a:r>
              <a:rPr lang="zh-CN" altLang="en-US" dirty="0"/>
              <a:t>是面向集合的，是非过程性的。而许多事务处理是过程性的，与上下文相关的，单纯使用</a:t>
            </a:r>
            <a:r>
              <a:rPr lang="en-US" altLang="zh-CN" dirty="0"/>
              <a:t>SQL</a:t>
            </a:r>
            <a:r>
              <a:rPr lang="zh-CN" altLang="en-US" dirty="0"/>
              <a:t>语句难以实现各种应用的全部功能。</a:t>
            </a:r>
          </a:p>
          <a:p>
            <a:pPr>
              <a:buFont typeface="Wingdings" pitchFamily="2" charset="2"/>
              <a:buNone/>
            </a:pPr>
            <a:r>
              <a:rPr lang="zh-CN" altLang="en-US" dirty="0"/>
              <a:t>  为解决这一问题，</a:t>
            </a:r>
            <a:r>
              <a:rPr lang="en-US" altLang="zh-CN" dirty="0"/>
              <a:t>SQL</a:t>
            </a:r>
            <a:r>
              <a:rPr lang="zh-CN" altLang="en-US" dirty="0"/>
              <a:t>语言提供了嵌入式使用方式，</a:t>
            </a:r>
          </a:p>
          <a:p>
            <a:pPr lvl="1"/>
            <a:r>
              <a:rPr lang="zh-CN" altLang="en-US" dirty="0"/>
              <a:t>将</a:t>
            </a:r>
            <a:r>
              <a:rPr lang="en-US" altLang="zh-CN" dirty="0"/>
              <a:t>SQL</a:t>
            </a:r>
            <a:r>
              <a:rPr lang="zh-CN" altLang="en-US" dirty="0"/>
              <a:t>语言嵌入到高级语言中，利用高级语言的结构性来弥补</a:t>
            </a:r>
            <a:r>
              <a:rPr lang="en-US" altLang="zh-CN" dirty="0"/>
              <a:t>SQL</a:t>
            </a:r>
            <a:r>
              <a:rPr lang="zh-CN" altLang="en-US" dirty="0"/>
              <a:t>语言实现复杂应用方面的不足，称为嵌入式</a:t>
            </a:r>
            <a:r>
              <a:rPr lang="en-US" altLang="zh-CN" dirty="0"/>
              <a:t>SQL(Embedded SQL)</a:t>
            </a:r>
            <a:r>
              <a:rPr lang="zh-CN" altLang="en-US" dirty="0"/>
              <a:t>，而嵌入</a:t>
            </a:r>
            <a:r>
              <a:rPr lang="en-US" altLang="zh-CN" dirty="0"/>
              <a:t>SQL</a:t>
            </a:r>
            <a:r>
              <a:rPr lang="zh-CN" altLang="en-US" dirty="0"/>
              <a:t>的高级语言称为</a:t>
            </a:r>
            <a:r>
              <a:rPr lang="zh-CN" altLang="en-US" dirty="0">
                <a:solidFill>
                  <a:srgbClr val="0000FF"/>
                </a:solidFill>
              </a:rPr>
              <a:t>主语言</a:t>
            </a:r>
            <a:r>
              <a:rPr lang="zh-CN" altLang="en-US" dirty="0"/>
              <a:t>或</a:t>
            </a:r>
            <a:r>
              <a:rPr lang="zh-CN" altLang="en-US" dirty="0">
                <a:solidFill>
                  <a:srgbClr val="0000FF"/>
                </a:solidFill>
              </a:rPr>
              <a:t>宿主语言</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40803">
                                            <p:txEl>
                                              <p:pRg st="0" end="0"/>
                                            </p:txEl>
                                          </p:spTgt>
                                        </p:tgtEl>
                                        <p:attrNameLst>
                                          <p:attrName>style.visibility</p:attrName>
                                        </p:attrNameLst>
                                      </p:cBhvr>
                                      <p:to>
                                        <p:strVal val="visible"/>
                                      </p:to>
                                    </p:set>
                                    <p:animEffect transition="in" filter="wipe(up)">
                                      <p:cBhvr>
                                        <p:cTn id="7" dur="1000"/>
                                        <p:tgtEl>
                                          <p:spTgt spid="174080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740803">
                                            <p:txEl>
                                              <p:pRg st="1" end="1"/>
                                            </p:txEl>
                                          </p:spTgt>
                                        </p:tgtEl>
                                        <p:attrNameLst>
                                          <p:attrName>style.visibility</p:attrName>
                                        </p:attrNameLst>
                                      </p:cBhvr>
                                      <p:to>
                                        <p:strVal val="visible"/>
                                      </p:to>
                                    </p:set>
                                    <p:animEffect transition="in" filter="wipe(up)">
                                      <p:cBhvr>
                                        <p:cTn id="11" dur="1000"/>
                                        <p:tgtEl>
                                          <p:spTgt spid="174080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740803">
                                            <p:txEl>
                                              <p:pRg st="2" end="2"/>
                                            </p:txEl>
                                          </p:spTgt>
                                        </p:tgtEl>
                                        <p:attrNameLst>
                                          <p:attrName>style.visibility</p:attrName>
                                        </p:attrNameLst>
                                      </p:cBhvr>
                                      <p:to>
                                        <p:strVal val="visible"/>
                                      </p:to>
                                    </p:set>
                                    <p:animEffect transition="in" filter="wipe(up)">
                                      <p:cBhvr>
                                        <p:cTn id="15" dur="1000"/>
                                        <p:tgtEl>
                                          <p:spTgt spid="1740803">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740803">
                                            <p:txEl>
                                              <p:pRg st="3" end="3"/>
                                            </p:txEl>
                                          </p:spTgt>
                                        </p:tgtEl>
                                        <p:attrNameLst>
                                          <p:attrName>style.visibility</p:attrName>
                                        </p:attrNameLst>
                                      </p:cBhvr>
                                      <p:to>
                                        <p:strVal val="visible"/>
                                      </p:to>
                                    </p:set>
                                    <p:animEffect transition="in" filter="wipe(up)">
                                      <p:cBhvr>
                                        <p:cTn id="19" dur="1000"/>
                                        <p:tgtEl>
                                          <p:spTgt spid="174080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740803">
                                            <p:txEl>
                                              <p:pRg st="4" end="4"/>
                                            </p:txEl>
                                          </p:spTgt>
                                        </p:tgtEl>
                                        <p:attrNameLst>
                                          <p:attrName>style.visibility</p:attrName>
                                        </p:attrNameLst>
                                      </p:cBhvr>
                                      <p:to>
                                        <p:strVal val="visible"/>
                                      </p:to>
                                    </p:set>
                                    <p:animEffect transition="in" filter="wipe(up)">
                                      <p:cBhvr>
                                        <p:cTn id="24" dur="500"/>
                                        <p:tgtEl>
                                          <p:spTgt spid="1740803">
                                            <p:txEl>
                                              <p:pRg st="4" end="4"/>
                                            </p:txEl>
                                          </p:spTgt>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740803">
                                            <p:txEl>
                                              <p:pRg st="5" end="5"/>
                                            </p:txEl>
                                          </p:spTgt>
                                        </p:tgtEl>
                                        <p:attrNameLst>
                                          <p:attrName>style.visibility</p:attrName>
                                        </p:attrNameLst>
                                      </p:cBhvr>
                                      <p:to>
                                        <p:strVal val="visible"/>
                                      </p:to>
                                    </p:set>
                                    <p:animEffect transition="in" filter="wipe(up)">
                                      <p:cBhvr>
                                        <p:cTn id="28" dur="500"/>
                                        <p:tgtEl>
                                          <p:spTgt spid="1740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03" grpId="0" uiExpand="1"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fld id="{6374A1B4-1BC2-4D82-B0A5-991F521DC004}" type="slidenum">
              <a:rPr lang="zh-CN" altLang="en-US"/>
              <a:pPr/>
              <a:t>171</a:t>
            </a:fld>
            <a:endParaRPr lang="en-US" altLang="zh-CN"/>
          </a:p>
        </p:txBody>
      </p:sp>
      <p:sp>
        <p:nvSpPr>
          <p:cNvPr id="14" name="日期占位符 4"/>
          <p:cNvSpPr>
            <a:spLocks noGrp="1"/>
          </p:cNvSpPr>
          <p:nvPr>
            <p:ph type="dt" sz="half" idx="11"/>
          </p:nvPr>
        </p:nvSpPr>
        <p:spPr/>
        <p:txBody>
          <a:bodyPr/>
          <a:lstStyle/>
          <a:p>
            <a:fld id="{83B5D1FE-3C1B-48A5-87F8-F84138196DD3}" type="datetime1">
              <a:rPr lang="zh-CN" altLang="en-US"/>
              <a:pPr/>
              <a:t>2023/3/5</a:t>
            </a:fld>
            <a:endParaRPr lang="en-US" altLang="zh-CN" sz="1000"/>
          </a:p>
        </p:txBody>
      </p:sp>
      <p:grpSp>
        <p:nvGrpSpPr>
          <p:cNvPr id="1746946" name="Group 2"/>
          <p:cNvGrpSpPr>
            <a:grpSpLocks/>
          </p:cNvGrpSpPr>
          <p:nvPr/>
        </p:nvGrpSpPr>
        <p:grpSpPr bwMode="auto">
          <a:xfrm>
            <a:off x="4592960" y="1125539"/>
            <a:ext cx="5523754" cy="4590667"/>
            <a:chOff x="2520" y="1752"/>
            <a:chExt cx="2340" cy="4992"/>
          </a:xfrm>
        </p:grpSpPr>
        <p:sp>
          <p:nvSpPr>
            <p:cNvPr id="1746947" name="Line 3"/>
            <p:cNvSpPr>
              <a:spLocks noChangeShapeType="1"/>
            </p:cNvSpPr>
            <p:nvPr/>
          </p:nvSpPr>
          <p:spPr bwMode="auto">
            <a:xfrm>
              <a:off x="3618" y="4404"/>
              <a:ext cx="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746948" name="Line 4"/>
            <p:cNvSpPr>
              <a:spLocks noChangeShapeType="1"/>
            </p:cNvSpPr>
            <p:nvPr/>
          </p:nvSpPr>
          <p:spPr bwMode="auto">
            <a:xfrm>
              <a:off x="3618" y="2376"/>
              <a:ext cx="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746949" name="AutoShape 5"/>
            <p:cNvSpPr>
              <a:spLocks noChangeArrowheads="1"/>
            </p:cNvSpPr>
            <p:nvPr/>
          </p:nvSpPr>
          <p:spPr bwMode="auto">
            <a:xfrm>
              <a:off x="2898" y="1752"/>
              <a:ext cx="1680" cy="780"/>
            </a:xfrm>
            <a:prstGeom prst="flowChartProcess">
              <a:avLst/>
            </a:prstGeom>
            <a:solidFill>
              <a:srgbClr val="DDDDDD"/>
            </a:solidFill>
            <a:ln w="9525">
              <a:solidFill>
                <a:srgbClr val="000000"/>
              </a:solidFill>
              <a:miter lim="800000"/>
              <a:headEnd/>
              <a:tailEnd/>
            </a:ln>
          </p:spPr>
          <p:txBody>
            <a:bodyPr/>
            <a:lstStyle/>
            <a:p>
              <a:pPr marL="342900" indent="-342900" eaLnBrk="1" hangingPunct="1"/>
              <a:r>
                <a:rPr lang="zh-CN" altLang="en-US" sz="2000" dirty="0">
                  <a:latin typeface="Times New Roman" pitchFamily="18" charset="0"/>
                </a:rPr>
                <a:t>主语言程序</a:t>
              </a:r>
            </a:p>
            <a:p>
              <a:pPr marL="342900" indent="-342900" algn="l" eaLnBrk="1" hangingPunct="1"/>
              <a:r>
                <a:rPr lang="zh-CN" altLang="en-US" sz="2000" dirty="0">
                  <a:latin typeface="Times New Roman" pitchFamily="18" charset="0"/>
                </a:rPr>
                <a:t>                 含</a:t>
              </a:r>
              <a:r>
                <a:rPr lang="en-US" altLang="zh-CN" sz="2000" dirty="0">
                  <a:latin typeface="Times New Roman" pitchFamily="18" charset="0"/>
                </a:rPr>
                <a:t>ESQL</a:t>
              </a:r>
              <a:r>
                <a:rPr lang="zh-CN" altLang="en-US" sz="2000" dirty="0">
                  <a:latin typeface="Times New Roman" pitchFamily="18" charset="0"/>
                </a:rPr>
                <a:t>语句</a:t>
              </a:r>
            </a:p>
          </p:txBody>
        </p:sp>
        <p:sp>
          <p:nvSpPr>
            <p:cNvPr id="1746950" name="AutoShape 6"/>
            <p:cNvSpPr>
              <a:spLocks noChangeArrowheads="1"/>
            </p:cNvSpPr>
            <p:nvPr/>
          </p:nvSpPr>
          <p:spPr bwMode="auto">
            <a:xfrm>
              <a:off x="2718" y="2844"/>
              <a:ext cx="2012" cy="624"/>
            </a:xfrm>
            <a:prstGeom prst="flowChartInputOutput">
              <a:avLst/>
            </a:prstGeom>
            <a:solidFill>
              <a:srgbClr val="FFFFFF"/>
            </a:solidFill>
            <a:ln w="9525">
              <a:solidFill>
                <a:srgbClr val="000000"/>
              </a:solidFill>
              <a:miter lim="800000"/>
              <a:headEnd/>
              <a:tailEnd/>
            </a:ln>
          </p:spPr>
          <p:txBody>
            <a:bodyPr lIns="36000" tIns="0" rIns="36000" bIns="0"/>
            <a:lstStyle/>
            <a:p>
              <a:pPr marL="342900" indent="-342900" eaLnBrk="1" hangingPunct="1"/>
              <a:r>
                <a:rPr lang="en-US" altLang="zh-CN" sz="2000">
                  <a:latin typeface="Times New Roman" pitchFamily="18" charset="0"/>
                </a:rPr>
                <a:t>RDBMS</a:t>
              </a:r>
              <a:r>
                <a:rPr lang="zh-CN" altLang="en-US" sz="2000">
                  <a:latin typeface="Times New Roman" pitchFamily="18" charset="0"/>
                </a:rPr>
                <a:t>的</a:t>
              </a:r>
            </a:p>
            <a:p>
              <a:pPr marL="342900" indent="-342900" eaLnBrk="1" hangingPunct="1"/>
              <a:r>
                <a:rPr lang="zh-CN" altLang="en-US" sz="2000">
                  <a:latin typeface="Times New Roman" pitchFamily="18" charset="0"/>
                </a:rPr>
                <a:t>预处理程序</a:t>
              </a:r>
            </a:p>
          </p:txBody>
        </p:sp>
        <p:sp>
          <p:nvSpPr>
            <p:cNvPr id="1746951" name="AutoShape 7"/>
            <p:cNvSpPr>
              <a:spLocks noChangeArrowheads="1"/>
            </p:cNvSpPr>
            <p:nvPr/>
          </p:nvSpPr>
          <p:spPr bwMode="auto">
            <a:xfrm>
              <a:off x="2948" y="3810"/>
              <a:ext cx="1570" cy="750"/>
            </a:xfrm>
            <a:prstGeom prst="flowChartProcess">
              <a:avLst/>
            </a:prstGeom>
            <a:solidFill>
              <a:srgbClr val="DDDDDD"/>
            </a:solidFill>
            <a:ln w="9525">
              <a:solidFill>
                <a:srgbClr val="000000"/>
              </a:solidFill>
              <a:miter lim="800000"/>
              <a:headEnd/>
              <a:tailEnd/>
            </a:ln>
          </p:spPr>
          <p:txBody>
            <a:bodyPr/>
            <a:lstStyle/>
            <a:p>
              <a:pPr marL="342900" indent="-342900" eaLnBrk="1" hangingPunct="1"/>
              <a:r>
                <a:rPr lang="en-US" altLang="zh-CN" sz="2000">
                  <a:latin typeface="Times New Roman" pitchFamily="18" charset="0"/>
                </a:rPr>
                <a:t>ESQL</a:t>
              </a:r>
              <a:r>
                <a:rPr lang="zh-CN" altLang="en-US" sz="2000">
                  <a:latin typeface="Times New Roman" pitchFamily="18" charset="0"/>
                </a:rPr>
                <a:t>语句转换</a:t>
              </a:r>
            </a:p>
            <a:p>
              <a:pPr marL="342900" indent="-342900" eaLnBrk="1" hangingPunct="1"/>
              <a:r>
                <a:rPr lang="zh-CN" altLang="en-US" sz="2000">
                  <a:latin typeface="Times New Roman" pitchFamily="18" charset="0"/>
                </a:rPr>
                <a:t>为函数调用</a:t>
              </a:r>
            </a:p>
          </p:txBody>
        </p:sp>
        <p:sp>
          <p:nvSpPr>
            <p:cNvPr id="1746952" name="AutoShape 8"/>
            <p:cNvSpPr>
              <a:spLocks noChangeArrowheads="1"/>
            </p:cNvSpPr>
            <p:nvPr/>
          </p:nvSpPr>
          <p:spPr bwMode="auto">
            <a:xfrm>
              <a:off x="2538" y="4872"/>
              <a:ext cx="2160" cy="624"/>
            </a:xfrm>
            <a:prstGeom prst="flowChartInputOutput">
              <a:avLst/>
            </a:prstGeom>
            <a:solidFill>
              <a:srgbClr val="FFFFFF"/>
            </a:solidFill>
            <a:ln w="9525">
              <a:solidFill>
                <a:srgbClr val="000000"/>
              </a:solidFill>
              <a:miter lim="800000"/>
              <a:headEnd/>
              <a:tailEnd/>
            </a:ln>
          </p:spPr>
          <p:txBody>
            <a:bodyPr lIns="36000" tIns="0" rIns="36000" bIns="0"/>
            <a:lstStyle/>
            <a:p>
              <a:pPr marL="342900" indent="-342900" eaLnBrk="1" hangingPunct="1"/>
              <a:r>
                <a:rPr lang="zh-CN" altLang="en-US" sz="2000">
                  <a:latin typeface="Times New Roman" pitchFamily="18" charset="0"/>
                </a:rPr>
                <a:t>主语言</a:t>
              </a:r>
            </a:p>
            <a:p>
              <a:pPr marL="342900" indent="-342900" eaLnBrk="1" hangingPunct="1"/>
              <a:r>
                <a:rPr lang="zh-CN" altLang="en-US" sz="2000">
                  <a:latin typeface="Times New Roman" pitchFamily="18" charset="0"/>
                </a:rPr>
                <a:t>编译程序</a:t>
              </a:r>
            </a:p>
          </p:txBody>
        </p:sp>
        <p:sp>
          <p:nvSpPr>
            <p:cNvPr id="1746953" name="AutoShape 9"/>
            <p:cNvSpPr>
              <a:spLocks noChangeArrowheads="1"/>
            </p:cNvSpPr>
            <p:nvPr/>
          </p:nvSpPr>
          <p:spPr bwMode="auto">
            <a:xfrm>
              <a:off x="3018" y="5811"/>
              <a:ext cx="1500" cy="465"/>
            </a:xfrm>
            <a:prstGeom prst="flowChartProcess">
              <a:avLst/>
            </a:prstGeom>
            <a:solidFill>
              <a:srgbClr val="DDDDDD"/>
            </a:solidFill>
            <a:ln w="9525">
              <a:solidFill>
                <a:srgbClr val="000000"/>
              </a:solidFill>
              <a:miter lim="800000"/>
              <a:headEnd/>
              <a:tailEnd/>
            </a:ln>
          </p:spPr>
          <p:txBody>
            <a:bodyPr/>
            <a:lstStyle/>
            <a:p>
              <a:pPr marL="342900" indent="-342900" eaLnBrk="1" hangingPunct="1"/>
              <a:r>
                <a:rPr lang="zh-CN" altLang="en-US" sz="2000">
                  <a:latin typeface="Times New Roman" pitchFamily="18" charset="0"/>
                </a:rPr>
                <a:t>目标语言程序</a:t>
              </a:r>
            </a:p>
          </p:txBody>
        </p:sp>
        <p:sp>
          <p:nvSpPr>
            <p:cNvPr id="1746954" name="Text Box 10"/>
            <p:cNvSpPr txBox="1">
              <a:spLocks noChangeArrowheads="1"/>
            </p:cNvSpPr>
            <p:nvPr/>
          </p:nvSpPr>
          <p:spPr bwMode="auto">
            <a:xfrm>
              <a:off x="2520" y="6438"/>
              <a:ext cx="2340" cy="3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marL="342900" indent="-342900" algn="l">
                <a:defRPr sz="2400">
                  <a:solidFill>
                    <a:schemeClr val="tx1"/>
                  </a:solidFill>
                  <a:latin typeface="Arial" pitchFamily="34" charset="0"/>
                  <a:ea typeface="宋体" pitchFamily="2" charset="-122"/>
                </a:defRPr>
              </a:lvl1pPr>
              <a:lvl2pPr algn="l">
                <a:defRPr sz="2400">
                  <a:solidFill>
                    <a:schemeClr val="tx1"/>
                  </a:solidFill>
                  <a:latin typeface="Arial" pitchFamily="34" charset="0"/>
                  <a:ea typeface="宋体" pitchFamily="2" charset="-122"/>
                </a:defRPr>
              </a:lvl2pPr>
              <a:lvl3pPr algn="l">
                <a:defRPr sz="2400">
                  <a:solidFill>
                    <a:schemeClr val="tx1"/>
                  </a:solidFill>
                  <a:latin typeface="Arial" pitchFamily="34" charset="0"/>
                  <a:ea typeface="宋体" pitchFamily="2" charset="-122"/>
                </a:defRPr>
              </a:lvl3pPr>
              <a:lvl4pPr algn="l">
                <a:defRPr sz="2400">
                  <a:solidFill>
                    <a:schemeClr val="tx1"/>
                  </a:solidFill>
                  <a:latin typeface="Arial" pitchFamily="34" charset="0"/>
                  <a:ea typeface="宋体" pitchFamily="2" charset="-122"/>
                </a:defRPr>
              </a:lvl4pPr>
              <a:lvl5pPr algn="l">
                <a:defRPr sz="2400">
                  <a:solidFill>
                    <a:schemeClr val="tx1"/>
                  </a:solidFill>
                  <a:latin typeface="Arial" pitchFamily="34" charset="0"/>
                  <a:ea typeface="宋体" pitchFamily="2" charset="-122"/>
                </a:defRPr>
              </a:lvl5pPr>
              <a:lvl6pPr eaLnBrk="0" fontAlgn="base" hangingPunct="0">
                <a:spcBef>
                  <a:spcPct val="0"/>
                </a:spcBef>
                <a:spcAft>
                  <a:spcPct val="0"/>
                </a:spcAft>
                <a:defRPr sz="2400">
                  <a:solidFill>
                    <a:schemeClr val="tx1"/>
                  </a:solidFill>
                  <a:latin typeface="Arial" pitchFamily="34" charset="0"/>
                  <a:ea typeface="宋体" pitchFamily="2" charset="-122"/>
                </a:defRPr>
              </a:lvl6pPr>
              <a:lvl7pPr eaLnBrk="0" fontAlgn="base" hangingPunct="0">
                <a:spcBef>
                  <a:spcPct val="0"/>
                </a:spcBef>
                <a:spcAft>
                  <a:spcPct val="0"/>
                </a:spcAft>
                <a:defRPr sz="2400">
                  <a:solidFill>
                    <a:schemeClr val="tx1"/>
                  </a:solidFill>
                  <a:latin typeface="Arial" pitchFamily="34" charset="0"/>
                  <a:ea typeface="宋体" pitchFamily="2" charset="-122"/>
                </a:defRPr>
              </a:lvl7pPr>
              <a:lvl8pPr eaLnBrk="0" fontAlgn="base" hangingPunct="0">
                <a:spcBef>
                  <a:spcPct val="0"/>
                </a:spcBef>
                <a:spcAft>
                  <a:spcPct val="0"/>
                </a:spcAft>
                <a:defRPr sz="2400">
                  <a:solidFill>
                    <a:schemeClr val="tx1"/>
                  </a:solidFill>
                  <a:latin typeface="Arial" pitchFamily="34" charset="0"/>
                  <a:ea typeface="宋体" pitchFamily="2" charset="-122"/>
                </a:defRPr>
              </a:lvl8pPr>
              <a:lvl9pPr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lang="en-US" altLang="zh-CN" sz="2000">
                  <a:latin typeface="Times New Roman" pitchFamily="18" charset="0"/>
                </a:rPr>
                <a:t>ESQL</a:t>
              </a:r>
              <a:r>
                <a:rPr lang="zh-CN" altLang="en-US" sz="2000">
                  <a:latin typeface="Times New Roman" pitchFamily="18" charset="0"/>
                </a:rPr>
                <a:t>基本处理过程</a:t>
              </a:r>
            </a:p>
          </p:txBody>
        </p:sp>
      </p:grpSp>
      <p:sp>
        <p:nvSpPr>
          <p:cNvPr id="1746955" name="Rectangle 11"/>
          <p:cNvSpPr>
            <a:spLocks noGrp="1" noChangeArrowheads="1"/>
          </p:cNvSpPr>
          <p:nvPr>
            <p:ph type="title"/>
          </p:nvPr>
        </p:nvSpPr>
        <p:spPr/>
        <p:txBody>
          <a:bodyPr/>
          <a:lstStyle/>
          <a:p>
            <a:r>
              <a:rPr lang="en-US" altLang="zh-CN"/>
              <a:t>嵌入式SQL的处理过程</a:t>
            </a:r>
            <a:endParaRPr lang="zh-CN" altLang="en-US"/>
          </a:p>
        </p:txBody>
      </p:sp>
      <p:sp>
        <p:nvSpPr>
          <p:cNvPr id="1746956" name="Rectangle 12"/>
          <p:cNvSpPr>
            <a:spLocks noGrp="1" noChangeArrowheads="1"/>
          </p:cNvSpPr>
          <p:nvPr>
            <p:ph type="body" idx="1"/>
          </p:nvPr>
        </p:nvSpPr>
        <p:spPr>
          <a:xfrm>
            <a:off x="200025" y="1125538"/>
            <a:ext cx="4392613" cy="5207000"/>
          </a:xfrm>
        </p:spPr>
        <p:txBody>
          <a:bodyPr/>
          <a:lstStyle/>
          <a:p>
            <a:pPr marL="342900" indent="-342900" defTabSz="914400"/>
            <a:r>
              <a:rPr lang="zh-CN" altLang="en-US" dirty="0"/>
              <a:t>主语言</a:t>
            </a:r>
          </a:p>
          <a:p>
            <a:pPr marL="342900" indent="-342900" defTabSz="914400">
              <a:buFont typeface="Wingdings" pitchFamily="2" charset="2"/>
              <a:buNone/>
            </a:pPr>
            <a:r>
              <a:rPr lang="zh-CN" altLang="en-US" dirty="0"/>
              <a:t>   嵌入式</a:t>
            </a:r>
            <a:r>
              <a:rPr lang="en-US" altLang="zh-CN" dirty="0"/>
              <a:t>SQL</a:t>
            </a:r>
            <a:r>
              <a:rPr lang="zh-CN" altLang="en-US" dirty="0"/>
              <a:t>是将</a:t>
            </a:r>
            <a:r>
              <a:rPr lang="en-US" altLang="zh-CN" dirty="0"/>
              <a:t>SQL</a:t>
            </a:r>
            <a:r>
              <a:rPr lang="zh-CN" altLang="en-US" dirty="0"/>
              <a:t>语句嵌入程序设计语言中，被嵌入的程序设计语言，如</a:t>
            </a:r>
            <a:r>
              <a:rPr lang="en-US" altLang="zh-CN" dirty="0"/>
              <a:t>C</a:t>
            </a:r>
            <a:r>
              <a:rPr lang="zh-CN" altLang="en-US" dirty="0"/>
              <a:t>、</a:t>
            </a:r>
            <a:r>
              <a:rPr lang="en-US" altLang="zh-CN" dirty="0"/>
              <a:t>C++</a:t>
            </a:r>
            <a:r>
              <a:rPr lang="zh-CN" altLang="en-US" dirty="0"/>
              <a:t>、</a:t>
            </a:r>
            <a:r>
              <a:rPr lang="en-US" altLang="zh-CN" dirty="0"/>
              <a:t>Java</a:t>
            </a:r>
            <a:r>
              <a:rPr lang="zh-CN" altLang="en-US" dirty="0"/>
              <a:t>，称为宿主语言，简称主语言。</a:t>
            </a:r>
          </a:p>
          <a:p>
            <a:pPr marL="342900" indent="-342900" defTabSz="914400"/>
            <a:r>
              <a:rPr lang="zh-CN" altLang="en-US" dirty="0"/>
              <a:t>处理过程：预编译方法</a:t>
            </a:r>
          </a:p>
          <a:p>
            <a:pPr marL="342900" indent="-342900" defTabSz="914400"/>
            <a:r>
              <a:rPr lang="zh-CN" altLang="en-US" dirty="0"/>
              <a:t>为了区分</a:t>
            </a:r>
            <a:r>
              <a:rPr lang="en-US" altLang="zh-CN" dirty="0"/>
              <a:t>SQL</a:t>
            </a:r>
            <a:r>
              <a:rPr lang="zh-CN" altLang="en-US" dirty="0"/>
              <a:t>语句与主语言语句， 所有</a:t>
            </a:r>
            <a:r>
              <a:rPr lang="en-US" altLang="zh-CN" dirty="0"/>
              <a:t>SQL</a:t>
            </a:r>
            <a:r>
              <a:rPr lang="zh-CN" altLang="en-US" dirty="0"/>
              <a:t>语句必须加前缀</a:t>
            </a:r>
            <a:r>
              <a:rPr lang="en-US" altLang="zh-CN" dirty="0"/>
              <a:t>EXEC SQL</a:t>
            </a:r>
            <a:r>
              <a:rPr lang="zh-CN" altLang="en-US" dirty="0"/>
              <a:t>，以</a:t>
            </a:r>
            <a:r>
              <a:rPr lang="en-US" altLang="zh-CN" dirty="0"/>
              <a:t>(;)</a:t>
            </a:r>
            <a:r>
              <a:rPr lang="zh-CN" altLang="en-US" dirty="0"/>
              <a:t>结束</a:t>
            </a:r>
            <a:r>
              <a:rPr lang="en-US" altLang="zh-CN" dirty="0"/>
              <a:t>: </a:t>
            </a:r>
          </a:p>
          <a:p>
            <a:pPr marL="342900" indent="-342900" defTabSz="914400">
              <a:buFont typeface="Wingdings" pitchFamily="2" charset="2"/>
              <a:buNone/>
            </a:pPr>
            <a:r>
              <a:rPr lang="en-US" altLang="zh-CN" dirty="0">
                <a:solidFill>
                  <a:srgbClr val="E02920"/>
                </a:solidFill>
                <a:highlight>
                  <a:srgbClr val="CCFFCC"/>
                </a:highlight>
              </a:rPr>
              <a:t>EXEC SQL &lt;SQL</a:t>
            </a:r>
            <a:r>
              <a:rPr lang="zh-CN" altLang="en-US" dirty="0">
                <a:solidFill>
                  <a:srgbClr val="E02920"/>
                </a:solidFill>
                <a:highlight>
                  <a:srgbClr val="CCFFCC"/>
                </a:highlight>
              </a:rPr>
              <a:t>语句</a:t>
            </a:r>
            <a:r>
              <a:rPr lang="en-US" altLang="zh-CN" dirty="0">
                <a:solidFill>
                  <a:srgbClr val="E02920"/>
                </a:solidFill>
                <a:highlight>
                  <a:srgbClr val="CCFFCC"/>
                </a:highlight>
              </a:rPr>
              <a:t>&gt;;</a:t>
            </a:r>
            <a:endParaRPr lang="en-US" altLang="zh-CN" dirty="0">
              <a:highlight>
                <a:srgbClr val="CCFFCC"/>
              </a:highlight>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37EEBD-1F52-4158-86B2-5E5D60D32D7D}" type="slidenum">
              <a:rPr lang="zh-CN" altLang="en-US"/>
              <a:pPr/>
              <a:t>172</a:t>
            </a:fld>
            <a:endParaRPr lang="en-US" altLang="zh-CN"/>
          </a:p>
        </p:txBody>
      </p:sp>
      <p:sp>
        <p:nvSpPr>
          <p:cNvPr id="5" name="日期占位符 4"/>
          <p:cNvSpPr>
            <a:spLocks noGrp="1"/>
          </p:cNvSpPr>
          <p:nvPr>
            <p:ph type="dt" sz="half" idx="11"/>
          </p:nvPr>
        </p:nvSpPr>
        <p:spPr/>
        <p:txBody>
          <a:bodyPr/>
          <a:lstStyle/>
          <a:p>
            <a:fld id="{C12CEB7B-1791-45F7-BDB6-C16815DDFA6B}" type="datetime1">
              <a:rPr lang="zh-CN" altLang="en-US"/>
              <a:pPr/>
              <a:t>2023/3/5</a:t>
            </a:fld>
            <a:endParaRPr lang="en-US" altLang="zh-CN" sz="1000"/>
          </a:p>
        </p:txBody>
      </p:sp>
      <p:sp>
        <p:nvSpPr>
          <p:cNvPr id="1800194" name="Rectangle 2"/>
          <p:cNvSpPr>
            <a:spLocks noGrp="1" noChangeArrowheads="1"/>
          </p:cNvSpPr>
          <p:nvPr>
            <p:ph type="title"/>
          </p:nvPr>
        </p:nvSpPr>
        <p:spPr>
          <a:xfrm>
            <a:off x="650875" y="311150"/>
            <a:ext cx="8820150" cy="603250"/>
          </a:xfrm>
        </p:spPr>
        <p:txBody>
          <a:bodyPr/>
          <a:lstStyle/>
          <a:p>
            <a:r>
              <a:rPr lang="en-US" altLang="zh-CN" sz="4400"/>
              <a:t>4.7.1	</a:t>
            </a:r>
            <a:r>
              <a:rPr lang="zh-CN" altLang="en-US" sz="4400"/>
              <a:t>嵌入式</a:t>
            </a:r>
            <a:r>
              <a:rPr lang="en-US" altLang="zh-CN" sz="4400"/>
              <a:t>SQL</a:t>
            </a:r>
            <a:r>
              <a:rPr lang="zh-CN" altLang="en-US" sz="4400"/>
              <a:t>与主语言的接口</a:t>
            </a:r>
          </a:p>
        </p:txBody>
      </p:sp>
      <p:sp>
        <p:nvSpPr>
          <p:cNvPr id="1800195" name="Rectangle 3"/>
          <p:cNvSpPr>
            <a:spLocks noGrp="1" noChangeArrowheads="1"/>
          </p:cNvSpPr>
          <p:nvPr>
            <p:ph type="body" idx="1"/>
          </p:nvPr>
        </p:nvSpPr>
        <p:spPr/>
        <p:txBody>
          <a:bodyPr/>
          <a:lstStyle/>
          <a:p>
            <a:r>
              <a:rPr lang="zh-CN" altLang="en-US"/>
              <a:t>将</a:t>
            </a:r>
            <a:r>
              <a:rPr lang="en-US" altLang="zh-CN"/>
              <a:t>SQL</a:t>
            </a:r>
            <a:r>
              <a:rPr lang="zh-CN" altLang="en-US"/>
              <a:t>语句嵌入到宿主语言中必须解决的问题</a:t>
            </a:r>
            <a:endParaRPr lang="en-US" altLang="zh-CN"/>
          </a:p>
          <a:p>
            <a:pPr lvl="1"/>
            <a:r>
              <a:rPr lang="en-US" altLang="zh-CN"/>
              <a:t>1. </a:t>
            </a:r>
            <a:r>
              <a:rPr lang="zh-CN" altLang="en-US"/>
              <a:t>编译嵌入主语言的</a:t>
            </a:r>
            <a:r>
              <a:rPr lang="en-US" altLang="zh-CN"/>
              <a:t>SQL</a:t>
            </a:r>
            <a:r>
              <a:rPr lang="zh-CN" altLang="en-US"/>
              <a:t>语句成为可执行代码</a:t>
            </a:r>
          </a:p>
          <a:p>
            <a:pPr lvl="1"/>
            <a:r>
              <a:rPr lang="en-US" altLang="zh-CN"/>
              <a:t>2. </a:t>
            </a:r>
            <a:r>
              <a:rPr lang="zh-CN" altLang="en-US"/>
              <a:t>数据库和主语言程序间的通信</a:t>
            </a:r>
          </a:p>
          <a:p>
            <a:pPr lvl="1"/>
            <a:r>
              <a:rPr lang="en-US" altLang="zh-CN"/>
              <a:t>3. </a:t>
            </a:r>
            <a:r>
              <a:rPr lang="zh-CN" altLang="en-US"/>
              <a:t>数据库和主语言程序间的数据交换</a:t>
            </a:r>
          </a:p>
          <a:p>
            <a:pPr lvl="1"/>
            <a:r>
              <a:rPr lang="en-US" altLang="zh-CN"/>
              <a:t>4.</a:t>
            </a:r>
            <a:r>
              <a:rPr lang="zh-CN" altLang="en-US"/>
              <a:t>需要协调面向集合和面向记录两种不同的处理方式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F2260CB-27EC-49E1-9D22-6754272A2D9C}" type="slidenum">
              <a:rPr lang="zh-CN" altLang="en-US"/>
              <a:pPr/>
              <a:t>173</a:t>
            </a:fld>
            <a:endParaRPr lang="en-US" altLang="zh-CN"/>
          </a:p>
        </p:txBody>
      </p:sp>
      <p:sp>
        <p:nvSpPr>
          <p:cNvPr id="6" name="日期占位符 4"/>
          <p:cNvSpPr>
            <a:spLocks noGrp="1"/>
          </p:cNvSpPr>
          <p:nvPr>
            <p:ph type="dt" sz="half" idx="11"/>
          </p:nvPr>
        </p:nvSpPr>
        <p:spPr/>
        <p:txBody>
          <a:bodyPr/>
          <a:lstStyle/>
          <a:p>
            <a:fld id="{439301FD-8978-4A20-A80F-38FEA69C2CC7}" type="datetime1">
              <a:rPr lang="zh-CN" altLang="en-US"/>
              <a:pPr/>
              <a:t>2023/3/5</a:t>
            </a:fld>
            <a:endParaRPr lang="en-US" altLang="zh-CN" sz="1000"/>
          </a:p>
        </p:txBody>
      </p:sp>
      <p:sp>
        <p:nvSpPr>
          <p:cNvPr id="1748994" name="Rectangle 2"/>
          <p:cNvSpPr>
            <a:spLocks noGrp="1" noChangeArrowheads="1"/>
          </p:cNvSpPr>
          <p:nvPr>
            <p:ph type="title"/>
          </p:nvPr>
        </p:nvSpPr>
        <p:spPr>
          <a:xfrm>
            <a:off x="344488" y="420688"/>
            <a:ext cx="9561512" cy="493712"/>
          </a:xfrm>
        </p:spPr>
        <p:txBody>
          <a:bodyPr/>
          <a:lstStyle/>
          <a:p>
            <a:r>
              <a:rPr lang="zh-CN" altLang="en-US" sz="3600"/>
              <a:t>将</a:t>
            </a:r>
            <a:r>
              <a:rPr lang="en-US" altLang="zh-CN" sz="3600"/>
              <a:t>SQL</a:t>
            </a:r>
            <a:r>
              <a:rPr lang="zh-CN" altLang="en-US" sz="3600"/>
              <a:t>语句嵌入到宿主语言中必须解决的问题</a:t>
            </a:r>
          </a:p>
        </p:txBody>
      </p:sp>
      <p:sp>
        <p:nvSpPr>
          <p:cNvPr id="1748995" name="Rectangle 3"/>
          <p:cNvSpPr>
            <a:spLocks noGrp="1" noChangeArrowheads="1"/>
          </p:cNvSpPr>
          <p:nvPr>
            <p:ph type="body" idx="1"/>
          </p:nvPr>
        </p:nvSpPr>
        <p:spPr>
          <a:xfrm>
            <a:off x="704850" y="1196975"/>
            <a:ext cx="8712200" cy="5583238"/>
          </a:xfrm>
        </p:spPr>
        <p:txBody>
          <a:bodyPr/>
          <a:lstStyle/>
          <a:p>
            <a:pPr marL="342900" indent="-342900" defTabSz="914400">
              <a:lnSpc>
                <a:spcPct val="85000"/>
              </a:lnSpc>
              <a:spcBef>
                <a:spcPct val="20000"/>
              </a:spcBef>
            </a:pPr>
            <a:r>
              <a:rPr lang="en-US" altLang="zh-CN"/>
              <a:t>1. </a:t>
            </a:r>
            <a:r>
              <a:rPr lang="zh-CN" altLang="en-US"/>
              <a:t>编译嵌入主语言的</a:t>
            </a:r>
            <a:r>
              <a:rPr lang="en-US" altLang="zh-CN"/>
              <a:t>SQL</a:t>
            </a:r>
            <a:r>
              <a:rPr lang="zh-CN" altLang="en-US"/>
              <a:t>语句成为可执行代码</a:t>
            </a:r>
          </a:p>
          <a:p>
            <a:pPr marL="742950" lvl="1" indent="-285750" defTabSz="914400">
              <a:lnSpc>
                <a:spcPct val="85000"/>
              </a:lnSpc>
              <a:spcBef>
                <a:spcPct val="20000"/>
              </a:spcBef>
            </a:pPr>
            <a:r>
              <a:rPr lang="zh-CN" altLang="en-US"/>
              <a:t>在编译之前，先对</a:t>
            </a:r>
            <a:r>
              <a:rPr lang="en-US" altLang="zh-CN"/>
              <a:t>SQL</a:t>
            </a:r>
            <a:r>
              <a:rPr lang="zh-CN" altLang="en-US"/>
              <a:t>语句进行预处理</a:t>
            </a:r>
          </a:p>
          <a:p>
            <a:pPr marL="742950" lvl="1" indent="-285750" defTabSz="914400">
              <a:lnSpc>
                <a:spcPct val="85000"/>
              </a:lnSpc>
              <a:spcBef>
                <a:spcPct val="20000"/>
              </a:spcBef>
            </a:pPr>
            <a:r>
              <a:rPr lang="zh-CN" altLang="en-US"/>
              <a:t>通过执行预处理程序把</a:t>
            </a:r>
            <a:r>
              <a:rPr lang="en-US" altLang="zh-CN"/>
              <a:t>SQL</a:t>
            </a:r>
            <a:r>
              <a:rPr lang="zh-CN" altLang="en-US"/>
              <a:t>语句变为主语言能够识别的形式</a:t>
            </a:r>
          </a:p>
          <a:p>
            <a:pPr marL="742950" lvl="1" indent="-285750" defTabSz="914400">
              <a:lnSpc>
                <a:spcPct val="85000"/>
              </a:lnSpc>
              <a:spcBef>
                <a:spcPct val="20000"/>
              </a:spcBef>
            </a:pPr>
            <a:r>
              <a:rPr lang="zh-CN" altLang="en-US"/>
              <a:t>由主语言编译器统一对预处理后的源程序进行编译</a:t>
            </a:r>
          </a:p>
          <a:p>
            <a:pPr marL="342900" indent="-342900" defTabSz="914400">
              <a:lnSpc>
                <a:spcPct val="85000"/>
              </a:lnSpc>
              <a:spcBef>
                <a:spcPct val="20000"/>
              </a:spcBef>
            </a:pPr>
            <a:r>
              <a:rPr lang="zh-CN" altLang="en-US"/>
              <a:t>将</a:t>
            </a:r>
            <a:r>
              <a:rPr lang="en-US" altLang="zh-CN"/>
              <a:t>SQL</a:t>
            </a:r>
            <a:r>
              <a:rPr lang="zh-CN" altLang="en-US"/>
              <a:t>嵌入到高级语言中混合编程，程序中会含有两种不同计算模型的语句</a:t>
            </a:r>
          </a:p>
          <a:p>
            <a:pPr marL="742950" lvl="1" indent="-285750" defTabSz="914400">
              <a:lnSpc>
                <a:spcPct val="85000"/>
              </a:lnSpc>
              <a:spcBef>
                <a:spcPct val="20000"/>
              </a:spcBef>
            </a:pPr>
            <a:r>
              <a:rPr lang="en-US" altLang="zh-CN"/>
              <a:t>SQL</a:t>
            </a:r>
            <a:r>
              <a:rPr lang="zh-CN" altLang="en-US"/>
              <a:t>语句</a:t>
            </a:r>
          </a:p>
          <a:p>
            <a:pPr marL="1143000" lvl="2" indent="-228600" defTabSz="914400">
              <a:lnSpc>
                <a:spcPct val="85000"/>
              </a:lnSpc>
              <a:spcBef>
                <a:spcPct val="20000"/>
              </a:spcBef>
            </a:pPr>
            <a:r>
              <a:rPr lang="zh-CN" altLang="en-US"/>
              <a:t>描述性的面向集合的语句</a:t>
            </a:r>
          </a:p>
          <a:p>
            <a:pPr marL="1143000" lvl="2" indent="-228600" defTabSz="914400">
              <a:lnSpc>
                <a:spcPct val="85000"/>
              </a:lnSpc>
              <a:spcBef>
                <a:spcPct val="20000"/>
              </a:spcBef>
            </a:pPr>
            <a:r>
              <a:rPr lang="zh-CN" altLang="en-US"/>
              <a:t>负责操纵数据库</a:t>
            </a:r>
          </a:p>
          <a:p>
            <a:pPr marL="742950" lvl="1" indent="-285750" defTabSz="914400">
              <a:lnSpc>
                <a:spcPct val="85000"/>
              </a:lnSpc>
              <a:spcBef>
                <a:spcPct val="20000"/>
              </a:spcBef>
            </a:pPr>
            <a:r>
              <a:rPr lang="zh-CN" altLang="en-US"/>
              <a:t>高级语言语句</a:t>
            </a:r>
          </a:p>
          <a:p>
            <a:pPr marL="1143000" lvl="2" indent="-228600" defTabSz="914400">
              <a:lnSpc>
                <a:spcPct val="85000"/>
              </a:lnSpc>
              <a:spcBef>
                <a:spcPct val="20000"/>
              </a:spcBef>
            </a:pPr>
            <a:r>
              <a:rPr lang="zh-CN" altLang="en-US"/>
              <a:t>过程性的面向记录的语句</a:t>
            </a:r>
          </a:p>
          <a:p>
            <a:pPr marL="1143000" lvl="2" indent="-228600" defTabSz="914400">
              <a:lnSpc>
                <a:spcPct val="85000"/>
              </a:lnSpc>
              <a:spcBef>
                <a:spcPct val="20000"/>
              </a:spcBef>
            </a:pPr>
            <a:r>
              <a:rPr lang="zh-CN" altLang="en-US"/>
              <a:t>负责控制程序流程</a:t>
            </a:r>
          </a:p>
        </p:txBody>
      </p:sp>
      <p:sp>
        <p:nvSpPr>
          <p:cNvPr id="1748996" name="Rectangle 4"/>
          <p:cNvSpPr>
            <a:spLocks noChangeArrowheads="1"/>
          </p:cNvSpPr>
          <p:nvPr/>
        </p:nvSpPr>
        <p:spPr bwMode="auto">
          <a:xfrm>
            <a:off x="4521200" y="3933825"/>
            <a:ext cx="51689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lvl="1">
              <a:lnSpc>
                <a:spcPct val="70000"/>
              </a:lnSpc>
              <a:spcBef>
                <a:spcPct val="35000"/>
              </a:spcBef>
              <a:buClr>
                <a:srgbClr val="27305F"/>
              </a:buClr>
            </a:pPr>
            <a:r>
              <a:rPr lang="zh-CN" altLang="en-US" sz="3200" i="1">
                <a:solidFill>
                  <a:srgbClr val="0000FF"/>
                </a:solidFill>
                <a:effectLst>
                  <a:outerShdw blurRad="38100" dist="38100" dir="2700000" algn="tl">
                    <a:srgbClr val="C0C0C0"/>
                  </a:outerShdw>
                </a:effectLst>
              </a:rPr>
              <a:t>它们之间应该如何通信？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48995">
                                            <p:txEl>
                                              <p:pRg st="0" end="0"/>
                                            </p:txEl>
                                          </p:spTgt>
                                        </p:tgtEl>
                                        <p:attrNameLst>
                                          <p:attrName>style.visibility</p:attrName>
                                        </p:attrNameLst>
                                      </p:cBhvr>
                                      <p:to>
                                        <p:strVal val="visible"/>
                                      </p:to>
                                    </p:set>
                                    <p:animEffect transition="in" filter="wipe(up)">
                                      <p:cBhvr>
                                        <p:cTn id="7" dur="1000"/>
                                        <p:tgtEl>
                                          <p:spTgt spid="174899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748995">
                                            <p:txEl>
                                              <p:pRg st="1" end="1"/>
                                            </p:txEl>
                                          </p:spTgt>
                                        </p:tgtEl>
                                        <p:attrNameLst>
                                          <p:attrName>style.visibility</p:attrName>
                                        </p:attrNameLst>
                                      </p:cBhvr>
                                      <p:to>
                                        <p:strVal val="visible"/>
                                      </p:to>
                                    </p:set>
                                    <p:animEffect transition="in" filter="wipe(up)">
                                      <p:cBhvr>
                                        <p:cTn id="11" dur="1000"/>
                                        <p:tgtEl>
                                          <p:spTgt spid="174899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748995">
                                            <p:txEl>
                                              <p:pRg st="2" end="2"/>
                                            </p:txEl>
                                          </p:spTgt>
                                        </p:tgtEl>
                                        <p:attrNameLst>
                                          <p:attrName>style.visibility</p:attrName>
                                        </p:attrNameLst>
                                      </p:cBhvr>
                                      <p:to>
                                        <p:strVal val="visible"/>
                                      </p:to>
                                    </p:set>
                                    <p:animEffect transition="in" filter="wipe(up)">
                                      <p:cBhvr>
                                        <p:cTn id="15" dur="1000"/>
                                        <p:tgtEl>
                                          <p:spTgt spid="174899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748995">
                                            <p:txEl>
                                              <p:pRg st="3" end="3"/>
                                            </p:txEl>
                                          </p:spTgt>
                                        </p:tgtEl>
                                        <p:attrNameLst>
                                          <p:attrName>style.visibility</p:attrName>
                                        </p:attrNameLst>
                                      </p:cBhvr>
                                      <p:to>
                                        <p:strVal val="visible"/>
                                      </p:to>
                                    </p:set>
                                    <p:animEffect transition="in" filter="wipe(up)">
                                      <p:cBhvr>
                                        <p:cTn id="19" dur="1000"/>
                                        <p:tgtEl>
                                          <p:spTgt spid="174899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748995">
                                            <p:txEl>
                                              <p:pRg st="4" end="4"/>
                                            </p:txEl>
                                          </p:spTgt>
                                        </p:tgtEl>
                                        <p:attrNameLst>
                                          <p:attrName>style.visibility</p:attrName>
                                        </p:attrNameLst>
                                      </p:cBhvr>
                                      <p:to>
                                        <p:strVal val="visible"/>
                                      </p:to>
                                    </p:set>
                                    <p:animEffect transition="in" filter="wipe(up)">
                                      <p:cBhvr>
                                        <p:cTn id="24" dur="1000"/>
                                        <p:tgtEl>
                                          <p:spTgt spid="1748995">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748995">
                                            <p:txEl>
                                              <p:pRg st="5" end="5"/>
                                            </p:txEl>
                                          </p:spTgt>
                                        </p:tgtEl>
                                        <p:attrNameLst>
                                          <p:attrName>style.visibility</p:attrName>
                                        </p:attrNameLst>
                                      </p:cBhvr>
                                      <p:to>
                                        <p:strVal val="visible"/>
                                      </p:to>
                                    </p:set>
                                    <p:animEffect transition="in" filter="wipe(up)">
                                      <p:cBhvr>
                                        <p:cTn id="28" dur="1000"/>
                                        <p:tgtEl>
                                          <p:spTgt spid="1748995">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748995">
                                            <p:txEl>
                                              <p:pRg st="6" end="6"/>
                                            </p:txEl>
                                          </p:spTgt>
                                        </p:tgtEl>
                                        <p:attrNameLst>
                                          <p:attrName>style.visibility</p:attrName>
                                        </p:attrNameLst>
                                      </p:cBhvr>
                                      <p:to>
                                        <p:strVal val="visible"/>
                                      </p:to>
                                    </p:set>
                                    <p:animEffect transition="in" filter="wipe(up)">
                                      <p:cBhvr>
                                        <p:cTn id="32" dur="1000"/>
                                        <p:tgtEl>
                                          <p:spTgt spid="1748995">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748995">
                                            <p:txEl>
                                              <p:pRg st="7" end="7"/>
                                            </p:txEl>
                                          </p:spTgt>
                                        </p:tgtEl>
                                        <p:attrNameLst>
                                          <p:attrName>style.visibility</p:attrName>
                                        </p:attrNameLst>
                                      </p:cBhvr>
                                      <p:to>
                                        <p:strVal val="visible"/>
                                      </p:to>
                                    </p:set>
                                    <p:animEffect transition="in" filter="wipe(up)">
                                      <p:cBhvr>
                                        <p:cTn id="36" dur="1000"/>
                                        <p:tgtEl>
                                          <p:spTgt spid="1748995">
                                            <p:txEl>
                                              <p:pRg st="7" end="7"/>
                                            </p:txEl>
                                          </p:spTgt>
                                        </p:tgtEl>
                                      </p:cBhvr>
                                    </p:animEffect>
                                  </p:childTnLst>
                                </p:cTn>
                              </p:par>
                            </p:childTnLst>
                          </p:cTn>
                        </p:par>
                        <p:par>
                          <p:cTn id="37" fill="hold" nodeType="afterGroup">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1748995">
                                            <p:txEl>
                                              <p:pRg st="8" end="8"/>
                                            </p:txEl>
                                          </p:spTgt>
                                        </p:tgtEl>
                                        <p:attrNameLst>
                                          <p:attrName>style.visibility</p:attrName>
                                        </p:attrNameLst>
                                      </p:cBhvr>
                                      <p:to>
                                        <p:strVal val="visible"/>
                                      </p:to>
                                    </p:set>
                                    <p:animEffect transition="in" filter="wipe(up)">
                                      <p:cBhvr>
                                        <p:cTn id="40" dur="1000"/>
                                        <p:tgtEl>
                                          <p:spTgt spid="1748995">
                                            <p:txEl>
                                              <p:pRg st="8" end="8"/>
                                            </p:txEl>
                                          </p:spTgt>
                                        </p:tgtEl>
                                      </p:cBhvr>
                                    </p:animEffect>
                                  </p:childTnLst>
                                </p:cTn>
                              </p:par>
                            </p:childTnLst>
                          </p:cTn>
                        </p:par>
                        <p:par>
                          <p:cTn id="41" fill="hold" nodeType="afterGroup">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1748995">
                                            <p:txEl>
                                              <p:pRg st="9" end="9"/>
                                            </p:txEl>
                                          </p:spTgt>
                                        </p:tgtEl>
                                        <p:attrNameLst>
                                          <p:attrName>style.visibility</p:attrName>
                                        </p:attrNameLst>
                                      </p:cBhvr>
                                      <p:to>
                                        <p:strVal val="visible"/>
                                      </p:to>
                                    </p:set>
                                    <p:animEffect transition="in" filter="wipe(up)">
                                      <p:cBhvr>
                                        <p:cTn id="44" dur="1000"/>
                                        <p:tgtEl>
                                          <p:spTgt spid="1748995">
                                            <p:txEl>
                                              <p:pRg st="9" end="9"/>
                                            </p:txEl>
                                          </p:spTgt>
                                        </p:tgtEl>
                                      </p:cBhvr>
                                    </p:animEffect>
                                  </p:childTnLst>
                                </p:cTn>
                              </p:par>
                            </p:childTnLst>
                          </p:cTn>
                        </p:par>
                        <p:par>
                          <p:cTn id="45" fill="hold" nodeType="afterGroup">
                            <p:stCondLst>
                              <p:cond delay="6000"/>
                            </p:stCondLst>
                            <p:childTnLst>
                              <p:par>
                                <p:cTn id="46" presetID="22" presetClass="entr" presetSubtype="1" fill="hold" grpId="0" nodeType="afterEffect">
                                  <p:stCondLst>
                                    <p:cond delay="0"/>
                                  </p:stCondLst>
                                  <p:childTnLst>
                                    <p:set>
                                      <p:cBhvr>
                                        <p:cTn id="47" dur="1" fill="hold">
                                          <p:stCondLst>
                                            <p:cond delay="0"/>
                                          </p:stCondLst>
                                        </p:cTn>
                                        <p:tgtEl>
                                          <p:spTgt spid="1748995">
                                            <p:txEl>
                                              <p:pRg st="10" end="10"/>
                                            </p:txEl>
                                          </p:spTgt>
                                        </p:tgtEl>
                                        <p:attrNameLst>
                                          <p:attrName>style.visibility</p:attrName>
                                        </p:attrNameLst>
                                      </p:cBhvr>
                                      <p:to>
                                        <p:strVal val="visible"/>
                                      </p:to>
                                    </p:set>
                                    <p:animEffect transition="in" filter="wipe(up)">
                                      <p:cBhvr>
                                        <p:cTn id="48" dur="1000"/>
                                        <p:tgtEl>
                                          <p:spTgt spid="1748995">
                                            <p:txEl>
                                              <p:pRg st="10" end="1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48996"/>
                                        </p:tgtEl>
                                        <p:attrNameLst>
                                          <p:attrName>style.visibility</p:attrName>
                                        </p:attrNameLst>
                                      </p:cBhvr>
                                      <p:to>
                                        <p:strVal val="visible"/>
                                      </p:to>
                                    </p:set>
                                    <p:anim calcmode="lin" valueType="num">
                                      <p:cBhvr additive="base">
                                        <p:cTn id="53" dur="500" fill="hold"/>
                                        <p:tgtEl>
                                          <p:spTgt spid="1748996"/>
                                        </p:tgtEl>
                                        <p:attrNameLst>
                                          <p:attrName>ppt_x</p:attrName>
                                        </p:attrNameLst>
                                      </p:cBhvr>
                                      <p:tavLst>
                                        <p:tav tm="0">
                                          <p:val>
                                            <p:strVal val="#ppt_x"/>
                                          </p:val>
                                        </p:tav>
                                        <p:tav tm="100000">
                                          <p:val>
                                            <p:strVal val="#ppt_x"/>
                                          </p:val>
                                        </p:tav>
                                      </p:tavLst>
                                    </p:anim>
                                    <p:anim calcmode="lin" valueType="num">
                                      <p:cBhvr additive="base">
                                        <p:cTn id="54" dur="500" fill="hold"/>
                                        <p:tgtEl>
                                          <p:spTgt spid="1748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8995" grpId="0" uiExpand="1" build="p"/>
      <p:bldP spid="1748996"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EA9D22D-7E20-4F71-923A-94C22AF29AB5}" type="slidenum">
              <a:rPr lang="zh-CN" altLang="en-US"/>
              <a:pPr/>
              <a:t>174</a:t>
            </a:fld>
            <a:endParaRPr lang="en-US" altLang="zh-CN"/>
          </a:p>
        </p:txBody>
      </p:sp>
      <p:sp>
        <p:nvSpPr>
          <p:cNvPr id="5" name="日期占位符 4"/>
          <p:cNvSpPr>
            <a:spLocks noGrp="1"/>
          </p:cNvSpPr>
          <p:nvPr>
            <p:ph type="dt" sz="half" idx="11"/>
          </p:nvPr>
        </p:nvSpPr>
        <p:spPr/>
        <p:txBody>
          <a:bodyPr/>
          <a:lstStyle/>
          <a:p>
            <a:fld id="{C07250CE-EC40-4E29-857C-002E13E78B17}" type="datetime1">
              <a:rPr lang="zh-CN" altLang="en-US"/>
              <a:pPr/>
              <a:t>2023/3/5</a:t>
            </a:fld>
            <a:endParaRPr lang="en-US" altLang="zh-CN" sz="1000"/>
          </a:p>
        </p:txBody>
      </p:sp>
      <p:sp>
        <p:nvSpPr>
          <p:cNvPr id="1802242" name="Rectangle 2"/>
          <p:cNvSpPr>
            <a:spLocks noGrp="1" noChangeArrowheads="1"/>
          </p:cNvSpPr>
          <p:nvPr>
            <p:ph type="title"/>
          </p:nvPr>
        </p:nvSpPr>
        <p:spPr>
          <a:xfrm>
            <a:off x="415925" y="420688"/>
            <a:ext cx="9290050" cy="493712"/>
          </a:xfrm>
        </p:spPr>
        <p:txBody>
          <a:bodyPr/>
          <a:lstStyle/>
          <a:p>
            <a:r>
              <a:rPr lang="zh-CN" altLang="en-US" sz="3600"/>
              <a:t>将</a:t>
            </a:r>
            <a:r>
              <a:rPr lang="en-US" altLang="zh-CN" sz="3600"/>
              <a:t>SQL</a:t>
            </a:r>
            <a:r>
              <a:rPr lang="zh-CN" altLang="en-US" sz="3600"/>
              <a:t>语句嵌入到宿主语言中必须解决的问题</a:t>
            </a:r>
          </a:p>
        </p:txBody>
      </p:sp>
      <p:sp>
        <p:nvSpPr>
          <p:cNvPr id="1802243" name="Rectangle 3"/>
          <p:cNvSpPr>
            <a:spLocks noGrp="1" noChangeArrowheads="1"/>
          </p:cNvSpPr>
          <p:nvPr>
            <p:ph type="body" idx="1"/>
          </p:nvPr>
        </p:nvSpPr>
        <p:spPr>
          <a:xfrm>
            <a:off x="650875" y="1143000"/>
            <a:ext cx="8820150" cy="5124450"/>
          </a:xfrm>
        </p:spPr>
        <p:txBody>
          <a:bodyPr/>
          <a:lstStyle/>
          <a:p>
            <a:pPr>
              <a:lnSpc>
                <a:spcPct val="110000"/>
              </a:lnSpc>
            </a:pPr>
            <a:r>
              <a:rPr lang="en-US" altLang="zh-CN"/>
              <a:t>2. </a:t>
            </a:r>
            <a:r>
              <a:rPr lang="zh-CN" altLang="en-US"/>
              <a:t>数据库和主语言程序间的通信</a:t>
            </a:r>
          </a:p>
          <a:p>
            <a:pPr lvl="1">
              <a:lnSpc>
                <a:spcPct val="110000"/>
              </a:lnSpc>
            </a:pPr>
            <a:r>
              <a:rPr lang="zh-CN" altLang="en-US"/>
              <a:t>需要解决数据库和主语言程序间的通信问题 </a:t>
            </a:r>
          </a:p>
          <a:p>
            <a:pPr lvl="2">
              <a:lnSpc>
                <a:spcPct val="110000"/>
              </a:lnSpc>
            </a:pPr>
            <a:r>
              <a:rPr lang="en-US" altLang="zh-CN"/>
              <a:t>SQL</a:t>
            </a:r>
            <a:r>
              <a:rPr lang="zh-CN" altLang="en-US"/>
              <a:t>语句执行是否成功，需要将执行结果反馈给应用程序</a:t>
            </a:r>
          </a:p>
          <a:p>
            <a:pPr lvl="1">
              <a:lnSpc>
                <a:spcPct val="110000"/>
              </a:lnSpc>
            </a:pPr>
            <a:r>
              <a:rPr lang="zh-CN" altLang="en-US"/>
              <a:t>在</a:t>
            </a:r>
            <a:r>
              <a:rPr lang="en-US" altLang="zh-CN"/>
              <a:t>SQL</a:t>
            </a:r>
            <a:r>
              <a:rPr lang="zh-CN" altLang="en-US"/>
              <a:t>中设有一通信区</a:t>
            </a:r>
            <a:r>
              <a:rPr lang="en-US" altLang="zh-CN"/>
              <a:t>SQLCA</a:t>
            </a:r>
            <a:r>
              <a:rPr lang="en-US" altLang="zh-CN" sz="2000"/>
              <a:t>(SQL Communication Area)</a:t>
            </a:r>
            <a:r>
              <a:rPr lang="zh-CN" altLang="en-US"/>
              <a:t> </a:t>
            </a:r>
          </a:p>
          <a:p>
            <a:pPr lvl="2">
              <a:lnSpc>
                <a:spcPct val="110000"/>
              </a:lnSpc>
            </a:pPr>
            <a:r>
              <a:rPr lang="en-US" altLang="zh-CN"/>
              <a:t>SQLCA</a:t>
            </a:r>
            <a:r>
              <a:rPr lang="zh-CN" altLang="en-US"/>
              <a:t>是一个数据结构</a:t>
            </a:r>
          </a:p>
          <a:p>
            <a:pPr lvl="3">
              <a:lnSpc>
                <a:spcPct val="110000"/>
              </a:lnSpc>
            </a:pPr>
            <a:r>
              <a:rPr lang="zh-CN" altLang="en-US"/>
              <a:t>其中包含描述</a:t>
            </a:r>
            <a:r>
              <a:rPr lang="en-US" altLang="zh-CN"/>
              <a:t>DBMS</a:t>
            </a:r>
            <a:r>
              <a:rPr lang="zh-CN" altLang="en-US"/>
              <a:t>当前工作状态的若干信息</a:t>
            </a:r>
          </a:p>
          <a:p>
            <a:pPr lvl="3">
              <a:lnSpc>
                <a:spcPct val="110000"/>
              </a:lnSpc>
            </a:pPr>
            <a:r>
              <a:rPr lang="en-US" altLang="zh-CN"/>
              <a:t>SQLCA</a:t>
            </a:r>
            <a:r>
              <a:rPr lang="zh-CN" altLang="en-US"/>
              <a:t>中有一状态指示单元</a:t>
            </a:r>
            <a:r>
              <a:rPr lang="en-US" altLang="zh-CN"/>
              <a:t>SQLCODE</a:t>
            </a:r>
            <a:r>
              <a:rPr lang="zh-CN" altLang="en-US"/>
              <a:t>，用于存放</a:t>
            </a:r>
            <a:r>
              <a:rPr lang="en-US" altLang="zh-CN"/>
              <a:t>SQL</a:t>
            </a:r>
            <a:r>
              <a:rPr lang="zh-CN" altLang="en-US"/>
              <a:t>语句的执行结果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02243">
                                            <p:txEl>
                                              <p:pRg st="0" end="0"/>
                                            </p:txEl>
                                          </p:spTgt>
                                        </p:tgtEl>
                                        <p:attrNameLst>
                                          <p:attrName>style.visibility</p:attrName>
                                        </p:attrNameLst>
                                      </p:cBhvr>
                                      <p:to>
                                        <p:strVal val="visible"/>
                                      </p:to>
                                    </p:set>
                                    <p:animEffect transition="in" filter="wipe(up)">
                                      <p:cBhvr>
                                        <p:cTn id="7" dur="1000"/>
                                        <p:tgtEl>
                                          <p:spTgt spid="180224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802243">
                                            <p:txEl>
                                              <p:pRg st="1" end="1"/>
                                            </p:txEl>
                                          </p:spTgt>
                                        </p:tgtEl>
                                        <p:attrNameLst>
                                          <p:attrName>style.visibility</p:attrName>
                                        </p:attrNameLst>
                                      </p:cBhvr>
                                      <p:to>
                                        <p:strVal val="visible"/>
                                      </p:to>
                                    </p:set>
                                    <p:animEffect transition="in" filter="wipe(up)">
                                      <p:cBhvr>
                                        <p:cTn id="11" dur="1000"/>
                                        <p:tgtEl>
                                          <p:spTgt spid="180224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802243">
                                            <p:txEl>
                                              <p:pRg st="2" end="2"/>
                                            </p:txEl>
                                          </p:spTgt>
                                        </p:tgtEl>
                                        <p:attrNameLst>
                                          <p:attrName>style.visibility</p:attrName>
                                        </p:attrNameLst>
                                      </p:cBhvr>
                                      <p:to>
                                        <p:strVal val="visible"/>
                                      </p:to>
                                    </p:set>
                                    <p:animEffect transition="in" filter="wipe(up)">
                                      <p:cBhvr>
                                        <p:cTn id="15" dur="1000"/>
                                        <p:tgtEl>
                                          <p:spTgt spid="18022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802243">
                                            <p:txEl>
                                              <p:pRg st="3" end="3"/>
                                            </p:txEl>
                                          </p:spTgt>
                                        </p:tgtEl>
                                        <p:attrNameLst>
                                          <p:attrName>style.visibility</p:attrName>
                                        </p:attrNameLst>
                                      </p:cBhvr>
                                      <p:to>
                                        <p:strVal val="visible"/>
                                      </p:to>
                                    </p:set>
                                    <p:animEffect transition="in" filter="wipe(up)">
                                      <p:cBhvr>
                                        <p:cTn id="20" dur="1000"/>
                                        <p:tgtEl>
                                          <p:spTgt spid="1802243">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802243">
                                            <p:txEl>
                                              <p:pRg st="4" end="4"/>
                                            </p:txEl>
                                          </p:spTgt>
                                        </p:tgtEl>
                                        <p:attrNameLst>
                                          <p:attrName>style.visibility</p:attrName>
                                        </p:attrNameLst>
                                      </p:cBhvr>
                                      <p:to>
                                        <p:strVal val="visible"/>
                                      </p:to>
                                    </p:set>
                                    <p:animEffect transition="in" filter="wipe(up)">
                                      <p:cBhvr>
                                        <p:cTn id="24" dur="1000"/>
                                        <p:tgtEl>
                                          <p:spTgt spid="1802243">
                                            <p:txEl>
                                              <p:pRg st="4" end="4"/>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802243">
                                            <p:txEl>
                                              <p:pRg st="5" end="5"/>
                                            </p:txEl>
                                          </p:spTgt>
                                        </p:tgtEl>
                                        <p:attrNameLst>
                                          <p:attrName>style.visibility</p:attrName>
                                        </p:attrNameLst>
                                      </p:cBhvr>
                                      <p:to>
                                        <p:strVal val="visible"/>
                                      </p:to>
                                    </p:set>
                                    <p:animEffect transition="in" filter="wipe(up)">
                                      <p:cBhvr>
                                        <p:cTn id="28" dur="1000"/>
                                        <p:tgtEl>
                                          <p:spTgt spid="1802243">
                                            <p:txEl>
                                              <p:pRg st="5" end="5"/>
                                            </p:txEl>
                                          </p:spTgt>
                                        </p:tgtEl>
                                      </p:cBhvr>
                                    </p:animEffect>
                                  </p:childTnLst>
                                </p:cTn>
                              </p:par>
                            </p:childTnLst>
                          </p:cTn>
                        </p:par>
                        <p:par>
                          <p:cTn id="29" fill="hold" nodeType="afterGroup">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1802243">
                                            <p:txEl>
                                              <p:pRg st="6" end="6"/>
                                            </p:txEl>
                                          </p:spTgt>
                                        </p:tgtEl>
                                        <p:attrNameLst>
                                          <p:attrName>style.visibility</p:attrName>
                                        </p:attrNameLst>
                                      </p:cBhvr>
                                      <p:to>
                                        <p:strVal val="visible"/>
                                      </p:to>
                                    </p:set>
                                    <p:animEffect transition="in" filter="wipe(up)">
                                      <p:cBhvr>
                                        <p:cTn id="32" dur="1000"/>
                                        <p:tgtEl>
                                          <p:spTgt spid="1802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43" grpId="0" uiExpand="1"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24864F0-AE86-41B3-947F-C8B9DFC03FBB}" type="slidenum">
              <a:rPr lang="zh-CN" altLang="en-US"/>
              <a:pPr/>
              <a:t>175</a:t>
            </a:fld>
            <a:endParaRPr lang="en-US" altLang="zh-CN"/>
          </a:p>
        </p:txBody>
      </p:sp>
      <p:sp>
        <p:nvSpPr>
          <p:cNvPr id="5" name="日期占位符 4"/>
          <p:cNvSpPr>
            <a:spLocks noGrp="1"/>
          </p:cNvSpPr>
          <p:nvPr>
            <p:ph type="dt" sz="half" idx="11"/>
          </p:nvPr>
        </p:nvSpPr>
        <p:spPr/>
        <p:txBody>
          <a:bodyPr/>
          <a:lstStyle/>
          <a:p>
            <a:fld id="{D5380B89-F249-4D26-8050-4F1E2518C55B}" type="datetime1">
              <a:rPr lang="zh-CN" altLang="en-US"/>
              <a:pPr/>
              <a:t>2023/3/5</a:t>
            </a:fld>
            <a:endParaRPr lang="en-US" altLang="zh-CN" sz="1000"/>
          </a:p>
        </p:txBody>
      </p:sp>
      <p:sp>
        <p:nvSpPr>
          <p:cNvPr id="1751042" name="Rectangle 2"/>
          <p:cNvSpPr>
            <a:spLocks noGrp="1" noChangeArrowheads="1"/>
          </p:cNvSpPr>
          <p:nvPr>
            <p:ph type="title"/>
          </p:nvPr>
        </p:nvSpPr>
        <p:spPr/>
        <p:txBody>
          <a:bodyPr/>
          <a:lstStyle/>
          <a:p>
            <a:r>
              <a:rPr lang="en-US" altLang="zh-CN"/>
              <a:t>SQL</a:t>
            </a:r>
            <a:r>
              <a:rPr lang="zh-CN" altLang="en-US"/>
              <a:t>通信区</a:t>
            </a:r>
          </a:p>
        </p:txBody>
      </p:sp>
      <p:sp>
        <p:nvSpPr>
          <p:cNvPr id="1751043" name="Rectangle 3"/>
          <p:cNvSpPr>
            <a:spLocks noGrp="1" noChangeArrowheads="1"/>
          </p:cNvSpPr>
          <p:nvPr>
            <p:ph type="body" idx="1"/>
          </p:nvPr>
        </p:nvSpPr>
        <p:spPr>
          <a:xfrm>
            <a:off x="704850" y="1196975"/>
            <a:ext cx="8420100" cy="3735388"/>
          </a:xfrm>
        </p:spPr>
        <p:txBody>
          <a:bodyPr/>
          <a:lstStyle/>
          <a:p>
            <a:pPr marL="342900" indent="-342900" defTabSz="914400">
              <a:lnSpc>
                <a:spcPct val="100000"/>
              </a:lnSpc>
            </a:pPr>
            <a:r>
              <a:rPr lang="en-US" altLang="zh-CN"/>
              <a:t>SQLCA</a:t>
            </a:r>
            <a:r>
              <a:rPr lang="zh-CN" altLang="en-US"/>
              <a:t>的用途</a:t>
            </a:r>
          </a:p>
          <a:p>
            <a:pPr marL="742950" lvl="1" indent="-285750" defTabSz="914400">
              <a:lnSpc>
                <a:spcPct val="100000"/>
              </a:lnSpc>
            </a:pPr>
            <a:r>
              <a:rPr lang="en-US" altLang="zh-CN"/>
              <a:t>SQL</a:t>
            </a:r>
            <a:r>
              <a:rPr lang="zh-CN" altLang="en-US"/>
              <a:t>语句执行后，</a:t>
            </a:r>
            <a:r>
              <a:rPr lang="en-US" altLang="zh-CN"/>
              <a:t>DBMS</a:t>
            </a:r>
            <a:r>
              <a:rPr lang="zh-CN" altLang="en-US"/>
              <a:t>反馈给应用程序信息</a:t>
            </a:r>
          </a:p>
          <a:p>
            <a:pPr marL="1143000" lvl="2" indent="-228600" defTabSz="914400">
              <a:lnSpc>
                <a:spcPct val="100000"/>
              </a:lnSpc>
            </a:pPr>
            <a:r>
              <a:rPr lang="zh-CN" altLang="en-US"/>
              <a:t> 描述系统当前工作状态</a:t>
            </a:r>
          </a:p>
          <a:p>
            <a:pPr marL="1143000" lvl="2" indent="-228600" defTabSz="914400">
              <a:lnSpc>
                <a:spcPct val="100000"/>
              </a:lnSpc>
            </a:pPr>
            <a:r>
              <a:rPr lang="zh-CN" altLang="en-US"/>
              <a:t> 描述运行环境</a:t>
            </a:r>
          </a:p>
          <a:p>
            <a:pPr marL="742950" lvl="1" indent="-285750" defTabSz="914400">
              <a:lnSpc>
                <a:spcPct val="100000"/>
              </a:lnSpc>
            </a:pPr>
            <a:r>
              <a:rPr lang="zh-CN" altLang="en-US"/>
              <a:t>这些信息将送到</a:t>
            </a:r>
            <a:r>
              <a:rPr lang="en-US" altLang="zh-CN"/>
              <a:t>SQL</a:t>
            </a:r>
            <a:r>
              <a:rPr lang="zh-CN" altLang="en-US"/>
              <a:t>通信区</a:t>
            </a:r>
            <a:r>
              <a:rPr lang="en-US" altLang="zh-CN"/>
              <a:t>SQLCA</a:t>
            </a:r>
            <a:r>
              <a:rPr lang="zh-CN" altLang="en-US"/>
              <a:t>中</a:t>
            </a:r>
          </a:p>
          <a:p>
            <a:pPr marL="742950" lvl="1" indent="-285750" defTabSz="914400">
              <a:lnSpc>
                <a:spcPct val="100000"/>
              </a:lnSpc>
            </a:pPr>
            <a:r>
              <a:rPr lang="zh-CN" altLang="en-US"/>
              <a:t>应用程序从</a:t>
            </a:r>
            <a:r>
              <a:rPr lang="en-US" altLang="zh-CN"/>
              <a:t>SQLCA</a:t>
            </a:r>
            <a:r>
              <a:rPr lang="zh-CN" altLang="en-US"/>
              <a:t>中取出这些状态信息，据此决定接下来执行的语句</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36AD028-FF1B-4A48-8AED-232F7BC3D6B7}" type="slidenum">
              <a:rPr lang="zh-CN" altLang="en-US"/>
              <a:pPr/>
              <a:t>176</a:t>
            </a:fld>
            <a:endParaRPr lang="en-US" altLang="zh-CN"/>
          </a:p>
        </p:txBody>
      </p:sp>
      <p:sp>
        <p:nvSpPr>
          <p:cNvPr id="5" name="日期占位符 4"/>
          <p:cNvSpPr>
            <a:spLocks noGrp="1"/>
          </p:cNvSpPr>
          <p:nvPr>
            <p:ph type="dt" sz="half" idx="11"/>
          </p:nvPr>
        </p:nvSpPr>
        <p:spPr/>
        <p:txBody>
          <a:bodyPr/>
          <a:lstStyle/>
          <a:p>
            <a:fld id="{0A779915-61AB-4BC2-A6D4-3343683A81D3}" type="datetime1">
              <a:rPr lang="zh-CN" altLang="en-US"/>
              <a:pPr/>
              <a:t>2023/3/5</a:t>
            </a:fld>
            <a:endParaRPr lang="en-US" altLang="zh-CN" sz="1000"/>
          </a:p>
        </p:txBody>
      </p:sp>
      <p:sp>
        <p:nvSpPr>
          <p:cNvPr id="1752066" name="Rectangle 2"/>
          <p:cNvSpPr>
            <a:spLocks noGrp="1" noChangeArrowheads="1"/>
          </p:cNvSpPr>
          <p:nvPr>
            <p:ph type="title"/>
          </p:nvPr>
        </p:nvSpPr>
        <p:spPr/>
        <p:txBody>
          <a:bodyPr/>
          <a:lstStyle/>
          <a:p>
            <a:r>
              <a:rPr lang="en-US" altLang="zh-CN"/>
              <a:t>SQL</a:t>
            </a:r>
            <a:r>
              <a:rPr lang="zh-CN" altLang="en-US"/>
              <a:t>通信区</a:t>
            </a:r>
          </a:p>
        </p:txBody>
      </p:sp>
      <p:sp>
        <p:nvSpPr>
          <p:cNvPr id="1752067" name="Rectangle 3"/>
          <p:cNvSpPr>
            <a:spLocks noGrp="1" noChangeArrowheads="1"/>
          </p:cNvSpPr>
          <p:nvPr>
            <p:ph type="body" idx="1"/>
          </p:nvPr>
        </p:nvSpPr>
        <p:spPr>
          <a:xfrm>
            <a:off x="704850" y="1196975"/>
            <a:ext cx="8420100" cy="5035550"/>
          </a:xfrm>
        </p:spPr>
        <p:txBody>
          <a:bodyPr/>
          <a:lstStyle/>
          <a:p>
            <a:pPr marL="342900" indent="-342900" defTabSz="914400"/>
            <a:r>
              <a:rPr lang="en-US" altLang="zh-CN"/>
              <a:t>SQLCA</a:t>
            </a:r>
            <a:r>
              <a:rPr lang="zh-CN" altLang="en-US"/>
              <a:t>的内容</a:t>
            </a:r>
          </a:p>
          <a:p>
            <a:pPr marL="742950" lvl="1" indent="-285750" defTabSz="914400"/>
            <a:r>
              <a:rPr lang="zh-CN" altLang="en-US"/>
              <a:t>与所执行的</a:t>
            </a:r>
            <a:r>
              <a:rPr lang="en-US" altLang="zh-CN"/>
              <a:t>SQL</a:t>
            </a:r>
            <a:r>
              <a:rPr lang="zh-CN" altLang="en-US"/>
              <a:t>语句有关</a:t>
            </a:r>
          </a:p>
          <a:p>
            <a:pPr marL="742950" lvl="1" indent="-285750" defTabSz="914400"/>
            <a:r>
              <a:rPr lang="zh-CN" altLang="en-US"/>
              <a:t> 与该</a:t>
            </a:r>
            <a:r>
              <a:rPr lang="en-US" altLang="zh-CN"/>
              <a:t>SQL</a:t>
            </a:r>
            <a:r>
              <a:rPr lang="zh-CN" altLang="en-US"/>
              <a:t>语句的执行情况有关</a:t>
            </a:r>
          </a:p>
          <a:p>
            <a:pPr marL="1143000" lvl="2" indent="-228600" defTabSz="914400">
              <a:buFont typeface="Wingdings" pitchFamily="2" charset="2"/>
              <a:buNone/>
            </a:pPr>
            <a:r>
              <a:rPr lang="zh-CN" altLang="en-US"/>
              <a:t>例：在执行删除语句</a:t>
            </a:r>
            <a:r>
              <a:rPr lang="en-US" altLang="zh-CN"/>
              <a:t>DELETE</a:t>
            </a:r>
            <a:r>
              <a:rPr lang="zh-CN" altLang="en-US"/>
              <a:t>后，不同的执行情况，</a:t>
            </a:r>
            <a:r>
              <a:rPr lang="en-US" altLang="zh-CN"/>
              <a:t>SQLCA</a:t>
            </a:r>
            <a:r>
              <a:rPr lang="zh-CN" altLang="en-US"/>
              <a:t>中有不同的信息：</a:t>
            </a:r>
          </a:p>
          <a:p>
            <a:pPr marL="1600200" lvl="3" indent="-228600" defTabSz="914400"/>
            <a:r>
              <a:rPr lang="zh-CN" altLang="en-US"/>
              <a:t> 违反数据保护规则，操作拒绝</a:t>
            </a:r>
          </a:p>
          <a:p>
            <a:pPr marL="1600200" lvl="3" indent="-228600" defTabSz="914400"/>
            <a:r>
              <a:rPr lang="zh-CN" altLang="en-US"/>
              <a:t> 没有满足条件的行，一行也没有删除</a:t>
            </a:r>
          </a:p>
          <a:p>
            <a:pPr marL="1600200" lvl="3" indent="-228600" defTabSz="914400"/>
            <a:r>
              <a:rPr lang="zh-CN" altLang="en-US"/>
              <a:t> 成功删除，并有删除的行数</a:t>
            </a:r>
          </a:p>
          <a:p>
            <a:pPr marL="1600200" lvl="3" indent="-228600" defTabSz="914400"/>
            <a:r>
              <a:rPr lang="zh-CN" altLang="en-US"/>
              <a:t> 无条件删除警告信息</a:t>
            </a:r>
          </a:p>
          <a:p>
            <a:pPr marL="1600200" lvl="3" indent="-228600" defTabSz="914400"/>
            <a:r>
              <a:rPr lang="zh-CN" altLang="en-US"/>
              <a:t> 由于各种原因，执行出错</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CEC5D7-2A20-4A25-997F-77ABE77A322E}" type="slidenum">
              <a:rPr lang="zh-CN" altLang="en-US"/>
              <a:pPr/>
              <a:t>177</a:t>
            </a:fld>
            <a:endParaRPr lang="en-US" altLang="zh-CN"/>
          </a:p>
        </p:txBody>
      </p:sp>
      <p:sp>
        <p:nvSpPr>
          <p:cNvPr id="5" name="日期占位符 4"/>
          <p:cNvSpPr>
            <a:spLocks noGrp="1"/>
          </p:cNvSpPr>
          <p:nvPr>
            <p:ph type="dt" sz="half" idx="11"/>
          </p:nvPr>
        </p:nvSpPr>
        <p:spPr/>
        <p:txBody>
          <a:bodyPr/>
          <a:lstStyle/>
          <a:p>
            <a:fld id="{9D383500-BA62-45B1-98B4-5B05D50902EE}" type="datetime1">
              <a:rPr lang="zh-CN" altLang="en-US"/>
              <a:pPr/>
              <a:t>2023/3/5</a:t>
            </a:fld>
            <a:endParaRPr lang="en-US" altLang="zh-CN" sz="1000"/>
          </a:p>
        </p:txBody>
      </p:sp>
      <p:sp>
        <p:nvSpPr>
          <p:cNvPr id="1801218" name="Rectangle 2"/>
          <p:cNvSpPr>
            <a:spLocks noGrp="1" noChangeArrowheads="1"/>
          </p:cNvSpPr>
          <p:nvPr>
            <p:ph type="title"/>
          </p:nvPr>
        </p:nvSpPr>
        <p:spPr>
          <a:xfrm>
            <a:off x="344488" y="420688"/>
            <a:ext cx="9561512" cy="493712"/>
          </a:xfrm>
        </p:spPr>
        <p:txBody>
          <a:bodyPr/>
          <a:lstStyle/>
          <a:p>
            <a:r>
              <a:rPr lang="zh-CN" altLang="en-US" sz="3600"/>
              <a:t>将</a:t>
            </a:r>
            <a:r>
              <a:rPr lang="en-US" altLang="zh-CN" sz="3600"/>
              <a:t>SQL</a:t>
            </a:r>
            <a:r>
              <a:rPr lang="zh-CN" altLang="en-US" sz="3600"/>
              <a:t>语句嵌入到宿主语言中必须解决的问题</a:t>
            </a:r>
          </a:p>
        </p:txBody>
      </p:sp>
      <p:sp>
        <p:nvSpPr>
          <p:cNvPr id="1801219" name="Rectangle 3"/>
          <p:cNvSpPr>
            <a:spLocks noGrp="1" noChangeArrowheads="1"/>
          </p:cNvSpPr>
          <p:nvPr>
            <p:ph type="body" idx="1"/>
          </p:nvPr>
        </p:nvSpPr>
        <p:spPr>
          <a:xfrm>
            <a:off x="650875" y="1143000"/>
            <a:ext cx="8820150" cy="5270500"/>
          </a:xfrm>
        </p:spPr>
        <p:txBody>
          <a:bodyPr/>
          <a:lstStyle/>
          <a:p>
            <a:r>
              <a:rPr lang="en-US" altLang="zh-CN"/>
              <a:t>3. </a:t>
            </a:r>
            <a:r>
              <a:rPr lang="zh-CN" altLang="en-US"/>
              <a:t>数据库和主语言程序间的数据交换</a:t>
            </a:r>
          </a:p>
          <a:p>
            <a:pPr lvl="1"/>
            <a:r>
              <a:rPr lang="zh-CN" altLang="en-US"/>
              <a:t>嵌入式</a:t>
            </a:r>
            <a:r>
              <a:rPr lang="en-US" altLang="zh-CN"/>
              <a:t>SQL</a:t>
            </a:r>
            <a:r>
              <a:rPr lang="zh-CN" altLang="en-US"/>
              <a:t>语句有输入变量和输出变量，用来与主语言进行数据交换。</a:t>
            </a:r>
          </a:p>
          <a:p>
            <a:pPr lvl="2"/>
            <a:r>
              <a:rPr lang="zh-CN" altLang="en-US"/>
              <a:t>这些变量是主语言定义的程序变量，简称主变量</a:t>
            </a:r>
            <a:r>
              <a:rPr lang="en-US" altLang="zh-CN"/>
              <a:t>(host variable)</a:t>
            </a:r>
            <a:r>
              <a:rPr lang="zh-CN" altLang="en-US"/>
              <a:t>或宿主变量主变量的用途</a:t>
            </a:r>
          </a:p>
          <a:p>
            <a:pPr lvl="1"/>
            <a:r>
              <a:rPr lang="zh-CN" altLang="en-US"/>
              <a:t>输入主变量</a:t>
            </a:r>
          </a:p>
          <a:p>
            <a:pPr lvl="2"/>
            <a:r>
              <a:rPr lang="zh-CN" altLang="en-US"/>
              <a:t> 指定向数据库中插入的数据； 将数据库中的数据修改为指定值； 指定执行的操作</a:t>
            </a:r>
          </a:p>
          <a:p>
            <a:pPr lvl="2"/>
            <a:r>
              <a:rPr lang="zh-CN" altLang="en-US"/>
              <a:t> 指定</a:t>
            </a:r>
            <a:r>
              <a:rPr lang="en-US" altLang="zh-CN"/>
              <a:t>WHERE</a:t>
            </a:r>
            <a:r>
              <a:rPr lang="zh-CN" altLang="en-US"/>
              <a:t>子句或</a:t>
            </a:r>
            <a:r>
              <a:rPr lang="en-US" altLang="zh-CN"/>
              <a:t>HAVING</a:t>
            </a:r>
            <a:r>
              <a:rPr lang="zh-CN" altLang="en-US"/>
              <a:t>子句中的条件</a:t>
            </a:r>
          </a:p>
          <a:p>
            <a:pPr lvl="1"/>
            <a:r>
              <a:rPr lang="zh-CN" altLang="en-US"/>
              <a:t>输出主变量</a:t>
            </a:r>
          </a:p>
          <a:p>
            <a:pPr lvl="2"/>
            <a:r>
              <a:rPr lang="zh-CN" altLang="en-US"/>
              <a:t> 获取</a:t>
            </a:r>
            <a:r>
              <a:rPr lang="en-US" altLang="zh-CN"/>
              <a:t>SQL</a:t>
            </a:r>
            <a:r>
              <a:rPr lang="zh-CN" altLang="en-US"/>
              <a:t>语句的结果数据和</a:t>
            </a:r>
            <a:r>
              <a:rPr lang="en-US" altLang="zh-CN"/>
              <a:t>SQL</a:t>
            </a:r>
            <a:r>
              <a:rPr lang="zh-CN" altLang="en-US"/>
              <a:t>语句的执行状态</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77DC9C9-426C-4CCC-B01E-04A28526D2A5}" type="slidenum">
              <a:rPr lang="zh-CN" altLang="en-US"/>
              <a:pPr/>
              <a:t>178</a:t>
            </a:fld>
            <a:endParaRPr lang="en-US" altLang="zh-CN"/>
          </a:p>
        </p:txBody>
      </p:sp>
      <p:sp>
        <p:nvSpPr>
          <p:cNvPr id="5" name="日期占位符 4"/>
          <p:cNvSpPr>
            <a:spLocks noGrp="1"/>
          </p:cNvSpPr>
          <p:nvPr>
            <p:ph type="dt" sz="half" idx="11"/>
          </p:nvPr>
        </p:nvSpPr>
        <p:spPr/>
        <p:txBody>
          <a:bodyPr/>
          <a:lstStyle/>
          <a:p>
            <a:fld id="{A8741995-B297-4D90-BFA1-E2A1FF24FFC5}" type="datetime1">
              <a:rPr lang="zh-CN" altLang="en-US"/>
              <a:pPr/>
              <a:t>2023/3/5</a:t>
            </a:fld>
            <a:endParaRPr lang="en-US" altLang="zh-CN" sz="1000"/>
          </a:p>
        </p:txBody>
      </p:sp>
      <p:sp>
        <p:nvSpPr>
          <p:cNvPr id="1756162" name="Rectangle 2"/>
          <p:cNvSpPr>
            <a:spLocks noGrp="1" noChangeArrowheads="1"/>
          </p:cNvSpPr>
          <p:nvPr>
            <p:ph type="title"/>
          </p:nvPr>
        </p:nvSpPr>
        <p:spPr/>
        <p:txBody>
          <a:bodyPr/>
          <a:lstStyle/>
          <a:p>
            <a:pPr defTabSz="914400"/>
            <a:r>
              <a:rPr lang="zh-CN" altLang="en-US" sz="4400"/>
              <a:t>主变量（续）</a:t>
            </a:r>
            <a:r>
              <a:rPr lang="zh-CN" altLang="en-US"/>
              <a:t> </a:t>
            </a:r>
          </a:p>
        </p:txBody>
      </p:sp>
      <p:sp>
        <p:nvSpPr>
          <p:cNvPr id="1756163" name="Rectangle 3"/>
          <p:cNvSpPr>
            <a:spLocks noGrp="1" noChangeArrowheads="1"/>
          </p:cNvSpPr>
          <p:nvPr>
            <p:ph type="body" idx="1"/>
          </p:nvPr>
        </p:nvSpPr>
        <p:spPr>
          <a:xfrm>
            <a:off x="650875" y="1143000"/>
            <a:ext cx="8820150" cy="4886325"/>
          </a:xfrm>
        </p:spPr>
        <p:txBody>
          <a:bodyPr/>
          <a:lstStyle/>
          <a:p>
            <a:pPr marL="342900" indent="-342900" defTabSz="914400"/>
            <a:r>
              <a:rPr lang="zh-CN" altLang="en-US"/>
              <a:t>指示变量</a:t>
            </a:r>
          </a:p>
          <a:p>
            <a:pPr marL="742950" lvl="1" indent="-285750" defTabSz="914400"/>
            <a:r>
              <a:rPr lang="zh-CN" altLang="en-US"/>
              <a:t>一个主变量可以附带一个指示变量（</a:t>
            </a:r>
            <a:r>
              <a:rPr lang="en-US" altLang="zh-CN"/>
              <a:t>Indicator Variable</a:t>
            </a:r>
            <a:r>
              <a:rPr lang="zh-CN" altLang="en-US"/>
              <a:t>）</a:t>
            </a:r>
          </a:p>
          <a:p>
            <a:pPr marL="742950" lvl="1" indent="-285750" defTabSz="914400"/>
            <a:r>
              <a:rPr lang="zh-CN" altLang="en-US"/>
              <a:t>什么是指示变量</a:t>
            </a:r>
          </a:p>
          <a:p>
            <a:pPr marL="1143000" lvl="2" indent="-228600" defTabSz="914400"/>
            <a:r>
              <a:rPr lang="zh-CN" altLang="en-US"/>
              <a:t>整型变量</a:t>
            </a:r>
          </a:p>
          <a:p>
            <a:pPr marL="1143000" lvl="2" indent="-228600" defTabSz="914400"/>
            <a:r>
              <a:rPr lang="zh-CN" altLang="en-US"/>
              <a:t>用来“指示”所指主变量的值或条件</a:t>
            </a:r>
          </a:p>
          <a:p>
            <a:pPr marL="742950" lvl="1" indent="-285750" defTabSz="914400"/>
            <a:r>
              <a:rPr lang="zh-CN" altLang="en-US"/>
              <a:t>指示变量的用途</a:t>
            </a:r>
          </a:p>
          <a:p>
            <a:pPr marL="1143000" lvl="2" indent="-228600" defTabSz="914400"/>
            <a:r>
              <a:rPr lang="zh-CN" altLang="en-US"/>
              <a:t>输入主变量可以利用指示变量赋空值</a:t>
            </a:r>
          </a:p>
          <a:p>
            <a:pPr marL="1143000" lvl="2" indent="-228600" defTabSz="914400"/>
            <a:r>
              <a:rPr lang="zh-CN" altLang="en-US"/>
              <a:t>输出主变量可以利用指示变量检测出是否空值，值是否被截断</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F066E3E-2014-4DC9-BD86-3F402067C7B4}" type="slidenum">
              <a:rPr lang="zh-CN" altLang="en-US"/>
              <a:pPr/>
              <a:t>179</a:t>
            </a:fld>
            <a:endParaRPr lang="en-US" altLang="zh-CN"/>
          </a:p>
        </p:txBody>
      </p:sp>
      <p:sp>
        <p:nvSpPr>
          <p:cNvPr id="5" name="日期占位符 4"/>
          <p:cNvSpPr>
            <a:spLocks noGrp="1"/>
          </p:cNvSpPr>
          <p:nvPr>
            <p:ph type="dt" sz="half" idx="11"/>
          </p:nvPr>
        </p:nvSpPr>
        <p:spPr/>
        <p:txBody>
          <a:bodyPr/>
          <a:lstStyle/>
          <a:p>
            <a:fld id="{F2C03B64-8EE2-4187-9340-BAA03B2BBD1B}" type="datetime1">
              <a:rPr lang="zh-CN" altLang="en-US"/>
              <a:pPr/>
              <a:t>2023/3/5</a:t>
            </a:fld>
            <a:endParaRPr lang="en-US" altLang="zh-CN" sz="1000"/>
          </a:p>
        </p:txBody>
      </p:sp>
      <p:sp>
        <p:nvSpPr>
          <p:cNvPr id="1803266" name="Rectangle 2"/>
          <p:cNvSpPr>
            <a:spLocks noGrp="1" noChangeArrowheads="1"/>
          </p:cNvSpPr>
          <p:nvPr>
            <p:ph type="title"/>
          </p:nvPr>
        </p:nvSpPr>
        <p:spPr>
          <a:xfrm>
            <a:off x="650875" y="420688"/>
            <a:ext cx="9255125" cy="493712"/>
          </a:xfrm>
        </p:spPr>
        <p:txBody>
          <a:bodyPr/>
          <a:lstStyle/>
          <a:p>
            <a:r>
              <a:rPr lang="zh-CN" altLang="en-US" sz="3600"/>
              <a:t>将</a:t>
            </a:r>
            <a:r>
              <a:rPr lang="en-US" altLang="zh-CN" sz="3600"/>
              <a:t>SQL</a:t>
            </a:r>
            <a:r>
              <a:rPr lang="zh-CN" altLang="en-US" sz="3600"/>
              <a:t>语句嵌入到宿主语言中必须解决的问题</a:t>
            </a:r>
          </a:p>
        </p:txBody>
      </p:sp>
      <p:sp>
        <p:nvSpPr>
          <p:cNvPr id="1803267" name="Rectangle 3"/>
          <p:cNvSpPr>
            <a:spLocks noGrp="1" noChangeArrowheads="1"/>
          </p:cNvSpPr>
          <p:nvPr>
            <p:ph type="body" idx="1"/>
          </p:nvPr>
        </p:nvSpPr>
        <p:spPr>
          <a:xfrm>
            <a:off x="650875" y="1143000"/>
            <a:ext cx="8839200" cy="5294313"/>
          </a:xfrm>
        </p:spPr>
        <p:txBody>
          <a:bodyPr/>
          <a:lstStyle/>
          <a:p>
            <a:pPr>
              <a:spcBef>
                <a:spcPct val="10000"/>
              </a:spcBef>
            </a:pPr>
            <a:r>
              <a:rPr lang="en-US" altLang="zh-CN"/>
              <a:t>4.</a:t>
            </a:r>
            <a:r>
              <a:rPr lang="zh-CN" altLang="en-US"/>
              <a:t>需要协调面向集合和面向记录两种不同的处理方式 </a:t>
            </a:r>
          </a:p>
          <a:p>
            <a:pPr lvl="1">
              <a:spcBef>
                <a:spcPct val="10000"/>
              </a:spcBef>
            </a:pPr>
            <a:r>
              <a:rPr lang="zh-CN" altLang="en-US"/>
              <a:t>集合性操作语言与过程性操作语言的不匹配</a:t>
            </a:r>
          </a:p>
          <a:p>
            <a:pPr lvl="2">
              <a:spcBef>
                <a:spcPct val="10000"/>
              </a:spcBef>
            </a:pPr>
            <a:r>
              <a:rPr lang="en-US" altLang="zh-CN"/>
              <a:t>SQL</a:t>
            </a:r>
            <a:r>
              <a:rPr lang="zh-CN" altLang="en-US"/>
              <a:t>语言是面向集合的，一条</a:t>
            </a:r>
            <a:r>
              <a:rPr lang="en-US" altLang="zh-CN"/>
              <a:t>SQL</a:t>
            </a:r>
            <a:r>
              <a:rPr lang="zh-CN" altLang="en-US"/>
              <a:t>语句原则上可以产生或处理多条记录</a:t>
            </a:r>
          </a:p>
          <a:p>
            <a:pPr lvl="2">
              <a:spcBef>
                <a:spcPct val="10000"/>
              </a:spcBef>
            </a:pPr>
            <a:r>
              <a:rPr lang="zh-CN" altLang="en-US"/>
              <a:t>主语言是面向记录的，一组主变量一次只能存放一条记录</a:t>
            </a:r>
          </a:p>
          <a:p>
            <a:pPr lvl="2">
              <a:spcBef>
                <a:spcPct val="10000"/>
              </a:spcBef>
            </a:pPr>
            <a:r>
              <a:rPr lang="zh-CN" altLang="en-US"/>
              <a:t>仅使用主变量并不能完全满足</a:t>
            </a:r>
            <a:r>
              <a:rPr lang="en-US" altLang="zh-CN"/>
              <a:t>SQL</a:t>
            </a:r>
            <a:r>
              <a:rPr lang="zh-CN" altLang="en-US"/>
              <a:t>语句向应用程序输出数据的要求</a:t>
            </a:r>
          </a:p>
          <a:p>
            <a:pPr lvl="1">
              <a:spcBef>
                <a:spcPct val="10000"/>
              </a:spcBef>
            </a:pPr>
            <a:r>
              <a:rPr lang="zh-CN" altLang="en-US"/>
              <a:t>嵌入式</a:t>
            </a:r>
            <a:r>
              <a:rPr lang="en-US" altLang="zh-CN"/>
              <a:t>SQL</a:t>
            </a:r>
            <a:r>
              <a:rPr lang="zh-CN" altLang="en-US"/>
              <a:t>引入了游标的概念，用来协调这两种不同的处理方式</a:t>
            </a:r>
          </a:p>
          <a:p>
            <a:pPr lvl="2">
              <a:spcBef>
                <a:spcPct val="10000"/>
              </a:spcBef>
            </a:pPr>
            <a:r>
              <a:rPr lang="zh-CN" altLang="en-US"/>
              <a:t>游标是系统为用户开设的一个数据缓冲区，存放</a:t>
            </a:r>
            <a:r>
              <a:rPr lang="en-US" altLang="zh-CN"/>
              <a:t>SQL</a:t>
            </a:r>
            <a:r>
              <a:rPr lang="zh-CN" altLang="en-US"/>
              <a:t>语句的执行结果</a:t>
            </a:r>
          </a:p>
          <a:p>
            <a:pPr lvl="2">
              <a:spcBef>
                <a:spcPct val="10000"/>
              </a:spcBef>
            </a:pPr>
            <a:r>
              <a:rPr lang="zh-CN" altLang="en-US"/>
              <a:t>每个游标区都有一个名字，游标是可移动的。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D5965B5-2D35-4424-8F49-F2F0B5B93BA4}" type="slidenum">
              <a:rPr lang="zh-CN" altLang="en-US"/>
              <a:pPr/>
              <a:t>18</a:t>
            </a:fld>
            <a:endParaRPr lang="en-US" altLang="zh-CN"/>
          </a:p>
        </p:txBody>
      </p:sp>
      <p:sp>
        <p:nvSpPr>
          <p:cNvPr id="6" name="日期占位符 4"/>
          <p:cNvSpPr>
            <a:spLocks noGrp="1"/>
          </p:cNvSpPr>
          <p:nvPr>
            <p:ph type="dt" sz="half" idx="11"/>
          </p:nvPr>
        </p:nvSpPr>
        <p:spPr/>
        <p:txBody>
          <a:bodyPr/>
          <a:lstStyle/>
          <a:p>
            <a:fld id="{D97394FE-C370-47E5-B69F-BEBCE2E0E98B}" type="datetime1">
              <a:rPr lang="zh-CN" altLang="en-US"/>
              <a:pPr/>
              <a:t>2023/3/5</a:t>
            </a:fld>
            <a:endParaRPr lang="en-US" altLang="zh-CN" sz="1000"/>
          </a:p>
        </p:txBody>
      </p:sp>
      <p:sp>
        <p:nvSpPr>
          <p:cNvPr id="1284098" name="Rectangle 2"/>
          <p:cNvSpPr>
            <a:spLocks noGrp="1" noChangeArrowheads="1"/>
          </p:cNvSpPr>
          <p:nvPr>
            <p:ph type="title"/>
          </p:nvPr>
        </p:nvSpPr>
        <p:spPr/>
        <p:txBody>
          <a:bodyPr/>
          <a:lstStyle/>
          <a:p>
            <a:r>
              <a:rPr lang="en-US" altLang="zh-CN"/>
              <a:t>1.  </a:t>
            </a:r>
            <a:r>
              <a:rPr lang="zh-CN" altLang="en-US"/>
              <a:t>定义基本表 </a:t>
            </a:r>
          </a:p>
        </p:txBody>
      </p:sp>
      <p:sp>
        <p:nvSpPr>
          <p:cNvPr id="1284099" name="Rectangle 3"/>
          <p:cNvSpPr>
            <a:spLocks noGrp="1" noChangeArrowheads="1"/>
          </p:cNvSpPr>
          <p:nvPr>
            <p:ph type="body" idx="1"/>
          </p:nvPr>
        </p:nvSpPr>
        <p:spPr>
          <a:xfrm>
            <a:off x="631825" y="1125538"/>
            <a:ext cx="8820150" cy="2176462"/>
          </a:xfrm>
        </p:spPr>
        <p:txBody>
          <a:bodyPr/>
          <a:lstStyle/>
          <a:p>
            <a:pPr marL="342900" indent="-342900" algn="just" defTabSz="914400">
              <a:lnSpc>
                <a:spcPct val="70000"/>
              </a:lnSpc>
              <a:buFont typeface="Wingdings" pitchFamily="2" charset="2"/>
              <a:buNone/>
            </a:pPr>
            <a:r>
              <a:rPr lang="en-US" altLang="zh-CN" sz="2400" dirty="0"/>
              <a:t>【</a:t>
            </a:r>
            <a:r>
              <a:rPr lang="zh-CN" altLang="en-US" sz="2400" dirty="0"/>
              <a:t>例</a:t>
            </a:r>
            <a:r>
              <a:rPr lang="en-US" altLang="zh-CN" sz="2400" dirty="0"/>
              <a:t>4-4】 </a:t>
            </a:r>
          </a:p>
          <a:p>
            <a:pPr marL="342900" indent="-342900" defTabSz="914400">
              <a:lnSpc>
                <a:spcPct val="70000"/>
              </a:lnSpc>
              <a:buFont typeface="Wingdings" pitchFamily="2" charset="2"/>
              <a:buNone/>
            </a:pPr>
            <a:r>
              <a:rPr lang="en-US" altLang="zh-CN" sz="2400" dirty="0"/>
              <a:t>CREATE TABLE Course</a:t>
            </a:r>
          </a:p>
          <a:p>
            <a:pPr marL="342900" indent="-342900" defTabSz="914400">
              <a:lnSpc>
                <a:spcPct val="70000"/>
              </a:lnSpc>
              <a:buFont typeface="Wingdings" pitchFamily="2" charset="2"/>
              <a:buNone/>
            </a:pPr>
            <a:r>
              <a:rPr lang="en-US" altLang="zh-CN" sz="2400" dirty="0"/>
              <a:t>        (</a:t>
            </a:r>
            <a:r>
              <a:rPr lang="en-US" altLang="zh-CN" sz="2400" dirty="0" err="1"/>
              <a:t>Cno</a:t>
            </a:r>
            <a:r>
              <a:rPr lang="en-US" altLang="zh-CN" sz="2400" dirty="0"/>
              <a:t> CHAR(6) NOT NULL, </a:t>
            </a:r>
          </a:p>
          <a:p>
            <a:pPr marL="342900" indent="-342900" defTabSz="914400">
              <a:lnSpc>
                <a:spcPct val="70000"/>
              </a:lnSpc>
              <a:buFont typeface="Wingdings" pitchFamily="2" charset="2"/>
              <a:buNone/>
            </a:pPr>
            <a:r>
              <a:rPr lang="en-US" altLang="zh-CN" sz="2400" dirty="0"/>
              <a:t>         </a:t>
            </a:r>
            <a:r>
              <a:rPr lang="en-US" altLang="zh-CN" sz="2400" dirty="0" err="1"/>
              <a:t>Cname</a:t>
            </a:r>
            <a:r>
              <a:rPr lang="en-US" altLang="zh-CN" sz="2400" dirty="0"/>
              <a:t> CHAR(20),</a:t>
            </a:r>
          </a:p>
          <a:p>
            <a:pPr marL="342900" indent="-342900" defTabSz="914400">
              <a:lnSpc>
                <a:spcPct val="70000"/>
              </a:lnSpc>
              <a:buFont typeface="Wingdings" pitchFamily="2" charset="2"/>
              <a:buNone/>
            </a:pPr>
            <a:r>
              <a:rPr lang="en-US" altLang="zh-CN" sz="2400" dirty="0"/>
              <a:t>         </a:t>
            </a:r>
            <a:r>
              <a:rPr lang="en-US" altLang="zh-CN" sz="2400" dirty="0" err="1"/>
              <a:t>Ccredit</a:t>
            </a:r>
            <a:r>
              <a:rPr lang="en-US" altLang="zh-CN" sz="2400" dirty="0"/>
              <a:t> INT,</a:t>
            </a:r>
          </a:p>
          <a:p>
            <a:pPr marL="342900" indent="-342900" defTabSz="914400">
              <a:lnSpc>
                <a:spcPct val="70000"/>
              </a:lnSpc>
              <a:buFont typeface="Wingdings" pitchFamily="2" charset="2"/>
              <a:buNone/>
            </a:pPr>
            <a:r>
              <a:rPr lang="en-US" altLang="zh-CN" sz="2400" dirty="0"/>
              <a:t>         PRIMARY KEY(</a:t>
            </a:r>
            <a:r>
              <a:rPr lang="en-US" altLang="zh-CN" sz="2400" dirty="0" err="1"/>
              <a:t>Cno</a:t>
            </a:r>
            <a:r>
              <a:rPr lang="en-US" altLang="zh-CN" sz="2400" dirty="0"/>
              <a:t>));</a:t>
            </a:r>
          </a:p>
        </p:txBody>
      </p:sp>
      <p:sp>
        <p:nvSpPr>
          <p:cNvPr id="1284101" name="Rectangle 5"/>
          <p:cNvSpPr>
            <a:spLocks noChangeArrowheads="1"/>
          </p:cNvSpPr>
          <p:nvPr/>
        </p:nvSpPr>
        <p:spPr bwMode="auto">
          <a:xfrm>
            <a:off x="704850" y="3429000"/>
            <a:ext cx="8820150"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70000"/>
              </a:lnSpc>
              <a:spcBef>
                <a:spcPct val="35000"/>
              </a:spcBef>
              <a:buClr>
                <a:srgbClr val="27305F"/>
              </a:buClr>
              <a:buSzPct val="60000"/>
              <a:buFont typeface="Wingdings" pitchFamily="2" charset="2"/>
              <a:buNone/>
            </a:pPr>
            <a:r>
              <a:rPr lang="en-US" altLang="zh-CN" dirty="0">
                <a:latin typeface="Times New Roman" pitchFamily="18" charset="0"/>
              </a:rPr>
              <a:t>CREATE TABLE SC</a:t>
            </a:r>
          </a:p>
          <a:p>
            <a:pPr marL="258763" indent="-258763" algn="l" defTabSz="814388">
              <a:lnSpc>
                <a:spcPct val="70000"/>
              </a:lnSpc>
              <a:spcBef>
                <a:spcPct val="35000"/>
              </a:spcBef>
              <a:buClr>
                <a:srgbClr val="27305F"/>
              </a:buClr>
              <a:buSzPct val="60000"/>
              <a:buFont typeface="Wingdings" pitchFamily="2" charset="2"/>
              <a:buNone/>
            </a:pPr>
            <a:r>
              <a:rPr lang="en-US" altLang="zh-CN" dirty="0">
                <a:latin typeface="Times New Roman" pitchFamily="18" charset="0"/>
              </a:rPr>
              <a:t>       ( </a:t>
            </a:r>
            <a:r>
              <a:rPr lang="en-US" altLang="zh-CN" dirty="0" err="1">
                <a:latin typeface="Times New Roman" pitchFamily="18" charset="0"/>
              </a:rPr>
              <a:t>Sno</a:t>
            </a:r>
            <a:r>
              <a:rPr lang="en-US" altLang="zh-CN" dirty="0">
                <a:latin typeface="Times New Roman" pitchFamily="18" charset="0"/>
              </a:rPr>
              <a:t> CHAR(6) NOT NULL,</a:t>
            </a:r>
          </a:p>
          <a:p>
            <a:pPr marL="258763" indent="-258763" algn="l" defTabSz="814388">
              <a:lnSpc>
                <a:spcPct val="70000"/>
              </a:lnSpc>
              <a:spcBef>
                <a:spcPct val="35000"/>
              </a:spcBef>
              <a:buClr>
                <a:srgbClr val="27305F"/>
              </a:buClr>
              <a:buSzPct val="60000"/>
              <a:buFont typeface="Wingdings" pitchFamily="2" charset="2"/>
              <a:buNone/>
            </a:pPr>
            <a:r>
              <a:rPr lang="en-US" altLang="zh-CN" dirty="0">
                <a:latin typeface="Times New Roman" pitchFamily="18" charset="0"/>
              </a:rPr>
              <a:t>         </a:t>
            </a:r>
            <a:r>
              <a:rPr lang="en-US" altLang="zh-CN" dirty="0" err="1">
                <a:latin typeface="Times New Roman" pitchFamily="18" charset="0"/>
              </a:rPr>
              <a:t>Cno</a:t>
            </a:r>
            <a:r>
              <a:rPr lang="en-US" altLang="zh-CN" dirty="0">
                <a:latin typeface="Times New Roman" pitchFamily="18" charset="0"/>
              </a:rPr>
              <a:t> CHAR(6) NOT NULL, </a:t>
            </a:r>
          </a:p>
          <a:p>
            <a:pPr marL="258763" indent="-258763" algn="l" defTabSz="814388">
              <a:lnSpc>
                <a:spcPct val="70000"/>
              </a:lnSpc>
              <a:spcBef>
                <a:spcPct val="35000"/>
              </a:spcBef>
              <a:buClr>
                <a:srgbClr val="27305F"/>
              </a:buClr>
              <a:buSzPct val="60000"/>
              <a:buFont typeface="Wingdings" pitchFamily="2" charset="2"/>
              <a:buNone/>
            </a:pPr>
            <a:r>
              <a:rPr lang="en-US" altLang="zh-CN" dirty="0">
                <a:latin typeface="Times New Roman" pitchFamily="18" charset="0"/>
              </a:rPr>
              <a:t>         Grade INT CHECK (Grade BETWEEN 0 AND 100),</a:t>
            </a:r>
          </a:p>
          <a:p>
            <a:pPr marL="258763" indent="-258763" algn="l" defTabSz="814388">
              <a:lnSpc>
                <a:spcPct val="70000"/>
              </a:lnSpc>
              <a:spcBef>
                <a:spcPct val="35000"/>
              </a:spcBef>
              <a:buClr>
                <a:srgbClr val="27305F"/>
              </a:buClr>
              <a:buSzPct val="60000"/>
              <a:buFont typeface="Wingdings" pitchFamily="2" charset="2"/>
              <a:buNone/>
            </a:pPr>
            <a:r>
              <a:rPr lang="en-US" altLang="zh-CN" dirty="0">
                <a:latin typeface="Times New Roman" pitchFamily="18" charset="0"/>
              </a:rPr>
              <a:t>          CONSTRAINT SC_PK PRIMARY KEY(</a:t>
            </a:r>
            <a:r>
              <a:rPr lang="en-US" altLang="zh-CN" dirty="0" err="1">
                <a:latin typeface="Times New Roman" pitchFamily="18" charset="0"/>
              </a:rPr>
              <a:t>Sno,Cno</a:t>
            </a:r>
            <a:r>
              <a:rPr lang="en-US" altLang="zh-CN" dirty="0">
                <a:latin typeface="Times New Roman" pitchFamily="18" charset="0"/>
              </a:rPr>
              <a:t>),</a:t>
            </a:r>
          </a:p>
          <a:p>
            <a:pPr marL="258763" indent="-258763" algn="l" defTabSz="814388">
              <a:lnSpc>
                <a:spcPct val="70000"/>
              </a:lnSpc>
              <a:spcBef>
                <a:spcPct val="35000"/>
              </a:spcBef>
              <a:buClr>
                <a:srgbClr val="27305F"/>
              </a:buClr>
              <a:buSzPct val="60000"/>
              <a:buFont typeface="Wingdings" pitchFamily="2" charset="2"/>
              <a:buNone/>
            </a:pPr>
            <a:r>
              <a:rPr lang="en-US" altLang="zh-CN" dirty="0">
                <a:latin typeface="Times New Roman" pitchFamily="18" charset="0"/>
              </a:rPr>
              <a:t>          CONSTRAINT SC_FK1 FOREIGN KEY (</a:t>
            </a:r>
            <a:r>
              <a:rPr lang="en-US" altLang="zh-CN" dirty="0" err="1">
                <a:latin typeface="Times New Roman" pitchFamily="18" charset="0"/>
              </a:rPr>
              <a:t>Sno</a:t>
            </a:r>
            <a:r>
              <a:rPr lang="en-US" altLang="zh-CN" dirty="0">
                <a:latin typeface="Times New Roman" pitchFamily="18" charset="0"/>
              </a:rPr>
              <a:t>) REFERENCES Student(</a:t>
            </a:r>
            <a:r>
              <a:rPr lang="en-US" altLang="zh-CN" dirty="0" err="1">
                <a:latin typeface="Times New Roman" pitchFamily="18" charset="0"/>
              </a:rPr>
              <a:t>Sno</a:t>
            </a:r>
            <a:r>
              <a:rPr lang="en-US" altLang="zh-CN" dirty="0">
                <a:latin typeface="Times New Roman" pitchFamily="18" charset="0"/>
              </a:rPr>
              <a:t>),</a:t>
            </a:r>
          </a:p>
          <a:p>
            <a:pPr marL="258763" indent="-258763" algn="l" defTabSz="814388">
              <a:lnSpc>
                <a:spcPct val="70000"/>
              </a:lnSpc>
              <a:spcBef>
                <a:spcPct val="35000"/>
              </a:spcBef>
              <a:buClr>
                <a:srgbClr val="27305F"/>
              </a:buClr>
              <a:buSzPct val="60000"/>
              <a:buFont typeface="Wingdings" pitchFamily="2" charset="2"/>
              <a:buNone/>
            </a:pPr>
            <a:r>
              <a:rPr lang="en-US" altLang="zh-CN" dirty="0">
                <a:latin typeface="Times New Roman" pitchFamily="18" charset="0"/>
              </a:rPr>
              <a:t>          CONSTRAINT SC_FK2 FOREIGN KEY (</a:t>
            </a:r>
            <a:r>
              <a:rPr lang="en-US" altLang="zh-CN" dirty="0" err="1">
                <a:latin typeface="Times New Roman" pitchFamily="18" charset="0"/>
              </a:rPr>
              <a:t>Cno</a:t>
            </a:r>
            <a:r>
              <a:rPr lang="en-US" altLang="zh-CN" dirty="0">
                <a:latin typeface="Times New Roman" pitchFamily="18" charset="0"/>
              </a:rPr>
              <a:t>) REFERENCES Course(</a:t>
            </a:r>
            <a:r>
              <a:rPr lang="en-US" altLang="zh-CN" dirty="0" err="1">
                <a:latin typeface="Times New Roman" pitchFamily="18" charset="0"/>
              </a:rPr>
              <a:t>Cno</a:t>
            </a:r>
            <a:r>
              <a:rPr lang="en-US" altLang="zh-CN"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4101"/>
                                        </p:tgtEl>
                                        <p:attrNameLst>
                                          <p:attrName>style.visibility</p:attrName>
                                        </p:attrNameLst>
                                      </p:cBhvr>
                                      <p:to>
                                        <p:strVal val="visible"/>
                                      </p:to>
                                    </p:set>
                                    <p:animEffect transition="in" filter="wipe(up)">
                                      <p:cBhvr>
                                        <p:cTn id="7" dur="1000"/>
                                        <p:tgtEl>
                                          <p:spTgt spid="128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01"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9B9ABB7-7D79-455D-9E29-899273B240FE}" type="slidenum">
              <a:rPr lang="zh-CN" altLang="en-US"/>
              <a:pPr/>
              <a:t>180</a:t>
            </a:fld>
            <a:endParaRPr lang="en-US" altLang="zh-CN"/>
          </a:p>
        </p:txBody>
      </p:sp>
      <p:sp>
        <p:nvSpPr>
          <p:cNvPr id="5" name="日期占位符 4"/>
          <p:cNvSpPr>
            <a:spLocks noGrp="1"/>
          </p:cNvSpPr>
          <p:nvPr>
            <p:ph type="dt" sz="half" idx="11"/>
          </p:nvPr>
        </p:nvSpPr>
        <p:spPr/>
        <p:txBody>
          <a:bodyPr/>
          <a:lstStyle/>
          <a:p>
            <a:fld id="{92A463B4-C216-4ADF-B45C-4567C35F12B2}" type="datetime1">
              <a:rPr lang="zh-CN" altLang="en-US"/>
              <a:pPr/>
              <a:t>2023/3/5</a:t>
            </a:fld>
            <a:endParaRPr lang="en-US" altLang="zh-CN" sz="1000"/>
          </a:p>
        </p:txBody>
      </p:sp>
      <p:sp>
        <p:nvSpPr>
          <p:cNvPr id="1771522" name="Rectangle 2"/>
          <p:cNvSpPr>
            <a:spLocks noGrp="1" noChangeArrowheads="1"/>
          </p:cNvSpPr>
          <p:nvPr>
            <p:ph type="title"/>
          </p:nvPr>
        </p:nvSpPr>
        <p:spPr/>
        <p:txBody>
          <a:bodyPr/>
          <a:lstStyle/>
          <a:p>
            <a:r>
              <a:rPr lang="en-US" altLang="en-US"/>
              <a:t>4.7.2	不用游标的嵌入式SQL </a:t>
            </a:r>
            <a:endParaRPr lang="zh-CN" altLang="en-US"/>
          </a:p>
        </p:txBody>
      </p:sp>
      <p:sp>
        <p:nvSpPr>
          <p:cNvPr id="1771523" name="Rectangle 3"/>
          <p:cNvSpPr>
            <a:spLocks noGrp="1" noChangeArrowheads="1"/>
          </p:cNvSpPr>
          <p:nvPr>
            <p:ph type="body" idx="1"/>
          </p:nvPr>
        </p:nvSpPr>
        <p:spPr>
          <a:xfrm>
            <a:off x="650875" y="1143000"/>
            <a:ext cx="8820150" cy="5035550"/>
          </a:xfrm>
        </p:spPr>
        <p:txBody>
          <a:bodyPr/>
          <a:lstStyle/>
          <a:p>
            <a:r>
              <a:rPr lang="zh-CN" altLang="en-US"/>
              <a:t>如果嵌入式</a:t>
            </a:r>
            <a:r>
              <a:rPr lang="en-US" altLang="zh-CN"/>
              <a:t>SQL</a:t>
            </a:r>
            <a:r>
              <a:rPr lang="zh-CN" altLang="en-US"/>
              <a:t>语句的执行结果为单记录，或一次处理多个记录而不是对记录逐个处理，可以不用游标 </a:t>
            </a:r>
          </a:p>
          <a:p>
            <a:r>
              <a:rPr lang="zh-CN" altLang="en-US"/>
              <a:t>不用游标的</a:t>
            </a:r>
            <a:r>
              <a:rPr lang="en-US" altLang="zh-CN"/>
              <a:t>SQL</a:t>
            </a:r>
            <a:r>
              <a:rPr lang="zh-CN" altLang="en-US"/>
              <a:t>语句的种类</a:t>
            </a:r>
          </a:p>
          <a:p>
            <a:pPr lvl="1"/>
            <a:r>
              <a:rPr lang="zh-CN" altLang="en-US"/>
              <a:t>说明性语句</a:t>
            </a:r>
          </a:p>
          <a:p>
            <a:pPr lvl="1"/>
            <a:r>
              <a:rPr lang="zh-CN" altLang="en-US"/>
              <a:t>数据定义语句</a:t>
            </a:r>
          </a:p>
          <a:p>
            <a:pPr lvl="1"/>
            <a:r>
              <a:rPr lang="zh-CN" altLang="en-US"/>
              <a:t>查询结果为单记录的</a:t>
            </a:r>
            <a:r>
              <a:rPr lang="en-US" altLang="zh-CN"/>
              <a:t>SELECT</a:t>
            </a:r>
            <a:r>
              <a:rPr lang="zh-CN" altLang="en-US"/>
              <a:t>语句</a:t>
            </a:r>
          </a:p>
          <a:p>
            <a:pPr lvl="1"/>
            <a:r>
              <a:rPr lang="en-US" altLang="zh-CN"/>
              <a:t>INSERT</a:t>
            </a:r>
            <a:r>
              <a:rPr lang="zh-CN" altLang="en-US"/>
              <a:t>语句</a:t>
            </a:r>
          </a:p>
          <a:p>
            <a:pPr lvl="1"/>
            <a:r>
              <a:rPr lang="zh-CN" altLang="en-US"/>
              <a:t>非</a:t>
            </a:r>
            <a:r>
              <a:rPr lang="en-US" altLang="zh-CN"/>
              <a:t>CURRENT</a:t>
            </a:r>
            <a:r>
              <a:rPr lang="zh-CN" altLang="en-US"/>
              <a:t>形式的</a:t>
            </a:r>
            <a:r>
              <a:rPr lang="en-US" altLang="zh-CN"/>
              <a:t>UPDATE</a:t>
            </a:r>
            <a:r>
              <a:rPr lang="zh-CN" altLang="en-US"/>
              <a:t>语句</a:t>
            </a:r>
          </a:p>
          <a:p>
            <a:pPr lvl="1"/>
            <a:r>
              <a:rPr lang="zh-CN" altLang="en-US"/>
              <a:t>非</a:t>
            </a:r>
            <a:r>
              <a:rPr lang="en-US" altLang="zh-CN"/>
              <a:t>CURRENT</a:t>
            </a:r>
            <a:r>
              <a:rPr lang="zh-CN" altLang="en-US"/>
              <a:t>形式的</a:t>
            </a:r>
            <a:r>
              <a:rPr lang="en-US" altLang="zh-CN"/>
              <a:t>DELETE</a:t>
            </a:r>
            <a:r>
              <a:rPr lang="zh-CN" altLang="en-US"/>
              <a:t>语句</a:t>
            </a:r>
          </a:p>
          <a:p>
            <a:pPr lvl="1"/>
            <a:r>
              <a:rPr lang="zh-CN" altLang="en-US"/>
              <a:t>授权和回收语句 </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C77D45F-89C4-4396-B32C-94F226FB1ADA}" type="slidenum">
              <a:rPr lang="zh-CN" altLang="en-US"/>
              <a:pPr/>
              <a:t>181</a:t>
            </a:fld>
            <a:endParaRPr lang="en-US" altLang="zh-CN"/>
          </a:p>
        </p:txBody>
      </p:sp>
      <p:sp>
        <p:nvSpPr>
          <p:cNvPr id="5" name="日期占位符 4"/>
          <p:cNvSpPr>
            <a:spLocks noGrp="1"/>
          </p:cNvSpPr>
          <p:nvPr>
            <p:ph type="dt" sz="half" idx="11"/>
          </p:nvPr>
        </p:nvSpPr>
        <p:spPr/>
        <p:txBody>
          <a:bodyPr/>
          <a:lstStyle/>
          <a:p>
            <a:fld id="{E69791B4-1495-4A5C-BDC1-AD6948DA78F3}" type="datetime1">
              <a:rPr lang="zh-CN" altLang="en-US"/>
              <a:pPr/>
              <a:t>2023/3/5</a:t>
            </a:fld>
            <a:endParaRPr lang="en-US" altLang="zh-CN" sz="1000"/>
          </a:p>
        </p:txBody>
      </p:sp>
      <p:sp>
        <p:nvSpPr>
          <p:cNvPr id="1804290" name="Rectangle 2"/>
          <p:cNvSpPr>
            <a:spLocks noGrp="1" noChangeArrowheads="1"/>
          </p:cNvSpPr>
          <p:nvPr>
            <p:ph type="title"/>
          </p:nvPr>
        </p:nvSpPr>
        <p:spPr/>
        <p:txBody>
          <a:bodyPr/>
          <a:lstStyle/>
          <a:p>
            <a:r>
              <a:rPr lang="en-US" altLang="zh-CN"/>
              <a:t>1.	</a:t>
            </a:r>
            <a:r>
              <a:rPr lang="zh-CN" altLang="en-US"/>
              <a:t>说明性语句</a:t>
            </a:r>
          </a:p>
        </p:txBody>
      </p:sp>
      <p:sp>
        <p:nvSpPr>
          <p:cNvPr id="1804291" name="Rectangle 3"/>
          <p:cNvSpPr>
            <a:spLocks noGrp="1" noChangeArrowheads="1"/>
          </p:cNvSpPr>
          <p:nvPr>
            <p:ph type="body" idx="1"/>
          </p:nvPr>
        </p:nvSpPr>
        <p:spPr>
          <a:xfrm>
            <a:off x="650875" y="1143000"/>
            <a:ext cx="8820150" cy="3584575"/>
          </a:xfrm>
        </p:spPr>
        <p:txBody>
          <a:bodyPr/>
          <a:lstStyle/>
          <a:p>
            <a:r>
              <a:rPr lang="en-US" altLang="zh-CN"/>
              <a:t>【</a:t>
            </a:r>
            <a:r>
              <a:rPr lang="zh-CN" altLang="en-US"/>
              <a:t>例</a:t>
            </a:r>
            <a:r>
              <a:rPr lang="en-US" altLang="zh-CN"/>
              <a:t>4-59】 </a:t>
            </a:r>
            <a:r>
              <a:rPr lang="zh-CN" altLang="en-US"/>
              <a:t>定义字符型主变量</a:t>
            </a:r>
            <a:r>
              <a:rPr lang="en-US" altLang="zh-CN"/>
              <a:t>Sno</a:t>
            </a:r>
            <a:r>
              <a:rPr lang="zh-CN" altLang="en-US"/>
              <a:t>和</a:t>
            </a:r>
            <a:r>
              <a:rPr lang="en-US" altLang="zh-CN"/>
              <a:t>Sname</a:t>
            </a:r>
            <a:r>
              <a:rPr lang="zh-CN" altLang="en-US"/>
              <a:t>。</a:t>
            </a:r>
          </a:p>
          <a:p>
            <a:pPr lvl="2">
              <a:buFont typeface="Wingdings" pitchFamily="2" charset="2"/>
              <a:buNone/>
            </a:pPr>
            <a:r>
              <a:rPr lang="en-US" altLang="zh-CN"/>
              <a:t>EXEC SQL BEGIN DECLARE SECTION;</a:t>
            </a:r>
          </a:p>
          <a:p>
            <a:pPr lvl="2">
              <a:buFont typeface="Wingdings" pitchFamily="2" charset="2"/>
              <a:buNone/>
            </a:pPr>
            <a:r>
              <a:rPr lang="en-US" altLang="zh-CN"/>
              <a:t>      CHAR Sno(6);</a:t>
            </a:r>
          </a:p>
          <a:p>
            <a:pPr lvl="2">
              <a:buFont typeface="Wingdings" pitchFamily="2" charset="2"/>
              <a:buNone/>
            </a:pPr>
            <a:r>
              <a:rPr lang="en-US" altLang="zh-CN"/>
              <a:t>      CHAR Sname(8);</a:t>
            </a:r>
          </a:p>
          <a:p>
            <a:pPr lvl="2">
              <a:buFont typeface="Wingdings" pitchFamily="2" charset="2"/>
              <a:buNone/>
            </a:pPr>
            <a:r>
              <a:rPr lang="en-US" altLang="zh-CN"/>
              <a:t>		… …</a:t>
            </a:r>
          </a:p>
          <a:p>
            <a:pPr lvl="2">
              <a:buFont typeface="Wingdings" pitchFamily="2" charset="2"/>
              <a:buNone/>
            </a:pPr>
            <a:r>
              <a:rPr lang="en-US" altLang="zh-CN"/>
              <a:t>EXEC SQL END DECLARE SECTION</a:t>
            </a:r>
            <a:r>
              <a:rPr lang="zh-CN" altLang="en-US"/>
              <a:t>；</a:t>
            </a:r>
          </a:p>
          <a:p>
            <a:r>
              <a:rPr lang="zh-CN" altLang="en-US"/>
              <a:t>所有主变量在使用前需用</a:t>
            </a:r>
            <a:r>
              <a:rPr lang="en-US" altLang="zh-CN"/>
              <a:t>DECLARE</a:t>
            </a:r>
            <a:r>
              <a:rPr lang="zh-CN" altLang="en-US"/>
              <a:t>语句说明。 </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C606A38-2C6C-4CE1-986D-69BECAD5A979}" type="slidenum">
              <a:rPr lang="zh-CN" altLang="en-US"/>
              <a:pPr/>
              <a:t>182</a:t>
            </a:fld>
            <a:endParaRPr lang="en-US" altLang="zh-CN"/>
          </a:p>
        </p:txBody>
      </p:sp>
      <p:sp>
        <p:nvSpPr>
          <p:cNvPr id="5" name="日期占位符 4"/>
          <p:cNvSpPr>
            <a:spLocks noGrp="1"/>
          </p:cNvSpPr>
          <p:nvPr>
            <p:ph type="dt" sz="half" idx="11"/>
          </p:nvPr>
        </p:nvSpPr>
        <p:spPr/>
        <p:txBody>
          <a:bodyPr/>
          <a:lstStyle/>
          <a:p>
            <a:fld id="{21D9D868-450D-4EBF-A604-D9BC78C07C81}" type="datetime1">
              <a:rPr lang="zh-CN" altLang="en-US"/>
              <a:pPr/>
              <a:t>2023/3/5</a:t>
            </a:fld>
            <a:endParaRPr lang="en-US" altLang="zh-CN" sz="1000"/>
          </a:p>
        </p:txBody>
      </p:sp>
      <p:sp>
        <p:nvSpPr>
          <p:cNvPr id="1772546" name="Rectangle 2"/>
          <p:cNvSpPr>
            <a:spLocks noGrp="1" noChangeArrowheads="1"/>
          </p:cNvSpPr>
          <p:nvPr>
            <p:ph type="title"/>
          </p:nvPr>
        </p:nvSpPr>
        <p:spPr>
          <a:xfrm>
            <a:off x="650875" y="365125"/>
            <a:ext cx="8820150" cy="549275"/>
          </a:xfrm>
        </p:spPr>
        <p:txBody>
          <a:bodyPr/>
          <a:lstStyle/>
          <a:p>
            <a:r>
              <a:rPr lang="en-US" altLang="zh-CN" sz="4000"/>
              <a:t>2.	</a:t>
            </a:r>
            <a:r>
              <a:rPr lang="zh-CN" altLang="en-US" sz="4000"/>
              <a:t>查询结果为单记录的</a:t>
            </a:r>
            <a:r>
              <a:rPr lang="en-US" altLang="zh-CN" sz="4000"/>
              <a:t>SELECT</a:t>
            </a:r>
            <a:r>
              <a:rPr lang="zh-CN" altLang="en-US" sz="4000"/>
              <a:t>语句</a:t>
            </a:r>
          </a:p>
        </p:txBody>
      </p:sp>
      <p:sp>
        <p:nvSpPr>
          <p:cNvPr id="1772547" name="Rectangle 3"/>
          <p:cNvSpPr>
            <a:spLocks noGrp="1" noChangeArrowheads="1"/>
          </p:cNvSpPr>
          <p:nvPr>
            <p:ph type="body" idx="1"/>
          </p:nvPr>
        </p:nvSpPr>
        <p:spPr>
          <a:xfrm>
            <a:off x="650875" y="1143000"/>
            <a:ext cx="8820150" cy="4886325"/>
          </a:xfrm>
        </p:spPr>
        <p:txBody>
          <a:bodyPr/>
          <a:lstStyle/>
          <a:p>
            <a:pPr marL="342900" indent="-342900" defTabSz="914400">
              <a:buClr>
                <a:schemeClr val="accent1"/>
              </a:buClr>
            </a:pPr>
            <a:r>
              <a:rPr lang="zh-CN" altLang="en-US" dirty="0"/>
              <a:t>查询结果为单记录的</a:t>
            </a:r>
            <a:r>
              <a:rPr lang="en-US" altLang="zh-CN" dirty="0"/>
              <a:t>SELECT</a:t>
            </a:r>
            <a:r>
              <a:rPr lang="zh-CN" altLang="en-US" dirty="0"/>
              <a:t>语句可以不用游标，但要有</a:t>
            </a:r>
            <a:r>
              <a:rPr lang="en-US" altLang="zh-CN" dirty="0"/>
              <a:t>INTO</a:t>
            </a:r>
            <a:r>
              <a:rPr lang="zh-CN" altLang="en-US" dirty="0"/>
              <a:t>子句指定将查询结果放入主变量。 </a:t>
            </a:r>
          </a:p>
          <a:p>
            <a:pPr marL="342900" indent="-342900" defTabSz="914400"/>
            <a:r>
              <a:rPr lang="en-US" altLang="zh-CN" dirty="0"/>
              <a:t>【</a:t>
            </a:r>
            <a:r>
              <a:rPr lang="zh-CN" altLang="en-US" dirty="0"/>
              <a:t>例</a:t>
            </a:r>
            <a:r>
              <a:rPr lang="en-US" altLang="zh-CN" dirty="0"/>
              <a:t>4-60】</a:t>
            </a:r>
            <a:r>
              <a:rPr lang="zh-CN" altLang="en-US" dirty="0"/>
              <a:t>根据学号查询学生姓名和选修</a:t>
            </a:r>
            <a:r>
              <a:rPr lang="en-US" altLang="zh-CN" dirty="0"/>
              <a:t>C2</a:t>
            </a:r>
            <a:r>
              <a:rPr lang="zh-CN" altLang="en-US" dirty="0"/>
              <a:t>课的成绩</a:t>
            </a:r>
          </a:p>
          <a:p>
            <a:pPr marL="742950" lvl="1" indent="-285750" defTabSz="914400">
              <a:buFontTx/>
              <a:buNone/>
            </a:pPr>
            <a:r>
              <a:rPr lang="en-US" altLang="zh-CN" dirty="0"/>
              <a:t>EXEC SQL SELECT </a:t>
            </a:r>
            <a:r>
              <a:rPr lang="en-US" altLang="zh-CN" dirty="0" err="1"/>
              <a:t>Sname</a:t>
            </a:r>
            <a:r>
              <a:rPr lang="en-US" altLang="zh-CN" dirty="0"/>
              <a:t>, </a:t>
            </a:r>
            <a:r>
              <a:rPr lang="en-US" altLang="zh-CN" dirty="0" err="1"/>
              <a:t>Cno</a:t>
            </a:r>
            <a:r>
              <a:rPr lang="en-US" altLang="zh-CN" dirty="0"/>
              <a:t>, GRADE</a:t>
            </a:r>
          </a:p>
          <a:p>
            <a:pPr marL="742950" lvl="1" indent="-285750" defTabSz="914400">
              <a:buFontTx/>
              <a:buNone/>
            </a:pPr>
            <a:r>
              <a:rPr lang="en-US" altLang="zh-CN" dirty="0"/>
              <a:t>     INTO :</a:t>
            </a:r>
            <a:r>
              <a:rPr lang="en-US" altLang="zh-CN" dirty="0" err="1"/>
              <a:t>Hsname</a:t>
            </a:r>
            <a:r>
              <a:rPr lang="en-US" altLang="zh-CN" dirty="0"/>
              <a:t>, :</a:t>
            </a:r>
            <a:r>
              <a:rPr lang="en-US" altLang="zh-CN" dirty="0" err="1"/>
              <a:t>Hcno</a:t>
            </a:r>
            <a:r>
              <a:rPr lang="en-US" altLang="zh-CN" dirty="0"/>
              <a:t>, :</a:t>
            </a:r>
            <a:r>
              <a:rPr lang="en-US" altLang="zh-CN" dirty="0" err="1"/>
              <a:t>Hgrade</a:t>
            </a:r>
            <a:r>
              <a:rPr lang="en-US" altLang="zh-CN" dirty="0"/>
              <a:t> </a:t>
            </a:r>
          </a:p>
          <a:p>
            <a:pPr marL="742950" lvl="1" indent="-285750" defTabSz="914400">
              <a:buFontTx/>
              <a:buNone/>
            </a:pPr>
            <a:r>
              <a:rPr lang="en-US" altLang="zh-CN" dirty="0"/>
              <a:t>        FROM Student, SC </a:t>
            </a:r>
          </a:p>
          <a:p>
            <a:pPr marL="742950" lvl="1" indent="-285750" defTabSz="914400">
              <a:buFontTx/>
              <a:buNone/>
            </a:pPr>
            <a:r>
              <a:rPr lang="en-US" altLang="zh-CN" dirty="0"/>
              <a:t>        WHERE </a:t>
            </a:r>
            <a:r>
              <a:rPr lang="en-US" altLang="zh-CN" dirty="0" err="1"/>
              <a:t>Student.Sno</a:t>
            </a:r>
            <a:r>
              <a:rPr lang="en-US" altLang="zh-CN" dirty="0"/>
              <a:t> = </a:t>
            </a:r>
            <a:r>
              <a:rPr lang="en-US" altLang="zh-CN" dirty="0">
                <a:solidFill>
                  <a:srgbClr val="0000FF"/>
                </a:solidFill>
              </a:rPr>
              <a:t>:</a:t>
            </a:r>
            <a:r>
              <a:rPr lang="en-US" altLang="zh-CN" dirty="0" err="1">
                <a:solidFill>
                  <a:srgbClr val="0000FF"/>
                </a:solidFill>
              </a:rPr>
              <a:t>Hsno</a:t>
            </a:r>
            <a:r>
              <a:rPr lang="en-US" altLang="zh-CN" dirty="0"/>
              <a:t> AND </a:t>
            </a:r>
            <a:r>
              <a:rPr lang="en-US" altLang="zh-CN" dirty="0" err="1"/>
              <a:t>Cno</a:t>
            </a:r>
            <a:r>
              <a:rPr lang="en-US" altLang="zh-CN" dirty="0"/>
              <a:t>=‘C2’           </a:t>
            </a:r>
          </a:p>
          <a:p>
            <a:pPr marL="742950" lvl="1" indent="-285750" defTabSz="914400">
              <a:buFontTx/>
              <a:buNone/>
            </a:pPr>
            <a:r>
              <a:rPr lang="en-US" altLang="zh-CN" dirty="0"/>
              <a:t>                       AND    </a:t>
            </a:r>
            <a:r>
              <a:rPr lang="en-US" altLang="zh-CN" dirty="0" err="1"/>
              <a:t>Student.sno</a:t>
            </a:r>
            <a:r>
              <a:rPr lang="en-US" altLang="zh-CN" dirty="0"/>
              <a:t>=</a:t>
            </a:r>
            <a:r>
              <a:rPr lang="en-US" altLang="zh-CN" dirty="0" err="1"/>
              <a:t>SC.sno</a:t>
            </a:r>
            <a:r>
              <a:rPr lang="en-US" altLang="zh-CN" dirty="0"/>
              <a:t>;</a:t>
            </a:r>
          </a:p>
          <a:p>
            <a:pPr marL="342900" indent="-342900" defTabSz="914400"/>
            <a:r>
              <a:rPr lang="en-US" altLang="zh-CN" dirty="0" err="1"/>
              <a:t>Hsno</a:t>
            </a:r>
            <a:r>
              <a:rPr lang="zh-CN" altLang="en-US" dirty="0"/>
              <a:t>为输入主变量，在执行该语句前，应先用主语言命令给</a:t>
            </a:r>
            <a:r>
              <a:rPr lang="en-US" altLang="zh-CN" dirty="0" err="1"/>
              <a:t>Hsno</a:t>
            </a:r>
            <a:r>
              <a:rPr lang="zh-CN" altLang="en-US" dirty="0"/>
              <a:t>赋值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6CBE1AC-82D9-435A-9AC0-13F6882D9529}" type="slidenum">
              <a:rPr lang="zh-CN" altLang="en-US"/>
              <a:pPr/>
              <a:t>183</a:t>
            </a:fld>
            <a:endParaRPr lang="en-US" altLang="zh-CN"/>
          </a:p>
        </p:txBody>
      </p:sp>
      <p:sp>
        <p:nvSpPr>
          <p:cNvPr id="5" name="日期占位符 4"/>
          <p:cNvSpPr>
            <a:spLocks noGrp="1"/>
          </p:cNvSpPr>
          <p:nvPr>
            <p:ph type="dt" sz="half" idx="11"/>
          </p:nvPr>
        </p:nvSpPr>
        <p:spPr/>
        <p:txBody>
          <a:bodyPr/>
          <a:lstStyle/>
          <a:p>
            <a:fld id="{827221C8-C517-4FA6-A7F5-69C6E3CE8AF2}" type="datetime1">
              <a:rPr lang="zh-CN" altLang="en-US"/>
              <a:pPr/>
              <a:t>2023/3/5</a:t>
            </a:fld>
            <a:endParaRPr lang="en-US" altLang="zh-CN" sz="1000"/>
          </a:p>
        </p:txBody>
      </p:sp>
      <p:sp>
        <p:nvSpPr>
          <p:cNvPr id="1774594" name="Rectangle 2"/>
          <p:cNvSpPr>
            <a:spLocks noGrp="1" noChangeArrowheads="1"/>
          </p:cNvSpPr>
          <p:nvPr>
            <p:ph type="title"/>
          </p:nvPr>
        </p:nvSpPr>
        <p:spPr/>
        <p:txBody>
          <a:bodyPr/>
          <a:lstStyle/>
          <a:p>
            <a:r>
              <a:rPr lang="en-US" altLang="zh-CN"/>
              <a:t>3.	INSERT</a:t>
            </a:r>
            <a:r>
              <a:rPr lang="zh-CN" altLang="en-US"/>
              <a:t>语句</a:t>
            </a:r>
          </a:p>
        </p:txBody>
      </p:sp>
      <p:sp>
        <p:nvSpPr>
          <p:cNvPr id="1774595" name="Rectangle 3"/>
          <p:cNvSpPr>
            <a:spLocks noGrp="1" noChangeArrowheads="1"/>
          </p:cNvSpPr>
          <p:nvPr>
            <p:ph type="body" idx="1"/>
          </p:nvPr>
        </p:nvSpPr>
        <p:spPr>
          <a:xfrm>
            <a:off x="650875" y="1143000"/>
            <a:ext cx="8820150" cy="2368550"/>
          </a:xfrm>
        </p:spPr>
        <p:txBody>
          <a:bodyPr/>
          <a:lstStyle/>
          <a:p>
            <a:pPr marL="342900" indent="-342900" defTabSz="914400"/>
            <a:r>
              <a:rPr lang="en-US" altLang="zh-CN" dirty="0"/>
              <a:t>【</a:t>
            </a:r>
            <a:r>
              <a:rPr lang="zh-CN" altLang="en-US" dirty="0"/>
              <a:t>例</a:t>
            </a:r>
            <a:r>
              <a:rPr lang="en-US" altLang="zh-CN" dirty="0"/>
              <a:t>4-61】</a:t>
            </a:r>
            <a:r>
              <a:rPr lang="zh-CN" altLang="en-US" dirty="0"/>
              <a:t>在学生选课表中插入选课成绩。</a:t>
            </a:r>
          </a:p>
          <a:p>
            <a:pPr marL="1143000" lvl="2" indent="-228600" defTabSz="914400">
              <a:buFont typeface="Wingdings" pitchFamily="2" charset="2"/>
              <a:buNone/>
            </a:pPr>
            <a:r>
              <a:rPr lang="en-US" altLang="zh-CN" dirty="0"/>
              <a:t>EXEC SQL INSERT INTO SC</a:t>
            </a:r>
          </a:p>
          <a:p>
            <a:pPr marL="1143000" lvl="2" indent="-228600" defTabSz="914400">
              <a:buFont typeface="Wingdings" pitchFamily="2" charset="2"/>
              <a:buNone/>
            </a:pPr>
            <a:r>
              <a:rPr lang="en-US" altLang="zh-CN" dirty="0"/>
              <a:t>   VALUES (:</a:t>
            </a:r>
            <a:r>
              <a:rPr lang="en-US" altLang="zh-CN" dirty="0" err="1"/>
              <a:t>Sno</a:t>
            </a:r>
            <a:r>
              <a:rPr lang="en-US" altLang="zh-CN" dirty="0"/>
              <a:t>, :</a:t>
            </a:r>
            <a:r>
              <a:rPr lang="en-US" altLang="zh-CN" dirty="0" err="1"/>
              <a:t>Cno</a:t>
            </a:r>
            <a:r>
              <a:rPr lang="en-US" altLang="zh-CN" dirty="0"/>
              <a:t>, :GRADE)</a:t>
            </a:r>
          </a:p>
          <a:p>
            <a:pPr marL="342900" indent="-342900" defTabSz="914400"/>
            <a:r>
              <a:rPr lang="zh-CN" altLang="en-US" dirty="0"/>
              <a:t>在执行该语句前，应先给主变量赋值，然后执行该语句，将选课成绩插入</a:t>
            </a:r>
            <a:r>
              <a:rPr lang="en-US" altLang="zh-CN" dirty="0"/>
              <a:t>SC</a:t>
            </a:r>
            <a:r>
              <a:rPr lang="zh-CN" altLang="en-US" dirty="0"/>
              <a:t>表。</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4D19DCD-DF26-4871-9914-8BC198747B8E}" type="slidenum">
              <a:rPr lang="zh-CN" altLang="en-US"/>
              <a:pPr/>
              <a:t>184</a:t>
            </a:fld>
            <a:endParaRPr lang="en-US" altLang="zh-CN"/>
          </a:p>
        </p:txBody>
      </p:sp>
      <p:sp>
        <p:nvSpPr>
          <p:cNvPr id="5" name="日期占位符 4"/>
          <p:cNvSpPr>
            <a:spLocks noGrp="1"/>
          </p:cNvSpPr>
          <p:nvPr>
            <p:ph type="dt" sz="half" idx="11"/>
          </p:nvPr>
        </p:nvSpPr>
        <p:spPr/>
        <p:txBody>
          <a:bodyPr/>
          <a:lstStyle/>
          <a:p>
            <a:fld id="{ED1A7D3D-8DEA-42BB-9723-DEC372CDAA4E}" type="datetime1">
              <a:rPr lang="zh-CN" altLang="en-US"/>
              <a:pPr/>
              <a:t>2023/3/5</a:t>
            </a:fld>
            <a:endParaRPr lang="en-US" altLang="zh-CN" sz="1000"/>
          </a:p>
        </p:txBody>
      </p:sp>
      <p:sp>
        <p:nvSpPr>
          <p:cNvPr id="1805314" name="Rectangle 2"/>
          <p:cNvSpPr>
            <a:spLocks noGrp="1" noChangeArrowheads="1"/>
          </p:cNvSpPr>
          <p:nvPr>
            <p:ph type="title"/>
          </p:nvPr>
        </p:nvSpPr>
        <p:spPr>
          <a:xfrm>
            <a:off x="650875" y="365125"/>
            <a:ext cx="8820150" cy="549275"/>
          </a:xfrm>
        </p:spPr>
        <p:txBody>
          <a:bodyPr/>
          <a:lstStyle/>
          <a:p>
            <a:pPr marL="914400" indent="-914400"/>
            <a:r>
              <a:rPr lang="en-US" altLang="zh-CN" sz="4000" dirty="0"/>
              <a:t>4.</a:t>
            </a:r>
            <a:r>
              <a:rPr lang="zh-CN" altLang="en-US" sz="4000" dirty="0"/>
              <a:t>非</a:t>
            </a:r>
            <a:r>
              <a:rPr lang="en-US" altLang="zh-CN" sz="4000" dirty="0"/>
              <a:t>CURRENT</a:t>
            </a:r>
            <a:r>
              <a:rPr lang="zh-CN" altLang="en-US" sz="4000" dirty="0"/>
              <a:t>形式的更新语句</a:t>
            </a:r>
          </a:p>
        </p:txBody>
      </p:sp>
      <p:sp>
        <p:nvSpPr>
          <p:cNvPr id="1805315" name="Rectangle 3"/>
          <p:cNvSpPr>
            <a:spLocks noGrp="1" noChangeArrowheads="1"/>
          </p:cNvSpPr>
          <p:nvPr>
            <p:ph type="body" idx="1"/>
          </p:nvPr>
        </p:nvSpPr>
        <p:spPr>
          <a:xfrm>
            <a:off x="650875" y="1143000"/>
            <a:ext cx="8820150" cy="5343001"/>
          </a:xfrm>
        </p:spPr>
        <p:txBody>
          <a:bodyPr/>
          <a:lstStyle/>
          <a:p>
            <a:pPr>
              <a:lnSpc>
                <a:spcPct val="80000"/>
              </a:lnSpc>
            </a:pPr>
            <a:r>
              <a:rPr lang="zh-CN" altLang="en-US" dirty="0"/>
              <a:t>在嵌入式</a:t>
            </a:r>
            <a:r>
              <a:rPr lang="en-US" altLang="zh-CN" dirty="0"/>
              <a:t>SQL</a:t>
            </a:r>
            <a:r>
              <a:rPr lang="zh-CN" altLang="en-US" dirty="0"/>
              <a:t>中的更新语句</a:t>
            </a:r>
          </a:p>
          <a:p>
            <a:pPr lvl="1">
              <a:lnSpc>
                <a:spcPct val="80000"/>
              </a:lnSpc>
            </a:pPr>
            <a:r>
              <a:rPr lang="zh-CN" altLang="en-US" dirty="0"/>
              <a:t>可以一次修改多个元组，</a:t>
            </a:r>
          </a:p>
          <a:p>
            <a:pPr lvl="1">
              <a:lnSpc>
                <a:spcPct val="80000"/>
              </a:lnSpc>
            </a:pPr>
            <a:r>
              <a:rPr lang="zh-CN" altLang="en-US" dirty="0"/>
              <a:t>也可以先查询出结果集，然后根据应用需要逐个修改，需要与游标配合使用</a:t>
            </a:r>
          </a:p>
          <a:p>
            <a:pPr>
              <a:lnSpc>
                <a:spcPct val="80000"/>
              </a:lnSpc>
            </a:pPr>
            <a:r>
              <a:rPr lang="zh-CN" altLang="en-US" dirty="0">
                <a:solidFill>
                  <a:srgbClr val="0000FF"/>
                </a:solidFill>
              </a:rPr>
              <a:t>非</a:t>
            </a:r>
            <a:r>
              <a:rPr lang="en-US" altLang="zh-CN" dirty="0">
                <a:solidFill>
                  <a:srgbClr val="0000FF"/>
                </a:solidFill>
              </a:rPr>
              <a:t>CURRENT</a:t>
            </a:r>
            <a:r>
              <a:rPr lang="zh-CN" altLang="en-US" dirty="0">
                <a:solidFill>
                  <a:srgbClr val="0000FF"/>
                </a:solidFill>
              </a:rPr>
              <a:t>形式的更新语句</a:t>
            </a:r>
            <a:r>
              <a:rPr lang="zh-CN" altLang="en-US" dirty="0"/>
              <a:t>：不用游标的更新语句</a:t>
            </a:r>
            <a:endParaRPr lang="zh-CN" altLang="en-US" dirty="0">
              <a:solidFill>
                <a:srgbClr val="0000FF"/>
              </a:solidFill>
            </a:endParaRPr>
          </a:p>
          <a:p>
            <a:pPr>
              <a:lnSpc>
                <a:spcPct val="80000"/>
              </a:lnSpc>
            </a:pPr>
            <a:r>
              <a:rPr lang="en-US" altLang="zh-CN" dirty="0"/>
              <a:t>【</a:t>
            </a:r>
            <a:r>
              <a:rPr lang="zh-CN" altLang="en-US" dirty="0"/>
              <a:t>例</a:t>
            </a:r>
            <a:r>
              <a:rPr lang="en-US" altLang="zh-CN" dirty="0"/>
              <a:t>4-62】</a:t>
            </a:r>
            <a:r>
              <a:rPr lang="zh-CN" altLang="en-US" dirty="0"/>
              <a:t>给出学生的学号和要修改的课程号，修改学生选修记录。</a:t>
            </a:r>
          </a:p>
          <a:p>
            <a:pPr lvl="2">
              <a:lnSpc>
                <a:spcPct val="80000"/>
              </a:lnSpc>
              <a:buFont typeface="Wingdings" pitchFamily="2" charset="2"/>
              <a:buNone/>
            </a:pPr>
            <a:r>
              <a:rPr lang="en-US" altLang="zh-CN" dirty="0"/>
              <a:t>EXEC SQL UPDATE SC</a:t>
            </a:r>
          </a:p>
          <a:p>
            <a:pPr lvl="2">
              <a:lnSpc>
                <a:spcPct val="80000"/>
              </a:lnSpc>
              <a:buFont typeface="Wingdings" pitchFamily="2" charset="2"/>
              <a:buNone/>
            </a:pPr>
            <a:r>
              <a:rPr lang="en-US" altLang="zh-CN" dirty="0"/>
              <a:t>   SET </a:t>
            </a:r>
            <a:r>
              <a:rPr lang="en-US" altLang="zh-CN" dirty="0" err="1"/>
              <a:t>Cno</a:t>
            </a:r>
            <a:r>
              <a:rPr lang="en-US" altLang="zh-CN" dirty="0"/>
              <a:t>=:</a:t>
            </a:r>
            <a:r>
              <a:rPr lang="en-US" altLang="zh-CN" dirty="0" err="1"/>
              <a:t>Hnewcno</a:t>
            </a:r>
            <a:endParaRPr lang="en-US" altLang="zh-CN" dirty="0"/>
          </a:p>
          <a:p>
            <a:pPr lvl="2">
              <a:lnSpc>
                <a:spcPct val="80000"/>
              </a:lnSpc>
              <a:buFont typeface="Wingdings" pitchFamily="2" charset="2"/>
              <a:buNone/>
            </a:pPr>
            <a:r>
              <a:rPr lang="en-US" altLang="zh-CN" dirty="0"/>
              <a:t>     WHERE </a:t>
            </a:r>
            <a:r>
              <a:rPr lang="en-US" altLang="zh-CN" dirty="0" err="1"/>
              <a:t>Sno</a:t>
            </a:r>
            <a:r>
              <a:rPr lang="en-US" altLang="zh-CN" dirty="0"/>
              <a:t> =:</a:t>
            </a:r>
            <a:r>
              <a:rPr lang="en-US" altLang="zh-CN" dirty="0" err="1"/>
              <a:t>Hsno</a:t>
            </a:r>
            <a:r>
              <a:rPr lang="en-US" altLang="zh-CN" dirty="0"/>
              <a:t> AND </a:t>
            </a:r>
            <a:r>
              <a:rPr lang="en-US" altLang="zh-CN" dirty="0" err="1"/>
              <a:t>Cno</a:t>
            </a:r>
            <a:r>
              <a:rPr lang="en-US" altLang="zh-CN" dirty="0"/>
              <a:t>=:</a:t>
            </a:r>
            <a:r>
              <a:rPr lang="en-US" altLang="zh-CN" dirty="0" err="1"/>
              <a:t>Holdcno</a:t>
            </a:r>
            <a:endParaRPr lang="en-US" altLang="zh-CN" dirty="0"/>
          </a:p>
          <a:p>
            <a:pPr lvl="1">
              <a:lnSpc>
                <a:spcPct val="80000"/>
              </a:lnSpc>
            </a:pPr>
            <a:r>
              <a:rPr lang="zh-CN" altLang="en-US" dirty="0"/>
              <a:t>主变量</a:t>
            </a:r>
            <a:r>
              <a:rPr lang="en-US" altLang="zh-CN" dirty="0" err="1"/>
              <a:t>Holdcno</a:t>
            </a:r>
            <a:r>
              <a:rPr lang="zh-CN" altLang="en-US" dirty="0"/>
              <a:t>中为修改前的课程号，</a:t>
            </a:r>
            <a:r>
              <a:rPr lang="en-US" altLang="zh-CN" dirty="0" err="1"/>
              <a:t>Hnewcno</a:t>
            </a:r>
            <a:r>
              <a:rPr lang="zh-CN" altLang="en-US" dirty="0"/>
              <a:t>中为修改后的课程号。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05315">
                                            <p:txEl>
                                              <p:pRg st="0" end="0"/>
                                            </p:txEl>
                                          </p:spTgt>
                                        </p:tgtEl>
                                        <p:attrNameLst>
                                          <p:attrName>style.visibility</p:attrName>
                                        </p:attrNameLst>
                                      </p:cBhvr>
                                      <p:to>
                                        <p:strVal val="visible"/>
                                      </p:to>
                                    </p:set>
                                    <p:animEffect transition="in" filter="wipe(up)">
                                      <p:cBhvr>
                                        <p:cTn id="7" dur="1000"/>
                                        <p:tgtEl>
                                          <p:spTgt spid="180531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805315">
                                            <p:txEl>
                                              <p:pRg st="1" end="1"/>
                                            </p:txEl>
                                          </p:spTgt>
                                        </p:tgtEl>
                                        <p:attrNameLst>
                                          <p:attrName>style.visibility</p:attrName>
                                        </p:attrNameLst>
                                      </p:cBhvr>
                                      <p:to>
                                        <p:strVal val="visible"/>
                                      </p:to>
                                    </p:set>
                                    <p:animEffect transition="in" filter="wipe(up)">
                                      <p:cBhvr>
                                        <p:cTn id="11" dur="1000"/>
                                        <p:tgtEl>
                                          <p:spTgt spid="180531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805315">
                                            <p:txEl>
                                              <p:pRg st="2" end="2"/>
                                            </p:txEl>
                                          </p:spTgt>
                                        </p:tgtEl>
                                        <p:attrNameLst>
                                          <p:attrName>style.visibility</p:attrName>
                                        </p:attrNameLst>
                                      </p:cBhvr>
                                      <p:to>
                                        <p:strVal val="visible"/>
                                      </p:to>
                                    </p:set>
                                    <p:animEffect transition="in" filter="wipe(up)">
                                      <p:cBhvr>
                                        <p:cTn id="15" dur="1000"/>
                                        <p:tgtEl>
                                          <p:spTgt spid="180531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805315">
                                            <p:txEl>
                                              <p:pRg st="3" end="3"/>
                                            </p:txEl>
                                          </p:spTgt>
                                        </p:tgtEl>
                                        <p:attrNameLst>
                                          <p:attrName>style.visibility</p:attrName>
                                        </p:attrNameLst>
                                      </p:cBhvr>
                                      <p:to>
                                        <p:strVal val="visible"/>
                                      </p:to>
                                    </p:set>
                                    <p:animEffect transition="in" filter="wipe(up)">
                                      <p:cBhvr>
                                        <p:cTn id="19" dur="1000"/>
                                        <p:tgtEl>
                                          <p:spTgt spid="180531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805315">
                                            <p:txEl>
                                              <p:pRg st="4" end="4"/>
                                            </p:txEl>
                                          </p:spTgt>
                                        </p:tgtEl>
                                        <p:attrNameLst>
                                          <p:attrName>style.visibility</p:attrName>
                                        </p:attrNameLst>
                                      </p:cBhvr>
                                      <p:to>
                                        <p:strVal val="visible"/>
                                      </p:to>
                                    </p:set>
                                    <p:animEffect transition="in" filter="wipe(up)">
                                      <p:cBhvr>
                                        <p:cTn id="24" dur="1000"/>
                                        <p:tgtEl>
                                          <p:spTgt spid="1805315">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805315">
                                            <p:txEl>
                                              <p:pRg st="5" end="5"/>
                                            </p:txEl>
                                          </p:spTgt>
                                        </p:tgtEl>
                                        <p:attrNameLst>
                                          <p:attrName>style.visibility</p:attrName>
                                        </p:attrNameLst>
                                      </p:cBhvr>
                                      <p:to>
                                        <p:strVal val="visible"/>
                                      </p:to>
                                    </p:set>
                                    <p:animEffect transition="in" filter="wipe(up)">
                                      <p:cBhvr>
                                        <p:cTn id="28" dur="1000"/>
                                        <p:tgtEl>
                                          <p:spTgt spid="1805315">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805315">
                                            <p:txEl>
                                              <p:pRg st="6" end="6"/>
                                            </p:txEl>
                                          </p:spTgt>
                                        </p:tgtEl>
                                        <p:attrNameLst>
                                          <p:attrName>style.visibility</p:attrName>
                                        </p:attrNameLst>
                                      </p:cBhvr>
                                      <p:to>
                                        <p:strVal val="visible"/>
                                      </p:to>
                                    </p:set>
                                    <p:animEffect transition="in" filter="wipe(up)">
                                      <p:cBhvr>
                                        <p:cTn id="32" dur="1000"/>
                                        <p:tgtEl>
                                          <p:spTgt spid="1805315">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805315">
                                            <p:txEl>
                                              <p:pRg st="7" end="7"/>
                                            </p:txEl>
                                          </p:spTgt>
                                        </p:tgtEl>
                                        <p:attrNameLst>
                                          <p:attrName>style.visibility</p:attrName>
                                        </p:attrNameLst>
                                      </p:cBhvr>
                                      <p:to>
                                        <p:strVal val="visible"/>
                                      </p:to>
                                    </p:set>
                                    <p:animEffect transition="in" filter="wipe(up)">
                                      <p:cBhvr>
                                        <p:cTn id="36" dur="1000"/>
                                        <p:tgtEl>
                                          <p:spTgt spid="1805315">
                                            <p:txEl>
                                              <p:pRg st="7" end="7"/>
                                            </p:txEl>
                                          </p:spTgt>
                                        </p:tgtEl>
                                      </p:cBhvr>
                                    </p:animEffect>
                                  </p:childTnLst>
                                </p:cTn>
                              </p:par>
                            </p:childTnLst>
                          </p:cTn>
                        </p:par>
                        <p:par>
                          <p:cTn id="37" fill="hold" nodeType="afterGroup">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1805315">
                                            <p:txEl>
                                              <p:pRg st="8" end="8"/>
                                            </p:txEl>
                                          </p:spTgt>
                                        </p:tgtEl>
                                        <p:attrNameLst>
                                          <p:attrName>style.visibility</p:attrName>
                                        </p:attrNameLst>
                                      </p:cBhvr>
                                      <p:to>
                                        <p:strVal val="visible"/>
                                      </p:to>
                                    </p:set>
                                    <p:animEffect transition="in" filter="wipe(up)">
                                      <p:cBhvr>
                                        <p:cTn id="40" dur="1000"/>
                                        <p:tgtEl>
                                          <p:spTgt spid="1805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5315" grpId="0" uiExpand="1"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EB9E450-063E-46B2-8D76-AEF4348B03C9}" type="slidenum">
              <a:rPr lang="zh-CN" altLang="en-US"/>
              <a:pPr/>
              <a:t>185</a:t>
            </a:fld>
            <a:endParaRPr lang="en-US" altLang="zh-CN"/>
          </a:p>
        </p:txBody>
      </p:sp>
      <p:sp>
        <p:nvSpPr>
          <p:cNvPr id="5" name="日期占位符 4"/>
          <p:cNvSpPr>
            <a:spLocks noGrp="1"/>
          </p:cNvSpPr>
          <p:nvPr>
            <p:ph type="dt" sz="half" idx="11"/>
          </p:nvPr>
        </p:nvSpPr>
        <p:spPr/>
        <p:txBody>
          <a:bodyPr/>
          <a:lstStyle/>
          <a:p>
            <a:fld id="{D3239DB1-A596-4CB0-A01E-8BBAC7DF40CC}" type="datetime1">
              <a:rPr lang="zh-CN" altLang="en-US"/>
              <a:pPr/>
              <a:t>2023/3/5</a:t>
            </a:fld>
            <a:endParaRPr lang="en-US" altLang="zh-CN" sz="1000"/>
          </a:p>
        </p:txBody>
      </p:sp>
      <p:sp>
        <p:nvSpPr>
          <p:cNvPr id="1778690" name="Rectangle 2"/>
          <p:cNvSpPr>
            <a:spLocks noGrp="1" noChangeArrowheads="1"/>
          </p:cNvSpPr>
          <p:nvPr>
            <p:ph type="title"/>
          </p:nvPr>
        </p:nvSpPr>
        <p:spPr>
          <a:xfrm>
            <a:off x="650875" y="360402"/>
            <a:ext cx="8820150" cy="553998"/>
          </a:xfrm>
        </p:spPr>
        <p:txBody>
          <a:bodyPr/>
          <a:lstStyle/>
          <a:p>
            <a:r>
              <a:rPr lang="en-US" altLang="zh-CN" sz="4000" dirty="0"/>
              <a:t>4.</a:t>
            </a:r>
            <a:r>
              <a:rPr lang="zh-CN" altLang="en-US" sz="4000" dirty="0"/>
              <a:t>非</a:t>
            </a:r>
            <a:r>
              <a:rPr lang="en-US" altLang="zh-CN" sz="4000" dirty="0"/>
              <a:t>CURRENT</a:t>
            </a:r>
            <a:r>
              <a:rPr lang="zh-CN" altLang="en-US" sz="4000" dirty="0"/>
              <a:t>形式的更新语句</a:t>
            </a:r>
          </a:p>
        </p:txBody>
      </p:sp>
      <p:sp>
        <p:nvSpPr>
          <p:cNvPr id="1778691" name="Rectangle 3"/>
          <p:cNvSpPr>
            <a:spLocks noGrp="1" noChangeArrowheads="1"/>
          </p:cNvSpPr>
          <p:nvPr>
            <p:ph type="body" idx="1"/>
          </p:nvPr>
        </p:nvSpPr>
        <p:spPr>
          <a:xfrm>
            <a:off x="650875" y="1143000"/>
            <a:ext cx="8820150" cy="4572000"/>
          </a:xfrm>
        </p:spPr>
        <p:txBody>
          <a:bodyPr/>
          <a:lstStyle/>
          <a:p>
            <a:pPr marL="342900" indent="-342900" defTabSz="914400">
              <a:buFont typeface="Wingdings" pitchFamily="2" charset="2"/>
              <a:buNone/>
            </a:pPr>
            <a:r>
              <a:rPr lang="en-US" altLang="zh-CN" dirty="0"/>
              <a:t>[</a:t>
            </a:r>
            <a:r>
              <a:rPr lang="zh-CN" altLang="en-US" dirty="0"/>
              <a:t>例</a:t>
            </a:r>
            <a:r>
              <a:rPr lang="en-US" altLang="zh-CN" dirty="0"/>
              <a:t>] </a:t>
            </a:r>
            <a:r>
              <a:rPr lang="zh-CN" altLang="en-US" dirty="0"/>
              <a:t>某个学生新选修了某门课程，将有关记录插入</a:t>
            </a:r>
            <a:r>
              <a:rPr lang="en-US" altLang="zh-CN" dirty="0"/>
              <a:t>SC</a:t>
            </a:r>
            <a:r>
              <a:rPr lang="zh-CN" altLang="en-US" dirty="0"/>
              <a:t>表中。假设插入的学号已赋给主变量</a:t>
            </a:r>
            <a:r>
              <a:rPr lang="en-US" altLang="zh-CN" dirty="0" err="1"/>
              <a:t>stdno</a:t>
            </a:r>
            <a:r>
              <a:rPr lang="zh-CN" altLang="en-US" dirty="0"/>
              <a:t>，课程号已赋给主变量</a:t>
            </a:r>
            <a:r>
              <a:rPr lang="en-US" altLang="zh-CN" dirty="0" err="1"/>
              <a:t>couno</a:t>
            </a:r>
            <a:r>
              <a:rPr lang="zh-CN" altLang="en-US" dirty="0"/>
              <a:t>。</a:t>
            </a:r>
          </a:p>
          <a:p>
            <a:pPr marL="342900" indent="-342900" defTabSz="914400">
              <a:lnSpc>
                <a:spcPct val="0"/>
              </a:lnSpc>
              <a:buFont typeface="Wingdings" pitchFamily="2" charset="2"/>
              <a:buNone/>
            </a:pPr>
            <a:r>
              <a:rPr lang="zh-CN" altLang="en-US" dirty="0"/>
              <a:t>	</a:t>
            </a:r>
          </a:p>
          <a:p>
            <a:pPr marL="342900" indent="-342900" defTabSz="914400">
              <a:buFont typeface="Wingdings" pitchFamily="2" charset="2"/>
              <a:buNone/>
            </a:pPr>
            <a:r>
              <a:rPr lang="zh-CN" altLang="en-US" dirty="0"/>
              <a:t>    </a:t>
            </a:r>
            <a:r>
              <a:rPr lang="en-US" altLang="zh-CN" dirty="0" err="1"/>
              <a:t>gradeid</a:t>
            </a:r>
            <a:r>
              <a:rPr lang="en-US" altLang="zh-CN" dirty="0"/>
              <a:t>= -1</a:t>
            </a:r>
            <a:r>
              <a:rPr lang="zh-CN" altLang="en-US" dirty="0"/>
              <a:t>；            </a:t>
            </a:r>
            <a:r>
              <a:rPr lang="en-US" altLang="zh-CN" sz="2600" dirty="0"/>
              <a:t>/*</a:t>
            </a:r>
            <a:r>
              <a:rPr lang="zh-CN" altLang="en-US" sz="2600" dirty="0"/>
              <a:t>用作指示变量，赋为负值*</a:t>
            </a:r>
            <a:r>
              <a:rPr lang="en-US" altLang="zh-CN" sz="2600" dirty="0"/>
              <a:t>/</a:t>
            </a:r>
          </a:p>
          <a:p>
            <a:pPr marL="342900" indent="-342900" defTabSz="914400">
              <a:buFont typeface="Wingdings" pitchFamily="2" charset="2"/>
              <a:buNone/>
            </a:pPr>
            <a:r>
              <a:rPr lang="en-US" altLang="zh-CN" dirty="0"/>
              <a:t>	EXEC SQL INSERT</a:t>
            </a:r>
          </a:p>
          <a:p>
            <a:pPr marL="342900" indent="-342900" defTabSz="914400">
              <a:buFont typeface="Wingdings" pitchFamily="2" charset="2"/>
              <a:buNone/>
            </a:pPr>
            <a:r>
              <a:rPr lang="en-US" altLang="zh-CN" dirty="0"/>
              <a:t>             INTO SC(</a:t>
            </a:r>
            <a:r>
              <a:rPr lang="en-US" altLang="zh-CN" dirty="0" err="1"/>
              <a:t>Sno</a:t>
            </a:r>
            <a:r>
              <a:rPr lang="zh-CN" altLang="en-US" dirty="0"/>
              <a:t>，</a:t>
            </a:r>
            <a:r>
              <a:rPr lang="en-US" altLang="zh-CN" dirty="0" err="1"/>
              <a:t>Cno</a:t>
            </a:r>
            <a:r>
              <a:rPr lang="zh-CN" altLang="en-US" dirty="0"/>
              <a:t>，</a:t>
            </a:r>
            <a:r>
              <a:rPr lang="en-US" altLang="zh-CN" dirty="0"/>
              <a:t>Grade)</a:t>
            </a:r>
          </a:p>
          <a:p>
            <a:pPr marL="342900" indent="-342900" defTabSz="914400">
              <a:buFont typeface="Wingdings" pitchFamily="2" charset="2"/>
              <a:buNone/>
            </a:pPr>
            <a:r>
              <a:rPr lang="en-US" altLang="zh-CN" dirty="0"/>
              <a:t>             VALUES(:</a:t>
            </a:r>
            <a:r>
              <a:rPr lang="en-US" altLang="zh-CN" dirty="0" err="1"/>
              <a:t>stdno</a:t>
            </a:r>
            <a:r>
              <a:rPr lang="zh-CN" altLang="en-US" dirty="0"/>
              <a:t>，</a:t>
            </a:r>
            <a:r>
              <a:rPr lang="en-US" altLang="zh-CN" dirty="0"/>
              <a:t>:</a:t>
            </a:r>
            <a:r>
              <a:rPr lang="en-US" altLang="zh-CN" dirty="0" err="1"/>
              <a:t>couno</a:t>
            </a:r>
            <a:r>
              <a:rPr lang="zh-CN" altLang="en-US" dirty="0"/>
              <a:t>，</a:t>
            </a:r>
            <a:r>
              <a:rPr lang="en-US" altLang="zh-CN" dirty="0"/>
              <a:t>:gr :</a:t>
            </a:r>
            <a:r>
              <a:rPr lang="en-US" altLang="zh-CN" dirty="0" err="1"/>
              <a:t>gradeid</a:t>
            </a:r>
            <a:r>
              <a:rPr lang="en-US" altLang="zh-CN" dirty="0"/>
              <a:t>)</a:t>
            </a:r>
            <a:r>
              <a:rPr lang="zh-CN" altLang="en-US" dirty="0"/>
              <a:t>；</a:t>
            </a:r>
          </a:p>
          <a:p>
            <a:pPr marL="342900" indent="-342900" defTabSz="914400">
              <a:lnSpc>
                <a:spcPct val="10000"/>
              </a:lnSpc>
              <a:buFont typeface="Wingdings" pitchFamily="2" charset="2"/>
              <a:buNone/>
            </a:pPr>
            <a:endParaRPr lang="zh-CN" altLang="en-US" sz="3200" dirty="0"/>
          </a:p>
          <a:p>
            <a:pPr marL="342900" indent="-342900" defTabSz="914400">
              <a:buFont typeface="Wingdings" pitchFamily="2" charset="2"/>
              <a:buNone/>
            </a:pPr>
            <a:r>
              <a:rPr lang="zh-CN" altLang="en-US" sz="2500" dirty="0"/>
              <a:t>    </a:t>
            </a:r>
            <a:r>
              <a:rPr lang="zh-CN" altLang="en-US" dirty="0"/>
              <a:t>由于该学生刚选修课程，成绩应为空，所以要把指示变量赋为负值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533BF38-D7E2-4791-9928-8626E8F2FEF7}" type="slidenum">
              <a:rPr lang="zh-CN" altLang="en-US"/>
              <a:pPr/>
              <a:t>186</a:t>
            </a:fld>
            <a:endParaRPr lang="en-US" altLang="zh-CN"/>
          </a:p>
        </p:txBody>
      </p:sp>
      <p:sp>
        <p:nvSpPr>
          <p:cNvPr id="6" name="日期占位符 4"/>
          <p:cNvSpPr>
            <a:spLocks noGrp="1"/>
          </p:cNvSpPr>
          <p:nvPr>
            <p:ph type="dt" sz="half" idx="11"/>
          </p:nvPr>
        </p:nvSpPr>
        <p:spPr/>
        <p:txBody>
          <a:bodyPr/>
          <a:lstStyle/>
          <a:p>
            <a:fld id="{FF507EFB-4F48-4A00-BCEA-3E7307AC2297}" type="datetime1">
              <a:rPr lang="zh-CN" altLang="en-US"/>
              <a:pPr/>
              <a:t>2023/3/5</a:t>
            </a:fld>
            <a:endParaRPr lang="en-US" altLang="zh-CN" sz="1000"/>
          </a:p>
        </p:txBody>
      </p:sp>
      <p:sp>
        <p:nvSpPr>
          <p:cNvPr id="1779714" name="Rectangle 2"/>
          <p:cNvSpPr>
            <a:spLocks noGrp="1" noChangeArrowheads="1"/>
          </p:cNvSpPr>
          <p:nvPr>
            <p:ph type="title"/>
          </p:nvPr>
        </p:nvSpPr>
        <p:spPr/>
        <p:txBody>
          <a:bodyPr/>
          <a:lstStyle/>
          <a:p>
            <a:r>
              <a:rPr lang="en-US" altLang="en-US"/>
              <a:t>4.7.3	用游标的嵌入式SQL </a:t>
            </a:r>
            <a:endParaRPr lang="zh-CN" altLang="en-US"/>
          </a:p>
        </p:txBody>
      </p:sp>
      <p:sp>
        <p:nvSpPr>
          <p:cNvPr id="1779715" name="Rectangle 3"/>
          <p:cNvSpPr>
            <a:spLocks noGrp="1" noChangeArrowheads="1"/>
          </p:cNvSpPr>
          <p:nvPr>
            <p:ph type="body" idx="1"/>
          </p:nvPr>
        </p:nvSpPr>
        <p:spPr>
          <a:xfrm>
            <a:off x="650875" y="1143000"/>
            <a:ext cx="8820150" cy="4162425"/>
          </a:xfrm>
        </p:spPr>
        <p:txBody>
          <a:bodyPr/>
          <a:lstStyle/>
          <a:p>
            <a:pPr marL="609600" indent="-609600" defTabSz="914400">
              <a:lnSpc>
                <a:spcPct val="110000"/>
              </a:lnSpc>
            </a:pPr>
            <a:r>
              <a:rPr lang="zh-CN" altLang="en-US"/>
              <a:t>高级语言一次只能处理一条记录，而当处理的结果集是多条时，就必须使用游标机制，从而把对集合的操作转化为对单个记录的处理。</a:t>
            </a:r>
          </a:p>
          <a:p>
            <a:pPr marL="609600" indent="-609600" defTabSz="914400">
              <a:lnSpc>
                <a:spcPct val="110000"/>
              </a:lnSpc>
            </a:pPr>
            <a:r>
              <a:rPr lang="zh-CN" altLang="en-US"/>
              <a:t>使用游标的步骤</a:t>
            </a:r>
            <a:endParaRPr lang="zh-CN" altLang="en-US" sz="3200"/>
          </a:p>
          <a:p>
            <a:pPr marL="990600" lvl="1" indent="-533400" defTabSz="914400"/>
            <a:r>
              <a:rPr lang="en-US" altLang="zh-CN"/>
              <a:t>1. </a:t>
            </a:r>
            <a:r>
              <a:rPr lang="zh-CN" altLang="en-US"/>
              <a:t>定义游标</a:t>
            </a:r>
          </a:p>
          <a:p>
            <a:pPr marL="990600" lvl="1" indent="-533400" defTabSz="914400"/>
            <a:r>
              <a:rPr lang="en-US" altLang="zh-CN"/>
              <a:t>2. </a:t>
            </a:r>
            <a:r>
              <a:rPr lang="zh-CN" altLang="en-US"/>
              <a:t>打开游标</a:t>
            </a:r>
          </a:p>
          <a:p>
            <a:pPr marL="990600" lvl="1" indent="-533400" defTabSz="914400"/>
            <a:r>
              <a:rPr lang="en-US" altLang="zh-CN"/>
              <a:t>3. </a:t>
            </a:r>
            <a:r>
              <a:rPr lang="zh-CN" altLang="en-US"/>
              <a:t>移动游标指针</a:t>
            </a:r>
            <a:r>
              <a:rPr lang="en-US" altLang="zh-CN"/>
              <a:t>,</a:t>
            </a:r>
            <a:r>
              <a:rPr lang="zh-CN" altLang="en-US"/>
              <a:t>取当前记录</a:t>
            </a:r>
          </a:p>
          <a:p>
            <a:pPr marL="990600" lvl="1" indent="-533400" defTabSz="914400"/>
            <a:r>
              <a:rPr lang="en-US" altLang="zh-CN"/>
              <a:t>4. </a:t>
            </a:r>
            <a:r>
              <a:rPr lang="zh-CN" altLang="en-US"/>
              <a:t>关闭游标</a:t>
            </a:r>
          </a:p>
        </p:txBody>
      </p:sp>
      <p:pic>
        <p:nvPicPr>
          <p:cNvPr id="17797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963" y="2781300"/>
            <a:ext cx="2709862" cy="316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70AFA78-49CF-4BD4-A695-F1BB5B50037F}" type="slidenum">
              <a:rPr lang="zh-CN" altLang="en-US"/>
              <a:pPr/>
              <a:t>187</a:t>
            </a:fld>
            <a:endParaRPr lang="en-US" altLang="zh-CN"/>
          </a:p>
        </p:txBody>
      </p:sp>
      <p:sp>
        <p:nvSpPr>
          <p:cNvPr id="5" name="日期占位符 4"/>
          <p:cNvSpPr>
            <a:spLocks noGrp="1"/>
          </p:cNvSpPr>
          <p:nvPr>
            <p:ph type="dt" sz="half" idx="11"/>
          </p:nvPr>
        </p:nvSpPr>
        <p:spPr/>
        <p:txBody>
          <a:bodyPr/>
          <a:lstStyle/>
          <a:p>
            <a:fld id="{9F23D1A1-EAB5-4CED-844A-A1FFE92069E0}" type="datetime1">
              <a:rPr lang="zh-CN" altLang="en-US"/>
              <a:pPr/>
              <a:t>2023/3/5</a:t>
            </a:fld>
            <a:endParaRPr lang="en-US" altLang="zh-CN" sz="1000"/>
          </a:p>
        </p:txBody>
      </p:sp>
      <p:sp>
        <p:nvSpPr>
          <p:cNvPr id="1781762" name="Rectangle 2"/>
          <p:cNvSpPr>
            <a:spLocks noGrp="1" noChangeArrowheads="1"/>
          </p:cNvSpPr>
          <p:nvPr>
            <p:ph type="title"/>
          </p:nvPr>
        </p:nvSpPr>
        <p:spPr/>
        <p:txBody>
          <a:bodyPr/>
          <a:lstStyle/>
          <a:p>
            <a:r>
              <a:rPr lang="en-US" altLang="zh-CN"/>
              <a:t>1. </a:t>
            </a:r>
            <a:r>
              <a:rPr lang="zh-CN" altLang="en-US"/>
              <a:t>定义游标</a:t>
            </a:r>
          </a:p>
        </p:txBody>
      </p:sp>
      <p:sp>
        <p:nvSpPr>
          <p:cNvPr id="1781763" name="Rectangle 3"/>
          <p:cNvSpPr>
            <a:spLocks noGrp="1" noChangeArrowheads="1"/>
          </p:cNvSpPr>
          <p:nvPr>
            <p:ph type="body" idx="1"/>
          </p:nvPr>
        </p:nvSpPr>
        <p:spPr>
          <a:xfrm>
            <a:off x="650875" y="1143000"/>
            <a:ext cx="8820150" cy="3563938"/>
          </a:xfrm>
        </p:spPr>
        <p:txBody>
          <a:bodyPr/>
          <a:lstStyle/>
          <a:p>
            <a:r>
              <a:rPr lang="zh-CN" altLang="en-US" dirty="0"/>
              <a:t>使用</a:t>
            </a:r>
            <a:r>
              <a:rPr lang="en-US" altLang="zh-CN" dirty="0"/>
              <a:t>DECLARE</a:t>
            </a:r>
            <a:r>
              <a:rPr lang="zh-CN" altLang="en-US" dirty="0"/>
              <a:t>语句</a:t>
            </a:r>
          </a:p>
          <a:p>
            <a:pPr>
              <a:spcBef>
                <a:spcPct val="30000"/>
              </a:spcBef>
            </a:pPr>
            <a:r>
              <a:rPr lang="zh-CN" altLang="en-US" dirty="0"/>
              <a:t>语句格式</a:t>
            </a:r>
            <a:endParaRPr lang="zh-CN" altLang="en-US" sz="3200" dirty="0"/>
          </a:p>
          <a:p>
            <a:pPr lvl="2">
              <a:buFont typeface="Wingdings" pitchFamily="2" charset="2"/>
              <a:buNone/>
            </a:pPr>
            <a:r>
              <a:rPr lang="zh-CN" altLang="en-US" dirty="0"/>
              <a:t>	</a:t>
            </a:r>
            <a:r>
              <a:rPr lang="en-US" altLang="zh-CN" dirty="0">
                <a:highlight>
                  <a:srgbClr val="CCFFCC"/>
                </a:highlight>
              </a:rPr>
              <a:t>EXEC SQL DECLARE &lt;</a:t>
            </a:r>
            <a:r>
              <a:rPr lang="zh-CN" altLang="en-US" dirty="0">
                <a:highlight>
                  <a:srgbClr val="CCFFCC"/>
                </a:highlight>
              </a:rPr>
              <a:t>游标名</a:t>
            </a:r>
            <a:r>
              <a:rPr lang="en-US" altLang="zh-CN" dirty="0">
                <a:highlight>
                  <a:srgbClr val="CCFFCC"/>
                </a:highlight>
              </a:rPr>
              <a:t>&gt; CURSOR </a:t>
            </a:r>
          </a:p>
          <a:p>
            <a:pPr lvl="2">
              <a:buFont typeface="Wingdings" pitchFamily="2" charset="2"/>
              <a:buNone/>
            </a:pPr>
            <a:r>
              <a:rPr lang="en-US" altLang="zh-CN" dirty="0">
                <a:highlight>
                  <a:srgbClr val="CCFFCC"/>
                </a:highlight>
              </a:rPr>
              <a:t>   FOR &lt;SELECT </a:t>
            </a:r>
            <a:r>
              <a:rPr lang="zh-CN" altLang="en-US" dirty="0">
                <a:highlight>
                  <a:srgbClr val="CCFFCC"/>
                </a:highlight>
              </a:rPr>
              <a:t>语句</a:t>
            </a:r>
            <a:r>
              <a:rPr lang="en-US" altLang="zh-CN" dirty="0">
                <a:highlight>
                  <a:srgbClr val="CCFFCC"/>
                </a:highlight>
              </a:rPr>
              <a:t>&gt;</a:t>
            </a:r>
          </a:p>
          <a:p>
            <a:pPr lvl="2">
              <a:buFont typeface="Wingdings" pitchFamily="2" charset="2"/>
              <a:buNone/>
            </a:pPr>
            <a:r>
              <a:rPr lang="en-US" altLang="zh-CN" dirty="0">
                <a:highlight>
                  <a:srgbClr val="CCFFCC"/>
                </a:highlight>
              </a:rPr>
              <a:t>        [FOR UPDATE OF &lt;</a:t>
            </a:r>
            <a:r>
              <a:rPr lang="zh-CN" altLang="en-US" dirty="0">
                <a:highlight>
                  <a:srgbClr val="CCFFCC"/>
                </a:highlight>
              </a:rPr>
              <a:t>列名</a:t>
            </a:r>
            <a:r>
              <a:rPr lang="en-US" altLang="zh-CN" dirty="0">
                <a:highlight>
                  <a:srgbClr val="CCFFCC"/>
                </a:highlight>
              </a:rPr>
              <a:t>&gt;]</a:t>
            </a:r>
            <a:endParaRPr lang="en-US" altLang="zh-CN" dirty="0">
              <a:solidFill>
                <a:srgbClr val="0000FF"/>
              </a:solidFill>
              <a:highlight>
                <a:srgbClr val="CCFFCC"/>
              </a:highlight>
            </a:endParaRPr>
          </a:p>
          <a:p>
            <a:r>
              <a:rPr lang="zh-CN" altLang="en-US" dirty="0"/>
              <a:t>功能</a:t>
            </a:r>
            <a:endParaRPr lang="zh-CN" altLang="en-US" sz="3200" dirty="0"/>
          </a:p>
          <a:p>
            <a:pPr lvl="1"/>
            <a:r>
              <a:rPr lang="zh-CN" altLang="en-US" dirty="0"/>
              <a:t>是一条说明性语句，这时</a:t>
            </a:r>
            <a:r>
              <a:rPr lang="en-US" altLang="zh-CN" dirty="0"/>
              <a:t>DBMS</a:t>
            </a:r>
            <a:r>
              <a:rPr lang="zh-CN" altLang="en-US" dirty="0"/>
              <a:t>并不执行指定操作</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E545879-BAD6-428A-BE25-845D09307D2F}" type="slidenum">
              <a:rPr lang="zh-CN" altLang="en-US"/>
              <a:pPr/>
              <a:t>188</a:t>
            </a:fld>
            <a:endParaRPr lang="en-US" altLang="zh-CN"/>
          </a:p>
        </p:txBody>
      </p:sp>
      <p:sp>
        <p:nvSpPr>
          <p:cNvPr id="5" name="日期占位符 4"/>
          <p:cNvSpPr>
            <a:spLocks noGrp="1"/>
          </p:cNvSpPr>
          <p:nvPr>
            <p:ph type="dt" sz="half" idx="11"/>
          </p:nvPr>
        </p:nvSpPr>
        <p:spPr/>
        <p:txBody>
          <a:bodyPr/>
          <a:lstStyle/>
          <a:p>
            <a:fld id="{1B2BAAE1-C559-4966-9D87-5828FE13C099}" type="datetime1">
              <a:rPr lang="zh-CN" altLang="en-US"/>
              <a:pPr/>
              <a:t>2023/3/5</a:t>
            </a:fld>
            <a:endParaRPr lang="en-US" altLang="zh-CN" sz="1000"/>
          </a:p>
        </p:txBody>
      </p:sp>
      <p:sp>
        <p:nvSpPr>
          <p:cNvPr id="1782786" name="Rectangle 2"/>
          <p:cNvSpPr>
            <a:spLocks noGrp="1" noChangeArrowheads="1"/>
          </p:cNvSpPr>
          <p:nvPr>
            <p:ph type="title"/>
          </p:nvPr>
        </p:nvSpPr>
        <p:spPr/>
        <p:txBody>
          <a:bodyPr/>
          <a:lstStyle/>
          <a:p>
            <a:r>
              <a:rPr lang="en-US" altLang="zh-CN"/>
              <a:t>2. </a:t>
            </a:r>
            <a:r>
              <a:rPr lang="zh-CN" altLang="en-US"/>
              <a:t>打开游标</a:t>
            </a:r>
          </a:p>
        </p:txBody>
      </p:sp>
      <p:sp>
        <p:nvSpPr>
          <p:cNvPr id="1782787" name="Rectangle 3"/>
          <p:cNvSpPr>
            <a:spLocks noGrp="1" noChangeArrowheads="1"/>
          </p:cNvSpPr>
          <p:nvPr>
            <p:ph type="body" idx="1"/>
          </p:nvPr>
        </p:nvSpPr>
        <p:spPr>
          <a:xfrm>
            <a:off x="650875" y="1143000"/>
            <a:ext cx="8820150" cy="3819525"/>
          </a:xfrm>
        </p:spPr>
        <p:txBody>
          <a:bodyPr/>
          <a:lstStyle/>
          <a:p>
            <a:r>
              <a:rPr lang="zh-CN" altLang="en-US" dirty="0"/>
              <a:t>使用</a:t>
            </a:r>
            <a:r>
              <a:rPr lang="en-US" altLang="zh-CN" dirty="0"/>
              <a:t>OPEN</a:t>
            </a:r>
            <a:r>
              <a:rPr lang="zh-CN" altLang="en-US" dirty="0"/>
              <a:t>语句</a:t>
            </a:r>
          </a:p>
          <a:p>
            <a:r>
              <a:rPr lang="zh-CN" altLang="en-US" dirty="0"/>
              <a:t>语句格式</a:t>
            </a:r>
          </a:p>
          <a:p>
            <a:pPr lvl="1">
              <a:buFontTx/>
              <a:buNone/>
            </a:pPr>
            <a:r>
              <a:rPr lang="zh-CN" altLang="en-US" sz="2400" dirty="0"/>
              <a:t>          </a:t>
            </a:r>
            <a:r>
              <a:rPr lang="en-US" altLang="zh-CN" dirty="0">
                <a:highlight>
                  <a:srgbClr val="CCFFCC"/>
                </a:highlight>
              </a:rPr>
              <a:t>EXEC SQL </a:t>
            </a:r>
            <a:r>
              <a:rPr lang="en-US" altLang="zh-CN" dirty="0">
                <a:solidFill>
                  <a:srgbClr val="0000FF"/>
                </a:solidFill>
                <a:highlight>
                  <a:srgbClr val="CCFFCC"/>
                </a:highlight>
              </a:rPr>
              <a:t>OPEN &lt;</a:t>
            </a:r>
            <a:r>
              <a:rPr lang="zh-CN" altLang="en-US" dirty="0">
                <a:solidFill>
                  <a:srgbClr val="0000FF"/>
                </a:solidFill>
                <a:highlight>
                  <a:srgbClr val="CCFFCC"/>
                </a:highlight>
              </a:rPr>
              <a:t>游标名</a:t>
            </a:r>
            <a:r>
              <a:rPr lang="en-US" altLang="zh-CN" dirty="0">
                <a:solidFill>
                  <a:srgbClr val="0000FF"/>
                </a:solidFill>
                <a:highlight>
                  <a:srgbClr val="CCFFCC"/>
                </a:highlight>
              </a:rPr>
              <a:t>&gt;</a:t>
            </a:r>
            <a:endParaRPr lang="en-US" altLang="zh-CN" sz="2400" dirty="0">
              <a:solidFill>
                <a:srgbClr val="0000FF"/>
              </a:solidFill>
              <a:highlight>
                <a:srgbClr val="CCFFCC"/>
              </a:highlight>
            </a:endParaRPr>
          </a:p>
          <a:p>
            <a:r>
              <a:rPr lang="zh-CN" altLang="en-US" dirty="0"/>
              <a:t>功能</a:t>
            </a:r>
          </a:p>
          <a:p>
            <a:pPr lvl="1"/>
            <a:r>
              <a:rPr lang="zh-CN" altLang="en-US" dirty="0"/>
              <a:t>打开游标实际上是执行相应的查询语句，把所有满足查询条件的记录从指定表取到缓冲区中</a:t>
            </a:r>
          </a:p>
          <a:p>
            <a:pPr lvl="1"/>
            <a:r>
              <a:rPr lang="zh-CN" altLang="en-US" dirty="0"/>
              <a:t>这时游标处于活动状态，指针指向查询结果集中第一条记录之前</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0DF534A-F7EA-4FD5-8FE1-58F686983637}" type="slidenum">
              <a:rPr lang="zh-CN" altLang="en-US"/>
              <a:pPr/>
              <a:t>189</a:t>
            </a:fld>
            <a:endParaRPr lang="en-US" altLang="zh-CN"/>
          </a:p>
        </p:txBody>
      </p:sp>
      <p:sp>
        <p:nvSpPr>
          <p:cNvPr id="5" name="日期占位符 4"/>
          <p:cNvSpPr>
            <a:spLocks noGrp="1"/>
          </p:cNvSpPr>
          <p:nvPr>
            <p:ph type="dt" sz="half" idx="11"/>
          </p:nvPr>
        </p:nvSpPr>
        <p:spPr/>
        <p:txBody>
          <a:bodyPr/>
          <a:lstStyle/>
          <a:p>
            <a:fld id="{D8F5653D-3EF6-48CE-8104-C5FA260ADE2D}" type="datetime1">
              <a:rPr lang="zh-CN" altLang="en-US"/>
              <a:pPr/>
              <a:t>2023/3/5</a:t>
            </a:fld>
            <a:endParaRPr lang="en-US" altLang="zh-CN" sz="1000"/>
          </a:p>
        </p:txBody>
      </p:sp>
      <p:sp>
        <p:nvSpPr>
          <p:cNvPr id="1783810" name="Rectangle 2"/>
          <p:cNvSpPr>
            <a:spLocks noGrp="1" noChangeArrowheads="1"/>
          </p:cNvSpPr>
          <p:nvPr>
            <p:ph type="title"/>
          </p:nvPr>
        </p:nvSpPr>
        <p:spPr/>
        <p:txBody>
          <a:bodyPr/>
          <a:lstStyle/>
          <a:p>
            <a:pPr defTabSz="914400"/>
            <a:r>
              <a:rPr lang="en-US" altLang="zh-CN" sz="4000"/>
              <a:t>3. </a:t>
            </a:r>
            <a:r>
              <a:rPr lang="zh-CN" altLang="en-US" sz="4000"/>
              <a:t>移动游标指针，然后取当前记录</a:t>
            </a:r>
          </a:p>
        </p:txBody>
      </p:sp>
      <p:sp>
        <p:nvSpPr>
          <p:cNvPr id="1783811" name="Rectangle 3"/>
          <p:cNvSpPr>
            <a:spLocks noGrp="1" noChangeArrowheads="1"/>
          </p:cNvSpPr>
          <p:nvPr>
            <p:ph type="body" idx="1"/>
          </p:nvPr>
        </p:nvSpPr>
        <p:spPr>
          <a:xfrm>
            <a:off x="650875" y="1143000"/>
            <a:ext cx="8820150" cy="5378450"/>
          </a:xfrm>
        </p:spPr>
        <p:txBody>
          <a:bodyPr/>
          <a:lstStyle/>
          <a:p>
            <a:pPr>
              <a:spcBef>
                <a:spcPct val="0"/>
              </a:spcBef>
            </a:pPr>
            <a:r>
              <a:rPr lang="zh-CN" altLang="en-US" dirty="0"/>
              <a:t>使用</a:t>
            </a:r>
            <a:r>
              <a:rPr lang="en-US" altLang="zh-CN" dirty="0"/>
              <a:t>FETCH</a:t>
            </a:r>
            <a:r>
              <a:rPr lang="zh-CN" altLang="en-US" dirty="0"/>
              <a:t>语句，语句格式</a:t>
            </a:r>
          </a:p>
          <a:p>
            <a:pPr lvl="1">
              <a:spcBef>
                <a:spcPct val="0"/>
              </a:spcBef>
              <a:buFontTx/>
              <a:buNone/>
            </a:pPr>
            <a:r>
              <a:rPr lang="zh-CN" altLang="en-US" dirty="0"/>
              <a:t>   </a:t>
            </a:r>
            <a:r>
              <a:rPr lang="en-US" altLang="zh-CN" dirty="0">
                <a:highlight>
                  <a:srgbClr val="CCFFCC"/>
                </a:highlight>
              </a:rPr>
              <a:t>EXEC SQL FETCH &lt;</a:t>
            </a:r>
            <a:r>
              <a:rPr lang="zh-CN" altLang="en-US" dirty="0">
                <a:highlight>
                  <a:srgbClr val="CCFFCC"/>
                </a:highlight>
              </a:rPr>
              <a:t>游标名</a:t>
            </a:r>
            <a:r>
              <a:rPr lang="en-US" altLang="zh-CN" dirty="0">
                <a:highlight>
                  <a:srgbClr val="CCFFCC"/>
                </a:highlight>
              </a:rPr>
              <a:t>&gt; </a:t>
            </a:r>
          </a:p>
          <a:p>
            <a:pPr lvl="1">
              <a:spcBef>
                <a:spcPct val="0"/>
              </a:spcBef>
              <a:buFontTx/>
              <a:buNone/>
            </a:pPr>
            <a:r>
              <a:rPr lang="en-US" altLang="zh-CN" dirty="0">
                <a:highlight>
                  <a:srgbClr val="CCFFCC"/>
                </a:highlight>
              </a:rPr>
              <a:t>          INTO &lt;</a:t>
            </a:r>
            <a:r>
              <a:rPr lang="zh-CN" altLang="en-US" dirty="0">
                <a:highlight>
                  <a:srgbClr val="CCFFCC"/>
                </a:highlight>
              </a:rPr>
              <a:t>主变量</a:t>
            </a:r>
            <a:r>
              <a:rPr lang="en-US" altLang="zh-CN" dirty="0">
                <a:highlight>
                  <a:srgbClr val="CCFFCC"/>
                </a:highlight>
              </a:rPr>
              <a:t>&gt; [,&lt;</a:t>
            </a:r>
            <a:r>
              <a:rPr lang="zh-CN" altLang="en-US" dirty="0">
                <a:highlight>
                  <a:srgbClr val="CCFFCC"/>
                </a:highlight>
              </a:rPr>
              <a:t>主变量</a:t>
            </a:r>
            <a:r>
              <a:rPr lang="en-US" altLang="zh-CN" dirty="0">
                <a:highlight>
                  <a:srgbClr val="CCFFCC"/>
                </a:highlight>
              </a:rPr>
              <a:t>&gt;]…</a:t>
            </a:r>
          </a:p>
          <a:p>
            <a:pPr>
              <a:spcBef>
                <a:spcPct val="0"/>
              </a:spcBef>
            </a:pPr>
            <a:r>
              <a:rPr lang="zh-CN" altLang="en-US" dirty="0"/>
              <a:t>功能</a:t>
            </a:r>
          </a:p>
          <a:p>
            <a:pPr lvl="1">
              <a:spcBef>
                <a:spcPct val="0"/>
              </a:spcBef>
            </a:pPr>
            <a:r>
              <a:rPr lang="zh-CN" altLang="en-US" dirty="0"/>
              <a:t>指定方向推动游标指针，然后将缓冲区中的当前记录取出来送至主变量供主语言进一步处理。</a:t>
            </a:r>
          </a:p>
          <a:p>
            <a:pPr lvl="1">
              <a:spcBef>
                <a:spcPct val="0"/>
              </a:spcBef>
            </a:pPr>
            <a:r>
              <a:rPr lang="en-US" altLang="zh-CN" dirty="0"/>
              <a:t>NEXT|PRIOR|FIRST|LAST</a:t>
            </a:r>
            <a:r>
              <a:rPr lang="zh-CN" altLang="en-US" dirty="0"/>
              <a:t>：指定游标移动方式。</a:t>
            </a:r>
            <a:endParaRPr lang="en-US" altLang="zh-CN" dirty="0"/>
          </a:p>
          <a:p>
            <a:pPr>
              <a:spcBef>
                <a:spcPct val="0"/>
              </a:spcBef>
            </a:pPr>
            <a:r>
              <a:rPr lang="zh-CN" altLang="en-US" dirty="0"/>
              <a:t>说明</a:t>
            </a:r>
          </a:p>
          <a:p>
            <a:pPr lvl="1">
              <a:spcBef>
                <a:spcPct val="0"/>
              </a:spcBef>
            </a:pPr>
            <a:r>
              <a:rPr lang="zh-CN" altLang="en-US" dirty="0"/>
              <a:t>主变量与</a:t>
            </a:r>
            <a:r>
              <a:rPr lang="en-US" altLang="zh-CN" dirty="0"/>
              <a:t>SELECT</a:t>
            </a:r>
            <a:r>
              <a:rPr lang="zh-CN" altLang="en-US" dirty="0"/>
              <a:t>语句中的目标列表达式一一对应</a:t>
            </a:r>
          </a:p>
          <a:p>
            <a:pPr lvl="1">
              <a:spcBef>
                <a:spcPct val="0"/>
              </a:spcBef>
            </a:pPr>
            <a:r>
              <a:rPr lang="en-US" altLang="zh-CN" dirty="0"/>
              <a:t>FETCH</a:t>
            </a:r>
            <a:r>
              <a:rPr lang="zh-CN" altLang="en-US" dirty="0"/>
              <a:t>语句通常用在一个循环结构中，通过循环执行</a:t>
            </a:r>
            <a:r>
              <a:rPr lang="en-US" altLang="zh-CN" dirty="0"/>
              <a:t>FETCH</a:t>
            </a:r>
            <a:r>
              <a:rPr lang="zh-CN" altLang="en-US" dirty="0"/>
              <a:t>语句逐条取出结果集中的行进行处理</a:t>
            </a:r>
          </a:p>
          <a:p>
            <a:pPr lvl="1">
              <a:spcBef>
                <a:spcPct val="0"/>
              </a:spcBef>
            </a:pPr>
            <a:r>
              <a:rPr lang="zh-CN" altLang="en-US" dirty="0"/>
              <a:t>为进一步方便用户处理数据，现在一些关系数据库管理系统对</a:t>
            </a:r>
            <a:r>
              <a:rPr lang="en-US" altLang="zh-CN" dirty="0"/>
              <a:t>FETCH</a:t>
            </a:r>
            <a:r>
              <a:rPr lang="zh-CN" altLang="en-US" dirty="0"/>
              <a:t>语句做了扩充，允许用户向任意方向以任意步长移动游标指针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83811">
                                            <p:txEl>
                                              <p:pRg st="0" end="0"/>
                                            </p:txEl>
                                          </p:spTgt>
                                        </p:tgtEl>
                                        <p:attrNameLst>
                                          <p:attrName>style.visibility</p:attrName>
                                        </p:attrNameLst>
                                      </p:cBhvr>
                                      <p:to>
                                        <p:strVal val="visible"/>
                                      </p:to>
                                    </p:set>
                                    <p:animEffect transition="in" filter="wipe(up)">
                                      <p:cBhvr>
                                        <p:cTn id="7" dur="1000"/>
                                        <p:tgtEl>
                                          <p:spTgt spid="1783811">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783811">
                                            <p:txEl>
                                              <p:pRg st="1" end="1"/>
                                            </p:txEl>
                                          </p:spTgt>
                                        </p:tgtEl>
                                        <p:attrNameLst>
                                          <p:attrName>style.visibility</p:attrName>
                                        </p:attrNameLst>
                                      </p:cBhvr>
                                      <p:to>
                                        <p:strVal val="visible"/>
                                      </p:to>
                                    </p:set>
                                    <p:animEffect transition="in" filter="wipe(up)">
                                      <p:cBhvr>
                                        <p:cTn id="11" dur="1000"/>
                                        <p:tgtEl>
                                          <p:spTgt spid="1783811">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783811">
                                            <p:txEl>
                                              <p:pRg st="2" end="2"/>
                                            </p:txEl>
                                          </p:spTgt>
                                        </p:tgtEl>
                                        <p:attrNameLst>
                                          <p:attrName>style.visibility</p:attrName>
                                        </p:attrNameLst>
                                      </p:cBhvr>
                                      <p:to>
                                        <p:strVal val="visible"/>
                                      </p:to>
                                    </p:set>
                                    <p:animEffect transition="in" filter="wipe(up)">
                                      <p:cBhvr>
                                        <p:cTn id="15" dur="1000"/>
                                        <p:tgtEl>
                                          <p:spTgt spid="1783811">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783811">
                                            <p:txEl>
                                              <p:pRg st="3" end="3"/>
                                            </p:txEl>
                                          </p:spTgt>
                                        </p:tgtEl>
                                        <p:attrNameLst>
                                          <p:attrName>style.visibility</p:attrName>
                                        </p:attrNameLst>
                                      </p:cBhvr>
                                      <p:to>
                                        <p:strVal val="visible"/>
                                      </p:to>
                                    </p:set>
                                    <p:animEffect transition="in" filter="wipe(up)">
                                      <p:cBhvr>
                                        <p:cTn id="19" dur="1000"/>
                                        <p:tgtEl>
                                          <p:spTgt spid="1783811">
                                            <p:txEl>
                                              <p:pRg st="3" end="3"/>
                                            </p:txEl>
                                          </p:spTgt>
                                        </p:tgtEl>
                                      </p:cBhvr>
                                    </p:animEffect>
                                  </p:childTnLst>
                                </p:cTn>
                              </p:par>
                            </p:childTnLst>
                          </p:cTn>
                        </p:par>
                        <p:par>
                          <p:cTn id="20" fill="hold" nodeType="afterGroup">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783811">
                                            <p:txEl>
                                              <p:pRg st="4" end="4"/>
                                            </p:txEl>
                                          </p:spTgt>
                                        </p:tgtEl>
                                        <p:attrNameLst>
                                          <p:attrName>style.visibility</p:attrName>
                                        </p:attrNameLst>
                                      </p:cBhvr>
                                      <p:to>
                                        <p:strVal val="visible"/>
                                      </p:to>
                                    </p:set>
                                    <p:animEffect transition="in" filter="wipe(up)">
                                      <p:cBhvr>
                                        <p:cTn id="23" dur="1000"/>
                                        <p:tgtEl>
                                          <p:spTgt spid="1783811">
                                            <p:txEl>
                                              <p:pRg st="4" end="4"/>
                                            </p:txEl>
                                          </p:spTgt>
                                        </p:tgtEl>
                                      </p:cBhvr>
                                    </p:animEffect>
                                  </p:childTnLst>
                                </p:cTn>
                              </p:par>
                            </p:childTnLst>
                          </p:cTn>
                        </p:par>
                        <p:par>
                          <p:cTn id="24" fill="hold" nodeType="afterGroup">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1783811">
                                            <p:txEl>
                                              <p:pRg st="5" end="5"/>
                                            </p:txEl>
                                          </p:spTgt>
                                        </p:tgtEl>
                                        <p:attrNameLst>
                                          <p:attrName>style.visibility</p:attrName>
                                        </p:attrNameLst>
                                      </p:cBhvr>
                                      <p:to>
                                        <p:strVal val="visible"/>
                                      </p:to>
                                    </p:set>
                                    <p:animEffect transition="in" filter="wipe(up)">
                                      <p:cBhvr>
                                        <p:cTn id="27" dur="1000"/>
                                        <p:tgtEl>
                                          <p:spTgt spid="17838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83811">
                                            <p:txEl>
                                              <p:pRg st="6" end="6"/>
                                            </p:txEl>
                                          </p:spTgt>
                                        </p:tgtEl>
                                        <p:attrNameLst>
                                          <p:attrName>style.visibility</p:attrName>
                                        </p:attrNameLst>
                                      </p:cBhvr>
                                      <p:to>
                                        <p:strVal val="visible"/>
                                      </p:to>
                                    </p:set>
                                    <p:animEffect transition="in" filter="wipe(up)">
                                      <p:cBhvr>
                                        <p:cTn id="32" dur="1000"/>
                                        <p:tgtEl>
                                          <p:spTgt spid="1783811">
                                            <p:txEl>
                                              <p:pRg st="6" end="6"/>
                                            </p:txEl>
                                          </p:spTgt>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1783811">
                                            <p:txEl>
                                              <p:pRg st="7" end="7"/>
                                            </p:txEl>
                                          </p:spTgt>
                                        </p:tgtEl>
                                        <p:attrNameLst>
                                          <p:attrName>style.visibility</p:attrName>
                                        </p:attrNameLst>
                                      </p:cBhvr>
                                      <p:to>
                                        <p:strVal val="visible"/>
                                      </p:to>
                                    </p:set>
                                    <p:animEffect transition="in" filter="wipe(up)">
                                      <p:cBhvr>
                                        <p:cTn id="36" dur="1000"/>
                                        <p:tgtEl>
                                          <p:spTgt spid="1783811">
                                            <p:txEl>
                                              <p:pRg st="7" end="7"/>
                                            </p:txEl>
                                          </p:spTgt>
                                        </p:tgtEl>
                                      </p:cBhvr>
                                    </p:animEffect>
                                  </p:childTnLst>
                                </p:cTn>
                              </p:par>
                            </p:childTnLst>
                          </p:cTn>
                        </p:par>
                        <p:par>
                          <p:cTn id="37" fill="hold" nodeType="afterGroup">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1783811">
                                            <p:txEl>
                                              <p:pRg st="8" end="8"/>
                                            </p:txEl>
                                          </p:spTgt>
                                        </p:tgtEl>
                                        <p:attrNameLst>
                                          <p:attrName>style.visibility</p:attrName>
                                        </p:attrNameLst>
                                      </p:cBhvr>
                                      <p:to>
                                        <p:strVal val="visible"/>
                                      </p:to>
                                    </p:set>
                                    <p:animEffect transition="in" filter="wipe(up)">
                                      <p:cBhvr>
                                        <p:cTn id="40" dur="1000"/>
                                        <p:tgtEl>
                                          <p:spTgt spid="1783811">
                                            <p:txEl>
                                              <p:pRg st="8" end="8"/>
                                            </p:txEl>
                                          </p:spTgt>
                                        </p:tgtEl>
                                      </p:cBhvr>
                                    </p:animEffect>
                                  </p:childTnLst>
                                </p:cTn>
                              </p:par>
                            </p:childTnLst>
                          </p:cTn>
                        </p:par>
                        <p:par>
                          <p:cTn id="41" fill="hold" nodeType="afterGroup">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1783811">
                                            <p:txEl>
                                              <p:pRg st="9" end="9"/>
                                            </p:txEl>
                                          </p:spTgt>
                                        </p:tgtEl>
                                        <p:attrNameLst>
                                          <p:attrName>style.visibility</p:attrName>
                                        </p:attrNameLst>
                                      </p:cBhvr>
                                      <p:to>
                                        <p:strVal val="visible"/>
                                      </p:to>
                                    </p:set>
                                    <p:animEffect transition="in" filter="wipe(up)">
                                      <p:cBhvr>
                                        <p:cTn id="44" dur="1000"/>
                                        <p:tgtEl>
                                          <p:spTgt spid="17838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81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26A9BB8-0D57-4482-AF54-59A33B88E068}" type="slidenum">
              <a:rPr lang="zh-CN" altLang="en-US"/>
              <a:pPr/>
              <a:t>19</a:t>
            </a:fld>
            <a:endParaRPr lang="en-US" altLang="zh-CN"/>
          </a:p>
        </p:txBody>
      </p:sp>
      <p:sp>
        <p:nvSpPr>
          <p:cNvPr id="6" name="日期占位符 4"/>
          <p:cNvSpPr>
            <a:spLocks noGrp="1"/>
          </p:cNvSpPr>
          <p:nvPr>
            <p:ph type="dt" sz="half" idx="11"/>
          </p:nvPr>
        </p:nvSpPr>
        <p:spPr/>
        <p:txBody>
          <a:bodyPr/>
          <a:lstStyle/>
          <a:p>
            <a:fld id="{727B7839-0850-459D-9E18-52B8C9904A5B}" type="datetime1">
              <a:rPr lang="zh-CN" altLang="en-US"/>
              <a:pPr/>
              <a:t>2023/3/5</a:t>
            </a:fld>
            <a:endParaRPr lang="en-US" altLang="zh-CN" sz="1000"/>
          </a:p>
        </p:txBody>
      </p:sp>
      <p:sp>
        <p:nvSpPr>
          <p:cNvPr id="1536002" name="Rectangle 2"/>
          <p:cNvSpPr>
            <a:spLocks noGrp="1" noChangeArrowheads="1"/>
          </p:cNvSpPr>
          <p:nvPr>
            <p:ph type="title"/>
          </p:nvPr>
        </p:nvSpPr>
        <p:spPr/>
        <p:txBody>
          <a:bodyPr/>
          <a:lstStyle/>
          <a:p>
            <a:r>
              <a:rPr lang="en-US" altLang="zh-CN"/>
              <a:t>1.  </a:t>
            </a:r>
            <a:r>
              <a:rPr lang="zh-CN" altLang="en-US"/>
              <a:t>定义基本表</a:t>
            </a:r>
          </a:p>
        </p:txBody>
      </p:sp>
      <p:sp>
        <p:nvSpPr>
          <p:cNvPr id="1536003" name="Rectangle 3"/>
          <p:cNvSpPr>
            <a:spLocks noGrp="1" noChangeArrowheads="1"/>
          </p:cNvSpPr>
          <p:nvPr>
            <p:ph type="body" idx="1"/>
          </p:nvPr>
        </p:nvSpPr>
        <p:spPr>
          <a:xfrm>
            <a:off x="650875" y="1143000"/>
            <a:ext cx="8820150" cy="2592826"/>
          </a:xfrm>
        </p:spPr>
        <p:txBody>
          <a:bodyPr/>
          <a:lstStyle/>
          <a:p>
            <a:pPr>
              <a:lnSpc>
                <a:spcPct val="70000"/>
              </a:lnSpc>
            </a:pPr>
            <a:r>
              <a:rPr lang="en-US" altLang="zh-CN" sz="2400" dirty="0"/>
              <a:t>[</a:t>
            </a:r>
            <a:r>
              <a:rPr lang="zh-CN" altLang="en-US" sz="2400" dirty="0"/>
              <a:t>例］</a:t>
            </a:r>
            <a:r>
              <a:rPr lang="en-US" altLang="zh-CN" sz="2400" dirty="0"/>
              <a:t>CREATE TABLE Course</a:t>
            </a:r>
          </a:p>
          <a:p>
            <a:pPr>
              <a:lnSpc>
                <a:spcPct val="70000"/>
              </a:lnSpc>
              <a:buFont typeface="Wingdings" pitchFamily="2" charset="2"/>
              <a:buNone/>
            </a:pPr>
            <a:r>
              <a:rPr lang="zh-CN" altLang="en-US" sz="2400" dirty="0"/>
              <a:t>　　　        </a:t>
            </a:r>
            <a:r>
              <a:rPr lang="en-US" altLang="zh-CN" sz="2400" dirty="0"/>
              <a:t>( </a:t>
            </a:r>
            <a:r>
              <a:rPr lang="en-US" altLang="zh-CN" sz="2400" dirty="0" err="1"/>
              <a:t>Cno</a:t>
            </a:r>
            <a:r>
              <a:rPr lang="en-US" altLang="zh-CN" sz="2400" dirty="0"/>
              <a:t> CHAR(4) PRIMARY KEY,</a:t>
            </a:r>
          </a:p>
          <a:p>
            <a:pPr>
              <a:lnSpc>
                <a:spcPct val="70000"/>
              </a:lnSpc>
              <a:buFont typeface="Wingdings" pitchFamily="2" charset="2"/>
              <a:buNone/>
            </a:pPr>
            <a:r>
              <a:rPr lang="zh-CN" altLang="en-US" sz="2400" dirty="0"/>
              <a:t>　　　          </a:t>
            </a:r>
            <a:r>
              <a:rPr lang="en-US" altLang="zh-CN" sz="2400" dirty="0" err="1"/>
              <a:t>Cname</a:t>
            </a:r>
            <a:r>
              <a:rPr lang="en-US" altLang="zh-CN" sz="2400" dirty="0"/>
              <a:t> CHAR(40),</a:t>
            </a:r>
          </a:p>
          <a:p>
            <a:pPr>
              <a:lnSpc>
                <a:spcPct val="70000"/>
              </a:lnSpc>
              <a:buFont typeface="Wingdings" pitchFamily="2" charset="2"/>
              <a:buNone/>
            </a:pPr>
            <a:r>
              <a:rPr lang="zh-CN" altLang="en-US" sz="2400" dirty="0"/>
              <a:t>     　　          </a:t>
            </a:r>
            <a:r>
              <a:rPr lang="en-US" altLang="zh-CN" sz="2400" dirty="0" err="1"/>
              <a:t>Cpno</a:t>
            </a:r>
            <a:r>
              <a:rPr lang="en-US" altLang="zh-CN" sz="2400" dirty="0"/>
              <a:t> CHAR(4),  </a:t>
            </a:r>
            <a:r>
              <a:rPr lang="zh-CN" altLang="en-US" sz="2400" dirty="0"/>
              <a:t>（先修课）</a:t>
            </a:r>
            <a:endParaRPr lang="en-US" altLang="zh-CN" sz="2400" dirty="0"/>
          </a:p>
          <a:p>
            <a:pPr>
              <a:lnSpc>
                <a:spcPct val="70000"/>
              </a:lnSpc>
              <a:buFont typeface="Wingdings" pitchFamily="2" charset="2"/>
              <a:buNone/>
            </a:pPr>
            <a:r>
              <a:rPr lang="en-US" altLang="zh-CN" sz="2400" dirty="0"/>
              <a:t>                       </a:t>
            </a:r>
            <a:r>
              <a:rPr lang="en-US" altLang="zh-CN" sz="2400" dirty="0" err="1"/>
              <a:t>Ccredit</a:t>
            </a:r>
            <a:r>
              <a:rPr lang="en-US" altLang="zh-CN" sz="2400" dirty="0"/>
              <a:t> SMALLINT,</a:t>
            </a:r>
          </a:p>
          <a:p>
            <a:pPr>
              <a:lnSpc>
                <a:spcPct val="70000"/>
              </a:lnSpc>
              <a:buFont typeface="Wingdings" pitchFamily="2" charset="2"/>
              <a:buNone/>
            </a:pPr>
            <a:r>
              <a:rPr lang="zh-CN" altLang="en-US" sz="2400" dirty="0"/>
              <a:t>　　　　　   </a:t>
            </a:r>
            <a:r>
              <a:rPr lang="en-US" altLang="zh-CN" sz="2400" dirty="0">
                <a:solidFill>
                  <a:srgbClr val="0000FF"/>
                </a:solidFill>
              </a:rPr>
              <a:t>FOREIGN KEY (</a:t>
            </a:r>
            <a:r>
              <a:rPr lang="en-US" altLang="zh-CN" sz="2400" dirty="0" err="1">
                <a:solidFill>
                  <a:srgbClr val="0000FF"/>
                </a:solidFill>
              </a:rPr>
              <a:t>Cpno</a:t>
            </a:r>
            <a:r>
              <a:rPr lang="en-US" altLang="zh-CN" sz="2400" dirty="0">
                <a:solidFill>
                  <a:srgbClr val="0000FF"/>
                </a:solidFill>
              </a:rPr>
              <a:t>) REFERENCES Course(</a:t>
            </a:r>
            <a:r>
              <a:rPr lang="en-US" altLang="zh-CN" sz="2400" dirty="0" err="1">
                <a:solidFill>
                  <a:srgbClr val="0000FF"/>
                </a:solidFill>
              </a:rPr>
              <a:t>Cno</a:t>
            </a:r>
            <a:r>
              <a:rPr lang="en-US" altLang="zh-CN" sz="2400" dirty="0">
                <a:solidFill>
                  <a:srgbClr val="0000FF"/>
                </a:solidFill>
              </a:rPr>
              <a:t>)</a:t>
            </a:r>
          </a:p>
          <a:p>
            <a:pPr>
              <a:lnSpc>
                <a:spcPct val="70000"/>
              </a:lnSpc>
              <a:buFont typeface="Wingdings" pitchFamily="2" charset="2"/>
              <a:buNone/>
            </a:pPr>
            <a:r>
              <a:rPr lang="en-US" altLang="zh-CN" sz="2400" dirty="0"/>
              <a:t>               );</a:t>
            </a:r>
            <a:endParaRPr lang="zh-CN" altLang="en-US" sz="2400" dirty="0"/>
          </a:p>
        </p:txBody>
      </p:sp>
      <p:sp>
        <p:nvSpPr>
          <p:cNvPr id="1536004" name="Rectangle 4"/>
          <p:cNvSpPr>
            <a:spLocks noChangeArrowheads="1"/>
          </p:cNvSpPr>
          <p:nvPr/>
        </p:nvSpPr>
        <p:spPr bwMode="auto">
          <a:xfrm>
            <a:off x="1085850" y="3797300"/>
            <a:ext cx="8820150" cy="294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70000"/>
              </a:lnSpc>
              <a:spcBef>
                <a:spcPct val="35000"/>
              </a:spcBef>
              <a:buClr>
                <a:srgbClr val="27305F"/>
              </a:buClr>
              <a:buSzPct val="60000"/>
              <a:buFont typeface="Wingdings" pitchFamily="2" charset="2"/>
              <a:buNone/>
            </a:pPr>
            <a:r>
              <a:rPr lang="en-US" altLang="zh-CN" dirty="0">
                <a:latin typeface="Times New Roman" pitchFamily="18" charset="0"/>
              </a:rPr>
              <a:t>       CREATE TABLE SC(</a:t>
            </a:r>
          </a:p>
          <a:p>
            <a:pPr marL="649288" lvl="1" indent="-261938" algn="l" defTabSz="814388">
              <a:lnSpc>
                <a:spcPct val="70000"/>
              </a:lnSpc>
              <a:spcBef>
                <a:spcPct val="35000"/>
              </a:spcBef>
              <a:buClr>
                <a:srgbClr val="27305F"/>
              </a:buClr>
            </a:pPr>
            <a:r>
              <a:rPr lang="en-US" altLang="zh-CN" dirty="0">
                <a:latin typeface="Times New Roman" pitchFamily="18" charset="0"/>
              </a:rPr>
              <a:t>            </a:t>
            </a:r>
            <a:r>
              <a:rPr lang="en-US" altLang="zh-CN" dirty="0" err="1">
                <a:latin typeface="Times New Roman" pitchFamily="18" charset="0"/>
              </a:rPr>
              <a:t>Sno</a:t>
            </a:r>
            <a:r>
              <a:rPr lang="en-US" altLang="zh-CN" dirty="0">
                <a:latin typeface="Times New Roman" pitchFamily="18" charset="0"/>
              </a:rPr>
              <a:t> CHAR (9) ,</a:t>
            </a:r>
          </a:p>
          <a:p>
            <a:pPr marL="649288" lvl="1" indent="-261938" algn="l" defTabSz="814388">
              <a:lnSpc>
                <a:spcPct val="70000"/>
              </a:lnSpc>
              <a:spcBef>
                <a:spcPct val="35000"/>
              </a:spcBef>
              <a:buClr>
                <a:srgbClr val="27305F"/>
              </a:buClr>
            </a:pPr>
            <a:r>
              <a:rPr lang="en-US" altLang="zh-CN" dirty="0">
                <a:latin typeface="Times New Roman" pitchFamily="18" charset="0"/>
              </a:rPr>
              <a:t>            </a:t>
            </a:r>
            <a:r>
              <a:rPr lang="en-US" altLang="zh-CN" dirty="0" err="1">
                <a:latin typeface="Times New Roman" pitchFamily="18" charset="0"/>
              </a:rPr>
              <a:t>Cno</a:t>
            </a:r>
            <a:r>
              <a:rPr lang="en-US" altLang="zh-CN" dirty="0">
                <a:latin typeface="Times New Roman" pitchFamily="18" charset="0"/>
              </a:rPr>
              <a:t> CHAR (4) , </a:t>
            </a:r>
          </a:p>
          <a:p>
            <a:pPr marL="649288" lvl="1" indent="-261938" algn="l" defTabSz="814388">
              <a:lnSpc>
                <a:spcPct val="70000"/>
              </a:lnSpc>
              <a:spcBef>
                <a:spcPct val="35000"/>
              </a:spcBef>
              <a:buClr>
                <a:srgbClr val="27305F"/>
              </a:buClr>
            </a:pPr>
            <a:r>
              <a:rPr lang="en-US" altLang="zh-CN" dirty="0">
                <a:latin typeface="Times New Roman" pitchFamily="18" charset="0"/>
              </a:rPr>
              <a:t>            Grade   </a:t>
            </a:r>
            <a:r>
              <a:rPr lang="en-US" altLang="zh-CN" dirty="0" err="1">
                <a:latin typeface="Times New Roman" pitchFamily="18" charset="0"/>
              </a:rPr>
              <a:t>smallint</a:t>
            </a:r>
            <a:r>
              <a:rPr lang="en-US" altLang="zh-CN" dirty="0">
                <a:latin typeface="Times New Roman" pitchFamily="18" charset="0"/>
              </a:rPr>
              <a:t>,</a:t>
            </a:r>
          </a:p>
          <a:p>
            <a:pPr marL="649288" lvl="1" indent="-261938" algn="l" defTabSz="814388">
              <a:lnSpc>
                <a:spcPct val="70000"/>
              </a:lnSpc>
              <a:spcBef>
                <a:spcPct val="35000"/>
              </a:spcBef>
              <a:buClr>
                <a:srgbClr val="27305F"/>
              </a:buClr>
            </a:pPr>
            <a:r>
              <a:rPr lang="en-US" altLang="zh-CN" dirty="0">
                <a:latin typeface="Times New Roman" pitchFamily="18" charset="0"/>
              </a:rPr>
              <a:t>            </a:t>
            </a:r>
            <a:r>
              <a:rPr lang="en-US" altLang="zh-CN" dirty="0">
                <a:solidFill>
                  <a:srgbClr val="0000FF"/>
                </a:solidFill>
                <a:latin typeface="Times New Roman" pitchFamily="18" charset="0"/>
              </a:rPr>
              <a:t>Primary key</a:t>
            </a:r>
            <a:r>
              <a:rPr lang="en-US" altLang="zh-CN" dirty="0">
                <a:latin typeface="Times New Roman" pitchFamily="18" charset="0"/>
              </a:rPr>
              <a:t> (</a:t>
            </a:r>
            <a:r>
              <a:rPr lang="en-US" altLang="zh-CN" dirty="0" err="1">
                <a:latin typeface="Times New Roman" pitchFamily="18" charset="0"/>
              </a:rPr>
              <a:t>Sno</a:t>
            </a:r>
            <a:r>
              <a:rPr lang="en-US" altLang="zh-CN" dirty="0">
                <a:latin typeface="Times New Roman" pitchFamily="18" charset="0"/>
              </a:rPr>
              <a:t>, </a:t>
            </a:r>
            <a:r>
              <a:rPr lang="en-US" altLang="zh-CN" dirty="0" err="1">
                <a:latin typeface="Times New Roman" pitchFamily="18" charset="0"/>
              </a:rPr>
              <a:t>Cno</a:t>
            </a:r>
            <a:r>
              <a:rPr lang="en-US" altLang="zh-CN" dirty="0">
                <a:latin typeface="Times New Roman" pitchFamily="18" charset="0"/>
              </a:rPr>
              <a:t>),</a:t>
            </a:r>
          </a:p>
          <a:p>
            <a:pPr marL="649288" lvl="1" indent="-261938" algn="l" defTabSz="814388">
              <a:lnSpc>
                <a:spcPct val="70000"/>
              </a:lnSpc>
              <a:spcBef>
                <a:spcPct val="35000"/>
              </a:spcBef>
              <a:buClr>
                <a:srgbClr val="27305F"/>
              </a:buClr>
            </a:pPr>
            <a:r>
              <a:rPr lang="en-US" altLang="zh-CN" dirty="0">
                <a:solidFill>
                  <a:srgbClr val="0000FF"/>
                </a:solidFill>
                <a:latin typeface="Times New Roman" pitchFamily="18" charset="0"/>
              </a:rPr>
              <a:t>            FOREIGN KEY (</a:t>
            </a:r>
            <a:r>
              <a:rPr lang="en-US" altLang="zh-CN" dirty="0" err="1">
                <a:solidFill>
                  <a:srgbClr val="0000FF"/>
                </a:solidFill>
                <a:latin typeface="Times New Roman" pitchFamily="18" charset="0"/>
              </a:rPr>
              <a:t>Sno</a:t>
            </a:r>
            <a:r>
              <a:rPr lang="en-US" altLang="zh-CN" dirty="0">
                <a:solidFill>
                  <a:srgbClr val="0000FF"/>
                </a:solidFill>
                <a:latin typeface="Times New Roman" pitchFamily="18" charset="0"/>
              </a:rPr>
              <a:t>) REFERENCES Student(</a:t>
            </a:r>
            <a:r>
              <a:rPr lang="en-US" altLang="zh-CN" dirty="0" err="1">
                <a:solidFill>
                  <a:srgbClr val="0000FF"/>
                </a:solidFill>
                <a:latin typeface="Times New Roman" pitchFamily="18" charset="0"/>
              </a:rPr>
              <a:t>Sno</a:t>
            </a:r>
            <a:r>
              <a:rPr lang="en-US" altLang="zh-CN" dirty="0">
                <a:solidFill>
                  <a:srgbClr val="0000FF"/>
                </a:solidFill>
                <a:latin typeface="Times New Roman" pitchFamily="18" charset="0"/>
              </a:rPr>
              <a:t>),</a:t>
            </a:r>
            <a:endParaRPr lang="en-US" altLang="zh-CN" dirty="0">
              <a:latin typeface="Times New Roman" pitchFamily="18" charset="0"/>
            </a:endParaRPr>
          </a:p>
          <a:p>
            <a:pPr marL="649288" lvl="1" indent="-261938" algn="l" defTabSz="814388">
              <a:lnSpc>
                <a:spcPct val="70000"/>
              </a:lnSpc>
              <a:spcBef>
                <a:spcPct val="35000"/>
              </a:spcBef>
              <a:buClr>
                <a:srgbClr val="27305F"/>
              </a:buClr>
            </a:pPr>
            <a:r>
              <a:rPr lang="en-US" altLang="zh-CN" dirty="0">
                <a:latin typeface="Times New Roman" pitchFamily="18" charset="0"/>
              </a:rPr>
              <a:t>           </a:t>
            </a:r>
            <a:r>
              <a:rPr lang="en-US" altLang="zh-CN" dirty="0">
                <a:solidFill>
                  <a:srgbClr val="0000FF"/>
                </a:solidFill>
                <a:latin typeface="Times New Roman" pitchFamily="18" charset="0"/>
              </a:rPr>
              <a:t>FOREIGN KEY (</a:t>
            </a:r>
            <a:r>
              <a:rPr lang="en-US" altLang="zh-CN" dirty="0" err="1">
                <a:solidFill>
                  <a:srgbClr val="0000FF"/>
                </a:solidFill>
                <a:latin typeface="Times New Roman" pitchFamily="18" charset="0"/>
              </a:rPr>
              <a:t>Cno</a:t>
            </a:r>
            <a:r>
              <a:rPr lang="en-US" altLang="zh-CN" dirty="0">
                <a:solidFill>
                  <a:srgbClr val="0000FF"/>
                </a:solidFill>
                <a:latin typeface="Times New Roman" pitchFamily="18" charset="0"/>
              </a:rPr>
              <a:t>)  REFERENCES Course(</a:t>
            </a:r>
            <a:r>
              <a:rPr lang="en-US" altLang="zh-CN" dirty="0" err="1">
                <a:solidFill>
                  <a:srgbClr val="0000FF"/>
                </a:solidFill>
                <a:latin typeface="Times New Roman" pitchFamily="18" charset="0"/>
              </a:rPr>
              <a:t>Cno</a:t>
            </a:r>
            <a:r>
              <a:rPr lang="en-US" altLang="zh-CN" dirty="0">
                <a:solidFill>
                  <a:srgbClr val="0000FF"/>
                </a:solidFill>
                <a:latin typeface="Times New Roman" pitchFamily="18" charset="0"/>
              </a:rPr>
              <a:t>)</a:t>
            </a:r>
          </a:p>
          <a:p>
            <a:pPr marL="649288" lvl="1" indent="-261938" algn="l" defTabSz="814388">
              <a:lnSpc>
                <a:spcPct val="70000"/>
              </a:lnSpc>
              <a:spcBef>
                <a:spcPct val="35000"/>
              </a:spcBef>
              <a:buClr>
                <a:srgbClr val="27305F"/>
              </a:buClr>
            </a:pPr>
            <a:r>
              <a:rPr lang="en-US" altLang="zh-CN" dirty="0">
                <a:latin typeface="Times New Roman" pitchFamily="18" charset="0"/>
              </a:rPr>
              <a:t>);</a:t>
            </a:r>
            <a:endParaRPr lang="zh-CN" alt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004"/>
                                        </p:tgtEl>
                                        <p:attrNameLst>
                                          <p:attrName>style.visibility</p:attrName>
                                        </p:attrNameLst>
                                      </p:cBhvr>
                                      <p:to>
                                        <p:strVal val="visible"/>
                                      </p:to>
                                    </p:set>
                                    <p:animEffect transition="in" filter="wipe(up)">
                                      <p:cBhvr>
                                        <p:cTn id="7" dur="1000"/>
                                        <p:tgtEl>
                                          <p:spTgt spid="1536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04"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9ABD571-761B-4A6F-AF28-8F9BB1FCFBF5}" type="slidenum">
              <a:rPr lang="zh-CN" altLang="en-US"/>
              <a:pPr/>
              <a:t>190</a:t>
            </a:fld>
            <a:endParaRPr lang="en-US" altLang="zh-CN"/>
          </a:p>
        </p:txBody>
      </p:sp>
      <p:sp>
        <p:nvSpPr>
          <p:cNvPr id="5" name="日期占位符 4"/>
          <p:cNvSpPr>
            <a:spLocks noGrp="1"/>
          </p:cNvSpPr>
          <p:nvPr>
            <p:ph type="dt" sz="half" idx="11"/>
          </p:nvPr>
        </p:nvSpPr>
        <p:spPr/>
        <p:txBody>
          <a:bodyPr/>
          <a:lstStyle/>
          <a:p>
            <a:fld id="{2604F97E-6B68-4F7D-BD4E-2B133858E941}" type="datetime1">
              <a:rPr lang="zh-CN" altLang="en-US"/>
              <a:pPr/>
              <a:t>2023/3/5</a:t>
            </a:fld>
            <a:endParaRPr lang="en-US" altLang="zh-CN" sz="1000"/>
          </a:p>
        </p:txBody>
      </p:sp>
      <p:sp>
        <p:nvSpPr>
          <p:cNvPr id="1786882" name="Rectangle 2"/>
          <p:cNvSpPr>
            <a:spLocks noGrp="1" noChangeArrowheads="1"/>
          </p:cNvSpPr>
          <p:nvPr>
            <p:ph type="title"/>
          </p:nvPr>
        </p:nvSpPr>
        <p:spPr/>
        <p:txBody>
          <a:bodyPr/>
          <a:lstStyle/>
          <a:p>
            <a:r>
              <a:rPr lang="en-US" altLang="zh-CN"/>
              <a:t>4. </a:t>
            </a:r>
            <a:r>
              <a:rPr lang="zh-CN" altLang="en-US"/>
              <a:t>关闭游标</a:t>
            </a:r>
          </a:p>
        </p:txBody>
      </p:sp>
      <p:sp>
        <p:nvSpPr>
          <p:cNvPr id="1786883" name="Rectangle 3"/>
          <p:cNvSpPr>
            <a:spLocks noGrp="1" noChangeArrowheads="1"/>
          </p:cNvSpPr>
          <p:nvPr>
            <p:ph type="body" idx="1"/>
          </p:nvPr>
        </p:nvSpPr>
        <p:spPr>
          <a:xfrm>
            <a:off x="650875" y="1143000"/>
            <a:ext cx="8820150" cy="4502150"/>
          </a:xfrm>
        </p:spPr>
        <p:txBody>
          <a:bodyPr/>
          <a:lstStyle/>
          <a:p>
            <a:pPr marL="342900" indent="-342900" defTabSz="914400"/>
            <a:r>
              <a:rPr lang="zh-CN" altLang="en-US" dirty="0"/>
              <a:t>使用</a:t>
            </a:r>
            <a:r>
              <a:rPr lang="en-US" altLang="zh-CN" dirty="0"/>
              <a:t>CLOSE</a:t>
            </a:r>
            <a:r>
              <a:rPr lang="zh-CN" altLang="en-US" dirty="0"/>
              <a:t>语句</a:t>
            </a:r>
          </a:p>
          <a:p>
            <a:pPr marL="342900" indent="-342900" defTabSz="914400"/>
            <a:r>
              <a:rPr lang="zh-CN" altLang="en-US" dirty="0"/>
              <a:t>语句格式</a:t>
            </a:r>
          </a:p>
          <a:p>
            <a:pPr marL="742950" lvl="1" indent="-285750" defTabSz="914400">
              <a:buFontTx/>
              <a:buNone/>
            </a:pPr>
            <a:r>
              <a:rPr lang="zh-CN" altLang="en-US" dirty="0"/>
              <a:t>      </a:t>
            </a:r>
            <a:r>
              <a:rPr lang="en-US" altLang="zh-CN" dirty="0"/>
              <a:t>EXEC SQL </a:t>
            </a:r>
            <a:r>
              <a:rPr lang="en-US" altLang="zh-CN" dirty="0">
                <a:solidFill>
                  <a:srgbClr val="0000FF"/>
                </a:solidFill>
              </a:rPr>
              <a:t>CLOSE &lt;</a:t>
            </a:r>
            <a:r>
              <a:rPr lang="zh-CN" altLang="en-US" dirty="0">
                <a:solidFill>
                  <a:srgbClr val="0000FF"/>
                </a:solidFill>
              </a:rPr>
              <a:t>游标名</a:t>
            </a:r>
            <a:r>
              <a:rPr lang="en-US" altLang="zh-CN" dirty="0">
                <a:solidFill>
                  <a:srgbClr val="0000FF"/>
                </a:solidFill>
              </a:rPr>
              <a:t>&gt;</a:t>
            </a:r>
          </a:p>
          <a:p>
            <a:pPr marL="342900" indent="-342900" defTabSz="914400"/>
            <a:r>
              <a:rPr lang="zh-CN" altLang="en-US" dirty="0"/>
              <a:t>功能</a:t>
            </a:r>
          </a:p>
          <a:p>
            <a:pPr marL="742950" lvl="1" indent="-285750" defTabSz="914400"/>
            <a:r>
              <a:rPr lang="zh-CN" altLang="en-US" dirty="0"/>
              <a:t>关闭游标，释放结果集占用的缓冲区及其他资源</a:t>
            </a:r>
          </a:p>
          <a:p>
            <a:pPr marL="342900" indent="-342900" defTabSz="914400"/>
            <a:r>
              <a:rPr lang="zh-CN" altLang="en-US" dirty="0"/>
              <a:t>说明</a:t>
            </a:r>
          </a:p>
          <a:p>
            <a:pPr marL="742950" lvl="1" indent="-285750" defTabSz="914400"/>
            <a:r>
              <a:rPr lang="zh-CN" altLang="en-US" dirty="0"/>
              <a:t>游标被关闭后，就不再和原来的查询结果集相联系</a:t>
            </a:r>
          </a:p>
          <a:p>
            <a:pPr marL="742950" lvl="1" indent="-285750" defTabSz="914400"/>
            <a:r>
              <a:rPr lang="zh-CN" altLang="en-US" dirty="0"/>
              <a:t>被关闭的游标可以再次被打开，与新的查询结果相联系</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3"/>
          <p:cNvSpPr>
            <a:spLocks noGrp="1"/>
          </p:cNvSpPr>
          <p:nvPr>
            <p:ph type="sldNum" sz="quarter" idx="10"/>
          </p:nvPr>
        </p:nvSpPr>
        <p:spPr/>
        <p:txBody>
          <a:bodyPr/>
          <a:lstStyle/>
          <a:p>
            <a:fld id="{FEC8DA3D-F5E6-4F25-B97A-9B7CB17EFEEB}" type="slidenum">
              <a:rPr lang="zh-CN" altLang="en-US"/>
              <a:pPr/>
              <a:t>191</a:t>
            </a:fld>
            <a:endParaRPr lang="en-US" altLang="zh-CN"/>
          </a:p>
        </p:txBody>
      </p:sp>
      <p:sp>
        <p:nvSpPr>
          <p:cNvPr id="57" name="日期占位符 4"/>
          <p:cNvSpPr>
            <a:spLocks noGrp="1"/>
          </p:cNvSpPr>
          <p:nvPr>
            <p:ph type="dt" sz="half" idx="11"/>
          </p:nvPr>
        </p:nvSpPr>
        <p:spPr/>
        <p:txBody>
          <a:bodyPr/>
          <a:lstStyle/>
          <a:p>
            <a:fld id="{6A2CB027-194E-47D0-B68A-B27AF86C0E8C}" type="datetime1">
              <a:rPr lang="zh-CN" altLang="en-US"/>
              <a:pPr/>
              <a:t>2023/3/5</a:t>
            </a:fld>
            <a:endParaRPr lang="en-US" altLang="zh-CN" sz="1000"/>
          </a:p>
        </p:txBody>
      </p:sp>
      <p:sp>
        <p:nvSpPr>
          <p:cNvPr id="1787906" name="Rectangle 2"/>
          <p:cNvSpPr>
            <a:spLocks noGrp="1" noChangeArrowheads="1"/>
          </p:cNvSpPr>
          <p:nvPr>
            <p:ph type="title"/>
          </p:nvPr>
        </p:nvSpPr>
        <p:spPr/>
        <p:txBody>
          <a:bodyPr/>
          <a:lstStyle/>
          <a:p>
            <a:r>
              <a:rPr lang="zh-CN" altLang="en-US"/>
              <a:t>游标的工作原理</a:t>
            </a:r>
          </a:p>
        </p:txBody>
      </p:sp>
      <p:sp>
        <p:nvSpPr>
          <p:cNvPr id="1787907" name="Rectangle 3"/>
          <p:cNvSpPr>
            <a:spLocks noGrp="1" noChangeArrowheads="1"/>
          </p:cNvSpPr>
          <p:nvPr>
            <p:ph type="body" idx="1"/>
          </p:nvPr>
        </p:nvSpPr>
        <p:spPr>
          <a:xfrm>
            <a:off x="650875" y="1143000"/>
            <a:ext cx="8820150" cy="384175"/>
          </a:xfrm>
        </p:spPr>
        <p:txBody>
          <a:bodyPr/>
          <a:lstStyle/>
          <a:p>
            <a:endParaRPr lang="zh-CN" altLang="en-US"/>
          </a:p>
        </p:txBody>
      </p:sp>
      <p:sp>
        <p:nvSpPr>
          <p:cNvPr id="1787908" name="Rectangle 4"/>
          <p:cNvSpPr>
            <a:spLocks noChangeArrowheads="1"/>
          </p:cNvSpPr>
          <p:nvPr/>
        </p:nvSpPr>
        <p:spPr bwMode="auto">
          <a:xfrm>
            <a:off x="762000" y="1117600"/>
            <a:ext cx="5562600" cy="31242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en-US" altLang="zh-CN" sz="1400">
                <a:latin typeface="Lucida Sans Typewriter" pitchFamily="49" charset="0"/>
              </a:rPr>
              <a:t>EXEC SQL BEGIN   ……  //</a:t>
            </a:r>
            <a:r>
              <a:rPr kumimoji="1" lang="zh-CN" altLang="en-US" sz="1400">
                <a:latin typeface="Lucida Sans Typewriter" pitchFamily="49" charset="0"/>
              </a:rPr>
              <a:t>定义主变量</a:t>
            </a:r>
          </a:p>
          <a:p>
            <a:pPr algn="l" defTabSz="228600" eaLnBrk="1" hangingPunct="1"/>
            <a:r>
              <a:rPr kumimoji="1" lang="en-US" altLang="zh-CN" sz="1400">
                <a:latin typeface="Lucida Sans Typewriter" pitchFamily="49" charset="0"/>
              </a:rPr>
              <a:t>EXEC SQL DECLARE tnames_cursor CURSOR</a:t>
            </a:r>
          </a:p>
          <a:p>
            <a:pPr algn="l" defTabSz="228600" eaLnBrk="1" hangingPunct="1"/>
            <a:r>
              <a:rPr kumimoji="1" lang="en-US" altLang="zh-CN" sz="1400">
                <a:latin typeface="Lucida Sans Typewriter" pitchFamily="49" charset="0"/>
              </a:rPr>
              <a:t>	FOR SELECT name,xh FROM xjb</a:t>
            </a:r>
          </a:p>
          <a:p>
            <a:pPr algn="l" defTabSz="228600" eaLnBrk="1" hangingPunct="1"/>
            <a:r>
              <a:rPr kumimoji="1" lang="en-US" altLang="zh-CN" sz="1400">
                <a:latin typeface="Lucida Sans Typewriter" pitchFamily="49" charset="0"/>
              </a:rPr>
              <a:t> 		WHERE xb=‘</a:t>
            </a:r>
            <a:r>
              <a:rPr kumimoji="1" lang="zh-CN" altLang="en-US" sz="1400">
                <a:latin typeface="Lucida Sans Typewriter" pitchFamily="49" charset="0"/>
              </a:rPr>
              <a:t>男’</a:t>
            </a:r>
          </a:p>
          <a:p>
            <a:pPr algn="l" defTabSz="228600" eaLnBrk="1" hangingPunct="1"/>
            <a:r>
              <a:rPr kumimoji="1" lang="zh-CN" altLang="en-US" sz="1400">
                <a:latin typeface="Lucida Sans Typewriter" pitchFamily="49" charset="0"/>
              </a:rPr>
              <a:t>		</a:t>
            </a:r>
            <a:r>
              <a:rPr kumimoji="1" lang="en-US" altLang="zh-CN" sz="1400">
                <a:latin typeface="Lucida Sans Typewriter" pitchFamily="49" charset="0"/>
              </a:rPr>
              <a:t>ORDER BY xh;</a:t>
            </a:r>
          </a:p>
          <a:p>
            <a:pPr algn="l" defTabSz="228600" eaLnBrk="1" hangingPunct="1"/>
            <a:r>
              <a:rPr kumimoji="1" lang="en-US" altLang="zh-CN" sz="1400">
                <a:latin typeface="Lucida Sans Typewriter" pitchFamily="49" charset="0"/>
              </a:rPr>
              <a:t>EXEC SQL OPEN tnames_cursor;</a:t>
            </a:r>
          </a:p>
          <a:p>
            <a:pPr algn="l" defTabSz="228600" eaLnBrk="1" hangingPunct="1"/>
            <a:r>
              <a:rPr kumimoji="1" lang="en-US" altLang="zh-CN" sz="1400">
                <a:latin typeface="Lucida Sans Typewriter" pitchFamily="49" charset="0"/>
              </a:rPr>
              <a:t>EXEC SQL FETCH tnames_cursor INTO :PNAME,:PXH;</a:t>
            </a:r>
          </a:p>
          <a:p>
            <a:pPr algn="l" defTabSz="228600" eaLnBrk="1" hangingPunct="1"/>
            <a:r>
              <a:rPr kumimoji="1" lang="en-US" altLang="zh-CN" sz="1400">
                <a:latin typeface="Lucida Sans Typewriter" pitchFamily="49" charset="0"/>
              </a:rPr>
              <a:t>WHILE (:PXH!=NULL)</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	   printf(“%s,%s\n”,PNAME,PXH);</a:t>
            </a:r>
          </a:p>
          <a:p>
            <a:pPr algn="l" defTabSz="228600" eaLnBrk="1" hangingPunct="1"/>
            <a:r>
              <a:rPr kumimoji="1" lang="en-US" altLang="zh-CN" sz="1400">
                <a:latin typeface="Lucida Sans Typewriter" pitchFamily="49" charset="0"/>
              </a:rPr>
              <a:t>	   EXEC SQL FETCH tnames_cursor INTO :PNAME,:PXH;</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EXEC SQL CLOSE tnames_cursor;</a:t>
            </a:r>
          </a:p>
          <a:p>
            <a:pPr algn="l" defTabSz="228600" eaLnBrk="1" hangingPunct="1"/>
            <a:r>
              <a:rPr kumimoji="1" lang="en-US" altLang="zh-CN" sz="1400">
                <a:latin typeface="Lucida Sans Typewriter" pitchFamily="49" charset="0"/>
              </a:rPr>
              <a:t>EXEC SQL DEALLOCATE tnames_cursor;</a:t>
            </a:r>
          </a:p>
        </p:txBody>
      </p:sp>
      <p:sp>
        <p:nvSpPr>
          <p:cNvPr id="1787909" name="Oval 5"/>
          <p:cNvSpPr>
            <a:spLocks noChangeArrowheads="1"/>
          </p:cNvSpPr>
          <p:nvPr/>
        </p:nvSpPr>
        <p:spPr bwMode="auto">
          <a:xfrm>
            <a:off x="508000" y="1339850"/>
            <a:ext cx="311150" cy="311150"/>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1</a:t>
            </a:r>
          </a:p>
        </p:txBody>
      </p:sp>
      <p:grpSp>
        <p:nvGrpSpPr>
          <p:cNvPr id="1787910" name="Group 6"/>
          <p:cNvGrpSpPr>
            <a:grpSpLocks/>
          </p:cNvGrpSpPr>
          <p:nvPr/>
        </p:nvGrpSpPr>
        <p:grpSpPr bwMode="auto">
          <a:xfrm>
            <a:off x="508000" y="1117600"/>
            <a:ext cx="8032750" cy="2362200"/>
            <a:chOff x="320" y="576"/>
            <a:chExt cx="5060" cy="1488"/>
          </a:xfrm>
        </p:grpSpPr>
        <p:grpSp>
          <p:nvGrpSpPr>
            <p:cNvPr id="1787911" name="Group 7"/>
            <p:cNvGrpSpPr>
              <a:grpSpLocks/>
            </p:cNvGrpSpPr>
            <p:nvPr/>
          </p:nvGrpSpPr>
          <p:grpSpPr bwMode="auto">
            <a:xfrm>
              <a:off x="3949" y="616"/>
              <a:ext cx="1431" cy="1448"/>
              <a:chOff x="3949" y="600"/>
              <a:chExt cx="1431" cy="1448"/>
            </a:xfrm>
          </p:grpSpPr>
          <p:sp>
            <p:nvSpPr>
              <p:cNvPr id="1787912" name="Rectangle 8"/>
              <p:cNvSpPr>
                <a:spLocks noChangeArrowheads="1"/>
              </p:cNvSpPr>
              <p:nvPr/>
            </p:nvSpPr>
            <p:spPr bwMode="auto">
              <a:xfrm>
                <a:off x="3949" y="600"/>
                <a:ext cx="1431" cy="184"/>
              </a:xfrm>
              <a:prstGeom prst="rect">
                <a:avLst/>
              </a:prstGeom>
              <a:solidFill>
                <a:srgbClr val="009999"/>
              </a:solidFill>
              <a:ln w="12700">
                <a:solidFill>
                  <a:srgbClr val="000000"/>
                </a:solidFill>
                <a:miter lim="800000"/>
                <a:headEnd/>
                <a:tailEnd/>
              </a:ln>
              <a:effectLst>
                <a:outerShdw dist="107763" dir="2700000" algn="ctr" rotWithShape="0">
                  <a:schemeClr val="bg2"/>
                </a:outerShdw>
              </a:effectLst>
            </p:spPr>
            <p:txBody>
              <a:bodyPr wrap="none" lIns="90488" tIns="44450" rIns="90488" bIns="44450" anchor="ctr"/>
              <a:lstStyle/>
              <a:p>
                <a:pPr algn="l" eaLnBrk="1" hangingPunct="1"/>
                <a:r>
                  <a:rPr kumimoji="1" lang="en-US" altLang="zh-CN" sz="1800" i="1">
                    <a:solidFill>
                      <a:schemeClr val="bg1"/>
                    </a:solidFill>
                    <a:effectLst>
                      <a:outerShdw blurRad="38100" dist="38100" dir="2700000" algn="tl">
                        <a:srgbClr val="000000"/>
                      </a:outerShdw>
                    </a:effectLst>
                    <a:latin typeface="Arial Narrow" pitchFamily="34" charset="0"/>
                  </a:rPr>
                  <a:t>:PNAME       :PXH</a:t>
                </a:r>
              </a:p>
            </p:txBody>
          </p:sp>
          <p:sp>
            <p:nvSpPr>
              <p:cNvPr id="1787913" name="Rectangle 9"/>
              <p:cNvSpPr>
                <a:spLocks noChangeArrowheads="1"/>
              </p:cNvSpPr>
              <p:nvPr/>
            </p:nvSpPr>
            <p:spPr bwMode="auto">
              <a:xfrm>
                <a:off x="3949" y="784"/>
                <a:ext cx="1431" cy="126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zh-CN" altLang="en-US" sz="1400">
                    <a:latin typeface="Lucida Sans Typewriter" pitchFamily="49" charset="0"/>
                  </a:rPr>
                  <a:t>张三        </a:t>
                </a:r>
                <a:r>
                  <a:rPr kumimoji="1" lang="en-US" altLang="zh-CN" sz="1400">
                    <a:latin typeface="Lucida Sans Typewriter" pitchFamily="49" charset="0"/>
                  </a:rPr>
                  <a:t>003     </a:t>
                </a:r>
              </a:p>
              <a:p>
                <a:pPr algn="l" defTabSz="228600" eaLnBrk="1" hangingPunct="1"/>
                <a:r>
                  <a:rPr kumimoji="1" lang="zh-CN" altLang="en-US" sz="1400">
                    <a:latin typeface="Lucida Sans Typewriter" pitchFamily="49" charset="0"/>
                  </a:rPr>
                  <a:t>李四        </a:t>
                </a:r>
                <a:r>
                  <a:rPr kumimoji="1" lang="en-US" altLang="zh-CN" sz="1400">
                    <a:latin typeface="Lucida Sans Typewriter" pitchFamily="49" charset="0"/>
                  </a:rPr>
                  <a:t>004</a:t>
                </a:r>
              </a:p>
              <a:p>
                <a:pPr algn="l" defTabSz="228600" eaLnBrk="1" hangingPunct="1"/>
                <a:r>
                  <a:rPr kumimoji="1" lang="zh-CN" altLang="en-US" sz="1400">
                    <a:latin typeface="Lucida Sans Typewriter" pitchFamily="49" charset="0"/>
                  </a:rPr>
                  <a:t>王五        </a:t>
                </a:r>
                <a:r>
                  <a:rPr kumimoji="1" lang="en-US" altLang="zh-CN" sz="1400">
                    <a:latin typeface="Lucida Sans Typewriter" pitchFamily="49" charset="0"/>
                  </a:rPr>
                  <a:t>005</a:t>
                </a:r>
              </a:p>
              <a:p>
                <a:pPr algn="l" defTabSz="228600" eaLnBrk="1" hangingPunct="1"/>
                <a:r>
                  <a:rPr kumimoji="1" lang="zh-CN" altLang="en-US" sz="1400">
                    <a:latin typeface="Lucida Sans Typewriter" pitchFamily="49" charset="0"/>
                  </a:rPr>
                  <a:t>孙六        </a:t>
                </a:r>
                <a:r>
                  <a:rPr kumimoji="1" lang="en-US" altLang="zh-CN" sz="1400">
                    <a:latin typeface="Lucida Sans Typewriter" pitchFamily="49" charset="0"/>
                  </a:rPr>
                  <a:t>006</a:t>
                </a:r>
              </a:p>
              <a:p>
                <a:pPr algn="l" defTabSz="228600" eaLnBrk="1" hangingPunct="1"/>
                <a:r>
                  <a:rPr kumimoji="1" lang="zh-CN" altLang="en-US" sz="1400">
                    <a:latin typeface="Lucida Sans Typewriter" pitchFamily="49" charset="0"/>
                  </a:rPr>
                  <a:t>陈七        </a:t>
                </a:r>
                <a:r>
                  <a:rPr kumimoji="1" lang="en-US" altLang="zh-CN" sz="1400">
                    <a:latin typeface="Lucida Sans Typewriter" pitchFamily="49" charset="0"/>
                  </a:rPr>
                  <a:t>007</a:t>
                </a:r>
              </a:p>
              <a:p>
                <a:pPr algn="l" defTabSz="228600" eaLnBrk="1" hangingPunct="1"/>
                <a:r>
                  <a:rPr kumimoji="1" lang="zh-CN" altLang="en-US" sz="1400">
                    <a:latin typeface="Lucida Sans Typewriter" pitchFamily="49" charset="0"/>
                  </a:rPr>
                  <a:t>曹八        </a:t>
                </a:r>
                <a:r>
                  <a:rPr kumimoji="1" lang="en-US" altLang="zh-CN" sz="1400">
                    <a:latin typeface="Lucida Sans Typewriter" pitchFamily="49" charset="0"/>
                  </a:rPr>
                  <a:t>008</a:t>
                </a:r>
              </a:p>
              <a:p>
                <a:pPr algn="l" defTabSz="228600" eaLnBrk="1" hangingPunct="1"/>
                <a:r>
                  <a:rPr kumimoji="1" lang="en-US" altLang="zh-CN" sz="1400">
                    <a:latin typeface="Lucida Sans Typewriter" pitchFamily="49" charset="0"/>
                  </a:rPr>
                  <a:t>.</a:t>
                </a:r>
              </a:p>
              <a:p>
                <a:pPr algn="l" defTabSz="228600" eaLnBrk="1" hangingPunct="1"/>
                <a:r>
                  <a:rPr kumimoji="1" lang="en-US" altLang="zh-CN" sz="1400">
                    <a:latin typeface="Lucida Sans Typewriter" pitchFamily="49" charset="0"/>
                  </a:rPr>
                  <a:t>.</a:t>
                </a:r>
              </a:p>
              <a:p>
                <a:pPr algn="l" defTabSz="228600" eaLnBrk="1" hangingPunct="1"/>
                <a:r>
                  <a:rPr kumimoji="1" lang="en-US" altLang="zh-CN" sz="1400">
                    <a:latin typeface="Lucida Sans Typewriter" pitchFamily="49" charset="0"/>
                  </a:rPr>
                  <a:t>. </a:t>
                </a:r>
              </a:p>
            </p:txBody>
          </p:sp>
        </p:grpSp>
        <p:sp>
          <p:nvSpPr>
            <p:cNvPr id="1787914" name="Oval 10"/>
            <p:cNvSpPr>
              <a:spLocks noChangeArrowheads="1"/>
            </p:cNvSpPr>
            <p:nvPr/>
          </p:nvSpPr>
          <p:spPr bwMode="auto">
            <a:xfrm>
              <a:off x="320" y="1200"/>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2</a:t>
              </a:r>
            </a:p>
          </p:txBody>
        </p:sp>
        <p:sp>
          <p:nvSpPr>
            <p:cNvPr id="1787915" name="Oval 11"/>
            <p:cNvSpPr>
              <a:spLocks noChangeArrowheads="1"/>
            </p:cNvSpPr>
            <p:nvPr/>
          </p:nvSpPr>
          <p:spPr bwMode="auto">
            <a:xfrm>
              <a:off x="3744" y="576"/>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2</a:t>
              </a:r>
            </a:p>
          </p:txBody>
        </p:sp>
      </p:grpSp>
      <p:sp>
        <p:nvSpPr>
          <p:cNvPr id="1787916" name="Arc 12"/>
          <p:cNvSpPr>
            <a:spLocks/>
          </p:cNvSpPr>
          <p:nvPr/>
        </p:nvSpPr>
        <p:spPr bwMode="auto">
          <a:xfrm>
            <a:off x="5949950" y="2184400"/>
            <a:ext cx="368300" cy="2587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17" name="Arc 13"/>
          <p:cNvSpPr>
            <a:spLocks/>
          </p:cNvSpPr>
          <p:nvPr/>
        </p:nvSpPr>
        <p:spPr bwMode="auto">
          <a:xfrm>
            <a:off x="5949950" y="1879600"/>
            <a:ext cx="368300" cy="2587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18" name="Arc 14"/>
          <p:cNvSpPr>
            <a:spLocks/>
          </p:cNvSpPr>
          <p:nvPr/>
        </p:nvSpPr>
        <p:spPr bwMode="auto">
          <a:xfrm>
            <a:off x="5949950" y="1574800"/>
            <a:ext cx="368300" cy="2587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grpSp>
        <p:nvGrpSpPr>
          <p:cNvPr id="1787919" name="Group 15"/>
          <p:cNvGrpSpPr>
            <a:grpSpLocks/>
          </p:cNvGrpSpPr>
          <p:nvPr/>
        </p:nvGrpSpPr>
        <p:grpSpPr bwMode="auto">
          <a:xfrm>
            <a:off x="508000" y="1422400"/>
            <a:ext cx="5753100" cy="1301750"/>
            <a:chOff x="320" y="768"/>
            <a:chExt cx="3624" cy="820"/>
          </a:xfrm>
        </p:grpSpPr>
        <p:sp>
          <p:nvSpPr>
            <p:cNvPr id="1787920" name="Oval 16"/>
            <p:cNvSpPr>
              <a:spLocks noChangeArrowheads="1"/>
            </p:cNvSpPr>
            <p:nvPr/>
          </p:nvSpPr>
          <p:spPr bwMode="auto">
            <a:xfrm>
              <a:off x="320" y="139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sp>
          <p:nvSpPr>
            <p:cNvPr id="1787921" name="Oval 17"/>
            <p:cNvSpPr>
              <a:spLocks noChangeArrowheads="1"/>
            </p:cNvSpPr>
            <p:nvPr/>
          </p:nvSpPr>
          <p:spPr bwMode="auto">
            <a:xfrm>
              <a:off x="3748" y="768"/>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grpSp>
      <p:grpSp>
        <p:nvGrpSpPr>
          <p:cNvPr id="1787922" name="Group 18"/>
          <p:cNvGrpSpPr>
            <a:grpSpLocks/>
          </p:cNvGrpSpPr>
          <p:nvPr/>
        </p:nvGrpSpPr>
        <p:grpSpPr bwMode="auto">
          <a:xfrm>
            <a:off x="1600200" y="4352925"/>
            <a:ext cx="6934200" cy="1874838"/>
            <a:chOff x="1008" y="2614"/>
            <a:chExt cx="4368" cy="1181"/>
          </a:xfrm>
        </p:grpSpPr>
        <p:sp>
          <p:nvSpPr>
            <p:cNvPr id="1787923" name="Rectangle 19"/>
            <p:cNvSpPr>
              <a:spLocks noChangeArrowheads="1"/>
            </p:cNvSpPr>
            <p:nvPr/>
          </p:nvSpPr>
          <p:spPr bwMode="auto">
            <a:xfrm>
              <a:off x="1008" y="2614"/>
              <a:ext cx="4368" cy="192"/>
            </a:xfrm>
            <a:prstGeom prst="rect">
              <a:avLst/>
            </a:prstGeom>
            <a:solidFill>
              <a:srgbClr val="009999"/>
            </a:solidFill>
            <a:ln w="12700">
              <a:solidFill>
                <a:srgbClr val="000000"/>
              </a:solidFill>
              <a:miter lim="800000"/>
              <a:headEnd/>
              <a:tailEnd/>
            </a:ln>
            <a:effectLst>
              <a:outerShdw dist="117088" dir="2963922" algn="ctr" rotWithShape="0">
                <a:schemeClr val="bg2"/>
              </a:outerShdw>
            </a:effectLst>
          </p:spPr>
          <p:txBody>
            <a:bodyPr wrap="none" lIns="90488" tIns="44450" rIns="90488" bIns="44450" anchor="ctr"/>
            <a:lstStyle/>
            <a:p>
              <a:pPr algn="l" eaLnBrk="1" hangingPunct="1"/>
              <a:r>
                <a:rPr kumimoji="1" lang="en-US" altLang="zh-CN" sz="1800" i="1">
                  <a:solidFill>
                    <a:schemeClr val="bg1"/>
                  </a:solidFill>
                  <a:effectLst>
                    <a:outerShdw blurRad="38100" dist="38100" dir="2700000" algn="tl">
                      <a:srgbClr val="000000"/>
                    </a:outerShdw>
                  </a:effectLst>
                  <a:latin typeface="Arial Narrow" pitchFamily="34" charset="0"/>
                </a:rPr>
                <a:t>Results</a:t>
              </a:r>
            </a:p>
          </p:txBody>
        </p:sp>
        <p:sp>
          <p:nvSpPr>
            <p:cNvPr id="1787924" name="Rectangle 20"/>
            <p:cNvSpPr>
              <a:spLocks noChangeArrowheads="1"/>
            </p:cNvSpPr>
            <p:nvPr/>
          </p:nvSpPr>
          <p:spPr bwMode="auto">
            <a:xfrm>
              <a:off x="1008" y="2806"/>
              <a:ext cx="4368" cy="989"/>
            </a:xfrm>
            <a:prstGeom prst="rect">
              <a:avLst/>
            </a:prstGeom>
            <a:solidFill>
              <a:schemeClr val="bg1"/>
            </a:solidFill>
            <a:ln w="9525">
              <a:solidFill>
                <a:schemeClr val="tx1"/>
              </a:solidFill>
              <a:miter lim="800000"/>
              <a:headEnd/>
              <a:tailEnd/>
            </a:ln>
            <a:effectLst>
              <a:outerShdw dist="117088" dir="2963922" algn="ctr" rotWithShape="0">
                <a:schemeClr val="bg2"/>
              </a:outerShdw>
            </a:effectLst>
          </p:spPr>
          <p:txBody>
            <a:bodyPr>
              <a:spAutoFit/>
            </a:bodyPr>
            <a:lstStyle/>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张三        </a:t>
              </a:r>
              <a:r>
                <a:rPr kumimoji="1" lang="en-US" altLang="zh-CN" sz="1400">
                  <a:latin typeface="Lucida Sans Typewriter" pitchFamily="49" charset="0"/>
                </a:rPr>
                <a:t>003</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李四        </a:t>
              </a:r>
              <a:r>
                <a:rPr kumimoji="1" lang="en-US" altLang="zh-CN" sz="1400">
                  <a:latin typeface="Lucida Sans Typewriter" pitchFamily="49" charset="0"/>
                </a:rPr>
                <a:t>004</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王五        </a:t>
              </a:r>
              <a:r>
                <a:rPr kumimoji="1" lang="en-US" altLang="zh-CN" sz="1400">
                  <a:latin typeface="Lucida Sans Typewriter" pitchFamily="49" charset="0"/>
                </a:rPr>
                <a:t>005</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孙六        </a:t>
              </a:r>
              <a:r>
                <a:rPr kumimoji="1" lang="en-US" altLang="zh-CN" sz="1400">
                  <a:latin typeface="Lucida Sans Typewriter" pitchFamily="49" charset="0"/>
                </a:rPr>
                <a:t>006</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陈七        </a:t>
              </a:r>
              <a:r>
                <a:rPr kumimoji="1" lang="en-US" altLang="zh-CN" sz="1400">
                  <a:latin typeface="Lucida Sans Typewriter" pitchFamily="49" charset="0"/>
                </a:rPr>
                <a:t>007</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曹八        </a:t>
              </a:r>
              <a:r>
                <a:rPr kumimoji="1" lang="en-US" altLang="zh-CN" sz="1400">
                  <a:latin typeface="Lucida Sans Typewriter" pitchFamily="49" charset="0"/>
                </a:rPr>
                <a:t>008</a:t>
              </a:r>
            </a:p>
            <a:p>
              <a:pPr algn="l" eaLnBrk="1" hangingPunct="1">
                <a:lnSpc>
                  <a:spcPct val="90000"/>
                </a:lnSpc>
                <a:tabLst>
                  <a:tab pos="2222500" algn="l"/>
                  <a:tab pos="2794000" algn="l"/>
                  <a:tab pos="3825875" algn="l"/>
                  <a:tab pos="4746625" algn="l"/>
                  <a:tab pos="6000750" algn="l"/>
                </a:tabLst>
              </a:pPr>
              <a:r>
                <a:rPr kumimoji="1" lang="en-US" altLang="zh-CN" sz="1400">
                  <a:latin typeface="Lucida Sans Typewriter" pitchFamily="49" charset="0"/>
                </a:rPr>
                <a:t>...</a:t>
              </a:r>
            </a:p>
          </p:txBody>
        </p:sp>
      </p:grpSp>
      <p:grpSp>
        <p:nvGrpSpPr>
          <p:cNvPr id="1787925" name="Group 21"/>
          <p:cNvGrpSpPr>
            <a:grpSpLocks/>
          </p:cNvGrpSpPr>
          <p:nvPr/>
        </p:nvGrpSpPr>
        <p:grpSpPr bwMode="auto">
          <a:xfrm>
            <a:off x="1060450" y="3092450"/>
            <a:ext cx="539750" cy="1574800"/>
            <a:chOff x="668" y="1820"/>
            <a:chExt cx="340" cy="992"/>
          </a:xfrm>
        </p:grpSpPr>
        <p:sp>
          <p:nvSpPr>
            <p:cNvPr id="1787926" name="Oval 22"/>
            <p:cNvSpPr>
              <a:spLocks noChangeArrowheads="1"/>
            </p:cNvSpPr>
            <p:nvPr/>
          </p:nvSpPr>
          <p:spPr bwMode="auto">
            <a:xfrm>
              <a:off x="668" y="1820"/>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4</a:t>
              </a:r>
            </a:p>
          </p:txBody>
        </p:sp>
        <p:sp>
          <p:nvSpPr>
            <p:cNvPr id="1787927" name="Oval 23"/>
            <p:cNvSpPr>
              <a:spLocks noChangeArrowheads="1"/>
            </p:cNvSpPr>
            <p:nvPr/>
          </p:nvSpPr>
          <p:spPr bwMode="auto">
            <a:xfrm>
              <a:off x="812" y="2616"/>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4</a:t>
              </a:r>
            </a:p>
          </p:txBody>
        </p:sp>
      </p:grpSp>
      <p:sp>
        <p:nvSpPr>
          <p:cNvPr id="1787928" name="Arc 24"/>
          <p:cNvSpPr>
            <a:spLocks/>
          </p:cNvSpPr>
          <p:nvPr/>
        </p:nvSpPr>
        <p:spPr bwMode="auto">
          <a:xfrm>
            <a:off x="5943600" y="2459038"/>
            <a:ext cx="368300" cy="258762"/>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grpSp>
        <p:nvGrpSpPr>
          <p:cNvPr id="1787929" name="Group 25"/>
          <p:cNvGrpSpPr>
            <a:grpSpLocks/>
          </p:cNvGrpSpPr>
          <p:nvPr/>
        </p:nvGrpSpPr>
        <p:grpSpPr bwMode="auto">
          <a:xfrm>
            <a:off x="508000" y="1117600"/>
            <a:ext cx="8012113" cy="3124200"/>
            <a:chOff x="512" y="768"/>
            <a:chExt cx="5047" cy="1968"/>
          </a:xfrm>
        </p:grpSpPr>
        <p:sp>
          <p:nvSpPr>
            <p:cNvPr id="1787930" name="Rectangle 26"/>
            <p:cNvSpPr>
              <a:spLocks noChangeArrowheads="1"/>
            </p:cNvSpPr>
            <p:nvPr/>
          </p:nvSpPr>
          <p:spPr bwMode="auto">
            <a:xfrm>
              <a:off x="672" y="768"/>
              <a:ext cx="3504" cy="196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en-US" altLang="zh-CN" sz="1400">
                  <a:latin typeface="Lucida Sans Typewriter" pitchFamily="49" charset="0"/>
                </a:rPr>
                <a:t>EXEC SQL BEGIN   ……  //</a:t>
              </a:r>
              <a:r>
                <a:rPr kumimoji="1" lang="zh-CN" altLang="en-US" sz="1400">
                  <a:latin typeface="Lucida Sans Typewriter" pitchFamily="49" charset="0"/>
                </a:rPr>
                <a:t>定义主变量</a:t>
              </a:r>
            </a:p>
            <a:p>
              <a:pPr algn="l" defTabSz="228600" eaLnBrk="1" hangingPunct="1"/>
              <a:r>
                <a:rPr kumimoji="1" lang="en-US" altLang="zh-CN" sz="1400">
                  <a:latin typeface="Lucida Sans Typewriter" pitchFamily="49" charset="0"/>
                </a:rPr>
                <a:t>EXEC SQL DECLARE tnames_cursor CURSOR</a:t>
              </a:r>
            </a:p>
            <a:p>
              <a:pPr algn="l" defTabSz="228600" eaLnBrk="1" hangingPunct="1"/>
              <a:r>
                <a:rPr kumimoji="1" lang="en-US" altLang="zh-CN" sz="1400">
                  <a:latin typeface="Lucida Sans Typewriter" pitchFamily="49" charset="0"/>
                </a:rPr>
                <a:t>	FOR SELECT name,xh FROM xjb</a:t>
              </a:r>
            </a:p>
            <a:p>
              <a:pPr algn="l" defTabSz="228600" eaLnBrk="1" hangingPunct="1"/>
              <a:r>
                <a:rPr kumimoji="1" lang="en-US" altLang="zh-CN" sz="1400">
                  <a:latin typeface="Lucida Sans Typewriter" pitchFamily="49" charset="0"/>
                </a:rPr>
                <a:t> 		WHERE xb=‘</a:t>
              </a:r>
              <a:r>
                <a:rPr kumimoji="1" lang="zh-CN" altLang="en-US" sz="1400">
                  <a:latin typeface="Lucida Sans Typewriter" pitchFamily="49" charset="0"/>
                </a:rPr>
                <a:t>男’</a:t>
              </a:r>
            </a:p>
            <a:p>
              <a:pPr algn="l" defTabSz="228600" eaLnBrk="1" hangingPunct="1"/>
              <a:r>
                <a:rPr kumimoji="1" lang="zh-CN" altLang="en-US" sz="1400">
                  <a:latin typeface="Lucida Sans Typewriter" pitchFamily="49" charset="0"/>
                </a:rPr>
                <a:t>		</a:t>
              </a:r>
              <a:r>
                <a:rPr kumimoji="1" lang="en-US" altLang="zh-CN" sz="1400">
                  <a:latin typeface="Lucida Sans Typewriter" pitchFamily="49" charset="0"/>
                </a:rPr>
                <a:t>ORDER BY xh;</a:t>
              </a:r>
            </a:p>
            <a:p>
              <a:pPr algn="l" defTabSz="228600" eaLnBrk="1" hangingPunct="1"/>
              <a:r>
                <a:rPr kumimoji="1" lang="en-US" altLang="zh-CN" sz="1400">
                  <a:latin typeface="Lucida Sans Typewriter" pitchFamily="49" charset="0"/>
                </a:rPr>
                <a:t>EXEC SQL OPEN tnames_cursor;</a:t>
              </a:r>
            </a:p>
            <a:p>
              <a:pPr algn="l" defTabSz="228600" eaLnBrk="1" hangingPunct="1"/>
              <a:r>
                <a:rPr kumimoji="1" lang="en-US" altLang="zh-CN" sz="1400">
                  <a:latin typeface="Lucida Sans Typewriter" pitchFamily="49" charset="0"/>
                </a:rPr>
                <a:t>EXEC SQL FETCH tnames_cursor INTO :PNAME,:PXH;</a:t>
              </a:r>
            </a:p>
            <a:p>
              <a:pPr algn="l" defTabSz="228600" eaLnBrk="1" hangingPunct="1"/>
              <a:r>
                <a:rPr kumimoji="1" lang="en-US" altLang="zh-CN" sz="1400">
                  <a:latin typeface="Lucida Sans Typewriter" pitchFamily="49" charset="0"/>
                </a:rPr>
                <a:t>WHILE (:PXH!=NULL)</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	   printf(“%s,%s\n”,PNAME,PXH);</a:t>
              </a:r>
            </a:p>
            <a:p>
              <a:pPr algn="l" defTabSz="228600" eaLnBrk="1" hangingPunct="1"/>
              <a:r>
                <a:rPr kumimoji="1" lang="en-US" altLang="zh-CN" sz="1400">
                  <a:latin typeface="Lucida Sans Typewriter" pitchFamily="49" charset="0"/>
                </a:rPr>
                <a:t>	   EXEC SQL FETCH tnames_cursor INTO :PNAME,:PXH;</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EXEC SQL CLOSE tnames_cursor;</a:t>
              </a:r>
            </a:p>
            <a:p>
              <a:pPr algn="l" defTabSz="228600" eaLnBrk="1" hangingPunct="1"/>
              <a:r>
                <a:rPr kumimoji="1" lang="en-US" altLang="zh-CN" sz="1400">
                  <a:latin typeface="Lucida Sans Typewriter" pitchFamily="49" charset="0"/>
                </a:rPr>
                <a:t>EXEC SQL DEALLOCATE tnames_cursor;</a:t>
              </a:r>
            </a:p>
          </p:txBody>
        </p:sp>
        <p:sp>
          <p:nvSpPr>
            <p:cNvPr id="1787931" name="Oval 27"/>
            <p:cNvSpPr>
              <a:spLocks noChangeArrowheads="1"/>
            </p:cNvSpPr>
            <p:nvPr/>
          </p:nvSpPr>
          <p:spPr bwMode="auto">
            <a:xfrm>
              <a:off x="512" y="908"/>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1</a:t>
              </a:r>
            </a:p>
          </p:txBody>
        </p:sp>
        <p:sp>
          <p:nvSpPr>
            <p:cNvPr id="1787932" name="Oval 28"/>
            <p:cNvSpPr>
              <a:spLocks noChangeArrowheads="1"/>
            </p:cNvSpPr>
            <p:nvPr/>
          </p:nvSpPr>
          <p:spPr bwMode="auto">
            <a:xfrm>
              <a:off x="512" y="139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2</a:t>
              </a:r>
            </a:p>
          </p:txBody>
        </p:sp>
        <p:sp>
          <p:nvSpPr>
            <p:cNvPr id="1787933" name="Oval 29"/>
            <p:cNvSpPr>
              <a:spLocks noChangeArrowheads="1"/>
            </p:cNvSpPr>
            <p:nvPr/>
          </p:nvSpPr>
          <p:spPr bwMode="auto">
            <a:xfrm>
              <a:off x="512" y="1584"/>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sp>
          <p:nvSpPr>
            <p:cNvPr id="1787934" name="Oval 30"/>
            <p:cNvSpPr>
              <a:spLocks noChangeArrowheads="1"/>
            </p:cNvSpPr>
            <p:nvPr/>
          </p:nvSpPr>
          <p:spPr bwMode="auto">
            <a:xfrm>
              <a:off x="860" y="201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4</a:t>
              </a:r>
            </a:p>
          </p:txBody>
        </p:sp>
        <p:sp>
          <p:nvSpPr>
            <p:cNvPr id="1787935" name="Oval 31"/>
            <p:cNvSpPr>
              <a:spLocks noChangeArrowheads="1"/>
            </p:cNvSpPr>
            <p:nvPr/>
          </p:nvSpPr>
          <p:spPr bwMode="auto">
            <a:xfrm>
              <a:off x="512" y="235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5</a:t>
              </a:r>
            </a:p>
          </p:txBody>
        </p:sp>
        <p:grpSp>
          <p:nvGrpSpPr>
            <p:cNvPr id="1787936" name="Group 32"/>
            <p:cNvGrpSpPr>
              <a:grpSpLocks/>
            </p:cNvGrpSpPr>
            <p:nvPr/>
          </p:nvGrpSpPr>
          <p:grpSpPr bwMode="auto">
            <a:xfrm>
              <a:off x="4128" y="808"/>
              <a:ext cx="1431" cy="1448"/>
              <a:chOff x="3936" y="624"/>
              <a:chExt cx="1431" cy="1448"/>
            </a:xfrm>
          </p:grpSpPr>
          <p:sp>
            <p:nvSpPr>
              <p:cNvPr id="1787937" name="Rectangle 33"/>
              <p:cNvSpPr>
                <a:spLocks noChangeArrowheads="1"/>
              </p:cNvSpPr>
              <p:nvPr/>
            </p:nvSpPr>
            <p:spPr bwMode="auto">
              <a:xfrm>
                <a:off x="3936" y="624"/>
                <a:ext cx="1431" cy="184"/>
              </a:xfrm>
              <a:prstGeom prst="rect">
                <a:avLst/>
              </a:prstGeom>
              <a:solidFill>
                <a:schemeClr val="folHlink"/>
              </a:solidFill>
              <a:ln w="12700">
                <a:solidFill>
                  <a:srgbClr val="000000"/>
                </a:solidFill>
                <a:miter lim="800000"/>
                <a:headEnd/>
                <a:tailEnd/>
              </a:ln>
              <a:effectLst>
                <a:outerShdw dist="107763" dir="2700000" algn="ctr" rotWithShape="0">
                  <a:schemeClr val="bg2"/>
                </a:outerShdw>
              </a:effectLst>
            </p:spPr>
            <p:txBody>
              <a:bodyPr wrap="none" lIns="90488" tIns="44450" rIns="90488" bIns="44450" anchor="ctr"/>
              <a:lstStyle/>
              <a:p>
                <a:pPr algn="l" eaLnBrk="1" hangingPunct="1"/>
                <a:r>
                  <a:rPr kumimoji="1" lang="en-US" altLang="zh-CN" sz="1800" i="1">
                    <a:solidFill>
                      <a:schemeClr val="bg1"/>
                    </a:solidFill>
                    <a:effectLst>
                      <a:outerShdw blurRad="38100" dist="38100" dir="2700000" algn="tl">
                        <a:srgbClr val="000000"/>
                      </a:outerShdw>
                    </a:effectLst>
                    <a:latin typeface="Arial Narrow" pitchFamily="34" charset="0"/>
                  </a:rPr>
                  <a:t>:PNAME       :PXH</a:t>
                </a:r>
              </a:p>
            </p:txBody>
          </p:sp>
          <p:sp>
            <p:nvSpPr>
              <p:cNvPr id="1787938" name="Rectangle 34"/>
              <p:cNvSpPr>
                <a:spLocks noChangeArrowheads="1"/>
              </p:cNvSpPr>
              <p:nvPr/>
            </p:nvSpPr>
            <p:spPr bwMode="auto">
              <a:xfrm>
                <a:off x="3936" y="808"/>
                <a:ext cx="1431" cy="1264"/>
              </a:xfrm>
              <a:prstGeom prst="rect">
                <a:avLst/>
              </a:prstGeom>
              <a:solidFill>
                <a:srgbClr val="EAEAEA"/>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zh-CN" altLang="en-US" sz="1400">
                    <a:latin typeface="Lucida Sans Typewriter" pitchFamily="49" charset="0"/>
                  </a:rPr>
                  <a:t>张三        </a:t>
                </a:r>
                <a:r>
                  <a:rPr kumimoji="1" lang="en-US" altLang="zh-CN" sz="1400">
                    <a:latin typeface="Lucida Sans Typewriter" pitchFamily="49" charset="0"/>
                  </a:rPr>
                  <a:t>003     </a:t>
                </a:r>
              </a:p>
              <a:p>
                <a:pPr algn="l" defTabSz="228600" eaLnBrk="1" hangingPunct="1"/>
                <a:r>
                  <a:rPr kumimoji="1" lang="zh-CN" altLang="en-US" sz="1400">
                    <a:latin typeface="Lucida Sans Typewriter" pitchFamily="49" charset="0"/>
                  </a:rPr>
                  <a:t>李四        </a:t>
                </a:r>
                <a:r>
                  <a:rPr kumimoji="1" lang="en-US" altLang="zh-CN" sz="1400">
                    <a:latin typeface="Lucida Sans Typewriter" pitchFamily="49" charset="0"/>
                  </a:rPr>
                  <a:t>004</a:t>
                </a:r>
              </a:p>
              <a:p>
                <a:pPr algn="l" defTabSz="228600" eaLnBrk="1" hangingPunct="1"/>
                <a:r>
                  <a:rPr kumimoji="1" lang="zh-CN" altLang="en-US" sz="1400">
                    <a:latin typeface="Lucida Sans Typewriter" pitchFamily="49" charset="0"/>
                  </a:rPr>
                  <a:t>王五        </a:t>
                </a:r>
                <a:r>
                  <a:rPr kumimoji="1" lang="en-US" altLang="zh-CN" sz="1400">
                    <a:latin typeface="Lucida Sans Typewriter" pitchFamily="49" charset="0"/>
                  </a:rPr>
                  <a:t>005</a:t>
                </a:r>
              </a:p>
              <a:p>
                <a:pPr algn="l" defTabSz="228600" eaLnBrk="1" hangingPunct="1"/>
                <a:r>
                  <a:rPr kumimoji="1" lang="zh-CN" altLang="en-US" sz="1400">
                    <a:latin typeface="Lucida Sans Typewriter" pitchFamily="49" charset="0"/>
                  </a:rPr>
                  <a:t>孙六        </a:t>
                </a:r>
                <a:r>
                  <a:rPr kumimoji="1" lang="en-US" altLang="zh-CN" sz="1400">
                    <a:latin typeface="Lucida Sans Typewriter" pitchFamily="49" charset="0"/>
                  </a:rPr>
                  <a:t>006</a:t>
                </a:r>
              </a:p>
              <a:p>
                <a:pPr algn="l" defTabSz="228600" eaLnBrk="1" hangingPunct="1"/>
                <a:r>
                  <a:rPr kumimoji="1" lang="zh-CN" altLang="en-US" sz="1400">
                    <a:latin typeface="Lucida Sans Typewriter" pitchFamily="49" charset="0"/>
                  </a:rPr>
                  <a:t>陈七        </a:t>
                </a:r>
                <a:r>
                  <a:rPr kumimoji="1" lang="en-US" altLang="zh-CN" sz="1400">
                    <a:latin typeface="Lucida Sans Typewriter" pitchFamily="49" charset="0"/>
                  </a:rPr>
                  <a:t>007</a:t>
                </a:r>
              </a:p>
              <a:p>
                <a:pPr algn="l" defTabSz="228600" eaLnBrk="1" hangingPunct="1"/>
                <a:r>
                  <a:rPr kumimoji="1" lang="zh-CN" altLang="en-US" sz="1400">
                    <a:latin typeface="Lucida Sans Typewriter" pitchFamily="49" charset="0"/>
                  </a:rPr>
                  <a:t>曹八        </a:t>
                </a:r>
                <a:r>
                  <a:rPr kumimoji="1" lang="en-US" altLang="zh-CN" sz="1400">
                    <a:latin typeface="Lucida Sans Typewriter" pitchFamily="49" charset="0"/>
                  </a:rPr>
                  <a:t>008.</a:t>
                </a:r>
              </a:p>
              <a:p>
                <a:pPr algn="l" defTabSz="228600" eaLnBrk="1" hangingPunct="1"/>
                <a:r>
                  <a:rPr kumimoji="1" lang="en-US" altLang="zh-CN" sz="1400">
                    <a:latin typeface="Lucida Sans Typewriter" pitchFamily="49" charset="0"/>
                  </a:rPr>
                  <a:t>.</a:t>
                </a:r>
              </a:p>
              <a:p>
                <a:pPr algn="l" defTabSz="228600" eaLnBrk="1" hangingPunct="1"/>
                <a:r>
                  <a:rPr kumimoji="1" lang="en-US" altLang="zh-CN" sz="1400">
                    <a:latin typeface="Lucida Sans Typewriter" pitchFamily="49" charset="0"/>
                  </a:rPr>
                  <a:t>. </a:t>
                </a:r>
              </a:p>
            </p:txBody>
          </p:sp>
        </p:grpSp>
      </p:grpSp>
      <p:grpSp>
        <p:nvGrpSpPr>
          <p:cNvPr id="1787939" name="Group 35"/>
          <p:cNvGrpSpPr>
            <a:grpSpLocks/>
          </p:cNvGrpSpPr>
          <p:nvPr/>
        </p:nvGrpSpPr>
        <p:grpSpPr bwMode="auto">
          <a:xfrm>
            <a:off x="506413" y="1114425"/>
            <a:ext cx="8032750" cy="5130800"/>
            <a:chOff x="320" y="576"/>
            <a:chExt cx="5060" cy="3232"/>
          </a:xfrm>
        </p:grpSpPr>
        <p:sp>
          <p:nvSpPr>
            <p:cNvPr id="1787940" name="Rectangle 36"/>
            <p:cNvSpPr>
              <a:spLocks noChangeArrowheads="1"/>
            </p:cNvSpPr>
            <p:nvPr/>
          </p:nvSpPr>
          <p:spPr bwMode="auto">
            <a:xfrm>
              <a:off x="480" y="576"/>
              <a:ext cx="3504" cy="196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en-US" altLang="zh-CN" sz="1400">
                  <a:latin typeface="Lucida Sans Typewriter" pitchFamily="49" charset="0"/>
                </a:rPr>
                <a:t>EXEC SQL BEGIN   ……  //</a:t>
              </a:r>
              <a:r>
                <a:rPr kumimoji="1" lang="zh-CN" altLang="en-US" sz="1400">
                  <a:latin typeface="Lucida Sans Typewriter" pitchFamily="49" charset="0"/>
                </a:rPr>
                <a:t>定义主变量</a:t>
              </a:r>
            </a:p>
            <a:p>
              <a:pPr algn="l" defTabSz="228600" eaLnBrk="1" hangingPunct="1"/>
              <a:r>
                <a:rPr kumimoji="1" lang="en-US" altLang="zh-CN" sz="1400">
                  <a:latin typeface="Lucida Sans Typewriter" pitchFamily="49" charset="0"/>
                </a:rPr>
                <a:t>EXEC SQL DECLARE tnames_cursor CURSOR</a:t>
              </a:r>
            </a:p>
            <a:p>
              <a:pPr algn="l" defTabSz="228600" eaLnBrk="1" hangingPunct="1"/>
              <a:r>
                <a:rPr kumimoji="1" lang="en-US" altLang="zh-CN" sz="1400">
                  <a:latin typeface="Lucida Sans Typewriter" pitchFamily="49" charset="0"/>
                </a:rPr>
                <a:t>	FOR SELECT name,xh FROM xjb</a:t>
              </a:r>
            </a:p>
            <a:p>
              <a:pPr algn="l" defTabSz="228600" eaLnBrk="1" hangingPunct="1"/>
              <a:r>
                <a:rPr kumimoji="1" lang="en-US" altLang="zh-CN" sz="1400">
                  <a:latin typeface="Lucida Sans Typewriter" pitchFamily="49" charset="0"/>
                </a:rPr>
                <a:t> 		WHERE xb=‘</a:t>
              </a:r>
              <a:r>
                <a:rPr kumimoji="1" lang="zh-CN" altLang="en-US" sz="1400">
                  <a:latin typeface="Lucida Sans Typewriter" pitchFamily="49" charset="0"/>
                </a:rPr>
                <a:t>男’</a:t>
              </a:r>
            </a:p>
            <a:p>
              <a:pPr algn="l" defTabSz="228600" eaLnBrk="1" hangingPunct="1"/>
              <a:r>
                <a:rPr kumimoji="1" lang="zh-CN" altLang="en-US" sz="1400">
                  <a:latin typeface="Lucida Sans Typewriter" pitchFamily="49" charset="0"/>
                </a:rPr>
                <a:t>		</a:t>
              </a:r>
              <a:r>
                <a:rPr kumimoji="1" lang="en-US" altLang="zh-CN" sz="1400">
                  <a:latin typeface="Lucida Sans Typewriter" pitchFamily="49" charset="0"/>
                </a:rPr>
                <a:t>ORDER BY xh;</a:t>
              </a:r>
            </a:p>
            <a:p>
              <a:pPr algn="l" defTabSz="228600" eaLnBrk="1" hangingPunct="1"/>
              <a:r>
                <a:rPr kumimoji="1" lang="en-US" altLang="zh-CN" sz="1400">
                  <a:latin typeface="Lucida Sans Typewriter" pitchFamily="49" charset="0"/>
                </a:rPr>
                <a:t>EXEC SQL OPEN tnames_cursor;</a:t>
              </a:r>
            </a:p>
            <a:p>
              <a:pPr algn="l" defTabSz="228600" eaLnBrk="1" hangingPunct="1"/>
              <a:r>
                <a:rPr kumimoji="1" lang="en-US" altLang="zh-CN" sz="1400">
                  <a:latin typeface="Lucida Sans Typewriter" pitchFamily="49" charset="0"/>
                </a:rPr>
                <a:t>EXEC SQL FETCH tnames_cursor INTO :PNAME,:PXH;</a:t>
              </a:r>
            </a:p>
            <a:p>
              <a:pPr algn="l" defTabSz="228600" eaLnBrk="1" hangingPunct="1"/>
              <a:r>
                <a:rPr kumimoji="1" lang="en-US" altLang="zh-CN" sz="1400">
                  <a:latin typeface="Lucida Sans Typewriter" pitchFamily="49" charset="0"/>
                </a:rPr>
                <a:t>WHILE (:PXH!=NULL)</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	   printf(“%s,%s\n”,PNAME,PXH);</a:t>
              </a:r>
            </a:p>
            <a:p>
              <a:pPr algn="l" defTabSz="228600" eaLnBrk="1" hangingPunct="1"/>
              <a:r>
                <a:rPr kumimoji="1" lang="en-US" altLang="zh-CN" sz="1400">
                  <a:latin typeface="Lucida Sans Typewriter" pitchFamily="49" charset="0"/>
                </a:rPr>
                <a:t>	   EXEC SQL FETCH tnames_cursor INTO :PNAME,:PXH;</a:t>
              </a:r>
            </a:p>
            <a:p>
              <a:pPr algn="l" defTabSz="228600" eaLnBrk="1" hangingPunct="1"/>
              <a:r>
                <a:rPr kumimoji="1" lang="en-US" altLang="zh-CN" sz="1400">
                  <a:latin typeface="Lucida Sans Typewriter" pitchFamily="49" charset="0"/>
                </a:rPr>
                <a:t>	}</a:t>
              </a:r>
            </a:p>
            <a:p>
              <a:pPr algn="l" defTabSz="228600" eaLnBrk="1" hangingPunct="1"/>
              <a:r>
                <a:rPr kumimoji="1" lang="en-US" altLang="zh-CN" sz="1400">
                  <a:latin typeface="Lucida Sans Typewriter" pitchFamily="49" charset="0"/>
                </a:rPr>
                <a:t>EXEC SQL CLOSE tnames_cursor;</a:t>
              </a:r>
            </a:p>
            <a:p>
              <a:pPr algn="l" defTabSz="228600" eaLnBrk="1" hangingPunct="1"/>
              <a:r>
                <a:rPr kumimoji="1" lang="en-US" altLang="zh-CN" sz="1400">
                  <a:latin typeface="Lucida Sans Typewriter" pitchFamily="49" charset="0"/>
                </a:rPr>
                <a:t>EXEC SQL DEALLOCATE tnames_cursor;</a:t>
              </a:r>
            </a:p>
          </p:txBody>
        </p:sp>
        <p:sp>
          <p:nvSpPr>
            <p:cNvPr id="1787941" name="Oval 37"/>
            <p:cNvSpPr>
              <a:spLocks noChangeArrowheads="1"/>
            </p:cNvSpPr>
            <p:nvPr/>
          </p:nvSpPr>
          <p:spPr bwMode="auto">
            <a:xfrm>
              <a:off x="320" y="716"/>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1</a:t>
              </a:r>
            </a:p>
          </p:txBody>
        </p:sp>
        <p:grpSp>
          <p:nvGrpSpPr>
            <p:cNvPr id="1787942" name="Group 38"/>
            <p:cNvGrpSpPr>
              <a:grpSpLocks/>
            </p:cNvGrpSpPr>
            <p:nvPr/>
          </p:nvGrpSpPr>
          <p:grpSpPr bwMode="auto">
            <a:xfrm>
              <a:off x="3949" y="616"/>
              <a:ext cx="1431" cy="1448"/>
              <a:chOff x="3949" y="600"/>
              <a:chExt cx="1431" cy="1448"/>
            </a:xfrm>
          </p:grpSpPr>
          <p:sp>
            <p:nvSpPr>
              <p:cNvPr id="1787943" name="Rectangle 39"/>
              <p:cNvSpPr>
                <a:spLocks noChangeArrowheads="1"/>
              </p:cNvSpPr>
              <p:nvPr/>
            </p:nvSpPr>
            <p:spPr bwMode="auto">
              <a:xfrm>
                <a:off x="3949" y="600"/>
                <a:ext cx="1431" cy="184"/>
              </a:xfrm>
              <a:prstGeom prst="rect">
                <a:avLst/>
              </a:prstGeom>
              <a:solidFill>
                <a:srgbClr val="009999"/>
              </a:solidFill>
              <a:ln w="12700">
                <a:solidFill>
                  <a:srgbClr val="000000"/>
                </a:solidFill>
                <a:miter lim="800000"/>
                <a:headEnd/>
                <a:tailEnd/>
              </a:ln>
              <a:effectLst>
                <a:outerShdw dist="107763" dir="2700000" algn="ctr" rotWithShape="0">
                  <a:schemeClr val="bg2"/>
                </a:outerShdw>
              </a:effectLst>
            </p:spPr>
            <p:txBody>
              <a:bodyPr wrap="none" lIns="90488" tIns="44450" rIns="90488" bIns="44450" anchor="ctr"/>
              <a:lstStyle/>
              <a:p>
                <a:pPr algn="l" eaLnBrk="1" hangingPunct="1"/>
                <a:r>
                  <a:rPr kumimoji="1" lang="en-US" altLang="zh-CN" sz="1800" i="1">
                    <a:solidFill>
                      <a:schemeClr val="bg1"/>
                    </a:solidFill>
                    <a:effectLst>
                      <a:outerShdw blurRad="38100" dist="38100" dir="2700000" algn="tl">
                        <a:srgbClr val="000000"/>
                      </a:outerShdw>
                    </a:effectLst>
                    <a:latin typeface="Arial Narrow" pitchFamily="34" charset="0"/>
                  </a:rPr>
                  <a:t>:PNAME       :PXH</a:t>
                </a:r>
              </a:p>
            </p:txBody>
          </p:sp>
          <p:sp>
            <p:nvSpPr>
              <p:cNvPr id="1787944" name="Rectangle 40"/>
              <p:cNvSpPr>
                <a:spLocks noChangeArrowheads="1"/>
              </p:cNvSpPr>
              <p:nvPr/>
            </p:nvSpPr>
            <p:spPr bwMode="auto">
              <a:xfrm>
                <a:off x="3949" y="784"/>
                <a:ext cx="1431" cy="126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lstStyle/>
              <a:p>
                <a:pPr algn="l" defTabSz="228600" eaLnBrk="1" hangingPunct="1"/>
                <a:r>
                  <a:rPr kumimoji="1" lang="zh-CN" altLang="en-US" sz="1400">
                    <a:latin typeface="Lucida Sans Typewriter" pitchFamily="49" charset="0"/>
                  </a:rPr>
                  <a:t>张三        </a:t>
                </a:r>
                <a:r>
                  <a:rPr kumimoji="1" lang="en-US" altLang="zh-CN" sz="1400">
                    <a:latin typeface="Lucida Sans Typewriter" pitchFamily="49" charset="0"/>
                  </a:rPr>
                  <a:t>003     </a:t>
                </a:r>
              </a:p>
              <a:p>
                <a:pPr algn="l" defTabSz="228600" eaLnBrk="1" hangingPunct="1"/>
                <a:r>
                  <a:rPr kumimoji="1" lang="zh-CN" altLang="en-US" sz="1400">
                    <a:latin typeface="Lucida Sans Typewriter" pitchFamily="49" charset="0"/>
                  </a:rPr>
                  <a:t>李四        </a:t>
                </a:r>
                <a:r>
                  <a:rPr kumimoji="1" lang="en-US" altLang="zh-CN" sz="1400">
                    <a:latin typeface="Lucida Sans Typewriter" pitchFamily="49" charset="0"/>
                  </a:rPr>
                  <a:t>004</a:t>
                </a:r>
              </a:p>
              <a:p>
                <a:pPr algn="l" defTabSz="228600" eaLnBrk="1" hangingPunct="1"/>
                <a:r>
                  <a:rPr kumimoji="1" lang="zh-CN" altLang="en-US" sz="1400">
                    <a:latin typeface="Lucida Sans Typewriter" pitchFamily="49" charset="0"/>
                  </a:rPr>
                  <a:t>王五        </a:t>
                </a:r>
                <a:r>
                  <a:rPr kumimoji="1" lang="en-US" altLang="zh-CN" sz="1400">
                    <a:latin typeface="Lucida Sans Typewriter" pitchFamily="49" charset="0"/>
                  </a:rPr>
                  <a:t>005</a:t>
                </a:r>
              </a:p>
              <a:p>
                <a:pPr algn="l" defTabSz="228600" eaLnBrk="1" hangingPunct="1"/>
                <a:r>
                  <a:rPr kumimoji="1" lang="zh-CN" altLang="en-US" sz="1400">
                    <a:latin typeface="Lucida Sans Typewriter" pitchFamily="49" charset="0"/>
                  </a:rPr>
                  <a:t>孙六        </a:t>
                </a:r>
                <a:r>
                  <a:rPr kumimoji="1" lang="en-US" altLang="zh-CN" sz="1400">
                    <a:latin typeface="Lucida Sans Typewriter" pitchFamily="49" charset="0"/>
                  </a:rPr>
                  <a:t>006</a:t>
                </a:r>
              </a:p>
              <a:p>
                <a:pPr algn="l" defTabSz="228600" eaLnBrk="1" hangingPunct="1"/>
                <a:r>
                  <a:rPr kumimoji="1" lang="zh-CN" altLang="en-US" sz="1400">
                    <a:latin typeface="Lucida Sans Typewriter" pitchFamily="49" charset="0"/>
                  </a:rPr>
                  <a:t>陈七        </a:t>
                </a:r>
                <a:r>
                  <a:rPr kumimoji="1" lang="en-US" altLang="zh-CN" sz="1400">
                    <a:latin typeface="Lucida Sans Typewriter" pitchFamily="49" charset="0"/>
                  </a:rPr>
                  <a:t>007</a:t>
                </a:r>
              </a:p>
              <a:p>
                <a:pPr algn="l" defTabSz="228600" eaLnBrk="1" hangingPunct="1"/>
                <a:r>
                  <a:rPr kumimoji="1" lang="zh-CN" altLang="en-US" sz="1400">
                    <a:latin typeface="Lucida Sans Typewriter" pitchFamily="49" charset="0"/>
                  </a:rPr>
                  <a:t>曹八        </a:t>
                </a:r>
                <a:r>
                  <a:rPr kumimoji="1" lang="en-US" altLang="zh-CN" sz="1400">
                    <a:latin typeface="Lucida Sans Typewriter" pitchFamily="49" charset="0"/>
                  </a:rPr>
                  <a:t>008</a:t>
                </a:r>
              </a:p>
              <a:p>
                <a:pPr algn="l" defTabSz="228600" eaLnBrk="1" hangingPunct="1"/>
                <a:r>
                  <a:rPr kumimoji="1" lang="en-US" altLang="zh-CN" sz="1400">
                    <a:latin typeface="Lucida Sans Typewriter" pitchFamily="49" charset="0"/>
                  </a:rPr>
                  <a:t>.</a:t>
                </a:r>
              </a:p>
              <a:p>
                <a:pPr algn="l" defTabSz="228600" eaLnBrk="1" hangingPunct="1"/>
                <a:r>
                  <a:rPr kumimoji="1" lang="en-US" altLang="zh-CN" sz="1400">
                    <a:latin typeface="Lucida Sans Typewriter" pitchFamily="49" charset="0"/>
                  </a:rPr>
                  <a:t>.</a:t>
                </a:r>
              </a:p>
              <a:p>
                <a:pPr algn="l" defTabSz="228600" eaLnBrk="1" hangingPunct="1"/>
                <a:r>
                  <a:rPr kumimoji="1" lang="en-US" altLang="zh-CN" sz="1400">
                    <a:latin typeface="Lucida Sans Typewriter" pitchFamily="49" charset="0"/>
                  </a:rPr>
                  <a:t>. </a:t>
                </a:r>
                <a:endParaRPr kumimoji="1" lang="en-US" altLang="zh-CN">
                  <a:latin typeface="Times New Roman" pitchFamily="18" charset="0"/>
                </a:endParaRPr>
              </a:p>
            </p:txBody>
          </p:sp>
        </p:grpSp>
        <p:sp>
          <p:nvSpPr>
            <p:cNvPr id="1787945" name="Oval 41"/>
            <p:cNvSpPr>
              <a:spLocks noChangeArrowheads="1"/>
            </p:cNvSpPr>
            <p:nvPr/>
          </p:nvSpPr>
          <p:spPr bwMode="auto">
            <a:xfrm>
              <a:off x="320" y="1200"/>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2</a:t>
              </a:r>
            </a:p>
          </p:txBody>
        </p:sp>
        <p:sp>
          <p:nvSpPr>
            <p:cNvPr id="1787946" name="Oval 42"/>
            <p:cNvSpPr>
              <a:spLocks noChangeArrowheads="1"/>
            </p:cNvSpPr>
            <p:nvPr/>
          </p:nvSpPr>
          <p:spPr bwMode="auto">
            <a:xfrm>
              <a:off x="320" y="139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grpSp>
          <p:nvGrpSpPr>
            <p:cNvPr id="1787947" name="Group 43"/>
            <p:cNvGrpSpPr>
              <a:grpSpLocks/>
            </p:cNvGrpSpPr>
            <p:nvPr/>
          </p:nvGrpSpPr>
          <p:grpSpPr bwMode="auto">
            <a:xfrm>
              <a:off x="1008" y="2614"/>
              <a:ext cx="4368" cy="1194"/>
              <a:chOff x="1008" y="2614"/>
              <a:chExt cx="4368" cy="1194"/>
            </a:xfrm>
          </p:grpSpPr>
          <p:sp>
            <p:nvSpPr>
              <p:cNvPr id="1787948" name="Rectangle 44"/>
              <p:cNvSpPr>
                <a:spLocks noChangeArrowheads="1"/>
              </p:cNvSpPr>
              <p:nvPr/>
            </p:nvSpPr>
            <p:spPr bwMode="auto">
              <a:xfrm>
                <a:off x="1008" y="2614"/>
                <a:ext cx="4368" cy="192"/>
              </a:xfrm>
              <a:prstGeom prst="rect">
                <a:avLst/>
              </a:prstGeom>
              <a:solidFill>
                <a:srgbClr val="009999"/>
              </a:solidFill>
              <a:ln w="12700">
                <a:solidFill>
                  <a:srgbClr val="000000"/>
                </a:solidFill>
                <a:miter lim="800000"/>
                <a:headEnd/>
                <a:tailEnd/>
              </a:ln>
              <a:effectLst>
                <a:outerShdw dist="117088" dir="2963922" algn="ctr" rotWithShape="0">
                  <a:schemeClr val="bg2"/>
                </a:outerShdw>
              </a:effectLst>
            </p:spPr>
            <p:txBody>
              <a:bodyPr wrap="none" lIns="90488" tIns="44450" rIns="90488" bIns="44450" anchor="ctr"/>
              <a:lstStyle/>
              <a:p>
                <a:pPr algn="l" eaLnBrk="1" hangingPunct="1"/>
                <a:r>
                  <a:rPr kumimoji="1" lang="en-US" altLang="zh-CN" sz="1800" i="1">
                    <a:solidFill>
                      <a:schemeClr val="bg1"/>
                    </a:solidFill>
                    <a:effectLst>
                      <a:outerShdw blurRad="38100" dist="38100" dir="2700000" algn="tl">
                        <a:srgbClr val="000000"/>
                      </a:outerShdw>
                    </a:effectLst>
                    <a:latin typeface="Arial Narrow" pitchFamily="34" charset="0"/>
                  </a:rPr>
                  <a:t>Results</a:t>
                </a:r>
              </a:p>
            </p:txBody>
          </p:sp>
          <p:sp>
            <p:nvSpPr>
              <p:cNvPr id="1787949" name="Rectangle 45"/>
              <p:cNvSpPr>
                <a:spLocks noChangeArrowheads="1"/>
              </p:cNvSpPr>
              <p:nvPr/>
            </p:nvSpPr>
            <p:spPr bwMode="auto">
              <a:xfrm>
                <a:off x="1008" y="2806"/>
                <a:ext cx="4368" cy="1002"/>
              </a:xfrm>
              <a:prstGeom prst="rect">
                <a:avLst/>
              </a:prstGeom>
              <a:solidFill>
                <a:schemeClr val="bg1"/>
              </a:solidFill>
              <a:ln w="9525">
                <a:solidFill>
                  <a:schemeClr val="tx1"/>
                </a:solidFill>
                <a:miter lim="800000"/>
                <a:headEnd/>
                <a:tailEnd/>
              </a:ln>
              <a:effectLst>
                <a:outerShdw dist="117088" dir="2963922" algn="ctr" rotWithShape="0">
                  <a:schemeClr val="bg2"/>
                </a:outerShdw>
              </a:effectLst>
            </p:spPr>
            <p:txBody>
              <a:bodyPr>
                <a:spAutoFit/>
              </a:bodyPr>
              <a:lstStyle/>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张三        </a:t>
                </a:r>
                <a:r>
                  <a:rPr kumimoji="1" lang="en-US" altLang="zh-CN" sz="1400">
                    <a:latin typeface="Lucida Sans Typewriter" pitchFamily="49" charset="0"/>
                  </a:rPr>
                  <a:t>003</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李四        </a:t>
                </a:r>
                <a:r>
                  <a:rPr kumimoji="1" lang="en-US" altLang="zh-CN" sz="1400">
                    <a:latin typeface="Lucida Sans Typewriter" pitchFamily="49" charset="0"/>
                  </a:rPr>
                  <a:t>004</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王五        </a:t>
                </a:r>
                <a:r>
                  <a:rPr kumimoji="1" lang="en-US" altLang="zh-CN" sz="1400">
                    <a:latin typeface="Lucida Sans Typewriter" pitchFamily="49" charset="0"/>
                  </a:rPr>
                  <a:t>005</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孙六        </a:t>
                </a:r>
                <a:r>
                  <a:rPr kumimoji="1" lang="en-US" altLang="zh-CN" sz="1400">
                    <a:latin typeface="Lucida Sans Typewriter" pitchFamily="49" charset="0"/>
                  </a:rPr>
                  <a:t>006</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陈七        </a:t>
                </a:r>
                <a:r>
                  <a:rPr kumimoji="1" lang="en-US" altLang="zh-CN" sz="1400">
                    <a:latin typeface="Lucida Sans Typewriter" pitchFamily="49" charset="0"/>
                  </a:rPr>
                  <a:t>007</a:t>
                </a:r>
              </a:p>
              <a:p>
                <a:pPr algn="l" eaLnBrk="1" hangingPunct="1">
                  <a:tabLst>
                    <a:tab pos="2222500" algn="l"/>
                    <a:tab pos="2794000" algn="l"/>
                    <a:tab pos="3825875" algn="l"/>
                    <a:tab pos="4746625" algn="l"/>
                    <a:tab pos="6000750" algn="l"/>
                  </a:tabLst>
                </a:pPr>
                <a:r>
                  <a:rPr kumimoji="1" lang="zh-CN" altLang="en-US" sz="1400">
                    <a:latin typeface="Lucida Sans Typewriter" pitchFamily="49" charset="0"/>
                  </a:rPr>
                  <a:t>曹八        </a:t>
                </a:r>
                <a:r>
                  <a:rPr kumimoji="1" lang="en-US" altLang="zh-CN" sz="1400">
                    <a:latin typeface="Lucida Sans Typewriter" pitchFamily="49" charset="0"/>
                  </a:rPr>
                  <a:t>008</a:t>
                </a:r>
              </a:p>
              <a:p>
                <a:pPr algn="l" eaLnBrk="1" hangingPunct="1">
                  <a:tabLst>
                    <a:tab pos="2222500" algn="l"/>
                    <a:tab pos="2794000" algn="l"/>
                    <a:tab pos="3825875" algn="l"/>
                    <a:tab pos="4746625" algn="l"/>
                    <a:tab pos="6000750" algn="l"/>
                  </a:tabLst>
                </a:pPr>
                <a:r>
                  <a:rPr kumimoji="1" lang="en-US" altLang="zh-CN" sz="1400">
                    <a:latin typeface="Lucida Sans Typewriter" pitchFamily="49" charset="0"/>
                  </a:rPr>
                  <a:t>...</a:t>
                </a:r>
              </a:p>
            </p:txBody>
          </p:sp>
        </p:grpSp>
        <p:grpSp>
          <p:nvGrpSpPr>
            <p:cNvPr id="1787950" name="Group 46"/>
            <p:cNvGrpSpPr>
              <a:grpSpLocks/>
            </p:cNvGrpSpPr>
            <p:nvPr/>
          </p:nvGrpSpPr>
          <p:grpSpPr bwMode="auto">
            <a:xfrm>
              <a:off x="668" y="1820"/>
              <a:ext cx="340" cy="992"/>
              <a:chOff x="764" y="1916"/>
              <a:chExt cx="340" cy="992"/>
            </a:xfrm>
          </p:grpSpPr>
          <p:sp>
            <p:nvSpPr>
              <p:cNvPr id="1787951" name="Oval 47"/>
              <p:cNvSpPr>
                <a:spLocks noChangeArrowheads="1"/>
              </p:cNvSpPr>
              <p:nvPr/>
            </p:nvSpPr>
            <p:spPr bwMode="auto">
              <a:xfrm>
                <a:off x="764" y="1916"/>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4</a:t>
                </a:r>
              </a:p>
            </p:txBody>
          </p:sp>
          <p:sp>
            <p:nvSpPr>
              <p:cNvPr id="1787952" name="Oval 48"/>
              <p:cNvSpPr>
                <a:spLocks noChangeArrowheads="1"/>
              </p:cNvSpPr>
              <p:nvPr/>
            </p:nvSpPr>
            <p:spPr bwMode="auto">
              <a:xfrm>
                <a:off x="908" y="2712"/>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4</a:t>
                </a:r>
              </a:p>
            </p:txBody>
          </p:sp>
        </p:grpSp>
        <p:sp>
          <p:nvSpPr>
            <p:cNvPr id="1787953" name="Oval 49"/>
            <p:cNvSpPr>
              <a:spLocks noChangeArrowheads="1"/>
            </p:cNvSpPr>
            <p:nvPr/>
          </p:nvSpPr>
          <p:spPr bwMode="auto">
            <a:xfrm>
              <a:off x="320" y="2160"/>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5</a:t>
              </a:r>
            </a:p>
          </p:txBody>
        </p:sp>
        <p:sp>
          <p:nvSpPr>
            <p:cNvPr id="1787954" name="Arc 50"/>
            <p:cNvSpPr>
              <a:spLocks/>
            </p:cNvSpPr>
            <p:nvPr/>
          </p:nvSpPr>
          <p:spPr bwMode="auto">
            <a:xfrm>
              <a:off x="3748" y="1248"/>
              <a:ext cx="232" cy="1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55" name="Arc 51"/>
            <p:cNvSpPr>
              <a:spLocks/>
            </p:cNvSpPr>
            <p:nvPr/>
          </p:nvSpPr>
          <p:spPr bwMode="auto">
            <a:xfrm>
              <a:off x="3748" y="1056"/>
              <a:ext cx="232" cy="1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56" name="Arc 52"/>
            <p:cNvSpPr>
              <a:spLocks/>
            </p:cNvSpPr>
            <p:nvPr/>
          </p:nvSpPr>
          <p:spPr bwMode="auto">
            <a:xfrm>
              <a:off x="3744" y="1421"/>
              <a:ext cx="232" cy="1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57" name="Arc 53"/>
            <p:cNvSpPr>
              <a:spLocks/>
            </p:cNvSpPr>
            <p:nvPr/>
          </p:nvSpPr>
          <p:spPr bwMode="auto">
            <a:xfrm>
              <a:off x="3748" y="864"/>
              <a:ext cx="232" cy="163"/>
            </a:xfrm>
            <a:custGeom>
              <a:avLst/>
              <a:gdLst>
                <a:gd name="G0" fmla="+- 21600 0 0"/>
                <a:gd name="G1" fmla="+- 21600 0 0"/>
                <a:gd name="G2" fmla="+- 21600 0 0"/>
                <a:gd name="T0" fmla="*/ 21600 w 21600"/>
                <a:gd name="T1" fmla="*/ 43200 h 43200"/>
                <a:gd name="T2" fmla="*/ 21507 w 21600"/>
                <a:gd name="T3" fmla="*/ 0 h 43200"/>
                <a:gd name="T4" fmla="*/ 21600 w 21600"/>
                <a:gd name="T5" fmla="*/ 21600 h 43200"/>
              </a:gdLst>
              <a:ahLst/>
              <a:cxnLst>
                <a:cxn ang="0">
                  <a:pos x="T0" y="T1"/>
                </a:cxn>
                <a:cxn ang="0">
                  <a:pos x="T2" y="T3"/>
                </a:cxn>
                <a:cxn ang="0">
                  <a:pos x="T4" y="T5"/>
                </a:cxn>
              </a:cxnLst>
              <a:rect l="0" t="0" r="r" b="b"/>
              <a:pathLst>
                <a:path w="21600" h="43200" fill="none" extrusionOk="0">
                  <a:moveTo>
                    <a:pt x="21600" y="43200"/>
                  </a:moveTo>
                  <a:cubicBezTo>
                    <a:pt x="9670" y="43200"/>
                    <a:pt x="0" y="33529"/>
                    <a:pt x="0" y="21600"/>
                  </a:cubicBezTo>
                  <a:cubicBezTo>
                    <a:pt x="-1" y="9706"/>
                    <a:pt x="9614" y="51"/>
                    <a:pt x="21507" y="0"/>
                  </a:cubicBezTo>
                </a:path>
                <a:path w="21600" h="43200" stroke="0" extrusionOk="0">
                  <a:moveTo>
                    <a:pt x="21600" y="43200"/>
                  </a:moveTo>
                  <a:cubicBezTo>
                    <a:pt x="9670" y="43200"/>
                    <a:pt x="0" y="33529"/>
                    <a:pt x="0" y="21600"/>
                  </a:cubicBezTo>
                  <a:cubicBezTo>
                    <a:pt x="-1" y="9706"/>
                    <a:pt x="9614" y="51"/>
                    <a:pt x="21507" y="0"/>
                  </a:cubicBezTo>
                  <a:lnTo>
                    <a:pt x="21600" y="21600"/>
                  </a:lnTo>
                  <a:close/>
                </a:path>
              </a:pathLst>
            </a:custGeom>
            <a:noFill/>
            <a:ln w="25400" cap="rnd">
              <a:solidFill>
                <a:schemeClr val="accent2"/>
              </a:solidFill>
              <a:round/>
              <a:headEnd type="triangle" w="med" len="med"/>
              <a:tailEnd/>
            </a:ln>
            <a:effectLst>
              <a:outerShdw dist="35921" dir="2700000" algn="ctr" rotWithShape="0">
                <a:schemeClr val="tx1"/>
              </a:outerShdw>
            </a:effectLst>
            <a:extLst>
              <a:ext uri="{909E8E84-426E-40DD-AFC4-6F175D3DCCD1}">
                <a14:hiddenFill xmlns:a14="http://schemas.microsoft.com/office/drawing/2010/main">
                  <a:solidFill>
                    <a:schemeClr val="bg1"/>
                  </a:solidFill>
                </a14:hiddenFill>
              </a:ext>
            </a:extLst>
          </p:spPr>
          <p:txBody>
            <a:bodyPr wrap="none" anchor="ctr"/>
            <a:lstStyle/>
            <a:p>
              <a:endParaRPr lang="zh-CN" altLang="en-US"/>
            </a:p>
          </p:txBody>
        </p:sp>
        <p:sp>
          <p:nvSpPr>
            <p:cNvPr id="1787958" name="Oval 54"/>
            <p:cNvSpPr>
              <a:spLocks noChangeArrowheads="1"/>
            </p:cNvSpPr>
            <p:nvPr/>
          </p:nvSpPr>
          <p:spPr bwMode="auto">
            <a:xfrm>
              <a:off x="3744" y="576"/>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2</a:t>
              </a:r>
            </a:p>
          </p:txBody>
        </p:sp>
        <p:sp>
          <p:nvSpPr>
            <p:cNvPr id="1787959" name="Oval 55"/>
            <p:cNvSpPr>
              <a:spLocks noChangeArrowheads="1"/>
            </p:cNvSpPr>
            <p:nvPr/>
          </p:nvSpPr>
          <p:spPr bwMode="auto">
            <a:xfrm>
              <a:off x="3748" y="768"/>
              <a:ext cx="196" cy="196"/>
            </a:xfrm>
            <a:prstGeom prst="ellipse">
              <a:avLst/>
            </a:prstGeom>
            <a:gradFill rotWithShape="0">
              <a:gsLst>
                <a:gs pos="0">
                  <a:srgbClr val="6600CC">
                    <a:gamma/>
                    <a:tint val="30196"/>
                    <a:invGamma/>
                  </a:srgbClr>
                </a:gs>
                <a:gs pos="100000">
                  <a:srgbClr val="6600CC"/>
                </a:gs>
              </a:gsLst>
              <a:path path="shape">
                <a:fillToRect l="50000" t="50000" r="50000" b="50000"/>
              </a:path>
            </a:gradFill>
            <a:ln>
              <a:noFill/>
            </a:ln>
            <a:effectLst>
              <a:outerShdw dist="53882" dir="2700000" algn="ctr" rotWithShape="0">
                <a:schemeClr val="folHlink"/>
              </a:outerShdw>
            </a:effectLst>
            <a:extLst>
              <a:ext uri="{91240B29-F687-4F45-9708-019B960494DF}">
                <a14:hiddenLine xmlns:a14="http://schemas.microsoft.com/office/drawing/2010/main" w="3175">
                  <a:solidFill>
                    <a:srgbClr val="6600CC"/>
                  </a:solidFill>
                  <a:round/>
                  <a:headEnd/>
                  <a:tailEnd/>
                </a14:hiddenLine>
              </a:ext>
            </a:ex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790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78790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178791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1787919"/>
                                        </p:tgtEl>
                                        <p:attrNameLst>
                                          <p:attrName>style.visibility</p:attrName>
                                        </p:attrNameLst>
                                      </p:cBhvr>
                                      <p:to>
                                        <p:strVal val="visible"/>
                                      </p:to>
                                    </p:set>
                                  </p:childTnLst>
                                </p:cTn>
                              </p:par>
                            </p:childTnLst>
                          </p:cTn>
                        </p:par>
                        <p:par>
                          <p:cTn id="18" fill="hold" nodeType="afterGroup">
                            <p:stCondLst>
                              <p:cond delay="500"/>
                            </p:stCondLst>
                            <p:childTnLst>
                              <p:par>
                                <p:cTn id="19" presetID="22" presetClass="entr" presetSubtype="1" fill="hold" grpId="0" nodeType="afterEffect">
                                  <p:stCondLst>
                                    <p:cond delay="1000"/>
                                  </p:stCondLst>
                                  <p:childTnLst>
                                    <p:set>
                                      <p:cBhvr>
                                        <p:cTn id="20" dur="1" fill="hold">
                                          <p:stCondLst>
                                            <p:cond delay="0"/>
                                          </p:stCondLst>
                                        </p:cTn>
                                        <p:tgtEl>
                                          <p:spTgt spid="1787918"/>
                                        </p:tgtEl>
                                        <p:attrNameLst>
                                          <p:attrName>style.visibility</p:attrName>
                                        </p:attrNameLst>
                                      </p:cBhvr>
                                      <p:to>
                                        <p:strVal val="visible"/>
                                      </p:to>
                                    </p:set>
                                    <p:animEffect transition="in" filter="wipe(up)">
                                      <p:cBhvr>
                                        <p:cTn id="21" dur="500"/>
                                        <p:tgtEl>
                                          <p:spTgt spid="1787918"/>
                                        </p:tgtEl>
                                      </p:cBhvr>
                                    </p:animEffect>
                                  </p:childTnLst>
                                </p:cTn>
                              </p:par>
                            </p:childTnLst>
                          </p:cTn>
                        </p:par>
                        <p:par>
                          <p:cTn id="22" fill="hold" nodeType="afterGroup">
                            <p:stCondLst>
                              <p:cond delay="2000"/>
                            </p:stCondLst>
                            <p:childTnLst>
                              <p:par>
                                <p:cTn id="23" presetID="22" presetClass="entr" presetSubtype="1" fill="hold" grpId="0" nodeType="afterEffect">
                                  <p:stCondLst>
                                    <p:cond delay="1000"/>
                                  </p:stCondLst>
                                  <p:childTnLst>
                                    <p:set>
                                      <p:cBhvr>
                                        <p:cTn id="24" dur="1" fill="hold">
                                          <p:stCondLst>
                                            <p:cond delay="0"/>
                                          </p:stCondLst>
                                        </p:cTn>
                                        <p:tgtEl>
                                          <p:spTgt spid="1787917"/>
                                        </p:tgtEl>
                                        <p:attrNameLst>
                                          <p:attrName>style.visibility</p:attrName>
                                        </p:attrNameLst>
                                      </p:cBhvr>
                                      <p:to>
                                        <p:strVal val="visible"/>
                                      </p:to>
                                    </p:set>
                                    <p:animEffect transition="in" filter="wipe(up)">
                                      <p:cBhvr>
                                        <p:cTn id="25" dur="500"/>
                                        <p:tgtEl>
                                          <p:spTgt spid="1787917"/>
                                        </p:tgtEl>
                                      </p:cBhvr>
                                    </p:animEffect>
                                  </p:childTnLst>
                                </p:cTn>
                              </p:par>
                            </p:childTnLst>
                          </p:cTn>
                        </p:par>
                        <p:par>
                          <p:cTn id="26" fill="hold" nodeType="afterGroup">
                            <p:stCondLst>
                              <p:cond delay="3500"/>
                            </p:stCondLst>
                            <p:childTnLst>
                              <p:par>
                                <p:cTn id="27" presetID="22" presetClass="entr" presetSubtype="1" fill="hold" grpId="0" nodeType="afterEffect">
                                  <p:stCondLst>
                                    <p:cond delay="1000"/>
                                  </p:stCondLst>
                                  <p:childTnLst>
                                    <p:set>
                                      <p:cBhvr>
                                        <p:cTn id="28" dur="1" fill="hold">
                                          <p:stCondLst>
                                            <p:cond delay="0"/>
                                          </p:stCondLst>
                                        </p:cTn>
                                        <p:tgtEl>
                                          <p:spTgt spid="1787916"/>
                                        </p:tgtEl>
                                        <p:attrNameLst>
                                          <p:attrName>style.visibility</p:attrName>
                                        </p:attrNameLst>
                                      </p:cBhvr>
                                      <p:to>
                                        <p:strVal val="visible"/>
                                      </p:to>
                                    </p:set>
                                    <p:animEffect transition="in" filter="wipe(up)">
                                      <p:cBhvr>
                                        <p:cTn id="29" dur="500"/>
                                        <p:tgtEl>
                                          <p:spTgt spid="1787916"/>
                                        </p:tgtEl>
                                      </p:cBhvr>
                                    </p:animEffect>
                                  </p:childTnLst>
                                </p:cTn>
                              </p:par>
                            </p:childTnLst>
                          </p:cTn>
                        </p:par>
                        <p:par>
                          <p:cTn id="30" fill="hold" nodeType="afterGroup">
                            <p:stCondLst>
                              <p:cond delay="5000"/>
                            </p:stCondLst>
                            <p:childTnLst>
                              <p:par>
                                <p:cTn id="31" presetID="22" presetClass="entr" presetSubtype="1" fill="hold" grpId="0" nodeType="afterEffect">
                                  <p:stCondLst>
                                    <p:cond delay="1000"/>
                                  </p:stCondLst>
                                  <p:childTnLst>
                                    <p:set>
                                      <p:cBhvr>
                                        <p:cTn id="32" dur="1" fill="hold">
                                          <p:stCondLst>
                                            <p:cond delay="0"/>
                                          </p:stCondLst>
                                        </p:cTn>
                                        <p:tgtEl>
                                          <p:spTgt spid="1787928"/>
                                        </p:tgtEl>
                                        <p:attrNameLst>
                                          <p:attrName>style.visibility</p:attrName>
                                        </p:attrNameLst>
                                      </p:cBhvr>
                                      <p:to>
                                        <p:strVal val="visible"/>
                                      </p:to>
                                    </p:set>
                                    <p:animEffect transition="in" filter="wipe(up)">
                                      <p:cBhvr>
                                        <p:cTn id="33" dur="500"/>
                                        <p:tgtEl>
                                          <p:spTgt spid="17879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1787925"/>
                                        </p:tgtEl>
                                        <p:attrNameLst>
                                          <p:attrName>style.visibility</p:attrName>
                                        </p:attrNameLst>
                                      </p:cBhvr>
                                      <p:to>
                                        <p:strVal val="visible"/>
                                      </p:to>
                                    </p:se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1787922"/>
                                        </p:tgtEl>
                                        <p:attrNameLst>
                                          <p:attrName>style.visibility</p:attrName>
                                        </p:attrNameLst>
                                      </p:cBhvr>
                                      <p:to>
                                        <p:strVal val="visible"/>
                                      </p:to>
                                    </p:set>
                                    <p:animEffect transition="in" filter="wipe(up)">
                                      <p:cBhvr>
                                        <p:cTn id="41" dur="500"/>
                                        <p:tgtEl>
                                          <p:spTgt spid="17879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178792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787939"/>
                                        </p:tgtEl>
                                        <p:attrNameLst>
                                          <p:attrName>style.visibility</p:attrName>
                                        </p:attrNameLst>
                                      </p:cBhvr>
                                      <p:to>
                                        <p:strVal val="visible"/>
                                      </p:to>
                                    </p:set>
                                    <p:animEffect transition="in" filter="blinds(horizontal)">
                                      <p:cBhvr>
                                        <p:cTn id="50" dur="500"/>
                                        <p:tgtEl>
                                          <p:spTgt spid="178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7908" grpId="0" animBg="1" autoUpdateAnimBg="0"/>
      <p:bldP spid="1787909" grpId="0" animBg="1" autoUpdateAnimBg="0"/>
      <p:bldP spid="1787916" grpId="0" animBg="1"/>
      <p:bldP spid="1787917" grpId="0" animBg="1"/>
      <p:bldP spid="1787918" grpId="0" animBg="1"/>
      <p:bldP spid="1787928"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944C89-5B9A-4204-9CE8-126B148EFFA0}"/>
              </a:ext>
            </a:extLst>
          </p:cNvPr>
          <p:cNvSpPr>
            <a:spLocks noGrp="1"/>
          </p:cNvSpPr>
          <p:nvPr>
            <p:ph idx="1"/>
          </p:nvPr>
        </p:nvSpPr>
        <p:spPr>
          <a:xfrm>
            <a:off x="650875" y="1143000"/>
            <a:ext cx="8820150" cy="4869025"/>
          </a:xfrm>
        </p:spPr>
        <p:txBody>
          <a:bodyPr/>
          <a:lstStyle/>
          <a:p>
            <a:r>
              <a:rPr lang="zh-CN" altLang="en-US" dirty="0"/>
              <a:t>在定义游标时如果有</a:t>
            </a:r>
            <a:r>
              <a:rPr lang="en-US" altLang="zh-CN" dirty="0"/>
              <a:t>FOR UPDATE</a:t>
            </a:r>
            <a:r>
              <a:rPr lang="zh-CN" altLang="en-US" dirty="0"/>
              <a:t>子句，可以对查询结果进行更新</a:t>
            </a:r>
            <a:endParaRPr lang="en-US" altLang="zh-CN" dirty="0"/>
          </a:p>
          <a:p>
            <a:r>
              <a:rPr lang="zh-CN" altLang="en-US" dirty="0"/>
              <a:t>格式</a:t>
            </a:r>
            <a:br>
              <a:rPr lang="en-US" altLang="zh-CN" dirty="0"/>
            </a:br>
            <a:r>
              <a:rPr lang="en-US" altLang="zh-CN" dirty="0">
                <a:highlight>
                  <a:srgbClr val="CCFFCC"/>
                </a:highlight>
              </a:rPr>
              <a:t>EXEC SQL UPDATE &lt;</a:t>
            </a:r>
            <a:r>
              <a:rPr lang="zh-CN" altLang="en-US" dirty="0">
                <a:highlight>
                  <a:srgbClr val="CCFFCC"/>
                </a:highlight>
              </a:rPr>
              <a:t>表名</a:t>
            </a:r>
            <a:r>
              <a:rPr lang="en-US" altLang="zh-CN" dirty="0">
                <a:highlight>
                  <a:srgbClr val="CCFFCC"/>
                </a:highlight>
              </a:rPr>
              <a:t>&gt;</a:t>
            </a:r>
            <a:br>
              <a:rPr lang="en-US" altLang="zh-CN" dirty="0">
                <a:highlight>
                  <a:srgbClr val="CCFFCC"/>
                </a:highlight>
              </a:rPr>
            </a:br>
            <a:r>
              <a:rPr lang="en-US" altLang="zh-CN" dirty="0">
                <a:highlight>
                  <a:srgbClr val="CCFFCC"/>
                </a:highlight>
              </a:rPr>
              <a:t>	SET = &lt;</a:t>
            </a:r>
            <a:r>
              <a:rPr lang="zh-CN" altLang="en-US" dirty="0">
                <a:highlight>
                  <a:srgbClr val="CCFFCC"/>
                </a:highlight>
              </a:rPr>
              <a:t>表达式</a:t>
            </a:r>
            <a:r>
              <a:rPr lang="en-US" altLang="zh-CN" dirty="0">
                <a:highlight>
                  <a:srgbClr val="CCFFCC"/>
                </a:highlight>
              </a:rPr>
              <a:t>&gt;</a:t>
            </a:r>
            <a:br>
              <a:rPr lang="en-US" altLang="zh-CN" dirty="0">
                <a:highlight>
                  <a:srgbClr val="CCFFCC"/>
                </a:highlight>
              </a:rPr>
            </a:br>
            <a:r>
              <a:rPr lang="en-US" altLang="zh-CN" dirty="0">
                <a:highlight>
                  <a:srgbClr val="CCFFCC"/>
                </a:highlight>
              </a:rPr>
              <a:t>	WHERE CURRENT OF &lt;</a:t>
            </a:r>
            <a:r>
              <a:rPr lang="zh-CN" altLang="en-US" dirty="0">
                <a:highlight>
                  <a:srgbClr val="CCFFCC"/>
                </a:highlight>
              </a:rPr>
              <a:t>游标名</a:t>
            </a:r>
            <a:r>
              <a:rPr lang="en-US" altLang="zh-CN" dirty="0">
                <a:highlight>
                  <a:srgbClr val="CCFFCC"/>
                </a:highlight>
              </a:rPr>
              <a:t>&gt;</a:t>
            </a:r>
            <a:r>
              <a:rPr lang="zh-CN" altLang="en-US" dirty="0">
                <a:highlight>
                  <a:srgbClr val="CCFFCC"/>
                </a:highlight>
              </a:rPr>
              <a:t>；</a:t>
            </a:r>
            <a:endParaRPr lang="en-US" altLang="zh-CN" dirty="0">
              <a:highlight>
                <a:srgbClr val="CCFFCC"/>
              </a:highlight>
            </a:endParaRPr>
          </a:p>
          <a:p>
            <a:r>
              <a:rPr lang="en-US" altLang="zh-CN" dirty="0"/>
              <a:t>CURRENT OF &lt;</a:t>
            </a:r>
            <a:r>
              <a:rPr lang="zh-CN" altLang="en-US" dirty="0"/>
              <a:t>游标名</a:t>
            </a:r>
            <a:r>
              <a:rPr lang="en-US" altLang="zh-CN" dirty="0"/>
              <a:t>&gt;</a:t>
            </a:r>
            <a:r>
              <a:rPr lang="zh-CN" altLang="en-US" dirty="0"/>
              <a:t>表示当前游标所指的记录</a:t>
            </a:r>
            <a:endParaRPr lang="en-US" altLang="zh-CN" sz="2400" dirty="0"/>
          </a:p>
          <a:p>
            <a:endParaRPr lang="en-US" altLang="zh-CN" dirty="0"/>
          </a:p>
          <a:p>
            <a:r>
              <a:rPr lang="zh-CN" altLang="en-US" dirty="0"/>
              <a:t>删除语句的格式为</a:t>
            </a:r>
            <a:br>
              <a:rPr lang="en-US" altLang="zh-CN" dirty="0"/>
            </a:br>
            <a:r>
              <a:rPr lang="en-US" altLang="zh-CN" dirty="0">
                <a:highlight>
                  <a:srgbClr val="CCFFCC"/>
                </a:highlight>
              </a:rPr>
              <a:t>EXEC SQL DELETE FROM &lt;</a:t>
            </a:r>
            <a:r>
              <a:rPr lang="zh-CN" altLang="en-US" dirty="0">
                <a:highlight>
                  <a:srgbClr val="CCFFCC"/>
                </a:highlight>
              </a:rPr>
              <a:t>表名</a:t>
            </a:r>
            <a:r>
              <a:rPr lang="en-US" altLang="zh-CN" dirty="0">
                <a:highlight>
                  <a:srgbClr val="CCFFCC"/>
                </a:highlight>
              </a:rPr>
              <a:t>&gt;</a:t>
            </a:r>
            <a:br>
              <a:rPr lang="en-US" altLang="zh-CN" dirty="0">
                <a:highlight>
                  <a:srgbClr val="CCFFCC"/>
                </a:highlight>
              </a:rPr>
            </a:br>
            <a:r>
              <a:rPr lang="en-US" altLang="zh-CN" dirty="0">
                <a:highlight>
                  <a:srgbClr val="CCFFCC"/>
                </a:highlight>
              </a:rPr>
              <a:t>	WHERE CURRENT OF &lt;</a:t>
            </a:r>
            <a:r>
              <a:rPr lang="zh-CN" altLang="en-US" dirty="0">
                <a:highlight>
                  <a:srgbClr val="CCFFCC"/>
                </a:highlight>
              </a:rPr>
              <a:t>游标名</a:t>
            </a:r>
            <a:r>
              <a:rPr lang="en-US" altLang="zh-CN" dirty="0">
                <a:highlight>
                  <a:srgbClr val="CCFFCC"/>
                </a:highlight>
              </a:rPr>
              <a:t>&gt;</a:t>
            </a:r>
            <a:r>
              <a:rPr lang="zh-CN" altLang="en-US" dirty="0">
                <a:highlight>
                  <a:srgbClr val="CCFFCC"/>
                </a:highlight>
              </a:rPr>
              <a:t>；</a:t>
            </a:r>
            <a:endParaRPr lang="en-US" altLang="zh-CN" dirty="0">
              <a:highlight>
                <a:srgbClr val="CCFFCC"/>
              </a:highlight>
            </a:endParaRPr>
          </a:p>
        </p:txBody>
      </p:sp>
      <p:sp>
        <p:nvSpPr>
          <p:cNvPr id="4" name="灯片编号占位符 3">
            <a:extLst>
              <a:ext uri="{FF2B5EF4-FFF2-40B4-BE49-F238E27FC236}">
                <a16:creationId xmlns:a16="http://schemas.microsoft.com/office/drawing/2014/main" id="{C844521D-4ECC-472F-B127-388B9358A67F}"/>
              </a:ext>
            </a:extLst>
          </p:cNvPr>
          <p:cNvSpPr>
            <a:spLocks noGrp="1"/>
          </p:cNvSpPr>
          <p:nvPr>
            <p:ph type="sldNum" sz="quarter" idx="10"/>
          </p:nvPr>
        </p:nvSpPr>
        <p:spPr/>
        <p:txBody>
          <a:bodyPr/>
          <a:lstStyle/>
          <a:p>
            <a:fld id="{5AFA1835-BAF6-47A8-87D5-03028C5200DB}" type="slidenum">
              <a:rPr lang="zh-CN" altLang="en-US" smtClean="0"/>
              <a:pPr/>
              <a:t>192</a:t>
            </a:fld>
            <a:endParaRPr lang="en-US" altLang="zh-CN"/>
          </a:p>
        </p:txBody>
      </p:sp>
      <p:sp>
        <p:nvSpPr>
          <p:cNvPr id="5" name="日期占位符 4">
            <a:extLst>
              <a:ext uri="{FF2B5EF4-FFF2-40B4-BE49-F238E27FC236}">
                <a16:creationId xmlns:a16="http://schemas.microsoft.com/office/drawing/2014/main" id="{1711FFC6-C50E-4BB3-AE1B-AA37B9011351}"/>
              </a:ext>
            </a:extLst>
          </p:cNvPr>
          <p:cNvSpPr>
            <a:spLocks noGrp="1"/>
          </p:cNvSpPr>
          <p:nvPr>
            <p:ph type="dt" sz="half" idx="11"/>
          </p:nvPr>
        </p:nvSpPr>
        <p:spPr/>
        <p:txBody>
          <a:bodyPr/>
          <a:lstStyle/>
          <a:p>
            <a:fld id="{13C30842-CCA3-4EC2-B595-2A5C31CFEAEF}" type="datetime1">
              <a:rPr lang="zh-CN" altLang="en-US" smtClean="0"/>
              <a:pPr/>
              <a:t>2023/3/5</a:t>
            </a:fld>
            <a:endParaRPr lang="en-US" altLang="zh-CN" sz="1000"/>
          </a:p>
        </p:txBody>
      </p:sp>
      <p:sp>
        <p:nvSpPr>
          <p:cNvPr id="7" name="Rectangle 2">
            <a:extLst>
              <a:ext uri="{FF2B5EF4-FFF2-40B4-BE49-F238E27FC236}">
                <a16:creationId xmlns:a16="http://schemas.microsoft.com/office/drawing/2014/main" id="{142CDDC2-85F2-4A5E-B01A-2856FA22CBEE}"/>
              </a:ext>
            </a:extLst>
          </p:cNvPr>
          <p:cNvSpPr txBox="1">
            <a:spLocks noChangeArrowheads="1"/>
          </p:cNvSpPr>
          <p:nvPr/>
        </p:nvSpPr>
        <p:spPr bwMode="auto">
          <a:xfrm>
            <a:off x="273050" y="420688"/>
            <a:ext cx="9632950" cy="4937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9pPr>
          </a:lstStyle>
          <a:p>
            <a:pPr defTabSz="914400"/>
            <a:r>
              <a:rPr lang="en-US" altLang="zh-CN" sz="3600" kern="0"/>
              <a:t>5.CURRENT</a:t>
            </a:r>
            <a:r>
              <a:rPr lang="zh-CN" altLang="en-US" sz="3600" kern="0"/>
              <a:t>形式的</a:t>
            </a:r>
            <a:r>
              <a:rPr lang="en-US" altLang="zh-CN" sz="3600" kern="0"/>
              <a:t>UPDATE</a:t>
            </a:r>
            <a:r>
              <a:rPr lang="zh-CN" altLang="en-US" sz="3600" kern="0"/>
              <a:t>和</a:t>
            </a:r>
            <a:r>
              <a:rPr lang="en-US" altLang="zh-CN" sz="3600" kern="0"/>
              <a:t>DELETE</a:t>
            </a:r>
            <a:r>
              <a:rPr lang="zh-CN" altLang="en-US" sz="3600" kern="0"/>
              <a:t>语句</a:t>
            </a:r>
            <a:endParaRPr lang="zh-CN" altLang="en-US" sz="3600" kern="0" dirty="0"/>
          </a:p>
        </p:txBody>
      </p:sp>
    </p:spTree>
    <p:extLst>
      <p:ext uri="{BB962C8B-B14F-4D97-AF65-F5344CB8AC3E}">
        <p14:creationId xmlns:p14="http://schemas.microsoft.com/office/powerpoint/2010/main" val="376797026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48D63FB-D795-4121-AE93-0D4109EA6C5D}" type="slidenum">
              <a:rPr lang="zh-CN" altLang="en-US"/>
              <a:pPr/>
              <a:t>193</a:t>
            </a:fld>
            <a:endParaRPr lang="en-US" altLang="zh-CN"/>
          </a:p>
        </p:txBody>
      </p:sp>
      <p:sp>
        <p:nvSpPr>
          <p:cNvPr id="5" name="日期占位符 4"/>
          <p:cNvSpPr>
            <a:spLocks noGrp="1"/>
          </p:cNvSpPr>
          <p:nvPr>
            <p:ph type="dt" sz="half" idx="11"/>
          </p:nvPr>
        </p:nvSpPr>
        <p:spPr/>
        <p:txBody>
          <a:bodyPr/>
          <a:lstStyle/>
          <a:p>
            <a:fld id="{051C76CA-FE4C-4E07-A525-51D1DCC16570}" type="datetime1">
              <a:rPr lang="zh-CN" altLang="en-US"/>
              <a:pPr/>
              <a:t>2023/3/5</a:t>
            </a:fld>
            <a:endParaRPr lang="en-US" altLang="zh-CN" sz="1000"/>
          </a:p>
        </p:txBody>
      </p:sp>
      <p:sp>
        <p:nvSpPr>
          <p:cNvPr id="1789954" name="Rectangle 2"/>
          <p:cNvSpPr>
            <a:spLocks noGrp="1" noChangeArrowheads="1"/>
          </p:cNvSpPr>
          <p:nvPr>
            <p:ph type="title"/>
          </p:nvPr>
        </p:nvSpPr>
        <p:spPr>
          <a:xfrm>
            <a:off x="273050" y="420688"/>
            <a:ext cx="9632950" cy="493712"/>
          </a:xfrm>
        </p:spPr>
        <p:txBody>
          <a:bodyPr/>
          <a:lstStyle/>
          <a:p>
            <a:pPr defTabSz="914400"/>
            <a:r>
              <a:rPr lang="en-US" altLang="zh-CN" sz="3600" dirty="0"/>
              <a:t>5.CURRENT</a:t>
            </a:r>
            <a:r>
              <a:rPr lang="zh-CN" altLang="en-US" sz="3600" dirty="0"/>
              <a:t>形式的</a:t>
            </a:r>
            <a:r>
              <a:rPr lang="en-US" altLang="zh-CN" sz="3600" dirty="0"/>
              <a:t>UPDATE</a:t>
            </a:r>
            <a:r>
              <a:rPr lang="zh-CN" altLang="en-US" sz="3600" dirty="0"/>
              <a:t>和</a:t>
            </a:r>
            <a:r>
              <a:rPr lang="en-US" altLang="zh-CN" sz="3600" dirty="0"/>
              <a:t>DELETE</a:t>
            </a:r>
            <a:r>
              <a:rPr lang="zh-CN" altLang="en-US" sz="3600" dirty="0"/>
              <a:t>语句</a:t>
            </a:r>
          </a:p>
        </p:txBody>
      </p:sp>
      <p:sp>
        <p:nvSpPr>
          <p:cNvPr id="1789955" name="Rectangle 3"/>
          <p:cNvSpPr>
            <a:spLocks noGrp="1" noChangeArrowheads="1"/>
          </p:cNvSpPr>
          <p:nvPr>
            <p:ph type="body" idx="1"/>
          </p:nvPr>
        </p:nvSpPr>
        <p:spPr>
          <a:xfrm>
            <a:off x="650875" y="1143000"/>
            <a:ext cx="8820150" cy="4886325"/>
          </a:xfrm>
        </p:spPr>
        <p:txBody>
          <a:bodyPr/>
          <a:lstStyle/>
          <a:p>
            <a:r>
              <a:rPr lang="zh-CN" altLang="en-US" dirty="0"/>
              <a:t>用途</a:t>
            </a:r>
          </a:p>
          <a:p>
            <a:pPr lvl="1"/>
            <a:r>
              <a:rPr lang="zh-CN" altLang="en-US" dirty="0"/>
              <a:t>非</a:t>
            </a:r>
            <a:r>
              <a:rPr lang="en-US" altLang="zh-CN" dirty="0"/>
              <a:t>CURRENT</a:t>
            </a:r>
            <a:r>
              <a:rPr lang="zh-CN" altLang="en-US" dirty="0"/>
              <a:t>形式的</a:t>
            </a:r>
            <a:r>
              <a:rPr lang="en-US" altLang="zh-CN" dirty="0"/>
              <a:t>UPDATE</a:t>
            </a:r>
            <a:r>
              <a:rPr lang="zh-CN" altLang="en-US" dirty="0"/>
              <a:t>语句和</a:t>
            </a:r>
            <a:r>
              <a:rPr lang="en-US" altLang="zh-CN" dirty="0"/>
              <a:t>DELETE</a:t>
            </a:r>
            <a:r>
              <a:rPr lang="zh-CN" altLang="en-US" dirty="0"/>
              <a:t>语句</a:t>
            </a:r>
          </a:p>
          <a:p>
            <a:pPr lvl="2"/>
            <a:r>
              <a:rPr lang="zh-CN" altLang="en-US" dirty="0"/>
              <a:t> 面向集合的操作</a:t>
            </a:r>
          </a:p>
          <a:p>
            <a:pPr lvl="2"/>
            <a:r>
              <a:rPr lang="zh-CN" altLang="en-US" dirty="0"/>
              <a:t> 一次修改或删除所有满足条件的记录</a:t>
            </a:r>
          </a:p>
          <a:p>
            <a:pPr lvl="1"/>
            <a:r>
              <a:rPr lang="zh-CN" altLang="en-US" dirty="0"/>
              <a:t>如果只想修改或删除其中</a:t>
            </a:r>
            <a:r>
              <a:rPr lang="zh-CN" altLang="en-US" dirty="0">
                <a:solidFill>
                  <a:srgbClr val="0000FF"/>
                </a:solidFill>
              </a:rPr>
              <a:t>某个记录</a:t>
            </a:r>
          </a:p>
          <a:p>
            <a:pPr lvl="2"/>
            <a:r>
              <a:rPr lang="zh-CN" altLang="en-US" dirty="0"/>
              <a:t>用带游标的</a:t>
            </a:r>
            <a:r>
              <a:rPr lang="en-US" altLang="zh-CN" dirty="0"/>
              <a:t>SELECT</a:t>
            </a:r>
            <a:r>
              <a:rPr lang="zh-CN" altLang="en-US" dirty="0"/>
              <a:t>语句查出所有满足条件的记录</a:t>
            </a:r>
          </a:p>
          <a:p>
            <a:pPr lvl="2"/>
            <a:r>
              <a:rPr lang="zh-CN" altLang="en-US" dirty="0"/>
              <a:t>从中进一步找出要修改或删除的记录</a:t>
            </a:r>
          </a:p>
          <a:p>
            <a:pPr lvl="2"/>
            <a:r>
              <a:rPr lang="zh-CN" altLang="en-US" dirty="0"/>
              <a:t>用</a:t>
            </a:r>
            <a:r>
              <a:rPr lang="en-US" altLang="zh-CN" dirty="0"/>
              <a:t>CURRENT</a:t>
            </a:r>
            <a:r>
              <a:rPr lang="zh-CN" altLang="en-US" dirty="0"/>
              <a:t>形式的</a:t>
            </a:r>
            <a:r>
              <a:rPr lang="en-US" altLang="zh-CN" dirty="0"/>
              <a:t>UPDATE</a:t>
            </a:r>
            <a:r>
              <a:rPr lang="zh-CN" altLang="en-US" dirty="0"/>
              <a:t>语句和</a:t>
            </a:r>
            <a:r>
              <a:rPr lang="en-US" altLang="zh-CN" dirty="0"/>
              <a:t>DELETE</a:t>
            </a:r>
            <a:r>
              <a:rPr lang="zh-CN" altLang="en-US" dirty="0"/>
              <a:t>语句修改或删除之</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7ECE97C-4B46-4871-9C8C-B189E21EF28A}" type="slidenum">
              <a:rPr lang="zh-CN" altLang="en-US"/>
              <a:pPr/>
              <a:t>194</a:t>
            </a:fld>
            <a:endParaRPr lang="en-US" altLang="zh-CN"/>
          </a:p>
        </p:txBody>
      </p:sp>
      <p:sp>
        <p:nvSpPr>
          <p:cNvPr id="5" name="日期占位符 4"/>
          <p:cNvSpPr>
            <a:spLocks noGrp="1"/>
          </p:cNvSpPr>
          <p:nvPr>
            <p:ph type="dt" sz="half" idx="11"/>
          </p:nvPr>
        </p:nvSpPr>
        <p:spPr/>
        <p:txBody>
          <a:bodyPr/>
          <a:lstStyle/>
          <a:p>
            <a:fld id="{7757DF4F-1960-4411-9A08-287C71DB3BEA}" type="datetime1">
              <a:rPr lang="zh-CN" altLang="en-US"/>
              <a:pPr/>
              <a:t>2023/3/5</a:t>
            </a:fld>
            <a:endParaRPr lang="en-US" altLang="zh-CN" sz="1000"/>
          </a:p>
        </p:txBody>
      </p:sp>
      <p:sp>
        <p:nvSpPr>
          <p:cNvPr id="1790978" name="Rectangle 2"/>
          <p:cNvSpPr>
            <a:spLocks noGrp="1" noChangeArrowheads="1"/>
          </p:cNvSpPr>
          <p:nvPr>
            <p:ph type="title"/>
          </p:nvPr>
        </p:nvSpPr>
        <p:spPr>
          <a:xfrm>
            <a:off x="650875" y="311150"/>
            <a:ext cx="8820150" cy="603250"/>
          </a:xfrm>
        </p:spPr>
        <p:txBody>
          <a:bodyPr/>
          <a:lstStyle/>
          <a:p>
            <a:pPr defTabSz="914400"/>
            <a:r>
              <a:rPr lang="zh-CN" altLang="en-US" sz="4400"/>
              <a:t>步骤</a:t>
            </a:r>
          </a:p>
        </p:txBody>
      </p:sp>
      <p:sp>
        <p:nvSpPr>
          <p:cNvPr id="1790979" name="Rectangle 3"/>
          <p:cNvSpPr>
            <a:spLocks noGrp="1" noChangeArrowheads="1"/>
          </p:cNvSpPr>
          <p:nvPr>
            <p:ph type="body" idx="1"/>
          </p:nvPr>
        </p:nvSpPr>
        <p:spPr>
          <a:xfrm>
            <a:off x="650875" y="1143000"/>
            <a:ext cx="8982075" cy="5378450"/>
          </a:xfrm>
        </p:spPr>
        <p:txBody>
          <a:bodyPr/>
          <a:lstStyle/>
          <a:p>
            <a:pPr marL="342900" indent="-342900" defTabSz="914400">
              <a:spcBef>
                <a:spcPct val="0"/>
              </a:spcBef>
              <a:buFont typeface="Wingdings" pitchFamily="2" charset="2"/>
              <a:buNone/>
            </a:pPr>
            <a:r>
              <a:rPr lang="en-US" altLang="zh-CN" dirty="0"/>
              <a:t>(1) DECLARE   </a:t>
            </a:r>
            <a:r>
              <a:rPr lang="zh-CN" altLang="en-US" dirty="0"/>
              <a:t>说明游标</a:t>
            </a:r>
          </a:p>
          <a:p>
            <a:pPr marL="342900" indent="-342900" defTabSz="914400">
              <a:spcBef>
                <a:spcPct val="0"/>
              </a:spcBef>
              <a:buFont typeface="Wingdings" pitchFamily="2" charset="2"/>
              <a:buNone/>
            </a:pPr>
            <a:r>
              <a:rPr lang="en-US" altLang="zh-CN" dirty="0"/>
              <a:t>(2) OPEN   </a:t>
            </a:r>
            <a:r>
              <a:rPr lang="zh-CN" altLang="en-US" dirty="0"/>
              <a:t>打开游标，把所有满足查询条件的记录从指定表取至缓冲区</a:t>
            </a:r>
          </a:p>
          <a:p>
            <a:pPr marL="342900" indent="-342900" defTabSz="914400">
              <a:spcBef>
                <a:spcPct val="0"/>
              </a:spcBef>
              <a:buFont typeface="Wingdings" pitchFamily="2" charset="2"/>
              <a:buNone/>
            </a:pPr>
            <a:r>
              <a:rPr lang="en-US" altLang="zh-CN" dirty="0"/>
              <a:t>(3) FETCH  </a:t>
            </a:r>
            <a:r>
              <a:rPr lang="zh-CN" altLang="en-US" dirty="0"/>
              <a:t>推进游标指针，并把当前记录从缓冲区中取出来送至主变量</a:t>
            </a:r>
          </a:p>
          <a:p>
            <a:pPr marL="342900" indent="-342900" defTabSz="914400">
              <a:spcBef>
                <a:spcPct val="0"/>
              </a:spcBef>
              <a:buFont typeface="Wingdings" pitchFamily="2" charset="2"/>
              <a:buNone/>
            </a:pPr>
            <a:r>
              <a:rPr lang="en-US" altLang="zh-CN" dirty="0"/>
              <a:t>(4) </a:t>
            </a:r>
            <a:r>
              <a:rPr lang="zh-CN" altLang="en-US" dirty="0"/>
              <a:t>检查该记录是否是要修改或删除的记录，是则处理</a:t>
            </a:r>
          </a:p>
          <a:p>
            <a:pPr marL="342900" indent="-342900" defTabSz="914400">
              <a:spcBef>
                <a:spcPct val="0"/>
              </a:spcBef>
              <a:buFont typeface="Wingdings" pitchFamily="2" charset="2"/>
              <a:buNone/>
            </a:pPr>
            <a:r>
              <a:rPr lang="en-US" altLang="zh-CN" dirty="0"/>
              <a:t>(5) </a:t>
            </a:r>
            <a:r>
              <a:rPr lang="zh-CN" altLang="en-US" dirty="0"/>
              <a:t>重复第</a:t>
            </a:r>
            <a:r>
              <a:rPr lang="en-US" altLang="zh-CN" dirty="0"/>
              <a:t>(3)</a:t>
            </a:r>
            <a:r>
              <a:rPr lang="zh-CN" altLang="en-US" dirty="0"/>
              <a:t>和</a:t>
            </a:r>
            <a:r>
              <a:rPr lang="en-US" altLang="zh-CN" dirty="0"/>
              <a:t>(4)</a:t>
            </a:r>
            <a:r>
              <a:rPr lang="zh-CN" altLang="en-US" dirty="0"/>
              <a:t>步，用逐条取出结果集中的行进行判断和处理</a:t>
            </a:r>
          </a:p>
          <a:p>
            <a:pPr marL="342900" indent="-342900" defTabSz="914400">
              <a:spcBef>
                <a:spcPct val="0"/>
              </a:spcBef>
              <a:buFont typeface="Wingdings" pitchFamily="2" charset="2"/>
              <a:buNone/>
            </a:pPr>
            <a:r>
              <a:rPr lang="en-US" altLang="zh-CN" dirty="0"/>
              <a:t>(6) CLOSE  </a:t>
            </a:r>
            <a:r>
              <a:rPr lang="zh-CN" altLang="en-US" dirty="0"/>
              <a:t>关闭游标，释放结果集占用的缓冲区和其他资源</a:t>
            </a:r>
          </a:p>
          <a:p>
            <a:pPr marL="342900" indent="-342900" defTabSz="914400">
              <a:spcBef>
                <a:spcPct val="0"/>
              </a:spcBef>
            </a:pPr>
            <a:r>
              <a:rPr lang="zh-CN" altLang="en-US" dirty="0"/>
              <a:t>当游标定义中的</a:t>
            </a:r>
            <a:r>
              <a:rPr lang="en-US" altLang="zh-CN" dirty="0"/>
              <a:t>SELECT</a:t>
            </a:r>
            <a:r>
              <a:rPr lang="zh-CN" altLang="en-US" dirty="0"/>
              <a:t>语句带有</a:t>
            </a:r>
            <a:r>
              <a:rPr lang="en-US" altLang="zh-CN" dirty="0"/>
              <a:t>UNION</a:t>
            </a:r>
            <a:r>
              <a:rPr lang="zh-CN" altLang="en-US" dirty="0"/>
              <a:t>或</a:t>
            </a:r>
            <a:r>
              <a:rPr lang="en-US" altLang="zh-CN" dirty="0"/>
              <a:t>ORDER BY</a:t>
            </a:r>
            <a:r>
              <a:rPr lang="zh-CN" altLang="en-US" dirty="0"/>
              <a:t>子句时，或者该</a:t>
            </a:r>
            <a:r>
              <a:rPr lang="en-US" altLang="zh-CN" dirty="0"/>
              <a:t>SELECT</a:t>
            </a:r>
            <a:r>
              <a:rPr lang="zh-CN" altLang="en-US" dirty="0"/>
              <a:t>语句相当于定义了一个不可更新的视图时，不能使用</a:t>
            </a:r>
            <a:r>
              <a:rPr lang="en-US" altLang="zh-CN" dirty="0"/>
              <a:t>CURRENT</a:t>
            </a:r>
            <a:r>
              <a:rPr lang="zh-CN" altLang="en-US" dirty="0"/>
              <a:t>形式的</a:t>
            </a:r>
            <a:r>
              <a:rPr lang="en-US" altLang="zh-CN" dirty="0"/>
              <a:t>UPDATE</a:t>
            </a:r>
            <a:r>
              <a:rPr lang="zh-CN" altLang="en-US" dirty="0"/>
              <a:t>语句和</a:t>
            </a:r>
            <a:r>
              <a:rPr lang="en-US" altLang="zh-CN" dirty="0"/>
              <a:t>DELETE</a:t>
            </a:r>
            <a:r>
              <a:rPr lang="zh-CN" altLang="en-US" dirty="0"/>
              <a:t>语句</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D16E6BB-6892-4E44-90DF-D2E4A966843A}" type="slidenum">
              <a:rPr lang="zh-CN" altLang="en-US"/>
              <a:pPr/>
              <a:t>195</a:t>
            </a:fld>
            <a:endParaRPr lang="en-US" altLang="zh-CN"/>
          </a:p>
        </p:txBody>
      </p:sp>
      <p:sp>
        <p:nvSpPr>
          <p:cNvPr id="5" name="日期占位符 4"/>
          <p:cNvSpPr>
            <a:spLocks noGrp="1"/>
          </p:cNvSpPr>
          <p:nvPr>
            <p:ph type="dt" sz="half" idx="11"/>
          </p:nvPr>
        </p:nvSpPr>
        <p:spPr/>
        <p:txBody>
          <a:bodyPr/>
          <a:lstStyle/>
          <a:p>
            <a:fld id="{964F1AC4-74C8-4823-9B60-6B062FC36F8A}" type="datetime1">
              <a:rPr lang="zh-CN" altLang="en-US"/>
              <a:pPr/>
              <a:t>2023/3/5</a:t>
            </a:fld>
            <a:endParaRPr lang="en-US" altLang="zh-CN" sz="1000"/>
          </a:p>
        </p:txBody>
      </p:sp>
      <p:sp>
        <p:nvSpPr>
          <p:cNvPr id="1792002" name="Rectangle 2"/>
          <p:cNvSpPr>
            <a:spLocks noGrp="1" noChangeArrowheads="1"/>
          </p:cNvSpPr>
          <p:nvPr>
            <p:ph type="title"/>
          </p:nvPr>
        </p:nvSpPr>
        <p:spPr/>
        <p:txBody>
          <a:bodyPr/>
          <a:lstStyle/>
          <a:p>
            <a:r>
              <a:rPr lang="en-US" altLang="zh-CN"/>
              <a:t>4.7  </a:t>
            </a:r>
            <a:r>
              <a:rPr lang="zh-CN" altLang="en-US"/>
              <a:t>嵌入式</a:t>
            </a:r>
            <a:r>
              <a:rPr lang="en-US" altLang="zh-CN"/>
              <a:t>SQL</a:t>
            </a:r>
          </a:p>
        </p:txBody>
      </p:sp>
      <p:sp>
        <p:nvSpPr>
          <p:cNvPr id="1792003" name="Rectangle 3"/>
          <p:cNvSpPr>
            <a:spLocks noGrp="1" noChangeArrowheads="1"/>
          </p:cNvSpPr>
          <p:nvPr>
            <p:ph type="body" idx="1"/>
          </p:nvPr>
        </p:nvSpPr>
        <p:spPr/>
        <p:txBody>
          <a:bodyPr/>
          <a:lstStyle/>
          <a:p>
            <a:r>
              <a:rPr lang="en-US" altLang="zh-CN"/>
              <a:t>4.7.1  </a:t>
            </a:r>
            <a:r>
              <a:rPr lang="zh-CN" altLang="en-US"/>
              <a:t>嵌入式</a:t>
            </a:r>
            <a:r>
              <a:rPr lang="en-US" altLang="zh-CN"/>
              <a:t>SQL</a:t>
            </a:r>
            <a:r>
              <a:rPr lang="zh-CN" altLang="en-US"/>
              <a:t>与主语言的接口</a:t>
            </a:r>
          </a:p>
          <a:p>
            <a:r>
              <a:rPr lang="en-US" altLang="zh-CN"/>
              <a:t>4.7.2  </a:t>
            </a:r>
            <a:r>
              <a:rPr lang="zh-CN" altLang="en-US"/>
              <a:t>不用游标的嵌入式</a:t>
            </a:r>
            <a:r>
              <a:rPr lang="en-US" altLang="zh-CN"/>
              <a:t>SQL </a:t>
            </a:r>
          </a:p>
          <a:p>
            <a:r>
              <a:rPr lang="en-US" altLang="zh-CN"/>
              <a:t>4.7.3  </a:t>
            </a:r>
            <a:r>
              <a:rPr lang="zh-CN" altLang="en-US"/>
              <a:t>用游标的嵌入式</a:t>
            </a:r>
            <a:r>
              <a:rPr lang="en-US" altLang="zh-CN"/>
              <a:t>SQL </a:t>
            </a:r>
          </a:p>
          <a:p>
            <a:r>
              <a:rPr lang="en-US" altLang="zh-CN"/>
              <a:t>4.7.4  </a:t>
            </a:r>
            <a:r>
              <a:rPr lang="zh-CN" altLang="en-US"/>
              <a:t>嵌入式</a:t>
            </a:r>
            <a:r>
              <a:rPr lang="en-US" altLang="zh-CN"/>
              <a:t>SQL </a:t>
            </a:r>
            <a:r>
              <a:rPr lang="zh-CN" altLang="en-US"/>
              <a:t>应用实例</a:t>
            </a:r>
          </a:p>
          <a:p>
            <a:r>
              <a:rPr lang="en-US" altLang="zh-CN">
                <a:solidFill>
                  <a:srgbClr val="0000FF"/>
                </a:solidFill>
              </a:rPr>
              <a:t>4.7.5  </a:t>
            </a:r>
            <a:r>
              <a:rPr lang="zh-CN" altLang="en-US">
                <a:solidFill>
                  <a:srgbClr val="0000FF"/>
                </a:solidFill>
              </a:rPr>
              <a:t>动态</a:t>
            </a:r>
            <a:r>
              <a:rPr lang="en-US" altLang="zh-CN">
                <a:solidFill>
                  <a:srgbClr val="0000FF"/>
                </a:solidFill>
              </a:rPr>
              <a:t>SQL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9D21D6E-D3BF-4C82-BA23-4EAEBAACBE02}" type="slidenum">
              <a:rPr lang="zh-CN" altLang="en-US"/>
              <a:pPr/>
              <a:t>196</a:t>
            </a:fld>
            <a:endParaRPr lang="en-US" altLang="zh-CN"/>
          </a:p>
        </p:txBody>
      </p:sp>
      <p:sp>
        <p:nvSpPr>
          <p:cNvPr id="5" name="日期占位符 4"/>
          <p:cNvSpPr>
            <a:spLocks noGrp="1"/>
          </p:cNvSpPr>
          <p:nvPr>
            <p:ph type="dt" sz="half" idx="11"/>
          </p:nvPr>
        </p:nvSpPr>
        <p:spPr/>
        <p:txBody>
          <a:bodyPr/>
          <a:lstStyle/>
          <a:p>
            <a:fld id="{B7E3699E-25B7-41E6-BBCD-38C9D2234FBB}" type="datetime1">
              <a:rPr lang="zh-CN" altLang="en-US"/>
              <a:pPr/>
              <a:t>2023/3/5</a:t>
            </a:fld>
            <a:endParaRPr lang="en-US" altLang="zh-CN" sz="1000"/>
          </a:p>
        </p:txBody>
      </p:sp>
      <p:sp>
        <p:nvSpPr>
          <p:cNvPr id="1793026" name="Rectangle 2"/>
          <p:cNvSpPr>
            <a:spLocks noGrp="1" noChangeArrowheads="1"/>
          </p:cNvSpPr>
          <p:nvPr>
            <p:ph type="title"/>
          </p:nvPr>
        </p:nvSpPr>
        <p:spPr/>
        <p:txBody>
          <a:bodyPr/>
          <a:lstStyle/>
          <a:p>
            <a:r>
              <a:rPr lang="zh-CN" altLang="en-US"/>
              <a:t>静态嵌入式</a:t>
            </a:r>
            <a:r>
              <a:rPr lang="en-US" altLang="zh-CN"/>
              <a:t>SQL</a:t>
            </a:r>
            <a:endParaRPr lang="zh-CN" altLang="en-US"/>
          </a:p>
        </p:txBody>
      </p:sp>
      <p:sp>
        <p:nvSpPr>
          <p:cNvPr id="1793027" name="Rectangle 3"/>
          <p:cNvSpPr>
            <a:spLocks noGrp="1" noChangeArrowheads="1"/>
          </p:cNvSpPr>
          <p:nvPr>
            <p:ph type="body" idx="1"/>
          </p:nvPr>
        </p:nvSpPr>
        <p:spPr>
          <a:xfrm>
            <a:off x="560388" y="1196975"/>
            <a:ext cx="8856662" cy="4440238"/>
          </a:xfrm>
        </p:spPr>
        <p:txBody>
          <a:bodyPr/>
          <a:lstStyle/>
          <a:p>
            <a:pPr>
              <a:lnSpc>
                <a:spcPct val="100000"/>
              </a:lnSpc>
            </a:pPr>
            <a:r>
              <a:rPr lang="zh-CN" altLang="en-US"/>
              <a:t>静态</a:t>
            </a:r>
            <a:r>
              <a:rPr lang="en-US" altLang="zh-CN"/>
              <a:t>SQL</a:t>
            </a:r>
            <a:r>
              <a:rPr lang="zh-CN" altLang="en-US"/>
              <a:t>的特点</a:t>
            </a:r>
          </a:p>
          <a:p>
            <a:pPr lvl="1">
              <a:lnSpc>
                <a:spcPct val="100000"/>
              </a:lnSpc>
            </a:pPr>
            <a:r>
              <a:rPr lang="zh-CN" altLang="en-US"/>
              <a:t>用户可以在程序运行过程中根据实际需要输入</a:t>
            </a:r>
            <a:r>
              <a:rPr lang="en-US" altLang="zh-CN"/>
              <a:t>WHERE</a:t>
            </a:r>
            <a:r>
              <a:rPr lang="zh-CN" altLang="en-US"/>
              <a:t>子句或</a:t>
            </a:r>
            <a:r>
              <a:rPr lang="en-US" altLang="zh-CN"/>
              <a:t>HAVING</a:t>
            </a:r>
            <a:r>
              <a:rPr lang="zh-CN" altLang="en-US"/>
              <a:t>子句中某些变量的</a:t>
            </a:r>
            <a:r>
              <a:rPr lang="zh-CN" altLang="en-US">
                <a:solidFill>
                  <a:srgbClr val="FF5050"/>
                </a:solidFill>
              </a:rPr>
              <a:t>值</a:t>
            </a:r>
            <a:r>
              <a:rPr lang="zh-CN" altLang="en-US"/>
              <a:t>。</a:t>
            </a:r>
          </a:p>
          <a:p>
            <a:pPr lvl="1">
              <a:lnSpc>
                <a:spcPct val="100000"/>
              </a:lnSpc>
            </a:pPr>
            <a:r>
              <a:rPr lang="zh-CN" altLang="en-US"/>
              <a:t>语句中主变量的</a:t>
            </a:r>
            <a:r>
              <a:rPr lang="zh-CN" altLang="en-US">
                <a:solidFill>
                  <a:srgbClr val="FF5050"/>
                </a:solidFill>
              </a:rPr>
              <a:t>个数与数据类型</a:t>
            </a:r>
            <a:r>
              <a:rPr lang="zh-CN" altLang="en-US"/>
              <a:t>在预编译时都是确定的，只有是主变量的</a:t>
            </a:r>
            <a:r>
              <a:rPr lang="zh-CN" altLang="en-US">
                <a:solidFill>
                  <a:srgbClr val="FF5050"/>
                </a:solidFill>
              </a:rPr>
              <a:t>值</a:t>
            </a:r>
            <a:r>
              <a:rPr lang="zh-CN" altLang="en-US"/>
              <a:t>是程序运行过程中动态输入的</a:t>
            </a:r>
          </a:p>
          <a:p>
            <a:pPr>
              <a:lnSpc>
                <a:spcPct val="100000"/>
              </a:lnSpc>
            </a:pPr>
            <a:r>
              <a:rPr lang="zh-CN" altLang="en-US"/>
              <a:t>静态</a:t>
            </a:r>
            <a:r>
              <a:rPr lang="en-US" altLang="zh-CN"/>
              <a:t>SQL</a:t>
            </a:r>
            <a:r>
              <a:rPr lang="zh-CN" altLang="en-US"/>
              <a:t>的不足</a:t>
            </a:r>
          </a:p>
          <a:p>
            <a:pPr lvl="1">
              <a:lnSpc>
                <a:spcPct val="100000"/>
              </a:lnSpc>
            </a:pPr>
            <a:r>
              <a:rPr lang="zh-CN" altLang="en-US"/>
              <a:t>静态</a:t>
            </a:r>
            <a:r>
              <a:rPr lang="en-US" altLang="zh-CN"/>
              <a:t>SQL</a:t>
            </a:r>
            <a:r>
              <a:rPr lang="zh-CN" altLang="en-US"/>
              <a:t>语句提供的编程</a:t>
            </a:r>
            <a:r>
              <a:rPr lang="zh-CN" altLang="en-US">
                <a:solidFill>
                  <a:srgbClr val="FF5050"/>
                </a:solidFill>
              </a:rPr>
              <a:t>灵活性</a:t>
            </a:r>
            <a:r>
              <a:rPr lang="zh-CN" altLang="en-US"/>
              <a:t>在许多情况下仍显得不足，不能编写更为通用的程序。</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369C6F8-207E-48F1-A057-CA2D9F3C22A9}" type="slidenum">
              <a:rPr lang="zh-CN" altLang="en-US"/>
              <a:pPr/>
              <a:t>197</a:t>
            </a:fld>
            <a:endParaRPr lang="en-US" altLang="zh-CN"/>
          </a:p>
        </p:txBody>
      </p:sp>
      <p:sp>
        <p:nvSpPr>
          <p:cNvPr id="5" name="日期占位符 4"/>
          <p:cNvSpPr>
            <a:spLocks noGrp="1"/>
          </p:cNvSpPr>
          <p:nvPr>
            <p:ph type="dt" sz="half" idx="11"/>
          </p:nvPr>
        </p:nvSpPr>
        <p:spPr/>
        <p:txBody>
          <a:bodyPr/>
          <a:lstStyle/>
          <a:p>
            <a:fld id="{8EA84286-0106-422B-8BAA-E1707BAC3D33}" type="datetime1">
              <a:rPr lang="zh-CN" altLang="en-US"/>
              <a:pPr/>
              <a:t>2023/3/5</a:t>
            </a:fld>
            <a:endParaRPr lang="en-US" altLang="zh-CN" sz="1000"/>
          </a:p>
        </p:txBody>
      </p:sp>
      <p:sp>
        <p:nvSpPr>
          <p:cNvPr id="1794050" name="Rectangle 2"/>
          <p:cNvSpPr>
            <a:spLocks noGrp="1" noChangeArrowheads="1"/>
          </p:cNvSpPr>
          <p:nvPr>
            <p:ph type="title"/>
          </p:nvPr>
        </p:nvSpPr>
        <p:spPr/>
        <p:txBody>
          <a:bodyPr/>
          <a:lstStyle/>
          <a:p>
            <a:r>
              <a:rPr lang="zh-CN" altLang="en-US"/>
              <a:t>动态嵌入式</a:t>
            </a:r>
            <a:r>
              <a:rPr lang="en-US" altLang="zh-CN"/>
              <a:t>SQL</a:t>
            </a:r>
          </a:p>
        </p:txBody>
      </p:sp>
      <p:sp>
        <p:nvSpPr>
          <p:cNvPr id="1794051" name="Rectangle 3"/>
          <p:cNvSpPr>
            <a:spLocks noGrp="1" noChangeArrowheads="1"/>
          </p:cNvSpPr>
          <p:nvPr>
            <p:ph type="body" idx="1"/>
          </p:nvPr>
        </p:nvSpPr>
        <p:spPr>
          <a:xfrm>
            <a:off x="632520" y="980728"/>
            <a:ext cx="8820150" cy="5213735"/>
          </a:xfrm>
        </p:spPr>
        <p:txBody>
          <a:bodyPr/>
          <a:lstStyle/>
          <a:p>
            <a:pPr marL="342900" indent="-342900" defTabSz="914400">
              <a:lnSpc>
                <a:spcPct val="150000"/>
              </a:lnSpc>
              <a:spcBef>
                <a:spcPct val="0"/>
              </a:spcBef>
            </a:pPr>
            <a:r>
              <a:rPr lang="zh-CN" altLang="en-US" dirty="0"/>
              <a:t>动态</a:t>
            </a:r>
            <a:r>
              <a:rPr lang="en-US" altLang="zh-CN" dirty="0"/>
              <a:t>SQL</a:t>
            </a:r>
            <a:r>
              <a:rPr lang="zh-CN" altLang="en-US" dirty="0"/>
              <a:t>语句</a:t>
            </a:r>
          </a:p>
          <a:p>
            <a:pPr marL="742950" lvl="1" indent="-285750" defTabSz="914400">
              <a:lnSpc>
                <a:spcPct val="85000"/>
              </a:lnSpc>
              <a:spcBef>
                <a:spcPct val="0"/>
              </a:spcBef>
            </a:pPr>
            <a:r>
              <a:rPr lang="zh-CN" altLang="en-US" sz="2400" dirty="0"/>
              <a:t>程序运行期间临时组装</a:t>
            </a:r>
            <a:r>
              <a:rPr lang="en-US" altLang="zh-CN" sz="2400" dirty="0"/>
              <a:t>SQL</a:t>
            </a:r>
            <a:r>
              <a:rPr lang="zh-CN" altLang="en-US" sz="2400" dirty="0"/>
              <a:t>语句，而不是像静态</a:t>
            </a:r>
            <a:r>
              <a:rPr lang="en-US" altLang="zh-CN" sz="2400" dirty="0"/>
              <a:t>SQL</a:t>
            </a:r>
            <a:r>
              <a:rPr lang="zh-CN" altLang="en-US" sz="2400" dirty="0"/>
              <a:t>语句一样，在程序运行前语句已经确定，运行期间只需要确定主变量的值</a:t>
            </a:r>
            <a:r>
              <a:rPr lang="zh-CN" altLang="en-US" dirty="0"/>
              <a:t>。</a:t>
            </a:r>
          </a:p>
          <a:p>
            <a:pPr marL="342900" indent="-342900" defTabSz="914400">
              <a:lnSpc>
                <a:spcPct val="150000"/>
              </a:lnSpc>
              <a:spcBef>
                <a:spcPct val="0"/>
              </a:spcBef>
            </a:pPr>
            <a:r>
              <a:rPr lang="zh-CN" altLang="en-US" dirty="0"/>
              <a:t>动态</a:t>
            </a:r>
            <a:r>
              <a:rPr lang="en-US" altLang="zh-CN" dirty="0"/>
              <a:t>SQL</a:t>
            </a:r>
            <a:r>
              <a:rPr lang="zh-CN" altLang="en-US" dirty="0"/>
              <a:t>语句主要有三种形式：</a:t>
            </a:r>
          </a:p>
          <a:p>
            <a:pPr marL="742950" lvl="1" indent="-285750" defTabSz="914400">
              <a:lnSpc>
                <a:spcPct val="85000"/>
              </a:lnSpc>
              <a:spcBef>
                <a:spcPct val="0"/>
              </a:spcBef>
            </a:pPr>
            <a:r>
              <a:rPr lang="zh-CN" altLang="en-US" sz="2400" dirty="0"/>
              <a:t>语句可变</a:t>
            </a:r>
            <a:r>
              <a:rPr lang="en-US" altLang="zh-CN" sz="2400" dirty="0"/>
              <a:t>: </a:t>
            </a:r>
            <a:r>
              <a:rPr lang="zh-CN" altLang="en-US" sz="2400" dirty="0"/>
              <a:t>程序运行期间临时输入完整的</a:t>
            </a:r>
            <a:r>
              <a:rPr lang="en-US" altLang="zh-CN" sz="2400" dirty="0"/>
              <a:t>SQL</a:t>
            </a:r>
            <a:r>
              <a:rPr lang="zh-CN" altLang="en-US" sz="2400" dirty="0"/>
              <a:t>语句</a:t>
            </a:r>
          </a:p>
          <a:p>
            <a:pPr marL="742950" lvl="1" indent="-285750" defTabSz="914400">
              <a:lnSpc>
                <a:spcPct val="85000"/>
              </a:lnSpc>
              <a:spcBef>
                <a:spcPct val="0"/>
              </a:spcBef>
            </a:pPr>
            <a:r>
              <a:rPr lang="zh-CN" altLang="en-US" sz="2400" dirty="0"/>
              <a:t>条件可变：</a:t>
            </a:r>
            <a:r>
              <a:rPr lang="en-US" altLang="zh-CN" sz="2400" dirty="0"/>
              <a:t>WHERE</a:t>
            </a:r>
            <a:r>
              <a:rPr lang="zh-CN" altLang="en-US" sz="2400" dirty="0"/>
              <a:t>条件可以根据程序运行状态改变形式</a:t>
            </a:r>
          </a:p>
          <a:p>
            <a:pPr marL="742950" lvl="1" indent="-285750" defTabSz="914400">
              <a:lnSpc>
                <a:spcPct val="85000"/>
              </a:lnSpc>
              <a:spcBef>
                <a:spcPct val="0"/>
              </a:spcBef>
            </a:pPr>
            <a:r>
              <a:rPr lang="zh-CN" altLang="en-US" sz="2400" dirty="0"/>
              <a:t>数据库对象、查询条件均可变：</a:t>
            </a:r>
            <a:r>
              <a:rPr lang="en-US" altLang="zh-CN" sz="2400" dirty="0"/>
              <a:t>SELECT</a:t>
            </a:r>
            <a:r>
              <a:rPr lang="zh-CN" altLang="en-US" sz="2400" dirty="0"/>
              <a:t>的列名、</a:t>
            </a:r>
            <a:r>
              <a:rPr lang="en-US" altLang="zh-CN" sz="2400" dirty="0"/>
              <a:t>FROM</a:t>
            </a:r>
            <a:r>
              <a:rPr lang="zh-CN" altLang="en-US" sz="2400" dirty="0"/>
              <a:t>的数据表名、</a:t>
            </a:r>
            <a:r>
              <a:rPr lang="en-US" altLang="zh-CN" sz="2400" dirty="0"/>
              <a:t>WHERE</a:t>
            </a:r>
            <a:r>
              <a:rPr lang="zh-CN" altLang="en-US" sz="2400" dirty="0"/>
              <a:t>的条件均可以由用户临时构造。</a:t>
            </a:r>
          </a:p>
          <a:p>
            <a:pPr marL="342900" indent="-342900" defTabSz="914400">
              <a:lnSpc>
                <a:spcPct val="100000"/>
              </a:lnSpc>
              <a:spcBef>
                <a:spcPts val="600"/>
              </a:spcBef>
            </a:pPr>
            <a:r>
              <a:rPr lang="zh-CN" altLang="en-US" dirty="0">
                <a:solidFill>
                  <a:srgbClr val="0000FF"/>
                </a:solidFill>
              </a:rPr>
              <a:t>使用动态</a:t>
            </a:r>
            <a:r>
              <a:rPr lang="en-US" altLang="zh-CN" dirty="0">
                <a:solidFill>
                  <a:srgbClr val="0000FF"/>
                </a:solidFill>
              </a:rPr>
              <a:t>SQL</a:t>
            </a:r>
            <a:r>
              <a:rPr lang="zh-CN" altLang="en-US" dirty="0">
                <a:solidFill>
                  <a:srgbClr val="0000FF"/>
                </a:solidFill>
              </a:rPr>
              <a:t>技术更多的是涉及程序设计方面的知识</a:t>
            </a:r>
            <a:r>
              <a:rPr lang="en-US" altLang="zh-CN" dirty="0">
                <a:solidFill>
                  <a:srgbClr val="0000FF"/>
                </a:solidFill>
              </a:rPr>
              <a:t>,</a:t>
            </a:r>
            <a:r>
              <a:rPr lang="zh-CN" altLang="en-US" dirty="0">
                <a:solidFill>
                  <a:srgbClr val="0000FF"/>
                </a:solidFill>
              </a:rPr>
              <a:t>而不是</a:t>
            </a:r>
            <a:r>
              <a:rPr lang="en-US" altLang="zh-CN" dirty="0">
                <a:solidFill>
                  <a:srgbClr val="0000FF"/>
                </a:solidFill>
              </a:rPr>
              <a:t>SQL</a:t>
            </a:r>
            <a:r>
              <a:rPr lang="zh-CN" altLang="en-US" dirty="0">
                <a:solidFill>
                  <a:srgbClr val="0000FF"/>
                </a:solidFill>
              </a:rPr>
              <a:t>语言本身</a:t>
            </a:r>
          </a:p>
          <a:p>
            <a:pPr marL="742950" lvl="1" indent="-285750" defTabSz="914400">
              <a:lnSpc>
                <a:spcPct val="85000"/>
              </a:lnSpc>
              <a:spcBef>
                <a:spcPct val="0"/>
              </a:spcBef>
            </a:pPr>
            <a:r>
              <a:rPr lang="zh-CN" altLang="en-US" dirty="0"/>
              <a:t>动态</a:t>
            </a:r>
            <a:r>
              <a:rPr lang="en-US" altLang="zh-CN" dirty="0"/>
              <a:t>SQL</a:t>
            </a:r>
            <a:r>
              <a:rPr lang="zh-CN" altLang="en-US" dirty="0"/>
              <a:t>语句可以即席输入后直接执行，也可以经过预处理后多次执行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94051">
                                            <p:txEl>
                                              <p:pRg st="0" end="0"/>
                                            </p:txEl>
                                          </p:spTgt>
                                        </p:tgtEl>
                                        <p:attrNameLst>
                                          <p:attrName>style.visibility</p:attrName>
                                        </p:attrNameLst>
                                      </p:cBhvr>
                                      <p:to>
                                        <p:strVal val="visible"/>
                                      </p:to>
                                    </p:set>
                                    <p:animEffect transition="in" filter="wipe(up)">
                                      <p:cBhvr>
                                        <p:cTn id="7" dur="1000"/>
                                        <p:tgtEl>
                                          <p:spTgt spid="1794051">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794051">
                                            <p:txEl>
                                              <p:pRg st="1" end="1"/>
                                            </p:txEl>
                                          </p:spTgt>
                                        </p:tgtEl>
                                        <p:attrNameLst>
                                          <p:attrName>style.visibility</p:attrName>
                                        </p:attrNameLst>
                                      </p:cBhvr>
                                      <p:to>
                                        <p:strVal val="visible"/>
                                      </p:to>
                                    </p:set>
                                    <p:animEffect transition="in" filter="wipe(up)">
                                      <p:cBhvr>
                                        <p:cTn id="11" dur="1000"/>
                                        <p:tgtEl>
                                          <p:spTgt spid="179405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94051">
                                            <p:txEl>
                                              <p:pRg st="2" end="2"/>
                                            </p:txEl>
                                          </p:spTgt>
                                        </p:tgtEl>
                                        <p:attrNameLst>
                                          <p:attrName>style.visibility</p:attrName>
                                        </p:attrNameLst>
                                      </p:cBhvr>
                                      <p:to>
                                        <p:strVal val="visible"/>
                                      </p:to>
                                    </p:set>
                                    <p:animEffect transition="in" filter="wipe(up)">
                                      <p:cBhvr>
                                        <p:cTn id="16" dur="1000"/>
                                        <p:tgtEl>
                                          <p:spTgt spid="1794051">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794051">
                                            <p:txEl>
                                              <p:pRg st="3" end="3"/>
                                            </p:txEl>
                                          </p:spTgt>
                                        </p:tgtEl>
                                        <p:attrNameLst>
                                          <p:attrName>style.visibility</p:attrName>
                                        </p:attrNameLst>
                                      </p:cBhvr>
                                      <p:to>
                                        <p:strVal val="visible"/>
                                      </p:to>
                                    </p:set>
                                    <p:animEffect transition="in" filter="wipe(up)">
                                      <p:cBhvr>
                                        <p:cTn id="20" dur="1000"/>
                                        <p:tgtEl>
                                          <p:spTgt spid="1794051">
                                            <p:txEl>
                                              <p:pRg st="3" end="3"/>
                                            </p:txEl>
                                          </p:spTgt>
                                        </p:tgtEl>
                                      </p:cBhvr>
                                    </p:animEffect>
                                  </p:childTnLst>
                                </p:cTn>
                              </p:par>
                            </p:childTnLst>
                          </p:cTn>
                        </p:par>
                        <p:par>
                          <p:cTn id="21" fill="hold" nodeType="afterGroup">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794051">
                                            <p:txEl>
                                              <p:pRg st="4" end="4"/>
                                            </p:txEl>
                                          </p:spTgt>
                                        </p:tgtEl>
                                        <p:attrNameLst>
                                          <p:attrName>style.visibility</p:attrName>
                                        </p:attrNameLst>
                                      </p:cBhvr>
                                      <p:to>
                                        <p:strVal val="visible"/>
                                      </p:to>
                                    </p:set>
                                    <p:animEffect transition="in" filter="wipe(up)">
                                      <p:cBhvr>
                                        <p:cTn id="24" dur="1000"/>
                                        <p:tgtEl>
                                          <p:spTgt spid="1794051">
                                            <p:txEl>
                                              <p:pRg st="4" end="4"/>
                                            </p:txEl>
                                          </p:spTgt>
                                        </p:tgtEl>
                                      </p:cBhvr>
                                    </p:animEffect>
                                  </p:childTnLst>
                                </p:cTn>
                              </p:par>
                            </p:childTnLst>
                          </p:cTn>
                        </p:par>
                        <p:par>
                          <p:cTn id="25" fill="hold" nodeType="afterGroup">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1794051">
                                            <p:txEl>
                                              <p:pRg st="5" end="5"/>
                                            </p:txEl>
                                          </p:spTgt>
                                        </p:tgtEl>
                                        <p:attrNameLst>
                                          <p:attrName>style.visibility</p:attrName>
                                        </p:attrNameLst>
                                      </p:cBhvr>
                                      <p:to>
                                        <p:strVal val="visible"/>
                                      </p:to>
                                    </p:set>
                                    <p:animEffect transition="in" filter="wipe(up)">
                                      <p:cBhvr>
                                        <p:cTn id="28" dur="1000"/>
                                        <p:tgtEl>
                                          <p:spTgt spid="179405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794051">
                                            <p:txEl>
                                              <p:pRg st="6" end="6"/>
                                            </p:txEl>
                                          </p:spTgt>
                                        </p:tgtEl>
                                        <p:attrNameLst>
                                          <p:attrName>style.visibility</p:attrName>
                                        </p:attrNameLst>
                                      </p:cBhvr>
                                      <p:to>
                                        <p:strVal val="visible"/>
                                      </p:to>
                                    </p:set>
                                    <p:animEffect transition="in" filter="wipe(up)">
                                      <p:cBhvr>
                                        <p:cTn id="33" dur="1000"/>
                                        <p:tgtEl>
                                          <p:spTgt spid="1794051">
                                            <p:txEl>
                                              <p:pRg st="6" end="6"/>
                                            </p:txEl>
                                          </p:spTgt>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794051">
                                            <p:txEl>
                                              <p:pRg st="7" end="7"/>
                                            </p:txEl>
                                          </p:spTgt>
                                        </p:tgtEl>
                                        <p:attrNameLst>
                                          <p:attrName>style.visibility</p:attrName>
                                        </p:attrNameLst>
                                      </p:cBhvr>
                                      <p:to>
                                        <p:strVal val="visible"/>
                                      </p:to>
                                    </p:set>
                                    <p:animEffect transition="in" filter="wipe(up)">
                                      <p:cBhvr>
                                        <p:cTn id="37" dur="1000"/>
                                        <p:tgtEl>
                                          <p:spTgt spid="1794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51" grpId="0" uiExpand="1"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5362AE3-D4C2-422E-B90F-6892EE1D4A91}" type="slidenum">
              <a:rPr lang="zh-CN" altLang="en-US"/>
              <a:pPr/>
              <a:t>198</a:t>
            </a:fld>
            <a:endParaRPr lang="en-US" altLang="zh-CN"/>
          </a:p>
        </p:txBody>
      </p:sp>
      <p:sp>
        <p:nvSpPr>
          <p:cNvPr id="5" name="日期占位符 4"/>
          <p:cNvSpPr>
            <a:spLocks noGrp="1"/>
          </p:cNvSpPr>
          <p:nvPr>
            <p:ph type="dt" sz="half" idx="11"/>
          </p:nvPr>
        </p:nvSpPr>
        <p:spPr/>
        <p:txBody>
          <a:bodyPr/>
          <a:lstStyle/>
          <a:p>
            <a:fld id="{B28B58F3-8C7A-4E32-B140-4067CF3373D0}" type="datetime1">
              <a:rPr lang="zh-CN" altLang="en-US"/>
              <a:pPr/>
              <a:t>2023/3/5</a:t>
            </a:fld>
            <a:endParaRPr lang="en-US" altLang="zh-CN" sz="1000"/>
          </a:p>
        </p:txBody>
      </p:sp>
      <p:sp>
        <p:nvSpPr>
          <p:cNvPr id="1798146" name="Rectangle 2"/>
          <p:cNvSpPr>
            <a:spLocks noGrp="1" noChangeArrowheads="1"/>
          </p:cNvSpPr>
          <p:nvPr>
            <p:ph type="title"/>
          </p:nvPr>
        </p:nvSpPr>
        <p:spPr/>
        <p:txBody>
          <a:bodyPr/>
          <a:lstStyle/>
          <a:p>
            <a:r>
              <a:rPr lang="en-US" altLang="en-US"/>
              <a:t>4.7</a:t>
            </a:r>
            <a:r>
              <a:rPr lang="en-US" altLang="zh-CN"/>
              <a:t> </a:t>
            </a:r>
            <a:r>
              <a:rPr lang="en-US" altLang="en-US"/>
              <a:t>嵌入式SQL</a:t>
            </a:r>
            <a:endParaRPr lang="zh-CN" altLang="en-US"/>
          </a:p>
        </p:txBody>
      </p:sp>
      <p:sp>
        <p:nvSpPr>
          <p:cNvPr id="1798147" name="Rectangle 3"/>
          <p:cNvSpPr>
            <a:spLocks noGrp="1" noChangeArrowheads="1"/>
          </p:cNvSpPr>
          <p:nvPr>
            <p:ph type="body" idx="1"/>
          </p:nvPr>
        </p:nvSpPr>
        <p:spPr>
          <a:xfrm>
            <a:off x="415925" y="1143000"/>
            <a:ext cx="9255125" cy="4616648"/>
          </a:xfrm>
        </p:spPr>
        <p:txBody>
          <a:bodyPr/>
          <a:lstStyle/>
          <a:p>
            <a:pPr>
              <a:lnSpc>
                <a:spcPct val="100000"/>
              </a:lnSpc>
              <a:spcBef>
                <a:spcPct val="5000"/>
              </a:spcBef>
            </a:pPr>
            <a:r>
              <a:rPr lang="zh-CN" altLang="en-US" sz="2400" dirty="0"/>
              <a:t>在嵌入式</a:t>
            </a:r>
            <a:r>
              <a:rPr lang="en-US" altLang="zh-CN" sz="2400" dirty="0"/>
              <a:t>SQL</a:t>
            </a:r>
            <a:r>
              <a:rPr lang="zh-CN" altLang="en-US" sz="2400" dirty="0"/>
              <a:t>中，</a:t>
            </a:r>
            <a:r>
              <a:rPr lang="en-US" altLang="zh-CN" sz="2400" dirty="0"/>
              <a:t>SQL</a:t>
            </a:r>
            <a:r>
              <a:rPr lang="zh-CN" altLang="en-US" sz="2400" dirty="0"/>
              <a:t>语句与主语言语句分工非常明确</a:t>
            </a:r>
          </a:p>
          <a:p>
            <a:pPr lvl="1">
              <a:lnSpc>
                <a:spcPct val="100000"/>
              </a:lnSpc>
              <a:spcBef>
                <a:spcPct val="5000"/>
              </a:spcBef>
            </a:pPr>
            <a:r>
              <a:rPr lang="zh-CN" altLang="en-US" sz="2400" dirty="0"/>
              <a:t> </a:t>
            </a:r>
            <a:r>
              <a:rPr lang="en-US" altLang="zh-CN" sz="2400" dirty="0"/>
              <a:t>SQL</a:t>
            </a:r>
            <a:r>
              <a:rPr lang="zh-CN" altLang="en-US" sz="2400" dirty="0"/>
              <a:t>语句</a:t>
            </a:r>
          </a:p>
          <a:p>
            <a:pPr lvl="2">
              <a:lnSpc>
                <a:spcPct val="100000"/>
              </a:lnSpc>
              <a:spcBef>
                <a:spcPct val="5000"/>
              </a:spcBef>
            </a:pPr>
            <a:r>
              <a:rPr lang="zh-CN" altLang="en-US" sz="2400" dirty="0"/>
              <a:t>直接与数据库打交道，取出数据库中的数据。</a:t>
            </a:r>
          </a:p>
          <a:p>
            <a:pPr lvl="2">
              <a:lnSpc>
                <a:spcPct val="100000"/>
              </a:lnSpc>
              <a:spcBef>
                <a:spcPct val="5000"/>
              </a:spcBef>
            </a:pPr>
            <a:r>
              <a:rPr lang="zh-CN" altLang="en-US" sz="2400" dirty="0"/>
              <a:t>面向集合，一条</a:t>
            </a:r>
            <a:r>
              <a:rPr lang="en-US" altLang="zh-CN" sz="2400" dirty="0"/>
              <a:t>SQL</a:t>
            </a:r>
            <a:r>
              <a:rPr lang="zh-CN" altLang="en-US" sz="2400" dirty="0"/>
              <a:t>语句可以产生或处理多条记录</a:t>
            </a:r>
          </a:p>
          <a:p>
            <a:pPr lvl="2">
              <a:lnSpc>
                <a:spcPct val="100000"/>
              </a:lnSpc>
              <a:spcBef>
                <a:spcPct val="5000"/>
              </a:spcBef>
            </a:pPr>
            <a:endParaRPr lang="zh-CN" altLang="en-US" sz="2400" dirty="0"/>
          </a:p>
          <a:p>
            <a:pPr lvl="1">
              <a:lnSpc>
                <a:spcPct val="100000"/>
              </a:lnSpc>
              <a:spcBef>
                <a:spcPct val="5000"/>
              </a:spcBef>
            </a:pPr>
            <a:r>
              <a:rPr lang="zh-CN" altLang="en-US" sz="2400" dirty="0"/>
              <a:t> 主语言语句</a:t>
            </a:r>
          </a:p>
          <a:p>
            <a:pPr lvl="2">
              <a:lnSpc>
                <a:spcPct val="100000"/>
              </a:lnSpc>
              <a:spcBef>
                <a:spcPct val="5000"/>
              </a:spcBef>
            </a:pPr>
            <a:r>
              <a:rPr lang="zh-CN" altLang="en-US" sz="2400" dirty="0"/>
              <a:t>控制程序流程</a:t>
            </a:r>
          </a:p>
          <a:p>
            <a:pPr lvl="2">
              <a:lnSpc>
                <a:spcPct val="100000"/>
              </a:lnSpc>
              <a:spcBef>
                <a:spcPct val="5000"/>
              </a:spcBef>
            </a:pPr>
            <a:r>
              <a:rPr lang="zh-CN" altLang="en-US" sz="2400" dirty="0"/>
              <a:t>对取出的数据做进一步加工处理</a:t>
            </a:r>
          </a:p>
          <a:p>
            <a:pPr lvl="2">
              <a:lnSpc>
                <a:spcPct val="100000"/>
              </a:lnSpc>
              <a:spcBef>
                <a:spcPct val="5000"/>
              </a:spcBef>
            </a:pPr>
            <a:r>
              <a:rPr lang="zh-CN" altLang="en-US" sz="2400" dirty="0"/>
              <a:t>主语言是面向记录的，一组主变量一次只能存放一条记录</a:t>
            </a:r>
          </a:p>
          <a:p>
            <a:pPr lvl="3">
              <a:lnSpc>
                <a:spcPct val="100000"/>
              </a:lnSpc>
              <a:spcBef>
                <a:spcPct val="5000"/>
              </a:spcBef>
            </a:pPr>
            <a:r>
              <a:rPr lang="zh-CN" altLang="en-US" sz="2400" dirty="0"/>
              <a:t>仅使用主变量并不能完全满足</a:t>
            </a:r>
            <a:r>
              <a:rPr lang="en-US" altLang="zh-CN" sz="2400" dirty="0"/>
              <a:t>SQL</a:t>
            </a:r>
            <a:r>
              <a:rPr lang="zh-CN" altLang="en-US" sz="2400" dirty="0"/>
              <a:t>语句向应用程序输出数据的要求</a:t>
            </a:r>
          </a:p>
          <a:p>
            <a:pPr lvl="3">
              <a:lnSpc>
                <a:spcPct val="100000"/>
              </a:lnSpc>
              <a:spcBef>
                <a:spcPct val="5000"/>
              </a:spcBef>
            </a:pPr>
            <a:r>
              <a:rPr lang="zh-CN" altLang="en-US" sz="2400" dirty="0"/>
              <a:t>嵌入式</a:t>
            </a:r>
            <a:r>
              <a:rPr lang="en-US" altLang="zh-CN" sz="2400" dirty="0"/>
              <a:t>SQL</a:t>
            </a:r>
            <a:r>
              <a:rPr lang="zh-CN" altLang="en-US" sz="2400" dirty="0"/>
              <a:t>引入了游标，协调两种不同的处理方式</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0F042BB-3555-4A3D-A91C-D6A3730A51B6}" type="slidenum">
              <a:rPr lang="zh-CN" altLang="en-US"/>
              <a:pPr/>
              <a:t>199</a:t>
            </a:fld>
            <a:endParaRPr lang="en-US" altLang="zh-CN"/>
          </a:p>
        </p:txBody>
      </p:sp>
      <p:sp>
        <p:nvSpPr>
          <p:cNvPr id="6" name="日期占位符 4"/>
          <p:cNvSpPr>
            <a:spLocks noGrp="1"/>
          </p:cNvSpPr>
          <p:nvPr>
            <p:ph type="dt" sz="half" idx="11"/>
          </p:nvPr>
        </p:nvSpPr>
        <p:spPr/>
        <p:txBody>
          <a:bodyPr/>
          <a:lstStyle/>
          <a:p>
            <a:fld id="{DEAF62E8-55FC-4769-92F5-C8D283EA4652}" type="datetime1">
              <a:rPr lang="zh-CN" altLang="en-US"/>
              <a:pPr/>
              <a:t>2023/3/5</a:t>
            </a:fld>
            <a:endParaRPr lang="en-US" altLang="zh-CN" sz="1000"/>
          </a:p>
        </p:txBody>
      </p:sp>
      <p:graphicFrame>
        <p:nvGraphicFramePr>
          <p:cNvPr id="1708034" name="Object 2"/>
          <p:cNvGraphicFramePr>
            <a:graphicFrameLocks noChangeAspect="1"/>
          </p:cNvGraphicFramePr>
          <p:nvPr/>
        </p:nvGraphicFramePr>
        <p:xfrm>
          <a:off x="2876550" y="3790950"/>
          <a:ext cx="7029450" cy="3067050"/>
        </p:xfrm>
        <a:graphic>
          <a:graphicData uri="http://schemas.openxmlformats.org/presentationml/2006/ole">
            <mc:AlternateContent xmlns:mc="http://schemas.openxmlformats.org/markup-compatibility/2006">
              <mc:Choice xmlns:v="urn:schemas-microsoft-com:vml" Requires="v">
                <p:oleObj spid="_x0000_s1708104" name="文档" r:id="rId3" imgW="3210690" imgH="1586991" progId="Word.Document.8">
                  <p:embed/>
                </p:oleObj>
              </mc:Choice>
              <mc:Fallback>
                <p:oleObj name="文档" r:id="rId3" imgW="3210690" imgH="158699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550" y="3790950"/>
                        <a:ext cx="70294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8035" name="Rectangle 3"/>
          <p:cNvSpPr>
            <a:spLocks noGrp="1" noChangeArrowheads="1"/>
          </p:cNvSpPr>
          <p:nvPr>
            <p:ph type="title"/>
          </p:nvPr>
        </p:nvSpPr>
        <p:spPr/>
        <p:txBody>
          <a:bodyPr/>
          <a:lstStyle/>
          <a:p>
            <a:r>
              <a:rPr lang="en-US" altLang="zh-CN"/>
              <a:t>4.8  </a:t>
            </a:r>
            <a:r>
              <a:rPr lang="zh-CN" altLang="en-US"/>
              <a:t>小    结</a:t>
            </a:r>
          </a:p>
        </p:txBody>
      </p:sp>
      <p:sp>
        <p:nvSpPr>
          <p:cNvPr id="1708036" name="Rectangle 4"/>
          <p:cNvSpPr>
            <a:spLocks noGrp="1" noChangeArrowheads="1"/>
          </p:cNvSpPr>
          <p:nvPr>
            <p:ph type="body" idx="1"/>
          </p:nvPr>
        </p:nvSpPr>
        <p:spPr>
          <a:xfrm>
            <a:off x="650875" y="1143000"/>
            <a:ext cx="8820150" cy="4541838"/>
          </a:xfrm>
        </p:spPr>
        <p:txBody>
          <a:bodyPr/>
          <a:lstStyle/>
          <a:p>
            <a:pPr>
              <a:lnSpc>
                <a:spcPct val="80000"/>
              </a:lnSpc>
            </a:pPr>
            <a:r>
              <a:rPr lang="en-US" altLang="zh-CN" dirty="0"/>
              <a:t>SQL</a:t>
            </a:r>
            <a:r>
              <a:rPr lang="zh-CN" altLang="en-US" dirty="0"/>
              <a:t>的特点</a:t>
            </a:r>
          </a:p>
          <a:p>
            <a:pPr lvl="1">
              <a:lnSpc>
                <a:spcPct val="80000"/>
              </a:lnSpc>
            </a:pPr>
            <a:r>
              <a:rPr lang="en-US" altLang="zh-CN" dirty="0"/>
              <a:t>⒈ </a:t>
            </a:r>
            <a:r>
              <a:rPr lang="zh-CN" altLang="en-US" dirty="0"/>
              <a:t>综合统一</a:t>
            </a:r>
          </a:p>
          <a:p>
            <a:pPr lvl="1">
              <a:lnSpc>
                <a:spcPct val="80000"/>
              </a:lnSpc>
            </a:pPr>
            <a:r>
              <a:rPr lang="zh-CN" altLang="en-US" dirty="0"/>
              <a:t> </a:t>
            </a:r>
            <a:r>
              <a:rPr lang="en-US" altLang="zh-CN" dirty="0"/>
              <a:t>2. </a:t>
            </a:r>
            <a:r>
              <a:rPr lang="zh-CN" altLang="en-US" dirty="0"/>
              <a:t>高度非过程化</a:t>
            </a:r>
          </a:p>
          <a:p>
            <a:pPr lvl="1">
              <a:lnSpc>
                <a:spcPct val="80000"/>
              </a:lnSpc>
            </a:pPr>
            <a:r>
              <a:rPr lang="zh-CN" altLang="en-US" dirty="0"/>
              <a:t> </a:t>
            </a:r>
            <a:r>
              <a:rPr lang="en-US" altLang="zh-CN" dirty="0"/>
              <a:t>3. </a:t>
            </a:r>
            <a:r>
              <a:rPr lang="zh-CN" altLang="en-US" dirty="0"/>
              <a:t>面向集合的操作方式</a:t>
            </a:r>
          </a:p>
          <a:p>
            <a:pPr lvl="1">
              <a:lnSpc>
                <a:spcPct val="80000"/>
              </a:lnSpc>
            </a:pPr>
            <a:r>
              <a:rPr lang="zh-CN" altLang="en-US" dirty="0"/>
              <a:t> </a:t>
            </a:r>
            <a:r>
              <a:rPr lang="en-US" altLang="zh-CN" dirty="0"/>
              <a:t>4. </a:t>
            </a:r>
            <a:r>
              <a:rPr lang="zh-CN" altLang="en-US" dirty="0"/>
              <a:t>同一种语法结构提供两种使用方式</a:t>
            </a:r>
          </a:p>
          <a:p>
            <a:pPr>
              <a:lnSpc>
                <a:spcPct val="70000"/>
              </a:lnSpc>
            </a:pPr>
            <a:r>
              <a:rPr lang="zh-CN" altLang="en-US" dirty="0"/>
              <a:t>交互式</a:t>
            </a:r>
            <a:r>
              <a:rPr lang="en-US" altLang="zh-CN" dirty="0"/>
              <a:t>SQL</a:t>
            </a:r>
          </a:p>
          <a:p>
            <a:pPr lvl="1">
              <a:lnSpc>
                <a:spcPct val="70000"/>
              </a:lnSpc>
            </a:pPr>
            <a:r>
              <a:rPr lang="zh-CN" altLang="en-US" dirty="0"/>
              <a:t>数据定义</a:t>
            </a:r>
          </a:p>
          <a:p>
            <a:pPr lvl="1">
              <a:lnSpc>
                <a:spcPct val="70000"/>
              </a:lnSpc>
            </a:pPr>
            <a:r>
              <a:rPr lang="zh-CN" altLang="en-US" dirty="0"/>
              <a:t>数据查询</a:t>
            </a:r>
          </a:p>
          <a:p>
            <a:pPr lvl="1">
              <a:lnSpc>
                <a:spcPct val="70000"/>
              </a:lnSpc>
            </a:pPr>
            <a:r>
              <a:rPr lang="zh-CN" altLang="en-US" dirty="0"/>
              <a:t>数据更新</a:t>
            </a:r>
          </a:p>
          <a:p>
            <a:pPr lvl="1">
              <a:lnSpc>
                <a:spcPct val="70000"/>
              </a:lnSpc>
            </a:pPr>
            <a:r>
              <a:rPr lang="zh-CN" altLang="en-US" dirty="0"/>
              <a:t>数据控制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235DF25-F663-4849-99FA-485627B52845}" type="slidenum">
              <a:rPr lang="zh-CN" altLang="en-US"/>
              <a:pPr/>
              <a:t>2</a:t>
            </a:fld>
            <a:endParaRPr lang="en-US" altLang="zh-CN"/>
          </a:p>
        </p:txBody>
      </p:sp>
      <p:sp>
        <p:nvSpPr>
          <p:cNvPr id="5" name="日期占位符 4"/>
          <p:cNvSpPr>
            <a:spLocks noGrp="1"/>
          </p:cNvSpPr>
          <p:nvPr>
            <p:ph type="dt" sz="half" idx="11"/>
          </p:nvPr>
        </p:nvSpPr>
        <p:spPr/>
        <p:txBody>
          <a:bodyPr/>
          <a:lstStyle/>
          <a:p>
            <a:fld id="{7453E1DD-9E2A-4762-B98F-B4B6BC0411D0}" type="datetime1">
              <a:rPr lang="zh-CN" altLang="en-US"/>
              <a:pPr/>
              <a:t>2023/3/5</a:t>
            </a:fld>
            <a:endParaRPr lang="en-US" altLang="zh-CN" sz="1000"/>
          </a:p>
        </p:txBody>
      </p:sp>
      <p:sp>
        <p:nvSpPr>
          <p:cNvPr id="1359874" name="Rectangle 2"/>
          <p:cNvSpPr>
            <a:spLocks noGrp="1" noChangeArrowheads="1"/>
          </p:cNvSpPr>
          <p:nvPr>
            <p:ph type="title"/>
          </p:nvPr>
        </p:nvSpPr>
        <p:spPr/>
        <p:txBody>
          <a:bodyPr/>
          <a:lstStyle/>
          <a:p>
            <a:r>
              <a:rPr lang="en-US" altLang="zh-CN"/>
              <a:t>4.1 SQL</a:t>
            </a:r>
            <a:r>
              <a:rPr lang="zh-CN" altLang="en-US"/>
              <a:t>简介</a:t>
            </a:r>
          </a:p>
        </p:txBody>
      </p:sp>
      <p:sp>
        <p:nvSpPr>
          <p:cNvPr id="1359875" name="Rectangle 3"/>
          <p:cNvSpPr>
            <a:spLocks noGrp="1" noChangeArrowheads="1"/>
          </p:cNvSpPr>
          <p:nvPr>
            <p:ph type="body" idx="1"/>
          </p:nvPr>
        </p:nvSpPr>
        <p:spPr>
          <a:xfrm>
            <a:off x="650875" y="1143000"/>
            <a:ext cx="8820150" cy="4972050"/>
          </a:xfrm>
        </p:spPr>
        <p:txBody>
          <a:bodyPr/>
          <a:lstStyle/>
          <a:p>
            <a:r>
              <a:rPr lang="zh-CN" altLang="en-US"/>
              <a:t>结构化查询语言</a:t>
            </a:r>
            <a:r>
              <a:rPr lang="en-US" altLang="zh-CN"/>
              <a:t>SQL</a:t>
            </a:r>
            <a:r>
              <a:rPr lang="zh-CN" altLang="en-US"/>
              <a:t>（</a:t>
            </a:r>
            <a:r>
              <a:rPr lang="en-US" altLang="zh-CN"/>
              <a:t>Structured Query Language</a:t>
            </a:r>
            <a:r>
              <a:rPr lang="zh-CN" altLang="en-US"/>
              <a:t>）是一种介于关系代数与关系演算之间的语言，是一个通用的、功能极强的关系数据库语言，是关系数据库的标准语言。</a:t>
            </a:r>
          </a:p>
          <a:p>
            <a:r>
              <a:rPr lang="en-US" altLang="zh-CN"/>
              <a:t>SQL</a:t>
            </a:r>
            <a:r>
              <a:rPr lang="zh-CN" altLang="en-US"/>
              <a:t>语言的版本包括：</a:t>
            </a:r>
          </a:p>
          <a:p>
            <a:pPr lvl="1"/>
            <a:r>
              <a:rPr lang="en-US" altLang="zh-CN"/>
              <a:t>SQL-89</a:t>
            </a:r>
            <a:r>
              <a:rPr lang="zh-CN" altLang="en-US"/>
              <a:t>，</a:t>
            </a:r>
            <a:r>
              <a:rPr lang="en-US" altLang="zh-CN"/>
              <a:t>SQL-92</a:t>
            </a:r>
            <a:r>
              <a:rPr lang="zh-CN" altLang="en-US"/>
              <a:t>，</a:t>
            </a:r>
          </a:p>
          <a:p>
            <a:pPr lvl="1"/>
            <a:r>
              <a:rPr lang="zh-CN" altLang="en-US"/>
              <a:t> </a:t>
            </a:r>
            <a:r>
              <a:rPr lang="en-US" altLang="zh-CN"/>
              <a:t>SQL-99(SQL3) </a:t>
            </a:r>
            <a:r>
              <a:rPr lang="zh-CN" altLang="en-US"/>
              <a:t>增加了面向对象的概念</a:t>
            </a:r>
          </a:p>
          <a:p>
            <a:pPr lvl="1"/>
            <a:r>
              <a:rPr lang="zh-CN" altLang="en-US"/>
              <a:t> </a:t>
            </a:r>
            <a:r>
              <a:rPr lang="en-US" altLang="zh-CN"/>
              <a:t>SQL2003(SQL4),</a:t>
            </a:r>
          </a:p>
          <a:p>
            <a:r>
              <a:rPr lang="en-US" altLang="zh-CN"/>
              <a:t>SQL</a:t>
            </a:r>
            <a:r>
              <a:rPr lang="zh-CN" altLang="en-US"/>
              <a:t>语言集数据查询、数据操纵、数据定义和数据控制功能于一体，充分体现了关系数据语言的特点和优点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07E69D4-516F-4875-AE0F-D1F9E3A41EEC}" type="slidenum">
              <a:rPr lang="zh-CN" altLang="en-US"/>
              <a:pPr/>
              <a:t>20</a:t>
            </a:fld>
            <a:endParaRPr lang="en-US" altLang="zh-CN"/>
          </a:p>
        </p:txBody>
      </p:sp>
      <p:sp>
        <p:nvSpPr>
          <p:cNvPr id="5" name="日期占位符 4"/>
          <p:cNvSpPr>
            <a:spLocks noGrp="1"/>
          </p:cNvSpPr>
          <p:nvPr>
            <p:ph type="dt" sz="half" idx="11"/>
          </p:nvPr>
        </p:nvSpPr>
        <p:spPr/>
        <p:txBody>
          <a:bodyPr/>
          <a:lstStyle/>
          <a:p>
            <a:fld id="{569E1D29-4AC8-4F35-84F1-CE702A4C037A}" type="datetime1">
              <a:rPr lang="zh-CN" altLang="en-US"/>
              <a:pPr/>
              <a:t>2023/3/5</a:t>
            </a:fld>
            <a:endParaRPr lang="en-US" altLang="zh-CN" sz="1000"/>
          </a:p>
        </p:txBody>
      </p:sp>
      <p:sp>
        <p:nvSpPr>
          <p:cNvPr id="1722370" name="Rectangle 2"/>
          <p:cNvSpPr>
            <a:spLocks noGrp="1" noChangeArrowheads="1"/>
          </p:cNvSpPr>
          <p:nvPr>
            <p:ph type="title"/>
          </p:nvPr>
        </p:nvSpPr>
        <p:spPr/>
        <p:txBody>
          <a:bodyPr/>
          <a:lstStyle/>
          <a:p>
            <a:r>
              <a:rPr lang="en-US" altLang="zh-CN"/>
              <a:t>1.  </a:t>
            </a:r>
            <a:r>
              <a:rPr lang="zh-CN" altLang="en-US"/>
              <a:t>定义基本表</a:t>
            </a:r>
          </a:p>
        </p:txBody>
      </p:sp>
      <p:sp>
        <p:nvSpPr>
          <p:cNvPr id="1722371" name="Rectangle 3"/>
          <p:cNvSpPr>
            <a:spLocks noGrp="1" noChangeArrowheads="1"/>
          </p:cNvSpPr>
          <p:nvPr>
            <p:ph type="body" idx="1"/>
          </p:nvPr>
        </p:nvSpPr>
        <p:spPr>
          <a:xfrm>
            <a:off x="650875" y="1143000"/>
            <a:ext cx="8820150" cy="3670300"/>
          </a:xfrm>
        </p:spPr>
        <p:txBody>
          <a:bodyPr/>
          <a:lstStyle/>
          <a:p>
            <a:r>
              <a:rPr lang="zh-CN" altLang="en-US" dirty="0"/>
              <a:t>在定义基本表时，表所属的数据库模式一般被隐式指定，也可以显式地在定义表时指定表所属的数据库模式名。</a:t>
            </a:r>
          </a:p>
          <a:p>
            <a:pPr lvl="1"/>
            <a:r>
              <a:rPr lang="zh-CN" altLang="en-US" dirty="0"/>
              <a:t>如下语句在定义学生表时，同时指出学生表所在的模式为学生数据库模式</a:t>
            </a:r>
            <a:r>
              <a:rPr lang="en-US" altLang="zh-CN" dirty="0"/>
              <a:t>SST</a:t>
            </a:r>
            <a:r>
              <a:rPr lang="zh-CN" altLang="en-US" dirty="0"/>
              <a:t>。</a:t>
            </a:r>
          </a:p>
          <a:p>
            <a:pPr lvl="2">
              <a:buFont typeface="Wingdings" pitchFamily="2" charset="2"/>
              <a:buNone/>
            </a:pPr>
            <a:r>
              <a:rPr lang="en-US" altLang="zh-CN" dirty="0"/>
              <a:t>CREATE TABLE </a:t>
            </a:r>
            <a:r>
              <a:rPr lang="en-US" altLang="zh-CN" dirty="0" err="1"/>
              <a:t>SST.Student</a:t>
            </a:r>
            <a:endParaRPr lang="en-US" altLang="zh-CN" dirty="0"/>
          </a:p>
          <a:p>
            <a:pPr lvl="2">
              <a:buFont typeface="Wingdings" pitchFamily="2" charset="2"/>
              <a:buNone/>
            </a:pPr>
            <a:r>
              <a:rPr lang="en-US" altLang="zh-CN" dirty="0"/>
              <a:t>        (</a:t>
            </a:r>
            <a:r>
              <a:rPr lang="en-US" altLang="zh-CN" dirty="0" err="1"/>
              <a:t>Sno</a:t>
            </a:r>
            <a:r>
              <a:rPr lang="en-US" altLang="zh-CN" dirty="0"/>
              <a:t> CHAR(6) NOT NULL UNIQUE,…)</a:t>
            </a:r>
            <a:r>
              <a:rPr lang="zh-CN" altLang="en-US" dirty="0"/>
              <a:t>；</a:t>
            </a:r>
          </a:p>
          <a:p>
            <a:r>
              <a:rPr lang="zh-CN" altLang="en-US" dirty="0"/>
              <a:t>在创建模式语句中同时创建表</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666C191-A2DF-46FB-AD3C-C3475AB257E8}" type="slidenum">
              <a:rPr lang="zh-CN" altLang="en-US"/>
              <a:pPr/>
              <a:t>200</a:t>
            </a:fld>
            <a:endParaRPr lang="en-US" altLang="zh-CN"/>
          </a:p>
        </p:txBody>
      </p:sp>
      <p:sp>
        <p:nvSpPr>
          <p:cNvPr id="5" name="日期占位符 4"/>
          <p:cNvSpPr>
            <a:spLocks noGrp="1"/>
          </p:cNvSpPr>
          <p:nvPr>
            <p:ph type="dt" sz="half" idx="11"/>
          </p:nvPr>
        </p:nvSpPr>
        <p:spPr/>
        <p:txBody>
          <a:bodyPr/>
          <a:lstStyle/>
          <a:p>
            <a:fld id="{09888D68-2CA5-4CC3-9046-FC6EF453ED6C}" type="datetime1">
              <a:rPr lang="zh-CN" altLang="en-US"/>
              <a:pPr/>
              <a:t>2023/3/5</a:t>
            </a:fld>
            <a:endParaRPr lang="en-US" altLang="zh-CN" sz="1000"/>
          </a:p>
        </p:txBody>
      </p:sp>
      <p:sp>
        <p:nvSpPr>
          <p:cNvPr id="1709058" name="Rectangle 2"/>
          <p:cNvSpPr>
            <a:spLocks noGrp="1" noChangeArrowheads="1"/>
          </p:cNvSpPr>
          <p:nvPr>
            <p:ph type="title"/>
          </p:nvPr>
        </p:nvSpPr>
        <p:spPr/>
        <p:txBody>
          <a:bodyPr/>
          <a:lstStyle/>
          <a:p>
            <a:r>
              <a:rPr lang="en-US" altLang="zh-CN"/>
              <a:t>4.8  </a:t>
            </a:r>
            <a:r>
              <a:rPr lang="zh-CN" altLang="en-US"/>
              <a:t>小    结</a:t>
            </a:r>
          </a:p>
        </p:txBody>
      </p:sp>
      <p:sp>
        <p:nvSpPr>
          <p:cNvPr id="1709059" name="Rectangle 3"/>
          <p:cNvSpPr>
            <a:spLocks noGrp="1" noChangeArrowheads="1"/>
          </p:cNvSpPr>
          <p:nvPr>
            <p:ph type="body" idx="1"/>
          </p:nvPr>
        </p:nvSpPr>
        <p:spPr>
          <a:xfrm>
            <a:off x="650875" y="1143000"/>
            <a:ext cx="8820150" cy="4737100"/>
          </a:xfrm>
        </p:spPr>
        <p:txBody>
          <a:bodyPr/>
          <a:lstStyle/>
          <a:p>
            <a:pPr>
              <a:lnSpc>
                <a:spcPct val="100000"/>
              </a:lnSpc>
            </a:pPr>
            <a:r>
              <a:rPr lang="zh-CN" altLang="en-US"/>
              <a:t>数据查询</a:t>
            </a:r>
          </a:p>
          <a:p>
            <a:pPr lvl="1">
              <a:lnSpc>
                <a:spcPct val="100000"/>
              </a:lnSpc>
            </a:pPr>
            <a:r>
              <a:rPr lang="zh-CN" altLang="en-US"/>
              <a:t>对表的选取  （</a:t>
            </a:r>
            <a:r>
              <a:rPr lang="en-US" altLang="zh-CN"/>
              <a:t>FROM</a:t>
            </a:r>
            <a:r>
              <a:rPr lang="zh-CN" altLang="en-US"/>
              <a:t>）</a:t>
            </a:r>
          </a:p>
          <a:p>
            <a:pPr lvl="1"/>
            <a:r>
              <a:rPr lang="zh-CN" altLang="en-US"/>
              <a:t>对列的选取</a:t>
            </a:r>
          </a:p>
          <a:p>
            <a:pPr lvl="2"/>
            <a:r>
              <a:rPr lang="zh-CN" altLang="en-US"/>
              <a:t>目标表达式、更改列标题</a:t>
            </a:r>
          </a:p>
          <a:p>
            <a:pPr lvl="1"/>
            <a:r>
              <a:rPr lang="zh-CN" altLang="en-US"/>
              <a:t>对行的选取  （</a:t>
            </a:r>
            <a:r>
              <a:rPr lang="en-US" altLang="zh-CN"/>
              <a:t>WHERE</a:t>
            </a:r>
            <a:r>
              <a:rPr lang="zh-CN" altLang="en-US"/>
              <a:t>）</a:t>
            </a:r>
          </a:p>
          <a:p>
            <a:pPr lvl="2"/>
            <a:r>
              <a:rPr lang="zh-CN" altLang="en-US"/>
              <a:t>消除重复行、</a:t>
            </a:r>
            <a:r>
              <a:rPr lang="en-US" altLang="zh-CN"/>
              <a:t>WHERE</a:t>
            </a:r>
            <a:r>
              <a:rPr lang="zh-CN" altLang="en-US"/>
              <a:t>子句条件表达式</a:t>
            </a:r>
          </a:p>
          <a:p>
            <a:pPr lvl="1"/>
            <a:r>
              <a:rPr lang="zh-CN" altLang="en-US"/>
              <a:t>排序 （</a:t>
            </a:r>
            <a:r>
              <a:rPr lang="en-US" altLang="zh-CN"/>
              <a:t>ORDER BY</a:t>
            </a:r>
            <a:r>
              <a:rPr lang="zh-CN" altLang="en-US"/>
              <a:t>）</a:t>
            </a:r>
          </a:p>
          <a:p>
            <a:pPr lvl="1"/>
            <a:r>
              <a:rPr lang="zh-CN" altLang="en-US"/>
              <a:t>聚集函数</a:t>
            </a:r>
          </a:p>
          <a:p>
            <a:pPr lvl="1"/>
            <a:r>
              <a:rPr lang="zh-CN" altLang="en-US"/>
              <a:t>分组 （</a:t>
            </a:r>
            <a:r>
              <a:rPr lang="en-US" altLang="zh-CN"/>
              <a:t>GROUP BY</a:t>
            </a:r>
            <a:r>
              <a:rPr lang="zh-CN" altLang="en-US"/>
              <a:t>、</a:t>
            </a:r>
            <a:r>
              <a:rPr lang="en-US" altLang="zh-CN"/>
              <a:t>GROUP BY…HAVING)</a:t>
            </a:r>
            <a:endParaRPr lang="zh-CN" altLang="en-US"/>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1248F22-E989-4172-B9A5-2E7B7C142303}" type="slidenum">
              <a:rPr lang="zh-CN" altLang="en-US"/>
              <a:pPr/>
              <a:t>201</a:t>
            </a:fld>
            <a:endParaRPr lang="en-US" altLang="zh-CN"/>
          </a:p>
        </p:txBody>
      </p:sp>
      <p:sp>
        <p:nvSpPr>
          <p:cNvPr id="5" name="日期占位符 4"/>
          <p:cNvSpPr>
            <a:spLocks noGrp="1"/>
          </p:cNvSpPr>
          <p:nvPr>
            <p:ph type="dt" sz="half" idx="11"/>
          </p:nvPr>
        </p:nvSpPr>
        <p:spPr/>
        <p:txBody>
          <a:bodyPr/>
          <a:lstStyle/>
          <a:p>
            <a:fld id="{FF867B7A-780C-4BA0-A20C-8C34296E45B7}" type="datetime1">
              <a:rPr lang="zh-CN" altLang="en-US"/>
              <a:pPr/>
              <a:t>2023/3/5</a:t>
            </a:fld>
            <a:endParaRPr lang="en-US" altLang="zh-CN" sz="1000"/>
          </a:p>
        </p:txBody>
      </p:sp>
      <p:sp>
        <p:nvSpPr>
          <p:cNvPr id="1710082" name="Rectangle 2"/>
          <p:cNvSpPr>
            <a:spLocks noGrp="1" noChangeArrowheads="1"/>
          </p:cNvSpPr>
          <p:nvPr>
            <p:ph type="title"/>
          </p:nvPr>
        </p:nvSpPr>
        <p:spPr/>
        <p:txBody>
          <a:bodyPr/>
          <a:lstStyle/>
          <a:p>
            <a:r>
              <a:rPr lang="en-US" altLang="zh-CN"/>
              <a:t>4.8  </a:t>
            </a:r>
            <a:r>
              <a:rPr lang="zh-CN" altLang="en-US"/>
              <a:t>小    结</a:t>
            </a:r>
          </a:p>
        </p:txBody>
      </p:sp>
      <p:sp>
        <p:nvSpPr>
          <p:cNvPr id="1710083" name="Rectangle 3"/>
          <p:cNvSpPr>
            <a:spLocks noGrp="1" noChangeArrowheads="1"/>
          </p:cNvSpPr>
          <p:nvPr>
            <p:ph type="body" idx="1"/>
          </p:nvPr>
        </p:nvSpPr>
        <p:spPr>
          <a:xfrm>
            <a:off x="650875" y="1143000"/>
            <a:ext cx="8820150" cy="4694238"/>
          </a:xfrm>
        </p:spPr>
        <p:txBody>
          <a:bodyPr/>
          <a:lstStyle/>
          <a:p>
            <a:pPr>
              <a:lnSpc>
                <a:spcPct val="100000"/>
              </a:lnSpc>
            </a:pPr>
            <a:r>
              <a:rPr lang="zh-CN" altLang="en-US"/>
              <a:t>数据查询（续）</a:t>
            </a:r>
          </a:p>
          <a:p>
            <a:pPr lvl="1"/>
            <a:r>
              <a:rPr lang="en-US" altLang="zh-CN"/>
              <a:t>WHERE</a:t>
            </a:r>
            <a:r>
              <a:rPr lang="zh-CN" altLang="en-US"/>
              <a:t>子句的条件表达式</a:t>
            </a:r>
          </a:p>
          <a:p>
            <a:pPr lvl="2"/>
            <a:r>
              <a:rPr lang="zh-CN" altLang="en-US"/>
              <a:t>比较操作符</a:t>
            </a:r>
          </a:p>
          <a:p>
            <a:pPr lvl="2"/>
            <a:r>
              <a:rPr lang="zh-CN" altLang="en-US"/>
              <a:t>确定范围</a:t>
            </a:r>
          </a:p>
          <a:p>
            <a:pPr lvl="2"/>
            <a:r>
              <a:rPr lang="zh-CN" altLang="en-US"/>
              <a:t>集合查找</a:t>
            </a:r>
          </a:p>
          <a:p>
            <a:pPr lvl="2"/>
            <a:r>
              <a:rPr lang="zh-CN" altLang="en-US"/>
              <a:t>字符匹配</a:t>
            </a:r>
            <a:r>
              <a:rPr lang="en-US" altLang="zh-CN"/>
              <a:t>:</a:t>
            </a:r>
            <a:r>
              <a:rPr lang="zh-CN" altLang="en-US"/>
              <a:t>各种匹配符</a:t>
            </a:r>
          </a:p>
          <a:p>
            <a:pPr lvl="2"/>
            <a:r>
              <a:rPr lang="zh-CN" altLang="en-US"/>
              <a:t>空值运算</a:t>
            </a:r>
          </a:p>
          <a:p>
            <a:pPr lvl="2"/>
            <a:r>
              <a:rPr lang="zh-CN" altLang="en-US"/>
              <a:t>多重条件组合</a:t>
            </a:r>
          </a:p>
          <a:p>
            <a:pPr lvl="1"/>
            <a:endParaRPr lang="zh-CN" altLang="en-US"/>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3DBFBBD-032C-4F9E-8614-FC629F491576}" type="slidenum">
              <a:rPr lang="zh-CN" altLang="en-US"/>
              <a:pPr/>
              <a:t>202</a:t>
            </a:fld>
            <a:endParaRPr lang="en-US" altLang="zh-CN"/>
          </a:p>
        </p:txBody>
      </p:sp>
      <p:sp>
        <p:nvSpPr>
          <p:cNvPr id="5" name="日期占位符 4"/>
          <p:cNvSpPr>
            <a:spLocks noGrp="1"/>
          </p:cNvSpPr>
          <p:nvPr>
            <p:ph type="dt" sz="half" idx="11"/>
          </p:nvPr>
        </p:nvSpPr>
        <p:spPr/>
        <p:txBody>
          <a:bodyPr/>
          <a:lstStyle/>
          <a:p>
            <a:fld id="{B5127881-4DD8-476E-9B26-A54AA10483CD}" type="datetime1">
              <a:rPr lang="zh-CN" altLang="en-US"/>
              <a:pPr/>
              <a:t>2023/3/5</a:t>
            </a:fld>
            <a:endParaRPr lang="en-US" altLang="zh-CN" sz="1000"/>
          </a:p>
        </p:txBody>
      </p:sp>
      <p:sp>
        <p:nvSpPr>
          <p:cNvPr id="1711106" name="Rectangle 2"/>
          <p:cNvSpPr>
            <a:spLocks noGrp="1" noChangeArrowheads="1"/>
          </p:cNvSpPr>
          <p:nvPr>
            <p:ph type="title"/>
          </p:nvPr>
        </p:nvSpPr>
        <p:spPr/>
        <p:txBody>
          <a:bodyPr/>
          <a:lstStyle/>
          <a:p>
            <a:r>
              <a:rPr lang="en-US" altLang="zh-CN"/>
              <a:t>4.8  </a:t>
            </a:r>
            <a:r>
              <a:rPr lang="zh-CN" altLang="en-US"/>
              <a:t>小    结</a:t>
            </a:r>
          </a:p>
        </p:txBody>
      </p:sp>
      <p:sp>
        <p:nvSpPr>
          <p:cNvPr id="1711107" name="Rectangle 3"/>
          <p:cNvSpPr>
            <a:spLocks noGrp="1" noChangeArrowheads="1"/>
          </p:cNvSpPr>
          <p:nvPr>
            <p:ph type="body" idx="1"/>
          </p:nvPr>
        </p:nvSpPr>
        <p:spPr>
          <a:xfrm>
            <a:off x="650875" y="1143000"/>
            <a:ext cx="8820150" cy="4694238"/>
          </a:xfrm>
        </p:spPr>
        <p:txBody>
          <a:bodyPr/>
          <a:lstStyle/>
          <a:p>
            <a:pPr>
              <a:lnSpc>
                <a:spcPct val="100000"/>
              </a:lnSpc>
            </a:pPr>
            <a:r>
              <a:rPr lang="zh-CN" altLang="en-US"/>
              <a:t>数据查询（续）</a:t>
            </a:r>
          </a:p>
          <a:p>
            <a:pPr lvl="1"/>
            <a:r>
              <a:rPr lang="zh-CN" altLang="en-US"/>
              <a:t>多表连接查询</a:t>
            </a:r>
          </a:p>
          <a:p>
            <a:pPr lvl="2"/>
            <a:r>
              <a:rPr lang="zh-CN" altLang="en-US"/>
              <a:t>等值连接、自然连接</a:t>
            </a:r>
          </a:p>
          <a:p>
            <a:pPr lvl="2"/>
            <a:r>
              <a:rPr lang="zh-CN" altLang="en-US"/>
              <a:t>外连接</a:t>
            </a:r>
          </a:p>
          <a:p>
            <a:pPr lvl="2"/>
            <a:r>
              <a:rPr lang="zh-CN" altLang="en-US"/>
              <a:t>复合条件连接</a:t>
            </a:r>
          </a:p>
          <a:p>
            <a:pPr lvl="2"/>
            <a:r>
              <a:rPr lang="zh-CN" altLang="en-US"/>
              <a:t>子查询</a:t>
            </a:r>
          </a:p>
          <a:p>
            <a:pPr lvl="3"/>
            <a:r>
              <a:rPr lang="zh-CN" altLang="en-US"/>
              <a:t>不相关子查询、相关子查询</a:t>
            </a:r>
          </a:p>
          <a:p>
            <a:pPr lvl="2"/>
            <a:r>
              <a:rPr lang="zh-CN" altLang="en-US"/>
              <a:t>集合查询</a:t>
            </a:r>
          </a:p>
          <a:p>
            <a:endParaRPr lang="zh-CN" altLang="en-US"/>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066417D-5DF0-418B-A70B-E6C9571377EF}" type="slidenum">
              <a:rPr lang="zh-CN" altLang="en-US"/>
              <a:pPr/>
              <a:t>203</a:t>
            </a:fld>
            <a:endParaRPr lang="en-US" altLang="zh-CN"/>
          </a:p>
        </p:txBody>
      </p:sp>
      <p:sp>
        <p:nvSpPr>
          <p:cNvPr id="5" name="日期占位符 4"/>
          <p:cNvSpPr>
            <a:spLocks noGrp="1"/>
          </p:cNvSpPr>
          <p:nvPr>
            <p:ph type="dt" sz="half" idx="11"/>
          </p:nvPr>
        </p:nvSpPr>
        <p:spPr/>
        <p:txBody>
          <a:bodyPr/>
          <a:lstStyle/>
          <a:p>
            <a:fld id="{41E54BD3-C413-43BD-95C8-969DB9640227}" type="datetime1">
              <a:rPr lang="zh-CN" altLang="en-US"/>
              <a:pPr/>
              <a:t>2023/3/5</a:t>
            </a:fld>
            <a:endParaRPr lang="en-US" altLang="zh-CN" sz="1000"/>
          </a:p>
        </p:txBody>
      </p:sp>
      <p:sp>
        <p:nvSpPr>
          <p:cNvPr id="1712130" name="Rectangle 2"/>
          <p:cNvSpPr>
            <a:spLocks noGrp="1" noChangeArrowheads="1"/>
          </p:cNvSpPr>
          <p:nvPr>
            <p:ph type="title"/>
          </p:nvPr>
        </p:nvSpPr>
        <p:spPr/>
        <p:txBody>
          <a:bodyPr/>
          <a:lstStyle/>
          <a:p>
            <a:r>
              <a:rPr lang="en-US" altLang="zh-CN"/>
              <a:t>4.8  </a:t>
            </a:r>
            <a:r>
              <a:rPr lang="zh-CN" altLang="en-US"/>
              <a:t>小    结</a:t>
            </a:r>
          </a:p>
        </p:txBody>
      </p:sp>
      <p:sp>
        <p:nvSpPr>
          <p:cNvPr id="1712131" name="Rectangle 3"/>
          <p:cNvSpPr>
            <a:spLocks noGrp="1" noChangeArrowheads="1"/>
          </p:cNvSpPr>
          <p:nvPr>
            <p:ph type="body" idx="1"/>
          </p:nvPr>
        </p:nvSpPr>
        <p:spPr>
          <a:xfrm>
            <a:off x="650875" y="1143000"/>
            <a:ext cx="8820150" cy="4651375"/>
          </a:xfrm>
        </p:spPr>
        <p:txBody>
          <a:bodyPr/>
          <a:lstStyle/>
          <a:p>
            <a:r>
              <a:rPr lang="zh-CN" altLang="en-US"/>
              <a:t>数据操纵</a:t>
            </a:r>
          </a:p>
          <a:p>
            <a:pPr lvl="1"/>
            <a:r>
              <a:rPr lang="zh-CN" altLang="en-US"/>
              <a:t>插入数据</a:t>
            </a:r>
          </a:p>
          <a:p>
            <a:pPr lvl="1"/>
            <a:r>
              <a:rPr lang="zh-CN" altLang="en-US"/>
              <a:t>修改数据</a:t>
            </a:r>
          </a:p>
          <a:p>
            <a:pPr lvl="2"/>
            <a:r>
              <a:rPr lang="zh-CN" altLang="en-US"/>
              <a:t>更新单表数据</a:t>
            </a:r>
          </a:p>
          <a:p>
            <a:pPr lvl="2"/>
            <a:r>
              <a:rPr lang="zh-CN" altLang="en-US"/>
              <a:t>带子查询的数据修改</a:t>
            </a:r>
          </a:p>
          <a:p>
            <a:pPr lvl="1"/>
            <a:r>
              <a:rPr lang="zh-CN" altLang="en-US"/>
              <a:t>删除数据</a:t>
            </a:r>
          </a:p>
          <a:p>
            <a:pPr lvl="2"/>
            <a:r>
              <a:rPr lang="zh-CN" altLang="en-US"/>
              <a:t>删除单表数据</a:t>
            </a:r>
          </a:p>
          <a:p>
            <a:pPr lvl="2"/>
            <a:r>
              <a:rPr lang="zh-CN" altLang="en-US"/>
              <a:t>带子查询的数据删除</a:t>
            </a:r>
          </a:p>
          <a:p>
            <a:endParaRPr lang="zh-CN" altLang="en-US"/>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171EC61-41D3-40A1-BFB5-106CA1F109EB}" type="slidenum">
              <a:rPr lang="zh-CN" altLang="en-US"/>
              <a:pPr/>
              <a:t>204</a:t>
            </a:fld>
            <a:endParaRPr lang="en-US" altLang="zh-CN"/>
          </a:p>
        </p:txBody>
      </p:sp>
      <p:sp>
        <p:nvSpPr>
          <p:cNvPr id="5" name="日期占位符 4"/>
          <p:cNvSpPr>
            <a:spLocks noGrp="1"/>
          </p:cNvSpPr>
          <p:nvPr>
            <p:ph type="dt" sz="half" idx="11"/>
          </p:nvPr>
        </p:nvSpPr>
        <p:spPr/>
        <p:txBody>
          <a:bodyPr/>
          <a:lstStyle/>
          <a:p>
            <a:fld id="{249FCC47-0F0A-4B84-A885-758CDA37D901}" type="datetime1">
              <a:rPr lang="zh-CN" altLang="en-US"/>
              <a:pPr/>
              <a:t>2023/3/5</a:t>
            </a:fld>
            <a:endParaRPr lang="en-US" altLang="zh-CN" sz="1000"/>
          </a:p>
        </p:txBody>
      </p:sp>
      <p:sp>
        <p:nvSpPr>
          <p:cNvPr id="1713154" name="Rectangle 2"/>
          <p:cNvSpPr>
            <a:spLocks noGrp="1" noChangeArrowheads="1"/>
          </p:cNvSpPr>
          <p:nvPr>
            <p:ph type="title"/>
          </p:nvPr>
        </p:nvSpPr>
        <p:spPr/>
        <p:txBody>
          <a:bodyPr/>
          <a:lstStyle/>
          <a:p>
            <a:r>
              <a:rPr lang="en-US" altLang="zh-CN"/>
              <a:t>4.8  </a:t>
            </a:r>
            <a:r>
              <a:rPr lang="zh-CN" altLang="en-US"/>
              <a:t>小    结</a:t>
            </a:r>
          </a:p>
        </p:txBody>
      </p:sp>
      <p:sp>
        <p:nvSpPr>
          <p:cNvPr id="1713155" name="Rectangle 3"/>
          <p:cNvSpPr>
            <a:spLocks noGrp="1" noChangeArrowheads="1"/>
          </p:cNvSpPr>
          <p:nvPr>
            <p:ph type="body" idx="1"/>
          </p:nvPr>
        </p:nvSpPr>
        <p:spPr>
          <a:xfrm>
            <a:off x="650875" y="1143000"/>
            <a:ext cx="8820150" cy="3051175"/>
          </a:xfrm>
        </p:spPr>
        <p:txBody>
          <a:bodyPr/>
          <a:lstStyle/>
          <a:p>
            <a:r>
              <a:rPr lang="zh-CN" altLang="en-US"/>
              <a:t>视图</a:t>
            </a:r>
          </a:p>
          <a:p>
            <a:pPr lvl="1"/>
            <a:r>
              <a:rPr lang="zh-CN" altLang="en-US"/>
              <a:t>定义方法</a:t>
            </a:r>
          </a:p>
          <a:p>
            <a:pPr lvl="1"/>
            <a:r>
              <a:rPr lang="zh-CN" altLang="en-US"/>
              <a:t>使用视图</a:t>
            </a:r>
          </a:p>
          <a:p>
            <a:pPr lvl="2"/>
            <a:r>
              <a:rPr lang="en-US" altLang="zh-CN"/>
              <a:t>WITH CHECK OPTION</a:t>
            </a:r>
          </a:p>
          <a:p>
            <a:pPr lvl="1"/>
            <a:r>
              <a:rPr lang="zh-CN" altLang="en-US"/>
              <a:t>视图消解</a:t>
            </a:r>
          </a:p>
          <a:p>
            <a:endParaRPr lang="zh-CN"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3A6FC0E-B305-44FE-9E85-8D5DD8182132}" type="slidenum">
              <a:rPr lang="zh-CN" altLang="en-US"/>
              <a:pPr/>
              <a:t>205</a:t>
            </a:fld>
            <a:endParaRPr lang="en-US" altLang="zh-CN"/>
          </a:p>
        </p:txBody>
      </p:sp>
      <p:sp>
        <p:nvSpPr>
          <p:cNvPr id="5" name="日期占位符 4"/>
          <p:cNvSpPr>
            <a:spLocks noGrp="1"/>
          </p:cNvSpPr>
          <p:nvPr>
            <p:ph type="dt" sz="half" idx="11"/>
          </p:nvPr>
        </p:nvSpPr>
        <p:spPr/>
        <p:txBody>
          <a:bodyPr/>
          <a:lstStyle/>
          <a:p>
            <a:fld id="{C8A79AC4-8E37-42FF-8FCB-84615E7F11A6}" type="datetime1">
              <a:rPr lang="zh-CN" altLang="en-US"/>
              <a:pPr/>
              <a:t>2023/3/5</a:t>
            </a:fld>
            <a:endParaRPr lang="en-US" altLang="zh-CN" sz="1000"/>
          </a:p>
        </p:txBody>
      </p:sp>
      <p:sp>
        <p:nvSpPr>
          <p:cNvPr id="1766402" name="Rectangle 2"/>
          <p:cNvSpPr>
            <a:spLocks noGrp="1" noChangeArrowheads="1"/>
          </p:cNvSpPr>
          <p:nvPr>
            <p:ph type="title"/>
          </p:nvPr>
        </p:nvSpPr>
        <p:spPr>
          <a:xfrm>
            <a:off x="560388" y="333375"/>
            <a:ext cx="9345612" cy="493713"/>
          </a:xfrm>
        </p:spPr>
        <p:txBody>
          <a:bodyPr/>
          <a:lstStyle/>
          <a:p>
            <a:r>
              <a:rPr lang="en-US" altLang="zh-CN" sz="3600"/>
              <a:t>VC6</a:t>
            </a:r>
            <a:r>
              <a:rPr lang="zh-CN" altLang="en-US" sz="3600"/>
              <a:t>、</a:t>
            </a:r>
            <a:r>
              <a:rPr lang="en-US" altLang="zh-CN" sz="3600"/>
              <a:t>SQLServer2000</a:t>
            </a:r>
            <a:r>
              <a:rPr lang="zh-CN" altLang="en-US" sz="3600"/>
              <a:t>下</a:t>
            </a:r>
            <a:r>
              <a:rPr lang="en-US" altLang="zh-CN" sz="3600"/>
              <a:t>ESQL</a:t>
            </a:r>
            <a:r>
              <a:rPr lang="zh-CN" altLang="en-US" sz="3600"/>
              <a:t>的</a:t>
            </a:r>
            <a:r>
              <a:rPr lang="en-US" altLang="zh-CN" sz="3600"/>
              <a:t>C</a:t>
            </a:r>
            <a:r>
              <a:rPr lang="zh-CN" altLang="en-US" sz="3600"/>
              <a:t>应用程序</a:t>
            </a:r>
          </a:p>
        </p:txBody>
      </p:sp>
      <p:sp>
        <p:nvSpPr>
          <p:cNvPr id="1766403" name="Rectangle 3"/>
          <p:cNvSpPr>
            <a:spLocks noGrp="1" noChangeArrowheads="1"/>
          </p:cNvSpPr>
          <p:nvPr>
            <p:ph type="body" idx="1"/>
          </p:nvPr>
        </p:nvSpPr>
        <p:spPr>
          <a:xfrm>
            <a:off x="650875" y="1143000"/>
            <a:ext cx="8820150" cy="5414963"/>
          </a:xfrm>
        </p:spPr>
        <p:txBody>
          <a:bodyPr/>
          <a:lstStyle/>
          <a:p>
            <a:pPr>
              <a:lnSpc>
                <a:spcPct val="95000"/>
              </a:lnSpc>
              <a:spcBef>
                <a:spcPct val="15000"/>
              </a:spcBef>
            </a:pPr>
            <a:r>
              <a:rPr lang="zh-CN" altLang="en-US"/>
              <a:t>嵌入</a:t>
            </a:r>
            <a:r>
              <a:rPr lang="en-US" altLang="zh-CN"/>
              <a:t>SQL </a:t>
            </a:r>
            <a:r>
              <a:rPr lang="zh-CN" altLang="en-US"/>
              <a:t>的</a:t>
            </a:r>
            <a:r>
              <a:rPr lang="en-US" altLang="zh-CN"/>
              <a:t>C </a:t>
            </a:r>
            <a:r>
              <a:rPr lang="zh-CN" altLang="en-US"/>
              <a:t>应用程序具体到</a:t>
            </a:r>
            <a:r>
              <a:rPr lang="en-US" altLang="zh-CN"/>
              <a:t>VC++6.0</a:t>
            </a:r>
            <a:r>
              <a:rPr lang="zh-CN" altLang="en-US"/>
              <a:t>、</a:t>
            </a:r>
            <a:r>
              <a:rPr lang="en-US" altLang="zh-CN"/>
              <a:t>SQL Server2000 </a:t>
            </a:r>
            <a:r>
              <a:rPr lang="zh-CN" altLang="en-US"/>
              <a:t>下，调试可分为</a:t>
            </a:r>
            <a:r>
              <a:rPr lang="en-US" altLang="zh-CN"/>
              <a:t>:</a:t>
            </a:r>
          </a:p>
          <a:p>
            <a:pPr lvl="1">
              <a:lnSpc>
                <a:spcPct val="95000"/>
              </a:lnSpc>
              <a:spcBef>
                <a:spcPct val="15000"/>
              </a:spcBef>
            </a:pPr>
            <a:r>
              <a:rPr lang="en-US" altLang="zh-CN"/>
              <a:t> </a:t>
            </a:r>
            <a:r>
              <a:rPr lang="zh-CN" altLang="en-US"/>
              <a:t>环境初始化</a:t>
            </a:r>
            <a:r>
              <a:rPr lang="en-US" altLang="zh-CN"/>
              <a:t>; </a:t>
            </a:r>
            <a:r>
              <a:rPr lang="zh-CN" altLang="en-US"/>
              <a:t>预编译</a:t>
            </a:r>
            <a:r>
              <a:rPr lang="en-US" altLang="zh-CN"/>
              <a:t>; </a:t>
            </a:r>
            <a:r>
              <a:rPr lang="zh-CN" altLang="en-US"/>
              <a:t>编译</a:t>
            </a:r>
            <a:r>
              <a:rPr lang="en-US" altLang="zh-CN"/>
              <a:t>; </a:t>
            </a:r>
            <a:r>
              <a:rPr lang="zh-CN" altLang="en-US"/>
              <a:t>连接</a:t>
            </a:r>
            <a:r>
              <a:rPr lang="en-US" altLang="zh-CN"/>
              <a:t>; </a:t>
            </a:r>
            <a:r>
              <a:rPr lang="zh-CN" altLang="en-US"/>
              <a:t>运行。</a:t>
            </a:r>
          </a:p>
          <a:p>
            <a:pPr>
              <a:lnSpc>
                <a:spcPct val="95000"/>
              </a:lnSpc>
              <a:spcBef>
                <a:spcPct val="15000"/>
              </a:spcBef>
            </a:pPr>
            <a:r>
              <a:rPr lang="en-US" altLang="zh-CN"/>
              <a:t>1. </a:t>
            </a:r>
            <a:r>
              <a:rPr lang="zh-CN" altLang="en-US"/>
              <a:t>环境初始化</a:t>
            </a:r>
          </a:p>
          <a:p>
            <a:pPr lvl="1">
              <a:lnSpc>
                <a:spcPct val="95000"/>
              </a:lnSpc>
              <a:spcBef>
                <a:spcPct val="15000"/>
              </a:spcBef>
            </a:pPr>
            <a:r>
              <a:rPr lang="en-US" altLang="zh-CN"/>
              <a:t>SQL Server2000 </a:t>
            </a:r>
            <a:r>
              <a:rPr lang="zh-CN" altLang="en-US"/>
              <a:t>为嵌入式</a:t>
            </a:r>
            <a:r>
              <a:rPr lang="en-US" altLang="zh-CN"/>
              <a:t>SQL </a:t>
            </a:r>
            <a:r>
              <a:rPr lang="zh-CN" altLang="en-US"/>
              <a:t>提供了特殊的接口</a:t>
            </a:r>
            <a:endParaRPr lang="en-US" altLang="zh-CN"/>
          </a:p>
          <a:p>
            <a:pPr lvl="2">
              <a:lnSpc>
                <a:spcPct val="95000"/>
              </a:lnSpc>
              <a:spcBef>
                <a:spcPct val="15000"/>
              </a:spcBef>
            </a:pPr>
            <a:r>
              <a:rPr lang="zh-CN" altLang="en-US" sz="2400"/>
              <a:t>默认的安装方式并没有安装这些接口</a:t>
            </a:r>
            <a:r>
              <a:rPr lang="en-US" altLang="zh-CN" sz="2400"/>
              <a:t>; </a:t>
            </a:r>
            <a:r>
              <a:rPr lang="zh-CN" altLang="en-US" sz="2400"/>
              <a:t>因此</a:t>
            </a:r>
            <a:r>
              <a:rPr lang="en-US" altLang="zh-CN" sz="2400"/>
              <a:t>, </a:t>
            </a:r>
            <a:r>
              <a:rPr lang="zh-CN" altLang="en-US" sz="2400"/>
              <a:t>需要把</a:t>
            </a:r>
            <a:r>
              <a:rPr lang="en-US" altLang="zh-CN" sz="2400"/>
              <a:t>devtools.rar </a:t>
            </a:r>
            <a:r>
              <a:rPr lang="zh-CN" altLang="en-US" sz="2400"/>
              <a:t>解压到</a:t>
            </a:r>
            <a:r>
              <a:rPr lang="en-US" altLang="zh-CN" sz="2400"/>
              <a:t>SQLServer </a:t>
            </a:r>
            <a:r>
              <a:rPr lang="zh-CN" altLang="en-US" sz="2400"/>
              <a:t>的系统目录下</a:t>
            </a:r>
            <a:r>
              <a:rPr lang="en-US" altLang="zh-CN" sz="2400"/>
              <a:t>; </a:t>
            </a:r>
            <a:endParaRPr lang="zh-CN" altLang="en-US" sz="2400"/>
          </a:p>
          <a:p>
            <a:pPr lvl="1">
              <a:lnSpc>
                <a:spcPct val="95000"/>
              </a:lnSpc>
              <a:spcBef>
                <a:spcPct val="15000"/>
              </a:spcBef>
            </a:pPr>
            <a:r>
              <a:rPr lang="zh-CN" altLang="en-US"/>
              <a:t>初始化</a:t>
            </a:r>
            <a:r>
              <a:rPr lang="en-US" altLang="zh-CN"/>
              <a:t>Visual C++ 6.0 </a:t>
            </a:r>
            <a:r>
              <a:rPr lang="zh-CN" altLang="en-US"/>
              <a:t>编译器环境</a:t>
            </a:r>
          </a:p>
          <a:p>
            <a:pPr lvl="2">
              <a:lnSpc>
                <a:spcPct val="95000"/>
              </a:lnSpc>
              <a:spcBef>
                <a:spcPct val="15000"/>
              </a:spcBef>
            </a:pPr>
            <a:r>
              <a:rPr lang="zh-CN" altLang="en-US" sz="2400"/>
              <a:t>在命令行方式下运行文件</a:t>
            </a:r>
            <a:r>
              <a:rPr lang="en-US" altLang="zh-CN" sz="2400"/>
              <a:t>: \Microsoft Visual Studio\VC98\Bin\vcvars32.bat</a:t>
            </a:r>
            <a:endParaRPr lang="zh-CN" altLang="en-US" sz="2400"/>
          </a:p>
          <a:p>
            <a:pPr lvl="1">
              <a:lnSpc>
                <a:spcPct val="95000"/>
              </a:lnSpc>
              <a:spcBef>
                <a:spcPct val="15000"/>
              </a:spcBef>
            </a:pPr>
            <a:r>
              <a:rPr lang="zh-CN" altLang="en-US"/>
              <a:t>初始化</a:t>
            </a:r>
            <a:r>
              <a:rPr lang="en-US" altLang="zh-CN"/>
              <a:t>SQL Server </a:t>
            </a:r>
            <a:r>
              <a:rPr lang="zh-CN" altLang="en-US"/>
              <a:t>的预编译环境</a:t>
            </a:r>
          </a:p>
          <a:p>
            <a:pPr lvl="2">
              <a:lnSpc>
                <a:spcPct val="95000"/>
              </a:lnSpc>
              <a:spcBef>
                <a:spcPct val="15000"/>
              </a:spcBef>
            </a:pPr>
            <a:r>
              <a:rPr lang="zh-CN" altLang="en-US" sz="2400"/>
              <a:t>在命令行方式下运行文件</a:t>
            </a:r>
            <a:r>
              <a:rPr lang="en-US" altLang="zh-CN" sz="2400"/>
              <a:t>: \Devtools\samples\esqlc\setenv.bat</a:t>
            </a:r>
            <a:r>
              <a:rPr lang="zh-CN" altLang="en-US" sz="2400"/>
              <a:t>。</a:t>
            </a:r>
          </a:p>
        </p:txBody>
      </p:sp>
    </p:spTree>
    <p:extLst>
      <p:ext uri="{BB962C8B-B14F-4D97-AF65-F5344CB8AC3E}">
        <p14:creationId xmlns:p14="http://schemas.microsoft.com/office/powerpoint/2010/main" val="348648165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0EE192A-72C6-4136-921A-253BA4874BC1}" type="slidenum">
              <a:rPr lang="zh-CN" altLang="en-US"/>
              <a:pPr/>
              <a:t>206</a:t>
            </a:fld>
            <a:endParaRPr lang="en-US" altLang="zh-CN"/>
          </a:p>
        </p:txBody>
      </p:sp>
      <p:sp>
        <p:nvSpPr>
          <p:cNvPr id="5" name="日期占位符 4"/>
          <p:cNvSpPr>
            <a:spLocks noGrp="1"/>
          </p:cNvSpPr>
          <p:nvPr>
            <p:ph type="dt" sz="half" idx="11"/>
          </p:nvPr>
        </p:nvSpPr>
        <p:spPr/>
        <p:txBody>
          <a:bodyPr/>
          <a:lstStyle/>
          <a:p>
            <a:fld id="{8058B896-8492-44A7-9004-67E16951D953}" type="datetime1">
              <a:rPr lang="zh-CN" altLang="en-US"/>
              <a:pPr/>
              <a:t>2023/3/5</a:t>
            </a:fld>
            <a:endParaRPr lang="en-US" altLang="zh-CN" sz="1000"/>
          </a:p>
        </p:txBody>
      </p:sp>
      <p:sp>
        <p:nvSpPr>
          <p:cNvPr id="1767426" name="Rectangle 2"/>
          <p:cNvSpPr>
            <a:spLocks noGrp="1" noChangeArrowheads="1"/>
          </p:cNvSpPr>
          <p:nvPr>
            <p:ph type="title"/>
          </p:nvPr>
        </p:nvSpPr>
        <p:spPr>
          <a:xfrm>
            <a:off x="488950" y="420688"/>
            <a:ext cx="9417050" cy="493712"/>
          </a:xfrm>
        </p:spPr>
        <p:txBody>
          <a:bodyPr/>
          <a:lstStyle/>
          <a:p>
            <a:r>
              <a:rPr lang="en-US" altLang="zh-CN" sz="3600"/>
              <a:t>VC6</a:t>
            </a:r>
            <a:r>
              <a:rPr lang="zh-CN" altLang="en-US" sz="3600"/>
              <a:t>、</a:t>
            </a:r>
            <a:r>
              <a:rPr lang="en-US" altLang="zh-CN" sz="3600"/>
              <a:t>SQLServer2000</a:t>
            </a:r>
            <a:r>
              <a:rPr lang="zh-CN" altLang="en-US" sz="3600"/>
              <a:t>下</a:t>
            </a:r>
            <a:r>
              <a:rPr lang="en-US" altLang="zh-CN" sz="3600"/>
              <a:t>ESQL</a:t>
            </a:r>
            <a:r>
              <a:rPr lang="zh-CN" altLang="en-US" sz="3600"/>
              <a:t>的</a:t>
            </a:r>
            <a:r>
              <a:rPr lang="en-US" altLang="zh-CN" sz="3600"/>
              <a:t>C</a:t>
            </a:r>
            <a:r>
              <a:rPr lang="zh-CN" altLang="en-US" sz="3600"/>
              <a:t>应用程序</a:t>
            </a:r>
          </a:p>
        </p:txBody>
      </p:sp>
      <p:sp>
        <p:nvSpPr>
          <p:cNvPr id="1767427" name="Rectangle 3"/>
          <p:cNvSpPr>
            <a:spLocks noGrp="1" noChangeArrowheads="1"/>
          </p:cNvSpPr>
          <p:nvPr>
            <p:ph type="body" idx="1"/>
          </p:nvPr>
        </p:nvSpPr>
        <p:spPr>
          <a:xfrm>
            <a:off x="650875" y="1143000"/>
            <a:ext cx="8820150" cy="3905250"/>
          </a:xfrm>
        </p:spPr>
        <p:txBody>
          <a:bodyPr/>
          <a:lstStyle/>
          <a:p>
            <a:pPr lvl="1"/>
            <a:r>
              <a:rPr lang="en-US" altLang="zh-CN"/>
              <a:t>VC++6.0 </a:t>
            </a:r>
            <a:r>
              <a:rPr lang="zh-CN" altLang="en-US"/>
              <a:t>环境配置。具体配置分为如下三步</a:t>
            </a:r>
            <a:r>
              <a:rPr lang="en-US" altLang="zh-CN"/>
              <a:t>:</a:t>
            </a:r>
          </a:p>
          <a:p>
            <a:pPr>
              <a:buFont typeface="Wingdings" pitchFamily="2" charset="2"/>
              <a:buNone/>
            </a:pPr>
            <a:r>
              <a:rPr lang="en-US" altLang="zh-CN"/>
              <a:t>① Tools- &gt;options- &gt;directories- &gt;IncludeFiles: C:\Program Files\Microsoft SQL Server\devtools\include</a:t>
            </a:r>
          </a:p>
          <a:p>
            <a:pPr>
              <a:buFont typeface="Wingdings" pitchFamily="2" charset="2"/>
              <a:buNone/>
            </a:pPr>
            <a:r>
              <a:rPr lang="en-US" altLang="zh-CN"/>
              <a:t>② Tools- &gt;options- &gt;directories-&gt;Lib Files:C:\Program Files\Microsoft SQL Server\devtools\x86lib</a:t>
            </a:r>
          </a:p>
          <a:p>
            <a:pPr>
              <a:buFont typeface="Wingdings" pitchFamily="2" charset="2"/>
              <a:buNone/>
            </a:pPr>
            <a:r>
              <a:rPr lang="en-US" altLang="zh-CN"/>
              <a:t>③ project- &gt;Settings- &gt;Link- &gt;Object/Library Modules, </a:t>
            </a:r>
            <a:r>
              <a:rPr lang="zh-CN" altLang="en-US"/>
              <a:t>添加库文件</a:t>
            </a:r>
            <a:r>
              <a:rPr lang="en-US" altLang="zh-CN"/>
              <a:t>: SQLakw32.lib, Caw32.lib</a:t>
            </a:r>
            <a:r>
              <a:rPr lang="zh-CN" altLang="en-US"/>
              <a:t>。这两个文件之间用空格分开。</a:t>
            </a:r>
          </a:p>
        </p:txBody>
      </p:sp>
    </p:spTree>
    <p:extLst>
      <p:ext uri="{BB962C8B-B14F-4D97-AF65-F5344CB8AC3E}">
        <p14:creationId xmlns:p14="http://schemas.microsoft.com/office/powerpoint/2010/main" val="375207743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59A217F8-F694-4486-9C8E-17598AD4251F}" type="slidenum">
              <a:rPr lang="zh-CN" altLang="en-US"/>
              <a:pPr/>
              <a:t>207</a:t>
            </a:fld>
            <a:endParaRPr lang="en-US" altLang="zh-CN"/>
          </a:p>
        </p:txBody>
      </p:sp>
      <p:sp>
        <p:nvSpPr>
          <p:cNvPr id="6" name="日期占位符 4"/>
          <p:cNvSpPr>
            <a:spLocks noGrp="1"/>
          </p:cNvSpPr>
          <p:nvPr>
            <p:ph type="dt" sz="half" idx="11"/>
          </p:nvPr>
        </p:nvSpPr>
        <p:spPr/>
        <p:txBody>
          <a:bodyPr/>
          <a:lstStyle/>
          <a:p>
            <a:fld id="{B428F8EC-987A-46B0-BB23-8C90268B9EDB}" type="datetime1">
              <a:rPr lang="zh-CN" altLang="en-US"/>
              <a:pPr/>
              <a:t>2023/3/5</a:t>
            </a:fld>
            <a:endParaRPr lang="en-US" altLang="zh-CN" sz="1000"/>
          </a:p>
        </p:txBody>
      </p:sp>
      <p:pic>
        <p:nvPicPr>
          <p:cNvPr id="1768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3100"/>
            <a:ext cx="9906000" cy="3644900"/>
          </a:xfrm>
          <a:prstGeom prst="rect">
            <a:avLst/>
          </a:prstGeom>
          <a:noFill/>
          <a:extLst>
            <a:ext uri="{909E8E84-426E-40DD-AFC4-6F175D3DCCD1}">
              <a14:hiddenFill xmlns:a14="http://schemas.microsoft.com/office/drawing/2010/main">
                <a:solidFill>
                  <a:srgbClr val="FFFFFF"/>
                </a:solidFill>
              </a14:hiddenFill>
            </a:ext>
          </a:extLst>
        </p:spPr>
      </p:pic>
      <p:sp>
        <p:nvSpPr>
          <p:cNvPr id="1768450" name="Rectangle 2"/>
          <p:cNvSpPr>
            <a:spLocks noGrp="1" noChangeArrowheads="1"/>
          </p:cNvSpPr>
          <p:nvPr>
            <p:ph type="title"/>
          </p:nvPr>
        </p:nvSpPr>
        <p:spPr>
          <a:xfrm>
            <a:off x="273050" y="420688"/>
            <a:ext cx="9632950" cy="493712"/>
          </a:xfrm>
        </p:spPr>
        <p:txBody>
          <a:bodyPr/>
          <a:lstStyle/>
          <a:p>
            <a:r>
              <a:rPr lang="en-US" altLang="zh-CN" sz="3600"/>
              <a:t>VC6</a:t>
            </a:r>
            <a:r>
              <a:rPr lang="zh-CN" altLang="en-US" sz="3600"/>
              <a:t>、</a:t>
            </a:r>
            <a:r>
              <a:rPr lang="en-US" altLang="zh-CN" sz="3600"/>
              <a:t>SQLServer2000</a:t>
            </a:r>
            <a:r>
              <a:rPr lang="zh-CN" altLang="en-US" sz="3600"/>
              <a:t>下</a:t>
            </a:r>
            <a:r>
              <a:rPr lang="en-US" altLang="zh-CN" sz="3600"/>
              <a:t>ESQL</a:t>
            </a:r>
            <a:r>
              <a:rPr lang="zh-CN" altLang="en-US" sz="3600"/>
              <a:t>的</a:t>
            </a:r>
            <a:r>
              <a:rPr lang="en-US" altLang="zh-CN" sz="3600"/>
              <a:t>C</a:t>
            </a:r>
            <a:r>
              <a:rPr lang="zh-CN" altLang="en-US" sz="3600"/>
              <a:t>应用程序</a:t>
            </a:r>
          </a:p>
        </p:txBody>
      </p:sp>
      <p:sp>
        <p:nvSpPr>
          <p:cNvPr id="1768451" name="Rectangle 3"/>
          <p:cNvSpPr>
            <a:spLocks noGrp="1" noChangeArrowheads="1"/>
          </p:cNvSpPr>
          <p:nvPr>
            <p:ph type="body" idx="1"/>
          </p:nvPr>
        </p:nvSpPr>
        <p:spPr>
          <a:xfrm>
            <a:off x="650875" y="1143000"/>
            <a:ext cx="8820150" cy="2143125"/>
          </a:xfrm>
        </p:spPr>
        <p:txBody>
          <a:bodyPr/>
          <a:lstStyle/>
          <a:p>
            <a:r>
              <a:rPr lang="zh-CN" altLang="en-US"/>
              <a:t>预编译</a:t>
            </a:r>
          </a:p>
          <a:p>
            <a:pPr lvl="1"/>
            <a:r>
              <a:rPr lang="en-US" altLang="zh-CN"/>
              <a:t>C </a:t>
            </a:r>
            <a:r>
              <a:rPr lang="zh-CN" altLang="en-US"/>
              <a:t>语言编译程序不能识别应用程序中的</a:t>
            </a:r>
            <a:r>
              <a:rPr lang="en-US" altLang="zh-CN"/>
              <a:t>SQL </a:t>
            </a:r>
            <a:r>
              <a:rPr lang="zh-CN" altLang="en-US"/>
              <a:t>语句</a:t>
            </a:r>
            <a:r>
              <a:rPr lang="en-US" altLang="zh-CN"/>
              <a:t>, </a:t>
            </a:r>
            <a:r>
              <a:rPr lang="zh-CN" altLang="en-US"/>
              <a:t>需要经过预处理程序将其转换成</a:t>
            </a:r>
            <a:r>
              <a:rPr lang="en-US" altLang="zh-CN"/>
              <a:t>C </a:t>
            </a:r>
            <a:r>
              <a:rPr lang="zh-CN" altLang="en-US"/>
              <a:t>语句。</a:t>
            </a:r>
            <a:r>
              <a:rPr lang="en-US" altLang="zh-CN"/>
              <a:t>SQL Server </a:t>
            </a:r>
            <a:r>
              <a:rPr lang="zh-CN" altLang="en-US"/>
              <a:t>的预处理程序是</a:t>
            </a:r>
            <a:r>
              <a:rPr lang="en-US" altLang="zh-CN"/>
              <a:t>nsqlprep.exe</a:t>
            </a:r>
            <a:r>
              <a:rPr lang="zh-CN" altLang="en-US"/>
              <a:t>。</a:t>
            </a:r>
          </a:p>
          <a:p>
            <a:pPr lvl="2"/>
            <a:r>
              <a:rPr lang="en-US" altLang="zh-CN" sz="2400"/>
              <a:t>nsqlprep.exe </a:t>
            </a:r>
            <a:r>
              <a:rPr lang="zh-CN" altLang="en-US" sz="2400"/>
              <a:t>在</a:t>
            </a:r>
            <a:r>
              <a:rPr lang="en-US" altLang="zh-CN" sz="2400"/>
              <a:t>SQL Server </a:t>
            </a:r>
            <a:r>
              <a:rPr lang="zh-CN" altLang="en-US" sz="2400"/>
              <a:t>安装目录的</a:t>
            </a:r>
            <a:r>
              <a:rPr lang="en-US" altLang="zh-CN" sz="2400"/>
              <a:t>MSSQL\Binn</a:t>
            </a:r>
            <a:r>
              <a:rPr lang="zh-CN" altLang="en-US" sz="2400"/>
              <a:t>下。</a:t>
            </a:r>
          </a:p>
        </p:txBody>
      </p:sp>
    </p:spTree>
    <p:extLst>
      <p:ext uri="{BB962C8B-B14F-4D97-AF65-F5344CB8AC3E}">
        <p14:creationId xmlns:p14="http://schemas.microsoft.com/office/powerpoint/2010/main" val="5404211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717D2AF-E2D5-4C54-8B21-0D1A529E5284}" type="slidenum">
              <a:rPr lang="zh-CN" altLang="en-US"/>
              <a:pPr/>
              <a:t>208</a:t>
            </a:fld>
            <a:endParaRPr lang="en-US" altLang="zh-CN"/>
          </a:p>
        </p:txBody>
      </p:sp>
      <p:sp>
        <p:nvSpPr>
          <p:cNvPr id="5" name="日期占位符 4"/>
          <p:cNvSpPr>
            <a:spLocks noGrp="1"/>
          </p:cNvSpPr>
          <p:nvPr>
            <p:ph type="dt" sz="half" idx="11"/>
          </p:nvPr>
        </p:nvSpPr>
        <p:spPr/>
        <p:txBody>
          <a:bodyPr/>
          <a:lstStyle/>
          <a:p>
            <a:fld id="{C78D5C52-2FC4-45B2-8AF6-0DBD6F3458E3}" type="datetime1">
              <a:rPr lang="zh-CN" altLang="en-US"/>
              <a:pPr/>
              <a:t>2023/3/5</a:t>
            </a:fld>
            <a:endParaRPr lang="en-US" altLang="zh-CN" sz="1000"/>
          </a:p>
        </p:txBody>
      </p:sp>
      <p:sp>
        <p:nvSpPr>
          <p:cNvPr id="1769474" name="Rectangle 2"/>
          <p:cNvSpPr>
            <a:spLocks noGrp="1" noChangeArrowheads="1"/>
          </p:cNvSpPr>
          <p:nvPr>
            <p:ph type="title"/>
          </p:nvPr>
        </p:nvSpPr>
        <p:spPr>
          <a:xfrm>
            <a:off x="273050" y="420688"/>
            <a:ext cx="9632950" cy="493712"/>
          </a:xfrm>
        </p:spPr>
        <p:txBody>
          <a:bodyPr/>
          <a:lstStyle/>
          <a:p>
            <a:r>
              <a:rPr lang="en-US" altLang="zh-CN" sz="3600"/>
              <a:t>VC6</a:t>
            </a:r>
            <a:r>
              <a:rPr lang="zh-CN" altLang="en-US" sz="3600"/>
              <a:t>、</a:t>
            </a:r>
            <a:r>
              <a:rPr lang="en-US" altLang="zh-CN" sz="3600"/>
              <a:t>SQLServer2000</a:t>
            </a:r>
            <a:r>
              <a:rPr lang="zh-CN" altLang="en-US" sz="3600"/>
              <a:t>下</a:t>
            </a:r>
            <a:r>
              <a:rPr lang="en-US" altLang="zh-CN" sz="3600"/>
              <a:t>ESQL</a:t>
            </a:r>
            <a:r>
              <a:rPr lang="zh-CN" altLang="en-US" sz="3600"/>
              <a:t>的</a:t>
            </a:r>
            <a:r>
              <a:rPr lang="en-US" altLang="zh-CN" sz="3600"/>
              <a:t>C</a:t>
            </a:r>
            <a:r>
              <a:rPr lang="zh-CN" altLang="en-US" sz="3600"/>
              <a:t>应用程序</a:t>
            </a:r>
          </a:p>
        </p:txBody>
      </p:sp>
      <p:sp>
        <p:nvSpPr>
          <p:cNvPr id="1769475" name="Rectangle 3"/>
          <p:cNvSpPr>
            <a:spLocks noGrp="1" noChangeArrowheads="1"/>
          </p:cNvSpPr>
          <p:nvPr>
            <p:ph type="body" idx="1"/>
          </p:nvPr>
        </p:nvSpPr>
        <p:spPr>
          <a:xfrm>
            <a:off x="650875" y="1143000"/>
            <a:ext cx="8820150" cy="2901950"/>
          </a:xfrm>
        </p:spPr>
        <p:txBody>
          <a:bodyPr/>
          <a:lstStyle/>
          <a:p>
            <a:r>
              <a:rPr lang="zh-CN" altLang="en-US"/>
              <a:t>编译、连接与运行</a:t>
            </a:r>
          </a:p>
          <a:p>
            <a:pPr lvl="1"/>
            <a:r>
              <a:rPr lang="zh-CN" altLang="en-US"/>
              <a:t>在</a:t>
            </a:r>
            <a:r>
              <a:rPr lang="en-US" altLang="zh-CN"/>
              <a:t>VC++6.0 </a:t>
            </a:r>
            <a:r>
              <a:rPr lang="zh-CN" altLang="en-US"/>
              <a:t>中创建一个</a:t>
            </a:r>
            <a:r>
              <a:rPr lang="en-US" altLang="zh-CN"/>
              <a:t>Proiect, </a:t>
            </a:r>
          </a:p>
          <a:p>
            <a:pPr lvl="1"/>
            <a:r>
              <a:rPr lang="zh-CN" altLang="en-US"/>
              <a:t>然后将预编译生成的</a:t>
            </a:r>
            <a:r>
              <a:rPr lang="en-US" altLang="zh-CN"/>
              <a:t>c </a:t>
            </a:r>
            <a:r>
              <a:rPr lang="zh-CN" altLang="en-US"/>
              <a:t>文件加入</a:t>
            </a:r>
            <a:r>
              <a:rPr lang="en-US" altLang="zh-CN"/>
              <a:t>Proiect, </a:t>
            </a:r>
          </a:p>
          <a:p>
            <a:pPr lvl="1"/>
            <a:r>
              <a:rPr lang="zh-CN" altLang="en-US"/>
              <a:t>编译连接即可生成访问</a:t>
            </a:r>
            <a:r>
              <a:rPr lang="en-US" altLang="zh-CN"/>
              <a:t>SQL Server </a:t>
            </a:r>
            <a:r>
              <a:rPr lang="zh-CN" altLang="en-US"/>
              <a:t>的可执行程序。</a:t>
            </a:r>
          </a:p>
          <a:p>
            <a:r>
              <a:rPr lang="en-US" altLang="zh-CN"/>
              <a:t>Visual C++ 6.0 </a:t>
            </a:r>
            <a:r>
              <a:rPr lang="zh-CN" altLang="en-US"/>
              <a:t>进行编译连接时需要用到动态链接库</a:t>
            </a:r>
            <a:r>
              <a:rPr lang="en-US" altLang="zh-CN"/>
              <a:t>SQLakw32.dll </a:t>
            </a:r>
            <a:r>
              <a:rPr lang="zh-CN" altLang="en-US"/>
              <a:t>与</a:t>
            </a:r>
            <a:r>
              <a:rPr lang="en-US" altLang="zh-CN"/>
              <a:t>SQLaiw32.dll;</a:t>
            </a:r>
            <a:endParaRPr lang="zh-CN" altLang="en-US"/>
          </a:p>
        </p:txBody>
      </p:sp>
    </p:spTree>
    <p:extLst>
      <p:ext uri="{BB962C8B-B14F-4D97-AF65-F5344CB8AC3E}">
        <p14:creationId xmlns:p14="http://schemas.microsoft.com/office/powerpoint/2010/main" val="619979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188987E-237D-4AA6-8775-E7E26D16559E}" type="slidenum">
              <a:rPr lang="zh-CN" altLang="en-US"/>
              <a:pPr/>
              <a:t>21</a:t>
            </a:fld>
            <a:endParaRPr lang="en-US" altLang="zh-CN"/>
          </a:p>
        </p:txBody>
      </p:sp>
      <p:sp>
        <p:nvSpPr>
          <p:cNvPr id="5" name="日期占位符 4"/>
          <p:cNvSpPr>
            <a:spLocks noGrp="1"/>
          </p:cNvSpPr>
          <p:nvPr>
            <p:ph type="dt" sz="half" idx="11"/>
          </p:nvPr>
        </p:nvSpPr>
        <p:spPr/>
        <p:txBody>
          <a:bodyPr/>
          <a:lstStyle/>
          <a:p>
            <a:fld id="{A2D61E59-A15C-4924-A2AD-D0B257B34AFF}" type="datetime1">
              <a:rPr lang="zh-CN" altLang="en-US"/>
              <a:pPr/>
              <a:t>2023/3/5</a:t>
            </a:fld>
            <a:endParaRPr lang="en-US" altLang="zh-CN" sz="1000"/>
          </a:p>
        </p:txBody>
      </p:sp>
      <p:sp>
        <p:nvSpPr>
          <p:cNvPr id="1290242" name="Rectangle 2"/>
          <p:cNvSpPr>
            <a:spLocks noGrp="1" noChangeArrowheads="1"/>
          </p:cNvSpPr>
          <p:nvPr>
            <p:ph type="title"/>
          </p:nvPr>
        </p:nvSpPr>
        <p:spPr/>
        <p:txBody>
          <a:bodyPr/>
          <a:lstStyle/>
          <a:p>
            <a:r>
              <a:rPr lang="en-US" altLang="zh-CN"/>
              <a:t>2. </a:t>
            </a:r>
            <a:r>
              <a:rPr lang="zh-CN" altLang="en-US"/>
              <a:t>修改基本表</a:t>
            </a:r>
          </a:p>
        </p:txBody>
      </p:sp>
      <p:sp>
        <p:nvSpPr>
          <p:cNvPr id="1290243" name="Rectangle 3"/>
          <p:cNvSpPr>
            <a:spLocks noGrp="1" noChangeArrowheads="1"/>
          </p:cNvSpPr>
          <p:nvPr>
            <p:ph type="body" idx="1"/>
          </p:nvPr>
        </p:nvSpPr>
        <p:spPr>
          <a:xfrm>
            <a:off x="704850" y="1125538"/>
            <a:ext cx="8420100" cy="5551487"/>
          </a:xfrm>
        </p:spPr>
        <p:txBody>
          <a:bodyPr/>
          <a:lstStyle/>
          <a:p>
            <a:pPr marL="342900" indent="-342900" defTabSz="914400">
              <a:lnSpc>
                <a:spcPct val="100000"/>
              </a:lnSpc>
              <a:spcBef>
                <a:spcPct val="0"/>
              </a:spcBef>
              <a:buFont typeface="Wingdings" pitchFamily="2" charset="2"/>
              <a:buNone/>
            </a:pPr>
            <a:r>
              <a:rPr lang="en-US" altLang="zh-CN" dirty="0">
                <a:highlight>
                  <a:srgbClr val="CCFFCC"/>
                </a:highlight>
              </a:rPr>
              <a:t>ALTER TABLE &lt;</a:t>
            </a:r>
            <a:r>
              <a:rPr lang="zh-CN" altLang="en-US" dirty="0">
                <a:highlight>
                  <a:srgbClr val="CCFFCC"/>
                </a:highlight>
              </a:rPr>
              <a:t>表名</a:t>
            </a:r>
            <a:r>
              <a:rPr lang="en-US" altLang="zh-CN" dirty="0">
                <a:highlight>
                  <a:srgbClr val="CCFFCC"/>
                </a:highlight>
              </a:rPr>
              <a:t>&gt;  </a:t>
            </a:r>
          </a:p>
          <a:p>
            <a:pPr marL="342900" indent="-342900" defTabSz="914400">
              <a:lnSpc>
                <a:spcPct val="100000"/>
              </a:lnSpc>
              <a:spcBef>
                <a:spcPct val="0"/>
              </a:spcBef>
              <a:buFont typeface="Wingdings" pitchFamily="2" charset="2"/>
              <a:buNone/>
            </a:pPr>
            <a:r>
              <a:rPr lang="en-US" altLang="zh-CN" dirty="0">
                <a:highlight>
                  <a:srgbClr val="CCFFCC"/>
                </a:highlight>
              </a:rPr>
              <a:t>    [ADD &lt;</a:t>
            </a:r>
            <a:r>
              <a:rPr lang="zh-CN" altLang="en-US" dirty="0">
                <a:highlight>
                  <a:srgbClr val="CCFFCC"/>
                </a:highlight>
              </a:rPr>
              <a:t>列名</a:t>
            </a:r>
            <a:r>
              <a:rPr lang="en-US" altLang="zh-CN" dirty="0">
                <a:highlight>
                  <a:srgbClr val="CCFFCC"/>
                </a:highlight>
              </a:rPr>
              <a:t>&gt; &lt;</a:t>
            </a:r>
            <a:r>
              <a:rPr lang="zh-CN" altLang="en-US" dirty="0">
                <a:highlight>
                  <a:srgbClr val="CCFFCC"/>
                </a:highlight>
              </a:rPr>
              <a:t>数据类型</a:t>
            </a:r>
            <a:r>
              <a:rPr lang="en-US" altLang="zh-CN" dirty="0">
                <a:highlight>
                  <a:srgbClr val="CCFFCC"/>
                </a:highlight>
              </a:rPr>
              <a:t>&gt; [&lt;</a:t>
            </a:r>
            <a:r>
              <a:rPr lang="zh-CN" altLang="en-US" dirty="0">
                <a:highlight>
                  <a:srgbClr val="CCFFCC"/>
                </a:highlight>
              </a:rPr>
              <a:t>完整性约束</a:t>
            </a:r>
            <a:r>
              <a:rPr lang="en-US" altLang="zh-CN" dirty="0">
                <a:highlight>
                  <a:srgbClr val="CCFFCC"/>
                </a:highlight>
              </a:rPr>
              <a:t>&gt;]]</a:t>
            </a:r>
          </a:p>
          <a:p>
            <a:pPr marL="342900" indent="-342900" defTabSz="914400">
              <a:lnSpc>
                <a:spcPct val="100000"/>
              </a:lnSpc>
              <a:spcBef>
                <a:spcPct val="0"/>
              </a:spcBef>
              <a:buFont typeface="Wingdings" pitchFamily="2" charset="2"/>
              <a:buNone/>
            </a:pPr>
            <a:r>
              <a:rPr lang="en-US" altLang="zh-CN" dirty="0">
                <a:highlight>
                  <a:srgbClr val="CCFFCC"/>
                </a:highlight>
              </a:rPr>
              <a:t>    [DROP &lt;</a:t>
            </a:r>
            <a:r>
              <a:rPr lang="zh-CN" altLang="en-US" dirty="0">
                <a:highlight>
                  <a:srgbClr val="CCFFCC"/>
                </a:highlight>
              </a:rPr>
              <a:t>列名</a:t>
            </a:r>
            <a:r>
              <a:rPr lang="en-US" altLang="zh-CN" dirty="0">
                <a:highlight>
                  <a:srgbClr val="CCFFCC"/>
                </a:highlight>
              </a:rPr>
              <a:t>&gt; [CASCADE | RESTRICT]]</a:t>
            </a:r>
          </a:p>
          <a:p>
            <a:pPr marL="342900" indent="-342900" defTabSz="914400">
              <a:lnSpc>
                <a:spcPct val="100000"/>
              </a:lnSpc>
              <a:spcBef>
                <a:spcPct val="0"/>
              </a:spcBef>
              <a:buFont typeface="Wingdings" pitchFamily="2" charset="2"/>
              <a:buNone/>
            </a:pPr>
            <a:r>
              <a:rPr lang="en-US" altLang="zh-CN" dirty="0">
                <a:highlight>
                  <a:srgbClr val="CCFFCC"/>
                </a:highlight>
              </a:rPr>
              <a:t>    [ALTER &lt;</a:t>
            </a:r>
            <a:r>
              <a:rPr lang="zh-CN" altLang="en-US" dirty="0">
                <a:highlight>
                  <a:srgbClr val="CCFFCC"/>
                </a:highlight>
              </a:rPr>
              <a:t>列名</a:t>
            </a:r>
            <a:r>
              <a:rPr lang="en-US" altLang="zh-CN" dirty="0">
                <a:highlight>
                  <a:srgbClr val="CCFFCC"/>
                </a:highlight>
              </a:rPr>
              <a:t>&gt; &lt;</a:t>
            </a:r>
            <a:r>
              <a:rPr lang="zh-CN" altLang="en-US" dirty="0">
                <a:highlight>
                  <a:srgbClr val="CCFFCC"/>
                </a:highlight>
              </a:rPr>
              <a:t>数据类型</a:t>
            </a:r>
            <a:r>
              <a:rPr lang="en-US" altLang="zh-CN" dirty="0">
                <a:highlight>
                  <a:srgbClr val="CCFFCC"/>
                </a:highlight>
              </a:rPr>
              <a:t>&gt; ];</a:t>
            </a:r>
            <a:endParaRPr lang="zh-CN" altLang="en-US" dirty="0">
              <a:highlight>
                <a:srgbClr val="CCFFCC"/>
              </a:highlight>
            </a:endParaRPr>
          </a:p>
          <a:p>
            <a:pPr marL="742950" lvl="1" indent="-285750" algn="just" defTabSz="914400">
              <a:lnSpc>
                <a:spcPct val="100000"/>
              </a:lnSpc>
              <a:spcBef>
                <a:spcPct val="0"/>
              </a:spcBef>
            </a:pPr>
            <a:r>
              <a:rPr lang="en-US" altLang="zh-CN" dirty="0"/>
              <a:t>ADD</a:t>
            </a:r>
            <a:r>
              <a:rPr lang="zh-CN" altLang="en-US" dirty="0"/>
              <a:t>子句用于增加新列，包括列名、数据类型和列级完整性约束 </a:t>
            </a:r>
          </a:p>
          <a:p>
            <a:pPr marL="742950" lvl="1" indent="-285750" algn="just" defTabSz="914400">
              <a:lnSpc>
                <a:spcPct val="100000"/>
              </a:lnSpc>
              <a:spcBef>
                <a:spcPct val="0"/>
              </a:spcBef>
            </a:pPr>
            <a:r>
              <a:rPr lang="en-US" altLang="zh-CN" dirty="0"/>
              <a:t>DROP</a:t>
            </a:r>
            <a:r>
              <a:rPr lang="zh-CN" altLang="en-US" dirty="0"/>
              <a:t>子句用于删除指定的列名，</a:t>
            </a:r>
          </a:p>
          <a:p>
            <a:pPr marL="1143000" lvl="2" indent="-228600" algn="just" defTabSz="914400">
              <a:lnSpc>
                <a:spcPct val="100000"/>
              </a:lnSpc>
              <a:spcBef>
                <a:spcPct val="0"/>
              </a:spcBef>
            </a:pPr>
            <a:r>
              <a:rPr lang="en-US" altLang="zh-CN" dirty="0"/>
              <a:t>CASCADE</a:t>
            </a:r>
            <a:r>
              <a:rPr lang="zh-CN" altLang="en-US" dirty="0"/>
              <a:t>表示删除列时自动删除引用该列的视图和约束</a:t>
            </a:r>
          </a:p>
          <a:p>
            <a:pPr marL="1143000" lvl="2" indent="-228600" algn="just" defTabSz="914400">
              <a:lnSpc>
                <a:spcPct val="100000"/>
              </a:lnSpc>
              <a:spcBef>
                <a:spcPct val="0"/>
              </a:spcBef>
            </a:pPr>
            <a:r>
              <a:rPr lang="en-US" altLang="zh-CN" dirty="0"/>
              <a:t>RECTRICT</a:t>
            </a:r>
            <a:r>
              <a:rPr lang="zh-CN" altLang="en-US" dirty="0"/>
              <a:t>表示没有视图和约束引用时才能删除该列，否则将拒绝删除操作 </a:t>
            </a:r>
          </a:p>
          <a:p>
            <a:pPr marL="742950" lvl="1" indent="-285750" algn="just" defTabSz="914400">
              <a:lnSpc>
                <a:spcPct val="100000"/>
              </a:lnSpc>
              <a:spcBef>
                <a:spcPct val="0"/>
              </a:spcBef>
            </a:pPr>
            <a:r>
              <a:rPr lang="en-US" altLang="zh-CN" dirty="0"/>
              <a:t>ALTER</a:t>
            </a:r>
            <a:r>
              <a:rPr lang="zh-CN" altLang="en-US" dirty="0"/>
              <a:t>子句用于修改列的定义，如修改列的数据类型或修改列的宽度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90243">
                                            <p:txEl>
                                              <p:pRg st="0" end="0"/>
                                            </p:txEl>
                                          </p:spTgt>
                                        </p:tgtEl>
                                        <p:attrNameLst>
                                          <p:attrName>style.visibility</p:attrName>
                                        </p:attrNameLst>
                                      </p:cBhvr>
                                      <p:to>
                                        <p:strVal val="visible"/>
                                      </p:to>
                                    </p:set>
                                    <p:animEffect transition="in" filter="wipe(up)">
                                      <p:cBhvr>
                                        <p:cTn id="7" dur="1000"/>
                                        <p:tgtEl>
                                          <p:spTgt spid="129024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90243">
                                            <p:txEl>
                                              <p:pRg st="1" end="1"/>
                                            </p:txEl>
                                          </p:spTgt>
                                        </p:tgtEl>
                                        <p:attrNameLst>
                                          <p:attrName>style.visibility</p:attrName>
                                        </p:attrNameLst>
                                      </p:cBhvr>
                                      <p:to>
                                        <p:strVal val="visible"/>
                                      </p:to>
                                    </p:set>
                                    <p:animEffect transition="in" filter="wipe(up)">
                                      <p:cBhvr>
                                        <p:cTn id="11" dur="1000"/>
                                        <p:tgtEl>
                                          <p:spTgt spid="129024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290243">
                                            <p:txEl>
                                              <p:pRg st="2" end="2"/>
                                            </p:txEl>
                                          </p:spTgt>
                                        </p:tgtEl>
                                        <p:attrNameLst>
                                          <p:attrName>style.visibility</p:attrName>
                                        </p:attrNameLst>
                                      </p:cBhvr>
                                      <p:to>
                                        <p:strVal val="visible"/>
                                      </p:to>
                                    </p:set>
                                    <p:animEffect transition="in" filter="wipe(up)">
                                      <p:cBhvr>
                                        <p:cTn id="15" dur="1000"/>
                                        <p:tgtEl>
                                          <p:spTgt spid="1290243">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290243">
                                            <p:txEl>
                                              <p:pRg st="3" end="3"/>
                                            </p:txEl>
                                          </p:spTgt>
                                        </p:tgtEl>
                                        <p:attrNameLst>
                                          <p:attrName>style.visibility</p:attrName>
                                        </p:attrNameLst>
                                      </p:cBhvr>
                                      <p:to>
                                        <p:strVal val="visible"/>
                                      </p:to>
                                    </p:set>
                                    <p:animEffect transition="in" filter="wipe(up)">
                                      <p:cBhvr>
                                        <p:cTn id="19" dur="1000"/>
                                        <p:tgtEl>
                                          <p:spTgt spid="129024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90243">
                                            <p:txEl>
                                              <p:pRg st="4" end="4"/>
                                            </p:txEl>
                                          </p:spTgt>
                                        </p:tgtEl>
                                        <p:attrNameLst>
                                          <p:attrName>style.visibility</p:attrName>
                                        </p:attrNameLst>
                                      </p:cBhvr>
                                      <p:to>
                                        <p:strVal val="visible"/>
                                      </p:to>
                                    </p:set>
                                    <p:animEffect transition="in" filter="wipe(up)">
                                      <p:cBhvr>
                                        <p:cTn id="24" dur="1000"/>
                                        <p:tgtEl>
                                          <p:spTgt spid="129024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90243">
                                            <p:txEl>
                                              <p:pRg st="5" end="5"/>
                                            </p:txEl>
                                          </p:spTgt>
                                        </p:tgtEl>
                                        <p:attrNameLst>
                                          <p:attrName>style.visibility</p:attrName>
                                        </p:attrNameLst>
                                      </p:cBhvr>
                                      <p:to>
                                        <p:strVal val="visible"/>
                                      </p:to>
                                    </p:set>
                                    <p:animEffect transition="in" filter="wipe(up)">
                                      <p:cBhvr>
                                        <p:cTn id="29" dur="1000"/>
                                        <p:tgtEl>
                                          <p:spTgt spid="1290243">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90243">
                                            <p:txEl>
                                              <p:pRg st="6" end="6"/>
                                            </p:txEl>
                                          </p:spTgt>
                                        </p:tgtEl>
                                        <p:attrNameLst>
                                          <p:attrName>style.visibility</p:attrName>
                                        </p:attrNameLst>
                                      </p:cBhvr>
                                      <p:to>
                                        <p:strVal val="visible"/>
                                      </p:to>
                                    </p:set>
                                    <p:animEffect transition="in" filter="wipe(up)">
                                      <p:cBhvr>
                                        <p:cTn id="32" dur="1000"/>
                                        <p:tgtEl>
                                          <p:spTgt spid="1290243">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90243">
                                            <p:txEl>
                                              <p:pRg st="7" end="7"/>
                                            </p:txEl>
                                          </p:spTgt>
                                        </p:tgtEl>
                                        <p:attrNameLst>
                                          <p:attrName>style.visibility</p:attrName>
                                        </p:attrNameLst>
                                      </p:cBhvr>
                                      <p:to>
                                        <p:strVal val="visible"/>
                                      </p:to>
                                    </p:set>
                                    <p:animEffect transition="in" filter="wipe(up)">
                                      <p:cBhvr>
                                        <p:cTn id="35" dur="1000"/>
                                        <p:tgtEl>
                                          <p:spTgt spid="1290243">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90243">
                                            <p:txEl>
                                              <p:pRg st="8" end="8"/>
                                            </p:txEl>
                                          </p:spTgt>
                                        </p:tgtEl>
                                        <p:attrNameLst>
                                          <p:attrName>style.visibility</p:attrName>
                                        </p:attrNameLst>
                                      </p:cBhvr>
                                      <p:to>
                                        <p:strVal val="visible"/>
                                      </p:to>
                                    </p:set>
                                    <p:animEffect transition="in" filter="wipe(up)">
                                      <p:cBhvr>
                                        <p:cTn id="40" dur="1000"/>
                                        <p:tgtEl>
                                          <p:spTgt spid="129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4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DD83CBF-8A87-44F2-9931-041071B06820}" type="slidenum">
              <a:rPr lang="zh-CN" altLang="en-US"/>
              <a:pPr/>
              <a:t>22</a:t>
            </a:fld>
            <a:endParaRPr lang="en-US" altLang="zh-CN"/>
          </a:p>
        </p:txBody>
      </p:sp>
      <p:sp>
        <p:nvSpPr>
          <p:cNvPr id="6" name="日期占位符 4"/>
          <p:cNvSpPr>
            <a:spLocks noGrp="1"/>
          </p:cNvSpPr>
          <p:nvPr>
            <p:ph type="dt" sz="half" idx="11"/>
          </p:nvPr>
        </p:nvSpPr>
        <p:spPr/>
        <p:txBody>
          <a:bodyPr/>
          <a:lstStyle/>
          <a:p>
            <a:fld id="{56A1D435-F7C8-410E-BFD4-FA8C2D27A5D0}" type="datetime1">
              <a:rPr lang="zh-CN" altLang="en-US"/>
              <a:pPr/>
              <a:t>2023/3/5</a:t>
            </a:fld>
            <a:endParaRPr lang="en-US" altLang="zh-CN" sz="1000"/>
          </a:p>
        </p:txBody>
      </p:sp>
      <p:sp>
        <p:nvSpPr>
          <p:cNvPr id="1291266" name="Rectangle 2"/>
          <p:cNvSpPr>
            <a:spLocks noGrp="1" noChangeArrowheads="1"/>
          </p:cNvSpPr>
          <p:nvPr>
            <p:ph type="title"/>
          </p:nvPr>
        </p:nvSpPr>
        <p:spPr/>
        <p:txBody>
          <a:bodyPr/>
          <a:lstStyle/>
          <a:p>
            <a:r>
              <a:rPr lang="en-US" altLang="zh-CN"/>
              <a:t>2. </a:t>
            </a:r>
            <a:r>
              <a:rPr lang="zh-CN" altLang="en-US"/>
              <a:t>修改基本表</a:t>
            </a:r>
          </a:p>
        </p:txBody>
      </p:sp>
      <p:sp>
        <p:nvSpPr>
          <p:cNvPr id="1291267" name="Rectangle 3"/>
          <p:cNvSpPr>
            <a:spLocks noGrp="1" noChangeArrowheads="1"/>
          </p:cNvSpPr>
          <p:nvPr>
            <p:ph type="body" idx="1"/>
          </p:nvPr>
        </p:nvSpPr>
        <p:spPr>
          <a:xfrm>
            <a:off x="650875" y="1143000"/>
            <a:ext cx="8820150" cy="2582863"/>
          </a:xfrm>
        </p:spPr>
        <p:txBody>
          <a:bodyPr/>
          <a:lstStyle/>
          <a:p>
            <a:pPr marL="342900" indent="-342900" defTabSz="914400">
              <a:lnSpc>
                <a:spcPct val="100000"/>
              </a:lnSpc>
            </a:pPr>
            <a:r>
              <a:rPr lang="en-US" altLang="zh-CN"/>
              <a:t>【</a:t>
            </a:r>
            <a:r>
              <a:rPr lang="zh-CN" altLang="en-US"/>
              <a:t>例</a:t>
            </a:r>
            <a:r>
              <a:rPr lang="en-US" altLang="zh-CN"/>
              <a:t>4-5】</a:t>
            </a:r>
            <a:r>
              <a:rPr lang="zh-CN" altLang="en-US"/>
              <a:t>在学生表</a:t>
            </a:r>
            <a:r>
              <a:rPr lang="en-US" altLang="zh-CN"/>
              <a:t>Student</a:t>
            </a:r>
            <a:r>
              <a:rPr lang="zh-CN" altLang="en-US"/>
              <a:t>中增加一列，列名为班级。</a:t>
            </a:r>
          </a:p>
          <a:p>
            <a:pPr marL="1143000" lvl="2" indent="-228600" defTabSz="914400">
              <a:lnSpc>
                <a:spcPct val="100000"/>
              </a:lnSpc>
              <a:buFont typeface="Wingdings" pitchFamily="2" charset="2"/>
              <a:buNone/>
            </a:pPr>
            <a:r>
              <a:rPr lang="en-US" altLang="zh-CN"/>
              <a:t>ALTER TABLE Student</a:t>
            </a:r>
          </a:p>
          <a:p>
            <a:pPr marL="1143000" lvl="2" indent="-228600" defTabSz="914400">
              <a:lnSpc>
                <a:spcPct val="100000"/>
              </a:lnSpc>
              <a:buFont typeface="Wingdings" pitchFamily="2" charset="2"/>
              <a:buNone/>
            </a:pPr>
            <a:r>
              <a:rPr lang="en-US" altLang="zh-CN"/>
              <a:t>      ADD CLASS CHAR(8);</a:t>
            </a:r>
            <a:endParaRPr lang="zh-CN" altLang="en-US"/>
          </a:p>
          <a:p>
            <a:pPr marL="742950" lvl="1" indent="-285750" algn="just" defTabSz="914400">
              <a:lnSpc>
                <a:spcPct val="100000"/>
              </a:lnSpc>
            </a:pPr>
            <a:r>
              <a:rPr lang="zh-CN" altLang="en-US"/>
              <a:t>不论基本表中原来是否已有数据，新增加的列一律为空值</a:t>
            </a:r>
            <a:r>
              <a:rPr lang="zh-CN" altLang="en-US">
                <a:latin typeface="Courier New"/>
              </a:rPr>
              <a:t> </a:t>
            </a:r>
            <a:endParaRPr lang="zh-CN" altLang="en-US"/>
          </a:p>
        </p:txBody>
      </p:sp>
      <p:sp>
        <p:nvSpPr>
          <p:cNvPr id="1291268" name="Rectangle 4"/>
          <p:cNvSpPr>
            <a:spLocks noChangeArrowheads="1"/>
          </p:cNvSpPr>
          <p:nvPr/>
        </p:nvSpPr>
        <p:spPr bwMode="auto">
          <a:xfrm>
            <a:off x="704850" y="3933825"/>
            <a:ext cx="8820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spcBef>
                <a:spcPct val="35000"/>
              </a:spcBef>
              <a:buClr>
                <a:srgbClr val="27305F"/>
              </a:buClr>
              <a:buSzPct val="60000"/>
              <a:buFont typeface="Wingdings" pitchFamily="2" charset="2"/>
              <a:buChar char="n"/>
            </a:pPr>
            <a:r>
              <a:rPr lang="en-US" altLang="zh-CN" sz="2800">
                <a:latin typeface="Times New Roman" pitchFamily="18" charset="0"/>
              </a:rPr>
              <a:t>【</a:t>
            </a:r>
            <a:r>
              <a:rPr lang="zh-CN" altLang="en-US" sz="2800">
                <a:latin typeface="Times New Roman" pitchFamily="18" charset="0"/>
              </a:rPr>
              <a:t>例</a:t>
            </a:r>
            <a:r>
              <a:rPr lang="en-US" altLang="zh-CN" sz="2800">
                <a:latin typeface="Times New Roman" pitchFamily="18" charset="0"/>
              </a:rPr>
              <a:t>4-6】</a:t>
            </a:r>
            <a:r>
              <a:rPr lang="zh-CN" altLang="en-US" sz="2800">
                <a:latin typeface="Times New Roman" pitchFamily="18" charset="0"/>
              </a:rPr>
              <a:t>修改学生表</a:t>
            </a:r>
            <a:r>
              <a:rPr lang="en-US" altLang="zh-CN" sz="2800">
                <a:latin typeface="Times New Roman" pitchFamily="18" charset="0"/>
              </a:rPr>
              <a:t>Student</a:t>
            </a:r>
            <a:r>
              <a:rPr lang="zh-CN" altLang="en-US" sz="2800">
                <a:latin typeface="Times New Roman" pitchFamily="18" charset="0"/>
              </a:rPr>
              <a:t>中姓名列的长度为</a:t>
            </a:r>
            <a:r>
              <a:rPr lang="en-US" altLang="zh-CN" sz="2800">
                <a:latin typeface="Times New Roman" pitchFamily="18" charset="0"/>
              </a:rPr>
              <a:t>20</a:t>
            </a:r>
            <a:r>
              <a:rPr lang="zh-CN" altLang="en-US" sz="2800">
                <a:latin typeface="Times New Roman" pitchFamily="18" charset="0"/>
              </a:rPr>
              <a:t>。</a:t>
            </a:r>
          </a:p>
          <a:p>
            <a:pPr marL="1027113" lvl="2" indent="-249238" algn="l" defTabSz="814388">
              <a:spcBef>
                <a:spcPct val="35000"/>
              </a:spcBef>
              <a:buClr>
                <a:srgbClr val="27305F"/>
              </a:buClr>
              <a:buFont typeface="Wingdings" pitchFamily="2" charset="2"/>
              <a:buNone/>
            </a:pPr>
            <a:r>
              <a:rPr lang="en-US" altLang="zh-CN" sz="2800">
                <a:latin typeface="Times New Roman" pitchFamily="18" charset="0"/>
              </a:rPr>
              <a:t>ALTER TABLE Student</a:t>
            </a:r>
          </a:p>
          <a:p>
            <a:pPr marL="1027113" lvl="2" indent="-249238" algn="l" defTabSz="814388">
              <a:spcBef>
                <a:spcPct val="35000"/>
              </a:spcBef>
              <a:buClr>
                <a:srgbClr val="27305F"/>
              </a:buClr>
              <a:buFont typeface="Wingdings" pitchFamily="2" charset="2"/>
              <a:buNone/>
            </a:pPr>
            <a:r>
              <a:rPr lang="en-US" altLang="zh-CN" sz="2800">
                <a:latin typeface="Times New Roman" pitchFamily="18" charset="0"/>
              </a:rPr>
              <a:t>     ALTER Sname CHAR(20) ;</a:t>
            </a:r>
            <a:endParaRPr lang="zh-CN" altLang="en-US" sz="2800">
              <a:latin typeface="Times New Roman" pitchFamily="18" charset="0"/>
            </a:endParaRPr>
          </a:p>
          <a:p>
            <a:pPr marL="649288" lvl="1" indent="-261938" algn="l" defTabSz="814388">
              <a:spcBef>
                <a:spcPct val="35000"/>
              </a:spcBef>
              <a:buClr>
                <a:srgbClr val="27305F"/>
              </a:buClr>
              <a:buFontTx/>
              <a:buChar char="–"/>
            </a:pPr>
            <a:r>
              <a:rPr lang="zh-CN" altLang="en-US" sz="2800">
                <a:latin typeface="Times New Roman" pitchFamily="18" charset="0"/>
              </a:rPr>
              <a:t>修改原有的列定义有可能会破坏已有数据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91268"/>
                                        </p:tgtEl>
                                        <p:attrNameLst>
                                          <p:attrName>style.visibility</p:attrName>
                                        </p:attrNameLst>
                                      </p:cBhvr>
                                      <p:to>
                                        <p:strVal val="visible"/>
                                      </p:to>
                                    </p:set>
                                    <p:animEffect transition="in" filter="wipe(up)">
                                      <p:cBhvr>
                                        <p:cTn id="7" dur="1000"/>
                                        <p:tgtEl>
                                          <p:spTgt spid="129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2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7DB8D41-C16E-4B80-9BA7-5B1AF03A3420}" type="slidenum">
              <a:rPr lang="zh-CN" altLang="en-US"/>
              <a:pPr/>
              <a:t>23</a:t>
            </a:fld>
            <a:endParaRPr lang="en-US" altLang="zh-CN"/>
          </a:p>
        </p:txBody>
      </p:sp>
      <p:sp>
        <p:nvSpPr>
          <p:cNvPr id="5" name="日期占位符 4"/>
          <p:cNvSpPr>
            <a:spLocks noGrp="1"/>
          </p:cNvSpPr>
          <p:nvPr>
            <p:ph type="dt" sz="half" idx="11"/>
          </p:nvPr>
        </p:nvSpPr>
        <p:spPr/>
        <p:txBody>
          <a:bodyPr/>
          <a:lstStyle/>
          <a:p>
            <a:fld id="{A978A07D-8911-48D7-83A9-66E61367C135}" type="datetime1">
              <a:rPr lang="zh-CN" altLang="en-US"/>
              <a:pPr/>
              <a:t>2023/3/5</a:t>
            </a:fld>
            <a:endParaRPr lang="en-US" altLang="zh-CN" sz="1000"/>
          </a:p>
        </p:txBody>
      </p:sp>
      <p:sp>
        <p:nvSpPr>
          <p:cNvPr id="1288194" name="Rectangle 2"/>
          <p:cNvSpPr>
            <a:spLocks noGrp="1" noChangeArrowheads="1"/>
          </p:cNvSpPr>
          <p:nvPr>
            <p:ph type="title"/>
          </p:nvPr>
        </p:nvSpPr>
        <p:spPr/>
        <p:txBody>
          <a:bodyPr/>
          <a:lstStyle/>
          <a:p>
            <a:r>
              <a:rPr lang="en-US" altLang="zh-CN"/>
              <a:t>3. </a:t>
            </a:r>
            <a:r>
              <a:rPr lang="zh-CN" altLang="en-US"/>
              <a:t>删除基本表 </a:t>
            </a:r>
          </a:p>
        </p:txBody>
      </p:sp>
      <p:sp>
        <p:nvSpPr>
          <p:cNvPr id="1288195" name="Rectangle 3"/>
          <p:cNvSpPr>
            <a:spLocks noGrp="1" noChangeArrowheads="1"/>
          </p:cNvSpPr>
          <p:nvPr>
            <p:ph type="body" idx="1"/>
          </p:nvPr>
        </p:nvSpPr>
        <p:spPr>
          <a:xfrm>
            <a:off x="488950" y="1143000"/>
            <a:ext cx="9144000" cy="3905250"/>
          </a:xfrm>
        </p:spPr>
        <p:txBody>
          <a:bodyPr/>
          <a:lstStyle/>
          <a:p>
            <a:pPr marL="342900" indent="-342900" algn="just" defTabSz="914400"/>
            <a:r>
              <a:rPr lang="en-US" altLang="zh-CN" dirty="0">
                <a:highlight>
                  <a:srgbClr val="CCFFCC"/>
                </a:highlight>
              </a:rPr>
              <a:t>DROP TABLE </a:t>
            </a:r>
            <a:r>
              <a:rPr lang="zh-CN" altLang="en-US" dirty="0">
                <a:highlight>
                  <a:srgbClr val="CCFFCC"/>
                </a:highlight>
              </a:rPr>
              <a:t>＜表名＞ </a:t>
            </a:r>
            <a:r>
              <a:rPr lang="en-US" altLang="zh-CN" dirty="0">
                <a:highlight>
                  <a:srgbClr val="CCFFCC"/>
                </a:highlight>
              </a:rPr>
              <a:t>[RESTRICT</a:t>
            </a:r>
            <a:r>
              <a:rPr lang="zh-CN" altLang="en-US" dirty="0">
                <a:highlight>
                  <a:srgbClr val="CCFFCC"/>
                </a:highlight>
              </a:rPr>
              <a:t>｜</a:t>
            </a:r>
            <a:r>
              <a:rPr lang="en-US" altLang="zh-CN" dirty="0">
                <a:highlight>
                  <a:srgbClr val="CCFFCC"/>
                </a:highlight>
              </a:rPr>
              <a:t>CASCADE];</a:t>
            </a:r>
            <a:r>
              <a:rPr lang="en-US" altLang="zh-CN" dirty="0">
                <a:highlight>
                  <a:srgbClr val="CCFFCC"/>
                </a:highlight>
                <a:latin typeface="Courier New"/>
              </a:rPr>
              <a:t> </a:t>
            </a:r>
            <a:endParaRPr lang="en-US" altLang="zh-CN" dirty="0">
              <a:highlight>
                <a:srgbClr val="CCFFCC"/>
              </a:highlight>
            </a:endParaRPr>
          </a:p>
          <a:p>
            <a:pPr marL="742950" lvl="1" indent="-285750" defTabSz="914400"/>
            <a:r>
              <a:rPr lang="zh-CN" altLang="en-US" dirty="0"/>
              <a:t>若选择</a:t>
            </a:r>
            <a:r>
              <a:rPr lang="en-US" altLang="zh-CN" dirty="0"/>
              <a:t>RESTRICT</a:t>
            </a:r>
            <a:r>
              <a:rPr lang="zh-CN" altLang="en-US" dirty="0"/>
              <a:t>，则删除的基本表不能是由 </a:t>
            </a:r>
            <a:r>
              <a:rPr lang="en-US" altLang="zh-CN" dirty="0"/>
              <a:t>FOREIGN KEY </a:t>
            </a:r>
            <a:r>
              <a:rPr lang="zh-CN" altLang="en-US" dirty="0"/>
              <a:t>约束引用的表 </a:t>
            </a:r>
            <a:r>
              <a:rPr lang="en-US" altLang="zh-CN" dirty="0"/>
              <a:t>, </a:t>
            </a:r>
            <a:r>
              <a:rPr lang="zh-CN" altLang="en-US" dirty="0"/>
              <a:t>不能有视图，不能有触发器，不能有存储过程或函数等。如果存在这些依赖该表的对象，则此表不能被删除</a:t>
            </a:r>
          </a:p>
          <a:p>
            <a:pPr marL="742950" lvl="1" indent="-285750" defTabSz="914400"/>
            <a:r>
              <a:rPr lang="zh-CN" altLang="en-US" dirty="0"/>
              <a:t>若选择</a:t>
            </a:r>
            <a:r>
              <a:rPr lang="en-US" altLang="zh-CN" dirty="0"/>
              <a:t>CASCADE</a:t>
            </a:r>
            <a:r>
              <a:rPr lang="zh-CN" altLang="en-US" dirty="0"/>
              <a:t>，则该表的删除没有限制条件。在删除基本表的同时，相关的依赖对象，例如视图等都将被一起删除。</a:t>
            </a:r>
          </a:p>
          <a:p>
            <a:pPr marL="742950" lvl="1" indent="-285750" defTabSz="914400"/>
            <a:r>
              <a:rPr lang="zh-CN" altLang="en-US" dirty="0"/>
              <a:t>在缺省的情况下，默认为</a:t>
            </a:r>
            <a:r>
              <a:rPr lang="en-US" altLang="zh-CN" dirty="0"/>
              <a:t>RESTRICT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A06A30A1-9DB1-4505-8953-AA64B3D530F0}" type="slidenum">
              <a:rPr lang="zh-CN" altLang="en-US"/>
              <a:pPr/>
              <a:t>24</a:t>
            </a:fld>
            <a:endParaRPr lang="en-US" altLang="zh-CN"/>
          </a:p>
        </p:txBody>
      </p:sp>
      <p:sp>
        <p:nvSpPr>
          <p:cNvPr id="7" name="日期占位符 4"/>
          <p:cNvSpPr>
            <a:spLocks noGrp="1"/>
          </p:cNvSpPr>
          <p:nvPr>
            <p:ph type="dt" sz="half" idx="11"/>
          </p:nvPr>
        </p:nvSpPr>
        <p:spPr/>
        <p:txBody>
          <a:bodyPr/>
          <a:lstStyle/>
          <a:p>
            <a:fld id="{0B68A1E7-5B7F-45F3-9756-4A01CEA5C3EC}" type="datetime1">
              <a:rPr lang="zh-CN" altLang="en-US"/>
              <a:pPr/>
              <a:t>2023/3/5</a:t>
            </a:fld>
            <a:endParaRPr lang="en-US" altLang="zh-CN" sz="1000"/>
          </a:p>
        </p:txBody>
      </p:sp>
      <p:sp>
        <p:nvSpPr>
          <p:cNvPr id="1719298" name="Rectangle 2"/>
          <p:cNvSpPr>
            <a:spLocks noGrp="1" noChangeArrowheads="1"/>
          </p:cNvSpPr>
          <p:nvPr>
            <p:ph type="title"/>
          </p:nvPr>
        </p:nvSpPr>
        <p:spPr/>
        <p:txBody>
          <a:bodyPr/>
          <a:lstStyle/>
          <a:p>
            <a:r>
              <a:rPr lang="en-US" altLang="zh-CN"/>
              <a:t>3. </a:t>
            </a:r>
            <a:r>
              <a:rPr lang="zh-CN" altLang="en-US"/>
              <a:t>删除基本表 </a:t>
            </a:r>
          </a:p>
        </p:txBody>
      </p:sp>
      <p:sp>
        <p:nvSpPr>
          <p:cNvPr id="1719299" name="Rectangle 3"/>
          <p:cNvSpPr>
            <a:spLocks noGrp="1" noChangeArrowheads="1"/>
          </p:cNvSpPr>
          <p:nvPr>
            <p:ph type="body" idx="1"/>
          </p:nvPr>
        </p:nvSpPr>
        <p:spPr>
          <a:xfrm>
            <a:off x="488950" y="1143000"/>
            <a:ext cx="9144000" cy="5343001"/>
          </a:xfrm>
        </p:spPr>
        <p:txBody>
          <a:bodyPr/>
          <a:lstStyle/>
          <a:p>
            <a:pPr marL="342900" indent="-342900" algn="just" defTabSz="914400">
              <a:lnSpc>
                <a:spcPct val="80000"/>
              </a:lnSpc>
            </a:pPr>
            <a:r>
              <a:rPr lang="en-US" altLang="zh-CN" dirty="0"/>
              <a:t>SQL Server</a:t>
            </a:r>
            <a:r>
              <a:rPr lang="zh-CN" altLang="en-US" dirty="0"/>
              <a:t>删除表</a:t>
            </a:r>
            <a:r>
              <a:rPr lang="en-US" altLang="zh-CN" dirty="0">
                <a:highlight>
                  <a:srgbClr val="CCFFCC"/>
                </a:highlight>
              </a:rPr>
              <a:t>DROP TABLE </a:t>
            </a:r>
            <a:r>
              <a:rPr lang="zh-CN" altLang="en-US" dirty="0">
                <a:highlight>
                  <a:srgbClr val="CCFFCC"/>
                </a:highlight>
              </a:rPr>
              <a:t>＜表名＞ </a:t>
            </a:r>
          </a:p>
          <a:p>
            <a:pPr marL="742950" lvl="1" indent="-285750" algn="just" defTabSz="914400">
              <a:lnSpc>
                <a:spcPct val="80000"/>
              </a:lnSpc>
            </a:pPr>
            <a:r>
              <a:rPr lang="zh-CN" altLang="en-US" dirty="0"/>
              <a:t>数据、表上的索引都删除</a:t>
            </a:r>
            <a:r>
              <a:rPr lang="en-US" altLang="zh-CN" dirty="0"/>
              <a:t>,</a:t>
            </a:r>
            <a:r>
              <a:rPr lang="zh-CN" altLang="en-US" dirty="0"/>
              <a:t>删除基本表时，系统会从数据字典中删去有关该基本表及其索引的描述 </a:t>
            </a:r>
            <a:endParaRPr lang="en-US" altLang="zh-CN" dirty="0"/>
          </a:p>
          <a:p>
            <a:pPr marL="742950" lvl="1" indent="-285750" defTabSz="914400">
              <a:lnSpc>
                <a:spcPct val="80000"/>
              </a:lnSpc>
            </a:pPr>
            <a:r>
              <a:rPr lang="zh-CN" altLang="en-US" dirty="0"/>
              <a:t>表上的视图往往仍然保留，但无法引用</a:t>
            </a:r>
          </a:p>
          <a:p>
            <a:pPr marL="742950" lvl="1" indent="-285750" defTabSz="914400">
              <a:lnSpc>
                <a:spcPct val="80000"/>
              </a:lnSpc>
            </a:pPr>
            <a:r>
              <a:rPr lang="en-US" altLang="zh-CN" dirty="0"/>
              <a:t>DROP TABLE </a:t>
            </a:r>
            <a:r>
              <a:rPr lang="zh-CN" altLang="en-US" dirty="0"/>
              <a:t>不能用于删除有 </a:t>
            </a:r>
            <a:r>
              <a:rPr lang="en-US" altLang="zh-CN" dirty="0"/>
              <a:t>FOREIGN KEY </a:t>
            </a:r>
            <a:r>
              <a:rPr lang="zh-CN" altLang="en-US" dirty="0"/>
              <a:t>约束引用的表</a:t>
            </a:r>
            <a:endParaRPr lang="en-US" altLang="zh-CN" sz="2400" dirty="0"/>
          </a:p>
          <a:p>
            <a:pPr marL="342900" indent="-342900" defTabSz="914400">
              <a:lnSpc>
                <a:spcPct val="80000"/>
              </a:lnSpc>
            </a:pPr>
            <a:r>
              <a:rPr lang="en-US" altLang="zh-CN" dirty="0"/>
              <a:t>Oracle</a:t>
            </a:r>
            <a:r>
              <a:rPr lang="zh-CN" altLang="en-US" dirty="0"/>
              <a:t>删除表时</a:t>
            </a:r>
            <a:r>
              <a:rPr lang="en-US" altLang="zh-CN" dirty="0"/>
              <a:t>,</a:t>
            </a:r>
          </a:p>
          <a:p>
            <a:pPr marL="742950" lvl="1" indent="-285750" defTabSz="914400">
              <a:lnSpc>
                <a:spcPct val="80000"/>
              </a:lnSpc>
            </a:pPr>
            <a:r>
              <a:rPr lang="zh-CN" altLang="en-US" dirty="0"/>
              <a:t>自动删除表上所有索引</a:t>
            </a:r>
            <a:r>
              <a:rPr lang="en-US" altLang="zh-CN" dirty="0"/>
              <a:t>,</a:t>
            </a:r>
          </a:p>
          <a:p>
            <a:pPr marL="742950" lvl="1" indent="-285750" defTabSz="914400">
              <a:lnSpc>
                <a:spcPct val="80000"/>
              </a:lnSpc>
            </a:pPr>
            <a:r>
              <a:rPr lang="zh-CN" altLang="en-US" dirty="0"/>
              <a:t>保留视图定义</a:t>
            </a:r>
            <a:r>
              <a:rPr lang="en-US" altLang="zh-CN" dirty="0"/>
              <a:t>(</a:t>
            </a:r>
            <a:r>
              <a:rPr lang="zh-CN" altLang="en-US" dirty="0"/>
              <a:t>但失效</a:t>
            </a:r>
            <a:r>
              <a:rPr lang="en-US" altLang="zh-CN" dirty="0"/>
              <a:t>),</a:t>
            </a:r>
          </a:p>
          <a:p>
            <a:pPr marL="742950" lvl="1" indent="-285750" defTabSz="914400">
              <a:lnSpc>
                <a:spcPct val="80000"/>
              </a:lnSpc>
            </a:pPr>
            <a:r>
              <a:rPr lang="zh-CN" altLang="en-US" dirty="0"/>
              <a:t>保留建立在此表上的存储过程和函数</a:t>
            </a:r>
            <a:r>
              <a:rPr lang="en-US" altLang="zh-CN" dirty="0"/>
              <a:t>(</a:t>
            </a:r>
            <a:r>
              <a:rPr lang="zh-CN" altLang="en-US" dirty="0"/>
              <a:t>但失效</a:t>
            </a:r>
            <a:r>
              <a:rPr lang="en-US" altLang="zh-CN" dirty="0"/>
              <a:t>), </a:t>
            </a:r>
          </a:p>
          <a:p>
            <a:pPr marL="742950" lvl="1" indent="-285750" defTabSz="914400">
              <a:lnSpc>
                <a:spcPct val="80000"/>
              </a:lnSpc>
            </a:pPr>
            <a:r>
              <a:rPr lang="en-US" altLang="zh-CN" dirty="0"/>
              <a:t>CASCADE</a:t>
            </a:r>
            <a:r>
              <a:rPr lang="zh-CN" altLang="en-US" dirty="0"/>
              <a:t>选项下可以删除有 </a:t>
            </a:r>
            <a:r>
              <a:rPr lang="en-US" altLang="zh-CN" dirty="0"/>
              <a:t>FOREIGN KEY </a:t>
            </a:r>
            <a:r>
              <a:rPr lang="zh-CN" altLang="en-US" dirty="0"/>
              <a:t>约束引用的表 </a:t>
            </a:r>
          </a:p>
        </p:txBody>
      </p:sp>
      <p:sp>
        <p:nvSpPr>
          <p:cNvPr id="1719300" name="AutoShape 4"/>
          <p:cNvSpPr>
            <a:spLocks noChangeArrowheads="1"/>
          </p:cNvSpPr>
          <p:nvPr/>
        </p:nvSpPr>
        <p:spPr bwMode="auto">
          <a:xfrm>
            <a:off x="5889625" y="333375"/>
            <a:ext cx="3024188" cy="1219200"/>
          </a:xfrm>
          <a:prstGeom prst="wedgeRoundRectCallout">
            <a:avLst>
              <a:gd name="adj1" fmla="val -41338"/>
              <a:gd name="adj2" fmla="val 84634"/>
              <a:gd name="adj3" fmla="val 16667"/>
            </a:avLst>
          </a:prstGeom>
          <a:gradFill rotWithShape="0">
            <a:gsLst>
              <a:gs pos="0">
                <a:srgbClr val="99CCFF"/>
              </a:gs>
              <a:gs pos="100000">
                <a:srgbClr val="99CCFF">
                  <a:gamma/>
                  <a:tint val="0"/>
                  <a:invGamma/>
                </a:srgbClr>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altLang="zh-CN"/>
              <a:t>SQL Server </a:t>
            </a:r>
            <a:r>
              <a:rPr lang="zh-CN" altLang="en-US"/>
              <a:t>没有 </a:t>
            </a:r>
            <a:r>
              <a:rPr lang="en-US" altLang="zh-CN"/>
              <a:t>RESTRICT</a:t>
            </a:r>
            <a:r>
              <a:rPr lang="zh-CN" altLang="en-US"/>
              <a:t>和</a:t>
            </a:r>
            <a:r>
              <a:rPr lang="en-US" altLang="zh-CN"/>
              <a:t>CASCADE</a:t>
            </a:r>
            <a:r>
              <a:rPr lang="zh-CN" altLang="en-US"/>
              <a:t>选项</a:t>
            </a:r>
          </a:p>
        </p:txBody>
      </p:sp>
      <p:sp>
        <p:nvSpPr>
          <p:cNvPr id="1719301" name="AutoShape 5"/>
          <p:cNvSpPr>
            <a:spLocks noChangeArrowheads="1"/>
          </p:cNvSpPr>
          <p:nvPr/>
        </p:nvSpPr>
        <p:spPr bwMode="auto">
          <a:xfrm>
            <a:off x="5745163" y="3357563"/>
            <a:ext cx="3429000" cy="1219200"/>
          </a:xfrm>
          <a:prstGeom prst="wedgeRoundRectCallout">
            <a:avLst>
              <a:gd name="adj1" fmla="val -39583"/>
              <a:gd name="adj2" fmla="val 83074"/>
              <a:gd name="adj3" fmla="val 16667"/>
            </a:avLst>
          </a:prstGeom>
          <a:gradFill rotWithShape="0">
            <a:gsLst>
              <a:gs pos="0">
                <a:srgbClr val="99CCFF"/>
              </a:gs>
              <a:gs pos="100000">
                <a:srgbClr val="99CCFF">
                  <a:gamma/>
                  <a:tint val="0"/>
                  <a:invGamma/>
                </a:srgbClr>
              </a:gs>
            </a:gsLst>
            <a:lin ang="189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altLang="zh-CN" sz="2800"/>
              <a:t>Oracle9i </a:t>
            </a:r>
            <a:r>
              <a:rPr lang="zh-CN" altLang="en-US" sz="2800"/>
              <a:t>没有</a:t>
            </a:r>
            <a:r>
              <a:rPr lang="en-US" altLang="zh-CN" sz="2800"/>
              <a:t>RESTRICT</a:t>
            </a:r>
            <a:r>
              <a:rPr lang="zh-CN" altLang="en-US" sz="2800"/>
              <a:t>选项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19299">
                                            <p:txEl>
                                              <p:pRg st="0" end="0"/>
                                            </p:txEl>
                                          </p:spTgt>
                                        </p:tgtEl>
                                        <p:attrNameLst>
                                          <p:attrName>style.visibility</p:attrName>
                                        </p:attrNameLst>
                                      </p:cBhvr>
                                      <p:to>
                                        <p:strVal val="visible"/>
                                      </p:to>
                                    </p:set>
                                    <p:animEffect transition="in" filter="wipe(up)">
                                      <p:cBhvr>
                                        <p:cTn id="7" dur="1000"/>
                                        <p:tgtEl>
                                          <p:spTgt spid="171929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19299">
                                            <p:txEl>
                                              <p:pRg st="1" end="1"/>
                                            </p:txEl>
                                          </p:spTgt>
                                        </p:tgtEl>
                                        <p:attrNameLst>
                                          <p:attrName>style.visibility</p:attrName>
                                        </p:attrNameLst>
                                      </p:cBhvr>
                                      <p:to>
                                        <p:strVal val="visible"/>
                                      </p:to>
                                    </p:set>
                                    <p:animEffect transition="in" filter="wipe(up)">
                                      <p:cBhvr>
                                        <p:cTn id="10" dur="1000"/>
                                        <p:tgtEl>
                                          <p:spTgt spid="171929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19299">
                                            <p:txEl>
                                              <p:pRg st="2" end="2"/>
                                            </p:txEl>
                                          </p:spTgt>
                                        </p:tgtEl>
                                        <p:attrNameLst>
                                          <p:attrName>style.visibility</p:attrName>
                                        </p:attrNameLst>
                                      </p:cBhvr>
                                      <p:to>
                                        <p:strVal val="visible"/>
                                      </p:to>
                                    </p:set>
                                    <p:animEffect transition="in" filter="wipe(up)">
                                      <p:cBhvr>
                                        <p:cTn id="13" dur="1000"/>
                                        <p:tgtEl>
                                          <p:spTgt spid="171929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19299">
                                            <p:txEl>
                                              <p:pRg st="3" end="3"/>
                                            </p:txEl>
                                          </p:spTgt>
                                        </p:tgtEl>
                                        <p:attrNameLst>
                                          <p:attrName>style.visibility</p:attrName>
                                        </p:attrNameLst>
                                      </p:cBhvr>
                                      <p:to>
                                        <p:strVal val="visible"/>
                                      </p:to>
                                    </p:set>
                                    <p:animEffect transition="in" filter="wipe(up)">
                                      <p:cBhvr>
                                        <p:cTn id="16" dur="1000"/>
                                        <p:tgtEl>
                                          <p:spTgt spid="171929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19299">
                                            <p:txEl>
                                              <p:pRg st="4" end="4"/>
                                            </p:txEl>
                                          </p:spTgt>
                                        </p:tgtEl>
                                        <p:attrNameLst>
                                          <p:attrName>style.visibility</p:attrName>
                                        </p:attrNameLst>
                                      </p:cBhvr>
                                      <p:to>
                                        <p:strVal val="visible"/>
                                      </p:to>
                                    </p:set>
                                    <p:animEffect transition="in" filter="wipe(up)">
                                      <p:cBhvr>
                                        <p:cTn id="21" dur="1000"/>
                                        <p:tgtEl>
                                          <p:spTgt spid="171929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719299">
                                            <p:txEl>
                                              <p:pRg st="5" end="5"/>
                                            </p:txEl>
                                          </p:spTgt>
                                        </p:tgtEl>
                                        <p:attrNameLst>
                                          <p:attrName>style.visibility</p:attrName>
                                        </p:attrNameLst>
                                      </p:cBhvr>
                                      <p:to>
                                        <p:strVal val="visible"/>
                                      </p:to>
                                    </p:set>
                                    <p:animEffect transition="in" filter="wipe(up)">
                                      <p:cBhvr>
                                        <p:cTn id="24" dur="1000"/>
                                        <p:tgtEl>
                                          <p:spTgt spid="171929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719299">
                                            <p:txEl>
                                              <p:pRg st="6" end="6"/>
                                            </p:txEl>
                                          </p:spTgt>
                                        </p:tgtEl>
                                        <p:attrNameLst>
                                          <p:attrName>style.visibility</p:attrName>
                                        </p:attrNameLst>
                                      </p:cBhvr>
                                      <p:to>
                                        <p:strVal val="visible"/>
                                      </p:to>
                                    </p:set>
                                    <p:animEffect transition="in" filter="wipe(up)">
                                      <p:cBhvr>
                                        <p:cTn id="27" dur="1000"/>
                                        <p:tgtEl>
                                          <p:spTgt spid="171929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719299">
                                            <p:txEl>
                                              <p:pRg st="7" end="7"/>
                                            </p:txEl>
                                          </p:spTgt>
                                        </p:tgtEl>
                                        <p:attrNameLst>
                                          <p:attrName>style.visibility</p:attrName>
                                        </p:attrNameLst>
                                      </p:cBhvr>
                                      <p:to>
                                        <p:strVal val="visible"/>
                                      </p:to>
                                    </p:set>
                                    <p:animEffect transition="in" filter="wipe(up)">
                                      <p:cBhvr>
                                        <p:cTn id="30" dur="1000"/>
                                        <p:tgtEl>
                                          <p:spTgt spid="1719299">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19299">
                                            <p:txEl>
                                              <p:pRg st="8" end="8"/>
                                            </p:txEl>
                                          </p:spTgt>
                                        </p:tgtEl>
                                        <p:attrNameLst>
                                          <p:attrName>style.visibility</p:attrName>
                                        </p:attrNameLst>
                                      </p:cBhvr>
                                      <p:to>
                                        <p:strVal val="visible"/>
                                      </p:to>
                                    </p:set>
                                    <p:animEffect transition="in" filter="wipe(up)">
                                      <p:cBhvr>
                                        <p:cTn id="33" dur="1000"/>
                                        <p:tgtEl>
                                          <p:spTgt spid="1719299">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719300"/>
                                        </p:tgtEl>
                                        <p:attrNameLst>
                                          <p:attrName>style.visibility</p:attrName>
                                        </p:attrNameLst>
                                      </p:cBhvr>
                                      <p:to>
                                        <p:strVal val="visible"/>
                                      </p:to>
                                    </p:set>
                                    <p:anim calcmode="lin" valueType="num">
                                      <p:cBhvr additive="base">
                                        <p:cTn id="38" dur="500" fill="hold"/>
                                        <p:tgtEl>
                                          <p:spTgt spid="1719300"/>
                                        </p:tgtEl>
                                        <p:attrNameLst>
                                          <p:attrName>ppt_x</p:attrName>
                                        </p:attrNameLst>
                                      </p:cBhvr>
                                      <p:tavLst>
                                        <p:tav tm="0">
                                          <p:val>
                                            <p:strVal val="0-#ppt_w/2"/>
                                          </p:val>
                                        </p:tav>
                                        <p:tav tm="100000">
                                          <p:val>
                                            <p:strVal val="#ppt_x"/>
                                          </p:val>
                                        </p:tav>
                                      </p:tavLst>
                                    </p:anim>
                                    <p:anim calcmode="lin" valueType="num">
                                      <p:cBhvr additive="base">
                                        <p:cTn id="39" dur="500" fill="hold"/>
                                        <p:tgtEl>
                                          <p:spTgt spid="1719300"/>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719301"/>
                                        </p:tgtEl>
                                        <p:attrNameLst>
                                          <p:attrName>style.visibility</p:attrName>
                                        </p:attrNameLst>
                                      </p:cBhvr>
                                      <p:to>
                                        <p:strVal val="visible"/>
                                      </p:to>
                                    </p:set>
                                    <p:anim calcmode="lin" valueType="num">
                                      <p:cBhvr additive="base">
                                        <p:cTn id="44" dur="500" fill="hold"/>
                                        <p:tgtEl>
                                          <p:spTgt spid="1719301"/>
                                        </p:tgtEl>
                                        <p:attrNameLst>
                                          <p:attrName>ppt_x</p:attrName>
                                        </p:attrNameLst>
                                      </p:cBhvr>
                                      <p:tavLst>
                                        <p:tav tm="0">
                                          <p:val>
                                            <p:strVal val="0-#ppt_w/2"/>
                                          </p:val>
                                        </p:tav>
                                        <p:tav tm="100000">
                                          <p:val>
                                            <p:strVal val="#ppt_x"/>
                                          </p:val>
                                        </p:tav>
                                      </p:tavLst>
                                    </p:anim>
                                    <p:anim calcmode="lin" valueType="num">
                                      <p:cBhvr additive="base">
                                        <p:cTn id="45" dur="500" fill="hold"/>
                                        <p:tgtEl>
                                          <p:spTgt spid="1719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9299" grpId="0" build="p"/>
      <p:bldP spid="1719300" grpId="0" animBg="1" autoUpdateAnimBg="0"/>
      <p:bldP spid="171930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3534CA1-B9B0-4DB5-A52F-000200155452}" type="slidenum">
              <a:rPr lang="zh-CN" altLang="en-US"/>
              <a:pPr/>
              <a:t>25</a:t>
            </a:fld>
            <a:endParaRPr lang="en-US" altLang="zh-CN"/>
          </a:p>
        </p:txBody>
      </p:sp>
      <p:sp>
        <p:nvSpPr>
          <p:cNvPr id="5" name="日期占位符 4"/>
          <p:cNvSpPr>
            <a:spLocks noGrp="1"/>
          </p:cNvSpPr>
          <p:nvPr>
            <p:ph type="dt" sz="half" idx="11"/>
          </p:nvPr>
        </p:nvSpPr>
        <p:spPr/>
        <p:txBody>
          <a:bodyPr/>
          <a:lstStyle/>
          <a:p>
            <a:fld id="{932AA10B-2805-4AC3-AF43-A7B6E751ED28}" type="datetime1">
              <a:rPr lang="zh-CN" altLang="en-US"/>
              <a:pPr/>
              <a:t>2023/3/5</a:t>
            </a:fld>
            <a:endParaRPr lang="en-US" altLang="zh-CN" sz="1000"/>
          </a:p>
        </p:txBody>
      </p:sp>
      <p:sp>
        <p:nvSpPr>
          <p:cNvPr id="1295362" name="Rectangle 2"/>
          <p:cNvSpPr>
            <a:spLocks noGrp="1" noChangeArrowheads="1"/>
          </p:cNvSpPr>
          <p:nvPr>
            <p:ph type="title"/>
          </p:nvPr>
        </p:nvSpPr>
        <p:spPr/>
        <p:txBody>
          <a:bodyPr/>
          <a:lstStyle/>
          <a:p>
            <a:r>
              <a:rPr lang="en-US" altLang="zh-CN"/>
              <a:t>4.3.3 </a:t>
            </a:r>
            <a:r>
              <a:rPr lang="zh-CN" altLang="en-US"/>
              <a:t>索引的建立与删除</a:t>
            </a:r>
          </a:p>
        </p:txBody>
      </p:sp>
      <p:sp>
        <p:nvSpPr>
          <p:cNvPr id="1295363" name="Rectangle 3"/>
          <p:cNvSpPr>
            <a:spLocks noGrp="1" noChangeArrowheads="1"/>
          </p:cNvSpPr>
          <p:nvPr>
            <p:ph type="body" idx="1"/>
          </p:nvPr>
        </p:nvSpPr>
        <p:spPr>
          <a:xfrm>
            <a:off x="650875" y="1143000"/>
            <a:ext cx="8820150" cy="4746625"/>
          </a:xfrm>
        </p:spPr>
        <p:txBody>
          <a:bodyPr/>
          <a:lstStyle/>
          <a:p>
            <a:pPr marL="342900" indent="-342900" algn="just" defTabSz="914400"/>
            <a:r>
              <a:rPr lang="zh-CN" altLang="en-US"/>
              <a:t>索引是一种数据结构，可以提高查询速度。大型关系数据库中的索引的实现技术是数据库管理系统实现中最重要的核心问题。</a:t>
            </a:r>
          </a:p>
          <a:p>
            <a:pPr marL="342900" indent="-342900" algn="just" defTabSz="914400"/>
            <a:r>
              <a:rPr lang="zh-CN" altLang="en-US"/>
              <a:t>当关系变得很大时，通过扫描所有关系中所有元组来找出那些</a:t>
            </a:r>
            <a:r>
              <a:rPr lang="en-US" altLang="zh-CN"/>
              <a:t>(</a:t>
            </a:r>
            <a:r>
              <a:rPr lang="zh-CN" altLang="en-US"/>
              <a:t>可能数量很少</a:t>
            </a:r>
            <a:r>
              <a:rPr lang="en-US" altLang="zh-CN"/>
              <a:t>)</a:t>
            </a:r>
            <a:r>
              <a:rPr lang="zh-CN" altLang="en-US"/>
              <a:t>匹配给定条件的元组的操作方式代价太高。例如</a:t>
            </a:r>
          </a:p>
          <a:p>
            <a:pPr marL="342900" indent="-342900" algn="just" defTabSz="914400">
              <a:buFont typeface="Wingdings" pitchFamily="2" charset="2"/>
              <a:buNone/>
            </a:pPr>
            <a:r>
              <a:rPr lang="en-US" altLang="zh-CN" sz="2400"/>
              <a:t>select * from Movie where studioName=</a:t>
            </a:r>
            <a:r>
              <a:rPr lang="en-US" altLang="zh-CN" sz="2400">
                <a:latin typeface="Courier New"/>
              </a:rPr>
              <a:t>‘</a:t>
            </a:r>
            <a:r>
              <a:rPr lang="en-US" altLang="zh-CN" sz="2400"/>
              <a:t>Disney</a:t>
            </a:r>
            <a:r>
              <a:rPr lang="en-US" altLang="zh-CN" sz="2400">
                <a:latin typeface="Courier New"/>
              </a:rPr>
              <a:t>’</a:t>
            </a:r>
            <a:r>
              <a:rPr lang="en-US" altLang="zh-CN" sz="2400"/>
              <a:t>and year = 1990</a:t>
            </a:r>
          </a:p>
          <a:p>
            <a:pPr marL="742950" lvl="1" indent="-285750" algn="just" defTabSz="914400"/>
            <a:r>
              <a:rPr lang="zh-CN" altLang="en-US"/>
              <a:t>方法</a:t>
            </a:r>
            <a:r>
              <a:rPr lang="en-US" altLang="zh-CN"/>
              <a:t>1</a:t>
            </a:r>
            <a:r>
              <a:rPr lang="zh-CN" altLang="en-US"/>
              <a:t>：取得全部元组，用</a:t>
            </a:r>
            <a:r>
              <a:rPr lang="en-US" altLang="zh-CN"/>
              <a:t>where</a:t>
            </a:r>
            <a:r>
              <a:rPr lang="zh-CN" altLang="en-US"/>
              <a:t>子句逐一匹配</a:t>
            </a:r>
          </a:p>
          <a:p>
            <a:pPr marL="742950" lvl="1" indent="-285750" algn="just" defTabSz="914400"/>
            <a:r>
              <a:rPr lang="zh-CN" altLang="en-US"/>
              <a:t>方法</a:t>
            </a:r>
            <a:r>
              <a:rPr lang="en-US" altLang="zh-CN"/>
              <a:t>2</a:t>
            </a:r>
            <a:r>
              <a:rPr lang="zh-CN" altLang="en-US"/>
              <a:t>：取得</a:t>
            </a:r>
            <a:r>
              <a:rPr lang="en-US" altLang="zh-CN"/>
              <a:t>1990</a:t>
            </a:r>
            <a:r>
              <a:rPr lang="zh-CN" altLang="en-US"/>
              <a:t>年的元组</a:t>
            </a:r>
            <a:r>
              <a:rPr lang="en-US" altLang="zh-CN"/>
              <a:t>,</a:t>
            </a:r>
            <a:r>
              <a:rPr lang="zh-CN" altLang="en-US"/>
              <a:t>判断</a:t>
            </a:r>
            <a:r>
              <a:rPr lang="en-US" altLang="zh-CN"/>
              <a:t>studio.Name =</a:t>
            </a:r>
            <a:r>
              <a:rPr lang="en-US" altLang="zh-CN">
                <a:latin typeface="Courier New"/>
              </a:rPr>
              <a:t>‘</a:t>
            </a:r>
            <a:r>
              <a:rPr lang="en-US" altLang="zh-CN"/>
              <a:t>Disney</a:t>
            </a:r>
            <a:r>
              <a:rPr lang="en-US" altLang="zh-CN">
                <a:latin typeface="Courier New"/>
              </a:rPr>
              <a:t>’</a:t>
            </a:r>
            <a:r>
              <a:rPr lang="zh-CN" altLang="en-US"/>
              <a:t>。在</a:t>
            </a:r>
            <a:r>
              <a:rPr lang="en-US" altLang="zh-CN"/>
              <a:t>year</a:t>
            </a:r>
            <a:r>
              <a:rPr lang="zh-CN" altLang="en-US"/>
              <a:t>上创建索引，</a:t>
            </a:r>
            <a:r>
              <a:rPr lang="en-US" altLang="zh-CN"/>
              <a:t>SQL</a:t>
            </a:r>
            <a:r>
              <a:rPr lang="zh-CN" altLang="en-US"/>
              <a:t>查询处理器进行年份查询时，仅对指定年份的元组测试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5DA8EE3-9435-4AED-BF59-5D2761B95BCE}" type="slidenum">
              <a:rPr lang="zh-CN" altLang="en-US"/>
              <a:pPr/>
              <a:t>26</a:t>
            </a:fld>
            <a:endParaRPr lang="en-US" altLang="zh-CN"/>
          </a:p>
        </p:txBody>
      </p:sp>
      <p:sp>
        <p:nvSpPr>
          <p:cNvPr id="5" name="日期占位符 4"/>
          <p:cNvSpPr>
            <a:spLocks noGrp="1"/>
          </p:cNvSpPr>
          <p:nvPr>
            <p:ph type="dt" sz="half" idx="11"/>
          </p:nvPr>
        </p:nvSpPr>
        <p:spPr/>
        <p:txBody>
          <a:bodyPr/>
          <a:lstStyle/>
          <a:p>
            <a:fld id="{3F74C548-A199-4619-98E9-71B951397828}" type="datetime1">
              <a:rPr lang="zh-CN" altLang="en-US"/>
              <a:pPr/>
              <a:t>2023/3/5</a:t>
            </a:fld>
            <a:endParaRPr lang="en-US" altLang="zh-CN" sz="1000"/>
          </a:p>
        </p:txBody>
      </p:sp>
      <p:sp>
        <p:nvSpPr>
          <p:cNvPr id="1500162" name="Rectangle 2"/>
          <p:cNvSpPr>
            <a:spLocks noGrp="1" noChangeArrowheads="1"/>
          </p:cNvSpPr>
          <p:nvPr>
            <p:ph type="title"/>
          </p:nvPr>
        </p:nvSpPr>
        <p:spPr/>
        <p:txBody>
          <a:bodyPr/>
          <a:lstStyle/>
          <a:p>
            <a:r>
              <a:rPr lang="en-US" altLang="zh-CN"/>
              <a:t>4.3.3 </a:t>
            </a:r>
            <a:r>
              <a:rPr lang="zh-CN" altLang="en-US"/>
              <a:t>建立与删除索引 </a:t>
            </a:r>
          </a:p>
        </p:txBody>
      </p:sp>
      <p:sp>
        <p:nvSpPr>
          <p:cNvPr id="1500163" name="Rectangle 3"/>
          <p:cNvSpPr>
            <a:spLocks noGrp="1" noChangeArrowheads="1"/>
          </p:cNvSpPr>
          <p:nvPr>
            <p:ph type="body" idx="1"/>
          </p:nvPr>
        </p:nvSpPr>
        <p:spPr>
          <a:xfrm>
            <a:off x="650875" y="1143000"/>
            <a:ext cx="8820150" cy="5419725"/>
          </a:xfrm>
        </p:spPr>
        <p:txBody>
          <a:bodyPr/>
          <a:lstStyle/>
          <a:p>
            <a:pPr marL="342900" indent="-342900" algn="just" defTabSz="914400"/>
            <a:r>
              <a:rPr lang="zh-CN" altLang="en-US"/>
              <a:t>建立索引是</a:t>
            </a:r>
            <a:r>
              <a:rPr lang="zh-CN" altLang="en-US">
                <a:solidFill>
                  <a:srgbClr val="FF0000"/>
                </a:solidFill>
              </a:rPr>
              <a:t>加快查询速度</a:t>
            </a:r>
            <a:r>
              <a:rPr lang="zh-CN" altLang="en-US"/>
              <a:t>的有效手段</a:t>
            </a:r>
          </a:p>
          <a:p>
            <a:pPr marL="742950" lvl="1" indent="-285750" algn="just" defTabSz="914400"/>
            <a:r>
              <a:rPr lang="zh-CN" altLang="en-US"/>
              <a:t>可根据需要在一个表上建立一个或多个索引，以提供多种存取路径，加快查找速度。也可不建</a:t>
            </a:r>
          </a:p>
          <a:p>
            <a:pPr marL="342900" indent="-342900" algn="just" defTabSz="914400"/>
            <a:r>
              <a:rPr lang="zh-CN" altLang="en-US"/>
              <a:t>建立索引</a:t>
            </a:r>
          </a:p>
          <a:p>
            <a:pPr marL="742950" lvl="1" indent="-285750" algn="just" defTabSz="914400"/>
            <a:r>
              <a:rPr lang="en-US" altLang="zh-CN"/>
              <a:t>DBA</a:t>
            </a:r>
            <a:r>
              <a:rPr lang="zh-CN" altLang="en-US"/>
              <a:t>或表的属主（即建立表的人）根据需要建立</a:t>
            </a:r>
          </a:p>
          <a:p>
            <a:pPr marL="742950" lvl="1" indent="-285750" algn="just" defTabSz="914400"/>
            <a:r>
              <a:rPr lang="zh-CN" altLang="en-US"/>
              <a:t>有些</a:t>
            </a:r>
            <a:r>
              <a:rPr lang="en-US" altLang="zh-CN"/>
              <a:t>DBMS</a:t>
            </a:r>
            <a:r>
              <a:rPr lang="zh-CN" altLang="en-US"/>
              <a:t>自动建立以下列上的索引</a:t>
            </a:r>
          </a:p>
          <a:p>
            <a:pPr marL="1143000" lvl="2" indent="-228600" algn="just" defTabSz="914400"/>
            <a:r>
              <a:rPr lang="zh-CN" altLang="en-US"/>
              <a:t> </a:t>
            </a:r>
            <a:r>
              <a:rPr lang="en-US" altLang="zh-CN"/>
              <a:t>PRIMARY  KEY</a:t>
            </a:r>
            <a:r>
              <a:rPr lang="zh-CN" altLang="en-US"/>
              <a:t>，</a:t>
            </a:r>
            <a:r>
              <a:rPr lang="en-US" altLang="zh-CN"/>
              <a:t> UNIQUE</a:t>
            </a:r>
          </a:p>
          <a:p>
            <a:pPr marL="342900" indent="-342900" algn="just" defTabSz="914400"/>
            <a:r>
              <a:rPr lang="zh-CN" altLang="en-US"/>
              <a:t>维护索引： </a:t>
            </a:r>
            <a:r>
              <a:rPr lang="en-US" altLang="zh-CN"/>
              <a:t>DBMS</a:t>
            </a:r>
            <a:r>
              <a:rPr lang="zh-CN" altLang="en-US"/>
              <a:t>自动完成</a:t>
            </a:r>
            <a:r>
              <a:rPr lang="zh-CN" altLang="en-US">
                <a:latin typeface="Courier New"/>
              </a:rPr>
              <a:t> </a:t>
            </a:r>
            <a:endParaRPr lang="zh-CN" altLang="en-US"/>
          </a:p>
          <a:p>
            <a:pPr marL="342900" indent="-342900" algn="just" defTabSz="914400"/>
            <a:r>
              <a:rPr lang="zh-CN" altLang="en-US"/>
              <a:t>使用索引</a:t>
            </a:r>
          </a:p>
          <a:p>
            <a:pPr marL="742950" lvl="1" indent="-285750" algn="just" defTabSz="914400"/>
            <a:r>
              <a:rPr lang="zh-CN" altLang="en-US"/>
              <a:t>系统在存取数据时会自动选择是否使用索引以或合适的索引作为存取路径，用户不必也不能选择索引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00163">
                                            <p:txEl>
                                              <p:pRg st="0" end="0"/>
                                            </p:txEl>
                                          </p:spTgt>
                                        </p:tgtEl>
                                        <p:attrNameLst>
                                          <p:attrName>style.visibility</p:attrName>
                                        </p:attrNameLst>
                                      </p:cBhvr>
                                      <p:to>
                                        <p:strVal val="visible"/>
                                      </p:to>
                                    </p:set>
                                    <p:animEffect transition="in" filter="wipe(up)">
                                      <p:cBhvr>
                                        <p:cTn id="7" dur="500"/>
                                        <p:tgtEl>
                                          <p:spTgt spid="150016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00163">
                                            <p:txEl>
                                              <p:pRg st="1" end="1"/>
                                            </p:txEl>
                                          </p:spTgt>
                                        </p:tgtEl>
                                        <p:attrNameLst>
                                          <p:attrName>style.visibility</p:attrName>
                                        </p:attrNameLst>
                                      </p:cBhvr>
                                      <p:to>
                                        <p:strVal val="visible"/>
                                      </p:to>
                                    </p:set>
                                    <p:animEffect transition="in" filter="wipe(up)">
                                      <p:cBhvr>
                                        <p:cTn id="10" dur="500"/>
                                        <p:tgtEl>
                                          <p:spTgt spid="15001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00163">
                                            <p:txEl>
                                              <p:pRg st="2" end="2"/>
                                            </p:txEl>
                                          </p:spTgt>
                                        </p:tgtEl>
                                        <p:attrNameLst>
                                          <p:attrName>style.visibility</p:attrName>
                                        </p:attrNameLst>
                                      </p:cBhvr>
                                      <p:to>
                                        <p:strVal val="visible"/>
                                      </p:to>
                                    </p:set>
                                    <p:animEffect transition="in" filter="wipe(up)">
                                      <p:cBhvr>
                                        <p:cTn id="15" dur="500"/>
                                        <p:tgtEl>
                                          <p:spTgt spid="150016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500163">
                                            <p:txEl>
                                              <p:pRg st="3" end="3"/>
                                            </p:txEl>
                                          </p:spTgt>
                                        </p:tgtEl>
                                        <p:attrNameLst>
                                          <p:attrName>style.visibility</p:attrName>
                                        </p:attrNameLst>
                                      </p:cBhvr>
                                      <p:to>
                                        <p:strVal val="visible"/>
                                      </p:to>
                                    </p:set>
                                    <p:animEffect transition="in" filter="wipe(up)">
                                      <p:cBhvr>
                                        <p:cTn id="18" dur="500"/>
                                        <p:tgtEl>
                                          <p:spTgt spid="150016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00163">
                                            <p:txEl>
                                              <p:pRg st="4" end="4"/>
                                            </p:txEl>
                                          </p:spTgt>
                                        </p:tgtEl>
                                        <p:attrNameLst>
                                          <p:attrName>style.visibility</p:attrName>
                                        </p:attrNameLst>
                                      </p:cBhvr>
                                      <p:to>
                                        <p:strVal val="visible"/>
                                      </p:to>
                                    </p:set>
                                    <p:animEffect transition="in" filter="wipe(up)">
                                      <p:cBhvr>
                                        <p:cTn id="21" dur="500"/>
                                        <p:tgtEl>
                                          <p:spTgt spid="150016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00163">
                                            <p:txEl>
                                              <p:pRg st="5" end="5"/>
                                            </p:txEl>
                                          </p:spTgt>
                                        </p:tgtEl>
                                        <p:attrNameLst>
                                          <p:attrName>style.visibility</p:attrName>
                                        </p:attrNameLst>
                                      </p:cBhvr>
                                      <p:to>
                                        <p:strVal val="visible"/>
                                      </p:to>
                                    </p:set>
                                    <p:animEffect transition="in" filter="wipe(up)">
                                      <p:cBhvr>
                                        <p:cTn id="24" dur="500"/>
                                        <p:tgtEl>
                                          <p:spTgt spid="150016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00163">
                                            <p:txEl>
                                              <p:pRg st="6" end="6"/>
                                            </p:txEl>
                                          </p:spTgt>
                                        </p:tgtEl>
                                        <p:attrNameLst>
                                          <p:attrName>style.visibility</p:attrName>
                                        </p:attrNameLst>
                                      </p:cBhvr>
                                      <p:to>
                                        <p:strVal val="visible"/>
                                      </p:to>
                                    </p:set>
                                    <p:animEffect transition="in" filter="wipe(up)">
                                      <p:cBhvr>
                                        <p:cTn id="29" dur="500"/>
                                        <p:tgtEl>
                                          <p:spTgt spid="150016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00163">
                                            <p:txEl>
                                              <p:pRg st="7" end="7"/>
                                            </p:txEl>
                                          </p:spTgt>
                                        </p:tgtEl>
                                        <p:attrNameLst>
                                          <p:attrName>style.visibility</p:attrName>
                                        </p:attrNameLst>
                                      </p:cBhvr>
                                      <p:to>
                                        <p:strVal val="visible"/>
                                      </p:to>
                                    </p:set>
                                    <p:animEffect transition="in" filter="wipe(up)">
                                      <p:cBhvr>
                                        <p:cTn id="34" dur="500"/>
                                        <p:tgtEl>
                                          <p:spTgt spid="1500163">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00163">
                                            <p:txEl>
                                              <p:pRg st="8" end="8"/>
                                            </p:txEl>
                                          </p:spTgt>
                                        </p:tgtEl>
                                        <p:attrNameLst>
                                          <p:attrName>style.visibility</p:attrName>
                                        </p:attrNameLst>
                                      </p:cBhvr>
                                      <p:to>
                                        <p:strVal val="visible"/>
                                      </p:to>
                                    </p:set>
                                    <p:animEffect transition="in" filter="wipe(up)">
                                      <p:cBhvr>
                                        <p:cTn id="37" dur="500"/>
                                        <p:tgtEl>
                                          <p:spTgt spid="1500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016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3276469-4AAE-43A5-AFBD-580C11046E30}" type="slidenum">
              <a:rPr lang="zh-CN" altLang="en-US"/>
              <a:pPr/>
              <a:t>27</a:t>
            </a:fld>
            <a:endParaRPr lang="en-US" altLang="zh-CN"/>
          </a:p>
        </p:txBody>
      </p:sp>
      <p:sp>
        <p:nvSpPr>
          <p:cNvPr id="5" name="日期占位符 4"/>
          <p:cNvSpPr>
            <a:spLocks noGrp="1"/>
          </p:cNvSpPr>
          <p:nvPr>
            <p:ph type="dt" sz="half" idx="11"/>
          </p:nvPr>
        </p:nvSpPr>
        <p:spPr/>
        <p:txBody>
          <a:bodyPr/>
          <a:lstStyle/>
          <a:p>
            <a:fld id="{F192137B-A7E2-45DB-8000-8952F2B2AED2}" type="datetime1">
              <a:rPr lang="zh-CN" altLang="en-US"/>
              <a:pPr/>
              <a:t>2023/3/5</a:t>
            </a:fld>
            <a:endParaRPr lang="en-US" altLang="zh-CN" sz="1000"/>
          </a:p>
        </p:txBody>
      </p:sp>
      <p:sp>
        <p:nvSpPr>
          <p:cNvPr id="1296386" name="Rectangle 2"/>
          <p:cNvSpPr>
            <a:spLocks noGrp="1" noChangeArrowheads="1"/>
          </p:cNvSpPr>
          <p:nvPr>
            <p:ph type="title"/>
          </p:nvPr>
        </p:nvSpPr>
        <p:spPr/>
        <p:txBody>
          <a:bodyPr/>
          <a:lstStyle/>
          <a:p>
            <a:r>
              <a:rPr lang="en-US" altLang="zh-CN"/>
              <a:t>1. </a:t>
            </a:r>
            <a:r>
              <a:rPr lang="zh-CN" altLang="en-US"/>
              <a:t>建立索引 </a:t>
            </a:r>
          </a:p>
        </p:txBody>
      </p:sp>
      <p:sp>
        <p:nvSpPr>
          <p:cNvPr id="1296387" name="Rectangle 3"/>
          <p:cNvSpPr>
            <a:spLocks noGrp="1" noChangeArrowheads="1"/>
          </p:cNvSpPr>
          <p:nvPr>
            <p:ph type="body" idx="1"/>
          </p:nvPr>
        </p:nvSpPr>
        <p:spPr>
          <a:xfrm>
            <a:off x="650875" y="1143000"/>
            <a:ext cx="8820150" cy="5081588"/>
          </a:xfrm>
        </p:spPr>
        <p:txBody>
          <a:bodyPr/>
          <a:lstStyle/>
          <a:p>
            <a:pPr marL="342900" indent="-342900" algn="just" defTabSz="914400"/>
            <a:r>
              <a:rPr lang="zh-CN" altLang="en-US" dirty="0"/>
              <a:t>语句格式</a:t>
            </a:r>
          </a:p>
          <a:p>
            <a:pPr marL="742950" lvl="1" indent="-285750" algn="just" defTabSz="914400">
              <a:buFontTx/>
              <a:buNone/>
            </a:pPr>
            <a:r>
              <a:rPr lang="en-US" altLang="zh-CN" dirty="0">
                <a:highlight>
                  <a:srgbClr val="CCFFCC"/>
                </a:highlight>
              </a:rPr>
              <a:t>CREATE [UNIQUE] [CLUSTER] INDEX &lt;</a:t>
            </a:r>
            <a:r>
              <a:rPr lang="zh-CN" altLang="en-US" dirty="0">
                <a:highlight>
                  <a:srgbClr val="CCFFCC"/>
                </a:highlight>
              </a:rPr>
              <a:t>索引名</a:t>
            </a:r>
            <a:r>
              <a:rPr lang="en-US" altLang="zh-CN" dirty="0">
                <a:highlight>
                  <a:srgbClr val="CCFFCC"/>
                </a:highlight>
              </a:rPr>
              <a:t>&gt;     </a:t>
            </a:r>
          </a:p>
          <a:p>
            <a:pPr marL="742950" lvl="1" indent="-285750" algn="just" defTabSz="914400">
              <a:lnSpc>
                <a:spcPct val="120000"/>
              </a:lnSpc>
              <a:buFontTx/>
              <a:buNone/>
            </a:pPr>
            <a:r>
              <a:rPr lang="en-US" altLang="zh-CN" dirty="0">
                <a:highlight>
                  <a:srgbClr val="CCFFCC"/>
                </a:highlight>
              </a:rPr>
              <a:t>      ON &lt;</a:t>
            </a:r>
            <a:r>
              <a:rPr lang="zh-CN" altLang="en-US" dirty="0">
                <a:highlight>
                  <a:srgbClr val="CCFFCC"/>
                </a:highlight>
              </a:rPr>
              <a:t>表名</a:t>
            </a:r>
            <a:r>
              <a:rPr lang="en-US" altLang="zh-CN" dirty="0">
                <a:highlight>
                  <a:srgbClr val="CCFFCC"/>
                </a:highlight>
              </a:rPr>
              <a:t>&gt; (&lt;</a:t>
            </a:r>
            <a:r>
              <a:rPr lang="zh-CN" altLang="en-US" dirty="0">
                <a:highlight>
                  <a:srgbClr val="CCFFCC"/>
                </a:highlight>
              </a:rPr>
              <a:t>列名</a:t>
            </a:r>
            <a:r>
              <a:rPr lang="en-US" altLang="zh-CN" dirty="0">
                <a:highlight>
                  <a:srgbClr val="CCFFCC"/>
                </a:highlight>
              </a:rPr>
              <a:t>&gt;[&lt;</a:t>
            </a:r>
            <a:r>
              <a:rPr lang="zh-CN" altLang="en-US" dirty="0">
                <a:highlight>
                  <a:srgbClr val="CCFFCC"/>
                </a:highlight>
              </a:rPr>
              <a:t>次序</a:t>
            </a:r>
            <a:r>
              <a:rPr lang="en-US" altLang="zh-CN" dirty="0">
                <a:highlight>
                  <a:srgbClr val="CCFFCC"/>
                </a:highlight>
              </a:rPr>
              <a:t>&gt;][,&lt;</a:t>
            </a:r>
            <a:r>
              <a:rPr lang="zh-CN" altLang="en-US" dirty="0">
                <a:highlight>
                  <a:srgbClr val="CCFFCC"/>
                </a:highlight>
              </a:rPr>
              <a:t>列名</a:t>
            </a:r>
            <a:r>
              <a:rPr lang="en-US" altLang="zh-CN" dirty="0">
                <a:highlight>
                  <a:srgbClr val="CCFFCC"/>
                </a:highlight>
              </a:rPr>
              <a:t>&gt;[&lt;</a:t>
            </a:r>
            <a:r>
              <a:rPr lang="zh-CN" altLang="en-US" dirty="0">
                <a:highlight>
                  <a:srgbClr val="CCFFCC"/>
                </a:highlight>
              </a:rPr>
              <a:t>次序</a:t>
            </a:r>
            <a:r>
              <a:rPr lang="en-US" altLang="zh-CN" dirty="0">
                <a:highlight>
                  <a:srgbClr val="CCFFCC"/>
                </a:highlight>
              </a:rPr>
              <a:t>&gt;] ]…)</a:t>
            </a:r>
            <a:endParaRPr lang="zh-CN" altLang="en-US" dirty="0">
              <a:highlight>
                <a:srgbClr val="CCFFCC"/>
              </a:highlight>
            </a:endParaRPr>
          </a:p>
          <a:p>
            <a:pPr marL="742950" lvl="1" indent="-285750" algn="just" defTabSz="914400">
              <a:lnSpc>
                <a:spcPct val="140000"/>
              </a:lnSpc>
              <a:spcBef>
                <a:spcPct val="10000"/>
              </a:spcBef>
            </a:pPr>
            <a:r>
              <a:rPr lang="en-US" altLang="zh-CN" dirty="0"/>
              <a:t>&lt;</a:t>
            </a:r>
            <a:r>
              <a:rPr lang="zh-CN" altLang="en-US" dirty="0"/>
              <a:t>表名</a:t>
            </a:r>
            <a:r>
              <a:rPr lang="en-US" altLang="zh-CN" dirty="0"/>
              <a:t>&gt;</a:t>
            </a:r>
            <a:r>
              <a:rPr lang="zh-CN" altLang="en-US" dirty="0"/>
              <a:t>指定要建索引的基本表名字</a:t>
            </a:r>
          </a:p>
          <a:p>
            <a:pPr marL="742950" lvl="1" indent="-285750" algn="just" defTabSz="914400">
              <a:spcBef>
                <a:spcPct val="10000"/>
              </a:spcBef>
            </a:pPr>
            <a:r>
              <a:rPr lang="zh-CN" altLang="en-US" dirty="0"/>
              <a:t>索引可以建立在该表的一列或多列上，各列名之间用逗号分隔</a:t>
            </a:r>
          </a:p>
          <a:p>
            <a:pPr marL="742950" lvl="1" indent="-285750" algn="just" defTabSz="914400">
              <a:spcBef>
                <a:spcPct val="10000"/>
              </a:spcBef>
            </a:pPr>
            <a:r>
              <a:rPr lang="en-US" altLang="zh-CN" dirty="0"/>
              <a:t>&lt;</a:t>
            </a:r>
            <a:r>
              <a:rPr lang="zh-CN" altLang="en-US" dirty="0"/>
              <a:t>次序</a:t>
            </a:r>
            <a:r>
              <a:rPr lang="en-US" altLang="zh-CN" dirty="0"/>
              <a:t>&gt;</a:t>
            </a:r>
            <a:r>
              <a:rPr lang="zh-CN" altLang="en-US" dirty="0"/>
              <a:t>指定索引值的排列次序，升序</a:t>
            </a:r>
            <a:r>
              <a:rPr lang="en-US" altLang="zh-CN" dirty="0"/>
              <a:t>ASC</a:t>
            </a:r>
            <a:r>
              <a:rPr lang="zh-CN" altLang="en-US" dirty="0"/>
              <a:t>，降序</a:t>
            </a:r>
            <a:r>
              <a:rPr lang="en-US" altLang="zh-CN" dirty="0"/>
              <a:t>DESC</a:t>
            </a:r>
            <a:r>
              <a:rPr lang="zh-CN" altLang="en-US" dirty="0"/>
              <a:t>。缺省值：</a:t>
            </a:r>
            <a:r>
              <a:rPr lang="en-US" altLang="zh-CN" dirty="0"/>
              <a:t>ASC</a:t>
            </a:r>
          </a:p>
          <a:p>
            <a:pPr marL="742950" lvl="1" indent="-285750" algn="just" defTabSz="914400">
              <a:spcBef>
                <a:spcPct val="10000"/>
              </a:spcBef>
            </a:pPr>
            <a:r>
              <a:rPr lang="en-US" altLang="zh-CN" dirty="0"/>
              <a:t>UNIQUE</a:t>
            </a:r>
            <a:r>
              <a:rPr lang="zh-CN" altLang="en-US" dirty="0"/>
              <a:t>表明此索引的每一个索引值只对应唯一的数据记录</a:t>
            </a:r>
          </a:p>
          <a:p>
            <a:pPr marL="742950" lvl="1" indent="-285750" defTabSz="914400">
              <a:spcBef>
                <a:spcPct val="10000"/>
              </a:spcBef>
            </a:pPr>
            <a:r>
              <a:rPr lang="en-US" altLang="zh-CN" dirty="0"/>
              <a:t>CLUSTER</a:t>
            </a:r>
            <a:r>
              <a:rPr lang="zh-CN" altLang="en-US" dirty="0"/>
              <a:t>表示要建立的索引是聚簇索引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2FE57A2-9C23-4119-9A45-9572C2113A00}" type="slidenum">
              <a:rPr lang="zh-CN" altLang="en-US"/>
              <a:pPr/>
              <a:t>28</a:t>
            </a:fld>
            <a:endParaRPr lang="en-US" altLang="zh-CN"/>
          </a:p>
        </p:txBody>
      </p:sp>
      <p:sp>
        <p:nvSpPr>
          <p:cNvPr id="6" name="日期占位符 4"/>
          <p:cNvSpPr>
            <a:spLocks noGrp="1"/>
          </p:cNvSpPr>
          <p:nvPr>
            <p:ph type="dt" sz="half" idx="11"/>
          </p:nvPr>
        </p:nvSpPr>
        <p:spPr/>
        <p:txBody>
          <a:bodyPr/>
          <a:lstStyle/>
          <a:p>
            <a:fld id="{E2DBF9B0-D298-4B06-97D8-D6989A263A0A}" type="datetime1">
              <a:rPr lang="zh-CN" altLang="en-US"/>
              <a:pPr/>
              <a:t>2023/3/5</a:t>
            </a:fld>
            <a:endParaRPr lang="en-US" altLang="zh-CN" sz="1000"/>
          </a:p>
        </p:txBody>
      </p:sp>
      <p:sp>
        <p:nvSpPr>
          <p:cNvPr id="1541122" name="Rectangle 2"/>
          <p:cNvSpPr>
            <a:spLocks noGrp="1" noChangeArrowheads="1"/>
          </p:cNvSpPr>
          <p:nvPr>
            <p:ph type="title"/>
          </p:nvPr>
        </p:nvSpPr>
        <p:spPr/>
        <p:txBody>
          <a:bodyPr/>
          <a:lstStyle/>
          <a:p>
            <a:r>
              <a:rPr lang="en-US" altLang="zh-CN"/>
              <a:t>1. </a:t>
            </a:r>
            <a:r>
              <a:rPr lang="zh-CN" altLang="en-US"/>
              <a:t>建立索引</a:t>
            </a:r>
          </a:p>
        </p:txBody>
      </p:sp>
      <p:sp>
        <p:nvSpPr>
          <p:cNvPr id="1541123" name="Rectangle 3"/>
          <p:cNvSpPr>
            <a:spLocks noGrp="1" noChangeArrowheads="1"/>
          </p:cNvSpPr>
          <p:nvPr>
            <p:ph type="body" idx="1"/>
          </p:nvPr>
        </p:nvSpPr>
        <p:spPr>
          <a:xfrm>
            <a:off x="650875" y="1143000"/>
            <a:ext cx="8820150" cy="2819400"/>
          </a:xfrm>
        </p:spPr>
        <p:txBody>
          <a:bodyPr/>
          <a:lstStyle/>
          <a:p>
            <a:pPr marL="342900" indent="-342900" defTabSz="914400">
              <a:lnSpc>
                <a:spcPct val="100000"/>
              </a:lnSpc>
              <a:spcBef>
                <a:spcPct val="20000"/>
              </a:spcBef>
            </a:pPr>
            <a:r>
              <a:rPr lang="en-US" altLang="zh-CN"/>
              <a:t>【</a:t>
            </a:r>
            <a:r>
              <a:rPr lang="zh-CN" altLang="en-US"/>
              <a:t>例</a:t>
            </a:r>
            <a:r>
              <a:rPr lang="en-US" altLang="zh-CN"/>
              <a:t>4-8】</a:t>
            </a:r>
            <a:r>
              <a:rPr lang="zh-CN" altLang="en-US"/>
              <a:t>在学生表</a:t>
            </a:r>
            <a:r>
              <a:rPr lang="en-US" altLang="zh-CN"/>
              <a:t>Student</a:t>
            </a:r>
            <a:r>
              <a:rPr lang="zh-CN" altLang="en-US"/>
              <a:t>的列学号上按升序建立惟一索引。     </a:t>
            </a:r>
            <a:r>
              <a:rPr lang="en-US" altLang="zh-CN"/>
              <a:t>CREATE UNIQUE INDEX S_SNO </a:t>
            </a:r>
          </a:p>
          <a:p>
            <a:pPr marL="742950" lvl="1" indent="-285750" defTabSz="914400">
              <a:lnSpc>
                <a:spcPct val="100000"/>
              </a:lnSpc>
              <a:spcBef>
                <a:spcPct val="20000"/>
              </a:spcBef>
              <a:buFontTx/>
              <a:buNone/>
            </a:pPr>
            <a:r>
              <a:rPr lang="en-US" altLang="zh-CN"/>
              <a:t>                         ON Student(Sno);</a:t>
            </a:r>
          </a:p>
          <a:p>
            <a:pPr marL="742950" lvl="1" indent="-285750" algn="just" defTabSz="914400">
              <a:lnSpc>
                <a:spcPct val="100000"/>
              </a:lnSpc>
              <a:spcBef>
                <a:spcPct val="20000"/>
              </a:spcBef>
            </a:pPr>
            <a:r>
              <a:rPr lang="zh-CN" altLang="en-US"/>
              <a:t>对于已含重复值的属性列不能建</a:t>
            </a:r>
            <a:r>
              <a:rPr lang="en-US" altLang="zh-CN"/>
              <a:t>UNIQUE</a:t>
            </a:r>
            <a:r>
              <a:rPr lang="zh-CN" altLang="en-US"/>
              <a:t>索引</a:t>
            </a:r>
          </a:p>
          <a:p>
            <a:pPr marL="742950" lvl="1" indent="-285750" algn="just" defTabSz="914400" fontAlgn="ctr">
              <a:lnSpc>
                <a:spcPct val="100000"/>
              </a:lnSpc>
              <a:spcBef>
                <a:spcPct val="20000"/>
              </a:spcBef>
            </a:pPr>
            <a:r>
              <a:rPr lang="zh-CN" altLang="en-US"/>
              <a:t>对某个列建立</a:t>
            </a:r>
            <a:r>
              <a:rPr lang="en-US" altLang="zh-CN"/>
              <a:t>UNIQUE</a:t>
            </a:r>
            <a:r>
              <a:rPr lang="zh-CN" altLang="en-US"/>
              <a:t>索引后，插入新记录时</a:t>
            </a:r>
            <a:r>
              <a:rPr lang="en-US" altLang="zh-CN"/>
              <a:t>DBMS</a:t>
            </a:r>
            <a:r>
              <a:rPr lang="zh-CN" altLang="en-US"/>
              <a:t>会自动检查新记录在该列上是否取了重复值</a:t>
            </a:r>
          </a:p>
        </p:txBody>
      </p:sp>
      <p:sp>
        <p:nvSpPr>
          <p:cNvPr id="1541124" name="Rectangle 4"/>
          <p:cNvSpPr>
            <a:spLocks noChangeArrowheads="1"/>
          </p:cNvSpPr>
          <p:nvPr/>
        </p:nvSpPr>
        <p:spPr bwMode="auto">
          <a:xfrm>
            <a:off x="776288" y="4090988"/>
            <a:ext cx="8820150" cy="243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en-US" altLang="zh-CN" sz="2800">
                <a:latin typeface="Times New Roman" pitchFamily="18" charset="0"/>
              </a:rPr>
              <a:t>【</a:t>
            </a:r>
            <a:r>
              <a:rPr lang="zh-CN" altLang="en-US" sz="2800">
                <a:latin typeface="Times New Roman" pitchFamily="18" charset="0"/>
              </a:rPr>
              <a:t>例</a:t>
            </a:r>
            <a:r>
              <a:rPr lang="en-US" altLang="zh-CN" sz="2800">
                <a:latin typeface="Times New Roman" pitchFamily="18" charset="0"/>
              </a:rPr>
              <a:t>4-9】</a:t>
            </a:r>
            <a:r>
              <a:rPr lang="zh-CN" altLang="en-US" sz="2800">
                <a:latin typeface="Times New Roman" pitchFamily="18" charset="0"/>
              </a:rPr>
              <a:t>在表</a:t>
            </a:r>
            <a:r>
              <a:rPr lang="en-US" altLang="zh-CN" sz="2800">
                <a:latin typeface="Times New Roman" pitchFamily="18" charset="0"/>
              </a:rPr>
              <a:t>Student</a:t>
            </a:r>
            <a:r>
              <a:rPr lang="zh-CN" altLang="en-US" sz="2800">
                <a:latin typeface="Times New Roman" pitchFamily="18" charset="0"/>
              </a:rPr>
              <a:t>上，班级按降序、年龄按升序建立索引。</a:t>
            </a:r>
            <a:r>
              <a:rPr lang="en-US" altLang="zh-CN" sz="2800">
                <a:latin typeface="Times New Roman" pitchFamily="18" charset="0"/>
              </a:rPr>
              <a:t>CREATE INDEX SCLASS_AGE </a:t>
            </a:r>
          </a:p>
          <a:p>
            <a:pPr marL="649288" lvl="1" indent="-261938" algn="l" defTabSz="814388">
              <a:lnSpc>
                <a:spcPct val="50000"/>
              </a:lnSpc>
              <a:spcBef>
                <a:spcPct val="35000"/>
              </a:spcBef>
              <a:buClr>
                <a:srgbClr val="27305F"/>
              </a:buClr>
            </a:pPr>
            <a:r>
              <a:rPr lang="en-US" altLang="zh-CN" sz="2800">
                <a:latin typeface="Times New Roman" pitchFamily="18" charset="0"/>
              </a:rPr>
              <a:t>                    ON Student</a:t>
            </a:r>
            <a:r>
              <a:rPr lang="zh-CN" altLang="en-US" sz="2800">
                <a:latin typeface="Times New Roman" pitchFamily="18" charset="0"/>
              </a:rPr>
              <a:t>（</a:t>
            </a:r>
            <a:r>
              <a:rPr lang="en-US" altLang="zh-CN" sz="2800">
                <a:latin typeface="Times New Roman" pitchFamily="18" charset="0"/>
              </a:rPr>
              <a:t>CLASS DESC, Sage ASC</a:t>
            </a:r>
            <a:r>
              <a:rPr lang="zh-CN" altLang="en-US" sz="2800">
                <a:latin typeface="Times New Roman" pitchFamily="18" charset="0"/>
              </a:rPr>
              <a:t>）</a:t>
            </a:r>
            <a:r>
              <a:rPr lang="en-US" altLang="zh-CN" sz="2800">
                <a:latin typeface="Times New Roman" pitchFamily="18" charset="0"/>
              </a:rPr>
              <a:t>;</a:t>
            </a:r>
          </a:p>
          <a:p>
            <a:pPr marL="649288" lvl="1" indent="-261938" algn="l" defTabSz="814388">
              <a:lnSpc>
                <a:spcPct val="90000"/>
              </a:lnSpc>
              <a:spcBef>
                <a:spcPct val="35000"/>
              </a:spcBef>
              <a:buClr>
                <a:srgbClr val="27305F"/>
              </a:buClr>
              <a:buFontTx/>
              <a:buChar char="–"/>
            </a:pPr>
            <a:r>
              <a:rPr lang="zh-CN" altLang="en-US" sz="2800">
                <a:latin typeface="Times New Roman" pitchFamily="18" charset="0"/>
              </a:rPr>
              <a:t>以上语句的执行在学生表上建立班级为降序和年龄为升序排列的索引文件</a:t>
            </a:r>
            <a:r>
              <a:rPr lang="en-US" altLang="zh-CN" sz="2800">
                <a:latin typeface="Times New Roman" pitchFamily="18" charset="0"/>
              </a:rPr>
              <a:t>SCLASS-AGE</a:t>
            </a:r>
            <a:r>
              <a:rPr lang="zh-CN" altLang="en-US" sz="2800">
                <a:latin typeface="Times New Roman" pitchFamily="18" charset="0"/>
              </a:rPr>
              <a:t>，当班级值相同时将按年龄升序排列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41124"/>
                                        </p:tgtEl>
                                        <p:attrNameLst>
                                          <p:attrName>style.visibility</p:attrName>
                                        </p:attrNameLst>
                                      </p:cBhvr>
                                      <p:to>
                                        <p:strVal val="visible"/>
                                      </p:to>
                                    </p:set>
                                    <p:animEffect transition="in" filter="wipe(up)">
                                      <p:cBhvr>
                                        <p:cTn id="7" dur="1000"/>
                                        <p:tgtEl>
                                          <p:spTgt spid="1541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2C9A5E1B-9A11-4718-900A-4800AF540959}" type="slidenum">
              <a:rPr lang="zh-CN" altLang="en-US"/>
              <a:pPr/>
              <a:t>29</a:t>
            </a:fld>
            <a:endParaRPr lang="en-US" altLang="zh-CN"/>
          </a:p>
        </p:txBody>
      </p:sp>
      <p:sp>
        <p:nvSpPr>
          <p:cNvPr id="7" name="日期占位符 4"/>
          <p:cNvSpPr>
            <a:spLocks noGrp="1"/>
          </p:cNvSpPr>
          <p:nvPr>
            <p:ph type="dt" sz="half" idx="11"/>
          </p:nvPr>
        </p:nvSpPr>
        <p:spPr/>
        <p:txBody>
          <a:bodyPr/>
          <a:lstStyle/>
          <a:p>
            <a:fld id="{4F002215-98BB-4394-AD25-AED5D4A4D3FC}" type="datetime1">
              <a:rPr lang="zh-CN" altLang="en-US"/>
              <a:pPr/>
              <a:t>2023/3/5</a:t>
            </a:fld>
            <a:endParaRPr lang="en-US" altLang="zh-CN" sz="1000"/>
          </a:p>
        </p:txBody>
      </p:sp>
      <p:sp>
        <p:nvSpPr>
          <p:cNvPr id="1544194" name="Rectangle 2"/>
          <p:cNvSpPr>
            <a:spLocks noGrp="1" noChangeArrowheads="1"/>
          </p:cNvSpPr>
          <p:nvPr>
            <p:ph type="title"/>
          </p:nvPr>
        </p:nvSpPr>
        <p:spPr/>
        <p:txBody>
          <a:bodyPr/>
          <a:lstStyle/>
          <a:p>
            <a:r>
              <a:rPr lang="en-US" altLang="zh-CN"/>
              <a:t>1. </a:t>
            </a:r>
            <a:r>
              <a:rPr lang="zh-CN" altLang="en-US"/>
              <a:t>建立索引</a:t>
            </a:r>
          </a:p>
        </p:txBody>
      </p:sp>
      <p:sp>
        <p:nvSpPr>
          <p:cNvPr id="1544195" name="Rectangle 3"/>
          <p:cNvSpPr>
            <a:spLocks noGrp="1" noChangeArrowheads="1"/>
          </p:cNvSpPr>
          <p:nvPr>
            <p:ph type="body" idx="1"/>
          </p:nvPr>
        </p:nvSpPr>
        <p:spPr>
          <a:xfrm>
            <a:off x="0" y="1125538"/>
            <a:ext cx="4160838" cy="4505325"/>
          </a:xfrm>
        </p:spPr>
        <p:txBody>
          <a:bodyPr/>
          <a:lstStyle/>
          <a:p>
            <a:pPr marL="342900" indent="-342900" algn="just" defTabSz="914400"/>
            <a:r>
              <a:rPr lang="zh-CN" altLang="en-US"/>
              <a:t>依据索引的顺序和数据库的物理存储顺序是否相同，索引分为两类：</a:t>
            </a:r>
            <a:r>
              <a:rPr lang="zh-CN" altLang="en-US">
                <a:solidFill>
                  <a:srgbClr val="FF0000"/>
                </a:solidFill>
              </a:rPr>
              <a:t>聚簇索引、非聚簇索引</a:t>
            </a:r>
          </a:p>
          <a:p>
            <a:pPr marL="742950" lvl="1" indent="-285750" algn="just" defTabSz="914400" fontAlgn="ctr">
              <a:lnSpc>
                <a:spcPct val="110000"/>
              </a:lnSpc>
            </a:pPr>
            <a:r>
              <a:rPr lang="zh-CN" altLang="en-US">
                <a:solidFill>
                  <a:srgbClr val="0000FF"/>
                </a:solidFill>
              </a:rPr>
              <a:t>非聚集索引</a:t>
            </a:r>
            <a:r>
              <a:rPr lang="zh-CN" altLang="en-US"/>
              <a:t>与课本中的索引类似。数据存储在一个地方，索引存储在另一个地方，索引带有指针指向数据的存储位置</a:t>
            </a:r>
          </a:p>
        </p:txBody>
      </p:sp>
      <p:pic>
        <p:nvPicPr>
          <p:cNvPr id="1544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260350"/>
            <a:ext cx="5594350" cy="6597650"/>
          </a:xfrm>
          <a:prstGeom prst="rect">
            <a:avLst/>
          </a:prstGeom>
          <a:noFill/>
          <a:extLst>
            <a:ext uri="{909E8E84-426E-40DD-AFC4-6F175D3DCCD1}">
              <a14:hiddenFill xmlns:a14="http://schemas.microsoft.com/office/drawing/2010/main">
                <a:solidFill>
                  <a:srgbClr val="FFFFFF"/>
                </a:solidFill>
              </a14:hiddenFill>
            </a:ext>
          </a:extLst>
        </p:spPr>
      </p:pic>
      <p:sp>
        <p:nvSpPr>
          <p:cNvPr id="1544198" name="Rectangle 6"/>
          <p:cNvSpPr>
            <a:spLocks noChangeArrowheads="1"/>
          </p:cNvSpPr>
          <p:nvPr/>
        </p:nvSpPr>
        <p:spPr bwMode="auto">
          <a:xfrm>
            <a:off x="4160838" y="2420938"/>
            <a:ext cx="792162" cy="503237"/>
          </a:xfrm>
          <a:prstGeom prst="rect">
            <a:avLst/>
          </a:prstGeom>
          <a:noFill/>
          <a:ln w="508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4195">
                                            <p:txEl>
                                              <p:pRg st="0" end="0"/>
                                            </p:txEl>
                                          </p:spTgt>
                                        </p:tgtEl>
                                        <p:attrNameLst>
                                          <p:attrName>style.visibility</p:attrName>
                                        </p:attrNameLst>
                                      </p:cBhvr>
                                      <p:to>
                                        <p:strVal val="visible"/>
                                      </p:to>
                                    </p:set>
                                    <p:animEffect transition="in" filter="wipe(up)">
                                      <p:cBhvr>
                                        <p:cTn id="7" dur="1000"/>
                                        <p:tgtEl>
                                          <p:spTgt spid="154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44195">
                                            <p:txEl>
                                              <p:pRg st="1" end="1"/>
                                            </p:txEl>
                                          </p:spTgt>
                                        </p:tgtEl>
                                        <p:attrNameLst>
                                          <p:attrName>style.visibility</p:attrName>
                                        </p:attrNameLst>
                                      </p:cBhvr>
                                      <p:to>
                                        <p:strVal val="visible"/>
                                      </p:to>
                                    </p:set>
                                    <p:animEffect transition="in" filter="wipe(up)">
                                      <p:cBhvr>
                                        <p:cTn id="12" dur="1000"/>
                                        <p:tgtEl>
                                          <p:spTgt spid="1544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419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B82B5DE-698B-416D-899C-B90522F8AB07}" type="slidenum">
              <a:rPr lang="zh-CN" altLang="en-US"/>
              <a:pPr/>
              <a:t>3</a:t>
            </a:fld>
            <a:endParaRPr lang="en-US" altLang="zh-CN"/>
          </a:p>
        </p:txBody>
      </p:sp>
      <p:sp>
        <p:nvSpPr>
          <p:cNvPr id="5" name="日期占位符 4"/>
          <p:cNvSpPr>
            <a:spLocks noGrp="1"/>
          </p:cNvSpPr>
          <p:nvPr>
            <p:ph type="dt" sz="half" idx="11"/>
          </p:nvPr>
        </p:nvSpPr>
        <p:spPr/>
        <p:txBody>
          <a:bodyPr/>
          <a:lstStyle/>
          <a:p>
            <a:fld id="{39E852D1-EFC8-4BCD-9B6D-810BDE1BC414}" type="datetime1">
              <a:rPr lang="zh-CN" altLang="en-US"/>
              <a:pPr/>
              <a:t>2023/3/5</a:t>
            </a:fld>
            <a:endParaRPr lang="en-US" altLang="zh-CN" sz="1000"/>
          </a:p>
        </p:txBody>
      </p:sp>
      <p:sp>
        <p:nvSpPr>
          <p:cNvPr id="1356802" name="Rectangle 2"/>
          <p:cNvSpPr>
            <a:spLocks noGrp="1" noChangeArrowheads="1"/>
          </p:cNvSpPr>
          <p:nvPr>
            <p:ph type="title"/>
          </p:nvPr>
        </p:nvSpPr>
        <p:spPr/>
        <p:txBody>
          <a:bodyPr/>
          <a:lstStyle/>
          <a:p>
            <a:r>
              <a:rPr lang="en-US" altLang="zh-CN"/>
              <a:t>SQL</a:t>
            </a:r>
            <a:r>
              <a:rPr lang="zh-CN" altLang="en-US"/>
              <a:t>的特点</a:t>
            </a:r>
          </a:p>
        </p:txBody>
      </p:sp>
      <p:sp>
        <p:nvSpPr>
          <p:cNvPr id="1356803" name="Rectangle 3"/>
          <p:cNvSpPr>
            <a:spLocks noGrp="1" noChangeArrowheads="1"/>
          </p:cNvSpPr>
          <p:nvPr>
            <p:ph type="body" idx="1"/>
          </p:nvPr>
        </p:nvSpPr>
        <p:spPr>
          <a:xfrm>
            <a:off x="650875" y="1143000"/>
            <a:ext cx="8820150" cy="5601533"/>
          </a:xfrm>
        </p:spPr>
        <p:txBody>
          <a:bodyPr/>
          <a:lstStyle/>
          <a:p>
            <a:pPr>
              <a:lnSpc>
                <a:spcPct val="100000"/>
              </a:lnSpc>
              <a:spcBef>
                <a:spcPts val="0"/>
              </a:spcBef>
            </a:pPr>
            <a:r>
              <a:rPr lang="zh-CN" altLang="en-US" dirty="0"/>
              <a:t>综合统一</a:t>
            </a:r>
          </a:p>
          <a:p>
            <a:pPr lvl="1">
              <a:lnSpc>
                <a:spcPct val="100000"/>
              </a:lnSpc>
              <a:spcBef>
                <a:spcPts val="0"/>
              </a:spcBef>
            </a:pPr>
            <a:r>
              <a:rPr lang="zh-CN" altLang="en-US" dirty="0"/>
              <a:t>集数据定义语言</a:t>
            </a:r>
            <a:r>
              <a:rPr lang="en-US" altLang="zh-CN" dirty="0"/>
              <a:t>DDL</a:t>
            </a:r>
            <a:r>
              <a:rPr lang="zh-CN" altLang="en-US" dirty="0"/>
              <a:t>、数据操纵语言</a:t>
            </a:r>
            <a:r>
              <a:rPr lang="en-US" altLang="zh-CN" dirty="0"/>
              <a:t>DML</a:t>
            </a:r>
            <a:r>
              <a:rPr lang="zh-CN" altLang="en-US" dirty="0"/>
              <a:t>、数据控制语言</a:t>
            </a:r>
            <a:r>
              <a:rPr lang="en-US" altLang="zh-CN" dirty="0"/>
              <a:t>DCL</a:t>
            </a:r>
            <a:r>
              <a:rPr lang="zh-CN" altLang="en-US" dirty="0"/>
              <a:t>的功能于一体，可以完成数据库生命周期中的全部活动。</a:t>
            </a:r>
          </a:p>
          <a:p>
            <a:pPr lvl="1">
              <a:lnSpc>
                <a:spcPct val="100000"/>
              </a:lnSpc>
              <a:spcBef>
                <a:spcPts val="0"/>
              </a:spcBef>
            </a:pPr>
            <a:r>
              <a:rPr lang="zh-CN" altLang="en-US" dirty="0"/>
              <a:t>关系模型中实体和实体间的联系都用关系来表示，使得操作符单一，每种操作只使用一个操作符。</a:t>
            </a:r>
          </a:p>
          <a:p>
            <a:pPr>
              <a:lnSpc>
                <a:spcPct val="100000"/>
              </a:lnSpc>
              <a:spcBef>
                <a:spcPts val="0"/>
              </a:spcBef>
            </a:pPr>
            <a:r>
              <a:rPr lang="zh-CN" altLang="en-US" dirty="0"/>
              <a:t>高度非过程化</a:t>
            </a:r>
          </a:p>
          <a:p>
            <a:pPr lvl="1">
              <a:lnSpc>
                <a:spcPct val="100000"/>
              </a:lnSpc>
              <a:spcBef>
                <a:spcPts val="0"/>
              </a:spcBef>
            </a:pPr>
            <a:r>
              <a:rPr lang="zh-CN" altLang="en-US" dirty="0"/>
              <a:t>使用</a:t>
            </a:r>
            <a:r>
              <a:rPr lang="en-US" altLang="zh-CN" dirty="0"/>
              <a:t>SQL</a:t>
            </a:r>
            <a:r>
              <a:rPr lang="zh-CN" altLang="en-US" dirty="0"/>
              <a:t>语言，只需要提出“做什么”，而无需指明“怎么做”，无需了解存取路径，提高了数据的独立性</a:t>
            </a:r>
          </a:p>
          <a:p>
            <a:pPr>
              <a:lnSpc>
                <a:spcPct val="100000"/>
              </a:lnSpc>
              <a:spcBef>
                <a:spcPts val="0"/>
              </a:spcBef>
            </a:pPr>
            <a:r>
              <a:rPr lang="zh-CN" altLang="en-US" dirty="0"/>
              <a:t>面向集合的操作方式</a:t>
            </a:r>
          </a:p>
          <a:p>
            <a:pPr lvl="1">
              <a:lnSpc>
                <a:spcPct val="100000"/>
              </a:lnSpc>
              <a:spcBef>
                <a:spcPts val="0"/>
              </a:spcBef>
            </a:pPr>
            <a:r>
              <a:rPr lang="en-US" altLang="zh-CN" dirty="0"/>
              <a:t>SQL</a:t>
            </a:r>
            <a:r>
              <a:rPr lang="zh-CN" altLang="en-US" dirty="0"/>
              <a:t>语言采用集合操作方式，查询、插入、删除、修改操作的对象都是集合。</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78EF710A-9353-447C-BF4C-E002BD3FCA72}" type="slidenum">
              <a:rPr lang="zh-CN" altLang="en-US"/>
              <a:pPr/>
              <a:t>30</a:t>
            </a:fld>
            <a:endParaRPr lang="en-US" altLang="zh-CN"/>
          </a:p>
        </p:txBody>
      </p:sp>
      <p:sp>
        <p:nvSpPr>
          <p:cNvPr id="7" name="日期占位符 4"/>
          <p:cNvSpPr>
            <a:spLocks noGrp="1"/>
          </p:cNvSpPr>
          <p:nvPr>
            <p:ph type="dt" sz="half" idx="11"/>
          </p:nvPr>
        </p:nvSpPr>
        <p:spPr/>
        <p:txBody>
          <a:bodyPr/>
          <a:lstStyle/>
          <a:p>
            <a:fld id="{3D930675-D918-4F28-AE60-CFF02FEB79C7}" type="datetime1">
              <a:rPr lang="zh-CN" altLang="en-US"/>
              <a:pPr/>
              <a:t>2023/3/5</a:t>
            </a:fld>
            <a:endParaRPr lang="en-US" altLang="zh-CN" sz="1000"/>
          </a:p>
        </p:txBody>
      </p:sp>
      <p:sp>
        <p:nvSpPr>
          <p:cNvPr id="1299458" name="Rectangle 2"/>
          <p:cNvSpPr>
            <a:spLocks noGrp="1" noChangeArrowheads="1"/>
          </p:cNvSpPr>
          <p:nvPr>
            <p:ph type="title"/>
          </p:nvPr>
        </p:nvSpPr>
        <p:spPr/>
        <p:txBody>
          <a:bodyPr/>
          <a:lstStyle/>
          <a:p>
            <a:r>
              <a:rPr lang="en-US" altLang="zh-CN"/>
              <a:t>1. </a:t>
            </a:r>
            <a:r>
              <a:rPr lang="zh-CN" altLang="en-US"/>
              <a:t>建立索引</a:t>
            </a:r>
          </a:p>
        </p:txBody>
      </p:sp>
      <p:sp>
        <p:nvSpPr>
          <p:cNvPr id="1299459" name="Rectangle 3"/>
          <p:cNvSpPr>
            <a:spLocks noGrp="1" noChangeArrowheads="1"/>
          </p:cNvSpPr>
          <p:nvPr>
            <p:ph type="body" idx="1"/>
          </p:nvPr>
        </p:nvSpPr>
        <p:spPr>
          <a:xfrm>
            <a:off x="0" y="1125538"/>
            <a:ext cx="4160838" cy="2689225"/>
          </a:xfrm>
        </p:spPr>
        <p:txBody>
          <a:bodyPr/>
          <a:lstStyle/>
          <a:p>
            <a:pPr marL="342900" indent="-342900" algn="just" defTabSz="914400"/>
            <a:r>
              <a:rPr lang="zh-CN" altLang="en-US" dirty="0">
                <a:solidFill>
                  <a:srgbClr val="0000FF"/>
                </a:solidFill>
              </a:rPr>
              <a:t>聚簇索引</a:t>
            </a:r>
            <a:r>
              <a:rPr lang="zh-CN" altLang="en-US" dirty="0"/>
              <a:t>对表的物理数据页中的数据按列进行排序，然后再重新存储到磁盘上，即聚集索引与数据是混为一体的，它的叶节点中存储的是实际的数据</a:t>
            </a:r>
          </a:p>
        </p:txBody>
      </p:sp>
      <p:pic>
        <p:nvPicPr>
          <p:cNvPr id="129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450" y="0"/>
            <a:ext cx="567055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99461" name="Rectangle 5"/>
          <p:cNvSpPr>
            <a:spLocks noChangeArrowheads="1"/>
          </p:cNvSpPr>
          <p:nvPr/>
        </p:nvSpPr>
        <p:spPr bwMode="auto">
          <a:xfrm>
            <a:off x="4232275" y="4581525"/>
            <a:ext cx="1441450" cy="503238"/>
          </a:xfrm>
          <a:prstGeom prst="rect">
            <a:avLst/>
          </a:prstGeom>
          <a:noFill/>
          <a:ln w="508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9" name="文本框 8">
            <a:extLst>
              <a:ext uri="{FF2B5EF4-FFF2-40B4-BE49-F238E27FC236}">
                <a16:creationId xmlns:a16="http://schemas.microsoft.com/office/drawing/2014/main" id="{B96146EF-1E97-48AC-ADF6-FD73871A7876}"/>
              </a:ext>
            </a:extLst>
          </p:cNvPr>
          <p:cNvSpPr txBox="1"/>
          <p:nvPr/>
        </p:nvSpPr>
        <p:spPr>
          <a:xfrm>
            <a:off x="74320" y="5862935"/>
            <a:ext cx="4086518" cy="461665"/>
          </a:xfrm>
          <a:prstGeom prst="rect">
            <a:avLst/>
          </a:prstGeom>
          <a:noFill/>
        </p:spPr>
        <p:txBody>
          <a:bodyPr wrap="square">
            <a:spAutoFit/>
          </a:bodyPr>
          <a:lstStyle/>
          <a:p>
            <a:pPr algn="l"/>
            <a:r>
              <a:rPr lang="zh-CN" altLang="en-US" sz="1200" b="0" dirty="0"/>
              <a:t>关于聚簇索引和非聚簇索引的理解，可参考</a:t>
            </a:r>
            <a:endParaRPr lang="en-US" altLang="zh-CN" sz="1200" b="0" dirty="0"/>
          </a:p>
          <a:p>
            <a:pPr algn="l"/>
            <a:r>
              <a:rPr lang="zh-CN" altLang="en-US" sz="1200" b="0" dirty="0"/>
              <a:t>https://www.cnblogs.com/jiawen010/p/11805241.html</a:t>
            </a:r>
            <a:endParaRPr lang="en-US" altLang="zh-CN" sz="1200" b="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AB700E0-1090-4CA8-B3BF-FA468B7BABE5}" type="slidenum">
              <a:rPr lang="zh-CN" altLang="en-US"/>
              <a:pPr/>
              <a:t>31</a:t>
            </a:fld>
            <a:endParaRPr lang="en-US" altLang="zh-CN"/>
          </a:p>
        </p:txBody>
      </p:sp>
      <p:sp>
        <p:nvSpPr>
          <p:cNvPr id="5" name="日期占位符 4"/>
          <p:cNvSpPr>
            <a:spLocks noGrp="1"/>
          </p:cNvSpPr>
          <p:nvPr>
            <p:ph type="dt" sz="half" idx="11"/>
          </p:nvPr>
        </p:nvSpPr>
        <p:spPr/>
        <p:txBody>
          <a:bodyPr/>
          <a:lstStyle/>
          <a:p>
            <a:fld id="{BDCADA44-FC88-489B-852F-10DE3D1D1EBB}" type="datetime1">
              <a:rPr lang="zh-CN" altLang="en-US"/>
              <a:pPr/>
              <a:t>2023/3/5</a:t>
            </a:fld>
            <a:endParaRPr lang="en-US" altLang="zh-CN" sz="1000"/>
          </a:p>
        </p:txBody>
      </p:sp>
      <p:sp>
        <p:nvSpPr>
          <p:cNvPr id="1543170" name="Rectangle 2"/>
          <p:cNvSpPr>
            <a:spLocks noGrp="1" noChangeArrowheads="1"/>
          </p:cNvSpPr>
          <p:nvPr>
            <p:ph type="title"/>
          </p:nvPr>
        </p:nvSpPr>
        <p:spPr/>
        <p:txBody>
          <a:bodyPr/>
          <a:lstStyle/>
          <a:p>
            <a:r>
              <a:rPr lang="en-US" altLang="zh-CN"/>
              <a:t>1. </a:t>
            </a:r>
            <a:r>
              <a:rPr lang="zh-CN" altLang="en-US"/>
              <a:t>建立索引</a:t>
            </a:r>
          </a:p>
        </p:txBody>
      </p:sp>
      <p:sp>
        <p:nvSpPr>
          <p:cNvPr id="1543171" name="Rectangle 3"/>
          <p:cNvSpPr>
            <a:spLocks noGrp="1" noChangeArrowheads="1"/>
          </p:cNvSpPr>
          <p:nvPr>
            <p:ph type="body" idx="1"/>
          </p:nvPr>
        </p:nvSpPr>
        <p:spPr>
          <a:xfrm>
            <a:off x="650875" y="1143000"/>
            <a:ext cx="8474075" cy="5638800"/>
          </a:xfrm>
        </p:spPr>
        <p:txBody>
          <a:bodyPr/>
          <a:lstStyle/>
          <a:p>
            <a:pPr marL="342900" indent="-342900" defTabSz="914400">
              <a:lnSpc>
                <a:spcPct val="110000"/>
              </a:lnSpc>
              <a:spcBef>
                <a:spcPct val="0"/>
              </a:spcBef>
            </a:pPr>
            <a:r>
              <a:rPr lang="zh-CN" altLang="en-US" dirty="0"/>
              <a:t>聚簇索引确定表中数据的物理顺序。</a:t>
            </a:r>
          </a:p>
          <a:p>
            <a:pPr marL="742950" lvl="1" indent="-285750" defTabSz="914400">
              <a:lnSpc>
                <a:spcPct val="110000"/>
              </a:lnSpc>
              <a:spcBef>
                <a:spcPct val="0"/>
              </a:spcBef>
            </a:pPr>
            <a:r>
              <a:rPr lang="zh-CN" altLang="en-US" dirty="0"/>
              <a:t>一个表只能包含</a:t>
            </a:r>
            <a:r>
              <a:rPr lang="zh-CN" altLang="en-US" dirty="0">
                <a:solidFill>
                  <a:srgbClr val="0000FF"/>
                </a:solidFill>
              </a:rPr>
              <a:t>一个</a:t>
            </a:r>
            <a:r>
              <a:rPr lang="zh-CN" altLang="en-US" dirty="0"/>
              <a:t>聚簇索引。但该索引可以包含多个列（组合索引）。</a:t>
            </a:r>
          </a:p>
          <a:p>
            <a:pPr marL="742950" lvl="1" indent="-285750" defTabSz="914400">
              <a:lnSpc>
                <a:spcPct val="110000"/>
              </a:lnSpc>
              <a:spcBef>
                <a:spcPct val="0"/>
              </a:spcBef>
            </a:pPr>
            <a:r>
              <a:rPr lang="zh-CN" altLang="en-US" dirty="0"/>
              <a:t>聚簇索引适用于： 很少对基表进行增删操作； 很少对其中的变长列进行修改操作 </a:t>
            </a:r>
          </a:p>
          <a:p>
            <a:pPr marL="342900" indent="-342900" defTabSz="914400">
              <a:lnSpc>
                <a:spcPct val="110000"/>
              </a:lnSpc>
              <a:spcBef>
                <a:spcPct val="0"/>
              </a:spcBef>
            </a:pPr>
            <a:r>
              <a:rPr lang="zh-CN" altLang="en-US" dirty="0"/>
              <a:t>聚簇索引对于那些经常要搜索范围值的列特别有效</a:t>
            </a:r>
          </a:p>
          <a:p>
            <a:pPr marL="742950" lvl="1" indent="-285750" defTabSz="914400">
              <a:lnSpc>
                <a:spcPct val="110000"/>
              </a:lnSpc>
              <a:spcBef>
                <a:spcPct val="0"/>
              </a:spcBef>
            </a:pPr>
            <a:r>
              <a:rPr lang="zh-CN" altLang="en-US" dirty="0"/>
              <a:t>使用聚集索引找到包含第一个值的行后，便可以确保包含后续索引值的行在物理相邻。有助于提高搜索范围值类查询的性能</a:t>
            </a:r>
          </a:p>
          <a:p>
            <a:pPr marL="742950" lvl="1" indent="-285750" defTabSz="914400">
              <a:lnSpc>
                <a:spcPct val="110000"/>
              </a:lnSpc>
              <a:spcBef>
                <a:spcPct val="0"/>
              </a:spcBef>
            </a:pPr>
            <a:r>
              <a:rPr lang="zh-CN" altLang="en-US" dirty="0"/>
              <a:t>如果对从表中检索的数据进行排序时经常要用到某一列，则可以将该表在该列上聚簇</a:t>
            </a:r>
            <a:r>
              <a:rPr lang="en-US" altLang="zh-CN" dirty="0"/>
              <a:t>(</a:t>
            </a:r>
            <a:r>
              <a:rPr lang="zh-CN" altLang="en-US" dirty="0"/>
              <a:t>物理排序</a:t>
            </a:r>
            <a:r>
              <a:rPr lang="en-US" altLang="zh-CN" dirty="0"/>
              <a:t>),</a:t>
            </a:r>
            <a:r>
              <a:rPr lang="zh-CN" altLang="en-US" dirty="0"/>
              <a:t>避免每次查询该列时都进行排序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43171">
                                            <p:txEl>
                                              <p:pRg st="0" end="0"/>
                                            </p:txEl>
                                          </p:spTgt>
                                        </p:tgtEl>
                                        <p:attrNameLst>
                                          <p:attrName>style.visibility</p:attrName>
                                        </p:attrNameLst>
                                      </p:cBhvr>
                                      <p:to>
                                        <p:strVal val="visible"/>
                                      </p:to>
                                    </p:set>
                                    <p:animEffect transition="in" filter="wipe(up)">
                                      <p:cBhvr>
                                        <p:cTn id="7" dur="1000"/>
                                        <p:tgtEl>
                                          <p:spTgt spid="1543171">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43171">
                                            <p:txEl>
                                              <p:pRg st="1" end="1"/>
                                            </p:txEl>
                                          </p:spTgt>
                                        </p:tgtEl>
                                        <p:attrNameLst>
                                          <p:attrName>style.visibility</p:attrName>
                                        </p:attrNameLst>
                                      </p:cBhvr>
                                      <p:to>
                                        <p:strVal val="visible"/>
                                      </p:to>
                                    </p:set>
                                    <p:animEffect transition="in" filter="wipe(up)">
                                      <p:cBhvr>
                                        <p:cTn id="11" dur="1000"/>
                                        <p:tgtEl>
                                          <p:spTgt spid="1543171">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43171">
                                            <p:txEl>
                                              <p:pRg st="2" end="2"/>
                                            </p:txEl>
                                          </p:spTgt>
                                        </p:tgtEl>
                                        <p:attrNameLst>
                                          <p:attrName>style.visibility</p:attrName>
                                        </p:attrNameLst>
                                      </p:cBhvr>
                                      <p:to>
                                        <p:strVal val="visible"/>
                                      </p:to>
                                    </p:set>
                                    <p:animEffect transition="in" filter="wipe(up)">
                                      <p:cBhvr>
                                        <p:cTn id="15" dur="1000"/>
                                        <p:tgtEl>
                                          <p:spTgt spid="154317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43171">
                                            <p:txEl>
                                              <p:pRg st="3" end="3"/>
                                            </p:txEl>
                                          </p:spTgt>
                                        </p:tgtEl>
                                        <p:attrNameLst>
                                          <p:attrName>style.visibility</p:attrName>
                                        </p:attrNameLst>
                                      </p:cBhvr>
                                      <p:to>
                                        <p:strVal val="visible"/>
                                      </p:to>
                                    </p:set>
                                    <p:animEffect transition="in" filter="wipe(up)">
                                      <p:cBhvr>
                                        <p:cTn id="20" dur="1000"/>
                                        <p:tgtEl>
                                          <p:spTgt spid="1543171">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543171">
                                            <p:txEl>
                                              <p:pRg st="4" end="4"/>
                                            </p:txEl>
                                          </p:spTgt>
                                        </p:tgtEl>
                                        <p:attrNameLst>
                                          <p:attrName>style.visibility</p:attrName>
                                        </p:attrNameLst>
                                      </p:cBhvr>
                                      <p:to>
                                        <p:strVal val="visible"/>
                                      </p:to>
                                    </p:set>
                                    <p:animEffect transition="in" filter="wipe(up)">
                                      <p:cBhvr>
                                        <p:cTn id="24" dur="1000"/>
                                        <p:tgtEl>
                                          <p:spTgt spid="1543171">
                                            <p:txEl>
                                              <p:pRg st="4" end="4"/>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543171">
                                            <p:txEl>
                                              <p:pRg st="5" end="5"/>
                                            </p:txEl>
                                          </p:spTgt>
                                        </p:tgtEl>
                                        <p:attrNameLst>
                                          <p:attrName>style.visibility</p:attrName>
                                        </p:attrNameLst>
                                      </p:cBhvr>
                                      <p:to>
                                        <p:strVal val="visible"/>
                                      </p:to>
                                    </p:set>
                                    <p:animEffect transition="in" filter="wipe(up)">
                                      <p:cBhvr>
                                        <p:cTn id="28" dur="1000"/>
                                        <p:tgtEl>
                                          <p:spTgt spid="1543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7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3445599-13AC-4632-88CC-2338A3C953E6}" type="slidenum">
              <a:rPr lang="zh-CN" altLang="en-US"/>
              <a:pPr/>
              <a:t>32</a:t>
            </a:fld>
            <a:endParaRPr lang="en-US" altLang="zh-CN"/>
          </a:p>
        </p:txBody>
      </p:sp>
      <p:sp>
        <p:nvSpPr>
          <p:cNvPr id="5" name="日期占位符 4"/>
          <p:cNvSpPr>
            <a:spLocks noGrp="1"/>
          </p:cNvSpPr>
          <p:nvPr>
            <p:ph type="dt" sz="half" idx="11"/>
          </p:nvPr>
        </p:nvSpPr>
        <p:spPr/>
        <p:txBody>
          <a:bodyPr/>
          <a:lstStyle/>
          <a:p>
            <a:fld id="{6BDE8268-4504-45CF-BC10-0D1159B2C04F}" type="datetime1">
              <a:rPr lang="zh-CN" altLang="en-US"/>
              <a:pPr/>
              <a:t>2023/3/5</a:t>
            </a:fld>
            <a:endParaRPr lang="en-US" altLang="zh-CN" sz="1000"/>
          </a:p>
        </p:txBody>
      </p:sp>
      <p:sp>
        <p:nvSpPr>
          <p:cNvPr id="1301506" name="Rectangle 2"/>
          <p:cNvSpPr>
            <a:spLocks noGrp="1" noChangeArrowheads="1"/>
          </p:cNvSpPr>
          <p:nvPr>
            <p:ph type="title"/>
          </p:nvPr>
        </p:nvSpPr>
        <p:spPr/>
        <p:txBody>
          <a:bodyPr/>
          <a:lstStyle/>
          <a:p>
            <a:r>
              <a:rPr lang="en-US" altLang="zh-CN"/>
              <a:t>2. </a:t>
            </a:r>
            <a:r>
              <a:rPr lang="zh-CN" altLang="en-US"/>
              <a:t>删除索引 </a:t>
            </a:r>
          </a:p>
        </p:txBody>
      </p:sp>
      <p:sp>
        <p:nvSpPr>
          <p:cNvPr id="1301507" name="Rectangle 3"/>
          <p:cNvSpPr>
            <a:spLocks noGrp="1" noChangeArrowheads="1"/>
          </p:cNvSpPr>
          <p:nvPr>
            <p:ph type="body" idx="1"/>
          </p:nvPr>
        </p:nvSpPr>
        <p:spPr>
          <a:xfrm>
            <a:off x="650875" y="1143000"/>
            <a:ext cx="8820150" cy="2497138"/>
          </a:xfrm>
        </p:spPr>
        <p:txBody>
          <a:bodyPr/>
          <a:lstStyle/>
          <a:p>
            <a:pPr algn="just">
              <a:lnSpc>
                <a:spcPct val="100000"/>
              </a:lnSpc>
            </a:pPr>
            <a:r>
              <a:rPr lang="en-US" altLang="zh-CN"/>
              <a:t>DROP INDEX &lt;</a:t>
            </a:r>
            <a:r>
              <a:rPr lang="zh-CN" altLang="en-US"/>
              <a:t>索引名</a:t>
            </a:r>
            <a:r>
              <a:rPr lang="en-US" altLang="zh-CN"/>
              <a:t>&gt;</a:t>
            </a:r>
            <a:r>
              <a:rPr lang="zh-CN" altLang="en-US"/>
              <a:t>；</a:t>
            </a:r>
          </a:p>
          <a:p>
            <a:pPr lvl="1">
              <a:lnSpc>
                <a:spcPct val="100000"/>
              </a:lnSpc>
            </a:pPr>
            <a:r>
              <a:rPr lang="zh-CN" altLang="en-US"/>
              <a:t>删除索引时，系统会从数据字典中删去有关该索引的描述。</a:t>
            </a:r>
          </a:p>
          <a:p>
            <a:r>
              <a:rPr lang="en-US" altLang="zh-CN"/>
              <a:t>【</a:t>
            </a:r>
            <a:r>
              <a:rPr lang="zh-CN" altLang="en-US"/>
              <a:t>例</a:t>
            </a:r>
            <a:r>
              <a:rPr lang="en-US" altLang="zh-CN"/>
              <a:t>4-10】</a:t>
            </a:r>
            <a:r>
              <a:rPr lang="zh-CN" altLang="en-US"/>
              <a:t>删除学生表上建立的</a:t>
            </a:r>
            <a:r>
              <a:rPr lang="en-US" altLang="zh-CN"/>
              <a:t>S_SNO</a:t>
            </a:r>
            <a:r>
              <a:rPr lang="zh-CN" altLang="en-US"/>
              <a:t>索引。</a:t>
            </a:r>
          </a:p>
          <a:p>
            <a:pPr lvl="2">
              <a:buFont typeface="Wingdings" pitchFamily="2" charset="2"/>
              <a:buNone/>
            </a:pPr>
            <a:r>
              <a:rPr lang="en-US" altLang="zh-CN"/>
              <a:t>DROP INDEX S_SNO;</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721511-D3DF-4AF5-9C17-32CAB337D43A}" type="slidenum">
              <a:rPr lang="zh-CN" altLang="en-US"/>
              <a:pPr/>
              <a:t>33</a:t>
            </a:fld>
            <a:endParaRPr lang="en-US" altLang="zh-CN"/>
          </a:p>
        </p:txBody>
      </p:sp>
      <p:sp>
        <p:nvSpPr>
          <p:cNvPr id="5" name="日期占位符 4"/>
          <p:cNvSpPr>
            <a:spLocks noGrp="1"/>
          </p:cNvSpPr>
          <p:nvPr>
            <p:ph type="dt" sz="half" idx="11"/>
          </p:nvPr>
        </p:nvSpPr>
        <p:spPr/>
        <p:txBody>
          <a:bodyPr/>
          <a:lstStyle/>
          <a:p>
            <a:fld id="{49A280C6-AE22-45AB-92E2-86783F5731AC}" type="datetime1">
              <a:rPr lang="zh-CN" altLang="en-US"/>
              <a:pPr/>
              <a:t>2023/3/5</a:t>
            </a:fld>
            <a:endParaRPr lang="en-US" altLang="zh-CN" sz="1000"/>
          </a:p>
        </p:txBody>
      </p:sp>
      <p:sp>
        <p:nvSpPr>
          <p:cNvPr id="1501186" name="Rectangle 2"/>
          <p:cNvSpPr>
            <a:spLocks noGrp="1" noChangeArrowheads="1"/>
          </p:cNvSpPr>
          <p:nvPr>
            <p:ph type="title"/>
          </p:nvPr>
        </p:nvSpPr>
        <p:spPr/>
        <p:txBody>
          <a:bodyPr/>
          <a:lstStyle/>
          <a:p>
            <a:r>
              <a:rPr lang="zh-CN" altLang="en-US"/>
              <a:t>索引选择</a:t>
            </a:r>
          </a:p>
        </p:txBody>
      </p:sp>
      <p:sp>
        <p:nvSpPr>
          <p:cNvPr id="1501187" name="Rectangle 3"/>
          <p:cNvSpPr>
            <a:spLocks noGrp="1" noChangeArrowheads="1"/>
          </p:cNvSpPr>
          <p:nvPr>
            <p:ph type="body" idx="1"/>
          </p:nvPr>
        </p:nvSpPr>
        <p:spPr>
          <a:xfrm>
            <a:off x="650875" y="1143000"/>
            <a:ext cx="8820150" cy="4822825"/>
          </a:xfrm>
        </p:spPr>
        <p:txBody>
          <a:bodyPr/>
          <a:lstStyle/>
          <a:p>
            <a:r>
              <a:rPr lang="zh-CN" altLang="en-US" dirty="0"/>
              <a:t>索引为性能所带来的好处却是有代价的。数据库设计者需要对索引作一个折中的选择，这种选择是衡量数据库设计成败的重要因素</a:t>
            </a:r>
          </a:p>
          <a:p>
            <a:pPr lvl="1" algn="just"/>
            <a:r>
              <a:rPr lang="zh-CN" altLang="en-US" dirty="0"/>
              <a:t>对某个属性使用索引能极大提高对该属性上的值的检索效率，使用到该属性时，还可以加快连接</a:t>
            </a:r>
          </a:p>
          <a:p>
            <a:pPr lvl="1"/>
            <a:r>
              <a:rPr lang="zh-CN" altLang="en-US" dirty="0"/>
              <a:t>带索引的表在数据库中会占据</a:t>
            </a:r>
            <a:r>
              <a:rPr lang="zh-CN" altLang="en-US" dirty="0">
                <a:solidFill>
                  <a:srgbClr val="0000FF"/>
                </a:solidFill>
              </a:rPr>
              <a:t>更多的空间</a:t>
            </a:r>
            <a:r>
              <a:rPr lang="zh-CN" altLang="en-US" dirty="0"/>
              <a:t>。</a:t>
            </a:r>
          </a:p>
          <a:p>
            <a:pPr lvl="1"/>
            <a:r>
              <a:rPr lang="zh-CN" altLang="en-US" dirty="0"/>
              <a:t>维护索引的代价，对数据进行插入、更新、删除操作的命令所</a:t>
            </a:r>
            <a:r>
              <a:rPr lang="zh-CN" altLang="en-US" dirty="0">
                <a:solidFill>
                  <a:srgbClr val="0000FF"/>
                </a:solidFill>
              </a:rPr>
              <a:t>花费的时间会更长</a:t>
            </a:r>
            <a:r>
              <a:rPr lang="zh-CN" altLang="en-US" dirty="0"/>
              <a:t>。</a:t>
            </a:r>
          </a:p>
          <a:p>
            <a:r>
              <a:rPr lang="zh-CN" altLang="en-US" dirty="0"/>
              <a:t>应评估两个因素：数据的性质和基于表的查询的性质</a:t>
            </a:r>
            <a:r>
              <a:rPr lang="en-US" altLang="zh-CN" dirty="0"/>
              <a:t>,</a:t>
            </a:r>
            <a:r>
              <a:rPr lang="zh-CN" altLang="en-US" dirty="0"/>
              <a:t>来决定是否创建索引，应确保对性能的提高程度大于在存储空间和处理资源方面的代价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01187">
                                            <p:txEl>
                                              <p:pRg st="0" end="0"/>
                                            </p:txEl>
                                          </p:spTgt>
                                        </p:tgtEl>
                                        <p:attrNameLst>
                                          <p:attrName>style.visibility</p:attrName>
                                        </p:attrNameLst>
                                      </p:cBhvr>
                                      <p:to>
                                        <p:strVal val="visible"/>
                                      </p:to>
                                    </p:set>
                                    <p:animEffect transition="in" filter="wipe(up)">
                                      <p:cBhvr>
                                        <p:cTn id="7" dur="1000"/>
                                        <p:tgtEl>
                                          <p:spTgt spid="1501187">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01187">
                                            <p:txEl>
                                              <p:pRg st="1" end="1"/>
                                            </p:txEl>
                                          </p:spTgt>
                                        </p:tgtEl>
                                        <p:attrNameLst>
                                          <p:attrName>style.visibility</p:attrName>
                                        </p:attrNameLst>
                                      </p:cBhvr>
                                      <p:to>
                                        <p:strVal val="visible"/>
                                      </p:to>
                                    </p:set>
                                    <p:animEffect transition="in" filter="wipe(up)">
                                      <p:cBhvr>
                                        <p:cTn id="11" dur="1000"/>
                                        <p:tgtEl>
                                          <p:spTgt spid="1501187">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01187">
                                            <p:txEl>
                                              <p:pRg st="2" end="2"/>
                                            </p:txEl>
                                          </p:spTgt>
                                        </p:tgtEl>
                                        <p:attrNameLst>
                                          <p:attrName>style.visibility</p:attrName>
                                        </p:attrNameLst>
                                      </p:cBhvr>
                                      <p:to>
                                        <p:strVal val="visible"/>
                                      </p:to>
                                    </p:set>
                                    <p:animEffect transition="in" filter="wipe(up)">
                                      <p:cBhvr>
                                        <p:cTn id="15" dur="1000"/>
                                        <p:tgtEl>
                                          <p:spTgt spid="1501187">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501187">
                                            <p:txEl>
                                              <p:pRg st="3" end="3"/>
                                            </p:txEl>
                                          </p:spTgt>
                                        </p:tgtEl>
                                        <p:attrNameLst>
                                          <p:attrName>style.visibility</p:attrName>
                                        </p:attrNameLst>
                                      </p:cBhvr>
                                      <p:to>
                                        <p:strVal val="visible"/>
                                      </p:to>
                                    </p:set>
                                    <p:animEffect transition="in" filter="wipe(up)">
                                      <p:cBhvr>
                                        <p:cTn id="19" dur="1000"/>
                                        <p:tgtEl>
                                          <p:spTgt spid="150118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01187">
                                            <p:txEl>
                                              <p:pRg st="4" end="4"/>
                                            </p:txEl>
                                          </p:spTgt>
                                        </p:tgtEl>
                                        <p:attrNameLst>
                                          <p:attrName>style.visibility</p:attrName>
                                        </p:attrNameLst>
                                      </p:cBhvr>
                                      <p:to>
                                        <p:strVal val="visible"/>
                                      </p:to>
                                    </p:set>
                                    <p:animEffect transition="in" filter="wipe(up)">
                                      <p:cBhvr>
                                        <p:cTn id="24" dur="1000"/>
                                        <p:tgtEl>
                                          <p:spTgt spid="1501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8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93E21AF-98C0-4287-A467-FEC780807EAE}" type="slidenum">
              <a:rPr lang="zh-CN" altLang="en-US"/>
              <a:pPr/>
              <a:t>34</a:t>
            </a:fld>
            <a:endParaRPr lang="en-US" altLang="zh-CN"/>
          </a:p>
        </p:txBody>
      </p:sp>
      <p:sp>
        <p:nvSpPr>
          <p:cNvPr id="5" name="日期占位符 4"/>
          <p:cNvSpPr>
            <a:spLocks noGrp="1"/>
          </p:cNvSpPr>
          <p:nvPr>
            <p:ph type="dt" sz="half" idx="11"/>
          </p:nvPr>
        </p:nvSpPr>
        <p:spPr/>
        <p:txBody>
          <a:bodyPr/>
          <a:lstStyle/>
          <a:p>
            <a:fld id="{2AEF1FBF-8A9F-4BF6-BA7E-114E5909E17F}" type="datetime1">
              <a:rPr lang="zh-CN" altLang="en-US"/>
              <a:pPr/>
              <a:t>2023/3/5</a:t>
            </a:fld>
            <a:endParaRPr lang="en-US" altLang="zh-CN" sz="1000"/>
          </a:p>
        </p:txBody>
      </p:sp>
      <p:sp>
        <p:nvSpPr>
          <p:cNvPr id="1502210" name="Rectangle 2"/>
          <p:cNvSpPr>
            <a:spLocks noGrp="1" noChangeArrowheads="1"/>
          </p:cNvSpPr>
          <p:nvPr>
            <p:ph type="title"/>
          </p:nvPr>
        </p:nvSpPr>
        <p:spPr/>
        <p:txBody>
          <a:bodyPr/>
          <a:lstStyle/>
          <a:p>
            <a:r>
              <a:rPr lang="zh-CN" altLang="en-US"/>
              <a:t>索引选择</a:t>
            </a:r>
          </a:p>
        </p:txBody>
      </p:sp>
      <p:sp>
        <p:nvSpPr>
          <p:cNvPr id="1502211" name="Rectangle 3"/>
          <p:cNvSpPr>
            <a:spLocks noGrp="1" noChangeArrowheads="1"/>
          </p:cNvSpPr>
          <p:nvPr>
            <p:ph type="body" idx="1"/>
          </p:nvPr>
        </p:nvSpPr>
        <p:spPr>
          <a:xfrm>
            <a:off x="650875" y="1143000"/>
            <a:ext cx="8820150" cy="4093428"/>
          </a:xfrm>
        </p:spPr>
        <p:txBody>
          <a:bodyPr/>
          <a:lstStyle/>
          <a:p>
            <a:r>
              <a:rPr lang="zh-CN" altLang="en-US" dirty="0"/>
              <a:t>索引的选择是数据库设计中</a:t>
            </a:r>
            <a:r>
              <a:rPr lang="zh-CN" altLang="en-US" dirty="0">
                <a:solidFill>
                  <a:srgbClr val="0000FF"/>
                </a:solidFill>
              </a:rPr>
              <a:t>最困难</a:t>
            </a:r>
            <a:r>
              <a:rPr lang="zh-CN" altLang="en-US" dirty="0"/>
              <a:t>的部分之一，需要估计对数据库上使用什么样的查询组合以及其他操作</a:t>
            </a:r>
          </a:p>
          <a:p>
            <a:pPr lvl="1"/>
            <a:r>
              <a:rPr lang="zh-CN" altLang="en-US" dirty="0"/>
              <a:t>如果某个关系的</a:t>
            </a:r>
            <a:r>
              <a:rPr lang="zh-CN" altLang="en-US" dirty="0">
                <a:solidFill>
                  <a:srgbClr val="0000FF"/>
                </a:solidFill>
              </a:rPr>
              <a:t>查询操作</a:t>
            </a:r>
            <a:r>
              <a:rPr lang="zh-CN" altLang="en-US" dirty="0"/>
              <a:t>比对它的</a:t>
            </a:r>
            <a:r>
              <a:rPr lang="zh-CN" altLang="en-US" dirty="0">
                <a:solidFill>
                  <a:srgbClr val="0000FF"/>
                </a:solidFill>
              </a:rPr>
              <a:t>更新操作</a:t>
            </a:r>
            <a:r>
              <a:rPr lang="zh-CN" altLang="en-US" dirty="0"/>
              <a:t>多，那么建立在该关系上的索引具有较高的效率</a:t>
            </a:r>
          </a:p>
          <a:p>
            <a:pPr lvl="1"/>
            <a:r>
              <a:rPr lang="zh-CN" altLang="en-US" dirty="0"/>
              <a:t>对于经常和查询</a:t>
            </a:r>
            <a:r>
              <a:rPr lang="en-US" altLang="zh-CN" dirty="0"/>
              <a:t>where</a:t>
            </a:r>
            <a:r>
              <a:rPr lang="zh-CN" altLang="en-US" dirty="0"/>
              <a:t>子句中的常量作比较的属性，以及频繁出现在连接条件中的属性应该建立索引</a:t>
            </a:r>
          </a:p>
          <a:p>
            <a:pPr lvl="1"/>
            <a:r>
              <a:rPr lang="zh-CN" altLang="en-US" dirty="0"/>
              <a:t>更新操作频繁，创建索引要谨慎。需要仔细估算更新和查询数量的相对比例来决定索引的使用</a:t>
            </a:r>
            <a:endParaRPr lang="en-US" altLang="zh-CN" dirty="0"/>
          </a:p>
          <a:p>
            <a:pPr lvl="1"/>
            <a:r>
              <a:rPr lang="zh-CN" altLang="en-US" dirty="0"/>
              <a:t>索引是内部技术实现，属于内模式的范畴</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C463C0E-942A-4374-9DBF-A6DAAB733C63}" type="slidenum">
              <a:rPr lang="zh-CN" altLang="en-US"/>
              <a:pPr/>
              <a:t>35</a:t>
            </a:fld>
            <a:endParaRPr lang="en-US" altLang="zh-CN"/>
          </a:p>
        </p:txBody>
      </p:sp>
      <p:sp>
        <p:nvSpPr>
          <p:cNvPr id="5" name="日期占位符 4"/>
          <p:cNvSpPr>
            <a:spLocks noGrp="1"/>
          </p:cNvSpPr>
          <p:nvPr>
            <p:ph type="dt" sz="half" idx="11"/>
          </p:nvPr>
        </p:nvSpPr>
        <p:spPr/>
        <p:txBody>
          <a:bodyPr/>
          <a:lstStyle/>
          <a:p>
            <a:fld id="{3FB31F06-A7B3-404C-8D94-C3476E392693}" type="datetime1">
              <a:rPr lang="zh-CN" altLang="en-US"/>
              <a:pPr/>
              <a:t>2023/3/5</a:t>
            </a:fld>
            <a:endParaRPr lang="en-US" altLang="zh-CN" sz="1000"/>
          </a:p>
        </p:txBody>
      </p:sp>
      <p:sp>
        <p:nvSpPr>
          <p:cNvPr id="1302530" name="Rectangle 2"/>
          <p:cNvSpPr>
            <a:spLocks noGrp="1" noChangeArrowheads="1"/>
          </p:cNvSpPr>
          <p:nvPr>
            <p:ph type="title"/>
          </p:nvPr>
        </p:nvSpPr>
        <p:spPr/>
        <p:txBody>
          <a:bodyPr/>
          <a:lstStyle/>
          <a:p>
            <a:r>
              <a:rPr lang="en-US" altLang="en-US"/>
              <a:t>4.4</a:t>
            </a:r>
            <a:r>
              <a:rPr lang="en-US" altLang="zh-CN"/>
              <a:t> </a:t>
            </a:r>
            <a:r>
              <a:rPr lang="en-US" altLang="en-US"/>
              <a:t>SQL的数据操纵</a:t>
            </a:r>
            <a:endParaRPr lang="zh-CN" altLang="en-US"/>
          </a:p>
        </p:txBody>
      </p:sp>
      <p:sp>
        <p:nvSpPr>
          <p:cNvPr id="1302531" name="Rectangle 3"/>
          <p:cNvSpPr>
            <a:spLocks noGrp="1" noChangeArrowheads="1"/>
          </p:cNvSpPr>
          <p:nvPr>
            <p:ph type="body" idx="1"/>
          </p:nvPr>
        </p:nvSpPr>
        <p:spPr>
          <a:xfrm>
            <a:off x="631825" y="1268413"/>
            <a:ext cx="8713788" cy="3584575"/>
          </a:xfrm>
        </p:spPr>
        <p:txBody>
          <a:bodyPr/>
          <a:lstStyle/>
          <a:p>
            <a:pPr algn="just"/>
            <a:r>
              <a:rPr lang="en-US" altLang="zh-CN"/>
              <a:t>SQL</a:t>
            </a:r>
            <a:r>
              <a:rPr lang="zh-CN" altLang="en-US"/>
              <a:t>的数据操纵包括数据的查询、插入、修改和删除</a:t>
            </a:r>
          </a:p>
          <a:p>
            <a:pPr lvl="1"/>
            <a:r>
              <a:rPr lang="en-US" altLang="en-US"/>
              <a:t>4.4.1</a:t>
            </a:r>
            <a:r>
              <a:rPr lang="en-US" altLang="zh-CN"/>
              <a:t> </a:t>
            </a:r>
            <a:r>
              <a:rPr lang="en-US" altLang="en-US"/>
              <a:t>数据查询</a:t>
            </a:r>
            <a:endParaRPr lang="en-US" altLang="zh-CN"/>
          </a:p>
          <a:p>
            <a:pPr lvl="2"/>
            <a:r>
              <a:rPr lang="en-US" altLang="zh-CN"/>
              <a:t>1. 单表查询</a:t>
            </a:r>
          </a:p>
          <a:p>
            <a:pPr lvl="2"/>
            <a:r>
              <a:rPr lang="en-US" altLang="zh-CN"/>
              <a:t>2. 连接查询</a:t>
            </a:r>
          </a:p>
          <a:p>
            <a:pPr lvl="2"/>
            <a:r>
              <a:rPr lang="en-US" altLang="zh-CN"/>
              <a:t>3. 嵌套查询</a:t>
            </a:r>
          </a:p>
          <a:p>
            <a:pPr lvl="2"/>
            <a:r>
              <a:rPr lang="en-US" altLang="zh-CN"/>
              <a:t>4. 集合查询</a:t>
            </a:r>
            <a:endParaRPr lang="en-US" altLang="en-US"/>
          </a:p>
          <a:p>
            <a:pPr lvl="1"/>
            <a:r>
              <a:rPr lang="en-US" altLang="en-US"/>
              <a:t>4.4.2</a:t>
            </a:r>
            <a:r>
              <a:rPr lang="en-US" altLang="zh-CN"/>
              <a:t> </a:t>
            </a:r>
            <a:r>
              <a:rPr lang="en-US" altLang="en-US"/>
              <a:t>数据更新</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EDA7D8-5FCE-4000-A662-26D76C431D35}" type="slidenum">
              <a:rPr lang="zh-CN" altLang="en-US"/>
              <a:pPr/>
              <a:t>36</a:t>
            </a:fld>
            <a:endParaRPr lang="en-US" altLang="zh-CN"/>
          </a:p>
        </p:txBody>
      </p:sp>
      <p:sp>
        <p:nvSpPr>
          <p:cNvPr id="5" name="日期占位符 4"/>
          <p:cNvSpPr>
            <a:spLocks noGrp="1"/>
          </p:cNvSpPr>
          <p:nvPr>
            <p:ph type="dt" sz="half" idx="11"/>
          </p:nvPr>
        </p:nvSpPr>
        <p:spPr/>
        <p:txBody>
          <a:bodyPr/>
          <a:lstStyle/>
          <a:p>
            <a:fld id="{BC572A74-34D8-4CBC-A1AE-1A7F8F79BA28}" type="datetime1">
              <a:rPr lang="zh-CN" altLang="en-US"/>
              <a:pPr/>
              <a:t>2023/3/5</a:t>
            </a:fld>
            <a:endParaRPr lang="en-US" altLang="zh-CN" sz="1000"/>
          </a:p>
        </p:txBody>
      </p:sp>
      <p:sp>
        <p:nvSpPr>
          <p:cNvPr id="1303554" name="Rectangle 2"/>
          <p:cNvSpPr>
            <a:spLocks noGrp="1" noChangeArrowheads="1"/>
          </p:cNvSpPr>
          <p:nvPr>
            <p:ph type="title"/>
          </p:nvPr>
        </p:nvSpPr>
        <p:spPr/>
        <p:txBody>
          <a:bodyPr/>
          <a:lstStyle/>
          <a:p>
            <a:r>
              <a:rPr lang="en-US" altLang="zh-CN"/>
              <a:t>4.4.1  </a:t>
            </a:r>
            <a:r>
              <a:rPr lang="zh-CN" altLang="en-US"/>
              <a:t>查    询</a:t>
            </a:r>
          </a:p>
        </p:txBody>
      </p:sp>
      <p:sp>
        <p:nvSpPr>
          <p:cNvPr id="1303555" name="Rectangle 3"/>
          <p:cNvSpPr>
            <a:spLocks noGrp="1" noChangeArrowheads="1"/>
          </p:cNvSpPr>
          <p:nvPr>
            <p:ph type="body" idx="1"/>
          </p:nvPr>
        </p:nvSpPr>
        <p:spPr>
          <a:xfrm>
            <a:off x="488950" y="1052513"/>
            <a:ext cx="9144000" cy="5607689"/>
          </a:xfrm>
        </p:spPr>
        <p:txBody>
          <a:bodyPr/>
          <a:lstStyle/>
          <a:p>
            <a:pPr marL="342900" indent="-342900" algn="just" defTabSz="914400">
              <a:lnSpc>
                <a:spcPct val="80000"/>
              </a:lnSpc>
            </a:pPr>
            <a:r>
              <a:rPr lang="zh-CN" altLang="en-US" dirty="0"/>
              <a:t>语句格式</a:t>
            </a:r>
          </a:p>
          <a:p>
            <a:pPr marL="342900" indent="-342900" algn="just" defTabSz="914400">
              <a:lnSpc>
                <a:spcPct val="80000"/>
              </a:lnSpc>
              <a:buFont typeface="Wingdings" pitchFamily="2" charset="2"/>
              <a:buNone/>
            </a:pPr>
            <a:r>
              <a:rPr lang="en-US" altLang="zh-CN" sz="2400" dirty="0">
                <a:solidFill>
                  <a:srgbClr val="FF0000"/>
                </a:solidFill>
                <a:highlight>
                  <a:srgbClr val="CCFFCC"/>
                </a:highlight>
              </a:rPr>
              <a:t>SELECT</a:t>
            </a:r>
            <a:r>
              <a:rPr lang="en-US" altLang="zh-CN" sz="2400" dirty="0">
                <a:highlight>
                  <a:srgbClr val="CCFFCC"/>
                </a:highlight>
              </a:rPr>
              <a:t> [ALL|DISTINCT] &lt;</a:t>
            </a:r>
            <a:r>
              <a:rPr lang="zh-CN" altLang="en-US" sz="2400" dirty="0">
                <a:highlight>
                  <a:srgbClr val="CCFFCC"/>
                </a:highlight>
              </a:rPr>
              <a:t>目标列表达式</a:t>
            </a:r>
            <a:r>
              <a:rPr lang="en-US" altLang="zh-CN" sz="2400" dirty="0">
                <a:highlight>
                  <a:srgbClr val="CCFFCC"/>
                </a:highlight>
              </a:rPr>
              <a:t>&gt; [</a:t>
            </a:r>
            <a:r>
              <a:rPr lang="zh-CN" altLang="en-US" sz="2400" dirty="0">
                <a:highlight>
                  <a:srgbClr val="CCFFCC"/>
                </a:highlight>
              </a:rPr>
              <a:t>，</a:t>
            </a:r>
            <a:r>
              <a:rPr lang="en-US" altLang="zh-CN" sz="2400" dirty="0">
                <a:highlight>
                  <a:srgbClr val="CCFFCC"/>
                </a:highlight>
              </a:rPr>
              <a:t>&lt;</a:t>
            </a:r>
            <a:r>
              <a:rPr lang="zh-CN" altLang="en-US" sz="2400" dirty="0">
                <a:highlight>
                  <a:srgbClr val="CCFFCC"/>
                </a:highlight>
              </a:rPr>
              <a:t>目标列表达式</a:t>
            </a:r>
            <a:r>
              <a:rPr lang="en-US" altLang="zh-CN" sz="2400" dirty="0">
                <a:highlight>
                  <a:srgbClr val="CCFFCC"/>
                </a:highlight>
              </a:rPr>
              <a:t>&gt;] </a:t>
            </a:r>
            <a:r>
              <a:rPr lang="en-US" altLang="zh-CN" sz="2400" dirty="0">
                <a:highlight>
                  <a:srgbClr val="CCFFCC"/>
                </a:highlight>
                <a:latin typeface="Courier New"/>
              </a:rPr>
              <a:t>…</a:t>
            </a:r>
            <a:endParaRPr lang="en-US" altLang="zh-CN" sz="2400" dirty="0">
              <a:highlight>
                <a:srgbClr val="CCFFCC"/>
              </a:highlight>
            </a:endParaRPr>
          </a:p>
          <a:p>
            <a:pPr marL="819150" lvl="1" indent="-285750" algn="just" defTabSz="914400">
              <a:lnSpc>
                <a:spcPct val="80000"/>
              </a:lnSpc>
              <a:buFontTx/>
              <a:buNone/>
            </a:pPr>
            <a:r>
              <a:rPr lang="en-US" altLang="zh-CN" sz="2400" dirty="0">
                <a:solidFill>
                  <a:srgbClr val="FF0000"/>
                </a:solidFill>
                <a:highlight>
                  <a:srgbClr val="CCFFCC"/>
                </a:highlight>
              </a:rPr>
              <a:t>FROM</a:t>
            </a:r>
            <a:r>
              <a:rPr lang="en-US" altLang="zh-CN" sz="2400" dirty="0">
                <a:solidFill>
                  <a:srgbClr val="D75B5B"/>
                </a:solidFill>
                <a:highlight>
                  <a:srgbClr val="CCFFCC"/>
                </a:highlight>
              </a:rPr>
              <a:t> </a:t>
            </a:r>
            <a:r>
              <a:rPr lang="en-US" altLang="zh-CN" sz="2400" dirty="0">
                <a:highlight>
                  <a:srgbClr val="CCFFCC"/>
                </a:highlight>
              </a:rPr>
              <a:t>&lt;</a:t>
            </a:r>
            <a:r>
              <a:rPr lang="zh-CN" altLang="en-US" sz="2400" dirty="0">
                <a:highlight>
                  <a:srgbClr val="CCFFCC"/>
                </a:highlight>
              </a:rPr>
              <a:t>表名或视图名</a:t>
            </a:r>
            <a:r>
              <a:rPr lang="en-US" altLang="zh-CN" sz="2400" dirty="0">
                <a:highlight>
                  <a:srgbClr val="CCFFCC"/>
                </a:highlight>
              </a:rPr>
              <a:t>&gt;[</a:t>
            </a:r>
            <a:r>
              <a:rPr lang="zh-CN" altLang="en-US" sz="2400" dirty="0">
                <a:highlight>
                  <a:srgbClr val="CCFFCC"/>
                </a:highlight>
              </a:rPr>
              <a:t>， </a:t>
            </a:r>
            <a:r>
              <a:rPr lang="en-US" altLang="zh-CN" sz="2400" dirty="0">
                <a:highlight>
                  <a:srgbClr val="CCFFCC"/>
                </a:highlight>
              </a:rPr>
              <a:t>&lt;</a:t>
            </a:r>
            <a:r>
              <a:rPr lang="zh-CN" altLang="en-US" sz="2400" dirty="0">
                <a:highlight>
                  <a:srgbClr val="CCFFCC"/>
                </a:highlight>
              </a:rPr>
              <a:t>表名或视图名</a:t>
            </a:r>
            <a:r>
              <a:rPr lang="en-US" altLang="zh-CN" sz="2400" dirty="0">
                <a:highlight>
                  <a:srgbClr val="CCFFCC"/>
                </a:highlight>
              </a:rPr>
              <a:t>&gt; ] </a:t>
            </a:r>
            <a:r>
              <a:rPr lang="en-US" altLang="zh-CN" sz="2400" dirty="0">
                <a:highlight>
                  <a:srgbClr val="CCFFCC"/>
                </a:highlight>
                <a:latin typeface="Courier New"/>
              </a:rPr>
              <a:t>…</a:t>
            </a:r>
            <a:endParaRPr lang="en-US" altLang="zh-CN" sz="2400" dirty="0">
              <a:highlight>
                <a:srgbClr val="CCFFCC"/>
              </a:highlight>
            </a:endParaRPr>
          </a:p>
          <a:p>
            <a:pPr marL="819150" lvl="1" indent="-285750" algn="just" defTabSz="914400">
              <a:lnSpc>
                <a:spcPct val="80000"/>
              </a:lnSpc>
              <a:buFontTx/>
              <a:buNone/>
            </a:pPr>
            <a:r>
              <a:rPr lang="en-US" altLang="zh-CN" sz="2400" dirty="0">
                <a:highlight>
                  <a:srgbClr val="CCFFCC"/>
                </a:highlight>
              </a:rPr>
              <a:t>[ </a:t>
            </a:r>
            <a:r>
              <a:rPr lang="en-US" altLang="zh-CN" sz="2400" dirty="0">
                <a:solidFill>
                  <a:srgbClr val="FF0000"/>
                </a:solidFill>
                <a:highlight>
                  <a:srgbClr val="CCFFCC"/>
                </a:highlight>
              </a:rPr>
              <a:t>WHERE</a:t>
            </a:r>
            <a:r>
              <a:rPr lang="en-US" altLang="zh-CN" sz="2400" dirty="0">
                <a:highlight>
                  <a:srgbClr val="CCFFCC"/>
                </a:highlight>
              </a:rPr>
              <a:t> &lt;</a:t>
            </a:r>
            <a:r>
              <a:rPr lang="zh-CN" altLang="en-US" sz="2400" dirty="0">
                <a:highlight>
                  <a:srgbClr val="CCFFCC"/>
                </a:highlight>
              </a:rPr>
              <a:t>条件表达式</a:t>
            </a:r>
            <a:r>
              <a:rPr lang="en-US" altLang="zh-CN" sz="2400" dirty="0">
                <a:highlight>
                  <a:srgbClr val="CCFFCC"/>
                </a:highlight>
              </a:rPr>
              <a:t>&gt; ]</a:t>
            </a:r>
          </a:p>
          <a:p>
            <a:pPr marL="819150" lvl="1" indent="-285750" algn="just" defTabSz="914400">
              <a:lnSpc>
                <a:spcPct val="80000"/>
              </a:lnSpc>
              <a:buFontTx/>
              <a:buNone/>
            </a:pPr>
            <a:r>
              <a:rPr lang="en-US" altLang="zh-CN" sz="2400" dirty="0">
                <a:highlight>
                  <a:srgbClr val="CCFFCC"/>
                </a:highlight>
              </a:rPr>
              <a:t>[ </a:t>
            </a:r>
            <a:r>
              <a:rPr lang="en-US" altLang="zh-CN" sz="2400" dirty="0">
                <a:solidFill>
                  <a:srgbClr val="FF0000"/>
                </a:solidFill>
                <a:highlight>
                  <a:srgbClr val="CCFFCC"/>
                </a:highlight>
              </a:rPr>
              <a:t>GROUP BY</a:t>
            </a:r>
            <a:r>
              <a:rPr lang="en-US" altLang="zh-CN" sz="2400" dirty="0">
                <a:highlight>
                  <a:srgbClr val="CCFFCC"/>
                </a:highlight>
              </a:rPr>
              <a:t> &lt;</a:t>
            </a:r>
            <a:r>
              <a:rPr lang="zh-CN" altLang="en-US" sz="2400" dirty="0">
                <a:highlight>
                  <a:srgbClr val="CCFFCC"/>
                </a:highlight>
              </a:rPr>
              <a:t>列名</a:t>
            </a:r>
            <a:r>
              <a:rPr lang="en-US" altLang="zh-CN" sz="2400" dirty="0">
                <a:highlight>
                  <a:srgbClr val="CCFFCC"/>
                </a:highlight>
              </a:rPr>
              <a:t>1&gt; [ </a:t>
            </a:r>
            <a:r>
              <a:rPr lang="en-US" altLang="zh-CN" sz="2400" dirty="0">
                <a:solidFill>
                  <a:srgbClr val="FF0000"/>
                </a:solidFill>
                <a:highlight>
                  <a:srgbClr val="CCFFCC"/>
                </a:highlight>
              </a:rPr>
              <a:t>HAVING</a:t>
            </a:r>
            <a:r>
              <a:rPr lang="en-US" altLang="zh-CN" sz="2400" dirty="0">
                <a:highlight>
                  <a:srgbClr val="CCFFCC"/>
                </a:highlight>
              </a:rPr>
              <a:t> &lt;</a:t>
            </a:r>
            <a:r>
              <a:rPr lang="zh-CN" altLang="en-US" sz="2400" dirty="0">
                <a:highlight>
                  <a:srgbClr val="CCFFCC"/>
                </a:highlight>
              </a:rPr>
              <a:t>条件表达式</a:t>
            </a:r>
            <a:r>
              <a:rPr lang="en-US" altLang="zh-CN" sz="2400" dirty="0">
                <a:highlight>
                  <a:srgbClr val="CCFFCC"/>
                </a:highlight>
              </a:rPr>
              <a:t>&gt; ] ]</a:t>
            </a:r>
          </a:p>
          <a:p>
            <a:pPr marL="819150" lvl="1" indent="-285750" algn="just" defTabSz="914400">
              <a:lnSpc>
                <a:spcPct val="80000"/>
              </a:lnSpc>
              <a:buFontTx/>
              <a:buNone/>
            </a:pPr>
            <a:r>
              <a:rPr lang="en-US" altLang="zh-CN" sz="2400" dirty="0">
                <a:highlight>
                  <a:srgbClr val="CCFFCC"/>
                </a:highlight>
              </a:rPr>
              <a:t>[ </a:t>
            </a:r>
            <a:r>
              <a:rPr lang="en-US" altLang="zh-CN" sz="2400" dirty="0">
                <a:solidFill>
                  <a:srgbClr val="FF0000"/>
                </a:solidFill>
                <a:highlight>
                  <a:srgbClr val="CCFFCC"/>
                </a:highlight>
              </a:rPr>
              <a:t>ORDER BY</a:t>
            </a:r>
            <a:r>
              <a:rPr lang="en-US" altLang="zh-CN" sz="2400" dirty="0">
                <a:highlight>
                  <a:srgbClr val="CCFFCC"/>
                </a:highlight>
              </a:rPr>
              <a:t> &lt;</a:t>
            </a:r>
            <a:r>
              <a:rPr lang="zh-CN" altLang="en-US" sz="2400" dirty="0">
                <a:highlight>
                  <a:srgbClr val="CCFFCC"/>
                </a:highlight>
              </a:rPr>
              <a:t>列名</a:t>
            </a:r>
            <a:r>
              <a:rPr lang="en-US" altLang="zh-CN" sz="2400" dirty="0">
                <a:highlight>
                  <a:srgbClr val="CCFFCC"/>
                </a:highlight>
              </a:rPr>
              <a:t>2&gt; [ ASC|DESC ] ]</a:t>
            </a:r>
            <a:endParaRPr lang="zh-CN" altLang="en-US" sz="2400" dirty="0">
              <a:highlight>
                <a:srgbClr val="CCFFCC"/>
              </a:highlight>
            </a:endParaRPr>
          </a:p>
          <a:p>
            <a:pPr marL="819150" lvl="1" indent="-285750" algn="just" defTabSz="914400">
              <a:lnSpc>
                <a:spcPct val="80000"/>
              </a:lnSpc>
            </a:pPr>
            <a:r>
              <a:rPr lang="en-US" altLang="zh-CN" sz="2400" dirty="0">
                <a:solidFill>
                  <a:srgbClr val="0000FF"/>
                </a:solidFill>
              </a:rPr>
              <a:t>SELECT</a:t>
            </a:r>
            <a:r>
              <a:rPr lang="zh-CN" altLang="en-US" sz="2400" dirty="0">
                <a:solidFill>
                  <a:srgbClr val="0000FF"/>
                </a:solidFill>
              </a:rPr>
              <a:t>子句</a:t>
            </a:r>
            <a:r>
              <a:rPr lang="zh-CN" altLang="en-US" sz="2400" dirty="0"/>
              <a:t>：指定要显示的属性列</a:t>
            </a:r>
          </a:p>
          <a:p>
            <a:pPr marL="819150" lvl="1" indent="-285750" algn="just" defTabSz="914400">
              <a:lnSpc>
                <a:spcPct val="80000"/>
              </a:lnSpc>
            </a:pPr>
            <a:r>
              <a:rPr lang="en-US" altLang="zh-CN" sz="2400" dirty="0">
                <a:solidFill>
                  <a:srgbClr val="0000FF"/>
                </a:solidFill>
              </a:rPr>
              <a:t>FROM</a:t>
            </a:r>
            <a:r>
              <a:rPr lang="zh-CN" altLang="en-US" sz="2400" dirty="0">
                <a:solidFill>
                  <a:srgbClr val="0000FF"/>
                </a:solidFill>
              </a:rPr>
              <a:t>子句</a:t>
            </a:r>
            <a:r>
              <a:rPr lang="zh-CN" altLang="en-US" sz="2400" dirty="0"/>
              <a:t>：指定查询对象</a:t>
            </a:r>
            <a:r>
              <a:rPr lang="en-US" altLang="zh-CN" sz="2400" dirty="0"/>
              <a:t>(</a:t>
            </a:r>
            <a:r>
              <a:rPr lang="zh-CN" altLang="en-US" sz="2400" dirty="0"/>
              <a:t>基本表或视图</a:t>
            </a:r>
            <a:r>
              <a:rPr lang="en-US" altLang="zh-CN" sz="2400" dirty="0"/>
              <a:t>)</a:t>
            </a:r>
          </a:p>
          <a:p>
            <a:pPr marL="819150" lvl="1" indent="-285750" algn="just" defTabSz="914400">
              <a:lnSpc>
                <a:spcPct val="80000"/>
              </a:lnSpc>
            </a:pPr>
            <a:r>
              <a:rPr lang="en-US" altLang="zh-CN" sz="2400" dirty="0">
                <a:solidFill>
                  <a:srgbClr val="0000FF"/>
                </a:solidFill>
              </a:rPr>
              <a:t>WHERE</a:t>
            </a:r>
            <a:r>
              <a:rPr lang="zh-CN" altLang="en-US" sz="2400" dirty="0">
                <a:solidFill>
                  <a:srgbClr val="0000FF"/>
                </a:solidFill>
              </a:rPr>
              <a:t>子句</a:t>
            </a:r>
            <a:r>
              <a:rPr lang="zh-CN" altLang="en-US" sz="2400" dirty="0"/>
              <a:t>：指定查询条件</a:t>
            </a:r>
          </a:p>
          <a:p>
            <a:pPr marL="819150" lvl="1" indent="-285750" algn="just" defTabSz="914400">
              <a:lnSpc>
                <a:spcPct val="80000"/>
              </a:lnSpc>
            </a:pPr>
            <a:r>
              <a:rPr lang="zh-CN" altLang="en-US" sz="2400" dirty="0"/>
              <a:t> </a:t>
            </a:r>
            <a:r>
              <a:rPr lang="en-US" altLang="zh-CN" sz="2400" dirty="0">
                <a:solidFill>
                  <a:srgbClr val="0000FF"/>
                </a:solidFill>
              </a:rPr>
              <a:t>GROUP BY</a:t>
            </a:r>
            <a:r>
              <a:rPr lang="zh-CN" altLang="en-US" sz="2400" dirty="0">
                <a:solidFill>
                  <a:srgbClr val="0000FF"/>
                </a:solidFill>
              </a:rPr>
              <a:t>子句</a:t>
            </a:r>
            <a:r>
              <a:rPr lang="zh-CN" altLang="en-US" sz="2400" dirty="0"/>
              <a:t>：对查询结果按指定列的值分组，该属性列值相等的元组为一个组。通常会在每组中作用集函数。</a:t>
            </a:r>
          </a:p>
          <a:p>
            <a:pPr marL="819150" lvl="1" indent="-285750" algn="just" defTabSz="914400">
              <a:lnSpc>
                <a:spcPct val="80000"/>
              </a:lnSpc>
            </a:pPr>
            <a:r>
              <a:rPr lang="en-US" altLang="zh-CN" sz="2400" dirty="0">
                <a:solidFill>
                  <a:srgbClr val="0000FF"/>
                </a:solidFill>
              </a:rPr>
              <a:t>HAVING</a:t>
            </a:r>
            <a:r>
              <a:rPr lang="zh-CN" altLang="en-US" sz="2400" dirty="0">
                <a:solidFill>
                  <a:srgbClr val="0000FF"/>
                </a:solidFill>
              </a:rPr>
              <a:t>短语</a:t>
            </a:r>
            <a:r>
              <a:rPr lang="zh-CN" altLang="en-US" sz="2400" dirty="0"/>
              <a:t>：筛选出只有满足指定条件的组</a:t>
            </a:r>
          </a:p>
          <a:p>
            <a:pPr marL="819150" lvl="1" indent="-285750" defTabSz="914400">
              <a:lnSpc>
                <a:spcPct val="80000"/>
              </a:lnSpc>
            </a:pPr>
            <a:r>
              <a:rPr lang="en-US" altLang="zh-CN" sz="2400" dirty="0">
                <a:solidFill>
                  <a:srgbClr val="0000FF"/>
                </a:solidFill>
              </a:rPr>
              <a:t>ORDER BY</a:t>
            </a:r>
            <a:r>
              <a:rPr lang="zh-CN" altLang="en-US" sz="2400" dirty="0">
                <a:solidFill>
                  <a:srgbClr val="0000FF"/>
                </a:solidFill>
              </a:rPr>
              <a:t>子句</a:t>
            </a:r>
            <a:r>
              <a:rPr lang="zh-CN" altLang="en-US" sz="2400" dirty="0"/>
              <a:t>：对查询结果表按指定列值的升序或降序排序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fld id="{718E8F31-665C-42A7-85E6-6D333C3D87D2}" type="slidenum">
              <a:rPr lang="zh-CN" altLang="en-US"/>
              <a:pPr/>
              <a:t>37</a:t>
            </a:fld>
            <a:endParaRPr lang="en-US" altLang="zh-CN"/>
          </a:p>
        </p:txBody>
      </p:sp>
      <p:sp>
        <p:nvSpPr>
          <p:cNvPr id="16" name="日期占位符 4"/>
          <p:cNvSpPr>
            <a:spLocks noGrp="1"/>
          </p:cNvSpPr>
          <p:nvPr>
            <p:ph type="dt" sz="half" idx="11"/>
          </p:nvPr>
        </p:nvSpPr>
        <p:spPr/>
        <p:txBody>
          <a:bodyPr/>
          <a:lstStyle/>
          <a:p>
            <a:fld id="{6ED9EE48-F052-4F23-9EAF-220D41C89453}" type="datetime1">
              <a:rPr lang="zh-CN" altLang="en-US"/>
              <a:pPr/>
              <a:t>2023/3/5</a:t>
            </a:fld>
            <a:endParaRPr lang="en-US" altLang="zh-CN" sz="1000"/>
          </a:p>
        </p:txBody>
      </p:sp>
      <p:sp>
        <p:nvSpPr>
          <p:cNvPr id="1495042" name="Rectangle 2"/>
          <p:cNvSpPr>
            <a:spLocks noGrp="1" noChangeArrowheads="1"/>
          </p:cNvSpPr>
          <p:nvPr>
            <p:ph type="title"/>
          </p:nvPr>
        </p:nvSpPr>
        <p:spPr/>
        <p:txBody>
          <a:bodyPr/>
          <a:lstStyle/>
          <a:p>
            <a:r>
              <a:rPr lang="en-US" altLang="zh-CN"/>
              <a:t>4.4.1  </a:t>
            </a:r>
            <a:r>
              <a:rPr lang="zh-CN" altLang="en-US"/>
              <a:t>查    询</a:t>
            </a:r>
          </a:p>
        </p:txBody>
      </p:sp>
      <p:sp>
        <p:nvSpPr>
          <p:cNvPr id="1495043" name="Rectangle 3"/>
          <p:cNvSpPr>
            <a:spLocks noGrp="1" noChangeArrowheads="1"/>
          </p:cNvSpPr>
          <p:nvPr>
            <p:ph type="body" idx="1"/>
          </p:nvPr>
        </p:nvSpPr>
        <p:spPr>
          <a:xfrm>
            <a:off x="650875" y="1143000"/>
            <a:ext cx="8820150" cy="5062924"/>
          </a:xfrm>
        </p:spPr>
        <p:txBody>
          <a:bodyPr/>
          <a:lstStyle/>
          <a:p>
            <a:pPr eaLnBrk="1" hangingPunct="1">
              <a:lnSpc>
                <a:spcPct val="70000"/>
              </a:lnSpc>
              <a:spcBef>
                <a:spcPct val="50000"/>
              </a:spcBef>
              <a:buClr>
                <a:schemeClr val="folHlink"/>
              </a:buClr>
              <a:buFont typeface="Wingdings" pitchFamily="2" charset="2"/>
              <a:buNone/>
            </a:pPr>
            <a:r>
              <a:rPr kumimoji="1" lang="zh-CN" altLang="en-US" dirty="0"/>
              <a:t>数据查询是数据库应用的</a:t>
            </a:r>
            <a:r>
              <a:rPr kumimoji="1" lang="zh-CN" altLang="en-US" dirty="0">
                <a:solidFill>
                  <a:srgbClr val="0000FF"/>
                </a:solidFill>
              </a:rPr>
              <a:t>核心功能</a:t>
            </a:r>
          </a:p>
          <a:p>
            <a:pPr>
              <a:lnSpc>
                <a:spcPct val="70000"/>
              </a:lnSpc>
            </a:pPr>
            <a:r>
              <a:rPr kumimoji="1" lang="zh-CN" altLang="en-US" dirty="0"/>
              <a:t> 基本结构</a:t>
            </a:r>
          </a:p>
          <a:p>
            <a:pPr>
              <a:lnSpc>
                <a:spcPct val="70000"/>
              </a:lnSpc>
              <a:buFont typeface="Wingdings" pitchFamily="2" charset="2"/>
              <a:buNone/>
            </a:pPr>
            <a:r>
              <a:rPr kumimoji="1" lang="en-US" altLang="zh-CN" dirty="0">
                <a:solidFill>
                  <a:srgbClr val="0000FF"/>
                </a:solidFill>
              </a:rPr>
              <a:t>Select</a:t>
            </a:r>
            <a:r>
              <a:rPr kumimoji="1" lang="en-US" altLang="zh-CN" dirty="0"/>
              <a:t>   A1, A2, ..., An     </a:t>
            </a:r>
            <a:r>
              <a:rPr kumimoji="1" lang="en-US" altLang="zh-CN" dirty="0">
                <a:solidFill>
                  <a:srgbClr val="0000FF"/>
                </a:solidFill>
              </a:rPr>
              <a:t>From</a:t>
            </a:r>
            <a:r>
              <a:rPr kumimoji="1" lang="en-US" altLang="zh-CN" dirty="0"/>
              <a:t>    R1, R2, ..., Rm </a:t>
            </a:r>
            <a:r>
              <a:rPr kumimoji="1" lang="en-US" altLang="zh-CN" dirty="0">
                <a:solidFill>
                  <a:srgbClr val="0000FF"/>
                </a:solidFill>
              </a:rPr>
              <a:t>Where</a:t>
            </a:r>
            <a:r>
              <a:rPr kumimoji="1" lang="en-US" altLang="zh-CN" dirty="0"/>
              <a:t>  P</a:t>
            </a:r>
          </a:p>
          <a:p>
            <a:endParaRPr kumimoji="1" lang="en-US" altLang="zh-CN" dirty="0"/>
          </a:p>
          <a:p>
            <a:endParaRPr kumimoji="1" lang="en-US" altLang="zh-CN" dirty="0"/>
          </a:p>
          <a:p>
            <a:endParaRPr kumimoji="1" lang="en-US" altLang="zh-CN" dirty="0"/>
          </a:p>
          <a:p>
            <a:r>
              <a:rPr lang="zh-CN" altLang="en-US" dirty="0"/>
              <a:t>关系代数中基于关系是一个集合这样的数学概念</a:t>
            </a:r>
            <a:r>
              <a:rPr lang="en-US" altLang="zh-CN" dirty="0"/>
              <a:t>,</a:t>
            </a:r>
            <a:r>
              <a:rPr lang="zh-CN" altLang="en-US" dirty="0"/>
              <a:t>因此</a:t>
            </a:r>
            <a:r>
              <a:rPr lang="en-US" altLang="zh-CN" dirty="0"/>
              <a:t>,</a:t>
            </a:r>
            <a:r>
              <a:rPr lang="zh-CN" altLang="en-US" dirty="0"/>
              <a:t>重复的元组不会在关系中出现。</a:t>
            </a:r>
          </a:p>
          <a:p>
            <a:r>
              <a:rPr lang="zh-CN" altLang="en-US" dirty="0"/>
              <a:t>但在实践中</a:t>
            </a:r>
            <a:r>
              <a:rPr lang="en-US" altLang="zh-CN" dirty="0"/>
              <a:t>,</a:t>
            </a:r>
            <a:r>
              <a:rPr lang="zh-CN" altLang="en-US" dirty="0"/>
              <a:t>要删除查询结果中的重复元组是相当费时的</a:t>
            </a:r>
            <a:r>
              <a:rPr lang="en-US" altLang="zh-CN" dirty="0"/>
              <a:t>,</a:t>
            </a:r>
            <a:r>
              <a:rPr lang="zh-CN" altLang="en-US" dirty="0"/>
              <a:t>所以在商用数据库产品中</a:t>
            </a:r>
            <a:r>
              <a:rPr lang="en-US" altLang="zh-CN" dirty="0"/>
              <a:t>,</a:t>
            </a:r>
            <a:r>
              <a:rPr lang="zh-CN" altLang="en-US" dirty="0"/>
              <a:t>允许在关系和</a:t>
            </a:r>
            <a:r>
              <a:rPr lang="en-US" altLang="zh-CN" dirty="0"/>
              <a:t>SQL</a:t>
            </a:r>
            <a:r>
              <a:rPr lang="zh-CN" altLang="en-US" dirty="0"/>
              <a:t>表达式的结果中出现重复元组。</a:t>
            </a:r>
          </a:p>
        </p:txBody>
      </p:sp>
      <p:grpSp>
        <p:nvGrpSpPr>
          <p:cNvPr id="1495044" name="Group 4"/>
          <p:cNvGrpSpPr>
            <a:grpSpLocks/>
          </p:cNvGrpSpPr>
          <p:nvPr/>
        </p:nvGrpSpPr>
        <p:grpSpPr bwMode="auto">
          <a:xfrm>
            <a:off x="1423988" y="3482975"/>
            <a:ext cx="5029200" cy="593725"/>
            <a:chOff x="624" y="3648"/>
            <a:chExt cx="3168" cy="396"/>
          </a:xfrm>
        </p:grpSpPr>
        <p:grpSp>
          <p:nvGrpSpPr>
            <p:cNvPr id="1495045" name="Group 5"/>
            <p:cNvGrpSpPr>
              <a:grpSpLocks/>
            </p:cNvGrpSpPr>
            <p:nvPr/>
          </p:nvGrpSpPr>
          <p:grpSpPr bwMode="auto">
            <a:xfrm>
              <a:off x="624" y="3648"/>
              <a:ext cx="864" cy="390"/>
              <a:chOff x="624" y="3648"/>
              <a:chExt cx="864" cy="390"/>
            </a:xfrm>
          </p:grpSpPr>
          <p:sp>
            <p:nvSpPr>
              <p:cNvPr id="1495046" name="AutoShape 6"/>
              <p:cNvSpPr>
                <a:spLocks noChangeArrowheads="1"/>
              </p:cNvSpPr>
              <p:nvPr/>
            </p:nvSpPr>
            <p:spPr bwMode="auto">
              <a:xfrm>
                <a:off x="624" y="3654"/>
                <a:ext cx="864" cy="384"/>
              </a:xfrm>
              <a:prstGeom prst="wedgeRoundRectCallout">
                <a:avLst>
                  <a:gd name="adj1" fmla="val 20833"/>
                  <a:gd name="adj2" fmla="val -189324"/>
                  <a:gd name="adj3" fmla="val 16667"/>
                </a:avLst>
              </a:prstGeom>
              <a:solidFill>
                <a:srgbClr val="F9FB9B"/>
              </a:solidFill>
              <a:ln w="9525">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a:solidFill>
                    <a:srgbClr val="FF9900"/>
                  </a:solidFill>
                  <a:effectLst>
                    <a:outerShdw blurRad="38100" dist="38100" dir="2700000" algn="tl">
                      <a:srgbClr val="000000"/>
                    </a:outerShdw>
                  </a:effectLst>
                  <a:latin typeface="Times New Roman" pitchFamily="18" charset="0"/>
                </a:endParaRPr>
              </a:p>
            </p:txBody>
          </p:sp>
          <p:sp>
            <p:nvSpPr>
              <p:cNvPr id="1495047" name="Text Box 7"/>
              <p:cNvSpPr txBox="1">
                <a:spLocks noChangeArrowheads="1"/>
              </p:cNvSpPr>
              <p:nvPr/>
            </p:nvSpPr>
            <p:spPr bwMode="auto">
              <a:xfrm>
                <a:off x="662" y="3648"/>
                <a:ext cx="675" cy="346"/>
              </a:xfrm>
              <a:prstGeom prst="rect">
                <a:avLst/>
              </a:prstGeom>
              <a:solidFill>
                <a:srgbClr val="F9FB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kumimoji="1" lang="en-US" altLang="zh-CN" sz="2800">
                    <a:solidFill>
                      <a:srgbClr val="FF9900"/>
                    </a:solidFill>
                    <a:effectLst>
                      <a:outerShdw blurRad="38100" dist="38100" dir="2700000" algn="tl">
                        <a:srgbClr val="000000"/>
                      </a:outerShdw>
                    </a:effectLst>
                    <a:latin typeface="Times New Roman" pitchFamily="18" charset="0"/>
                  </a:rPr>
                  <a:t>Select</a:t>
                </a:r>
              </a:p>
            </p:txBody>
          </p:sp>
        </p:grpSp>
        <p:grpSp>
          <p:nvGrpSpPr>
            <p:cNvPr id="1495048" name="Group 8"/>
            <p:cNvGrpSpPr>
              <a:grpSpLocks/>
            </p:cNvGrpSpPr>
            <p:nvPr/>
          </p:nvGrpSpPr>
          <p:grpSpPr bwMode="auto">
            <a:xfrm>
              <a:off x="1920" y="3654"/>
              <a:ext cx="864" cy="390"/>
              <a:chOff x="1920" y="3654"/>
              <a:chExt cx="864" cy="390"/>
            </a:xfrm>
          </p:grpSpPr>
          <p:sp>
            <p:nvSpPr>
              <p:cNvPr id="1495049" name="AutoShape 9"/>
              <p:cNvSpPr>
                <a:spLocks noChangeArrowheads="1"/>
              </p:cNvSpPr>
              <p:nvPr/>
            </p:nvSpPr>
            <p:spPr bwMode="auto">
              <a:xfrm>
                <a:off x="1920" y="3660"/>
                <a:ext cx="864" cy="384"/>
              </a:xfrm>
              <a:prstGeom prst="wedgeRoundRectCallout">
                <a:avLst>
                  <a:gd name="adj1" fmla="val -921"/>
                  <a:gd name="adj2" fmla="val -159231"/>
                  <a:gd name="adj3" fmla="val 16667"/>
                </a:avLst>
              </a:prstGeom>
              <a:solidFill>
                <a:srgbClr val="F9FB9B"/>
              </a:solidFill>
              <a:ln w="9525">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a:solidFill>
                    <a:srgbClr val="FF9900"/>
                  </a:solidFill>
                  <a:effectLst>
                    <a:outerShdw blurRad="38100" dist="38100" dir="2700000" algn="tl">
                      <a:srgbClr val="000000"/>
                    </a:outerShdw>
                  </a:effectLst>
                  <a:latin typeface="Times New Roman" pitchFamily="18" charset="0"/>
                </a:endParaRPr>
              </a:p>
            </p:txBody>
          </p:sp>
          <p:sp>
            <p:nvSpPr>
              <p:cNvPr id="1495050" name="Text Box 10"/>
              <p:cNvSpPr txBox="1">
                <a:spLocks noChangeArrowheads="1"/>
              </p:cNvSpPr>
              <p:nvPr/>
            </p:nvSpPr>
            <p:spPr bwMode="auto">
              <a:xfrm>
                <a:off x="1958" y="3654"/>
                <a:ext cx="762" cy="346"/>
              </a:xfrm>
              <a:prstGeom prst="rect">
                <a:avLst/>
              </a:prstGeom>
              <a:solidFill>
                <a:srgbClr val="F9FB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en-US" altLang="zh-CN" sz="2800">
                    <a:solidFill>
                      <a:srgbClr val="FF9900"/>
                    </a:solidFill>
                    <a:effectLst>
                      <a:outerShdw blurRad="38100" dist="38100" dir="2700000" algn="tl">
                        <a:srgbClr val="000000"/>
                      </a:outerShdw>
                    </a:effectLst>
                    <a:latin typeface="Times New Roman" pitchFamily="18" charset="0"/>
                  </a:rPr>
                  <a:t>Where</a:t>
                </a:r>
              </a:p>
            </p:txBody>
          </p:sp>
        </p:grpSp>
        <p:grpSp>
          <p:nvGrpSpPr>
            <p:cNvPr id="1495051" name="Group 11"/>
            <p:cNvGrpSpPr>
              <a:grpSpLocks/>
            </p:cNvGrpSpPr>
            <p:nvPr/>
          </p:nvGrpSpPr>
          <p:grpSpPr bwMode="auto">
            <a:xfrm>
              <a:off x="2928" y="3654"/>
              <a:ext cx="864" cy="390"/>
              <a:chOff x="2928" y="3654"/>
              <a:chExt cx="864" cy="390"/>
            </a:xfrm>
          </p:grpSpPr>
          <p:sp>
            <p:nvSpPr>
              <p:cNvPr id="1495052" name="AutoShape 12"/>
              <p:cNvSpPr>
                <a:spLocks noChangeArrowheads="1"/>
              </p:cNvSpPr>
              <p:nvPr/>
            </p:nvSpPr>
            <p:spPr bwMode="auto">
              <a:xfrm>
                <a:off x="2928" y="3660"/>
                <a:ext cx="864" cy="384"/>
              </a:xfrm>
              <a:prstGeom prst="wedgeRoundRectCallout">
                <a:avLst>
                  <a:gd name="adj1" fmla="val 20833"/>
                  <a:gd name="adj2" fmla="val -189324"/>
                  <a:gd name="adj3" fmla="val 16667"/>
                </a:avLst>
              </a:prstGeom>
              <a:solidFill>
                <a:srgbClr val="F9FB9B"/>
              </a:solidFill>
              <a:ln w="9525">
                <a:solidFill>
                  <a:srgbClr val="66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en-US">
                  <a:solidFill>
                    <a:srgbClr val="FF9900"/>
                  </a:solidFill>
                  <a:effectLst>
                    <a:outerShdw blurRad="38100" dist="38100" dir="2700000" algn="tl">
                      <a:srgbClr val="000000"/>
                    </a:outerShdw>
                  </a:effectLst>
                  <a:latin typeface="Times New Roman" pitchFamily="18" charset="0"/>
                </a:endParaRPr>
              </a:p>
            </p:txBody>
          </p:sp>
          <p:sp>
            <p:nvSpPr>
              <p:cNvPr id="1495053" name="Text Box 13"/>
              <p:cNvSpPr txBox="1">
                <a:spLocks noChangeArrowheads="1"/>
              </p:cNvSpPr>
              <p:nvPr/>
            </p:nvSpPr>
            <p:spPr bwMode="auto">
              <a:xfrm>
                <a:off x="3093" y="3654"/>
                <a:ext cx="651" cy="346"/>
              </a:xfrm>
              <a:prstGeom prst="rect">
                <a:avLst/>
              </a:prstGeom>
              <a:solidFill>
                <a:srgbClr val="F9FB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kumimoji="1" lang="en-US" altLang="zh-CN" sz="2800">
                    <a:solidFill>
                      <a:srgbClr val="FF9900"/>
                    </a:solidFill>
                    <a:effectLst>
                      <a:outerShdw blurRad="38100" dist="38100" dir="2700000" algn="tl">
                        <a:srgbClr val="000000"/>
                      </a:outerShdw>
                    </a:effectLst>
                    <a:latin typeface="Times New Roman" pitchFamily="18" charset="0"/>
                  </a:rPr>
                  <a:t>From</a:t>
                </a:r>
              </a:p>
            </p:txBody>
          </p:sp>
        </p:grpSp>
      </p:grpSp>
      <p:sp>
        <p:nvSpPr>
          <p:cNvPr id="1495054" name="Rectangle 14"/>
          <p:cNvSpPr>
            <a:spLocks noChangeArrowheads="1"/>
          </p:cNvSpPr>
          <p:nvPr/>
        </p:nvSpPr>
        <p:spPr bwMode="auto">
          <a:xfrm>
            <a:off x="1857375" y="2151063"/>
            <a:ext cx="5543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50000"/>
              </a:spcBef>
              <a:buClr>
                <a:schemeClr val="folHlink"/>
              </a:buClr>
              <a:buSzPct val="60000"/>
              <a:buFont typeface="Wingdings" pitchFamily="2" charset="2"/>
              <a:buNone/>
            </a:pPr>
            <a:r>
              <a:rPr kumimoji="1" lang="zh-CN" altLang="en-US" sz="4000" dirty="0">
                <a:latin typeface="Symbol" pitchFamily="18" charset="2"/>
              </a:rPr>
              <a:t> </a:t>
            </a:r>
            <a:r>
              <a:rPr lang="pt-BR" altLang="zh-CN" dirty="0">
                <a:sym typeface="Symbol" pitchFamily="18" charset="2"/>
              </a:rPr>
              <a:t></a:t>
            </a:r>
            <a:r>
              <a:rPr kumimoji="1" lang="en-US" altLang="zh-CN" dirty="0"/>
              <a:t> </a:t>
            </a:r>
            <a:r>
              <a:rPr kumimoji="1" lang="en-US" altLang="zh-CN" sz="2000" baseline="-25000" dirty="0">
                <a:latin typeface="Tahoma" pitchFamily="34" charset="0"/>
              </a:rPr>
              <a:t>A1, A2, ..., An</a:t>
            </a:r>
            <a:r>
              <a:rPr kumimoji="1" lang="en-US" altLang="zh-CN" sz="3200" dirty="0">
                <a:latin typeface="Tahoma" pitchFamily="34" charset="0"/>
              </a:rPr>
              <a:t>(</a:t>
            </a:r>
            <a:r>
              <a:rPr kumimoji="1" lang="en-US" altLang="zh-CN" sz="3600" dirty="0">
                <a:latin typeface="Symbol" pitchFamily="18" charset="2"/>
              </a:rPr>
              <a:t></a:t>
            </a:r>
            <a:r>
              <a:rPr kumimoji="1" lang="en-US" altLang="zh-CN" sz="3200" baseline="-25000" dirty="0">
                <a:latin typeface="Tahoma" pitchFamily="34" charset="0"/>
              </a:rPr>
              <a:t>p</a:t>
            </a:r>
            <a:r>
              <a:rPr kumimoji="1" lang="en-US" altLang="zh-CN" sz="3200" dirty="0">
                <a:latin typeface="Tahoma" pitchFamily="34" charset="0"/>
              </a:rPr>
              <a:t>(</a:t>
            </a:r>
            <a:r>
              <a:rPr kumimoji="1" lang="en-US" altLang="zh-CN" i="1" dirty="0">
                <a:latin typeface="Tahoma" pitchFamily="34" charset="0"/>
              </a:rPr>
              <a:t>R</a:t>
            </a:r>
            <a:r>
              <a:rPr kumimoji="1" lang="en-US" altLang="zh-CN" sz="2800" baseline="-25000" dirty="0">
                <a:latin typeface="Tahoma" pitchFamily="34" charset="0"/>
              </a:rPr>
              <a:t>1</a:t>
            </a:r>
            <a:r>
              <a:rPr kumimoji="1" lang="en-US" altLang="zh-CN" sz="2800" dirty="0">
                <a:latin typeface="Tahoma" pitchFamily="34" charset="0"/>
              </a:rPr>
              <a:t>×</a:t>
            </a:r>
            <a:r>
              <a:rPr kumimoji="1" lang="en-US" altLang="zh-CN" i="1" dirty="0">
                <a:latin typeface="Tahoma" pitchFamily="34" charset="0"/>
              </a:rPr>
              <a:t>R</a:t>
            </a:r>
            <a:r>
              <a:rPr kumimoji="1" lang="en-US" altLang="zh-CN" sz="2800" baseline="-25000" dirty="0">
                <a:latin typeface="Tahoma" pitchFamily="34" charset="0"/>
              </a:rPr>
              <a:t>2</a:t>
            </a:r>
            <a:r>
              <a:rPr kumimoji="1" lang="en-US" altLang="zh-CN" sz="2800" dirty="0">
                <a:latin typeface="Tahoma" pitchFamily="34" charset="0"/>
              </a:rPr>
              <a:t>×...×</a:t>
            </a:r>
            <a:r>
              <a:rPr kumimoji="1" lang="en-US" altLang="zh-CN" i="1" dirty="0">
                <a:latin typeface="Tahoma" pitchFamily="34" charset="0"/>
              </a:rPr>
              <a:t>R</a:t>
            </a:r>
            <a:r>
              <a:rPr kumimoji="1" lang="en-US" altLang="zh-CN" sz="2800" i="1" baseline="-25000" dirty="0">
                <a:latin typeface="Tahoma" pitchFamily="34" charset="0"/>
              </a:rPr>
              <a:t>m</a:t>
            </a:r>
            <a:r>
              <a:rPr kumimoji="1" lang="en-US" altLang="zh-CN" sz="3200" dirty="0">
                <a:latin typeface="Tahom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95043">
                                            <p:txEl>
                                              <p:pRg st="0" end="0"/>
                                            </p:txEl>
                                          </p:spTgt>
                                        </p:tgtEl>
                                        <p:attrNameLst>
                                          <p:attrName>style.visibility</p:attrName>
                                        </p:attrNameLst>
                                      </p:cBhvr>
                                      <p:to>
                                        <p:strVal val="visible"/>
                                      </p:to>
                                    </p:set>
                                    <p:animEffect transition="in" filter="wipe(up)">
                                      <p:cBhvr>
                                        <p:cTn id="7" dur="500"/>
                                        <p:tgtEl>
                                          <p:spTgt spid="149504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95043">
                                            <p:txEl>
                                              <p:pRg st="1" end="1"/>
                                            </p:txEl>
                                          </p:spTgt>
                                        </p:tgtEl>
                                        <p:attrNameLst>
                                          <p:attrName>style.visibility</p:attrName>
                                        </p:attrNameLst>
                                      </p:cBhvr>
                                      <p:to>
                                        <p:strVal val="visible"/>
                                      </p:to>
                                    </p:set>
                                    <p:animEffect transition="in" filter="wipe(up)">
                                      <p:cBhvr>
                                        <p:cTn id="11" dur="500"/>
                                        <p:tgtEl>
                                          <p:spTgt spid="149504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95043">
                                            <p:txEl>
                                              <p:pRg st="2" end="2"/>
                                            </p:txEl>
                                          </p:spTgt>
                                        </p:tgtEl>
                                        <p:attrNameLst>
                                          <p:attrName>style.visibility</p:attrName>
                                        </p:attrNameLst>
                                      </p:cBhvr>
                                      <p:to>
                                        <p:strVal val="visible"/>
                                      </p:to>
                                    </p:set>
                                    <p:animEffect transition="in" filter="wipe(up)">
                                      <p:cBhvr>
                                        <p:cTn id="15" dur="500"/>
                                        <p:tgtEl>
                                          <p:spTgt spid="14950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495054">
                                            <p:txEl>
                                              <p:pRg st="0" end="0"/>
                                            </p:txEl>
                                          </p:spTgt>
                                        </p:tgtEl>
                                        <p:attrNameLst>
                                          <p:attrName>style.visibility</p:attrName>
                                        </p:attrNameLst>
                                      </p:cBhvr>
                                      <p:to>
                                        <p:strVal val="visible"/>
                                      </p:to>
                                    </p:set>
                                  </p:childTnLst>
                                </p:cTn>
                              </p:par>
                            </p:childTnLst>
                          </p:cTn>
                        </p:par>
                        <p:par>
                          <p:cTn id="20" fill="hold" nodeType="afterGroup">
                            <p:stCondLst>
                              <p:cond delay="500"/>
                            </p:stCondLst>
                            <p:childTnLst>
                              <p:par>
                                <p:cTn id="21" presetID="16" presetClass="entr" presetSubtype="37" fill="hold" nodeType="afterEffect">
                                  <p:stCondLst>
                                    <p:cond delay="0"/>
                                  </p:stCondLst>
                                  <p:childTnLst>
                                    <p:set>
                                      <p:cBhvr>
                                        <p:cTn id="22" dur="1" fill="hold">
                                          <p:stCondLst>
                                            <p:cond delay="0"/>
                                          </p:stCondLst>
                                        </p:cTn>
                                        <p:tgtEl>
                                          <p:spTgt spid="1495044"/>
                                        </p:tgtEl>
                                        <p:attrNameLst>
                                          <p:attrName>style.visibility</p:attrName>
                                        </p:attrNameLst>
                                      </p:cBhvr>
                                      <p:to>
                                        <p:strVal val="visible"/>
                                      </p:to>
                                    </p:set>
                                    <p:animEffect transition="in" filter="barn(outVertical)">
                                      <p:cBhvr>
                                        <p:cTn id="23" dur="500"/>
                                        <p:tgtEl>
                                          <p:spTgt spid="14950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495043">
                                            <p:txEl>
                                              <p:pRg st="6" end="6"/>
                                            </p:txEl>
                                          </p:spTgt>
                                        </p:tgtEl>
                                        <p:attrNameLst>
                                          <p:attrName>style.visibility</p:attrName>
                                        </p:attrNameLst>
                                      </p:cBhvr>
                                      <p:to>
                                        <p:strVal val="visible"/>
                                      </p:to>
                                    </p:set>
                                    <p:animEffect transition="in" filter="wipe(up)">
                                      <p:cBhvr>
                                        <p:cTn id="28" dur="500"/>
                                        <p:tgtEl>
                                          <p:spTgt spid="1495043">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495043">
                                            <p:txEl>
                                              <p:pRg st="7" end="7"/>
                                            </p:txEl>
                                          </p:spTgt>
                                        </p:tgtEl>
                                        <p:attrNameLst>
                                          <p:attrName>style.visibility</p:attrName>
                                        </p:attrNameLst>
                                      </p:cBhvr>
                                      <p:to>
                                        <p:strVal val="visible"/>
                                      </p:to>
                                    </p:set>
                                    <p:animEffect transition="in" filter="wipe(up)">
                                      <p:cBhvr>
                                        <p:cTn id="33" dur="500"/>
                                        <p:tgtEl>
                                          <p:spTgt spid="149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43" grpId="0" uiExpand="1" build="p"/>
      <p:bldP spid="149505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FE90CA6-CA05-4B9C-B80B-22BDEE413C16}" type="slidenum">
              <a:rPr lang="zh-CN" altLang="en-US"/>
              <a:pPr/>
              <a:t>38</a:t>
            </a:fld>
            <a:endParaRPr lang="en-US" altLang="zh-CN"/>
          </a:p>
        </p:txBody>
      </p:sp>
      <p:sp>
        <p:nvSpPr>
          <p:cNvPr id="5" name="日期占位符 4"/>
          <p:cNvSpPr>
            <a:spLocks noGrp="1"/>
          </p:cNvSpPr>
          <p:nvPr>
            <p:ph type="dt" sz="half" idx="11"/>
          </p:nvPr>
        </p:nvSpPr>
        <p:spPr/>
        <p:txBody>
          <a:bodyPr/>
          <a:lstStyle/>
          <a:p>
            <a:fld id="{4037BEF8-6943-46A7-A4CF-0B75D810EC1A}" type="datetime1">
              <a:rPr lang="zh-CN" altLang="en-US"/>
              <a:pPr/>
              <a:t>2023/3/5</a:t>
            </a:fld>
            <a:endParaRPr lang="en-US" altLang="zh-CN" sz="1000"/>
          </a:p>
        </p:txBody>
      </p:sp>
      <p:sp>
        <p:nvSpPr>
          <p:cNvPr id="1307650" name="Rectangle 2"/>
          <p:cNvSpPr>
            <a:spLocks noGrp="1" noChangeArrowheads="1"/>
          </p:cNvSpPr>
          <p:nvPr>
            <p:ph type="title"/>
          </p:nvPr>
        </p:nvSpPr>
        <p:spPr>
          <a:xfrm>
            <a:off x="650875" y="311150"/>
            <a:ext cx="8820150" cy="603250"/>
          </a:xfrm>
        </p:spPr>
        <p:txBody>
          <a:bodyPr/>
          <a:lstStyle/>
          <a:p>
            <a:pPr defTabSz="914400"/>
            <a:r>
              <a:rPr lang="en-US" altLang="zh-CN" sz="4400"/>
              <a:t>1.  </a:t>
            </a:r>
            <a:r>
              <a:rPr lang="zh-CN" altLang="en-US" sz="4400"/>
              <a:t>单表查询</a:t>
            </a:r>
          </a:p>
        </p:txBody>
      </p:sp>
      <p:sp>
        <p:nvSpPr>
          <p:cNvPr id="1307651" name="Rectangle 3"/>
          <p:cNvSpPr>
            <a:spLocks noGrp="1" noChangeArrowheads="1"/>
          </p:cNvSpPr>
          <p:nvPr>
            <p:ph type="body" idx="1"/>
          </p:nvPr>
        </p:nvSpPr>
        <p:spPr>
          <a:xfrm>
            <a:off x="650875" y="1143000"/>
            <a:ext cx="8820150" cy="5588709"/>
          </a:xfrm>
        </p:spPr>
        <p:txBody>
          <a:bodyPr/>
          <a:lstStyle/>
          <a:p>
            <a:pPr marL="342900" indent="-342900" defTabSz="914400">
              <a:lnSpc>
                <a:spcPct val="70000"/>
              </a:lnSpc>
            </a:pPr>
            <a:r>
              <a:rPr lang="en-US" altLang="zh-CN" dirty="0"/>
              <a:t>【</a:t>
            </a:r>
            <a:r>
              <a:rPr lang="zh-CN" altLang="en-US" dirty="0"/>
              <a:t>例</a:t>
            </a:r>
            <a:r>
              <a:rPr lang="en-US" altLang="zh-CN" dirty="0"/>
              <a:t>4-11】</a:t>
            </a:r>
            <a:r>
              <a:rPr lang="zh-CN" altLang="en-US" dirty="0"/>
              <a:t>查询计算机系学生的学号和姓名。</a:t>
            </a:r>
          </a:p>
          <a:p>
            <a:pPr marL="742950" lvl="1" indent="-285750" defTabSz="914400">
              <a:lnSpc>
                <a:spcPct val="70000"/>
              </a:lnSpc>
              <a:buFontTx/>
              <a:buNone/>
            </a:pPr>
            <a:r>
              <a:rPr lang="en-US" altLang="zh-CN" dirty="0"/>
              <a:t>SELECT </a:t>
            </a:r>
            <a:r>
              <a:rPr lang="en-US" altLang="zh-CN" dirty="0" err="1"/>
              <a:t>Sno</a:t>
            </a:r>
            <a:r>
              <a:rPr lang="en-US" altLang="zh-CN" dirty="0"/>
              <a:t>, </a:t>
            </a:r>
            <a:r>
              <a:rPr lang="en-US" altLang="zh-CN" dirty="0" err="1"/>
              <a:t>Sname</a:t>
            </a:r>
            <a:r>
              <a:rPr lang="en-US" altLang="zh-CN" dirty="0"/>
              <a:t>  </a:t>
            </a:r>
          </a:p>
          <a:p>
            <a:pPr marL="742950" lvl="1" indent="-285750" defTabSz="914400">
              <a:lnSpc>
                <a:spcPct val="70000"/>
              </a:lnSpc>
              <a:buFontTx/>
              <a:buNone/>
            </a:pPr>
            <a:r>
              <a:rPr lang="en-US" altLang="zh-CN" dirty="0"/>
              <a:t>     FROM Student</a:t>
            </a:r>
          </a:p>
          <a:p>
            <a:pPr marL="742950" lvl="1" indent="-285750" defTabSz="914400">
              <a:lnSpc>
                <a:spcPct val="70000"/>
              </a:lnSpc>
              <a:buFontTx/>
              <a:buNone/>
            </a:pPr>
            <a:r>
              <a:rPr lang="en-US" altLang="zh-CN" dirty="0"/>
              <a:t>     WHERE SD='CS'</a:t>
            </a:r>
          </a:p>
          <a:p>
            <a:pPr marL="342900" indent="-342900" defTabSz="914400">
              <a:lnSpc>
                <a:spcPct val="70000"/>
              </a:lnSpc>
            </a:pPr>
            <a:r>
              <a:rPr lang="en-US" altLang="zh-CN" dirty="0"/>
              <a:t>【</a:t>
            </a:r>
            <a:r>
              <a:rPr lang="zh-CN" altLang="en-US" dirty="0"/>
              <a:t>例</a:t>
            </a:r>
            <a:r>
              <a:rPr lang="en-US" altLang="zh-CN" dirty="0"/>
              <a:t>4-12】</a:t>
            </a:r>
            <a:r>
              <a:rPr lang="zh-CN" altLang="en-US" dirty="0"/>
              <a:t>查询选修了课的学生学号，并按学号升序排列。</a:t>
            </a:r>
          </a:p>
          <a:p>
            <a:pPr marL="742950" lvl="1" indent="-285750" defTabSz="914400">
              <a:lnSpc>
                <a:spcPct val="70000"/>
              </a:lnSpc>
              <a:buFontTx/>
              <a:buNone/>
            </a:pPr>
            <a:r>
              <a:rPr lang="en-US" altLang="zh-CN" dirty="0"/>
              <a:t>SELECT </a:t>
            </a:r>
            <a:r>
              <a:rPr lang="en-US" altLang="zh-CN" dirty="0">
                <a:solidFill>
                  <a:srgbClr val="0000FF"/>
                </a:solidFill>
              </a:rPr>
              <a:t>DISTINCT</a:t>
            </a:r>
            <a:r>
              <a:rPr lang="en-US" altLang="zh-CN" dirty="0"/>
              <a:t> </a:t>
            </a:r>
            <a:r>
              <a:rPr lang="en-US" altLang="zh-CN" dirty="0" err="1"/>
              <a:t>Sno</a:t>
            </a:r>
            <a:r>
              <a:rPr lang="en-US" altLang="zh-CN" dirty="0"/>
              <a:t>  </a:t>
            </a:r>
          </a:p>
          <a:p>
            <a:pPr marL="742950" lvl="1" indent="-285750" defTabSz="914400">
              <a:lnSpc>
                <a:spcPct val="70000"/>
              </a:lnSpc>
              <a:buFontTx/>
              <a:buNone/>
            </a:pPr>
            <a:r>
              <a:rPr lang="en-US" altLang="zh-CN" dirty="0"/>
              <a:t>   FROM SC</a:t>
            </a:r>
          </a:p>
          <a:p>
            <a:pPr marL="742950" lvl="1" indent="-285750" defTabSz="914400">
              <a:lnSpc>
                <a:spcPct val="70000"/>
              </a:lnSpc>
              <a:buFontTx/>
              <a:buNone/>
            </a:pPr>
            <a:r>
              <a:rPr lang="en-US" altLang="zh-CN" dirty="0"/>
              <a:t>   ORDER BY </a:t>
            </a:r>
            <a:r>
              <a:rPr lang="en-US" altLang="zh-CN" dirty="0" err="1"/>
              <a:t>Sno</a:t>
            </a:r>
            <a:endParaRPr lang="en-US" altLang="zh-CN" dirty="0"/>
          </a:p>
          <a:p>
            <a:pPr marL="342900" indent="-342900" defTabSz="914400">
              <a:lnSpc>
                <a:spcPct val="70000"/>
              </a:lnSpc>
            </a:pPr>
            <a:r>
              <a:rPr lang="en-US" altLang="zh-CN" dirty="0"/>
              <a:t>【</a:t>
            </a:r>
            <a:r>
              <a:rPr lang="zh-CN" altLang="en-US" dirty="0"/>
              <a:t>例</a:t>
            </a:r>
            <a:r>
              <a:rPr lang="en-US" altLang="zh-CN" dirty="0"/>
              <a:t>4-13】</a:t>
            </a:r>
            <a:r>
              <a:rPr lang="zh-CN" altLang="en-US" dirty="0"/>
              <a:t>查询年龄在</a:t>
            </a:r>
            <a:r>
              <a:rPr lang="en-US" altLang="zh-CN" dirty="0"/>
              <a:t>18</a:t>
            </a:r>
            <a:r>
              <a:rPr lang="zh-CN" altLang="en-US" dirty="0"/>
              <a:t>到</a:t>
            </a:r>
            <a:r>
              <a:rPr lang="en-US" altLang="zh-CN" dirty="0"/>
              <a:t>25</a:t>
            </a:r>
            <a:r>
              <a:rPr lang="zh-CN" altLang="en-US" dirty="0"/>
              <a:t>岁之间的学生信息。</a:t>
            </a:r>
          </a:p>
          <a:p>
            <a:pPr marL="742950" lvl="1" indent="-285750" defTabSz="914400">
              <a:lnSpc>
                <a:spcPct val="70000"/>
              </a:lnSpc>
              <a:buFontTx/>
              <a:buNone/>
            </a:pPr>
            <a:r>
              <a:rPr lang="en-US" altLang="zh-CN" dirty="0"/>
              <a:t>SELECT * </a:t>
            </a:r>
          </a:p>
          <a:p>
            <a:pPr marL="742950" lvl="1" indent="-285750" defTabSz="914400">
              <a:lnSpc>
                <a:spcPct val="70000"/>
              </a:lnSpc>
              <a:buFontTx/>
              <a:buNone/>
            </a:pPr>
            <a:r>
              <a:rPr lang="en-US" altLang="zh-CN" dirty="0"/>
              <a:t>   FROM Student</a:t>
            </a:r>
          </a:p>
          <a:p>
            <a:pPr marL="742950" lvl="1" indent="-285750" defTabSz="914400">
              <a:lnSpc>
                <a:spcPct val="70000"/>
              </a:lnSpc>
              <a:buFontTx/>
              <a:buNone/>
            </a:pPr>
            <a:r>
              <a:rPr lang="en-US" altLang="zh-CN" dirty="0"/>
              <a:t>   WHERE Sage BETWEEN 18 AND 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07651">
                                            <p:txEl>
                                              <p:pRg st="0" end="0"/>
                                            </p:txEl>
                                          </p:spTgt>
                                        </p:tgtEl>
                                        <p:attrNameLst>
                                          <p:attrName>style.visibility</p:attrName>
                                        </p:attrNameLst>
                                      </p:cBhvr>
                                      <p:to>
                                        <p:strVal val="visible"/>
                                      </p:to>
                                    </p:set>
                                    <p:animEffect transition="in" filter="wipe(up)">
                                      <p:cBhvr>
                                        <p:cTn id="7" dur="1000"/>
                                        <p:tgtEl>
                                          <p:spTgt spid="130765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07651">
                                            <p:txEl>
                                              <p:pRg st="1" end="1"/>
                                            </p:txEl>
                                          </p:spTgt>
                                        </p:tgtEl>
                                        <p:attrNameLst>
                                          <p:attrName>style.visibility</p:attrName>
                                        </p:attrNameLst>
                                      </p:cBhvr>
                                      <p:to>
                                        <p:strVal val="visible"/>
                                      </p:to>
                                    </p:set>
                                    <p:animEffect transition="in" filter="wipe(up)">
                                      <p:cBhvr>
                                        <p:cTn id="10" dur="1000"/>
                                        <p:tgtEl>
                                          <p:spTgt spid="130765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07651">
                                            <p:txEl>
                                              <p:pRg st="2" end="2"/>
                                            </p:txEl>
                                          </p:spTgt>
                                        </p:tgtEl>
                                        <p:attrNameLst>
                                          <p:attrName>style.visibility</p:attrName>
                                        </p:attrNameLst>
                                      </p:cBhvr>
                                      <p:to>
                                        <p:strVal val="visible"/>
                                      </p:to>
                                    </p:set>
                                    <p:animEffect transition="in" filter="wipe(up)">
                                      <p:cBhvr>
                                        <p:cTn id="13" dur="1000"/>
                                        <p:tgtEl>
                                          <p:spTgt spid="130765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307651">
                                            <p:txEl>
                                              <p:pRg st="3" end="3"/>
                                            </p:txEl>
                                          </p:spTgt>
                                        </p:tgtEl>
                                        <p:attrNameLst>
                                          <p:attrName>style.visibility</p:attrName>
                                        </p:attrNameLst>
                                      </p:cBhvr>
                                      <p:to>
                                        <p:strVal val="visible"/>
                                      </p:to>
                                    </p:set>
                                    <p:animEffect transition="in" filter="wipe(up)">
                                      <p:cBhvr>
                                        <p:cTn id="16" dur="1000"/>
                                        <p:tgtEl>
                                          <p:spTgt spid="13076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07651">
                                            <p:txEl>
                                              <p:pRg st="4" end="4"/>
                                            </p:txEl>
                                          </p:spTgt>
                                        </p:tgtEl>
                                        <p:attrNameLst>
                                          <p:attrName>style.visibility</p:attrName>
                                        </p:attrNameLst>
                                      </p:cBhvr>
                                      <p:to>
                                        <p:strVal val="visible"/>
                                      </p:to>
                                    </p:set>
                                    <p:animEffect transition="in" filter="wipe(up)">
                                      <p:cBhvr>
                                        <p:cTn id="21" dur="1000"/>
                                        <p:tgtEl>
                                          <p:spTgt spid="1307651">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07651">
                                            <p:txEl>
                                              <p:pRg st="5" end="5"/>
                                            </p:txEl>
                                          </p:spTgt>
                                        </p:tgtEl>
                                        <p:attrNameLst>
                                          <p:attrName>style.visibility</p:attrName>
                                        </p:attrNameLst>
                                      </p:cBhvr>
                                      <p:to>
                                        <p:strVal val="visible"/>
                                      </p:to>
                                    </p:set>
                                    <p:animEffect transition="in" filter="wipe(up)">
                                      <p:cBhvr>
                                        <p:cTn id="24" dur="1000"/>
                                        <p:tgtEl>
                                          <p:spTgt spid="1307651">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07651">
                                            <p:txEl>
                                              <p:pRg st="6" end="6"/>
                                            </p:txEl>
                                          </p:spTgt>
                                        </p:tgtEl>
                                        <p:attrNameLst>
                                          <p:attrName>style.visibility</p:attrName>
                                        </p:attrNameLst>
                                      </p:cBhvr>
                                      <p:to>
                                        <p:strVal val="visible"/>
                                      </p:to>
                                    </p:set>
                                    <p:animEffect transition="in" filter="wipe(up)">
                                      <p:cBhvr>
                                        <p:cTn id="27" dur="1000"/>
                                        <p:tgtEl>
                                          <p:spTgt spid="1307651">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307651">
                                            <p:txEl>
                                              <p:pRg st="7" end="7"/>
                                            </p:txEl>
                                          </p:spTgt>
                                        </p:tgtEl>
                                        <p:attrNameLst>
                                          <p:attrName>style.visibility</p:attrName>
                                        </p:attrNameLst>
                                      </p:cBhvr>
                                      <p:to>
                                        <p:strVal val="visible"/>
                                      </p:to>
                                    </p:set>
                                    <p:animEffect transition="in" filter="wipe(up)">
                                      <p:cBhvr>
                                        <p:cTn id="30" dur="1000"/>
                                        <p:tgtEl>
                                          <p:spTgt spid="1307651">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07651">
                                            <p:txEl>
                                              <p:pRg st="8" end="8"/>
                                            </p:txEl>
                                          </p:spTgt>
                                        </p:tgtEl>
                                        <p:attrNameLst>
                                          <p:attrName>style.visibility</p:attrName>
                                        </p:attrNameLst>
                                      </p:cBhvr>
                                      <p:to>
                                        <p:strVal val="visible"/>
                                      </p:to>
                                    </p:set>
                                    <p:animEffect transition="in" filter="wipe(up)">
                                      <p:cBhvr>
                                        <p:cTn id="35" dur="1000"/>
                                        <p:tgtEl>
                                          <p:spTgt spid="1307651">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07651">
                                            <p:txEl>
                                              <p:pRg st="9" end="9"/>
                                            </p:txEl>
                                          </p:spTgt>
                                        </p:tgtEl>
                                        <p:attrNameLst>
                                          <p:attrName>style.visibility</p:attrName>
                                        </p:attrNameLst>
                                      </p:cBhvr>
                                      <p:to>
                                        <p:strVal val="visible"/>
                                      </p:to>
                                    </p:set>
                                    <p:animEffect transition="in" filter="wipe(up)">
                                      <p:cBhvr>
                                        <p:cTn id="38" dur="1000"/>
                                        <p:tgtEl>
                                          <p:spTgt spid="1307651">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07651">
                                            <p:txEl>
                                              <p:pRg st="10" end="10"/>
                                            </p:txEl>
                                          </p:spTgt>
                                        </p:tgtEl>
                                        <p:attrNameLst>
                                          <p:attrName>style.visibility</p:attrName>
                                        </p:attrNameLst>
                                      </p:cBhvr>
                                      <p:to>
                                        <p:strVal val="visible"/>
                                      </p:to>
                                    </p:set>
                                    <p:animEffect transition="in" filter="wipe(up)">
                                      <p:cBhvr>
                                        <p:cTn id="41" dur="1000"/>
                                        <p:tgtEl>
                                          <p:spTgt spid="1307651">
                                            <p:txEl>
                                              <p:pRg st="10" end="10"/>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307651">
                                            <p:txEl>
                                              <p:pRg st="11" end="11"/>
                                            </p:txEl>
                                          </p:spTgt>
                                        </p:tgtEl>
                                        <p:attrNameLst>
                                          <p:attrName>style.visibility</p:attrName>
                                        </p:attrNameLst>
                                      </p:cBhvr>
                                      <p:to>
                                        <p:strVal val="visible"/>
                                      </p:to>
                                    </p:set>
                                    <p:animEffect transition="in" filter="wipe(up)">
                                      <p:cBhvr>
                                        <p:cTn id="44" dur="1000"/>
                                        <p:tgtEl>
                                          <p:spTgt spid="13076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5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7B8A679-B3E4-4CC7-9FE6-7A9532B56E62}" type="slidenum">
              <a:rPr lang="zh-CN" altLang="en-US"/>
              <a:pPr/>
              <a:t>39</a:t>
            </a:fld>
            <a:endParaRPr lang="en-US" altLang="zh-CN"/>
          </a:p>
        </p:txBody>
      </p:sp>
      <p:sp>
        <p:nvSpPr>
          <p:cNvPr id="5" name="日期占位符 4"/>
          <p:cNvSpPr>
            <a:spLocks noGrp="1"/>
          </p:cNvSpPr>
          <p:nvPr>
            <p:ph type="dt" sz="half" idx="11"/>
          </p:nvPr>
        </p:nvSpPr>
        <p:spPr/>
        <p:txBody>
          <a:bodyPr/>
          <a:lstStyle/>
          <a:p>
            <a:fld id="{1C28D022-0DEA-466A-B720-4220549E5822}" type="datetime1">
              <a:rPr lang="zh-CN" altLang="en-US"/>
              <a:pPr/>
              <a:t>2023/3/5</a:t>
            </a:fld>
            <a:endParaRPr lang="en-US" altLang="zh-CN" sz="1000"/>
          </a:p>
        </p:txBody>
      </p:sp>
      <p:sp>
        <p:nvSpPr>
          <p:cNvPr id="1361922" name="Rectangle 2"/>
          <p:cNvSpPr>
            <a:spLocks noGrp="1" noChangeArrowheads="1"/>
          </p:cNvSpPr>
          <p:nvPr>
            <p:ph type="title"/>
          </p:nvPr>
        </p:nvSpPr>
        <p:spPr/>
        <p:txBody>
          <a:bodyPr/>
          <a:lstStyle/>
          <a:p>
            <a:r>
              <a:rPr lang="en-US" altLang="zh-CN"/>
              <a:t>1.  </a:t>
            </a:r>
            <a:r>
              <a:rPr lang="zh-CN" altLang="en-US"/>
              <a:t>单表查询</a:t>
            </a:r>
          </a:p>
        </p:txBody>
      </p:sp>
      <p:sp>
        <p:nvSpPr>
          <p:cNvPr id="1361923" name="Rectangle 3"/>
          <p:cNvSpPr>
            <a:spLocks noGrp="1" noChangeArrowheads="1"/>
          </p:cNvSpPr>
          <p:nvPr>
            <p:ph type="body" idx="1"/>
          </p:nvPr>
        </p:nvSpPr>
        <p:spPr>
          <a:xfrm>
            <a:off x="650875" y="1143000"/>
            <a:ext cx="8820150" cy="5396029"/>
          </a:xfrm>
        </p:spPr>
        <p:txBody>
          <a:bodyPr/>
          <a:lstStyle/>
          <a:p>
            <a:r>
              <a:rPr lang="zh-CN" altLang="en-US" dirty="0"/>
              <a:t>查询经过计算的值</a:t>
            </a:r>
          </a:p>
          <a:p>
            <a:pPr lvl="1" algn="just"/>
            <a:r>
              <a:rPr lang="en-US" altLang="zh-CN" dirty="0"/>
              <a:t>SELECT</a:t>
            </a:r>
            <a:r>
              <a:rPr lang="zh-CN" altLang="en-US" dirty="0"/>
              <a:t>子句的</a:t>
            </a:r>
            <a:r>
              <a:rPr lang="en-US" altLang="zh-CN" dirty="0"/>
              <a:t>&lt;</a:t>
            </a:r>
            <a:r>
              <a:rPr lang="zh-CN" altLang="en-US" dirty="0"/>
              <a:t>目标列表达式</a:t>
            </a:r>
            <a:r>
              <a:rPr lang="en-US" altLang="zh-CN" dirty="0"/>
              <a:t>&gt;</a:t>
            </a:r>
            <a:r>
              <a:rPr lang="zh-CN" altLang="en-US" dirty="0"/>
              <a:t>不仅可以是表中的属性列，也可以是表达式</a:t>
            </a:r>
          </a:p>
          <a:p>
            <a:pPr lvl="2" algn="just"/>
            <a:r>
              <a:rPr lang="zh-CN" altLang="en-US" dirty="0"/>
              <a:t>算术表达式 、字符串常量、函数、列别名等 </a:t>
            </a:r>
          </a:p>
          <a:p>
            <a:pPr lvl="1" algn="just"/>
            <a:r>
              <a:rPr lang="en-US" altLang="zh-CN" dirty="0"/>
              <a:t>【</a:t>
            </a:r>
            <a:r>
              <a:rPr lang="zh-CN" altLang="en-US" dirty="0"/>
              <a:t>例</a:t>
            </a:r>
            <a:r>
              <a:rPr lang="en-US" altLang="zh-CN" dirty="0"/>
              <a:t>4-14】</a:t>
            </a:r>
            <a:r>
              <a:rPr lang="zh-CN" altLang="en-US" dirty="0"/>
              <a:t>查全体学生的姓名及其出生年份。</a:t>
            </a:r>
          </a:p>
          <a:p>
            <a:pPr lvl="1" algn="just">
              <a:lnSpc>
                <a:spcPct val="50000"/>
              </a:lnSpc>
              <a:buFontTx/>
              <a:buNone/>
            </a:pPr>
            <a:r>
              <a:rPr lang="en-US" altLang="zh-CN" dirty="0">
                <a:solidFill>
                  <a:srgbClr val="0000FF"/>
                </a:solidFill>
              </a:rPr>
              <a:t>        </a:t>
            </a:r>
            <a:r>
              <a:rPr lang="en-US" altLang="zh-CN" dirty="0"/>
              <a:t>SELECT </a:t>
            </a:r>
            <a:r>
              <a:rPr lang="en-US" altLang="zh-CN" dirty="0" err="1"/>
              <a:t>Sname</a:t>
            </a:r>
            <a:r>
              <a:rPr lang="en-US" altLang="zh-CN" dirty="0"/>
              <a:t>, 2000-Sage </a:t>
            </a:r>
          </a:p>
          <a:p>
            <a:pPr lvl="1" algn="just">
              <a:lnSpc>
                <a:spcPct val="50000"/>
              </a:lnSpc>
              <a:buFontTx/>
              <a:buNone/>
            </a:pPr>
            <a:r>
              <a:rPr lang="en-US" altLang="zh-CN" dirty="0"/>
              <a:t>                    FROM Student</a:t>
            </a:r>
            <a:r>
              <a:rPr lang="zh-CN" altLang="en-US" dirty="0">
                <a:latin typeface="Courier New"/>
              </a:rPr>
              <a:t> </a:t>
            </a:r>
            <a:endParaRPr lang="zh-CN" altLang="en-US" dirty="0"/>
          </a:p>
          <a:p>
            <a:pPr lvl="1" algn="just">
              <a:lnSpc>
                <a:spcPct val="50000"/>
              </a:lnSpc>
              <a:buFontTx/>
              <a:buNone/>
            </a:pPr>
            <a:r>
              <a:rPr lang="zh-CN" altLang="en-US" dirty="0"/>
              <a:t>输出结果：</a:t>
            </a:r>
          </a:p>
          <a:p>
            <a:pPr algn="just">
              <a:lnSpc>
                <a:spcPct val="50000"/>
              </a:lnSpc>
              <a:buFont typeface="Wingdings" pitchFamily="2" charset="2"/>
              <a:buNone/>
            </a:pPr>
            <a:r>
              <a:rPr lang="zh-CN" altLang="en-US" sz="2400" dirty="0"/>
              <a:t>              </a:t>
            </a:r>
            <a:r>
              <a:rPr lang="en-US" altLang="zh-CN" sz="2400" dirty="0" err="1"/>
              <a:t>Sname</a:t>
            </a:r>
            <a:r>
              <a:rPr lang="en-US" altLang="zh-CN" sz="2400" dirty="0"/>
              <a:t>   2000-Sage</a:t>
            </a:r>
          </a:p>
          <a:p>
            <a:pPr algn="just">
              <a:lnSpc>
                <a:spcPct val="50000"/>
              </a:lnSpc>
              <a:buFont typeface="Wingdings" pitchFamily="2" charset="2"/>
              <a:buNone/>
            </a:pPr>
            <a:r>
              <a:rPr lang="en-US" altLang="zh-CN" sz="2400" dirty="0"/>
              <a:t>             ---------    -------------</a:t>
            </a:r>
          </a:p>
          <a:p>
            <a:pPr algn="just">
              <a:lnSpc>
                <a:spcPct val="50000"/>
              </a:lnSpc>
              <a:buFont typeface="Wingdings" pitchFamily="2" charset="2"/>
              <a:buNone/>
            </a:pPr>
            <a:r>
              <a:rPr lang="en-US" altLang="zh-CN" sz="2400" dirty="0"/>
              <a:t>               </a:t>
            </a:r>
            <a:r>
              <a:rPr lang="zh-CN" altLang="en-US" sz="2400" dirty="0"/>
              <a:t>李勇    </a:t>
            </a:r>
            <a:r>
              <a:rPr lang="en-US" altLang="zh-CN" sz="2400" dirty="0"/>
              <a:t>1976</a:t>
            </a:r>
          </a:p>
          <a:p>
            <a:pPr algn="just">
              <a:lnSpc>
                <a:spcPct val="50000"/>
              </a:lnSpc>
              <a:buFont typeface="Wingdings" pitchFamily="2" charset="2"/>
              <a:buNone/>
            </a:pPr>
            <a:r>
              <a:rPr lang="en-US" altLang="zh-CN" sz="2400" dirty="0"/>
              <a:t>               </a:t>
            </a:r>
            <a:r>
              <a:rPr lang="zh-CN" altLang="en-US" sz="2400" dirty="0"/>
              <a:t>刘晨    </a:t>
            </a:r>
            <a:r>
              <a:rPr lang="en-US" altLang="zh-CN" sz="2400" dirty="0"/>
              <a:t>1977</a:t>
            </a:r>
          </a:p>
          <a:p>
            <a:pPr algn="just">
              <a:lnSpc>
                <a:spcPct val="50000"/>
              </a:lnSpc>
              <a:buFont typeface="Wingdings" pitchFamily="2" charset="2"/>
              <a:buNone/>
            </a:pPr>
            <a:r>
              <a:rPr lang="en-US" altLang="zh-CN" sz="2400" dirty="0"/>
              <a:t>               </a:t>
            </a:r>
            <a:r>
              <a:rPr lang="zh-CN" altLang="en-US" sz="2400" dirty="0"/>
              <a:t>王名    </a:t>
            </a:r>
            <a:r>
              <a:rPr lang="en-US" altLang="zh-CN" sz="2400" dirty="0"/>
              <a:t>1978</a:t>
            </a:r>
          </a:p>
          <a:p>
            <a:pPr>
              <a:lnSpc>
                <a:spcPct val="50000"/>
              </a:lnSpc>
              <a:buFont typeface="Wingdings" pitchFamily="2" charset="2"/>
              <a:buNone/>
            </a:pPr>
            <a:r>
              <a:rPr lang="en-US" altLang="zh-CN" sz="2400" dirty="0"/>
              <a:t>               </a:t>
            </a:r>
            <a:r>
              <a:rPr lang="zh-CN" altLang="en-US" sz="2400" dirty="0"/>
              <a:t>张立    </a:t>
            </a:r>
            <a:r>
              <a:rPr lang="en-US" altLang="zh-CN" sz="2400" dirty="0"/>
              <a:t>1978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61923">
                                            <p:txEl>
                                              <p:pRg st="0" end="0"/>
                                            </p:txEl>
                                          </p:spTgt>
                                        </p:tgtEl>
                                        <p:attrNameLst>
                                          <p:attrName>style.visibility</p:attrName>
                                        </p:attrNameLst>
                                      </p:cBhvr>
                                      <p:to>
                                        <p:strVal val="visible"/>
                                      </p:to>
                                    </p:set>
                                    <p:animEffect transition="in" filter="wipe(up)">
                                      <p:cBhvr>
                                        <p:cTn id="7" dur="1000"/>
                                        <p:tgtEl>
                                          <p:spTgt spid="136192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61923">
                                            <p:txEl>
                                              <p:pRg st="1" end="1"/>
                                            </p:txEl>
                                          </p:spTgt>
                                        </p:tgtEl>
                                        <p:attrNameLst>
                                          <p:attrName>style.visibility</p:attrName>
                                        </p:attrNameLst>
                                      </p:cBhvr>
                                      <p:to>
                                        <p:strVal val="visible"/>
                                      </p:to>
                                    </p:set>
                                    <p:animEffect transition="in" filter="wipe(up)">
                                      <p:cBhvr>
                                        <p:cTn id="11" dur="1000"/>
                                        <p:tgtEl>
                                          <p:spTgt spid="136192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61923">
                                            <p:txEl>
                                              <p:pRg st="2" end="2"/>
                                            </p:txEl>
                                          </p:spTgt>
                                        </p:tgtEl>
                                        <p:attrNameLst>
                                          <p:attrName>style.visibility</p:attrName>
                                        </p:attrNameLst>
                                      </p:cBhvr>
                                      <p:to>
                                        <p:strVal val="visible"/>
                                      </p:to>
                                    </p:set>
                                    <p:animEffect transition="in" filter="wipe(up)">
                                      <p:cBhvr>
                                        <p:cTn id="15" dur="1000"/>
                                        <p:tgtEl>
                                          <p:spTgt spid="13619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61923">
                                            <p:txEl>
                                              <p:pRg st="3" end="3"/>
                                            </p:txEl>
                                          </p:spTgt>
                                        </p:tgtEl>
                                        <p:attrNameLst>
                                          <p:attrName>style.visibility</p:attrName>
                                        </p:attrNameLst>
                                      </p:cBhvr>
                                      <p:to>
                                        <p:strVal val="visible"/>
                                      </p:to>
                                    </p:set>
                                    <p:animEffect transition="in" filter="wipe(up)">
                                      <p:cBhvr>
                                        <p:cTn id="20" dur="1000"/>
                                        <p:tgtEl>
                                          <p:spTgt spid="1361923">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61923">
                                            <p:txEl>
                                              <p:pRg st="4" end="4"/>
                                            </p:txEl>
                                          </p:spTgt>
                                        </p:tgtEl>
                                        <p:attrNameLst>
                                          <p:attrName>style.visibility</p:attrName>
                                        </p:attrNameLst>
                                      </p:cBhvr>
                                      <p:to>
                                        <p:strVal val="visible"/>
                                      </p:to>
                                    </p:set>
                                    <p:animEffect transition="in" filter="wipe(up)">
                                      <p:cBhvr>
                                        <p:cTn id="24" dur="1000"/>
                                        <p:tgtEl>
                                          <p:spTgt spid="1361923">
                                            <p:txEl>
                                              <p:pRg st="4" end="4"/>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361923">
                                            <p:txEl>
                                              <p:pRg st="5" end="5"/>
                                            </p:txEl>
                                          </p:spTgt>
                                        </p:tgtEl>
                                        <p:attrNameLst>
                                          <p:attrName>style.visibility</p:attrName>
                                        </p:attrNameLst>
                                      </p:cBhvr>
                                      <p:to>
                                        <p:strVal val="visible"/>
                                      </p:to>
                                    </p:set>
                                    <p:animEffect transition="in" filter="wipe(up)">
                                      <p:cBhvr>
                                        <p:cTn id="28" dur="1000"/>
                                        <p:tgtEl>
                                          <p:spTgt spid="1361923">
                                            <p:txEl>
                                              <p:pRg st="5" end="5"/>
                                            </p:txEl>
                                          </p:spTgt>
                                        </p:tgtEl>
                                      </p:cBhvr>
                                    </p:animEffect>
                                  </p:childTnLst>
                                </p:cTn>
                              </p:par>
                            </p:childTnLst>
                          </p:cTn>
                        </p:par>
                        <p:par>
                          <p:cTn id="29" fill="hold" nodeType="afterGroup">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1361923">
                                            <p:txEl>
                                              <p:pRg st="6" end="6"/>
                                            </p:txEl>
                                          </p:spTgt>
                                        </p:tgtEl>
                                        <p:attrNameLst>
                                          <p:attrName>style.visibility</p:attrName>
                                        </p:attrNameLst>
                                      </p:cBhvr>
                                      <p:to>
                                        <p:strVal val="visible"/>
                                      </p:to>
                                    </p:set>
                                    <p:animEffect transition="in" filter="wipe(up)">
                                      <p:cBhvr>
                                        <p:cTn id="32" dur="1000"/>
                                        <p:tgtEl>
                                          <p:spTgt spid="1361923">
                                            <p:txEl>
                                              <p:pRg st="6" end="6"/>
                                            </p:txEl>
                                          </p:spTgt>
                                        </p:tgtEl>
                                      </p:cBhvr>
                                    </p:animEffect>
                                  </p:childTnLst>
                                </p:cTn>
                              </p:par>
                            </p:childTnLst>
                          </p:cTn>
                        </p:par>
                        <p:par>
                          <p:cTn id="33" fill="hold" nodeType="afterGroup">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361923">
                                            <p:txEl>
                                              <p:pRg st="7" end="7"/>
                                            </p:txEl>
                                          </p:spTgt>
                                        </p:tgtEl>
                                        <p:attrNameLst>
                                          <p:attrName>style.visibility</p:attrName>
                                        </p:attrNameLst>
                                      </p:cBhvr>
                                      <p:to>
                                        <p:strVal val="visible"/>
                                      </p:to>
                                    </p:set>
                                    <p:animEffect transition="in" filter="wipe(up)">
                                      <p:cBhvr>
                                        <p:cTn id="36" dur="1000"/>
                                        <p:tgtEl>
                                          <p:spTgt spid="1361923">
                                            <p:txEl>
                                              <p:pRg st="7" end="7"/>
                                            </p:txEl>
                                          </p:spTgt>
                                        </p:tgtEl>
                                      </p:cBhvr>
                                    </p:animEffect>
                                  </p:childTnLst>
                                </p:cTn>
                              </p:par>
                            </p:childTnLst>
                          </p:cTn>
                        </p:par>
                        <p:par>
                          <p:cTn id="37" fill="hold" nodeType="afterGroup">
                            <p:stCondLst>
                              <p:cond delay="5000"/>
                            </p:stCondLst>
                            <p:childTnLst>
                              <p:par>
                                <p:cTn id="38" presetID="22" presetClass="entr" presetSubtype="1" fill="hold" grpId="0" nodeType="afterEffect">
                                  <p:stCondLst>
                                    <p:cond delay="0"/>
                                  </p:stCondLst>
                                  <p:childTnLst>
                                    <p:set>
                                      <p:cBhvr>
                                        <p:cTn id="39" dur="1" fill="hold">
                                          <p:stCondLst>
                                            <p:cond delay="0"/>
                                          </p:stCondLst>
                                        </p:cTn>
                                        <p:tgtEl>
                                          <p:spTgt spid="1361923">
                                            <p:txEl>
                                              <p:pRg st="8" end="8"/>
                                            </p:txEl>
                                          </p:spTgt>
                                        </p:tgtEl>
                                        <p:attrNameLst>
                                          <p:attrName>style.visibility</p:attrName>
                                        </p:attrNameLst>
                                      </p:cBhvr>
                                      <p:to>
                                        <p:strVal val="visible"/>
                                      </p:to>
                                    </p:set>
                                    <p:animEffect transition="in" filter="wipe(up)">
                                      <p:cBhvr>
                                        <p:cTn id="40" dur="1000"/>
                                        <p:tgtEl>
                                          <p:spTgt spid="1361923">
                                            <p:txEl>
                                              <p:pRg st="8" end="8"/>
                                            </p:txEl>
                                          </p:spTgt>
                                        </p:tgtEl>
                                      </p:cBhvr>
                                    </p:animEffect>
                                  </p:childTnLst>
                                </p:cTn>
                              </p:par>
                            </p:childTnLst>
                          </p:cTn>
                        </p:par>
                        <p:par>
                          <p:cTn id="41" fill="hold" nodeType="afterGroup">
                            <p:stCondLst>
                              <p:cond delay="6000"/>
                            </p:stCondLst>
                            <p:childTnLst>
                              <p:par>
                                <p:cTn id="42" presetID="22" presetClass="entr" presetSubtype="1" fill="hold" grpId="0" nodeType="afterEffect">
                                  <p:stCondLst>
                                    <p:cond delay="0"/>
                                  </p:stCondLst>
                                  <p:childTnLst>
                                    <p:set>
                                      <p:cBhvr>
                                        <p:cTn id="43" dur="1" fill="hold">
                                          <p:stCondLst>
                                            <p:cond delay="0"/>
                                          </p:stCondLst>
                                        </p:cTn>
                                        <p:tgtEl>
                                          <p:spTgt spid="1361923">
                                            <p:txEl>
                                              <p:pRg st="9" end="9"/>
                                            </p:txEl>
                                          </p:spTgt>
                                        </p:tgtEl>
                                        <p:attrNameLst>
                                          <p:attrName>style.visibility</p:attrName>
                                        </p:attrNameLst>
                                      </p:cBhvr>
                                      <p:to>
                                        <p:strVal val="visible"/>
                                      </p:to>
                                    </p:set>
                                    <p:animEffect transition="in" filter="wipe(up)">
                                      <p:cBhvr>
                                        <p:cTn id="44" dur="1000"/>
                                        <p:tgtEl>
                                          <p:spTgt spid="1361923">
                                            <p:txEl>
                                              <p:pRg st="9" end="9"/>
                                            </p:txEl>
                                          </p:spTgt>
                                        </p:tgtEl>
                                      </p:cBhvr>
                                    </p:animEffect>
                                  </p:childTnLst>
                                </p:cTn>
                              </p:par>
                            </p:childTnLst>
                          </p:cTn>
                        </p:par>
                        <p:par>
                          <p:cTn id="45" fill="hold" nodeType="afterGroup">
                            <p:stCondLst>
                              <p:cond delay="7000"/>
                            </p:stCondLst>
                            <p:childTnLst>
                              <p:par>
                                <p:cTn id="46" presetID="22" presetClass="entr" presetSubtype="1" fill="hold" grpId="0" nodeType="afterEffect">
                                  <p:stCondLst>
                                    <p:cond delay="0"/>
                                  </p:stCondLst>
                                  <p:childTnLst>
                                    <p:set>
                                      <p:cBhvr>
                                        <p:cTn id="47" dur="1" fill="hold">
                                          <p:stCondLst>
                                            <p:cond delay="0"/>
                                          </p:stCondLst>
                                        </p:cTn>
                                        <p:tgtEl>
                                          <p:spTgt spid="1361923">
                                            <p:txEl>
                                              <p:pRg st="10" end="10"/>
                                            </p:txEl>
                                          </p:spTgt>
                                        </p:tgtEl>
                                        <p:attrNameLst>
                                          <p:attrName>style.visibility</p:attrName>
                                        </p:attrNameLst>
                                      </p:cBhvr>
                                      <p:to>
                                        <p:strVal val="visible"/>
                                      </p:to>
                                    </p:set>
                                    <p:animEffect transition="in" filter="wipe(up)">
                                      <p:cBhvr>
                                        <p:cTn id="48" dur="1000"/>
                                        <p:tgtEl>
                                          <p:spTgt spid="1361923">
                                            <p:txEl>
                                              <p:pRg st="10" end="10"/>
                                            </p:txEl>
                                          </p:spTgt>
                                        </p:tgtEl>
                                      </p:cBhvr>
                                    </p:animEffect>
                                  </p:childTnLst>
                                </p:cTn>
                              </p:par>
                            </p:childTnLst>
                          </p:cTn>
                        </p:par>
                        <p:par>
                          <p:cTn id="49" fill="hold" nodeType="afterGroup">
                            <p:stCondLst>
                              <p:cond delay="8000"/>
                            </p:stCondLst>
                            <p:childTnLst>
                              <p:par>
                                <p:cTn id="50" presetID="22" presetClass="entr" presetSubtype="1" fill="hold" grpId="0" nodeType="afterEffect">
                                  <p:stCondLst>
                                    <p:cond delay="0"/>
                                  </p:stCondLst>
                                  <p:childTnLst>
                                    <p:set>
                                      <p:cBhvr>
                                        <p:cTn id="51" dur="1" fill="hold">
                                          <p:stCondLst>
                                            <p:cond delay="0"/>
                                          </p:stCondLst>
                                        </p:cTn>
                                        <p:tgtEl>
                                          <p:spTgt spid="1361923">
                                            <p:txEl>
                                              <p:pRg st="11" end="11"/>
                                            </p:txEl>
                                          </p:spTgt>
                                        </p:tgtEl>
                                        <p:attrNameLst>
                                          <p:attrName>style.visibility</p:attrName>
                                        </p:attrNameLst>
                                      </p:cBhvr>
                                      <p:to>
                                        <p:strVal val="visible"/>
                                      </p:to>
                                    </p:set>
                                    <p:animEffect transition="in" filter="wipe(up)">
                                      <p:cBhvr>
                                        <p:cTn id="52" dur="1000"/>
                                        <p:tgtEl>
                                          <p:spTgt spid="1361923">
                                            <p:txEl>
                                              <p:pRg st="11" end="11"/>
                                            </p:txEl>
                                          </p:spTgt>
                                        </p:tgtEl>
                                      </p:cBhvr>
                                    </p:animEffect>
                                  </p:childTnLst>
                                </p:cTn>
                              </p:par>
                            </p:childTnLst>
                          </p:cTn>
                        </p:par>
                        <p:par>
                          <p:cTn id="53" fill="hold" nodeType="afterGroup">
                            <p:stCondLst>
                              <p:cond delay="9000"/>
                            </p:stCondLst>
                            <p:childTnLst>
                              <p:par>
                                <p:cTn id="54" presetID="22" presetClass="entr" presetSubtype="1" fill="hold" grpId="0" nodeType="afterEffect">
                                  <p:stCondLst>
                                    <p:cond delay="0"/>
                                  </p:stCondLst>
                                  <p:childTnLst>
                                    <p:set>
                                      <p:cBhvr>
                                        <p:cTn id="55" dur="1" fill="hold">
                                          <p:stCondLst>
                                            <p:cond delay="0"/>
                                          </p:stCondLst>
                                        </p:cTn>
                                        <p:tgtEl>
                                          <p:spTgt spid="1361923">
                                            <p:txEl>
                                              <p:pRg st="12" end="12"/>
                                            </p:txEl>
                                          </p:spTgt>
                                        </p:tgtEl>
                                        <p:attrNameLst>
                                          <p:attrName>style.visibility</p:attrName>
                                        </p:attrNameLst>
                                      </p:cBhvr>
                                      <p:to>
                                        <p:strVal val="visible"/>
                                      </p:to>
                                    </p:set>
                                    <p:animEffect transition="in" filter="wipe(up)">
                                      <p:cBhvr>
                                        <p:cTn id="56" dur="1000"/>
                                        <p:tgtEl>
                                          <p:spTgt spid="13619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197FD9A-2C44-4ED6-83B6-9F0A81CF27C5}" type="slidenum">
              <a:rPr lang="zh-CN" altLang="en-US"/>
              <a:pPr/>
              <a:t>4</a:t>
            </a:fld>
            <a:endParaRPr lang="en-US" altLang="zh-CN"/>
          </a:p>
        </p:txBody>
      </p:sp>
      <p:sp>
        <p:nvSpPr>
          <p:cNvPr id="5" name="日期占位符 4"/>
          <p:cNvSpPr>
            <a:spLocks noGrp="1"/>
          </p:cNvSpPr>
          <p:nvPr>
            <p:ph type="dt" sz="half" idx="11"/>
          </p:nvPr>
        </p:nvSpPr>
        <p:spPr/>
        <p:txBody>
          <a:bodyPr/>
          <a:lstStyle/>
          <a:p>
            <a:fld id="{E4E8E0A5-A1F3-496A-A1C5-1C7684DCD99E}" type="datetime1">
              <a:rPr lang="zh-CN" altLang="en-US"/>
              <a:pPr/>
              <a:t>2023/3/5</a:t>
            </a:fld>
            <a:endParaRPr lang="en-US" altLang="zh-CN" sz="1000"/>
          </a:p>
        </p:txBody>
      </p:sp>
      <p:sp>
        <p:nvSpPr>
          <p:cNvPr id="1357826" name="Rectangle 2"/>
          <p:cNvSpPr>
            <a:spLocks noGrp="1" noChangeArrowheads="1"/>
          </p:cNvSpPr>
          <p:nvPr>
            <p:ph type="title"/>
          </p:nvPr>
        </p:nvSpPr>
        <p:spPr/>
        <p:txBody>
          <a:bodyPr/>
          <a:lstStyle/>
          <a:p>
            <a:r>
              <a:rPr lang="en-US" altLang="zh-CN"/>
              <a:t>SQL</a:t>
            </a:r>
            <a:r>
              <a:rPr lang="zh-CN" altLang="en-US"/>
              <a:t>的特点</a:t>
            </a:r>
          </a:p>
        </p:txBody>
      </p:sp>
      <p:sp>
        <p:nvSpPr>
          <p:cNvPr id="1357827" name="Rectangle 3"/>
          <p:cNvSpPr>
            <a:spLocks noGrp="1" noChangeArrowheads="1"/>
          </p:cNvSpPr>
          <p:nvPr>
            <p:ph type="body" idx="1"/>
          </p:nvPr>
        </p:nvSpPr>
        <p:spPr>
          <a:xfrm>
            <a:off x="650875" y="1143000"/>
            <a:ext cx="8820150" cy="4203700"/>
          </a:xfrm>
        </p:spPr>
        <p:txBody>
          <a:bodyPr/>
          <a:lstStyle/>
          <a:p>
            <a:r>
              <a:rPr lang="zh-CN" altLang="en-US" dirty="0"/>
              <a:t>以同一种语法结构提供多种使用方式</a:t>
            </a:r>
          </a:p>
          <a:p>
            <a:pPr lvl="1"/>
            <a:r>
              <a:rPr lang="zh-CN" altLang="en-US" dirty="0"/>
              <a:t>作为独立的语言</a:t>
            </a:r>
          </a:p>
          <a:p>
            <a:pPr lvl="2"/>
            <a:r>
              <a:rPr kumimoji="1" lang="zh-CN" altLang="en-US" dirty="0"/>
              <a:t>提供联机交互工具</a:t>
            </a:r>
            <a:r>
              <a:rPr lang="zh-CN" altLang="en-US" dirty="0"/>
              <a:t>，在终端键盘上直接键入</a:t>
            </a:r>
            <a:r>
              <a:rPr lang="en-US" altLang="zh-CN" dirty="0"/>
              <a:t>SQL</a:t>
            </a:r>
            <a:r>
              <a:rPr lang="zh-CN" altLang="en-US" dirty="0"/>
              <a:t>命令对数据库进行操作</a:t>
            </a:r>
            <a:r>
              <a:rPr lang="en-US" altLang="zh-CN" dirty="0"/>
              <a:t>,</a:t>
            </a:r>
            <a:r>
              <a:rPr kumimoji="1" lang="zh-CN" altLang="en-US" dirty="0"/>
              <a:t>由</a:t>
            </a:r>
            <a:r>
              <a:rPr kumimoji="1" lang="en-US" altLang="zh-CN" dirty="0"/>
              <a:t>DBMS</a:t>
            </a:r>
            <a:r>
              <a:rPr kumimoji="1" lang="zh-CN" altLang="en-US" dirty="0"/>
              <a:t>来进行解释</a:t>
            </a:r>
            <a:endParaRPr lang="en-US" altLang="zh-CN" dirty="0"/>
          </a:p>
          <a:p>
            <a:pPr lvl="1"/>
            <a:r>
              <a:rPr lang="zh-CN" altLang="en-US" dirty="0"/>
              <a:t>作为嵌入式语言</a:t>
            </a:r>
          </a:p>
          <a:p>
            <a:pPr lvl="2"/>
            <a:r>
              <a:rPr lang="en-US" altLang="zh-CN" dirty="0"/>
              <a:t> SQL</a:t>
            </a:r>
            <a:r>
              <a:rPr lang="zh-CN" altLang="en-US" dirty="0"/>
              <a:t>语句能嵌入到高级语言程序中，</a:t>
            </a:r>
            <a:r>
              <a:rPr kumimoji="1" lang="zh-CN" altLang="en-US" dirty="0"/>
              <a:t>使应用程序充分利用</a:t>
            </a:r>
            <a:r>
              <a:rPr kumimoji="1" lang="en-US" altLang="zh-CN" dirty="0"/>
              <a:t>SQL</a:t>
            </a:r>
            <a:r>
              <a:rPr kumimoji="1" lang="zh-CN" altLang="en-US" dirty="0"/>
              <a:t>访问数据库的能力</a:t>
            </a:r>
          </a:p>
          <a:p>
            <a:r>
              <a:rPr kumimoji="1" lang="zh-CN" altLang="en-US" dirty="0"/>
              <a:t>不同方式下，</a:t>
            </a:r>
            <a:r>
              <a:rPr kumimoji="1" lang="en-US" altLang="zh-CN" dirty="0"/>
              <a:t>SQL</a:t>
            </a:r>
            <a:r>
              <a:rPr kumimoji="1" lang="zh-CN" altLang="en-US" dirty="0"/>
              <a:t>的语法结构基本上是一致的，提供了极大的灵活性和方便性。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20C3ED4-606A-4D46-8810-4F6A689A0B01}" type="slidenum">
              <a:rPr lang="zh-CN" altLang="en-US"/>
              <a:pPr/>
              <a:t>40</a:t>
            </a:fld>
            <a:endParaRPr lang="en-US" altLang="zh-CN"/>
          </a:p>
        </p:txBody>
      </p:sp>
      <p:sp>
        <p:nvSpPr>
          <p:cNvPr id="5" name="日期占位符 4"/>
          <p:cNvSpPr>
            <a:spLocks noGrp="1"/>
          </p:cNvSpPr>
          <p:nvPr>
            <p:ph type="dt" sz="half" idx="11"/>
          </p:nvPr>
        </p:nvSpPr>
        <p:spPr/>
        <p:txBody>
          <a:bodyPr/>
          <a:lstStyle/>
          <a:p>
            <a:fld id="{8744FFB2-FDF2-42FE-A650-C8B1A0562D0A}" type="datetime1">
              <a:rPr lang="zh-CN" altLang="en-US"/>
              <a:pPr/>
              <a:t>2023/3/5</a:t>
            </a:fld>
            <a:endParaRPr lang="en-US" altLang="zh-CN" sz="1000"/>
          </a:p>
        </p:txBody>
      </p:sp>
      <p:sp>
        <p:nvSpPr>
          <p:cNvPr id="1311746" name="Rectangle 2"/>
          <p:cNvSpPr>
            <a:spLocks noGrp="1" noChangeArrowheads="1"/>
          </p:cNvSpPr>
          <p:nvPr>
            <p:ph type="title"/>
          </p:nvPr>
        </p:nvSpPr>
        <p:spPr/>
        <p:txBody>
          <a:bodyPr/>
          <a:lstStyle/>
          <a:p>
            <a:r>
              <a:rPr lang="en-US" altLang="zh-CN"/>
              <a:t>1.  </a:t>
            </a:r>
            <a:r>
              <a:rPr lang="zh-CN" altLang="en-US"/>
              <a:t>单表查询</a:t>
            </a:r>
          </a:p>
        </p:txBody>
      </p:sp>
      <p:sp>
        <p:nvSpPr>
          <p:cNvPr id="1311747" name="Rectangle 3"/>
          <p:cNvSpPr>
            <a:spLocks noGrp="1" noChangeArrowheads="1"/>
          </p:cNvSpPr>
          <p:nvPr>
            <p:ph type="body" idx="1"/>
          </p:nvPr>
        </p:nvSpPr>
        <p:spPr>
          <a:xfrm>
            <a:off x="650875" y="1143000"/>
            <a:ext cx="8820150" cy="3671774"/>
          </a:xfrm>
        </p:spPr>
        <p:txBody>
          <a:bodyPr/>
          <a:lstStyle/>
          <a:p>
            <a:pPr marL="342900" indent="-342900" algn="just" defTabSz="914400">
              <a:lnSpc>
                <a:spcPct val="80000"/>
              </a:lnSpc>
            </a:pPr>
            <a:r>
              <a:rPr lang="zh-CN" altLang="en-US" dirty="0"/>
              <a:t>查询全体学生的姓名、出生年份和所有系，要求用小写字母表示所有系名。</a:t>
            </a:r>
          </a:p>
          <a:p>
            <a:pPr marL="742950" lvl="1" indent="-285750" defTabSz="914400">
              <a:lnSpc>
                <a:spcPct val="80000"/>
              </a:lnSpc>
              <a:buFontTx/>
              <a:buNone/>
            </a:pPr>
            <a:r>
              <a:rPr lang="en-US" altLang="en-US" sz="2400" dirty="0"/>
              <a:t>SELECT </a:t>
            </a:r>
            <a:r>
              <a:rPr lang="en-US" altLang="en-US" sz="2400" dirty="0" err="1"/>
              <a:t>Sname</a:t>
            </a:r>
            <a:r>
              <a:rPr lang="en-US" altLang="en-US" sz="2400" dirty="0"/>
              <a:t>,</a:t>
            </a:r>
            <a:r>
              <a:rPr lang="en-US" altLang="zh-CN" sz="2400" dirty="0"/>
              <a:t> </a:t>
            </a:r>
            <a:r>
              <a:rPr lang="en-US" altLang="en-US" sz="2400" dirty="0"/>
              <a:t>'Year of Birth:',</a:t>
            </a:r>
            <a:r>
              <a:rPr lang="en-US" altLang="zh-CN" sz="2400" dirty="0"/>
              <a:t> </a:t>
            </a:r>
            <a:r>
              <a:rPr lang="en-US" altLang="en-US" sz="2400" dirty="0"/>
              <a:t>2000-Sage,</a:t>
            </a:r>
            <a:r>
              <a:rPr lang="en-US" altLang="zh-CN" sz="2400" dirty="0"/>
              <a:t> </a:t>
            </a:r>
            <a:r>
              <a:rPr lang="en-US" altLang="en-US" sz="2400" dirty="0"/>
              <a:t>LOWER(</a:t>
            </a:r>
            <a:r>
              <a:rPr lang="en-US" altLang="en-US" sz="2400" dirty="0" err="1"/>
              <a:t>Sdept</a:t>
            </a:r>
            <a:r>
              <a:rPr lang="en-US" altLang="en-US" sz="2400" dirty="0"/>
              <a:t>)  </a:t>
            </a:r>
            <a:endParaRPr lang="en-US" altLang="zh-CN" sz="2400" dirty="0"/>
          </a:p>
          <a:p>
            <a:pPr marL="742950" lvl="1" indent="-285750" defTabSz="914400">
              <a:lnSpc>
                <a:spcPct val="80000"/>
              </a:lnSpc>
              <a:buFontTx/>
              <a:buNone/>
            </a:pPr>
            <a:r>
              <a:rPr lang="en-US" altLang="zh-CN" sz="2400" dirty="0"/>
              <a:t>              </a:t>
            </a:r>
            <a:r>
              <a:rPr lang="en-US" altLang="en-US" sz="2400" dirty="0"/>
              <a:t>FROM Student</a:t>
            </a:r>
            <a:endParaRPr lang="zh-CN" altLang="en-US" sz="2400" dirty="0">
              <a:solidFill>
                <a:srgbClr val="0000FF"/>
              </a:solidFill>
            </a:endParaRPr>
          </a:p>
          <a:p>
            <a:pPr marL="342900" indent="-342900" algn="just" defTabSz="914400">
              <a:lnSpc>
                <a:spcPct val="80000"/>
              </a:lnSpc>
            </a:pPr>
            <a:r>
              <a:rPr lang="zh-CN" altLang="en-US" sz="2400" dirty="0"/>
              <a:t>输出结果：</a:t>
            </a:r>
          </a:p>
          <a:p>
            <a:pPr marL="342900" indent="-342900" algn="just" defTabSz="914400">
              <a:lnSpc>
                <a:spcPct val="50000"/>
              </a:lnSpc>
              <a:buFont typeface="Wingdings" pitchFamily="2" charset="2"/>
              <a:buNone/>
            </a:pPr>
            <a:r>
              <a:rPr lang="zh-CN" altLang="en-US" sz="2400" dirty="0"/>
              <a:t>    </a:t>
            </a:r>
            <a:r>
              <a:rPr lang="en-US" altLang="zh-CN" sz="2000" dirty="0" err="1">
                <a:solidFill>
                  <a:srgbClr val="0000FF"/>
                </a:solidFill>
              </a:rPr>
              <a:t>Sname</a:t>
            </a:r>
            <a:r>
              <a:rPr lang="en-US" altLang="zh-CN" sz="2000" dirty="0">
                <a:solidFill>
                  <a:srgbClr val="0000FF"/>
                </a:solidFill>
              </a:rPr>
              <a:t>   'Year of Birth:'  2000-Sage   LOWER(</a:t>
            </a:r>
            <a:r>
              <a:rPr lang="en-US" altLang="zh-CN" sz="2000" dirty="0" err="1">
                <a:solidFill>
                  <a:srgbClr val="0000FF"/>
                </a:solidFill>
              </a:rPr>
              <a:t>Sdept</a:t>
            </a:r>
            <a:r>
              <a:rPr lang="en-US" altLang="zh-CN" sz="2000" dirty="0">
                <a:solidFill>
                  <a:srgbClr val="0000FF"/>
                </a:solidFill>
              </a:rPr>
              <a:t>)</a:t>
            </a:r>
          </a:p>
          <a:p>
            <a:pPr marL="342900" indent="-342900" algn="just" defTabSz="914400">
              <a:lnSpc>
                <a:spcPct val="50000"/>
              </a:lnSpc>
              <a:buFont typeface="Wingdings" pitchFamily="2" charset="2"/>
              <a:buNone/>
            </a:pPr>
            <a:r>
              <a:rPr lang="zh-CN" altLang="en-US" sz="2000" dirty="0"/>
              <a:t>       李勇    </a:t>
            </a:r>
            <a:r>
              <a:rPr lang="en-US" altLang="zh-CN" sz="2000" dirty="0"/>
              <a:t>Year of Birth:      1976             </a:t>
            </a:r>
            <a:r>
              <a:rPr lang="en-US" altLang="zh-CN" sz="2000" dirty="0" err="1"/>
              <a:t>cs</a:t>
            </a:r>
            <a:endParaRPr lang="en-US" altLang="zh-CN" sz="2000" dirty="0"/>
          </a:p>
          <a:p>
            <a:pPr marL="342900" indent="-342900" algn="just" defTabSz="914400">
              <a:lnSpc>
                <a:spcPct val="80000"/>
              </a:lnSpc>
              <a:buNone/>
            </a:pPr>
            <a:r>
              <a:rPr lang="en-US" altLang="zh-CN" sz="2000" dirty="0"/>
              <a:t>       </a:t>
            </a:r>
            <a:r>
              <a:rPr lang="zh-CN" altLang="en-US" sz="2000" dirty="0"/>
              <a:t>刘晨    </a:t>
            </a:r>
            <a:r>
              <a:rPr lang="en-US" altLang="zh-CN" sz="2000" dirty="0"/>
              <a:t>Year of Birth:      1977             is</a:t>
            </a:r>
          </a:p>
          <a:p>
            <a:pPr marL="342900" indent="-342900" algn="just" defTabSz="914400">
              <a:lnSpc>
                <a:spcPct val="80000"/>
              </a:lnSpc>
              <a:buFont typeface="Wingdings" pitchFamily="2" charset="2"/>
              <a:buNone/>
            </a:pPr>
            <a:r>
              <a:rPr lang="en-US" altLang="zh-CN" sz="2000" dirty="0"/>
              <a:t>       </a:t>
            </a:r>
            <a:r>
              <a:rPr lang="zh-CN" altLang="en-US" sz="2000" dirty="0"/>
              <a:t>王名    </a:t>
            </a:r>
            <a:r>
              <a:rPr lang="en-US" altLang="zh-CN" sz="2000" dirty="0"/>
              <a:t>Year of Birth:      1978             ma</a:t>
            </a:r>
          </a:p>
          <a:p>
            <a:pPr marL="342900" indent="-342900" algn="just" defTabSz="914400">
              <a:lnSpc>
                <a:spcPct val="80000"/>
              </a:lnSpc>
              <a:buFont typeface="Wingdings" pitchFamily="2" charset="2"/>
              <a:buNone/>
            </a:pPr>
            <a:r>
              <a:rPr lang="en-US" altLang="zh-CN" sz="2000" dirty="0"/>
              <a:t>       </a:t>
            </a:r>
            <a:r>
              <a:rPr lang="zh-CN" altLang="en-US" sz="2000" dirty="0"/>
              <a:t>张立    </a:t>
            </a:r>
            <a:r>
              <a:rPr lang="en-US" altLang="zh-CN" sz="2000" dirty="0"/>
              <a:t>Year of Birth:      1977             is</a:t>
            </a:r>
          </a:p>
        </p:txBody>
      </p:sp>
      <p:sp>
        <p:nvSpPr>
          <p:cNvPr id="2" name="矩形 1"/>
          <p:cNvSpPr/>
          <p:nvPr/>
        </p:nvSpPr>
        <p:spPr>
          <a:xfrm>
            <a:off x="355306" y="4797152"/>
            <a:ext cx="10081120" cy="1569660"/>
          </a:xfrm>
          <a:prstGeom prst="rect">
            <a:avLst/>
          </a:prstGeom>
        </p:spPr>
        <p:txBody>
          <a:bodyPr wrap="square">
            <a:spAutoFit/>
          </a:bodyPr>
          <a:lstStyle/>
          <a:p>
            <a:pPr marL="342900" indent="-342900" algn="just" defTabSz="914400"/>
            <a:r>
              <a:rPr lang="zh-CN" altLang="en-US" dirty="0"/>
              <a:t>使用列</a:t>
            </a:r>
            <a:r>
              <a:rPr lang="zh-CN" altLang="en-US" dirty="0">
                <a:solidFill>
                  <a:srgbClr val="FF0000"/>
                </a:solidFill>
              </a:rPr>
              <a:t>别名</a:t>
            </a:r>
            <a:r>
              <a:rPr lang="zh-CN" altLang="en-US" dirty="0"/>
              <a:t>改变查询结果的列标题</a:t>
            </a:r>
          </a:p>
          <a:p>
            <a:pPr marL="342900" indent="-342900" algn="just" defTabSz="914400">
              <a:buNone/>
            </a:pPr>
            <a:r>
              <a:rPr lang="en-US" altLang="zh-CN" dirty="0"/>
              <a:t>SELECT </a:t>
            </a:r>
            <a:r>
              <a:rPr lang="en-US" altLang="zh-CN" dirty="0" err="1"/>
              <a:t>Sname</a:t>
            </a:r>
            <a:r>
              <a:rPr lang="en-US" altLang="zh-CN" dirty="0"/>
              <a:t> </a:t>
            </a:r>
            <a:r>
              <a:rPr lang="en-US" altLang="zh-CN" dirty="0">
                <a:solidFill>
                  <a:srgbClr val="0000FF"/>
                </a:solidFill>
              </a:rPr>
              <a:t>AS NAME</a:t>
            </a:r>
            <a:r>
              <a:rPr lang="en-US" altLang="zh-CN" dirty="0"/>
              <a:t>, 'Year of Birth: ' </a:t>
            </a:r>
            <a:r>
              <a:rPr lang="en-US" altLang="zh-CN" dirty="0">
                <a:solidFill>
                  <a:srgbClr val="0000FF"/>
                </a:solidFill>
              </a:rPr>
              <a:t>BIRTH</a:t>
            </a:r>
            <a:r>
              <a:rPr lang="en-US" altLang="zh-CN" dirty="0"/>
              <a:t>, </a:t>
            </a:r>
          </a:p>
          <a:p>
            <a:pPr marL="742950" lvl="1" indent="-285750" algn="just" defTabSz="914400">
              <a:buFontTx/>
              <a:buNone/>
            </a:pPr>
            <a:r>
              <a:rPr lang="zh-CN" altLang="en-US" dirty="0"/>
              <a:t>       </a:t>
            </a:r>
            <a:r>
              <a:rPr lang="en-US" altLang="zh-CN" dirty="0"/>
              <a:t>2000-Sage  </a:t>
            </a:r>
            <a:r>
              <a:rPr lang="en-US" altLang="zh-CN" dirty="0">
                <a:solidFill>
                  <a:srgbClr val="0000FF"/>
                </a:solidFill>
              </a:rPr>
              <a:t>BIRTHDAY</a:t>
            </a:r>
            <a:r>
              <a:rPr lang="en-US" altLang="zh-CN" dirty="0"/>
              <a:t>, LOWER(</a:t>
            </a:r>
            <a:r>
              <a:rPr lang="en-US" altLang="zh-CN" dirty="0" err="1"/>
              <a:t>Sdept</a:t>
            </a:r>
            <a:r>
              <a:rPr lang="en-US" altLang="zh-CN" dirty="0"/>
              <a:t>)  </a:t>
            </a:r>
            <a:r>
              <a:rPr lang="en-US" altLang="zh-CN" dirty="0">
                <a:solidFill>
                  <a:srgbClr val="0000FF"/>
                </a:solidFill>
              </a:rPr>
              <a:t>DEPARTMENT</a:t>
            </a:r>
          </a:p>
          <a:p>
            <a:pPr marL="342900" indent="-342900" defTabSz="914400">
              <a:buFont typeface="Wingdings" pitchFamily="2" charset="2"/>
              <a:buNone/>
            </a:pPr>
            <a:r>
              <a:rPr lang="en-US" altLang="zh-CN" dirty="0"/>
              <a:t>              FROM Student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11747">
                                            <p:txEl>
                                              <p:pRg st="0" end="0"/>
                                            </p:txEl>
                                          </p:spTgt>
                                        </p:tgtEl>
                                        <p:attrNameLst>
                                          <p:attrName>style.visibility</p:attrName>
                                        </p:attrNameLst>
                                      </p:cBhvr>
                                      <p:to>
                                        <p:strVal val="visible"/>
                                      </p:to>
                                    </p:set>
                                    <p:animEffect transition="in" filter="wipe(up)">
                                      <p:cBhvr>
                                        <p:cTn id="7" dur="500"/>
                                        <p:tgtEl>
                                          <p:spTgt spid="1311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11747">
                                            <p:txEl>
                                              <p:pRg st="1" end="1"/>
                                            </p:txEl>
                                          </p:spTgt>
                                        </p:tgtEl>
                                        <p:attrNameLst>
                                          <p:attrName>style.visibility</p:attrName>
                                        </p:attrNameLst>
                                      </p:cBhvr>
                                      <p:to>
                                        <p:strVal val="visible"/>
                                      </p:to>
                                    </p:set>
                                    <p:animEffect transition="in" filter="wipe(up)">
                                      <p:cBhvr>
                                        <p:cTn id="10" dur="500"/>
                                        <p:tgtEl>
                                          <p:spTgt spid="131174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11747">
                                            <p:txEl>
                                              <p:pRg st="2" end="2"/>
                                            </p:txEl>
                                          </p:spTgt>
                                        </p:tgtEl>
                                        <p:attrNameLst>
                                          <p:attrName>style.visibility</p:attrName>
                                        </p:attrNameLst>
                                      </p:cBhvr>
                                      <p:to>
                                        <p:strVal val="visible"/>
                                      </p:to>
                                    </p:set>
                                    <p:animEffect transition="in" filter="wipe(up)">
                                      <p:cBhvr>
                                        <p:cTn id="13" dur="500"/>
                                        <p:tgtEl>
                                          <p:spTgt spid="13117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311747">
                                            <p:txEl>
                                              <p:pRg st="3" end="3"/>
                                            </p:txEl>
                                          </p:spTgt>
                                        </p:tgtEl>
                                        <p:attrNameLst>
                                          <p:attrName>style.visibility</p:attrName>
                                        </p:attrNameLst>
                                      </p:cBhvr>
                                      <p:to>
                                        <p:strVal val="visible"/>
                                      </p:to>
                                    </p:set>
                                    <p:animEffect transition="in" filter="wipe(up)">
                                      <p:cBhvr>
                                        <p:cTn id="18" dur="500"/>
                                        <p:tgtEl>
                                          <p:spTgt spid="131174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11747">
                                            <p:txEl>
                                              <p:pRg st="4" end="4"/>
                                            </p:txEl>
                                          </p:spTgt>
                                        </p:tgtEl>
                                        <p:attrNameLst>
                                          <p:attrName>style.visibility</p:attrName>
                                        </p:attrNameLst>
                                      </p:cBhvr>
                                      <p:to>
                                        <p:strVal val="visible"/>
                                      </p:to>
                                    </p:set>
                                    <p:animEffect transition="in" filter="wipe(up)">
                                      <p:cBhvr>
                                        <p:cTn id="21" dur="500"/>
                                        <p:tgtEl>
                                          <p:spTgt spid="131174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11747">
                                            <p:txEl>
                                              <p:pRg st="5" end="5"/>
                                            </p:txEl>
                                          </p:spTgt>
                                        </p:tgtEl>
                                        <p:attrNameLst>
                                          <p:attrName>style.visibility</p:attrName>
                                        </p:attrNameLst>
                                      </p:cBhvr>
                                      <p:to>
                                        <p:strVal val="visible"/>
                                      </p:to>
                                    </p:set>
                                    <p:animEffect transition="in" filter="wipe(up)">
                                      <p:cBhvr>
                                        <p:cTn id="24" dur="500"/>
                                        <p:tgtEl>
                                          <p:spTgt spid="131174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11747">
                                            <p:txEl>
                                              <p:pRg st="6" end="6"/>
                                            </p:txEl>
                                          </p:spTgt>
                                        </p:tgtEl>
                                        <p:attrNameLst>
                                          <p:attrName>style.visibility</p:attrName>
                                        </p:attrNameLst>
                                      </p:cBhvr>
                                      <p:to>
                                        <p:strVal val="visible"/>
                                      </p:to>
                                    </p:set>
                                    <p:animEffect transition="in" filter="wipe(up)">
                                      <p:cBhvr>
                                        <p:cTn id="27" dur="500"/>
                                        <p:tgtEl>
                                          <p:spTgt spid="1311747">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311747">
                                            <p:txEl>
                                              <p:pRg st="7" end="7"/>
                                            </p:txEl>
                                          </p:spTgt>
                                        </p:tgtEl>
                                        <p:attrNameLst>
                                          <p:attrName>style.visibility</p:attrName>
                                        </p:attrNameLst>
                                      </p:cBhvr>
                                      <p:to>
                                        <p:strVal val="visible"/>
                                      </p:to>
                                    </p:set>
                                    <p:animEffect transition="in" filter="wipe(up)">
                                      <p:cBhvr>
                                        <p:cTn id="30" dur="500"/>
                                        <p:tgtEl>
                                          <p:spTgt spid="1311747">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311747">
                                            <p:txEl>
                                              <p:pRg st="8" end="8"/>
                                            </p:txEl>
                                          </p:spTgt>
                                        </p:tgtEl>
                                        <p:attrNameLst>
                                          <p:attrName>style.visibility</p:attrName>
                                        </p:attrNameLst>
                                      </p:cBhvr>
                                      <p:to>
                                        <p:strVal val="visible"/>
                                      </p:to>
                                    </p:set>
                                    <p:animEffect transition="in" filter="wipe(up)">
                                      <p:cBhvr>
                                        <p:cTn id="33" dur="500"/>
                                        <p:tgtEl>
                                          <p:spTgt spid="1311747">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7" grpId="0" uiExpand="1" build="p"/>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5BB24B32-9395-4A3A-A0F3-39CCE70C1939}" type="slidenum">
              <a:rPr lang="zh-CN" altLang="en-US"/>
              <a:pPr/>
              <a:t>41</a:t>
            </a:fld>
            <a:endParaRPr lang="en-US" altLang="zh-CN"/>
          </a:p>
        </p:txBody>
      </p:sp>
      <p:sp>
        <p:nvSpPr>
          <p:cNvPr id="7" name="日期占位符 4"/>
          <p:cNvSpPr>
            <a:spLocks noGrp="1"/>
          </p:cNvSpPr>
          <p:nvPr>
            <p:ph type="dt" sz="half" idx="11"/>
          </p:nvPr>
        </p:nvSpPr>
        <p:spPr/>
        <p:txBody>
          <a:bodyPr/>
          <a:lstStyle/>
          <a:p>
            <a:fld id="{DF5B78ED-BA21-4F03-9997-591479279726}" type="datetime1">
              <a:rPr lang="zh-CN" altLang="en-US"/>
              <a:pPr/>
              <a:t>2023/3/5</a:t>
            </a:fld>
            <a:endParaRPr lang="en-US" altLang="zh-CN" sz="1000"/>
          </a:p>
        </p:txBody>
      </p:sp>
      <p:sp>
        <p:nvSpPr>
          <p:cNvPr id="1315842" name="Rectangle 2"/>
          <p:cNvSpPr>
            <a:spLocks noGrp="1" noChangeArrowheads="1"/>
          </p:cNvSpPr>
          <p:nvPr>
            <p:ph type="title"/>
          </p:nvPr>
        </p:nvSpPr>
        <p:spPr/>
        <p:txBody>
          <a:bodyPr/>
          <a:lstStyle/>
          <a:p>
            <a:pPr defTabSz="914400"/>
            <a:r>
              <a:rPr lang="en-US" altLang="zh-CN" dirty="0"/>
              <a:t>1.  </a:t>
            </a:r>
            <a:r>
              <a:rPr lang="zh-CN" altLang="en-US" dirty="0"/>
              <a:t>单表查询</a:t>
            </a:r>
          </a:p>
        </p:txBody>
      </p:sp>
      <p:sp>
        <p:nvSpPr>
          <p:cNvPr id="1315843" name="Rectangle 3"/>
          <p:cNvSpPr>
            <a:spLocks noGrp="1" noChangeArrowheads="1"/>
          </p:cNvSpPr>
          <p:nvPr>
            <p:ph type="body" idx="1"/>
          </p:nvPr>
        </p:nvSpPr>
        <p:spPr>
          <a:xfrm>
            <a:off x="273050" y="1143000"/>
            <a:ext cx="8820150" cy="4884738"/>
          </a:xfrm>
        </p:spPr>
        <p:txBody>
          <a:bodyPr/>
          <a:lstStyle/>
          <a:p>
            <a:pPr marL="342900" indent="-342900" defTabSz="914400"/>
            <a:r>
              <a:rPr lang="zh-CN" altLang="en-US" sz="2400"/>
              <a:t>消除取值重复的行</a:t>
            </a:r>
            <a:endParaRPr lang="zh-CN" altLang="en-US"/>
          </a:p>
          <a:p>
            <a:pPr marL="742950" lvl="1" indent="-285750" defTabSz="914400"/>
            <a:r>
              <a:rPr lang="zh-CN" altLang="en-US"/>
              <a:t>在</a:t>
            </a:r>
            <a:r>
              <a:rPr lang="en-US" altLang="zh-CN"/>
              <a:t>SELECT</a:t>
            </a:r>
            <a:r>
              <a:rPr lang="zh-CN" altLang="en-US"/>
              <a:t>子句中使用</a:t>
            </a:r>
            <a:r>
              <a:rPr lang="en-US" altLang="zh-CN"/>
              <a:t>DISTINCT</a:t>
            </a:r>
            <a:r>
              <a:rPr lang="zh-CN" altLang="en-US"/>
              <a:t>短语</a:t>
            </a:r>
            <a:endParaRPr lang="zh-CN" altLang="en-US" sz="2400"/>
          </a:p>
          <a:p>
            <a:pPr marL="742950" lvl="1" indent="-285750" defTabSz="914400">
              <a:lnSpc>
                <a:spcPct val="190000"/>
              </a:lnSpc>
              <a:buFontTx/>
              <a:buNone/>
            </a:pPr>
            <a:r>
              <a:rPr lang="zh-CN" altLang="en-US" sz="2400"/>
              <a:t>假设</a:t>
            </a:r>
            <a:r>
              <a:rPr lang="en-US" altLang="zh-CN" sz="2400"/>
              <a:t>SC</a:t>
            </a:r>
            <a:r>
              <a:rPr lang="zh-CN" altLang="en-US" sz="2400"/>
              <a:t>表中有下列数据		</a:t>
            </a:r>
          </a:p>
          <a:p>
            <a:pPr marL="342900" indent="-342900" algn="just" defTabSz="914400">
              <a:buFont typeface="Wingdings" pitchFamily="2" charset="2"/>
              <a:buNone/>
            </a:pPr>
            <a:r>
              <a:rPr lang="zh-CN" altLang="en-US" sz="2400"/>
              <a:t>              </a:t>
            </a:r>
            <a:r>
              <a:rPr lang="en-US" altLang="zh-CN" sz="2400"/>
              <a:t>Sno       Cno       Grade</a:t>
            </a:r>
          </a:p>
          <a:p>
            <a:pPr marL="342900" indent="-342900" algn="just" defTabSz="914400">
              <a:buFont typeface="Wingdings" pitchFamily="2" charset="2"/>
              <a:buNone/>
            </a:pPr>
            <a:r>
              <a:rPr lang="en-US" altLang="zh-CN" sz="2400"/>
              <a:t>              -------    -------     -------</a:t>
            </a:r>
          </a:p>
          <a:p>
            <a:pPr marL="342900" indent="-342900" algn="just" defTabSz="914400">
              <a:buFont typeface="Wingdings" pitchFamily="2" charset="2"/>
              <a:buNone/>
            </a:pPr>
            <a:r>
              <a:rPr lang="en-US" altLang="zh-CN" sz="2400"/>
              <a:t>              95001       1         92</a:t>
            </a:r>
          </a:p>
          <a:p>
            <a:pPr marL="342900" indent="-342900" algn="just" defTabSz="914400">
              <a:buFont typeface="Wingdings" pitchFamily="2" charset="2"/>
              <a:buNone/>
            </a:pPr>
            <a:r>
              <a:rPr lang="en-US" altLang="zh-CN" sz="2400"/>
              <a:t>              95001       2         85</a:t>
            </a:r>
          </a:p>
          <a:p>
            <a:pPr marL="342900" indent="-342900" algn="just" defTabSz="914400">
              <a:buFont typeface="Wingdings" pitchFamily="2" charset="2"/>
              <a:buNone/>
            </a:pPr>
            <a:r>
              <a:rPr lang="en-US" altLang="zh-CN" sz="2400"/>
              <a:t>              95001       3         88</a:t>
            </a:r>
          </a:p>
          <a:p>
            <a:pPr marL="342900" indent="-342900" algn="just" defTabSz="914400">
              <a:buFont typeface="Wingdings" pitchFamily="2" charset="2"/>
              <a:buNone/>
            </a:pPr>
            <a:r>
              <a:rPr lang="en-US" altLang="zh-CN" sz="2400"/>
              <a:t>              95002       2         90</a:t>
            </a:r>
          </a:p>
          <a:p>
            <a:pPr marL="342900" indent="-342900" algn="just" defTabSz="914400">
              <a:buFont typeface="Wingdings" pitchFamily="2" charset="2"/>
              <a:buNone/>
            </a:pPr>
            <a:r>
              <a:rPr lang="en-US" altLang="zh-CN" sz="2400"/>
              <a:t>              95002       3         80</a:t>
            </a:r>
          </a:p>
        </p:txBody>
      </p:sp>
      <p:sp>
        <p:nvSpPr>
          <p:cNvPr id="1315844" name="Rectangle 4"/>
          <p:cNvSpPr>
            <a:spLocks noChangeArrowheads="1"/>
          </p:cNvSpPr>
          <p:nvPr/>
        </p:nvSpPr>
        <p:spPr bwMode="auto">
          <a:xfrm>
            <a:off x="4881563" y="2133600"/>
            <a:ext cx="4662487" cy="438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just">
              <a:lnSpc>
                <a:spcPct val="90000"/>
              </a:lnSpc>
              <a:spcBef>
                <a:spcPct val="35000"/>
              </a:spcBef>
              <a:buClr>
                <a:srgbClr val="27305F"/>
              </a:buClr>
              <a:buSzPct val="60000"/>
              <a:buFont typeface="Wingdings" pitchFamily="2" charset="2"/>
              <a:buNone/>
            </a:pPr>
            <a:r>
              <a:rPr lang="en-US" altLang="zh-CN">
                <a:latin typeface="Times New Roman" pitchFamily="18" charset="0"/>
              </a:rPr>
              <a:t>[</a:t>
            </a:r>
            <a:r>
              <a:rPr lang="zh-CN" altLang="en-US">
                <a:latin typeface="Times New Roman" pitchFamily="18" charset="0"/>
              </a:rPr>
              <a:t>例</a:t>
            </a:r>
            <a:r>
              <a:rPr lang="en-US" altLang="zh-CN">
                <a:latin typeface="Times New Roman" pitchFamily="18" charset="0"/>
              </a:rPr>
              <a:t>]  </a:t>
            </a:r>
            <a:r>
              <a:rPr lang="zh-CN" altLang="en-US">
                <a:latin typeface="Times New Roman" pitchFamily="18" charset="0"/>
              </a:rPr>
              <a:t>查询选修了课程的学生学号</a:t>
            </a:r>
          </a:p>
          <a:p>
            <a:pPr marL="342900" indent="-342900" algn="just">
              <a:lnSpc>
                <a:spcPct val="90000"/>
              </a:lnSpc>
              <a:spcBef>
                <a:spcPct val="35000"/>
              </a:spcBef>
              <a:buClr>
                <a:srgbClr val="27305F"/>
              </a:buClr>
              <a:buSzPct val="60000"/>
              <a:buFont typeface="Wingdings" pitchFamily="2" charset="2"/>
              <a:buNone/>
            </a:pPr>
            <a:r>
              <a:rPr lang="en-US" altLang="zh-CN">
                <a:latin typeface="Times New Roman" pitchFamily="18" charset="0"/>
              </a:rPr>
              <a:t>(1)</a:t>
            </a:r>
            <a:r>
              <a:rPr lang="en-US" altLang="zh-CN">
                <a:solidFill>
                  <a:srgbClr val="0000FF"/>
                </a:solidFill>
                <a:latin typeface="Times New Roman" pitchFamily="18" charset="0"/>
              </a:rPr>
              <a:t>SELECT Sno  FROM SC;</a:t>
            </a:r>
          </a:p>
          <a:p>
            <a:pPr marL="342900" indent="-342900" algn="l">
              <a:lnSpc>
                <a:spcPct val="90000"/>
              </a:lnSpc>
              <a:spcBef>
                <a:spcPct val="35000"/>
              </a:spcBef>
              <a:buClr>
                <a:srgbClr val="27305F"/>
              </a:buClr>
              <a:buSzPct val="60000"/>
              <a:buFont typeface="Wingdings" pitchFamily="2" charset="2"/>
              <a:buNone/>
            </a:pPr>
            <a:r>
              <a:rPr lang="en-US" altLang="zh-CN">
                <a:latin typeface="Times New Roman" pitchFamily="18" charset="0"/>
              </a:rPr>
              <a:t>	</a:t>
            </a:r>
            <a:r>
              <a:rPr lang="zh-CN" altLang="en-US">
                <a:latin typeface="Times New Roman" pitchFamily="18" charset="0"/>
              </a:rPr>
              <a:t>或</a:t>
            </a:r>
            <a:r>
              <a:rPr lang="en-US" altLang="zh-CN">
                <a:latin typeface="Times New Roman" pitchFamily="18" charset="0"/>
              </a:rPr>
              <a:t>(</a:t>
            </a:r>
            <a:r>
              <a:rPr lang="zh-CN" altLang="en-US">
                <a:latin typeface="Times New Roman" pitchFamily="18" charset="0"/>
              </a:rPr>
              <a:t>默认 </a:t>
            </a:r>
            <a:r>
              <a:rPr lang="en-US" altLang="zh-CN">
                <a:latin typeface="Times New Roman" pitchFamily="18" charset="0"/>
              </a:rPr>
              <a:t>ALL)</a:t>
            </a:r>
          </a:p>
          <a:p>
            <a:pPr marL="342900" indent="-342900" algn="just">
              <a:lnSpc>
                <a:spcPct val="90000"/>
              </a:lnSpc>
              <a:spcBef>
                <a:spcPct val="35000"/>
              </a:spcBef>
              <a:buClr>
                <a:srgbClr val="27305F"/>
              </a:buClr>
              <a:buSzPct val="60000"/>
              <a:buFont typeface="Wingdings" pitchFamily="2" charset="2"/>
              <a:buNone/>
            </a:pPr>
            <a:r>
              <a:rPr lang="en-US" altLang="zh-CN">
                <a:latin typeface="Times New Roman" pitchFamily="18" charset="0"/>
              </a:rPr>
              <a:t> </a:t>
            </a:r>
            <a:r>
              <a:rPr lang="en-US" altLang="zh-CN">
                <a:solidFill>
                  <a:srgbClr val="0000FF"/>
                </a:solidFill>
                <a:latin typeface="Times New Roman" pitchFamily="18" charset="0"/>
              </a:rPr>
              <a:t>SELECT ALL Sno   FROM SC</a:t>
            </a:r>
            <a:r>
              <a:rPr lang="en-US" altLang="zh-CN">
                <a:latin typeface="Times New Roman" pitchFamily="18" charset="0"/>
              </a:rPr>
              <a:t>;</a:t>
            </a:r>
          </a:p>
          <a:p>
            <a:pPr marL="742950" lvl="1" indent="-285750" algn="just">
              <a:lnSpc>
                <a:spcPct val="70000"/>
              </a:lnSpc>
              <a:spcBef>
                <a:spcPct val="35000"/>
              </a:spcBef>
              <a:buClr>
                <a:srgbClr val="27305F"/>
              </a:buClr>
            </a:pPr>
            <a:r>
              <a:rPr lang="en-US" altLang="zh-CN" sz="2000">
                <a:latin typeface="Courier New"/>
              </a:rPr>
              <a:t> </a:t>
            </a:r>
            <a:r>
              <a:rPr lang="zh-CN" altLang="en-US">
                <a:latin typeface="Times New Roman" pitchFamily="18" charset="0"/>
              </a:rPr>
              <a:t>结果： </a:t>
            </a:r>
            <a:r>
              <a:rPr lang="en-US" altLang="zh-CN">
                <a:latin typeface="Times New Roman" pitchFamily="18" charset="0"/>
              </a:rPr>
              <a:t>Sno   </a:t>
            </a:r>
          </a:p>
          <a:p>
            <a:pPr marL="742950" lvl="1" indent="-285750" algn="just">
              <a:lnSpc>
                <a:spcPct val="70000"/>
              </a:lnSpc>
              <a:spcBef>
                <a:spcPct val="35000"/>
              </a:spcBef>
              <a:buClr>
                <a:srgbClr val="27305F"/>
              </a:buClr>
            </a:pPr>
            <a:r>
              <a:rPr lang="en-US" altLang="zh-CN">
                <a:latin typeface="Times New Roman" pitchFamily="18" charset="0"/>
              </a:rPr>
              <a:t>             ------- </a:t>
            </a:r>
          </a:p>
          <a:p>
            <a:pPr marL="742950" lvl="1" indent="-285750" algn="just">
              <a:lnSpc>
                <a:spcPct val="70000"/>
              </a:lnSpc>
              <a:spcBef>
                <a:spcPct val="35000"/>
              </a:spcBef>
              <a:buClr>
                <a:srgbClr val="27305F"/>
              </a:buClr>
            </a:pPr>
            <a:r>
              <a:rPr lang="en-US" altLang="zh-CN">
                <a:latin typeface="Times New Roman" pitchFamily="18" charset="0"/>
              </a:rPr>
              <a:t>              95001  </a:t>
            </a:r>
          </a:p>
          <a:p>
            <a:pPr marL="742950" lvl="1" indent="-285750" algn="just">
              <a:lnSpc>
                <a:spcPct val="70000"/>
              </a:lnSpc>
              <a:spcBef>
                <a:spcPct val="35000"/>
              </a:spcBef>
              <a:buClr>
                <a:srgbClr val="27305F"/>
              </a:buClr>
            </a:pPr>
            <a:r>
              <a:rPr lang="en-US" altLang="zh-CN">
                <a:latin typeface="Times New Roman" pitchFamily="18" charset="0"/>
              </a:rPr>
              <a:t>              95001  </a:t>
            </a:r>
          </a:p>
          <a:p>
            <a:pPr marL="742950" lvl="1" indent="-285750" algn="just">
              <a:lnSpc>
                <a:spcPct val="70000"/>
              </a:lnSpc>
              <a:spcBef>
                <a:spcPct val="35000"/>
              </a:spcBef>
              <a:buClr>
                <a:srgbClr val="27305F"/>
              </a:buClr>
            </a:pPr>
            <a:r>
              <a:rPr lang="en-US" altLang="zh-CN">
                <a:latin typeface="Times New Roman" pitchFamily="18" charset="0"/>
              </a:rPr>
              <a:t>              95001  </a:t>
            </a:r>
          </a:p>
          <a:p>
            <a:pPr marL="742950" lvl="1" indent="-285750" algn="just">
              <a:lnSpc>
                <a:spcPct val="70000"/>
              </a:lnSpc>
              <a:spcBef>
                <a:spcPct val="35000"/>
              </a:spcBef>
              <a:buClr>
                <a:srgbClr val="27305F"/>
              </a:buClr>
            </a:pPr>
            <a:r>
              <a:rPr lang="en-US" altLang="zh-CN">
                <a:latin typeface="Times New Roman" pitchFamily="18" charset="0"/>
              </a:rPr>
              <a:t>              95002  </a:t>
            </a:r>
          </a:p>
          <a:p>
            <a:pPr marL="742950" lvl="1" indent="-285750" algn="l">
              <a:lnSpc>
                <a:spcPct val="70000"/>
              </a:lnSpc>
              <a:spcBef>
                <a:spcPct val="35000"/>
              </a:spcBef>
              <a:buClr>
                <a:srgbClr val="27305F"/>
              </a:buClr>
            </a:pPr>
            <a:r>
              <a:rPr lang="en-US" altLang="zh-CN">
                <a:latin typeface="Times New Roman" pitchFamily="18" charset="0"/>
              </a:rPr>
              <a:t>              95002 </a:t>
            </a:r>
          </a:p>
        </p:txBody>
      </p:sp>
      <p:sp>
        <p:nvSpPr>
          <p:cNvPr id="1315845" name="Rectangle 5"/>
          <p:cNvSpPr>
            <a:spLocks noChangeArrowheads="1"/>
          </p:cNvSpPr>
          <p:nvPr/>
        </p:nvSpPr>
        <p:spPr bwMode="auto">
          <a:xfrm>
            <a:off x="4881563" y="2995613"/>
            <a:ext cx="4319587" cy="3529012"/>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just">
              <a:lnSpc>
                <a:spcPct val="90000"/>
              </a:lnSpc>
              <a:spcBef>
                <a:spcPct val="35000"/>
              </a:spcBef>
              <a:buClr>
                <a:srgbClr val="27305F"/>
              </a:buClr>
              <a:buSzPct val="60000"/>
              <a:buFont typeface="Wingdings" pitchFamily="2" charset="2"/>
              <a:buNone/>
            </a:pPr>
            <a:r>
              <a:rPr lang="en-US" altLang="zh-CN" dirty="0">
                <a:latin typeface="Times New Roman" pitchFamily="18" charset="0"/>
              </a:rPr>
              <a:t>(2) </a:t>
            </a:r>
            <a:r>
              <a:rPr lang="en-US" altLang="zh-CN" dirty="0">
                <a:solidFill>
                  <a:srgbClr val="0000FF"/>
                </a:solidFill>
                <a:latin typeface="Times New Roman" pitchFamily="18" charset="0"/>
              </a:rPr>
              <a:t>SELECT DISTINCT </a:t>
            </a:r>
            <a:r>
              <a:rPr lang="en-US" altLang="zh-CN" dirty="0" err="1">
                <a:solidFill>
                  <a:srgbClr val="0000FF"/>
                </a:solidFill>
                <a:latin typeface="Times New Roman" pitchFamily="18" charset="0"/>
              </a:rPr>
              <a:t>Sno</a:t>
            </a:r>
            <a:r>
              <a:rPr lang="en-US" altLang="zh-CN" dirty="0">
                <a:solidFill>
                  <a:srgbClr val="0000FF"/>
                </a:solidFill>
                <a:latin typeface="Times New Roman" pitchFamily="18" charset="0"/>
              </a:rPr>
              <a:t>   </a:t>
            </a:r>
          </a:p>
          <a:p>
            <a:pPr marL="342900" indent="-342900" algn="just">
              <a:lnSpc>
                <a:spcPct val="90000"/>
              </a:lnSpc>
              <a:spcBef>
                <a:spcPct val="35000"/>
              </a:spcBef>
              <a:buClr>
                <a:srgbClr val="27305F"/>
              </a:buClr>
              <a:buSzPct val="60000"/>
              <a:buFont typeface="Wingdings" pitchFamily="2" charset="2"/>
              <a:buNone/>
            </a:pPr>
            <a:r>
              <a:rPr lang="en-US" altLang="zh-CN" dirty="0">
                <a:solidFill>
                  <a:srgbClr val="0000FF"/>
                </a:solidFill>
                <a:latin typeface="Times New Roman" pitchFamily="18" charset="0"/>
              </a:rPr>
              <a:t>      FROM SC</a:t>
            </a:r>
            <a:r>
              <a:rPr lang="en-US" altLang="zh-CN" dirty="0">
                <a:latin typeface="Times New Roman" pitchFamily="18" charset="0"/>
              </a:rPr>
              <a:t>;</a:t>
            </a:r>
          </a:p>
          <a:p>
            <a:pPr marL="342900" indent="-342900" algn="just">
              <a:lnSpc>
                <a:spcPct val="90000"/>
              </a:lnSpc>
              <a:spcBef>
                <a:spcPct val="35000"/>
              </a:spcBef>
              <a:buClr>
                <a:srgbClr val="27305F"/>
              </a:buClr>
              <a:buSzPct val="60000"/>
              <a:buFont typeface="Wingdings" pitchFamily="2" charset="2"/>
              <a:buNone/>
            </a:pPr>
            <a:r>
              <a:rPr lang="en-US" altLang="zh-CN" dirty="0">
                <a:latin typeface="Courier New"/>
              </a:rPr>
              <a:t> </a:t>
            </a:r>
            <a:endParaRPr lang="en-US" altLang="zh-CN" dirty="0">
              <a:latin typeface="Times New Roman" pitchFamily="18" charset="0"/>
            </a:endParaRPr>
          </a:p>
          <a:p>
            <a:pPr marL="342900" indent="-342900" algn="just">
              <a:lnSpc>
                <a:spcPct val="90000"/>
              </a:lnSpc>
              <a:spcBef>
                <a:spcPct val="35000"/>
              </a:spcBef>
              <a:buClr>
                <a:srgbClr val="27305F"/>
              </a:buClr>
              <a:buSzPct val="60000"/>
              <a:buFont typeface="Wingdings" pitchFamily="2" charset="2"/>
              <a:buNone/>
            </a:pPr>
            <a:r>
              <a:rPr lang="en-US" altLang="zh-CN" dirty="0">
                <a:latin typeface="Times New Roman" pitchFamily="18" charset="0"/>
              </a:rPr>
              <a:t>	</a:t>
            </a:r>
            <a:r>
              <a:rPr lang="zh-CN" altLang="en-US" dirty="0">
                <a:latin typeface="Times New Roman" pitchFamily="18" charset="0"/>
              </a:rPr>
              <a:t>结果：</a:t>
            </a:r>
          </a:p>
          <a:p>
            <a:pPr marL="342900" indent="-342900" algn="just">
              <a:lnSpc>
                <a:spcPct val="90000"/>
              </a:lnSpc>
              <a:spcBef>
                <a:spcPct val="35000"/>
              </a:spcBef>
              <a:buClr>
                <a:srgbClr val="27305F"/>
              </a:buClr>
              <a:buSzPct val="60000"/>
              <a:buFont typeface="Wingdings" pitchFamily="2" charset="2"/>
              <a:buNone/>
            </a:pPr>
            <a:r>
              <a:rPr lang="zh-CN" altLang="en-US" dirty="0">
                <a:latin typeface="Times New Roman" pitchFamily="18" charset="0"/>
              </a:rPr>
              <a:t>           </a:t>
            </a:r>
            <a:r>
              <a:rPr lang="en-US" altLang="zh-CN" dirty="0" err="1">
                <a:latin typeface="Times New Roman" pitchFamily="18" charset="0"/>
              </a:rPr>
              <a:t>Sno</a:t>
            </a:r>
            <a:r>
              <a:rPr lang="en-US" altLang="zh-CN" dirty="0">
                <a:latin typeface="Times New Roman" pitchFamily="18" charset="0"/>
              </a:rPr>
              <a:t>   </a:t>
            </a:r>
          </a:p>
          <a:p>
            <a:pPr marL="342900" indent="-342900" algn="just">
              <a:lnSpc>
                <a:spcPct val="90000"/>
              </a:lnSpc>
              <a:spcBef>
                <a:spcPct val="35000"/>
              </a:spcBef>
              <a:buClr>
                <a:srgbClr val="27305F"/>
              </a:buClr>
              <a:buSzPct val="60000"/>
              <a:buFont typeface="Wingdings" pitchFamily="2" charset="2"/>
              <a:buNone/>
            </a:pPr>
            <a:r>
              <a:rPr lang="en-US" altLang="zh-CN" dirty="0">
                <a:latin typeface="Times New Roman" pitchFamily="18" charset="0"/>
              </a:rPr>
              <a:t>          ------- </a:t>
            </a:r>
          </a:p>
          <a:p>
            <a:pPr marL="342900" indent="-342900" algn="just">
              <a:lnSpc>
                <a:spcPct val="90000"/>
              </a:lnSpc>
              <a:spcBef>
                <a:spcPct val="35000"/>
              </a:spcBef>
              <a:buClr>
                <a:srgbClr val="27305F"/>
              </a:buClr>
              <a:buSzPct val="60000"/>
              <a:buFont typeface="Wingdings" pitchFamily="2" charset="2"/>
              <a:buNone/>
            </a:pPr>
            <a:r>
              <a:rPr lang="en-US" altLang="zh-CN" dirty="0">
                <a:latin typeface="Times New Roman" pitchFamily="18" charset="0"/>
              </a:rPr>
              <a:t>          95001  </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95002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5845"/>
                                        </p:tgtEl>
                                        <p:attrNameLst>
                                          <p:attrName>style.visibility</p:attrName>
                                        </p:attrNameLst>
                                      </p:cBhvr>
                                      <p:to>
                                        <p:strVal val="visible"/>
                                      </p:to>
                                    </p:set>
                                    <p:animEffect transition="in" filter="blinds(horizontal)">
                                      <p:cBhvr>
                                        <p:cTn id="7" dur="500"/>
                                        <p:tgtEl>
                                          <p:spTgt spid="131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584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9ECCE2B-B5C9-4C6C-8776-03E9D8374B40}" type="slidenum">
              <a:rPr lang="zh-CN" altLang="en-US"/>
              <a:pPr/>
              <a:t>42</a:t>
            </a:fld>
            <a:endParaRPr lang="en-US" altLang="zh-CN"/>
          </a:p>
        </p:txBody>
      </p:sp>
      <p:sp>
        <p:nvSpPr>
          <p:cNvPr id="5" name="日期占位符 4"/>
          <p:cNvSpPr>
            <a:spLocks noGrp="1"/>
          </p:cNvSpPr>
          <p:nvPr>
            <p:ph type="dt" sz="half" idx="11"/>
          </p:nvPr>
        </p:nvSpPr>
        <p:spPr/>
        <p:txBody>
          <a:bodyPr/>
          <a:lstStyle/>
          <a:p>
            <a:fld id="{CA571070-F82E-4218-BBF8-20BEC6A10712}" type="datetime1">
              <a:rPr lang="zh-CN" altLang="en-US"/>
              <a:pPr/>
              <a:t>2023/3/5</a:t>
            </a:fld>
            <a:endParaRPr lang="en-US" altLang="zh-CN" sz="1000"/>
          </a:p>
        </p:txBody>
      </p:sp>
      <p:sp>
        <p:nvSpPr>
          <p:cNvPr id="1318915" name="Rectangle 3"/>
          <p:cNvSpPr>
            <a:spLocks noGrp="1" noChangeArrowheads="1"/>
          </p:cNvSpPr>
          <p:nvPr>
            <p:ph type="body" idx="1"/>
          </p:nvPr>
        </p:nvSpPr>
        <p:spPr>
          <a:xfrm>
            <a:off x="650875" y="1143000"/>
            <a:ext cx="8820150" cy="4098925"/>
          </a:xfrm>
        </p:spPr>
        <p:txBody>
          <a:bodyPr/>
          <a:lstStyle/>
          <a:p>
            <a:pPr marL="342900" indent="-342900" algn="just" defTabSz="914400"/>
            <a:r>
              <a:rPr lang="zh-CN" altLang="en-US" dirty="0"/>
              <a:t>注意 </a:t>
            </a:r>
            <a:r>
              <a:rPr lang="en-US" altLang="zh-CN" dirty="0"/>
              <a:t>DISTINCT</a:t>
            </a:r>
            <a:r>
              <a:rPr lang="zh-CN" altLang="en-US" dirty="0"/>
              <a:t>短语的作用范围是所有目标列</a:t>
            </a:r>
          </a:p>
          <a:p>
            <a:pPr marL="742950" lvl="1" indent="-285750" algn="just" defTabSz="914400">
              <a:lnSpc>
                <a:spcPct val="110000"/>
              </a:lnSpc>
              <a:buFontTx/>
              <a:buNone/>
            </a:pPr>
            <a:r>
              <a:rPr lang="zh-CN" altLang="en-US" dirty="0"/>
              <a:t>例：查询选修课程的各种成绩</a:t>
            </a:r>
          </a:p>
          <a:p>
            <a:pPr marL="742950" lvl="1" indent="-285750" defTabSz="914400">
              <a:lnSpc>
                <a:spcPct val="110000"/>
              </a:lnSpc>
            </a:pPr>
            <a:r>
              <a:rPr lang="zh-CN" altLang="en-US" dirty="0"/>
              <a:t>错误的写法</a:t>
            </a:r>
          </a:p>
          <a:p>
            <a:pPr marL="1143000" lvl="2" indent="-228600" defTabSz="914400">
              <a:lnSpc>
                <a:spcPct val="110000"/>
              </a:lnSpc>
              <a:buFont typeface="Wingdings" pitchFamily="2" charset="2"/>
              <a:buNone/>
            </a:pPr>
            <a:r>
              <a:rPr lang="en-US" altLang="zh-CN" dirty="0"/>
              <a:t>SELECT </a:t>
            </a:r>
            <a:r>
              <a:rPr lang="en-US" altLang="zh-CN" dirty="0">
                <a:solidFill>
                  <a:srgbClr val="FF0000"/>
                </a:solidFill>
              </a:rPr>
              <a:t>DISTINCT</a:t>
            </a:r>
            <a:r>
              <a:rPr lang="en-US" altLang="zh-CN" dirty="0"/>
              <a:t> </a:t>
            </a:r>
            <a:r>
              <a:rPr lang="en-US" altLang="zh-CN" dirty="0" err="1"/>
              <a:t>Cno</a:t>
            </a:r>
            <a:r>
              <a:rPr lang="en-US" altLang="zh-CN" dirty="0"/>
              <a:t>, </a:t>
            </a:r>
            <a:r>
              <a:rPr lang="en-US" altLang="zh-CN" dirty="0">
                <a:solidFill>
                  <a:srgbClr val="FF0000"/>
                </a:solidFill>
              </a:rPr>
              <a:t>DISTINCT</a:t>
            </a:r>
            <a:r>
              <a:rPr lang="en-US" altLang="zh-CN" dirty="0"/>
              <a:t> Grade</a:t>
            </a:r>
          </a:p>
          <a:p>
            <a:pPr marL="1143000" lvl="2" indent="-228600" defTabSz="914400">
              <a:lnSpc>
                <a:spcPct val="110000"/>
              </a:lnSpc>
              <a:buFont typeface="Wingdings" pitchFamily="2" charset="2"/>
              <a:buNone/>
            </a:pPr>
            <a:r>
              <a:rPr lang="en-US" altLang="zh-CN" dirty="0"/>
              <a:t>FROM SC;</a:t>
            </a:r>
          </a:p>
          <a:p>
            <a:pPr marL="742950" lvl="1" indent="-285750" defTabSz="914400">
              <a:lnSpc>
                <a:spcPct val="110000"/>
              </a:lnSpc>
            </a:pPr>
            <a:r>
              <a:rPr lang="zh-CN" altLang="en-US" dirty="0"/>
              <a:t>正确的写法</a:t>
            </a:r>
          </a:p>
          <a:p>
            <a:pPr marL="742950" lvl="1" indent="-285750" defTabSz="914400">
              <a:lnSpc>
                <a:spcPct val="110000"/>
              </a:lnSpc>
              <a:buFontTx/>
              <a:buNone/>
            </a:pPr>
            <a:r>
              <a:rPr lang="zh-CN" altLang="en-US" dirty="0"/>
              <a:t>     </a:t>
            </a:r>
            <a:r>
              <a:rPr lang="en-US" altLang="zh-CN" dirty="0"/>
              <a:t>SELECT </a:t>
            </a:r>
            <a:r>
              <a:rPr lang="en-US" altLang="zh-CN" dirty="0">
                <a:solidFill>
                  <a:srgbClr val="FF0000"/>
                </a:solidFill>
              </a:rPr>
              <a:t>DISTINCT</a:t>
            </a:r>
            <a:r>
              <a:rPr lang="en-US" altLang="zh-CN" dirty="0"/>
              <a:t> </a:t>
            </a:r>
            <a:r>
              <a:rPr lang="en-US" altLang="zh-CN" dirty="0" err="1"/>
              <a:t>Cno</a:t>
            </a:r>
            <a:r>
              <a:rPr lang="en-US" altLang="zh-CN" dirty="0"/>
              <a:t>, Grade     FROM SC </a:t>
            </a:r>
          </a:p>
        </p:txBody>
      </p:sp>
      <p:sp>
        <p:nvSpPr>
          <p:cNvPr id="1318916" name="Rectangle 4"/>
          <p:cNvSpPr>
            <a:spLocks noGrp="1" noChangeArrowheads="1"/>
          </p:cNvSpPr>
          <p:nvPr>
            <p:ph type="title"/>
          </p:nvPr>
        </p:nvSpPr>
        <p:spPr>
          <a:xfrm>
            <a:off x="650875" y="174625"/>
            <a:ext cx="8820150" cy="739775"/>
          </a:xfrm>
        </p:spPr>
        <p:txBody>
          <a:bodyPr/>
          <a:lstStyle/>
          <a:p>
            <a:r>
              <a:rPr lang="en-US" altLang="zh-CN" sz="5400"/>
              <a:t>1.  </a:t>
            </a:r>
            <a:r>
              <a:rPr lang="zh-CN" altLang="en-US" sz="5400"/>
              <a:t>单表查询</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AFC51152-EAFF-4708-96A5-389D7B604874}" type="slidenum">
              <a:rPr lang="zh-CN" altLang="en-US"/>
              <a:pPr/>
              <a:t>43</a:t>
            </a:fld>
            <a:endParaRPr lang="en-US" altLang="zh-CN"/>
          </a:p>
        </p:txBody>
      </p:sp>
      <p:sp>
        <p:nvSpPr>
          <p:cNvPr id="33" name="日期占位符 4"/>
          <p:cNvSpPr>
            <a:spLocks noGrp="1"/>
          </p:cNvSpPr>
          <p:nvPr>
            <p:ph type="dt" sz="half" idx="11"/>
          </p:nvPr>
        </p:nvSpPr>
        <p:spPr/>
        <p:txBody>
          <a:bodyPr/>
          <a:lstStyle/>
          <a:p>
            <a:fld id="{FB0EEC1A-0009-479B-906C-69DB5E527FA0}" type="datetime1">
              <a:rPr lang="zh-CN" altLang="en-US"/>
              <a:pPr/>
              <a:t>2023/3/5</a:t>
            </a:fld>
            <a:endParaRPr lang="en-US" altLang="zh-CN" sz="1000"/>
          </a:p>
        </p:txBody>
      </p:sp>
      <p:sp>
        <p:nvSpPr>
          <p:cNvPr id="1319938" name="Rectangle 2"/>
          <p:cNvSpPr>
            <a:spLocks noGrp="1" noChangeArrowheads="1"/>
          </p:cNvSpPr>
          <p:nvPr>
            <p:ph type="title"/>
          </p:nvPr>
        </p:nvSpPr>
        <p:spPr/>
        <p:txBody>
          <a:bodyPr/>
          <a:lstStyle/>
          <a:p>
            <a:pPr defTabSz="914400"/>
            <a:r>
              <a:rPr lang="en-US" altLang="zh-CN"/>
              <a:t>1.  </a:t>
            </a:r>
            <a:r>
              <a:rPr lang="zh-CN" altLang="en-US"/>
              <a:t>单表查询</a:t>
            </a:r>
          </a:p>
        </p:txBody>
      </p:sp>
      <p:sp>
        <p:nvSpPr>
          <p:cNvPr id="1319940" name="Rectangle 4"/>
          <p:cNvSpPr>
            <a:spLocks noChangeArrowheads="1"/>
          </p:cNvSpPr>
          <p:nvPr/>
        </p:nvSpPr>
        <p:spPr bwMode="auto">
          <a:xfrm>
            <a:off x="1238250" y="1752600"/>
            <a:ext cx="81724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9941" name="Rectangle 5"/>
          <p:cNvSpPr>
            <a:spLocks noChangeArrowheads="1"/>
          </p:cNvSpPr>
          <p:nvPr/>
        </p:nvSpPr>
        <p:spPr bwMode="auto">
          <a:xfrm>
            <a:off x="1485900" y="1752600"/>
            <a:ext cx="7594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9943" name="Rectangle 7"/>
          <p:cNvSpPr>
            <a:spLocks noGrp="1" noChangeArrowheads="1"/>
          </p:cNvSpPr>
          <p:nvPr>
            <p:ph type="body" idx="1"/>
          </p:nvPr>
        </p:nvSpPr>
        <p:spPr>
          <a:xfrm>
            <a:off x="488950" y="1100138"/>
            <a:ext cx="8820150" cy="384175"/>
          </a:xfrm>
        </p:spPr>
        <p:txBody>
          <a:bodyPr/>
          <a:lstStyle/>
          <a:p>
            <a:r>
              <a:rPr kumimoji="1" lang="en-US" altLang="zh-CN"/>
              <a:t>WHERE</a:t>
            </a:r>
            <a:r>
              <a:rPr kumimoji="1" lang="zh-CN" altLang="en-US"/>
              <a:t>子句常用的查询条件</a:t>
            </a:r>
          </a:p>
        </p:txBody>
      </p:sp>
      <p:graphicFrame>
        <p:nvGraphicFramePr>
          <p:cNvPr id="1320037" name="Group 101"/>
          <p:cNvGraphicFramePr>
            <a:graphicFrameLocks noGrp="1"/>
          </p:cNvGraphicFramePr>
          <p:nvPr/>
        </p:nvGraphicFramePr>
        <p:xfrm>
          <a:off x="344488" y="1477963"/>
          <a:ext cx="9217025" cy="5029200"/>
        </p:xfrm>
        <a:graphic>
          <a:graphicData uri="http://schemas.openxmlformats.org/drawingml/2006/table">
            <a:tbl>
              <a:tblPr/>
              <a:tblGrid>
                <a:gridCol w="2082800">
                  <a:extLst>
                    <a:ext uri="{9D8B030D-6E8A-4147-A177-3AD203B41FA5}">
                      <a16:colId xmlns:a16="http://schemas.microsoft.com/office/drawing/2014/main" val="20000"/>
                    </a:ext>
                  </a:extLst>
                </a:gridCol>
                <a:gridCol w="7134225">
                  <a:extLst>
                    <a:ext uri="{9D8B030D-6E8A-4147-A177-3AD203B41FA5}">
                      <a16:colId xmlns:a16="http://schemas.microsoft.com/office/drawing/2014/main" val="20001"/>
                    </a:ext>
                  </a:extLst>
                </a:gridCol>
              </a:tblGrid>
              <a:tr h="3730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比较表达式</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1&gt;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比较算符 </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（或常量）</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比较算符：</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&lt;&gt;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逻辑表达式</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条件表达式</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1&gt;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逻辑算符 </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条件表达式</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逻辑算符：</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AND</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OR</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BETWEEN</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1&gt;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BETWEEN &lt;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常量</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2&gt; AND &lt;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常量</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3&gt;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IN</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IN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（常量表列 或 </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SELECT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语句）</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LIKE</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LIKE </a:t>
                      </a:r>
                      <a:r>
                        <a:rPr kumimoji="0" lang="en-US" altLang="zh-CN" sz="2400" b="1" i="0" u="none" strike="noStrike" cap="none" normalizeH="0" baseline="0">
                          <a:ln>
                            <a:noFill/>
                          </a:ln>
                          <a:solidFill>
                            <a:schemeClr val="tx1"/>
                          </a:solidFill>
                          <a:effectLst/>
                          <a:latin typeface="Arial"/>
                          <a:ea typeface="宋体" pitchFamily="2" charset="-122"/>
                          <a:cs typeface="Times New Roman" pitchFamily="18" charset="0"/>
                        </a:rPr>
                        <a: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匹配字符串</a:t>
                      </a:r>
                      <a:r>
                        <a:rPr kumimoji="0" lang="zh-CN" altLang="en-US" sz="2400" b="1" i="0" u="none" strike="noStrike" cap="none" normalizeH="0" baseline="0">
                          <a:ln>
                            <a:noFill/>
                          </a:ln>
                          <a:solidFill>
                            <a:schemeClr val="tx1"/>
                          </a:solidFill>
                          <a:effectLst/>
                          <a:latin typeface="Arial"/>
                          <a:ea typeface="宋体" pitchFamily="2" charset="-122"/>
                          <a:cs typeface="Times New Roman" pitchFamily="18" charset="0"/>
                        </a:rPr>
                        <a:t>’</a:t>
                      </a:r>
                      <a:endPar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匹配符：“</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_”</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表示匹配一个字符，“</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表示匹配任意字符串</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NULL</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 IS</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NULL</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EXISTS</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EXISTS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SELECT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语句）</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E7C935F-F3E2-4436-8D74-CD6C09198F4B}" type="slidenum">
              <a:rPr lang="zh-CN" altLang="en-US"/>
              <a:pPr/>
              <a:t>44</a:t>
            </a:fld>
            <a:endParaRPr lang="en-US" altLang="zh-CN"/>
          </a:p>
        </p:txBody>
      </p:sp>
      <p:sp>
        <p:nvSpPr>
          <p:cNvPr id="5" name="日期占位符 4"/>
          <p:cNvSpPr>
            <a:spLocks noGrp="1"/>
          </p:cNvSpPr>
          <p:nvPr>
            <p:ph type="dt" sz="half" idx="11"/>
          </p:nvPr>
        </p:nvSpPr>
        <p:spPr/>
        <p:txBody>
          <a:bodyPr/>
          <a:lstStyle/>
          <a:p>
            <a:fld id="{563EC7DE-F838-4C05-AF61-8C9C84705D40}" type="datetime1">
              <a:rPr lang="zh-CN" altLang="en-US"/>
              <a:pPr/>
              <a:t>2023/3/5</a:t>
            </a:fld>
            <a:endParaRPr lang="en-US" altLang="zh-CN" sz="1000"/>
          </a:p>
        </p:txBody>
      </p:sp>
      <p:sp>
        <p:nvSpPr>
          <p:cNvPr id="1320962" name="Rectangle 2"/>
          <p:cNvSpPr>
            <a:spLocks noGrp="1" noChangeArrowheads="1"/>
          </p:cNvSpPr>
          <p:nvPr>
            <p:ph type="title"/>
          </p:nvPr>
        </p:nvSpPr>
        <p:spPr/>
        <p:txBody>
          <a:bodyPr/>
          <a:lstStyle/>
          <a:p>
            <a:pPr defTabSz="914400"/>
            <a:r>
              <a:rPr lang="en-US" altLang="zh-CN" sz="4400"/>
              <a:t>(1) </a:t>
            </a:r>
            <a:r>
              <a:rPr lang="zh-CN" altLang="en-US" sz="4400"/>
              <a:t>比较大小</a:t>
            </a:r>
            <a:endParaRPr lang="zh-CN" altLang="en-US"/>
          </a:p>
        </p:txBody>
      </p:sp>
      <p:sp>
        <p:nvSpPr>
          <p:cNvPr id="1320963" name="Rectangle 3"/>
          <p:cNvSpPr>
            <a:spLocks noGrp="1" noChangeArrowheads="1"/>
          </p:cNvSpPr>
          <p:nvPr>
            <p:ph type="body" idx="1"/>
          </p:nvPr>
        </p:nvSpPr>
        <p:spPr>
          <a:xfrm>
            <a:off x="704850" y="1125538"/>
            <a:ext cx="8420100" cy="4724370"/>
          </a:xfrm>
        </p:spPr>
        <p:txBody>
          <a:bodyPr/>
          <a:lstStyle/>
          <a:p>
            <a:pPr marL="342900" indent="-342900" defTabSz="914400"/>
            <a:r>
              <a:rPr lang="zh-CN" altLang="en-US" dirty="0"/>
              <a:t>在</a:t>
            </a:r>
            <a:r>
              <a:rPr lang="en-US" altLang="zh-CN" dirty="0">
                <a:highlight>
                  <a:srgbClr val="CCFFCC"/>
                </a:highlight>
              </a:rPr>
              <a:t>WHERE</a:t>
            </a:r>
            <a:r>
              <a:rPr lang="zh-CN" altLang="en-US" dirty="0">
                <a:highlight>
                  <a:srgbClr val="CCFFCC"/>
                </a:highlight>
              </a:rPr>
              <a:t>子句的</a:t>
            </a:r>
            <a:r>
              <a:rPr lang="en-US" altLang="zh-CN" dirty="0">
                <a:highlight>
                  <a:srgbClr val="CCFFCC"/>
                </a:highlight>
              </a:rPr>
              <a:t>&lt;</a:t>
            </a:r>
            <a:r>
              <a:rPr lang="zh-CN" altLang="en-US" dirty="0">
                <a:highlight>
                  <a:srgbClr val="CCFFCC"/>
                </a:highlight>
              </a:rPr>
              <a:t>比较条件</a:t>
            </a:r>
            <a:r>
              <a:rPr lang="en-US" altLang="zh-CN" dirty="0">
                <a:highlight>
                  <a:srgbClr val="CCFFCC"/>
                </a:highlight>
              </a:rPr>
              <a:t>&gt;</a:t>
            </a:r>
            <a:r>
              <a:rPr lang="zh-CN" altLang="en-US" dirty="0"/>
              <a:t>中使用比较运算符</a:t>
            </a:r>
          </a:p>
          <a:p>
            <a:pPr marL="742950" lvl="1" indent="-285750" defTabSz="914400">
              <a:lnSpc>
                <a:spcPct val="120000"/>
              </a:lnSpc>
            </a:pP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&gt;=</a:t>
            </a:r>
            <a:r>
              <a:rPr lang="zh-CN" altLang="en-US" dirty="0"/>
              <a:t>，</a:t>
            </a:r>
            <a:r>
              <a:rPr lang="en-US" altLang="zh-CN" dirty="0"/>
              <a:t>&lt;=</a:t>
            </a:r>
            <a:r>
              <a:rPr lang="zh-CN" altLang="en-US" dirty="0"/>
              <a:t>，</a:t>
            </a:r>
            <a:r>
              <a:rPr lang="en-US" altLang="zh-CN" dirty="0"/>
              <a:t>!= </a:t>
            </a:r>
            <a:r>
              <a:rPr lang="zh-CN" altLang="en-US" dirty="0"/>
              <a:t>或 </a:t>
            </a:r>
            <a:r>
              <a:rPr lang="en-US" altLang="zh-CN" dirty="0"/>
              <a:t>&lt;&gt;</a:t>
            </a:r>
            <a:r>
              <a:rPr lang="zh-CN" altLang="en-US" dirty="0"/>
              <a:t>，</a:t>
            </a:r>
            <a:r>
              <a:rPr lang="en-US" altLang="zh-CN" dirty="0"/>
              <a:t>!&gt;</a:t>
            </a:r>
            <a:r>
              <a:rPr lang="zh-CN" altLang="en-US" dirty="0"/>
              <a:t>，</a:t>
            </a:r>
            <a:r>
              <a:rPr lang="en-US" altLang="zh-CN" dirty="0"/>
              <a:t>!&lt;</a:t>
            </a:r>
            <a:r>
              <a:rPr lang="zh-CN" altLang="en-US" dirty="0"/>
              <a:t>， </a:t>
            </a:r>
          </a:p>
          <a:p>
            <a:pPr marL="742950" lvl="1" indent="-285750" defTabSz="914400">
              <a:lnSpc>
                <a:spcPct val="120000"/>
              </a:lnSpc>
            </a:pPr>
            <a:r>
              <a:rPr lang="zh-CN" altLang="en-US" dirty="0"/>
              <a:t>逻辑运算符</a:t>
            </a:r>
            <a:r>
              <a:rPr lang="en-US" altLang="zh-CN" dirty="0"/>
              <a:t>NOT  +  </a:t>
            </a:r>
            <a:r>
              <a:rPr lang="zh-CN" altLang="en-US" dirty="0"/>
              <a:t>比较运算符</a:t>
            </a:r>
          </a:p>
          <a:p>
            <a:pPr marL="342900" indent="-342900" defTabSz="914400"/>
            <a:r>
              <a:rPr lang="en-US" altLang="zh-CN" dirty="0"/>
              <a:t>[</a:t>
            </a:r>
            <a:r>
              <a:rPr lang="zh-CN" altLang="en-US" dirty="0"/>
              <a:t>例</a:t>
            </a:r>
            <a:r>
              <a:rPr lang="en-US" altLang="zh-CN" dirty="0"/>
              <a:t>]  </a:t>
            </a:r>
            <a:r>
              <a:rPr lang="zh-CN" altLang="en-US" dirty="0"/>
              <a:t>查询所有年龄在</a:t>
            </a:r>
            <a:r>
              <a:rPr lang="en-US" altLang="zh-CN" dirty="0"/>
              <a:t>20</a:t>
            </a:r>
            <a:r>
              <a:rPr lang="zh-CN" altLang="en-US" dirty="0"/>
              <a:t>岁以下的学生姓名及其年龄</a:t>
            </a:r>
            <a:endParaRPr lang="zh-CN" altLang="en-US" sz="2400" dirty="0"/>
          </a:p>
          <a:p>
            <a:pPr marL="742950" lvl="1" indent="-285750" algn="just" defTabSz="914400">
              <a:buFontTx/>
              <a:buNone/>
            </a:pPr>
            <a:r>
              <a:rPr lang="zh-CN" altLang="en-US" sz="2400" dirty="0"/>
              <a:t>     </a:t>
            </a:r>
            <a:r>
              <a:rPr lang="en-US" altLang="zh-CN" sz="2400" dirty="0">
                <a:solidFill>
                  <a:srgbClr val="0000FF"/>
                </a:solidFill>
              </a:rPr>
              <a:t>SELECT </a:t>
            </a:r>
            <a:r>
              <a:rPr lang="en-US" altLang="zh-CN" sz="2400" dirty="0" err="1">
                <a:solidFill>
                  <a:srgbClr val="0000FF"/>
                </a:solidFill>
              </a:rPr>
              <a:t>Sname</a:t>
            </a:r>
            <a:r>
              <a:rPr lang="en-US" altLang="zh-CN" sz="2400" dirty="0">
                <a:solidFill>
                  <a:srgbClr val="0000FF"/>
                </a:solidFill>
              </a:rPr>
              <a:t>, Sage FROM    Student    </a:t>
            </a:r>
          </a:p>
          <a:p>
            <a:pPr marL="1143000" lvl="2" indent="-228600" algn="just" defTabSz="914400">
              <a:buFont typeface="Wingdings" pitchFamily="2" charset="2"/>
              <a:buNone/>
            </a:pPr>
            <a:r>
              <a:rPr lang="en-US" altLang="zh-CN" sz="2400" dirty="0">
                <a:solidFill>
                  <a:srgbClr val="0000FF"/>
                </a:solidFill>
              </a:rPr>
              <a:t>        WHERE Sage &lt; 20;</a:t>
            </a:r>
            <a:r>
              <a:rPr lang="en-US" altLang="zh-CN" sz="2400" dirty="0"/>
              <a:t>  </a:t>
            </a:r>
          </a:p>
          <a:p>
            <a:pPr marL="2057400" lvl="4" indent="-228600" algn="just" defTabSz="914400">
              <a:buFontTx/>
              <a:buNone/>
            </a:pPr>
            <a:r>
              <a:rPr lang="zh-CN" altLang="en-US" sz="2400" dirty="0"/>
              <a:t> 或  </a:t>
            </a:r>
          </a:p>
          <a:p>
            <a:pPr marL="1143000" lvl="2" indent="-228600" algn="just" defTabSz="914400">
              <a:buFont typeface="Wingdings" pitchFamily="2" charset="2"/>
              <a:buNone/>
            </a:pPr>
            <a:r>
              <a:rPr lang="en-US" altLang="zh-CN" sz="2400" dirty="0">
                <a:solidFill>
                  <a:srgbClr val="0000FF"/>
                </a:solidFill>
              </a:rPr>
              <a:t>SELECT </a:t>
            </a:r>
            <a:r>
              <a:rPr lang="en-US" altLang="zh-CN" sz="2400" dirty="0" err="1">
                <a:solidFill>
                  <a:srgbClr val="0000FF"/>
                </a:solidFill>
              </a:rPr>
              <a:t>Sname</a:t>
            </a:r>
            <a:r>
              <a:rPr lang="en-US" altLang="zh-CN" sz="2400" dirty="0">
                <a:solidFill>
                  <a:srgbClr val="0000FF"/>
                </a:solidFill>
              </a:rPr>
              <a:t>, Sage  FROM    Student </a:t>
            </a:r>
          </a:p>
          <a:p>
            <a:pPr marL="1143000" lvl="2" indent="-228600" defTabSz="914400">
              <a:buFont typeface="Wingdings" pitchFamily="2" charset="2"/>
              <a:buNone/>
            </a:pPr>
            <a:r>
              <a:rPr lang="en-US" altLang="zh-CN" sz="2400" dirty="0">
                <a:solidFill>
                  <a:srgbClr val="0000FF"/>
                </a:solidFill>
              </a:rPr>
              <a:t>        WHERE NOT Sage &gt;= 20</a:t>
            </a:r>
            <a:r>
              <a:rPr lang="zh-CN" altLang="en-US" dirty="0">
                <a:solidFill>
                  <a:srgbClr val="0000FF"/>
                </a:solidFill>
              </a:rPr>
              <a:t>；</a:t>
            </a:r>
            <a:r>
              <a:rPr lang="zh-CN" altLang="en-US" sz="3200"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F757325-54A5-44EE-BC37-92D8CBB62553}" type="slidenum">
              <a:rPr lang="zh-CN" altLang="en-US"/>
              <a:pPr/>
              <a:t>45</a:t>
            </a:fld>
            <a:endParaRPr lang="en-US" altLang="zh-CN"/>
          </a:p>
        </p:txBody>
      </p:sp>
      <p:sp>
        <p:nvSpPr>
          <p:cNvPr id="5" name="日期占位符 4"/>
          <p:cNvSpPr>
            <a:spLocks noGrp="1"/>
          </p:cNvSpPr>
          <p:nvPr>
            <p:ph type="dt" sz="half" idx="11"/>
          </p:nvPr>
        </p:nvSpPr>
        <p:spPr/>
        <p:txBody>
          <a:bodyPr/>
          <a:lstStyle/>
          <a:p>
            <a:fld id="{857DC227-39A0-4AE5-BB8F-66D37214C7A9}" type="datetime1">
              <a:rPr lang="zh-CN" altLang="en-US"/>
              <a:pPr/>
              <a:t>2023/3/5</a:t>
            </a:fld>
            <a:endParaRPr lang="en-US" altLang="zh-CN" sz="1000"/>
          </a:p>
        </p:txBody>
      </p:sp>
      <p:sp>
        <p:nvSpPr>
          <p:cNvPr id="1321986" name="Rectangle 2"/>
          <p:cNvSpPr>
            <a:spLocks noGrp="1" noChangeArrowheads="1"/>
          </p:cNvSpPr>
          <p:nvPr>
            <p:ph type="title"/>
          </p:nvPr>
        </p:nvSpPr>
        <p:spPr/>
        <p:txBody>
          <a:bodyPr/>
          <a:lstStyle/>
          <a:p>
            <a:r>
              <a:rPr lang="en-US" altLang="zh-CN"/>
              <a:t>(2) </a:t>
            </a:r>
            <a:r>
              <a:rPr lang="zh-CN" altLang="en-US"/>
              <a:t>确定范围</a:t>
            </a:r>
          </a:p>
        </p:txBody>
      </p:sp>
      <p:sp>
        <p:nvSpPr>
          <p:cNvPr id="1321987" name="Rectangle 3"/>
          <p:cNvSpPr>
            <a:spLocks noGrp="1" noChangeArrowheads="1"/>
          </p:cNvSpPr>
          <p:nvPr>
            <p:ph type="body" idx="1"/>
          </p:nvPr>
        </p:nvSpPr>
        <p:spPr>
          <a:xfrm>
            <a:off x="560388" y="1196975"/>
            <a:ext cx="8420100" cy="5299075"/>
          </a:xfrm>
        </p:spPr>
        <p:txBody>
          <a:bodyPr/>
          <a:lstStyle/>
          <a:p>
            <a:pPr marL="342900" indent="-342900" defTabSz="914400">
              <a:lnSpc>
                <a:spcPct val="100000"/>
              </a:lnSpc>
            </a:pPr>
            <a:r>
              <a:rPr lang="zh-CN" altLang="en-US" dirty="0"/>
              <a:t>使用谓词   </a:t>
            </a:r>
            <a:r>
              <a:rPr lang="en-US" altLang="zh-CN" dirty="0">
                <a:highlight>
                  <a:srgbClr val="CCFFCC"/>
                </a:highlight>
              </a:rPr>
              <a:t>BETWEEN </a:t>
            </a:r>
            <a:r>
              <a:rPr lang="en-US" altLang="zh-CN" dirty="0">
                <a:highlight>
                  <a:srgbClr val="CCFFCC"/>
                </a:highlight>
                <a:latin typeface="Courier New"/>
              </a:rPr>
              <a:t>…</a:t>
            </a:r>
            <a:r>
              <a:rPr lang="en-US" altLang="zh-CN" dirty="0">
                <a:highlight>
                  <a:srgbClr val="CCFFCC"/>
                </a:highlight>
              </a:rPr>
              <a:t>  AND  </a:t>
            </a:r>
            <a:r>
              <a:rPr lang="en-US" altLang="zh-CN" dirty="0">
                <a:highlight>
                  <a:srgbClr val="CCFFCC"/>
                </a:highlight>
                <a:latin typeface="Courier New"/>
              </a:rPr>
              <a:t>…</a:t>
            </a:r>
            <a:endParaRPr lang="en-US" altLang="zh-CN" dirty="0">
              <a:highlight>
                <a:srgbClr val="CCFFCC"/>
              </a:highlight>
            </a:endParaRPr>
          </a:p>
          <a:p>
            <a:pPr marL="342900" indent="-342900" defTabSz="914400">
              <a:lnSpc>
                <a:spcPct val="100000"/>
              </a:lnSpc>
              <a:buFont typeface="Wingdings" pitchFamily="2" charset="2"/>
              <a:buNone/>
            </a:pPr>
            <a:r>
              <a:rPr lang="en-US" altLang="zh-CN" dirty="0"/>
              <a:t>                        </a:t>
            </a:r>
            <a:r>
              <a:rPr lang="en-US" altLang="zh-CN" dirty="0">
                <a:highlight>
                  <a:srgbClr val="CCFFCC"/>
                </a:highlight>
              </a:rPr>
              <a:t>NOT BETWEEN  </a:t>
            </a:r>
            <a:r>
              <a:rPr lang="en-US" altLang="zh-CN" dirty="0">
                <a:highlight>
                  <a:srgbClr val="CCFFCC"/>
                </a:highlight>
                <a:latin typeface="Courier New"/>
              </a:rPr>
              <a:t>…</a:t>
            </a:r>
            <a:r>
              <a:rPr lang="en-US" altLang="zh-CN" dirty="0">
                <a:highlight>
                  <a:srgbClr val="CCFFCC"/>
                </a:highlight>
              </a:rPr>
              <a:t>  AND  </a:t>
            </a:r>
            <a:r>
              <a:rPr lang="en-US" altLang="zh-CN" dirty="0">
                <a:highlight>
                  <a:srgbClr val="CCFFCC"/>
                </a:highlight>
                <a:latin typeface="Courier New"/>
              </a:rPr>
              <a:t>…</a:t>
            </a:r>
            <a:endParaRPr lang="en-US" altLang="zh-CN" dirty="0">
              <a:highlight>
                <a:srgbClr val="CCFFCC"/>
              </a:highlight>
            </a:endParaRPr>
          </a:p>
          <a:p>
            <a:pPr marL="342900" indent="-342900" defTabSz="914400">
              <a:lnSpc>
                <a:spcPct val="80000"/>
              </a:lnSpc>
            </a:pPr>
            <a:r>
              <a:rPr lang="en-US" altLang="zh-CN" dirty="0"/>
              <a:t>[</a:t>
            </a:r>
            <a:r>
              <a:rPr lang="zh-CN" altLang="en-US" dirty="0"/>
              <a:t>例</a:t>
            </a:r>
            <a:r>
              <a:rPr lang="en-US" altLang="zh-CN" dirty="0"/>
              <a:t>]  </a:t>
            </a:r>
            <a:r>
              <a:rPr lang="zh-CN" altLang="en-US" dirty="0"/>
              <a:t>查询年龄在</a:t>
            </a:r>
            <a:r>
              <a:rPr lang="en-US" altLang="zh-CN" dirty="0"/>
              <a:t>20~23</a:t>
            </a:r>
            <a:r>
              <a:rPr lang="zh-CN" altLang="en-US" dirty="0"/>
              <a:t>岁（</a:t>
            </a:r>
            <a:r>
              <a:rPr lang="zh-CN" altLang="en-US" dirty="0">
                <a:solidFill>
                  <a:srgbClr val="FF0000"/>
                </a:solidFill>
              </a:rPr>
              <a:t>包括</a:t>
            </a:r>
            <a:r>
              <a:rPr lang="en-US" altLang="zh-CN" dirty="0">
                <a:solidFill>
                  <a:srgbClr val="FF0000"/>
                </a:solidFill>
              </a:rPr>
              <a:t>20</a:t>
            </a:r>
            <a:r>
              <a:rPr lang="zh-CN" altLang="en-US" dirty="0">
                <a:solidFill>
                  <a:srgbClr val="FF0000"/>
                </a:solidFill>
              </a:rPr>
              <a:t>岁和</a:t>
            </a:r>
            <a:r>
              <a:rPr lang="en-US" altLang="zh-CN" dirty="0">
                <a:solidFill>
                  <a:srgbClr val="FF0000"/>
                </a:solidFill>
              </a:rPr>
              <a:t>23</a:t>
            </a:r>
            <a:r>
              <a:rPr lang="zh-CN" altLang="en-US" dirty="0">
                <a:solidFill>
                  <a:srgbClr val="FF0000"/>
                </a:solidFill>
              </a:rPr>
              <a:t>岁</a:t>
            </a:r>
            <a:r>
              <a:rPr lang="zh-CN" altLang="en-US" dirty="0"/>
              <a:t>）之间的学生的姓名、系别和年龄。</a:t>
            </a:r>
          </a:p>
          <a:p>
            <a:pPr marL="742950" lvl="1" indent="-285750" algn="just" defTabSz="914400">
              <a:lnSpc>
                <a:spcPct val="80000"/>
              </a:lnSpc>
              <a:buFontTx/>
              <a:buNone/>
            </a:pPr>
            <a:r>
              <a:rPr lang="zh-CN" altLang="en-US" sz="3600" dirty="0"/>
              <a:t>    </a:t>
            </a:r>
            <a:r>
              <a:rPr lang="en-US" altLang="zh-CN" sz="2400" dirty="0">
                <a:solidFill>
                  <a:srgbClr val="0000FF"/>
                </a:solidFill>
              </a:rPr>
              <a:t>SELECT </a:t>
            </a:r>
            <a:r>
              <a:rPr lang="en-US" altLang="zh-CN" sz="2400" dirty="0" err="1">
                <a:solidFill>
                  <a:srgbClr val="0000FF"/>
                </a:solidFill>
              </a:rPr>
              <a:t>Sname</a:t>
            </a:r>
            <a:r>
              <a:rPr lang="en-US" altLang="zh-CN" sz="2400" dirty="0">
                <a:solidFill>
                  <a:srgbClr val="0000FF"/>
                </a:solidFill>
              </a:rPr>
              <a:t>, </a:t>
            </a:r>
            <a:r>
              <a:rPr lang="en-US" altLang="zh-CN" sz="2400" dirty="0" err="1">
                <a:solidFill>
                  <a:srgbClr val="0000FF"/>
                </a:solidFill>
              </a:rPr>
              <a:t>Sdept</a:t>
            </a:r>
            <a:r>
              <a:rPr lang="zh-CN" altLang="en-US" sz="2400" dirty="0">
                <a:solidFill>
                  <a:srgbClr val="0000FF"/>
                </a:solidFill>
              </a:rPr>
              <a:t>，</a:t>
            </a:r>
            <a:r>
              <a:rPr lang="en-US" altLang="zh-CN" sz="2400" dirty="0">
                <a:solidFill>
                  <a:srgbClr val="0000FF"/>
                </a:solidFill>
              </a:rPr>
              <a:t>Sage   FROM   Student</a:t>
            </a:r>
          </a:p>
          <a:p>
            <a:pPr marL="1143000" lvl="2" indent="-228600" defTabSz="914400">
              <a:lnSpc>
                <a:spcPct val="80000"/>
              </a:lnSpc>
              <a:buFont typeface="Wingdings" pitchFamily="2" charset="2"/>
              <a:buNone/>
            </a:pPr>
            <a:r>
              <a:rPr lang="en-US" altLang="zh-CN" sz="2400" dirty="0">
                <a:solidFill>
                  <a:srgbClr val="0000FF"/>
                </a:solidFill>
              </a:rPr>
              <a:t>          WHERE Sage BETWEEN 20 AND 23</a:t>
            </a:r>
            <a:r>
              <a:rPr lang="zh-CN" altLang="en-US" sz="2400" dirty="0"/>
              <a:t> </a:t>
            </a:r>
          </a:p>
          <a:p>
            <a:pPr marL="1143000" lvl="2" indent="-228600" defTabSz="914400">
              <a:lnSpc>
                <a:spcPct val="80000"/>
              </a:lnSpc>
              <a:buFont typeface="Wingdings" pitchFamily="2" charset="2"/>
              <a:buNone/>
            </a:pPr>
            <a:r>
              <a:rPr lang="en-US" altLang="zh-CN" sz="2400" dirty="0">
                <a:solidFill>
                  <a:srgbClr val="0000FF"/>
                </a:solidFill>
              </a:rPr>
              <a:t>         (WHERE Sage &gt;= 20 AND Sage &lt;=23)</a:t>
            </a:r>
            <a:endParaRPr lang="zh-CN" altLang="en-US" sz="2400" dirty="0"/>
          </a:p>
          <a:p>
            <a:pPr marL="342900" indent="-342900" algn="just" defTabSz="914400">
              <a:lnSpc>
                <a:spcPct val="100000"/>
              </a:lnSpc>
            </a:pPr>
            <a:r>
              <a:rPr lang="en-US" altLang="zh-CN" dirty="0"/>
              <a:t>[</a:t>
            </a:r>
            <a:r>
              <a:rPr lang="zh-CN" altLang="en-US" dirty="0"/>
              <a:t>例</a:t>
            </a:r>
            <a:r>
              <a:rPr lang="en-US" altLang="zh-CN" dirty="0"/>
              <a:t>]  </a:t>
            </a:r>
            <a:r>
              <a:rPr lang="zh-CN" altLang="en-US" dirty="0"/>
              <a:t>查询年龄不在</a:t>
            </a:r>
            <a:r>
              <a:rPr lang="en-US" altLang="zh-CN" dirty="0"/>
              <a:t>20~23</a:t>
            </a:r>
            <a:r>
              <a:rPr lang="zh-CN" altLang="en-US" dirty="0"/>
              <a:t>岁之间的学生姓名、系别和年龄</a:t>
            </a:r>
          </a:p>
          <a:p>
            <a:pPr marL="342900" indent="-342900" algn="just" defTabSz="914400">
              <a:lnSpc>
                <a:spcPct val="100000"/>
              </a:lnSpc>
              <a:buFont typeface="Wingdings" pitchFamily="2" charset="2"/>
              <a:buNone/>
            </a:pPr>
            <a:r>
              <a:rPr lang="en-US" altLang="zh-CN" sz="2400" dirty="0"/>
              <a:t>		</a:t>
            </a:r>
            <a:r>
              <a:rPr lang="en-US" altLang="zh-CN" sz="2400" dirty="0">
                <a:solidFill>
                  <a:srgbClr val="0000FF"/>
                </a:solidFill>
              </a:rPr>
              <a:t>SELECT </a:t>
            </a:r>
            <a:r>
              <a:rPr lang="en-US" altLang="zh-CN" sz="2400" dirty="0" err="1">
                <a:solidFill>
                  <a:srgbClr val="0000FF"/>
                </a:solidFill>
              </a:rPr>
              <a:t>Sname</a:t>
            </a:r>
            <a:r>
              <a:rPr lang="en-US" altLang="zh-CN" sz="2400" dirty="0">
                <a:solidFill>
                  <a:srgbClr val="0000FF"/>
                </a:solidFill>
              </a:rPr>
              <a:t>, </a:t>
            </a:r>
            <a:r>
              <a:rPr lang="en-US" altLang="zh-CN" sz="2400" dirty="0" err="1">
                <a:solidFill>
                  <a:srgbClr val="0000FF"/>
                </a:solidFill>
              </a:rPr>
              <a:t>Sdept</a:t>
            </a:r>
            <a:r>
              <a:rPr lang="en-US" altLang="zh-CN" sz="2400" dirty="0">
                <a:solidFill>
                  <a:srgbClr val="0000FF"/>
                </a:solidFill>
              </a:rPr>
              <a:t>, Sage FROM    Student</a:t>
            </a:r>
          </a:p>
          <a:p>
            <a:pPr marL="1143000" lvl="2" indent="-228600" defTabSz="914400">
              <a:lnSpc>
                <a:spcPct val="100000"/>
              </a:lnSpc>
              <a:buFont typeface="Wingdings" pitchFamily="2" charset="2"/>
              <a:buNone/>
            </a:pPr>
            <a:r>
              <a:rPr lang="en-US" altLang="zh-CN" sz="2400" dirty="0">
                <a:solidFill>
                  <a:srgbClr val="0000FF"/>
                </a:solidFill>
              </a:rPr>
              <a:t>           WHERE Sage NOT BETWEEN 20 AND 23</a:t>
            </a:r>
            <a:endParaRPr lang="zh-CN" altLang="en-US" sz="24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21987">
                                            <p:txEl>
                                              <p:pRg st="0" end="0"/>
                                            </p:txEl>
                                          </p:spTgt>
                                        </p:tgtEl>
                                        <p:attrNameLst>
                                          <p:attrName>style.visibility</p:attrName>
                                        </p:attrNameLst>
                                      </p:cBhvr>
                                      <p:to>
                                        <p:strVal val="visible"/>
                                      </p:to>
                                    </p:set>
                                    <p:animEffect transition="in" filter="wipe(up)">
                                      <p:cBhvr>
                                        <p:cTn id="7" dur="1000"/>
                                        <p:tgtEl>
                                          <p:spTgt spid="1321987">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21987">
                                            <p:txEl>
                                              <p:pRg st="1" end="1"/>
                                            </p:txEl>
                                          </p:spTgt>
                                        </p:tgtEl>
                                        <p:attrNameLst>
                                          <p:attrName>style.visibility</p:attrName>
                                        </p:attrNameLst>
                                      </p:cBhvr>
                                      <p:to>
                                        <p:strVal val="visible"/>
                                      </p:to>
                                    </p:set>
                                    <p:animEffect transition="in" filter="wipe(up)">
                                      <p:cBhvr>
                                        <p:cTn id="11" dur="1000"/>
                                        <p:tgtEl>
                                          <p:spTgt spid="132198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21987">
                                            <p:txEl>
                                              <p:pRg st="2" end="2"/>
                                            </p:txEl>
                                          </p:spTgt>
                                        </p:tgtEl>
                                        <p:attrNameLst>
                                          <p:attrName>style.visibility</p:attrName>
                                        </p:attrNameLst>
                                      </p:cBhvr>
                                      <p:to>
                                        <p:strVal val="visible"/>
                                      </p:to>
                                    </p:set>
                                    <p:animEffect transition="in" filter="wipe(up)">
                                      <p:cBhvr>
                                        <p:cTn id="16" dur="1000"/>
                                        <p:tgtEl>
                                          <p:spTgt spid="1321987">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1987">
                                            <p:txEl>
                                              <p:pRg st="3" end="3"/>
                                            </p:txEl>
                                          </p:spTgt>
                                        </p:tgtEl>
                                        <p:attrNameLst>
                                          <p:attrName>style.visibility</p:attrName>
                                        </p:attrNameLst>
                                      </p:cBhvr>
                                      <p:to>
                                        <p:strVal val="visible"/>
                                      </p:to>
                                    </p:set>
                                    <p:animEffect transition="in" filter="wipe(up)">
                                      <p:cBhvr>
                                        <p:cTn id="19" dur="1000"/>
                                        <p:tgtEl>
                                          <p:spTgt spid="1321987">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21987">
                                            <p:txEl>
                                              <p:pRg st="4" end="4"/>
                                            </p:txEl>
                                          </p:spTgt>
                                        </p:tgtEl>
                                        <p:attrNameLst>
                                          <p:attrName>style.visibility</p:attrName>
                                        </p:attrNameLst>
                                      </p:cBhvr>
                                      <p:to>
                                        <p:strVal val="visible"/>
                                      </p:to>
                                    </p:set>
                                    <p:animEffect transition="in" filter="wipe(up)">
                                      <p:cBhvr>
                                        <p:cTn id="22" dur="1000"/>
                                        <p:tgtEl>
                                          <p:spTgt spid="1321987">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21987">
                                            <p:txEl>
                                              <p:pRg st="5" end="5"/>
                                            </p:txEl>
                                          </p:spTgt>
                                        </p:tgtEl>
                                        <p:attrNameLst>
                                          <p:attrName>style.visibility</p:attrName>
                                        </p:attrNameLst>
                                      </p:cBhvr>
                                      <p:to>
                                        <p:strVal val="visible"/>
                                      </p:to>
                                    </p:set>
                                    <p:animEffect transition="in" filter="wipe(up)">
                                      <p:cBhvr>
                                        <p:cTn id="25" dur="1000"/>
                                        <p:tgtEl>
                                          <p:spTgt spid="132198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321987">
                                            <p:txEl>
                                              <p:pRg st="6" end="6"/>
                                            </p:txEl>
                                          </p:spTgt>
                                        </p:tgtEl>
                                        <p:attrNameLst>
                                          <p:attrName>style.visibility</p:attrName>
                                        </p:attrNameLst>
                                      </p:cBhvr>
                                      <p:to>
                                        <p:strVal val="visible"/>
                                      </p:to>
                                    </p:set>
                                    <p:animEffect transition="in" filter="wipe(up)">
                                      <p:cBhvr>
                                        <p:cTn id="30" dur="1000"/>
                                        <p:tgtEl>
                                          <p:spTgt spid="1321987">
                                            <p:txEl>
                                              <p:pRg st="6" end="6"/>
                                            </p:txEl>
                                          </p:spTgt>
                                        </p:tgtEl>
                                      </p:cBhvr>
                                    </p:animEffect>
                                  </p:childTnLst>
                                </p:cTn>
                              </p:par>
                            </p:childTnLst>
                          </p:cTn>
                        </p:par>
                        <p:par>
                          <p:cTn id="31" fill="hold" nodeType="afterGroup">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321987">
                                            <p:txEl>
                                              <p:pRg st="7" end="7"/>
                                            </p:txEl>
                                          </p:spTgt>
                                        </p:tgtEl>
                                        <p:attrNameLst>
                                          <p:attrName>style.visibility</p:attrName>
                                        </p:attrNameLst>
                                      </p:cBhvr>
                                      <p:to>
                                        <p:strVal val="visible"/>
                                      </p:to>
                                    </p:set>
                                    <p:animEffect transition="in" filter="wipe(up)">
                                      <p:cBhvr>
                                        <p:cTn id="34" dur="1000"/>
                                        <p:tgtEl>
                                          <p:spTgt spid="1321987">
                                            <p:txEl>
                                              <p:pRg st="7" end="7"/>
                                            </p:txEl>
                                          </p:spTgt>
                                        </p:tgtEl>
                                      </p:cBhvr>
                                    </p:animEffect>
                                  </p:childTnLst>
                                </p:cTn>
                              </p:par>
                            </p:childTnLst>
                          </p:cTn>
                        </p:par>
                        <p:par>
                          <p:cTn id="35" fill="hold" nodeType="afterGroup">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1321987">
                                            <p:txEl>
                                              <p:pRg st="8" end="8"/>
                                            </p:txEl>
                                          </p:spTgt>
                                        </p:tgtEl>
                                        <p:attrNameLst>
                                          <p:attrName>style.visibility</p:attrName>
                                        </p:attrNameLst>
                                      </p:cBhvr>
                                      <p:to>
                                        <p:strVal val="visible"/>
                                      </p:to>
                                    </p:set>
                                    <p:animEffect transition="in" filter="wipe(up)">
                                      <p:cBhvr>
                                        <p:cTn id="38" dur="1000"/>
                                        <p:tgtEl>
                                          <p:spTgt spid="1321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987"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EF3C9E9-4C19-4750-A1FC-23CA31E2E7F8}" type="slidenum">
              <a:rPr lang="zh-CN" altLang="en-US"/>
              <a:pPr/>
              <a:t>46</a:t>
            </a:fld>
            <a:endParaRPr lang="en-US" altLang="zh-CN"/>
          </a:p>
        </p:txBody>
      </p:sp>
      <p:sp>
        <p:nvSpPr>
          <p:cNvPr id="5" name="日期占位符 4"/>
          <p:cNvSpPr>
            <a:spLocks noGrp="1"/>
          </p:cNvSpPr>
          <p:nvPr>
            <p:ph type="dt" sz="half" idx="11"/>
          </p:nvPr>
        </p:nvSpPr>
        <p:spPr/>
        <p:txBody>
          <a:bodyPr/>
          <a:lstStyle/>
          <a:p>
            <a:fld id="{FB0A59F0-1C75-40A9-81B0-AA310B4FAE72}" type="datetime1">
              <a:rPr lang="zh-CN" altLang="en-US"/>
              <a:pPr/>
              <a:t>2023/3/5</a:t>
            </a:fld>
            <a:endParaRPr lang="en-US" altLang="zh-CN" sz="1000"/>
          </a:p>
        </p:txBody>
      </p:sp>
      <p:sp>
        <p:nvSpPr>
          <p:cNvPr id="1324034" name="Rectangle 2"/>
          <p:cNvSpPr>
            <a:spLocks noGrp="1" noChangeArrowheads="1"/>
          </p:cNvSpPr>
          <p:nvPr>
            <p:ph type="title"/>
          </p:nvPr>
        </p:nvSpPr>
        <p:spPr/>
        <p:txBody>
          <a:bodyPr/>
          <a:lstStyle/>
          <a:p>
            <a:r>
              <a:rPr lang="en-US" altLang="zh-CN"/>
              <a:t>(3) </a:t>
            </a:r>
            <a:r>
              <a:rPr lang="zh-CN" altLang="en-US"/>
              <a:t>确定集合</a:t>
            </a:r>
          </a:p>
        </p:txBody>
      </p:sp>
      <p:sp>
        <p:nvSpPr>
          <p:cNvPr id="1324035" name="Rectangle 3"/>
          <p:cNvSpPr>
            <a:spLocks noGrp="1" noChangeArrowheads="1"/>
          </p:cNvSpPr>
          <p:nvPr>
            <p:ph type="body" idx="1"/>
          </p:nvPr>
        </p:nvSpPr>
        <p:spPr>
          <a:xfrm>
            <a:off x="488950" y="1120775"/>
            <a:ext cx="9072563" cy="5191125"/>
          </a:xfrm>
        </p:spPr>
        <p:txBody>
          <a:bodyPr/>
          <a:lstStyle/>
          <a:p>
            <a:pPr marL="342900" indent="-342900" algn="just" defTabSz="914400"/>
            <a:r>
              <a:rPr lang="zh-CN" altLang="en-US" dirty="0"/>
              <a:t>使用谓词     </a:t>
            </a:r>
            <a:r>
              <a:rPr lang="en-US" altLang="zh-CN" dirty="0">
                <a:highlight>
                  <a:srgbClr val="CCFFCC"/>
                </a:highlight>
              </a:rPr>
              <a:t>IN &lt;</a:t>
            </a:r>
            <a:r>
              <a:rPr lang="zh-CN" altLang="en-US" dirty="0">
                <a:highlight>
                  <a:srgbClr val="CCFFCC"/>
                </a:highlight>
              </a:rPr>
              <a:t>值表</a:t>
            </a:r>
            <a:r>
              <a:rPr lang="en-US" altLang="zh-CN" dirty="0">
                <a:highlight>
                  <a:srgbClr val="CCFFCC"/>
                </a:highlight>
              </a:rPr>
              <a:t>&gt;,  NOT IN &lt;</a:t>
            </a:r>
            <a:r>
              <a:rPr lang="zh-CN" altLang="en-US" dirty="0">
                <a:highlight>
                  <a:srgbClr val="CCFFCC"/>
                </a:highlight>
              </a:rPr>
              <a:t>值表</a:t>
            </a:r>
            <a:r>
              <a:rPr lang="en-US" altLang="zh-CN" dirty="0">
                <a:highlight>
                  <a:srgbClr val="CCFFCC"/>
                </a:highlight>
              </a:rPr>
              <a:t>&gt;</a:t>
            </a:r>
          </a:p>
          <a:p>
            <a:pPr marL="742950" lvl="1" indent="-285750" algn="just" defTabSz="914400"/>
            <a:r>
              <a:rPr lang="en-US" altLang="zh-CN" dirty="0"/>
              <a:t> &lt;</a:t>
            </a:r>
            <a:r>
              <a:rPr lang="zh-CN" altLang="en-US" dirty="0"/>
              <a:t>值表</a:t>
            </a:r>
            <a:r>
              <a:rPr lang="en-US" altLang="zh-CN" dirty="0"/>
              <a:t>&gt;</a:t>
            </a:r>
            <a:r>
              <a:rPr lang="zh-CN" altLang="en-US" dirty="0"/>
              <a:t>：用逗号分隔的一组取值</a:t>
            </a:r>
          </a:p>
          <a:p>
            <a:pPr marL="342900" indent="-342900" defTabSz="914400"/>
            <a:r>
              <a:rPr lang="en-US" altLang="zh-CN" dirty="0"/>
              <a:t>[</a:t>
            </a:r>
            <a:r>
              <a:rPr lang="zh-CN" altLang="en-US" dirty="0">
                <a:ea typeface="黑体" pitchFamily="49" charset="-122"/>
              </a:rPr>
              <a:t>例</a:t>
            </a:r>
            <a:r>
              <a:rPr lang="en-US" altLang="zh-CN" dirty="0"/>
              <a:t>]</a:t>
            </a:r>
            <a:r>
              <a:rPr lang="zh-CN" altLang="en-US" dirty="0"/>
              <a:t>查询信息系（</a:t>
            </a:r>
            <a:r>
              <a:rPr lang="en-US" altLang="zh-CN" dirty="0"/>
              <a:t>IS</a:t>
            </a:r>
            <a:r>
              <a:rPr lang="zh-CN" altLang="en-US" dirty="0"/>
              <a:t>）、数学系（</a:t>
            </a:r>
            <a:r>
              <a:rPr lang="en-US" altLang="zh-CN" dirty="0"/>
              <a:t>MA</a:t>
            </a:r>
            <a:r>
              <a:rPr lang="zh-CN" altLang="en-US" dirty="0"/>
              <a:t>）和计算机科学系（</a:t>
            </a:r>
            <a:r>
              <a:rPr lang="en-US" altLang="zh-CN" dirty="0"/>
              <a:t>CS</a:t>
            </a:r>
            <a:r>
              <a:rPr lang="zh-CN" altLang="en-US" dirty="0"/>
              <a:t>）学生的姓名和性别。</a:t>
            </a:r>
          </a:p>
          <a:p>
            <a:pPr marL="742950" lvl="1" indent="-285750" defTabSz="914400">
              <a:buFontTx/>
              <a:buNone/>
            </a:pPr>
            <a:r>
              <a:rPr lang="en-US" altLang="zh-CN" sz="2400" dirty="0">
                <a:solidFill>
                  <a:srgbClr val="0000FF"/>
                </a:solidFill>
              </a:rPr>
              <a:t>SELECT </a:t>
            </a:r>
            <a:r>
              <a:rPr lang="en-US" altLang="zh-CN" sz="2400" dirty="0" err="1">
                <a:solidFill>
                  <a:srgbClr val="0000FF"/>
                </a:solidFill>
              </a:rPr>
              <a:t>Sname</a:t>
            </a:r>
            <a:r>
              <a:rPr lang="en-US" altLang="zh-CN" sz="2400" dirty="0">
                <a:solidFill>
                  <a:srgbClr val="0000FF"/>
                </a:solidFill>
              </a:rPr>
              <a:t>, </a:t>
            </a:r>
            <a:r>
              <a:rPr lang="en-US" altLang="zh-CN" sz="2400" dirty="0" err="1">
                <a:solidFill>
                  <a:srgbClr val="0000FF"/>
                </a:solidFill>
              </a:rPr>
              <a:t>Ssex</a:t>
            </a:r>
            <a:r>
              <a:rPr lang="en-US" altLang="zh-CN" sz="2400" dirty="0">
                <a:solidFill>
                  <a:srgbClr val="0000FF"/>
                </a:solidFill>
              </a:rPr>
              <a:t>   FROM  Student</a:t>
            </a:r>
          </a:p>
          <a:p>
            <a:pPr marL="742950" lvl="1" indent="-285750" defTabSz="914400">
              <a:buFontTx/>
              <a:buNone/>
            </a:pPr>
            <a:r>
              <a:rPr lang="en-US" altLang="zh-CN" sz="2400" dirty="0">
                <a:solidFill>
                  <a:srgbClr val="0000FF"/>
                </a:solidFill>
              </a:rPr>
              <a:t>          WHERE </a:t>
            </a:r>
            <a:r>
              <a:rPr lang="en-US" altLang="zh-CN" sz="2400" dirty="0" err="1">
                <a:solidFill>
                  <a:srgbClr val="0000FF"/>
                </a:solidFill>
              </a:rPr>
              <a:t>Sdept</a:t>
            </a:r>
            <a:r>
              <a:rPr lang="en-US" altLang="zh-CN" sz="2400" dirty="0">
                <a:solidFill>
                  <a:srgbClr val="0000FF"/>
                </a:solidFill>
              </a:rPr>
              <a:t> IN ( 'IS'</a:t>
            </a:r>
            <a:r>
              <a:rPr lang="zh-CN" altLang="en-US" sz="2400" dirty="0">
                <a:solidFill>
                  <a:srgbClr val="0000FF"/>
                </a:solidFill>
              </a:rPr>
              <a:t>，</a:t>
            </a:r>
            <a:r>
              <a:rPr lang="en-US" altLang="zh-CN" sz="2400" dirty="0">
                <a:solidFill>
                  <a:srgbClr val="0000FF"/>
                </a:solidFill>
              </a:rPr>
              <a:t>'MA'</a:t>
            </a:r>
            <a:r>
              <a:rPr lang="zh-CN" altLang="en-US" sz="2400" dirty="0">
                <a:solidFill>
                  <a:srgbClr val="0000FF"/>
                </a:solidFill>
              </a:rPr>
              <a:t>，</a:t>
            </a:r>
            <a:r>
              <a:rPr lang="en-US" altLang="zh-CN" sz="2400" dirty="0">
                <a:solidFill>
                  <a:srgbClr val="0000FF"/>
                </a:solidFill>
              </a:rPr>
              <a:t>'CS' )</a:t>
            </a:r>
          </a:p>
          <a:p>
            <a:pPr marL="742950" lvl="1" indent="-285750" defTabSz="914400">
              <a:buFontTx/>
              <a:buNone/>
            </a:pPr>
            <a:r>
              <a:rPr lang="en-US" altLang="zh-CN" sz="2400" dirty="0">
                <a:solidFill>
                  <a:srgbClr val="0000FF"/>
                </a:solidFill>
              </a:rPr>
              <a:t>          ( WHERE </a:t>
            </a:r>
            <a:r>
              <a:rPr lang="en-US" altLang="zh-CN" sz="2400" dirty="0" err="1">
                <a:solidFill>
                  <a:srgbClr val="0000FF"/>
                </a:solidFill>
              </a:rPr>
              <a:t>Sdept</a:t>
            </a:r>
            <a:r>
              <a:rPr lang="en-US" altLang="zh-CN" sz="2400" dirty="0">
                <a:solidFill>
                  <a:srgbClr val="0000FF"/>
                </a:solidFill>
              </a:rPr>
              <a:t> = 'IS'</a:t>
            </a:r>
            <a:r>
              <a:rPr lang="zh-CN" altLang="en-US" sz="2400" dirty="0">
                <a:solidFill>
                  <a:srgbClr val="0000FF"/>
                </a:solidFill>
              </a:rPr>
              <a:t> </a:t>
            </a:r>
            <a:r>
              <a:rPr lang="en-US" altLang="zh-CN" sz="2400" dirty="0">
                <a:solidFill>
                  <a:srgbClr val="0000FF"/>
                </a:solidFill>
              </a:rPr>
              <a:t>OR </a:t>
            </a:r>
            <a:r>
              <a:rPr lang="en-US" altLang="zh-CN" sz="2400" dirty="0" err="1">
                <a:solidFill>
                  <a:srgbClr val="0000FF"/>
                </a:solidFill>
              </a:rPr>
              <a:t>Sdept</a:t>
            </a:r>
            <a:r>
              <a:rPr lang="en-US" altLang="zh-CN" sz="2400" dirty="0">
                <a:solidFill>
                  <a:srgbClr val="0000FF"/>
                </a:solidFill>
              </a:rPr>
              <a:t> = 'MA' OR </a:t>
            </a:r>
            <a:r>
              <a:rPr lang="en-US" altLang="zh-CN" sz="2400" dirty="0" err="1">
                <a:solidFill>
                  <a:srgbClr val="0000FF"/>
                </a:solidFill>
              </a:rPr>
              <a:t>Sdept</a:t>
            </a:r>
            <a:r>
              <a:rPr lang="en-US" altLang="zh-CN" sz="2400" dirty="0">
                <a:solidFill>
                  <a:srgbClr val="0000FF"/>
                </a:solidFill>
              </a:rPr>
              <a:t> = 'CS' )</a:t>
            </a:r>
          </a:p>
          <a:p>
            <a:pPr marL="342900" indent="-342900" algn="just" defTabSz="914400"/>
            <a:r>
              <a:rPr lang="en-US" altLang="zh-CN" dirty="0"/>
              <a:t>[</a:t>
            </a:r>
            <a:r>
              <a:rPr lang="zh-CN" altLang="en-US" dirty="0">
                <a:ea typeface="黑体" pitchFamily="49" charset="-122"/>
              </a:rPr>
              <a:t>例</a:t>
            </a:r>
            <a:r>
              <a:rPr lang="en-US" altLang="zh-CN" dirty="0"/>
              <a:t>]</a:t>
            </a:r>
            <a:r>
              <a:rPr lang="zh-CN" altLang="en-US" dirty="0"/>
              <a:t>查询既不是信息系、数学系，也不是计算机科学系的学生的姓名和性别。</a:t>
            </a:r>
          </a:p>
          <a:p>
            <a:pPr marL="742950" lvl="1" indent="-285750" algn="just" defTabSz="914400">
              <a:buFontTx/>
              <a:buNone/>
            </a:pPr>
            <a:r>
              <a:rPr lang="en-US" altLang="zh-CN" dirty="0">
                <a:solidFill>
                  <a:srgbClr val="0000FF"/>
                </a:solidFill>
              </a:rPr>
              <a:t>SELECT </a:t>
            </a:r>
            <a:r>
              <a:rPr lang="en-US" altLang="zh-CN" dirty="0" err="1">
                <a:solidFill>
                  <a:srgbClr val="0000FF"/>
                </a:solidFill>
              </a:rPr>
              <a:t>Sname</a:t>
            </a:r>
            <a:r>
              <a:rPr lang="en-US" altLang="zh-CN" dirty="0">
                <a:solidFill>
                  <a:srgbClr val="0000FF"/>
                </a:solidFill>
              </a:rPr>
              <a:t>, </a:t>
            </a:r>
            <a:r>
              <a:rPr lang="en-US" altLang="zh-CN" dirty="0" err="1">
                <a:solidFill>
                  <a:srgbClr val="0000FF"/>
                </a:solidFill>
              </a:rPr>
              <a:t>Ssex</a:t>
            </a:r>
            <a:r>
              <a:rPr lang="en-US" altLang="zh-CN" dirty="0">
                <a:solidFill>
                  <a:srgbClr val="0000FF"/>
                </a:solidFill>
              </a:rPr>
              <a:t>  FROM Student</a:t>
            </a:r>
          </a:p>
          <a:p>
            <a:pPr marL="342900" indent="-342900" algn="just" defTabSz="914400">
              <a:buFont typeface="Wingdings" pitchFamily="2" charset="2"/>
              <a:buNone/>
            </a:pPr>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 NOT IN ( 'IS'</a:t>
            </a:r>
            <a:r>
              <a:rPr lang="zh-CN" altLang="en-US" dirty="0">
                <a:solidFill>
                  <a:srgbClr val="0000FF"/>
                </a:solidFill>
              </a:rPr>
              <a:t>，</a:t>
            </a:r>
            <a:r>
              <a:rPr lang="en-US" altLang="zh-CN" dirty="0">
                <a:solidFill>
                  <a:srgbClr val="0000FF"/>
                </a:solidFill>
              </a:rPr>
              <a:t>'MA'</a:t>
            </a:r>
            <a:r>
              <a:rPr lang="zh-CN" altLang="en-US" dirty="0">
                <a:solidFill>
                  <a:srgbClr val="0000FF"/>
                </a:solidFill>
              </a:rPr>
              <a:t>，</a:t>
            </a:r>
            <a:r>
              <a:rPr lang="en-US" altLang="zh-CN" dirty="0">
                <a:solidFill>
                  <a:srgbClr val="0000FF"/>
                </a:solidFill>
              </a:rPr>
              <a:t>'CS' )</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24035">
                                            <p:txEl>
                                              <p:pRg st="0" end="0"/>
                                            </p:txEl>
                                          </p:spTgt>
                                        </p:tgtEl>
                                        <p:attrNameLst>
                                          <p:attrName>style.visibility</p:attrName>
                                        </p:attrNameLst>
                                      </p:cBhvr>
                                      <p:to>
                                        <p:strVal val="visible"/>
                                      </p:to>
                                    </p:set>
                                    <p:animEffect transition="in" filter="wipe(up)">
                                      <p:cBhvr>
                                        <p:cTn id="7" dur="1000"/>
                                        <p:tgtEl>
                                          <p:spTgt spid="132403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24035">
                                            <p:txEl>
                                              <p:pRg st="1" end="1"/>
                                            </p:txEl>
                                          </p:spTgt>
                                        </p:tgtEl>
                                        <p:attrNameLst>
                                          <p:attrName>style.visibility</p:attrName>
                                        </p:attrNameLst>
                                      </p:cBhvr>
                                      <p:to>
                                        <p:strVal val="visible"/>
                                      </p:to>
                                    </p:set>
                                    <p:animEffect transition="in" filter="wipe(up)">
                                      <p:cBhvr>
                                        <p:cTn id="11" dur="1000"/>
                                        <p:tgtEl>
                                          <p:spTgt spid="132403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24035">
                                            <p:txEl>
                                              <p:pRg st="2" end="2"/>
                                            </p:txEl>
                                          </p:spTgt>
                                        </p:tgtEl>
                                        <p:attrNameLst>
                                          <p:attrName>style.visibility</p:attrName>
                                        </p:attrNameLst>
                                      </p:cBhvr>
                                      <p:to>
                                        <p:strVal val="visible"/>
                                      </p:to>
                                    </p:set>
                                    <p:animEffect transition="in" filter="wipe(up)">
                                      <p:cBhvr>
                                        <p:cTn id="16" dur="1000"/>
                                        <p:tgtEl>
                                          <p:spTgt spid="1324035">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4035">
                                            <p:txEl>
                                              <p:pRg st="3" end="3"/>
                                            </p:txEl>
                                          </p:spTgt>
                                        </p:tgtEl>
                                        <p:attrNameLst>
                                          <p:attrName>style.visibility</p:attrName>
                                        </p:attrNameLst>
                                      </p:cBhvr>
                                      <p:to>
                                        <p:strVal val="visible"/>
                                      </p:to>
                                    </p:set>
                                    <p:animEffect transition="in" filter="wipe(up)">
                                      <p:cBhvr>
                                        <p:cTn id="19" dur="1000"/>
                                        <p:tgtEl>
                                          <p:spTgt spid="1324035">
                                            <p:txEl>
                                              <p:pRg st="3" end="3"/>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24035">
                                            <p:txEl>
                                              <p:pRg st="4" end="4"/>
                                            </p:txEl>
                                          </p:spTgt>
                                        </p:tgtEl>
                                        <p:attrNameLst>
                                          <p:attrName>style.visibility</p:attrName>
                                        </p:attrNameLst>
                                      </p:cBhvr>
                                      <p:to>
                                        <p:strVal val="visible"/>
                                      </p:to>
                                    </p:set>
                                    <p:animEffect transition="in" filter="wipe(up)">
                                      <p:cBhvr>
                                        <p:cTn id="22" dur="1000"/>
                                        <p:tgtEl>
                                          <p:spTgt spid="1324035">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24035">
                                            <p:txEl>
                                              <p:pRg st="5" end="5"/>
                                            </p:txEl>
                                          </p:spTgt>
                                        </p:tgtEl>
                                        <p:attrNameLst>
                                          <p:attrName>style.visibility</p:attrName>
                                        </p:attrNameLst>
                                      </p:cBhvr>
                                      <p:to>
                                        <p:strVal val="visible"/>
                                      </p:to>
                                    </p:set>
                                    <p:animEffect transition="in" filter="wipe(up)">
                                      <p:cBhvr>
                                        <p:cTn id="25" dur="1000"/>
                                        <p:tgtEl>
                                          <p:spTgt spid="132403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324035">
                                            <p:txEl>
                                              <p:pRg st="6" end="6"/>
                                            </p:txEl>
                                          </p:spTgt>
                                        </p:tgtEl>
                                        <p:attrNameLst>
                                          <p:attrName>style.visibility</p:attrName>
                                        </p:attrNameLst>
                                      </p:cBhvr>
                                      <p:to>
                                        <p:strVal val="visible"/>
                                      </p:to>
                                    </p:set>
                                    <p:animEffect transition="in" filter="wipe(up)">
                                      <p:cBhvr>
                                        <p:cTn id="30" dur="1000"/>
                                        <p:tgtEl>
                                          <p:spTgt spid="1324035">
                                            <p:txEl>
                                              <p:pRg st="6" end="6"/>
                                            </p:txEl>
                                          </p:spTgt>
                                        </p:tgtEl>
                                      </p:cBhvr>
                                    </p:animEffect>
                                  </p:childTnLst>
                                </p:cTn>
                              </p:par>
                            </p:childTnLst>
                          </p:cTn>
                        </p:par>
                        <p:par>
                          <p:cTn id="31" fill="hold" nodeType="afterGroup">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324035">
                                            <p:txEl>
                                              <p:pRg st="7" end="7"/>
                                            </p:txEl>
                                          </p:spTgt>
                                        </p:tgtEl>
                                        <p:attrNameLst>
                                          <p:attrName>style.visibility</p:attrName>
                                        </p:attrNameLst>
                                      </p:cBhvr>
                                      <p:to>
                                        <p:strVal val="visible"/>
                                      </p:to>
                                    </p:set>
                                    <p:animEffect transition="in" filter="wipe(up)">
                                      <p:cBhvr>
                                        <p:cTn id="34" dur="1000"/>
                                        <p:tgtEl>
                                          <p:spTgt spid="1324035">
                                            <p:txEl>
                                              <p:pRg st="7" end="7"/>
                                            </p:txEl>
                                          </p:spTgt>
                                        </p:tgtEl>
                                      </p:cBhvr>
                                    </p:animEffect>
                                  </p:childTnLst>
                                </p:cTn>
                              </p:par>
                            </p:childTnLst>
                          </p:cTn>
                        </p:par>
                        <p:par>
                          <p:cTn id="35" fill="hold" nodeType="afterGroup">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1324035">
                                            <p:txEl>
                                              <p:pRg st="8" end="8"/>
                                            </p:txEl>
                                          </p:spTgt>
                                        </p:tgtEl>
                                        <p:attrNameLst>
                                          <p:attrName>style.visibility</p:attrName>
                                        </p:attrNameLst>
                                      </p:cBhvr>
                                      <p:to>
                                        <p:strVal val="visible"/>
                                      </p:to>
                                    </p:set>
                                    <p:animEffect transition="in" filter="wipe(up)">
                                      <p:cBhvr>
                                        <p:cTn id="38" dur="1000"/>
                                        <p:tgtEl>
                                          <p:spTgt spid="13240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403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95EAC08-9121-495D-9872-BDC294F76F70}" type="slidenum">
              <a:rPr lang="zh-CN" altLang="en-US"/>
              <a:pPr/>
              <a:t>47</a:t>
            </a:fld>
            <a:endParaRPr lang="en-US" altLang="zh-CN"/>
          </a:p>
        </p:txBody>
      </p:sp>
      <p:sp>
        <p:nvSpPr>
          <p:cNvPr id="5" name="日期占位符 4"/>
          <p:cNvSpPr>
            <a:spLocks noGrp="1"/>
          </p:cNvSpPr>
          <p:nvPr>
            <p:ph type="dt" sz="half" idx="11"/>
          </p:nvPr>
        </p:nvSpPr>
        <p:spPr/>
        <p:txBody>
          <a:bodyPr/>
          <a:lstStyle/>
          <a:p>
            <a:fld id="{422F8849-BDC2-4AAC-984C-DCB526F696B1}" type="datetime1">
              <a:rPr lang="zh-CN" altLang="en-US"/>
              <a:pPr/>
              <a:t>2023/3/5</a:t>
            </a:fld>
            <a:endParaRPr lang="en-US" altLang="zh-CN" sz="1000"/>
          </a:p>
        </p:txBody>
      </p:sp>
      <p:sp>
        <p:nvSpPr>
          <p:cNvPr id="1326082" name="Rectangle 2"/>
          <p:cNvSpPr>
            <a:spLocks noGrp="1" noChangeArrowheads="1"/>
          </p:cNvSpPr>
          <p:nvPr>
            <p:ph type="title"/>
          </p:nvPr>
        </p:nvSpPr>
        <p:spPr/>
        <p:txBody>
          <a:bodyPr/>
          <a:lstStyle/>
          <a:p>
            <a:r>
              <a:rPr lang="en-US" altLang="zh-CN"/>
              <a:t>(4) </a:t>
            </a:r>
            <a:r>
              <a:rPr lang="zh-CN" altLang="en-US"/>
              <a:t>字符串匹配</a:t>
            </a:r>
          </a:p>
        </p:txBody>
      </p:sp>
      <p:sp>
        <p:nvSpPr>
          <p:cNvPr id="1326083" name="Rectangle 3"/>
          <p:cNvSpPr>
            <a:spLocks noGrp="1" noChangeArrowheads="1"/>
          </p:cNvSpPr>
          <p:nvPr>
            <p:ph type="body" idx="1"/>
          </p:nvPr>
        </p:nvSpPr>
        <p:spPr>
          <a:xfrm>
            <a:off x="488950" y="1125538"/>
            <a:ext cx="9001125" cy="5343001"/>
          </a:xfrm>
        </p:spPr>
        <p:txBody>
          <a:bodyPr/>
          <a:lstStyle/>
          <a:p>
            <a:pPr marL="342900" indent="-342900" algn="just" defTabSz="914400">
              <a:lnSpc>
                <a:spcPct val="80000"/>
              </a:lnSpc>
              <a:buFont typeface="Wingdings" pitchFamily="2" charset="2"/>
              <a:buNone/>
            </a:pPr>
            <a:r>
              <a:rPr lang="zh-CN" altLang="en-US" dirty="0"/>
              <a:t> </a:t>
            </a:r>
            <a:r>
              <a:rPr lang="en-US" altLang="zh-CN" dirty="0">
                <a:highlight>
                  <a:srgbClr val="CCFFCC"/>
                </a:highlight>
              </a:rPr>
              <a:t>[NOT] LIKE  ‘&lt;</a:t>
            </a:r>
            <a:r>
              <a:rPr lang="zh-CN" altLang="en-US" dirty="0">
                <a:highlight>
                  <a:srgbClr val="CCFFCC"/>
                </a:highlight>
              </a:rPr>
              <a:t>匹配串</a:t>
            </a:r>
            <a:r>
              <a:rPr lang="en-US" altLang="zh-CN" dirty="0">
                <a:highlight>
                  <a:srgbClr val="CCFFCC"/>
                </a:highlight>
              </a:rPr>
              <a:t>&gt;’  [ESCAPE ‘ &lt;</a:t>
            </a:r>
            <a:r>
              <a:rPr lang="zh-CN" altLang="en-US" dirty="0">
                <a:highlight>
                  <a:srgbClr val="CCFFCC"/>
                </a:highlight>
              </a:rPr>
              <a:t>换码字符</a:t>
            </a:r>
            <a:r>
              <a:rPr lang="en-US" altLang="zh-CN" dirty="0">
                <a:highlight>
                  <a:srgbClr val="CCFFCC"/>
                </a:highlight>
              </a:rPr>
              <a:t>&gt;’]</a:t>
            </a:r>
          </a:p>
          <a:p>
            <a:pPr marL="342900" indent="-342900" algn="just" defTabSz="914400">
              <a:lnSpc>
                <a:spcPct val="80000"/>
              </a:lnSpc>
            </a:pPr>
            <a:r>
              <a:rPr lang="en-US" altLang="zh-CN" dirty="0"/>
              <a:t>&lt;</a:t>
            </a:r>
            <a:r>
              <a:rPr lang="zh-CN" altLang="en-US" dirty="0"/>
              <a:t>匹配串</a:t>
            </a:r>
            <a:r>
              <a:rPr lang="en-US" altLang="zh-CN" dirty="0"/>
              <a:t>&gt;</a:t>
            </a:r>
            <a:r>
              <a:rPr lang="zh-CN" altLang="en-US" dirty="0"/>
              <a:t>：指定匹配模板</a:t>
            </a:r>
          </a:p>
          <a:p>
            <a:pPr marL="642938" lvl="1" indent="-109538" algn="just" defTabSz="914400">
              <a:lnSpc>
                <a:spcPct val="80000"/>
              </a:lnSpc>
            </a:pPr>
            <a:r>
              <a:rPr lang="zh-CN" altLang="en-US" dirty="0"/>
              <a:t>匹配模板：固定字符串或含通配符的字符串</a:t>
            </a:r>
          </a:p>
          <a:p>
            <a:pPr marL="1143000" lvl="2" indent="-309563" algn="just" defTabSz="914400">
              <a:lnSpc>
                <a:spcPct val="80000"/>
              </a:lnSpc>
            </a:pPr>
            <a:r>
              <a:rPr lang="zh-CN" altLang="en-US" dirty="0"/>
              <a:t>当匹配模板为固定字符串时</a:t>
            </a:r>
            <a:r>
              <a:rPr lang="en-US" altLang="zh-CN" dirty="0"/>
              <a:t>,</a:t>
            </a:r>
            <a:r>
              <a:rPr lang="zh-CN" altLang="en-US" dirty="0"/>
              <a:t>可以用 </a:t>
            </a:r>
            <a:r>
              <a:rPr lang="en-US" altLang="zh-CN" dirty="0"/>
              <a:t>= </a:t>
            </a:r>
            <a:r>
              <a:rPr lang="zh-CN" altLang="en-US" dirty="0"/>
              <a:t>运算符取代 </a:t>
            </a:r>
            <a:r>
              <a:rPr lang="en-US" altLang="zh-CN" dirty="0"/>
              <a:t>LIKE </a:t>
            </a:r>
            <a:r>
              <a:rPr lang="zh-CN" altLang="en-US" dirty="0"/>
              <a:t>谓词</a:t>
            </a:r>
            <a:r>
              <a:rPr lang="en-US" altLang="zh-CN" dirty="0"/>
              <a:t>,</a:t>
            </a:r>
            <a:r>
              <a:rPr lang="zh-CN" altLang="en-US" dirty="0"/>
              <a:t>用 </a:t>
            </a:r>
            <a:r>
              <a:rPr lang="en-US" altLang="zh-CN" dirty="0"/>
              <a:t>!= </a:t>
            </a:r>
            <a:r>
              <a:rPr lang="zh-CN" altLang="en-US" dirty="0"/>
              <a:t>或 </a:t>
            </a:r>
            <a:r>
              <a:rPr lang="en-US" altLang="zh-CN" dirty="0"/>
              <a:t>&lt;&gt;</a:t>
            </a:r>
            <a:r>
              <a:rPr lang="zh-CN" altLang="en-US" dirty="0"/>
              <a:t>运算符取代 </a:t>
            </a:r>
            <a:r>
              <a:rPr lang="en-US" altLang="zh-CN" dirty="0"/>
              <a:t>NOT LIKE</a:t>
            </a:r>
            <a:r>
              <a:rPr lang="zh-CN" altLang="en-US" dirty="0"/>
              <a:t>谓词</a:t>
            </a:r>
          </a:p>
          <a:p>
            <a:pPr marL="642938" lvl="1" indent="-109538" algn="just" defTabSz="914400">
              <a:lnSpc>
                <a:spcPct val="80000"/>
              </a:lnSpc>
            </a:pPr>
            <a:r>
              <a:rPr lang="zh-CN" altLang="en-US" dirty="0"/>
              <a:t>通配符</a:t>
            </a:r>
          </a:p>
          <a:p>
            <a:pPr marL="1143000" lvl="2" indent="-309563" defTabSz="914400">
              <a:lnSpc>
                <a:spcPct val="80000"/>
              </a:lnSpc>
            </a:pPr>
            <a:r>
              <a:rPr lang="en-US" altLang="zh-CN" dirty="0"/>
              <a:t>% </a:t>
            </a:r>
            <a:r>
              <a:rPr lang="zh-CN" altLang="en-US" dirty="0"/>
              <a:t>代表任意长度（长度可以为</a:t>
            </a:r>
            <a:r>
              <a:rPr lang="en-US" altLang="zh-CN" dirty="0"/>
              <a:t>0</a:t>
            </a:r>
            <a:r>
              <a:rPr lang="zh-CN" altLang="en-US" dirty="0"/>
              <a:t>）的字符串</a:t>
            </a:r>
          </a:p>
          <a:p>
            <a:pPr marL="1143000" lvl="2" indent="-309563" defTabSz="914400">
              <a:lnSpc>
                <a:spcPct val="80000"/>
              </a:lnSpc>
              <a:buFont typeface="Wingdings" pitchFamily="2" charset="2"/>
              <a:buNone/>
            </a:pPr>
            <a:r>
              <a:rPr lang="zh-CN" altLang="en-US" dirty="0"/>
              <a:t>例：</a:t>
            </a:r>
            <a:r>
              <a:rPr lang="en-US" altLang="zh-CN" dirty="0" err="1"/>
              <a:t>a%b</a:t>
            </a:r>
            <a:r>
              <a:rPr lang="zh-CN" altLang="en-US" dirty="0"/>
              <a:t>表示以</a:t>
            </a:r>
            <a:r>
              <a:rPr lang="en-US" altLang="zh-CN" dirty="0"/>
              <a:t>a</a:t>
            </a:r>
            <a:r>
              <a:rPr lang="zh-CN" altLang="en-US" dirty="0"/>
              <a:t>开头，以</a:t>
            </a:r>
            <a:r>
              <a:rPr lang="en-US" altLang="zh-CN" dirty="0"/>
              <a:t>b</a:t>
            </a:r>
            <a:r>
              <a:rPr lang="zh-CN" altLang="en-US" dirty="0"/>
              <a:t>结尾的任意长度的字符串。如</a:t>
            </a:r>
            <a:r>
              <a:rPr lang="en-US" altLang="zh-CN" dirty="0" err="1"/>
              <a:t>acb</a:t>
            </a:r>
            <a:r>
              <a:rPr lang="zh-CN" altLang="en-US" dirty="0"/>
              <a:t>，</a:t>
            </a:r>
            <a:r>
              <a:rPr lang="en-US" altLang="zh-CN" dirty="0" err="1"/>
              <a:t>addgb</a:t>
            </a:r>
            <a:r>
              <a:rPr lang="zh-CN" altLang="en-US" dirty="0"/>
              <a:t>，</a:t>
            </a:r>
            <a:r>
              <a:rPr lang="en-US" altLang="zh-CN" dirty="0" err="1"/>
              <a:t>ab</a:t>
            </a:r>
            <a:r>
              <a:rPr lang="en-US" altLang="zh-CN" dirty="0"/>
              <a:t> </a:t>
            </a:r>
            <a:r>
              <a:rPr lang="zh-CN" altLang="en-US" dirty="0"/>
              <a:t>等都满足该匹配串</a:t>
            </a:r>
          </a:p>
          <a:p>
            <a:pPr marL="1143000" lvl="2" indent="-309563" defTabSz="914400">
              <a:lnSpc>
                <a:spcPct val="80000"/>
              </a:lnSpc>
            </a:pPr>
            <a:r>
              <a:rPr lang="en-US" altLang="zh-CN" dirty="0"/>
              <a:t>_ (</a:t>
            </a:r>
            <a:r>
              <a:rPr lang="zh-CN" altLang="en-US" dirty="0"/>
              <a:t>下横线</a:t>
            </a:r>
            <a:r>
              <a:rPr lang="en-US" altLang="zh-CN" dirty="0"/>
              <a:t>) </a:t>
            </a:r>
            <a:r>
              <a:rPr lang="zh-CN" altLang="en-US" dirty="0"/>
              <a:t>代表任意</a:t>
            </a:r>
            <a:r>
              <a:rPr lang="zh-CN" altLang="en-US" dirty="0">
                <a:solidFill>
                  <a:srgbClr val="0000FF"/>
                </a:solidFill>
              </a:rPr>
              <a:t>单个字符</a:t>
            </a:r>
          </a:p>
          <a:p>
            <a:pPr marL="642938" lvl="1" indent="-109538" defTabSz="914400">
              <a:lnSpc>
                <a:spcPct val="80000"/>
              </a:lnSpc>
              <a:buFontTx/>
              <a:buNone/>
            </a:pPr>
            <a:r>
              <a:rPr lang="zh-CN" altLang="en-US" dirty="0"/>
              <a:t>例：</a:t>
            </a:r>
            <a:r>
              <a:rPr lang="en-US" altLang="zh-CN" dirty="0" err="1"/>
              <a:t>a_b</a:t>
            </a:r>
            <a:r>
              <a:rPr lang="zh-CN" altLang="en-US" dirty="0"/>
              <a:t>表示以</a:t>
            </a:r>
            <a:r>
              <a:rPr lang="en-US" altLang="zh-CN" dirty="0"/>
              <a:t>a</a:t>
            </a:r>
            <a:r>
              <a:rPr lang="zh-CN" altLang="en-US" dirty="0"/>
              <a:t>开头，以</a:t>
            </a:r>
            <a:r>
              <a:rPr lang="en-US" altLang="zh-CN" dirty="0"/>
              <a:t>b</a:t>
            </a:r>
            <a:r>
              <a:rPr lang="zh-CN" altLang="en-US" dirty="0"/>
              <a:t>结尾的长度为</a:t>
            </a:r>
            <a:r>
              <a:rPr lang="en-US" altLang="zh-CN" dirty="0"/>
              <a:t>3</a:t>
            </a:r>
            <a:r>
              <a:rPr lang="zh-CN" altLang="en-US" dirty="0"/>
              <a:t>的任意字符串。如</a:t>
            </a:r>
            <a:r>
              <a:rPr lang="en-US" altLang="zh-CN" dirty="0" err="1"/>
              <a:t>acb</a:t>
            </a:r>
            <a:r>
              <a:rPr lang="zh-CN" altLang="en-US" dirty="0"/>
              <a:t>，</a:t>
            </a:r>
            <a:r>
              <a:rPr lang="en-US" altLang="zh-CN" dirty="0" err="1"/>
              <a:t>afb</a:t>
            </a:r>
            <a:r>
              <a:rPr lang="zh-CN" altLang="en-US" dirty="0"/>
              <a:t>等都满足该匹配串</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8785DBF-D245-4F74-8BA7-7497F0EBE80F}" type="slidenum">
              <a:rPr lang="zh-CN" altLang="en-US"/>
              <a:pPr/>
              <a:t>48</a:t>
            </a:fld>
            <a:endParaRPr lang="en-US" altLang="zh-CN"/>
          </a:p>
        </p:txBody>
      </p:sp>
      <p:sp>
        <p:nvSpPr>
          <p:cNvPr id="5" name="日期占位符 4"/>
          <p:cNvSpPr>
            <a:spLocks noGrp="1"/>
          </p:cNvSpPr>
          <p:nvPr>
            <p:ph type="dt" sz="half" idx="11"/>
          </p:nvPr>
        </p:nvSpPr>
        <p:spPr/>
        <p:txBody>
          <a:bodyPr/>
          <a:lstStyle/>
          <a:p>
            <a:fld id="{A144C1B1-151A-449A-A589-FD48B9E87417}" type="datetime1">
              <a:rPr lang="zh-CN" altLang="en-US"/>
              <a:pPr/>
              <a:t>2023/3/5</a:t>
            </a:fld>
            <a:endParaRPr lang="en-US" altLang="zh-CN" sz="1000"/>
          </a:p>
        </p:txBody>
      </p:sp>
      <p:sp>
        <p:nvSpPr>
          <p:cNvPr id="1362946" name="Rectangle 2"/>
          <p:cNvSpPr>
            <a:spLocks noGrp="1" noChangeArrowheads="1"/>
          </p:cNvSpPr>
          <p:nvPr>
            <p:ph type="title"/>
          </p:nvPr>
        </p:nvSpPr>
        <p:spPr/>
        <p:txBody>
          <a:bodyPr/>
          <a:lstStyle/>
          <a:p>
            <a:r>
              <a:rPr lang="en-US" altLang="zh-CN"/>
              <a:t>(4) </a:t>
            </a:r>
            <a:r>
              <a:rPr lang="zh-CN" altLang="en-US"/>
              <a:t>字符串匹配</a:t>
            </a:r>
          </a:p>
        </p:txBody>
      </p:sp>
      <p:sp>
        <p:nvSpPr>
          <p:cNvPr id="1362947" name="Rectangle 3"/>
          <p:cNvSpPr>
            <a:spLocks noGrp="1" noChangeArrowheads="1"/>
          </p:cNvSpPr>
          <p:nvPr>
            <p:ph type="body" idx="1"/>
          </p:nvPr>
        </p:nvSpPr>
        <p:spPr>
          <a:xfrm>
            <a:off x="488950" y="1125538"/>
            <a:ext cx="9001125" cy="2647950"/>
          </a:xfrm>
        </p:spPr>
        <p:txBody>
          <a:bodyPr/>
          <a:lstStyle/>
          <a:p>
            <a:pPr marL="342900" indent="-342900" algn="just" defTabSz="914400">
              <a:lnSpc>
                <a:spcPct val="100000"/>
              </a:lnSpc>
              <a:buFont typeface="Wingdings" pitchFamily="2" charset="2"/>
              <a:buNone/>
            </a:pPr>
            <a:r>
              <a:rPr lang="zh-CN" altLang="en-US" dirty="0"/>
              <a:t> </a:t>
            </a:r>
            <a:r>
              <a:rPr lang="en-US" altLang="zh-CN" dirty="0">
                <a:highlight>
                  <a:srgbClr val="CCFFCC"/>
                </a:highlight>
              </a:rPr>
              <a:t>[NOT] LIKE  ‘&lt;</a:t>
            </a:r>
            <a:r>
              <a:rPr lang="zh-CN" altLang="en-US" dirty="0">
                <a:highlight>
                  <a:srgbClr val="CCFFCC"/>
                </a:highlight>
              </a:rPr>
              <a:t>匹配串</a:t>
            </a:r>
            <a:r>
              <a:rPr lang="en-US" altLang="zh-CN" dirty="0">
                <a:highlight>
                  <a:srgbClr val="CCFFCC"/>
                </a:highlight>
              </a:rPr>
              <a:t>&gt;’  [ESCAPE ‘ &lt;</a:t>
            </a:r>
            <a:r>
              <a:rPr lang="zh-CN" altLang="en-US" dirty="0">
                <a:highlight>
                  <a:srgbClr val="CCFFCC"/>
                </a:highlight>
              </a:rPr>
              <a:t>换码字符</a:t>
            </a:r>
            <a:r>
              <a:rPr lang="en-US" altLang="zh-CN" dirty="0">
                <a:highlight>
                  <a:srgbClr val="CCFFCC"/>
                </a:highlight>
              </a:rPr>
              <a:t>&gt;’]</a:t>
            </a:r>
          </a:p>
          <a:p>
            <a:pPr marL="642938" lvl="1" indent="-109538" algn="just" defTabSz="914400"/>
            <a:r>
              <a:rPr lang="en-US" altLang="zh-CN" dirty="0"/>
              <a:t>ESCAPE </a:t>
            </a:r>
            <a:r>
              <a:rPr lang="zh-CN" altLang="en-US" dirty="0"/>
              <a:t>短语：</a:t>
            </a:r>
          </a:p>
          <a:p>
            <a:pPr marL="1143000" lvl="2" indent="-309563" defTabSz="914400">
              <a:lnSpc>
                <a:spcPct val="120000"/>
              </a:lnSpc>
            </a:pPr>
            <a:r>
              <a:rPr lang="zh-CN" altLang="en-US" dirty="0"/>
              <a:t>当用户要查询的字符串本身就含有 </a:t>
            </a:r>
            <a:r>
              <a:rPr lang="en-US" altLang="zh-CN" dirty="0"/>
              <a:t>% </a:t>
            </a:r>
            <a:r>
              <a:rPr lang="zh-CN" altLang="en-US" dirty="0"/>
              <a:t>或 </a:t>
            </a:r>
            <a:r>
              <a:rPr lang="en-US" altLang="zh-CN" dirty="0"/>
              <a:t>_ </a:t>
            </a:r>
            <a:r>
              <a:rPr lang="zh-CN" altLang="en-US" dirty="0"/>
              <a:t>时，要使用</a:t>
            </a:r>
            <a:r>
              <a:rPr lang="en-US" altLang="zh-CN" dirty="0"/>
              <a:t>ESCAPE '&lt;</a:t>
            </a:r>
            <a:r>
              <a:rPr lang="zh-CN" altLang="en-US" dirty="0"/>
              <a:t>换码字符</a:t>
            </a:r>
            <a:r>
              <a:rPr lang="en-US" altLang="zh-CN" dirty="0"/>
              <a:t>&gt;' </a:t>
            </a:r>
            <a:r>
              <a:rPr lang="zh-CN" altLang="en-US" dirty="0"/>
              <a:t>短语对通配符进行转义</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9523042-406A-4D21-9B03-F838A3459383}" type="slidenum">
              <a:rPr lang="zh-CN" altLang="en-US"/>
              <a:pPr/>
              <a:t>49</a:t>
            </a:fld>
            <a:endParaRPr lang="en-US" altLang="zh-CN"/>
          </a:p>
        </p:txBody>
      </p:sp>
      <p:sp>
        <p:nvSpPr>
          <p:cNvPr id="5" name="日期占位符 4"/>
          <p:cNvSpPr>
            <a:spLocks noGrp="1"/>
          </p:cNvSpPr>
          <p:nvPr>
            <p:ph type="dt" sz="half" idx="11"/>
          </p:nvPr>
        </p:nvSpPr>
        <p:spPr/>
        <p:txBody>
          <a:bodyPr/>
          <a:lstStyle/>
          <a:p>
            <a:fld id="{B4EF0CE3-EE64-423B-B259-B61FA39A9B6F}" type="datetime1">
              <a:rPr lang="zh-CN" altLang="en-US"/>
              <a:pPr/>
              <a:t>2023/3/5</a:t>
            </a:fld>
            <a:endParaRPr lang="en-US" altLang="zh-CN" sz="1000"/>
          </a:p>
        </p:txBody>
      </p:sp>
      <p:sp>
        <p:nvSpPr>
          <p:cNvPr id="1330178" name="Rectangle 2"/>
          <p:cNvSpPr>
            <a:spLocks noGrp="1" noChangeArrowheads="1"/>
          </p:cNvSpPr>
          <p:nvPr>
            <p:ph type="title"/>
          </p:nvPr>
        </p:nvSpPr>
        <p:spPr/>
        <p:txBody>
          <a:bodyPr/>
          <a:lstStyle/>
          <a:p>
            <a:r>
              <a:rPr lang="en-US" altLang="zh-CN"/>
              <a:t>(4) </a:t>
            </a:r>
            <a:r>
              <a:rPr lang="zh-CN" altLang="en-US"/>
              <a:t>字符串匹配</a:t>
            </a:r>
          </a:p>
        </p:txBody>
      </p:sp>
      <p:sp>
        <p:nvSpPr>
          <p:cNvPr id="1330179" name="Rectangle 3"/>
          <p:cNvSpPr>
            <a:spLocks noGrp="1" noChangeArrowheads="1"/>
          </p:cNvSpPr>
          <p:nvPr>
            <p:ph type="body" idx="1"/>
          </p:nvPr>
        </p:nvSpPr>
        <p:spPr>
          <a:xfrm>
            <a:off x="650875" y="1143000"/>
            <a:ext cx="8820150" cy="4442498"/>
          </a:xfrm>
        </p:spPr>
        <p:txBody>
          <a:bodyPr/>
          <a:lstStyle/>
          <a:p>
            <a:pPr marL="342900" indent="-342900" defTabSz="914400"/>
            <a:r>
              <a:rPr lang="zh-CN" altLang="en-US" dirty="0"/>
              <a:t>匹配模板为含通配符的字符串</a:t>
            </a:r>
          </a:p>
          <a:p>
            <a:pPr marL="342900" indent="-342900" defTabSz="914400">
              <a:buFont typeface="Wingdings" pitchFamily="2" charset="2"/>
              <a:buNone/>
            </a:pPr>
            <a:r>
              <a:rPr lang="en-US" altLang="zh-CN" dirty="0"/>
              <a:t>[</a:t>
            </a:r>
            <a:r>
              <a:rPr lang="zh-CN" altLang="en-US" dirty="0"/>
              <a:t>例</a:t>
            </a:r>
            <a:r>
              <a:rPr lang="en-US" altLang="zh-CN" dirty="0"/>
              <a:t>]  </a:t>
            </a:r>
            <a:r>
              <a:rPr lang="zh-CN" altLang="en-US" dirty="0"/>
              <a:t>查询所有姓刘学生的姓名、学号和性别。</a:t>
            </a:r>
          </a:p>
          <a:p>
            <a:pPr marL="742950" lvl="1" indent="-285750" defTabSz="914400">
              <a:buFontTx/>
              <a:buNone/>
            </a:pPr>
            <a:r>
              <a:rPr lang="zh-CN" altLang="en-US" dirty="0"/>
              <a:t>      </a:t>
            </a:r>
            <a:r>
              <a:rPr lang="en-US" altLang="zh-CN" dirty="0">
                <a:solidFill>
                  <a:srgbClr val="0000FF"/>
                </a:solidFill>
              </a:rPr>
              <a:t>SELECT </a:t>
            </a:r>
            <a:r>
              <a:rPr lang="en-US" altLang="zh-CN" dirty="0" err="1">
                <a:solidFill>
                  <a:srgbClr val="0000FF"/>
                </a:solidFill>
              </a:rPr>
              <a:t>Sname</a:t>
            </a:r>
            <a:r>
              <a:rPr lang="en-US" altLang="zh-CN" dirty="0">
                <a:solidFill>
                  <a:srgbClr val="0000FF"/>
                </a:solidFill>
              </a:rPr>
              <a:t>, </a:t>
            </a:r>
            <a:r>
              <a:rPr lang="en-US" altLang="zh-CN" dirty="0" err="1">
                <a:solidFill>
                  <a:srgbClr val="0000FF"/>
                </a:solidFill>
              </a:rPr>
              <a:t>Sno</a:t>
            </a:r>
            <a:r>
              <a:rPr lang="en-US" altLang="zh-CN" dirty="0">
                <a:solidFill>
                  <a:srgbClr val="0000FF"/>
                </a:solidFill>
              </a:rPr>
              <a:t>, </a:t>
            </a:r>
            <a:r>
              <a:rPr lang="en-US" altLang="zh-CN" dirty="0" err="1">
                <a:solidFill>
                  <a:srgbClr val="0000FF"/>
                </a:solidFill>
              </a:rPr>
              <a:t>Ssex</a:t>
            </a:r>
            <a:endParaRPr lang="en-US" altLang="zh-CN" dirty="0">
              <a:solidFill>
                <a:srgbClr val="0000FF"/>
              </a:solidFill>
            </a:endParaRPr>
          </a:p>
          <a:p>
            <a:pPr marL="742950" lvl="1" indent="-285750" defTabSz="914400">
              <a:buFontTx/>
              <a:buNone/>
            </a:pPr>
            <a:r>
              <a:rPr lang="en-US" altLang="zh-CN" dirty="0">
                <a:solidFill>
                  <a:srgbClr val="0000FF"/>
                </a:solidFill>
              </a:rPr>
              <a:t>             FROM Student</a:t>
            </a:r>
          </a:p>
          <a:p>
            <a:pPr marL="742950" lvl="1" indent="-285750" defTabSz="914400">
              <a:buFontTx/>
              <a:buNone/>
            </a:pPr>
            <a:r>
              <a:rPr lang="en-US" altLang="zh-CN" dirty="0">
                <a:solidFill>
                  <a:srgbClr val="0000FF"/>
                </a:solidFill>
              </a:rPr>
              <a:t>             WHERE  </a:t>
            </a:r>
            <a:r>
              <a:rPr lang="en-US" altLang="zh-CN" dirty="0" err="1">
                <a:solidFill>
                  <a:srgbClr val="0000FF"/>
                </a:solidFill>
              </a:rPr>
              <a:t>Sname</a:t>
            </a:r>
            <a:r>
              <a:rPr lang="en-US" altLang="zh-CN" dirty="0">
                <a:solidFill>
                  <a:srgbClr val="0000FF"/>
                </a:solidFill>
              </a:rPr>
              <a:t> LIKE '</a:t>
            </a:r>
            <a:r>
              <a:rPr lang="zh-CN" altLang="en-US" dirty="0">
                <a:solidFill>
                  <a:srgbClr val="0000FF"/>
                </a:solidFill>
              </a:rPr>
              <a:t>刘</a:t>
            </a:r>
            <a:r>
              <a:rPr lang="en-US" altLang="zh-CN" dirty="0">
                <a:solidFill>
                  <a:srgbClr val="0000FF"/>
                </a:solidFill>
              </a:rPr>
              <a:t>%'</a:t>
            </a:r>
            <a:endParaRPr lang="zh-CN" altLang="en-US" dirty="0">
              <a:solidFill>
                <a:srgbClr val="0000FF"/>
              </a:solidFill>
            </a:endParaRPr>
          </a:p>
          <a:p>
            <a:pPr marL="342900" indent="-342900" defTabSz="914400">
              <a:buFont typeface="Wingdings" pitchFamily="2" charset="2"/>
              <a:buNone/>
            </a:pPr>
            <a:r>
              <a:rPr lang="en-US" altLang="zh-CN" dirty="0"/>
              <a:t>[</a:t>
            </a:r>
            <a:r>
              <a:rPr lang="zh-CN" altLang="en-US" dirty="0"/>
              <a:t>例</a:t>
            </a:r>
            <a:r>
              <a:rPr lang="en-US" altLang="zh-CN" dirty="0"/>
              <a:t>]  </a:t>
            </a:r>
            <a:r>
              <a:rPr lang="zh-CN" altLang="en-US" dirty="0"/>
              <a:t>查询姓</a:t>
            </a:r>
            <a:r>
              <a:rPr lang="en-US" altLang="zh-CN" dirty="0"/>
              <a:t>"</a:t>
            </a:r>
            <a:r>
              <a:rPr lang="zh-CN" altLang="en-US" dirty="0"/>
              <a:t>欧阳</a:t>
            </a:r>
            <a:r>
              <a:rPr lang="en-US" altLang="zh-CN" dirty="0"/>
              <a:t>"</a:t>
            </a:r>
            <a:r>
              <a:rPr lang="zh-CN" altLang="en-US" dirty="0"/>
              <a:t>且全名为三个汉字的学生的姓名。</a:t>
            </a:r>
          </a:p>
          <a:p>
            <a:pPr marL="742950" lvl="1" indent="-285750" defTabSz="914400">
              <a:lnSpc>
                <a:spcPct val="70000"/>
              </a:lnSpc>
              <a:buFontTx/>
              <a:buNone/>
            </a:pPr>
            <a:r>
              <a:rPr lang="zh-CN" altLang="en-US" dirty="0"/>
              <a:t>      </a:t>
            </a:r>
            <a:r>
              <a:rPr lang="en-US" altLang="zh-CN" dirty="0">
                <a:solidFill>
                  <a:srgbClr val="0000FF"/>
                </a:solidFill>
              </a:rPr>
              <a:t>SELECT </a:t>
            </a:r>
            <a:r>
              <a:rPr lang="en-US" altLang="zh-CN" dirty="0" err="1">
                <a:solidFill>
                  <a:srgbClr val="0000FF"/>
                </a:solidFill>
              </a:rPr>
              <a:t>Sname</a:t>
            </a:r>
            <a:endParaRPr lang="en-US" altLang="zh-CN" dirty="0">
              <a:solidFill>
                <a:srgbClr val="0000FF"/>
              </a:solidFill>
            </a:endParaRPr>
          </a:p>
          <a:p>
            <a:pPr marL="742950" lvl="1" indent="-285750" defTabSz="914400">
              <a:lnSpc>
                <a:spcPct val="70000"/>
              </a:lnSpc>
              <a:buFontTx/>
              <a:buNone/>
            </a:pPr>
            <a:r>
              <a:rPr lang="en-US" altLang="zh-CN" dirty="0">
                <a:solidFill>
                  <a:srgbClr val="0000FF"/>
                </a:solidFill>
              </a:rPr>
              <a:t>             FROM   Student</a:t>
            </a:r>
          </a:p>
          <a:p>
            <a:pPr marL="742950" lvl="1" indent="-285750" defTabSz="914400">
              <a:lnSpc>
                <a:spcPct val="70000"/>
              </a:lnSpc>
              <a:buFontTx/>
              <a:buNone/>
            </a:pPr>
            <a:r>
              <a:rPr lang="en-US" altLang="zh-CN" dirty="0">
                <a:solidFill>
                  <a:srgbClr val="0000FF"/>
                </a:solidFill>
              </a:rPr>
              <a:t>             WHERE  </a:t>
            </a:r>
            <a:r>
              <a:rPr lang="en-US" altLang="zh-CN" dirty="0" err="1">
                <a:solidFill>
                  <a:srgbClr val="0000FF"/>
                </a:solidFill>
              </a:rPr>
              <a:t>Sname</a:t>
            </a:r>
            <a:r>
              <a:rPr lang="en-US" altLang="zh-CN" dirty="0">
                <a:solidFill>
                  <a:srgbClr val="0000FF"/>
                </a:solidFill>
              </a:rPr>
              <a:t> LIKE '</a:t>
            </a:r>
            <a:r>
              <a:rPr lang="zh-CN" altLang="en-US" dirty="0">
                <a:solidFill>
                  <a:srgbClr val="0000FF"/>
                </a:solidFill>
              </a:rPr>
              <a:t>欧阳</a:t>
            </a:r>
            <a:r>
              <a:rPr lang="en-US" altLang="zh-CN" dirty="0">
                <a:solidFill>
                  <a:srgbClr val="0000FF"/>
                </a:solidFill>
              </a:rPr>
              <a:t>_ _'</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0179">
                                            <p:txEl>
                                              <p:pRg st="0" end="0"/>
                                            </p:txEl>
                                          </p:spTgt>
                                        </p:tgtEl>
                                        <p:attrNameLst>
                                          <p:attrName>style.visibility</p:attrName>
                                        </p:attrNameLst>
                                      </p:cBhvr>
                                      <p:to>
                                        <p:strVal val="visible"/>
                                      </p:to>
                                    </p:set>
                                    <p:animEffect transition="in" filter="wipe(up)">
                                      <p:cBhvr>
                                        <p:cTn id="7" dur="1000"/>
                                        <p:tgtEl>
                                          <p:spTgt spid="133017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30179">
                                            <p:txEl>
                                              <p:pRg st="1" end="1"/>
                                            </p:txEl>
                                          </p:spTgt>
                                        </p:tgtEl>
                                        <p:attrNameLst>
                                          <p:attrName>style.visibility</p:attrName>
                                        </p:attrNameLst>
                                      </p:cBhvr>
                                      <p:to>
                                        <p:strVal val="visible"/>
                                      </p:to>
                                    </p:set>
                                    <p:animEffect transition="in" filter="wipe(up)">
                                      <p:cBhvr>
                                        <p:cTn id="11" dur="1000"/>
                                        <p:tgtEl>
                                          <p:spTgt spid="1330179">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30179">
                                            <p:txEl>
                                              <p:pRg st="2" end="2"/>
                                            </p:txEl>
                                          </p:spTgt>
                                        </p:tgtEl>
                                        <p:attrNameLst>
                                          <p:attrName>style.visibility</p:attrName>
                                        </p:attrNameLst>
                                      </p:cBhvr>
                                      <p:to>
                                        <p:strVal val="visible"/>
                                      </p:to>
                                    </p:set>
                                    <p:animEffect transition="in" filter="wipe(up)">
                                      <p:cBhvr>
                                        <p:cTn id="15" dur="1000"/>
                                        <p:tgtEl>
                                          <p:spTgt spid="1330179">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330179">
                                            <p:txEl>
                                              <p:pRg st="3" end="3"/>
                                            </p:txEl>
                                          </p:spTgt>
                                        </p:tgtEl>
                                        <p:attrNameLst>
                                          <p:attrName>style.visibility</p:attrName>
                                        </p:attrNameLst>
                                      </p:cBhvr>
                                      <p:to>
                                        <p:strVal val="visible"/>
                                      </p:to>
                                    </p:set>
                                    <p:animEffect transition="in" filter="wipe(up)">
                                      <p:cBhvr>
                                        <p:cTn id="19" dur="1000"/>
                                        <p:tgtEl>
                                          <p:spTgt spid="1330179">
                                            <p:txEl>
                                              <p:pRg st="3" end="3"/>
                                            </p:txEl>
                                          </p:spTgt>
                                        </p:tgtEl>
                                      </p:cBhvr>
                                    </p:animEffect>
                                  </p:childTnLst>
                                </p:cTn>
                              </p:par>
                            </p:childTnLst>
                          </p:cTn>
                        </p:par>
                        <p:par>
                          <p:cTn id="20" fill="hold" nodeType="afterGroup">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330179">
                                            <p:txEl>
                                              <p:pRg st="4" end="4"/>
                                            </p:txEl>
                                          </p:spTgt>
                                        </p:tgtEl>
                                        <p:attrNameLst>
                                          <p:attrName>style.visibility</p:attrName>
                                        </p:attrNameLst>
                                      </p:cBhvr>
                                      <p:to>
                                        <p:strVal val="visible"/>
                                      </p:to>
                                    </p:set>
                                    <p:animEffect transition="in" filter="wipe(up)">
                                      <p:cBhvr>
                                        <p:cTn id="23" dur="1000"/>
                                        <p:tgtEl>
                                          <p:spTgt spid="133017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330179">
                                            <p:txEl>
                                              <p:pRg st="5" end="5"/>
                                            </p:txEl>
                                          </p:spTgt>
                                        </p:tgtEl>
                                        <p:attrNameLst>
                                          <p:attrName>style.visibility</p:attrName>
                                        </p:attrNameLst>
                                      </p:cBhvr>
                                      <p:to>
                                        <p:strVal val="visible"/>
                                      </p:to>
                                    </p:set>
                                    <p:animEffect transition="in" filter="wipe(up)">
                                      <p:cBhvr>
                                        <p:cTn id="28" dur="1000"/>
                                        <p:tgtEl>
                                          <p:spTgt spid="1330179">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30179">
                                            <p:txEl>
                                              <p:pRg st="6" end="6"/>
                                            </p:txEl>
                                          </p:spTgt>
                                        </p:tgtEl>
                                        <p:attrNameLst>
                                          <p:attrName>style.visibility</p:attrName>
                                        </p:attrNameLst>
                                      </p:cBhvr>
                                      <p:to>
                                        <p:strVal val="visible"/>
                                      </p:to>
                                    </p:set>
                                    <p:animEffect transition="in" filter="wipe(up)">
                                      <p:cBhvr>
                                        <p:cTn id="31" dur="1000"/>
                                        <p:tgtEl>
                                          <p:spTgt spid="1330179">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30179">
                                            <p:txEl>
                                              <p:pRg st="7" end="7"/>
                                            </p:txEl>
                                          </p:spTgt>
                                        </p:tgtEl>
                                        <p:attrNameLst>
                                          <p:attrName>style.visibility</p:attrName>
                                        </p:attrNameLst>
                                      </p:cBhvr>
                                      <p:to>
                                        <p:strVal val="visible"/>
                                      </p:to>
                                    </p:set>
                                    <p:animEffect transition="in" filter="wipe(up)">
                                      <p:cBhvr>
                                        <p:cTn id="34" dur="1000"/>
                                        <p:tgtEl>
                                          <p:spTgt spid="1330179">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330179">
                                            <p:txEl>
                                              <p:pRg st="8" end="8"/>
                                            </p:txEl>
                                          </p:spTgt>
                                        </p:tgtEl>
                                        <p:attrNameLst>
                                          <p:attrName>style.visibility</p:attrName>
                                        </p:attrNameLst>
                                      </p:cBhvr>
                                      <p:to>
                                        <p:strVal val="visible"/>
                                      </p:to>
                                    </p:set>
                                    <p:animEffect transition="in" filter="wipe(up)">
                                      <p:cBhvr>
                                        <p:cTn id="37" dur="1000"/>
                                        <p:tgtEl>
                                          <p:spTgt spid="133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7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2FE1008-04D1-4408-9E6B-84A3DFAFA22C}" type="slidenum">
              <a:rPr lang="zh-CN" altLang="en-US"/>
              <a:pPr/>
              <a:t>5</a:t>
            </a:fld>
            <a:endParaRPr lang="en-US" altLang="zh-CN"/>
          </a:p>
        </p:txBody>
      </p:sp>
      <p:sp>
        <p:nvSpPr>
          <p:cNvPr id="5" name="日期占位符 4"/>
          <p:cNvSpPr>
            <a:spLocks noGrp="1"/>
          </p:cNvSpPr>
          <p:nvPr>
            <p:ph type="dt" sz="half" idx="11"/>
          </p:nvPr>
        </p:nvSpPr>
        <p:spPr/>
        <p:txBody>
          <a:bodyPr/>
          <a:lstStyle/>
          <a:p>
            <a:fld id="{B5C0CB8A-517D-4FC9-B609-4037ABAD5831}" type="datetime1">
              <a:rPr lang="zh-CN" altLang="en-US"/>
              <a:pPr/>
              <a:t>2023/3/5</a:t>
            </a:fld>
            <a:endParaRPr lang="en-US" altLang="zh-CN" sz="1000"/>
          </a:p>
        </p:txBody>
      </p:sp>
      <p:sp>
        <p:nvSpPr>
          <p:cNvPr id="1280002" name="Rectangle 2"/>
          <p:cNvSpPr>
            <a:spLocks noGrp="1" noChangeArrowheads="1"/>
          </p:cNvSpPr>
          <p:nvPr>
            <p:ph type="title"/>
          </p:nvPr>
        </p:nvSpPr>
        <p:spPr>
          <a:xfrm>
            <a:off x="650875" y="311150"/>
            <a:ext cx="8820150" cy="603250"/>
          </a:xfrm>
        </p:spPr>
        <p:txBody>
          <a:bodyPr/>
          <a:lstStyle/>
          <a:p>
            <a:pPr defTabSz="914400"/>
            <a:r>
              <a:rPr lang="zh-CN" altLang="en-US" sz="4400"/>
              <a:t>第</a:t>
            </a:r>
            <a:r>
              <a:rPr lang="en-US" altLang="zh-CN" sz="4400"/>
              <a:t>4</a:t>
            </a:r>
            <a:r>
              <a:rPr lang="zh-CN" altLang="en-US" sz="4400"/>
              <a:t>章  关系数据库标准语言</a:t>
            </a:r>
            <a:r>
              <a:rPr lang="en-US" altLang="zh-CN" sz="4400"/>
              <a:t>SQL</a:t>
            </a:r>
          </a:p>
        </p:txBody>
      </p:sp>
      <p:sp>
        <p:nvSpPr>
          <p:cNvPr id="1280003" name="Rectangle 3"/>
          <p:cNvSpPr>
            <a:spLocks noGrp="1" noChangeArrowheads="1"/>
          </p:cNvSpPr>
          <p:nvPr>
            <p:ph type="body" idx="1"/>
          </p:nvPr>
        </p:nvSpPr>
        <p:spPr>
          <a:xfrm>
            <a:off x="704850" y="1196975"/>
            <a:ext cx="6026150" cy="4117975"/>
          </a:xfrm>
        </p:spPr>
        <p:txBody>
          <a:bodyPr/>
          <a:lstStyle/>
          <a:p>
            <a:r>
              <a:rPr lang="en-US" altLang="zh-CN"/>
              <a:t>4.1	SQL简介 </a:t>
            </a:r>
          </a:p>
          <a:p>
            <a:r>
              <a:rPr lang="en-US" altLang="zh-CN">
                <a:solidFill>
                  <a:srgbClr val="0000FF"/>
                </a:solidFill>
              </a:rPr>
              <a:t>4.2	SQL的系统结构</a:t>
            </a:r>
          </a:p>
          <a:p>
            <a:r>
              <a:rPr lang="en-US" altLang="zh-CN"/>
              <a:t>4.3	SQL的数据定义</a:t>
            </a:r>
          </a:p>
          <a:p>
            <a:r>
              <a:rPr lang="en-US" altLang="zh-CN"/>
              <a:t>4.4	SQL的数据操纵</a:t>
            </a:r>
          </a:p>
          <a:p>
            <a:r>
              <a:rPr lang="en-US" altLang="zh-CN"/>
              <a:t>4.5	SQL中的视图</a:t>
            </a:r>
          </a:p>
          <a:p>
            <a:r>
              <a:rPr lang="en-US" altLang="zh-CN"/>
              <a:t>4.6	SQL的数据控制</a:t>
            </a:r>
          </a:p>
          <a:p>
            <a:r>
              <a:rPr lang="en-US" altLang="zh-CN"/>
              <a:t>4.7	嵌入式SQL</a:t>
            </a:r>
          </a:p>
          <a:p>
            <a:r>
              <a:rPr lang="en-US" altLang="zh-CN"/>
              <a:t>4.8	小结</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0C91EA-82EB-4DE7-8BE8-364F1C86D0AE}" type="slidenum">
              <a:rPr lang="zh-CN" altLang="en-US"/>
              <a:pPr/>
              <a:t>50</a:t>
            </a:fld>
            <a:endParaRPr lang="en-US" altLang="zh-CN"/>
          </a:p>
        </p:txBody>
      </p:sp>
      <p:sp>
        <p:nvSpPr>
          <p:cNvPr id="5" name="日期占位符 4"/>
          <p:cNvSpPr>
            <a:spLocks noGrp="1"/>
          </p:cNvSpPr>
          <p:nvPr>
            <p:ph type="dt" sz="half" idx="11"/>
          </p:nvPr>
        </p:nvSpPr>
        <p:spPr/>
        <p:txBody>
          <a:bodyPr/>
          <a:lstStyle/>
          <a:p>
            <a:fld id="{D6DCCA9E-4D78-40CB-9CDD-CCA6E28281F8}" type="datetime1">
              <a:rPr lang="zh-CN" altLang="en-US"/>
              <a:pPr/>
              <a:t>2023/3/5</a:t>
            </a:fld>
            <a:endParaRPr lang="en-US" altLang="zh-CN" sz="1000"/>
          </a:p>
        </p:txBody>
      </p:sp>
      <p:sp>
        <p:nvSpPr>
          <p:cNvPr id="1364994" name="Rectangle 2"/>
          <p:cNvSpPr>
            <a:spLocks noGrp="1" noChangeArrowheads="1"/>
          </p:cNvSpPr>
          <p:nvPr>
            <p:ph type="title"/>
          </p:nvPr>
        </p:nvSpPr>
        <p:spPr/>
        <p:txBody>
          <a:bodyPr/>
          <a:lstStyle/>
          <a:p>
            <a:r>
              <a:rPr lang="en-US" altLang="zh-CN"/>
              <a:t>(4) </a:t>
            </a:r>
            <a:r>
              <a:rPr lang="zh-CN" altLang="en-US"/>
              <a:t>字符串匹配</a:t>
            </a:r>
          </a:p>
        </p:txBody>
      </p:sp>
      <p:sp>
        <p:nvSpPr>
          <p:cNvPr id="1364995" name="Rectangle 3"/>
          <p:cNvSpPr>
            <a:spLocks noGrp="1" noChangeArrowheads="1"/>
          </p:cNvSpPr>
          <p:nvPr>
            <p:ph type="body" idx="1"/>
          </p:nvPr>
        </p:nvSpPr>
        <p:spPr>
          <a:xfrm>
            <a:off x="650875" y="1143000"/>
            <a:ext cx="8820150" cy="4912114"/>
          </a:xfrm>
        </p:spPr>
        <p:txBody>
          <a:bodyPr/>
          <a:lstStyle/>
          <a:p>
            <a:pPr marL="342900" indent="-342900" defTabSz="914400"/>
            <a:r>
              <a:rPr lang="zh-CN" altLang="en-US" dirty="0"/>
              <a:t>使用换码字符将通配符转义为普通字符</a:t>
            </a:r>
          </a:p>
          <a:p>
            <a:pPr marL="342900" indent="-342900" defTabSz="914400">
              <a:buFont typeface="Wingdings" pitchFamily="2" charset="2"/>
              <a:buNone/>
            </a:pPr>
            <a:r>
              <a:rPr lang="zh-CN" altLang="en-US" dirty="0"/>
              <a:t>  </a:t>
            </a:r>
            <a:r>
              <a:rPr lang="en-US" altLang="zh-CN" dirty="0"/>
              <a:t>[</a:t>
            </a:r>
            <a:r>
              <a:rPr lang="zh-CN" altLang="en-US" dirty="0"/>
              <a:t>例</a:t>
            </a:r>
            <a:r>
              <a:rPr lang="en-US" altLang="zh-CN" dirty="0"/>
              <a:t>]  </a:t>
            </a:r>
            <a:r>
              <a:rPr lang="zh-CN" altLang="en-US" dirty="0"/>
              <a:t>查询</a:t>
            </a:r>
            <a:r>
              <a:rPr lang="en-US" altLang="zh-CN" dirty="0" err="1"/>
              <a:t>DB_Design</a:t>
            </a:r>
            <a:r>
              <a:rPr lang="zh-CN" altLang="en-US" dirty="0"/>
              <a:t>课程的课程号和学分。</a:t>
            </a:r>
          </a:p>
          <a:p>
            <a:pPr marL="342900" indent="-342900" defTabSz="914400">
              <a:lnSpc>
                <a:spcPct val="80000"/>
              </a:lnSpc>
              <a:buFont typeface="Wingdings" pitchFamily="2" charset="2"/>
              <a:buNone/>
            </a:pPr>
            <a:r>
              <a:rPr lang="zh-CN" altLang="en-US" dirty="0"/>
              <a:t>      </a:t>
            </a:r>
            <a:r>
              <a:rPr lang="en-US" altLang="zh-CN" dirty="0">
                <a:solidFill>
                  <a:srgbClr val="0000FF"/>
                </a:solidFill>
              </a:rPr>
              <a:t>SELECT </a:t>
            </a:r>
            <a:r>
              <a:rPr lang="en-US" altLang="zh-CN" dirty="0" err="1">
                <a:solidFill>
                  <a:srgbClr val="0000FF"/>
                </a:solidFill>
              </a:rPr>
              <a:t>Cno</a:t>
            </a:r>
            <a:r>
              <a:rPr lang="en-US" altLang="zh-CN" dirty="0">
                <a:solidFill>
                  <a:srgbClr val="0000FF"/>
                </a:solidFill>
              </a:rPr>
              <a:t>, </a:t>
            </a:r>
            <a:r>
              <a:rPr lang="en-US" altLang="zh-CN" dirty="0" err="1">
                <a:solidFill>
                  <a:srgbClr val="0000FF"/>
                </a:solidFill>
              </a:rPr>
              <a:t>Ccredit</a:t>
            </a:r>
            <a:r>
              <a:rPr lang="en-US" altLang="zh-CN" dirty="0">
                <a:solidFill>
                  <a:srgbClr val="0000FF"/>
                </a:solidFill>
              </a:rPr>
              <a:t>        </a:t>
            </a:r>
          </a:p>
          <a:p>
            <a:pPr marL="342900" indent="-342900" defTabSz="914400">
              <a:lnSpc>
                <a:spcPct val="80000"/>
              </a:lnSpc>
              <a:buFont typeface="Wingdings" pitchFamily="2" charset="2"/>
              <a:buNone/>
            </a:pPr>
            <a:r>
              <a:rPr lang="en-US" altLang="zh-CN" dirty="0">
                <a:solidFill>
                  <a:srgbClr val="0000FF"/>
                </a:solidFill>
              </a:rPr>
              <a:t>            FROM Course</a:t>
            </a:r>
          </a:p>
          <a:p>
            <a:pPr marL="342900" indent="-342900" defTabSz="914400">
              <a:lnSpc>
                <a:spcPct val="80000"/>
              </a:lnSpc>
              <a:buFont typeface="Wingdings" pitchFamily="2" charset="2"/>
              <a:buNone/>
            </a:pPr>
            <a:r>
              <a:rPr lang="en-US" altLang="zh-CN" dirty="0">
                <a:solidFill>
                  <a:srgbClr val="0000FF"/>
                </a:solidFill>
              </a:rPr>
              <a:t>            WHERE </a:t>
            </a:r>
            <a:r>
              <a:rPr lang="en-US" altLang="zh-CN" dirty="0" err="1">
                <a:solidFill>
                  <a:srgbClr val="0000FF"/>
                </a:solidFill>
              </a:rPr>
              <a:t>Cname</a:t>
            </a:r>
            <a:r>
              <a:rPr lang="en-US" altLang="zh-CN" dirty="0">
                <a:solidFill>
                  <a:srgbClr val="0000FF"/>
                </a:solidFill>
              </a:rPr>
              <a:t> LIKE 'DB\_Design'      </a:t>
            </a:r>
          </a:p>
          <a:p>
            <a:pPr marL="342900" indent="-342900" defTabSz="914400">
              <a:lnSpc>
                <a:spcPct val="80000"/>
              </a:lnSpc>
              <a:buFont typeface="Wingdings" pitchFamily="2" charset="2"/>
              <a:buNone/>
            </a:pPr>
            <a:r>
              <a:rPr lang="en-US" altLang="zh-CN" dirty="0">
                <a:solidFill>
                  <a:srgbClr val="0000FF"/>
                </a:solidFill>
              </a:rPr>
              <a:t>                       ESCAPE '\'</a:t>
            </a:r>
          </a:p>
          <a:p>
            <a:pPr marL="342900" indent="-342900" defTabSz="914400">
              <a:buFont typeface="Wingdings" pitchFamily="2" charset="2"/>
              <a:buNone/>
            </a:pPr>
            <a:r>
              <a:rPr lang="en-US" altLang="zh-CN" dirty="0"/>
              <a:t>  [</a:t>
            </a:r>
            <a:r>
              <a:rPr lang="zh-CN" altLang="en-US" dirty="0"/>
              <a:t>例</a:t>
            </a:r>
            <a:r>
              <a:rPr lang="en-US" altLang="zh-CN" dirty="0"/>
              <a:t>]  </a:t>
            </a:r>
            <a:r>
              <a:rPr lang="zh-CN" altLang="en-US" dirty="0"/>
              <a:t>查询以</a:t>
            </a:r>
            <a:r>
              <a:rPr lang="en-US" altLang="zh-CN" dirty="0"/>
              <a:t>"DB_"</a:t>
            </a:r>
            <a:r>
              <a:rPr lang="zh-CN" altLang="en-US" dirty="0"/>
              <a:t>开头，且倒数第</a:t>
            </a:r>
            <a:r>
              <a:rPr lang="en-US" altLang="zh-CN" dirty="0"/>
              <a:t>3</a:t>
            </a:r>
            <a:r>
              <a:rPr lang="zh-CN" altLang="en-US" dirty="0"/>
              <a:t>个字符为 </a:t>
            </a:r>
            <a:r>
              <a:rPr lang="en-US" altLang="zh-CN" dirty="0"/>
              <a:t>i</a:t>
            </a:r>
            <a:r>
              <a:rPr lang="zh-CN" altLang="en-US" dirty="0"/>
              <a:t>的课程的详细情况。</a:t>
            </a:r>
          </a:p>
          <a:p>
            <a:pPr marL="342900" indent="-342900" defTabSz="914400">
              <a:buFont typeface="Wingdings" pitchFamily="2" charset="2"/>
              <a:buNone/>
            </a:pPr>
            <a:r>
              <a:rPr lang="zh-CN" altLang="en-US" dirty="0"/>
              <a:t>      </a:t>
            </a:r>
            <a:r>
              <a:rPr lang="en-US" altLang="zh-CN" dirty="0">
                <a:solidFill>
                  <a:srgbClr val="0000FF"/>
                </a:solidFill>
              </a:rPr>
              <a:t>SELECT  *        FROM   Course</a:t>
            </a:r>
          </a:p>
          <a:p>
            <a:pPr marL="342900" indent="-342900" defTabSz="914400">
              <a:buFont typeface="Wingdings" pitchFamily="2" charset="2"/>
              <a:buNone/>
            </a:pPr>
            <a:r>
              <a:rPr lang="en-US" altLang="zh-CN" dirty="0">
                <a:solidFill>
                  <a:srgbClr val="0000FF"/>
                </a:solidFill>
              </a:rPr>
              <a:t>            WHERE  </a:t>
            </a:r>
            <a:r>
              <a:rPr lang="en-US" altLang="zh-CN" dirty="0" err="1">
                <a:solidFill>
                  <a:srgbClr val="0000FF"/>
                </a:solidFill>
              </a:rPr>
              <a:t>Cname</a:t>
            </a:r>
            <a:r>
              <a:rPr lang="en-US" altLang="zh-CN" dirty="0">
                <a:solidFill>
                  <a:srgbClr val="0000FF"/>
                </a:solidFill>
              </a:rPr>
              <a:t> LIKE  'DB\_%i_ _' ESCAPE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64995">
                                            <p:txEl>
                                              <p:pRg st="0" end="0"/>
                                            </p:txEl>
                                          </p:spTgt>
                                        </p:tgtEl>
                                        <p:attrNameLst>
                                          <p:attrName>style.visibility</p:attrName>
                                        </p:attrNameLst>
                                      </p:cBhvr>
                                      <p:to>
                                        <p:strVal val="visible"/>
                                      </p:to>
                                    </p:set>
                                    <p:animEffect transition="in" filter="wipe(up)">
                                      <p:cBhvr>
                                        <p:cTn id="7" dur="1000"/>
                                        <p:tgtEl>
                                          <p:spTgt spid="136499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64995">
                                            <p:txEl>
                                              <p:pRg st="1" end="1"/>
                                            </p:txEl>
                                          </p:spTgt>
                                        </p:tgtEl>
                                        <p:attrNameLst>
                                          <p:attrName>style.visibility</p:attrName>
                                        </p:attrNameLst>
                                      </p:cBhvr>
                                      <p:to>
                                        <p:strVal val="visible"/>
                                      </p:to>
                                    </p:set>
                                    <p:animEffect transition="in" filter="wipe(up)">
                                      <p:cBhvr>
                                        <p:cTn id="11" dur="1000"/>
                                        <p:tgtEl>
                                          <p:spTgt spid="136499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64995">
                                            <p:txEl>
                                              <p:pRg st="2" end="2"/>
                                            </p:txEl>
                                          </p:spTgt>
                                        </p:tgtEl>
                                        <p:attrNameLst>
                                          <p:attrName>style.visibility</p:attrName>
                                        </p:attrNameLst>
                                      </p:cBhvr>
                                      <p:to>
                                        <p:strVal val="visible"/>
                                      </p:to>
                                    </p:set>
                                    <p:animEffect transition="in" filter="wipe(up)">
                                      <p:cBhvr>
                                        <p:cTn id="15" dur="1000"/>
                                        <p:tgtEl>
                                          <p:spTgt spid="136499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364995">
                                            <p:txEl>
                                              <p:pRg st="3" end="3"/>
                                            </p:txEl>
                                          </p:spTgt>
                                        </p:tgtEl>
                                        <p:attrNameLst>
                                          <p:attrName>style.visibility</p:attrName>
                                        </p:attrNameLst>
                                      </p:cBhvr>
                                      <p:to>
                                        <p:strVal val="visible"/>
                                      </p:to>
                                    </p:set>
                                    <p:animEffect transition="in" filter="wipe(up)">
                                      <p:cBhvr>
                                        <p:cTn id="19" dur="1000"/>
                                        <p:tgtEl>
                                          <p:spTgt spid="1364995">
                                            <p:txEl>
                                              <p:pRg st="3" end="3"/>
                                            </p:txEl>
                                          </p:spTgt>
                                        </p:tgtEl>
                                      </p:cBhvr>
                                    </p:animEffect>
                                  </p:childTnLst>
                                </p:cTn>
                              </p:par>
                            </p:childTnLst>
                          </p:cTn>
                        </p:par>
                        <p:par>
                          <p:cTn id="20" fill="hold" nodeType="afterGroup">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364995">
                                            <p:txEl>
                                              <p:pRg st="4" end="4"/>
                                            </p:txEl>
                                          </p:spTgt>
                                        </p:tgtEl>
                                        <p:attrNameLst>
                                          <p:attrName>style.visibility</p:attrName>
                                        </p:attrNameLst>
                                      </p:cBhvr>
                                      <p:to>
                                        <p:strVal val="visible"/>
                                      </p:to>
                                    </p:set>
                                    <p:animEffect transition="in" filter="wipe(up)">
                                      <p:cBhvr>
                                        <p:cTn id="23" dur="1000"/>
                                        <p:tgtEl>
                                          <p:spTgt spid="1364995">
                                            <p:txEl>
                                              <p:pRg st="4" end="4"/>
                                            </p:txEl>
                                          </p:spTgt>
                                        </p:tgtEl>
                                      </p:cBhvr>
                                    </p:animEffect>
                                  </p:childTnLst>
                                </p:cTn>
                              </p:par>
                            </p:childTnLst>
                          </p:cTn>
                        </p:par>
                        <p:par>
                          <p:cTn id="24" fill="hold" nodeType="afterGroup">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1364995">
                                            <p:txEl>
                                              <p:pRg st="5" end="5"/>
                                            </p:txEl>
                                          </p:spTgt>
                                        </p:tgtEl>
                                        <p:attrNameLst>
                                          <p:attrName>style.visibility</p:attrName>
                                        </p:attrNameLst>
                                      </p:cBhvr>
                                      <p:to>
                                        <p:strVal val="visible"/>
                                      </p:to>
                                    </p:set>
                                    <p:animEffect transition="in" filter="wipe(up)">
                                      <p:cBhvr>
                                        <p:cTn id="27" dur="1000"/>
                                        <p:tgtEl>
                                          <p:spTgt spid="13649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64995">
                                            <p:txEl>
                                              <p:pRg st="6" end="6"/>
                                            </p:txEl>
                                          </p:spTgt>
                                        </p:tgtEl>
                                        <p:attrNameLst>
                                          <p:attrName>style.visibility</p:attrName>
                                        </p:attrNameLst>
                                      </p:cBhvr>
                                      <p:to>
                                        <p:strVal val="visible"/>
                                      </p:to>
                                    </p:set>
                                    <p:animEffect transition="in" filter="wipe(up)">
                                      <p:cBhvr>
                                        <p:cTn id="32" dur="1000"/>
                                        <p:tgtEl>
                                          <p:spTgt spid="1364995">
                                            <p:txEl>
                                              <p:pRg st="6" end="6"/>
                                            </p:txEl>
                                          </p:spTgt>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1364995">
                                            <p:txEl>
                                              <p:pRg st="7" end="7"/>
                                            </p:txEl>
                                          </p:spTgt>
                                        </p:tgtEl>
                                        <p:attrNameLst>
                                          <p:attrName>style.visibility</p:attrName>
                                        </p:attrNameLst>
                                      </p:cBhvr>
                                      <p:to>
                                        <p:strVal val="visible"/>
                                      </p:to>
                                    </p:set>
                                    <p:animEffect transition="in" filter="wipe(up)">
                                      <p:cBhvr>
                                        <p:cTn id="36" dur="1000"/>
                                        <p:tgtEl>
                                          <p:spTgt spid="1364995">
                                            <p:txEl>
                                              <p:pRg st="7" end="7"/>
                                            </p:txEl>
                                          </p:spTgt>
                                        </p:tgtEl>
                                      </p:cBhvr>
                                    </p:animEffect>
                                  </p:childTnLst>
                                </p:cTn>
                              </p:par>
                            </p:childTnLst>
                          </p:cTn>
                        </p:par>
                        <p:par>
                          <p:cTn id="37" fill="hold" nodeType="afterGroup">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1364995">
                                            <p:txEl>
                                              <p:pRg st="8" end="8"/>
                                            </p:txEl>
                                          </p:spTgt>
                                        </p:tgtEl>
                                        <p:attrNameLst>
                                          <p:attrName>style.visibility</p:attrName>
                                        </p:attrNameLst>
                                      </p:cBhvr>
                                      <p:to>
                                        <p:strVal val="visible"/>
                                      </p:to>
                                    </p:set>
                                    <p:animEffect transition="in" filter="wipe(up)">
                                      <p:cBhvr>
                                        <p:cTn id="40" dur="1000"/>
                                        <p:tgtEl>
                                          <p:spTgt spid="1364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499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6E53BB3-B1BB-4538-82D7-4E409EEFBA98}" type="slidenum">
              <a:rPr lang="zh-CN" altLang="en-US"/>
              <a:pPr/>
              <a:t>51</a:t>
            </a:fld>
            <a:endParaRPr lang="en-US" altLang="zh-CN"/>
          </a:p>
        </p:txBody>
      </p:sp>
      <p:sp>
        <p:nvSpPr>
          <p:cNvPr id="5" name="日期占位符 4"/>
          <p:cNvSpPr>
            <a:spLocks noGrp="1"/>
          </p:cNvSpPr>
          <p:nvPr>
            <p:ph type="dt" sz="half" idx="11"/>
          </p:nvPr>
        </p:nvSpPr>
        <p:spPr/>
        <p:txBody>
          <a:bodyPr/>
          <a:lstStyle/>
          <a:p>
            <a:fld id="{2A4107FA-1385-4B07-9555-114CC215B1A2}" type="datetime1">
              <a:rPr lang="zh-CN" altLang="en-US"/>
              <a:pPr/>
              <a:t>2023/3/5</a:t>
            </a:fld>
            <a:endParaRPr lang="en-US" altLang="zh-CN" sz="1000"/>
          </a:p>
        </p:txBody>
      </p:sp>
      <p:sp>
        <p:nvSpPr>
          <p:cNvPr id="1336322" name="Rectangle 2"/>
          <p:cNvSpPr>
            <a:spLocks noGrp="1" noChangeArrowheads="1"/>
          </p:cNvSpPr>
          <p:nvPr>
            <p:ph type="title"/>
          </p:nvPr>
        </p:nvSpPr>
        <p:spPr/>
        <p:txBody>
          <a:bodyPr/>
          <a:lstStyle/>
          <a:p>
            <a:r>
              <a:rPr lang="en-US" altLang="zh-CN"/>
              <a:t>(5) </a:t>
            </a:r>
            <a:r>
              <a:rPr lang="zh-CN" altLang="en-US"/>
              <a:t>涉及空值的查询</a:t>
            </a:r>
          </a:p>
        </p:txBody>
      </p:sp>
      <p:sp>
        <p:nvSpPr>
          <p:cNvPr id="1336323" name="Rectangle 3"/>
          <p:cNvSpPr>
            <a:spLocks noGrp="1" noChangeArrowheads="1"/>
          </p:cNvSpPr>
          <p:nvPr>
            <p:ph type="body" idx="1"/>
          </p:nvPr>
        </p:nvSpPr>
        <p:spPr>
          <a:xfrm>
            <a:off x="650875" y="1143000"/>
            <a:ext cx="8820150" cy="5314950"/>
          </a:xfrm>
        </p:spPr>
        <p:txBody>
          <a:bodyPr/>
          <a:lstStyle/>
          <a:p>
            <a:pPr marL="342900" indent="-342900" defTabSz="914400">
              <a:lnSpc>
                <a:spcPct val="100000"/>
              </a:lnSpc>
            </a:pPr>
            <a:r>
              <a:rPr lang="zh-CN" altLang="en-US" dirty="0"/>
              <a:t> 使用谓词 </a:t>
            </a:r>
            <a:r>
              <a:rPr lang="en-US" altLang="zh-CN" dirty="0">
                <a:highlight>
                  <a:srgbClr val="CCFFCC"/>
                </a:highlight>
              </a:rPr>
              <a:t>IS NULL </a:t>
            </a:r>
            <a:r>
              <a:rPr lang="zh-CN" altLang="en-US" dirty="0"/>
              <a:t>或 </a:t>
            </a:r>
            <a:r>
              <a:rPr lang="en-US" altLang="zh-CN" dirty="0">
                <a:highlight>
                  <a:srgbClr val="CCFFCC"/>
                </a:highlight>
              </a:rPr>
              <a:t>IS NOT NULL</a:t>
            </a:r>
          </a:p>
          <a:p>
            <a:pPr marL="342900" indent="-342900" defTabSz="914400">
              <a:lnSpc>
                <a:spcPct val="100000"/>
              </a:lnSpc>
            </a:pPr>
            <a:r>
              <a:rPr lang="en-US" altLang="zh-CN" dirty="0"/>
              <a:t> “IS NULL” </a:t>
            </a:r>
            <a:r>
              <a:rPr lang="zh-CN" altLang="en-US" dirty="0"/>
              <a:t>不能用 “</a:t>
            </a:r>
            <a:r>
              <a:rPr lang="en-US" altLang="zh-CN" dirty="0"/>
              <a:t>= NULL” </a:t>
            </a:r>
            <a:r>
              <a:rPr lang="zh-CN" altLang="en-US" dirty="0"/>
              <a:t>代替</a:t>
            </a:r>
          </a:p>
          <a:p>
            <a:pPr marL="342900" indent="-342900" defTabSz="914400">
              <a:lnSpc>
                <a:spcPct val="100000"/>
              </a:lnSpc>
              <a:buFont typeface="Wingdings" pitchFamily="2" charset="2"/>
              <a:buNone/>
            </a:pPr>
            <a:r>
              <a:rPr lang="en-US" altLang="zh-CN" dirty="0"/>
              <a:t>[</a:t>
            </a:r>
            <a:r>
              <a:rPr lang="zh-CN" altLang="en-US" dirty="0"/>
              <a:t>例</a:t>
            </a:r>
            <a:r>
              <a:rPr lang="en-US" altLang="zh-CN" dirty="0"/>
              <a:t>]  </a:t>
            </a:r>
            <a:r>
              <a:rPr lang="zh-CN" altLang="en-US" dirty="0"/>
              <a:t>某些学生选修课程后没有参加考试，所以有选课记录，但没有考试成绩。查询缺少成绩的学生的学号和相应的课程号。</a:t>
            </a:r>
          </a:p>
          <a:p>
            <a:pPr marL="342900" indent="-342900" defTabSz="914400">
              <a:lnSpc>
                <a:spcPct val="100000"/>
              </a:lnSpc>
              <a:buFont typeface="Wingdings" pitchFamily="2" charset="2"/>
              <a:buNone/>
            </a:pPr>
            <a:r>
              <a:rPr lang="zh-CN" altLang="en-US" dirty="0"/>
              <a:t>           </a:t>
            </a:r>
            <a:r>
              <a:rPr lang="en-US" altLang="zh-CN" dirty="0">
                <a:solidFill>
                  <a:srgbClr val="0000FF"/>
                </a:solidFill>
              </a:rPr>
              <a:t>SELECT </a:t>
            </a:r>
            <a:r>
              <a:rPr lang="en-US" altLang="zh-CN" dirty="0" err="1">
                <a:solidFill>
                  <a:srgbClr val="0000FF"/>
                </a:solidFill>
              </a:rPr>
              <a:t>Sno</a:t>
            </a:r>
            <a:r>
              <a:rPr lang="en-US" altLang="zh-CN" dirty="0">
                <a:solidFill>
                  <a:srgbClr val="0000FF"/>
                </a:solidFill>
              </a:rPr>
              <a:t>, </a:t>
            </a:r>
            <a:r>
              <a:rPr lang="en-US" altLang="zh-CN" dirty="0" err="1">
                <a:solidFill>
                  <a:srgbClr val="0000FF"/>
                </a:solidFill>
              </a:rPr>
              <a:t>Cno</a:t>
            </a:r>
            <a:r>
              <a:rPr lang="en-US" altLang="zh-CN" dirty="0">
                <a:solidFill>
                  <a:srgbClr val="0000FF"/>
                </a:solidFill>
              </a:rPr>
              <a:t>        FROM SC</a:t>
            </a:r>
          </a:p>
          <a:p>
            <a:pPr marL="342900" indent="-342900" defTabSz="914400">
              <a:lnSpc>
                <a:spcPct val="100000"/>
              </a:lnSpc>
              <a:buFont typeface="Wingdings" pitchFamily="2" charset="2"/>
              <a:buNone/>
            </a:pPr>
            <a:r>
              <a:rPr lang="en-US" altLang="zh-CN" dirty="0">
                <a:solidFill>
                  <a:srgbClr val="0000FF"/>
                </a:solidFill>
              </a:rPr>
              <a:t>                    WHERE Grade IS NULL</a:t>
            </a:r>
            <a:endParaRPr lang="zh-CN" altLang="en-US" dirty="0">
              <a:solidFill>
                <a:srgbClr val="0000FF"/>
              </a:solidFill>
            </a:endParaRPr>
          </a:p>
          <a:p>
            <a:pPr marL="342900" indent="-342900" defTabSz="914400">
              <a:lnSpc>
                <a:spcPct val="100000"/>
              </a:lnSpc>
              <a:buFont typeface="Wingdings" pitchFamily="2" charset="2"/>
              <a:buNone/>
            </a:pPr>
            <a:r>
              <a:rPr lang="en-US" altLang="zh-CN" dirty="0"/>
              <a:t>[</a:t>
            </a:r>
            <a:r>
              <a:rPr lang="zh-CN" altLang="en-US" dirty="0"/>
              <a:t>例</a:t>
            </a:r>
            <a:r>
              <a:rPr lang="en-US" altLang="zh-CN" dirty="0"/>
              <a:t>]  </a:t>
            </a:r>
            <a:r>
              <a:rPr lang="zh-CN" altLang="en-US" dirty="0"/>
              <a:t>查所有有成绩的学生学号和课程号。</a:t>
            </a:r>
          </a:p>
          <a:p>
            <a:pPr marL="742950" lvl="1" indent="-285750" defTabSz="914400">
              <a:lnSpc>
                <a:spcPct val="100000"/>
              </a:lnSpc>
              <a:buFontTx/>
              <a:buNone/>
            </a:pPr>
            <a:r>
              <a:rPr lang="zh-CN" altLang="en-US" dirty="0"/>
              <a:t>      </a:t>
            </a:r>
            <a:r>
              <a:rPr lang="en-US" altLang="zh-CN" dirty="0">
                <a:solidFill>
                  <a:srgbClr val="0000FF"/>
                </a:solidFill>
              </a:rPr>
              <a:t>SELECT </a:t>
            </a:r>
            <a:r>
              <a:rPr lang="en-US" altLang="zh-CN" dirty="0" err="1">
                <a:solidFill>
                  <a:srgbClr val="0000FF"/>
                </a:solidFill>
              </a:rPr>
              <a:t>Sno</a:t>
            </a:r>
            <a:r>
              <a:rPr lang="en-US" altLang="zh-CN" dirty="0">
                <a:solidFill>
                  <a:srgbClr val="0000FF"/>
                </a:solidFill>
              </a:rPr>
              <a:t>, </a:t>
            </a:r>
            <a:r>
              <a:rPr lang="en-US" altLang="zh-CN" dirty="0" err="1">
                <a:solidFill>
                  <a:srgbClr val="0000FF"/>
                </a:solidFill>
              </a:rPr>
              <a:t>Cno</a:t>
            </a:r>
            <a:r>
              <a:rPr lang="en-US" altLang="zh-CN" dirty="0">
                <a:solidFill>
                  <a:srgbClr val="0000FF"/>
                </a:solidFill>
              </a:rPr>
              <a:t>        FROM  SC</a:t>
            </a:r>
          </a:p>
          <a:p>
            <a:pPr marL="742950" lvl="1" indent="-285750" defTabSz="914400">
              <a:lnSpc>
                <a:spcPct val="100000"/>
              </a:lnSpc>
              <a:buFontTx/>
              <a:buNone/>
            </a:pPr>
            <a:r>
              <a:rPr lang="en-US" altLang="zh-CN" dirty="0">
                <a:solidFill>
                  <a:srgbClr val="0000FF"/>
                </a:solidFill>
              </a:rPr>
              <a:t>                WHERE  Grade IS NOT NULL</a:t>
            </a:r>
            <a:endParaRPr lang="zh-CN" altLang="en-US" dirty="0">
              <a:solidFill>
                <a:srgbClr val="0000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DFC76F4-C2B0-4E8D-BF8A-E5CCDC5564D1}" type="slidenum">
              <a:rPr lang="zh-CN" altLang="en-US"/>
              <a:pPr/>
              <a:t>52</a:t>
            </a:fld>
            <a:endParaRPr lang="en-US" altLang="zh-CN"/>
          </a:p>
        </p:txBody>
      </p:sp>
      <p:sp>
        <p:nvSpPr>
          <p:cNvPr id="5" name="日期占位符 4"/>
          <p:cNvSpPr>
            <a:spLocks noGrp="1"/>
          </p:cNvSpPr>
          <p:nvPr>
            <p:ph type="dt" sz="half" idx="11"/>
          </p:nvPr>
        </p:nvSpPr>
        <p:spPr/>
        <p:txBody>
          <a:bodyPr/>
          <a:lstStyle/>
          <a:p>
            <a:fld id="{D0495098-1559-4F06-8ABB-A71C0651E0B0}" type="datetime1">
              <a:rPr lang="zh-CN" altLang="en-US"/>
              <a:pPr/>
              <a:t>2023/3/5</a:t>
            </a:fld>
            <a:endParaRPr lang="en-US" altLang="zh-CN" sz="1000"/>
          </a:p>
        </p:txBody>
      </p:sp>
      <p:sp>
        <p:nvSpPr>
          <p:cNvPr id="1492994" name="Rectangle 2"/>
          <p:cNvSpPr>
            <a:spLocks noGrp="1" noChangeArrowheads="1"/>
          </p:cNvSpPr>
          <p:nvPr>
            <p:ph type="title"/>
          </p:nvPr>
        </p:nvSpPr>
        <p:spPr/>
        <p:txBody>
          <a:bodyPr/>
          <a:lstStyle/>
          <a:p>
            <a:r>
              <a:rPr lang="zh-CN" altLang="en-US"/>
              <a:t>空值</a:t>
            </a:r>
          </a:p>
        </p:txBody>
      </p:sp>
      <p:sp>
        <p:nvSpPr>
          <p:cNvPr id="1492995" name="Rectangle 3"/>
          <p:cNvSpPr>
            <a:spLocks noGrp="1" noChangeArrowheads="1"/>
          </p:cNvSpPr>
          <p:nvPr>
            <p:ph type="body" idx="1"/>
          </p:nvPr>
        </p:nvSpPr>
        <p:spPr>
          <a:xfrm>
            <a:off x="631825" y="1035050"/>
            <a:ext cx="8820150" cy="5378450"/>
          </a:xfrm>
        </p:spPr>
        <p:txBody>
          <a:bodyPr/>
          <a:lstStyle/>
          <a:p>
            <a:pPr marL="342900" indent="-342900" defTabSz="914400">
              <a:spcBef>
                <a:spcPct val="0"/>
              </a:spcBef>
            </a:pPr>
            <a:r>
              <a:rPr lang="en-US" altLang="zh-CN" dirty="0"/>
              <a:t>SQL</a:t>
            </a:r>
            <a:r>
              <a:rPr lang="zh-CN" altLang="en-US" dirty="0"/>
              <a:t>允许属性有一个特殊值</a:t>
            </a:r>
            <a:r>
              <a:rPr lang="en-US" altLang="zh-CN" dirty="0"/>
              <a:t>NULL</a:t>
            </a:r>
            <a:r>
              <a:rPr lang="zh-CN" altLang="en-US" dirty="0"/>
              <a:t>称作空值。</a:t>
            </a:r>
          </a:p>
          <a:p>
            <a:pPr marL="742950" lvl="1" indent="-285750" defTabSz="914400">
              <a:spcBef>
                <a:spcPct val="0"/>
              </a:spcBef>
            </a:pPr>
            <a:r>
              <a:rPr lang="zh-CN" altLang="en-US" dirty="0"/>
              <a:t>未知值：有值但是不知道是什么，例如未知生日</a:t>
            </a:r>
          </a:p>
          <a:p>
            <a:pPr marL="742950" lvl="1" indent="-285750" defTabSz="914400">
              <a:spcBef>
                <a:spcPct val="0"/>
              </a:spcBef>
            </a:pPr>
            <a:r>
              <a:rPr lang="zh-CN" altLang="en-US" dirty="0"/>
              <a:t>不适用的值：例如配偶的名字</a:t>
            </a:r>
          </a:p>
          <a:p>
            <a:pPr marL="742950" lvl="1" indent="-285750" defTabSz="914400">
              <a:spcBef>
                <a:spcPct val="0"/>
              </a:spcBef>
            </a:pPr>
            <a:r>
              <a:rPr lang="zh-CN" altLang="en-US" dirty="0"/>
              <a:t>保留的值：无权知道的值，例未公布的电话号码</a:t>
            </a:r>
          </a:p>
          <a:p>
            <a:pPr marL="342900" indent="-342900" defTabSz="914400">
              <a:spcBef>
                <a:spcPct val="0"/>
              </a:spcBef>
            </a:pPr>
            <a:r>
              <a:rPr lang="zh-CN" altLang="en-US" dirty="0"/>
              <a:t>空值的运算</a:t>
            </a:r>
          </a:p>
          <a:p>
            <a:pPr marL="742950" lvl="1" indent="-285750" defTabSz="914400">
              <a:spcBef>
                <a:spcPct val="0"/>
              </a:spcBef>
            </a:pPr>
            <a:r>
              <a:rPr lang="zh-CN" altLang="en-US" dirty="0"/>
              <a:t>空值不同于空白或零值。</a:t>
            </a:r>
            <a:r>
              <a:rPr lang="zh-CN" altLang="en-US" dirty="0">
                <a:solidFill>
                  <a:srgbClr val="0000FF"/>
                </a:solidFill>
              </a:rPr>
              <a:t>没有两个相等的空值。</a:t>
            </a:r>
            <a:r>
              <a:rPr lang="zh-CN" altLang="en-US" dirty="0"/>
              <a:t>空值和任何值进行算术运算，结果仍为空值。</a:t>
            </a:r>
          </a:p>
          <a:p>
            <a:pPr marL="1143000" lvl="2" indent="-228600" defTabSz="914400">
              <a:spcBef>
                <a:spcPct val="0"/>
              </a:spcBef>
            </a:pPr>
            <a:r>
              <a:rPr lang="zh-CN" altLang="en-US" dirty="0"/>
              <a:t>执行计算时消除空值很重要，因为包含空值列的某些计算（如平均值）会不准确。 </a:t>
            </a:r>
          </a:p>
          <a:p>
            <a:pPr marL="742950" lvl="1" indent="-285750" defTabSz="914400">
              <a:spcBef>
                <a:spcPct val="0"/>
              </a:spcBef>
            </a:pPr>
            <a:r>
              <a:rPr lang="zh-CN" altLang="en-US" dirty="0"/>
              <a:t>当使用逻辑运算符和比较运算符，有可能返回 结果 </a:t>
            </a:r>
            <a:r>
              <a:rPr lang="en-US" altLang="zh-CN" dirty="0"/>
              <a:t>UNKNOWN</a:t>
            </a:r>
            <a:r>
              <a:rPr lang="zh-CN" altLang="en-US" dirty="0"/>
              <a:t>， 是与</a:t>
            </a:r>
            <a:r>
              <a:rPr lang="en-US" altLang="zh-CN" dirty="0"/>
              <a:t>TRUE </a:t>
            </a:r>
            <a:r>
              <a:rPr lang="zh-CN" altLang="en-US" dirty="0"/>
              <a:t>和 </a:t>
            </a:r>
            <a:r>
              <a:rPr lang="en-US" altLang="zh-CN" dirty="0"/>
              <a:t>FALSE </a:t>
            </a:r>
            <a:r>
              <a:rPr lang="zh-CN" altLang="en-US" dirty="0"/>
              <a:t>相同的布尔值</a:t>
            </a:r>
          </a:p>
          <a:p>
            <a:pPr marL="342900" indent="-342900" defTabSz="914400">
              <a:spcBef>
                <a:spcPct val="0"/>
              </a:spcBef>
            </a:pPr>
            <a:r>
              <a:rPr lang="zh-CN" altLang="en-US" dirty="0"/>
              <a:t>空串指的是零长度字符串</a:t>
            </a:r>
          </a:p>
          <a:p>
            <a:pPr marL="742950" lvl="1" indent="-285750" defTabSz="914400">
              <a:spcBef>
                <a:spcPct val="0"/>
              </a:spcBef>
            </a:pPr>
            <a:r>
              <a:rPr lang="zh-CN" altLang="en-US" dirty="0"/>
              <a:t>当 </a:t>
            </a:r>
            <a:r>
              <a:rPr lang="en-US" altLang="zh-CN" dirty="0"/>
              <a:t>m </a:t>
            </a:r>
            <a:r>
              <a:rPr lang="zh-CN" altLang="en-US" dirty="0"/>
              <a:t>为</a:t>
            </a:r>
            <a:r>
              <a:rPr lang="en-US" altLang="zh-CN" dirty="0"/>
              <a:t>0</a:t>
            </a:r>
            <a:r>
              <a:rPr lang="zh-CN" altLang="en-US" dirty="0"/>
              <a:t>或负数时，</a:t>
            </a:r>
            <a:r>
              <a:rPr lang="en-US" altLang="zh-CN" dirty="0"/>
              <a:t>RIGHT('123', m) </a:t>
            </a:r>
            <a:r>
              <a:rPr lang="zh-CN" altLang="en-US" dirty="0"/>
              <a:t>返回空字符串</a:t>
            </a:r>
            <a:r>
              <a:rPr lang="en-US" altLang="zh-CN" dirty="0"/>
              <a:t>RTRIM('     ') </a:t>
            </a:r>
            <a:r>
              <a:rPr lang="zh-CN" altLang="en-US" dirty="0"/>
              <a:t>返回空字符串。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92995">
                                            <p:txEl>
                                              <p:pRg st="0" end="0"/>
                                            </p:txEl>
                                          </p:spTgt>
                                        </p:tgtEl>
                                        <p:attrNameLst>
                                          <p:attrName>style.visibility</p:attrName>
                                        </p:attrNameLst>
                                      </p:cBhvr>
                                      <p:to>
                                        <p:strVal val="visible"/>
                                      </p:to>
                                    </p:set>
                                    <p:animEffect transition="in" filter="wipe(up)">
                                      <p:cBhvr>
                                        <p:cTn id="7" dur="1000"/>
                                        <p:tgtEl>
                                          <p:spTgt spid="149299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92995">
                                            <p:txEl>
                                              <p:pRg st="1" end="1"/>
                                            </p:txEl>
                                          </p:spTgt>
                                        </p:tgtEl>
                                        <p:attrNameLst>
                                          <p:attrName>style.visibility</p:attrName>
                                        </p:attrNameLst>
                                      </p:cBhvr>
                                      <p:to>
                                        <p:strVal val="visible"/>
                                      </p:to>
                                    </p:set>
                                    <p:animEffect transition="in" filter="wipe(up)">
                                      <p:cBhvr>
                                        <p:cTn id="11" dur="1000"/>
                                        <p:tgtEl>
                                          <p:spTgt spid="149299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492995">
                                            <p:txEl>
                                              <p:pRg st="2" end="2"/>
                                            </p:txEl>
                                          </p:spTgt>
                                        </p:tgtEl>
                                        <p:attrNameLst>
                                          <p:attrName>style.visibility</p:attrName>
                                        </p:attrNameLst>
                                      </p:cBhvr>
                                      <p:to>
                                        <p:strVal val="visible"/>
                                      </p:to>
                                    </p:set>
                                    <p:animEffect transition="in" filter="wipe(up)">
                                      <p:cBhvr>
                                        <p:cTn id="15" dur="1000"/>
                                        <p:tgtEl>
                                          <p:spTgt spid="149299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492995">
                                            <p:txEl>
                                              <p:pRg st="3" end="3"/>
                                            </p:txEl>
                                          </p:spTgt>
                                        </p:tgtEl>
                                        <p:attrNameLst>
                                          <p:attrName>style.visibility</p:attrName>
                                        </p:attrNameLst>
                                      </p:cBhvr>
                                      <p:to>
                                        <p:strVal val="visible"/>
                                      </p:to>
                                    </p:set>
                                    <p:animEffect transition="in" filter="wipe(up)">
                                      <p:cBhvr>
                                        <p:cTn id="19" dur="1000"/>
                                        <p:tgtEl>
                                          <p:spTgt spid="149299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492995">
                                            <p:txEl>
                                              <p:pRg st="4" end="4"/>
                                            </p:txEl>
                                          </p:spTgt>
                                        </p:tgtEl>
                                        <p:attrNameLst>
                                          <p:attrName>style.visibility</p:attrName>
                                        </p:attrNameLst>
                                      </p:cBhvr>
                                      <p:to>
                                        <p:strVal val="visible"/>
                                      </p:to>
                                    </p:set>
                                    <p:animEffect transition="in" filter="wipe(up)">
                                      <p:cBhvr>
                                        <p:cTn id="24" dur="1000"/>
                                        <p:tgtEl>
                                          <p:spTgt spid="1492995">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492995">
                                            <p:txEl>
                                              <p:pRg st="5" end="5"/>
                                            </p:txEl>
                                          </p:spTgt>
                                        </p:tgtEl>
                                        <p:attrNameLst>
                                          <p:attrName>style.visibility</p:attrName>
                                        </p:attrNameLst>
                                      </p:cBhvr>
                                      <p:to>
                                        <p:strVal val="visible"/>
                                      </p:to>
                                    </p:set>
                                    <p:animEffect transition="in" filter="wipe(up)">
                                      <p:cBhvr>
                                        <p:cTn id="28" dur="1000"/>
                                        <p:tgtEl>
                                          <p:spTgt spid="1492995">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492995">
                                            <p:txEl>
                                              <p:pRg st="6" end="6"/>
                                            </p:txEl>
                                          </p:spTgt>
                                        </p:tgtEl>
                                        <p:attrNameLst>
                                          <p:attrName>style.visibility</p:attrName>
                                        </p:attrNameLst>
                                      </p:cBhvr>
                                      <p:to>
                                        <p:strVal val="visible"/>
                                      </p:to>
                                    </p:set>
                                    <p:animEffect transition="in" filter="wipe(up)">
                                      <p:cBhvr>
                                        <p:cTn id="32" dur="1000"/>
                                        <p:tgtEl>
                                          <p:spTgt spid="1492995">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492995">
                                            <p:txEl>
                                              <p:pRg st="7" end="7"/>
                                            </p:txEl>
                                          </p:spTgt>
                                        </p:tgtEl>
                                        <p:attrNameLst>
                                          <p:attrName>style.visibility</p:attrName>
                                        </p:attrNameLst>
                                      </p:cBhvr>
                                      <p:to>
                                        <p:strVal val="visible"/>
                                      </p:to>
                                    </p:set>
                                    <p:animEffect transition="in" filter="wipe(up)">
                                      <p:cBhvr>
                                        <p:cTn id="36" dur="1000"/>
                                        <p:tgtEl>
                                          <p:spTgt spid="1492995">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492995">
                                            <p:txEl>
                                              <p:pRg st="8" end="8"/>
                                            </p:txEl>
                                          </p:spTgt>
                                        </p:tgtEl>
                                        <p:attrNameLst>
                                          <p:attrName>style.visibility</p:attrName>
                                        </p:attrNameLst>
                                      </p:cBhvr>
                                      <p:to>
                                        <p:strVal val="visible"/>
                                      </p:to>
                                    </p:set>
                                    <p:animEffect transition="in" filter="wipe(up)">
                                      <p:cBhvr>
                                        <p:cTn id="41" dur="1000"/>
                                        <p:tgtEl>
                                          <p:spTgt spid="1492995">
                                            <p:txEl>
                                              <p:pRg st="8" end="8"/>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492995">
                                            <p:txEl>
                                              <p:pRg st="9" end="9"/>
                                            </p:txEl>
                                          </p:spTgt>
                                        </p:tgtEl>
                                        <p:attrNameLst>
                                          <p:attrName>style.visibility</p:attrName>
                                        </p:attrNameLst>
                                      </p:cBhvr>
                                      <p:to>
                                        <p:strVal val="visible"/>
                                      </p:to>
                                    </p:set>
                                    <p:animEffect transition="in" filter="wipe(up)">
                                      <p:cBhvr>
                                        <p:cTn id="44" dur="1000"/>
                                        <p:tgtEl>
                                          <p:spTgt spid="14929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9A8E054-EC4A-44C6-8EDC-DDA18C88E3F7}" type="slidenum">
              <a:rPr lang="zh-CN" altLang="en-US"/>
              <a:pPr/>
              <a:t>53</a:t>
            </a:fld>
            <a:endParaRPr lang="en-US" altLang="zh-CN"/>
          </a:p>
        </p:txBody>
      </p:sp>
      <p:sp>
        <p:nvSpPr>
          <p:cNvPr id="5" name="日期占位符 4"/>
          <p:cNvSpPr>
            <a:spLocks noGrp="1"/>
          </p:cNvSpPr>
          <p:nvPr>
            <p:ph type="dt" sz="half" idx="11"/>
          </p:nvPr>
        </p:nvSpPr>
        <p:spPr/>
        <p:txBody>
          <a:bodyPr/>
          <a:lstStyle/>
          <a:p>
            <a:fld id="{69294F6B-0FBD-4801-BFFB-35A26A6EDB28}" type="datetime1">
              <a:rPr lang="zh-CN" altLang="en-US"/>
              <a:pPr/>
              <a:t>2023/3/5</a:t>
            </a:fld>
            <a:endParaRPr lang="en-US" altLang="zh-CN" sz="1000"/>
          </a:p>
        </p:txBody>
      </p:sp>
      <p:sp>
        <p:nvSpPr>
          <p:cNvPr id="1338370" name="Rectangle 2"/>
          <p:cNvSpPr>
            <a:spLocks noGrp="1" noChangeArrowheads="1"/>
          </p:cNvSpPr>
          <p:nvPr>
            <p:ph type="title"/>
          </p:nvPr>
        </p:nvSpPr>
        <p:spPr/>
        <p:txBody>
          <a:bodyPr/>
          <a:lstStyle/>
          <a:p>
            <a:pPr defTabSz="914400"/>
            <a:r>
              <a:rPr lang="en-US" altLang="zh-CN"/>
              <a:t>(6) </a:t>
            </a:r>
            <a:r>
              <a:rPr lang="zh-CN" altLang="en-US"/>
              <a:t>多重条件查询</a:t>
            </a:r>
          </a:p>
        </p:txBody>
      </p:sp>
      <p:sp>
        <p:nvSpPr>
          <p:cNvPr id="1338371" name="Rectangle 3"/>
          <p:cNvSpPr>
            <a:spLocks noGrp="1" noChangeArrowheads="1"/>
          </p:cNvSpPr>
          <p:nvPr>
            <p:ph type="body" idx="1"/>
          </p:nvPr>
        </p:nvSpPr>
        <p:spPr>
          <a:xfrm>
            <a:off x="650875" y="1143000"/>
            <a:ext cx="8820150" cy="4672048"/>
          </a:xfrm>
        </p:spPr>
        <p:txBody>
          <a:bodyPr/>
          <a:lstStyle/>
          <a:p>
            <a:r>
              <a:rPr lang="zh-CN" altLang="en-US" dirty="0"/>
              <a:t>用逻辑运算符</a:t>
            </a:r>
            <a:r>
              <a:rPr lang="en-US" altLang="zh-CN" dirty="0"/>
              <a:t>AND</a:t>
            </a:r>
            <a:r>
              <a:rPr lang="zh-CN" altLang="en-US" dirty="0"/>
              <a:t>和 </a:t>
            </a:r>
            <a:r>
              <a:rPr lang="en-US" altLang="zh-CN" dirty="0"/>
              <a:t>OR</a:t>
            </a:r>
            <a:r>
              <a:rPr lang="zh-CN" altLang="en-US" dirty="0"/>
              <a:t>来联结多个查询条件</a:t>
            </a:r>
          </a:p>
          <a:p>
            <a:pPr lvl="1"/>
            <a:r>
              <a:rPr lang="zh-CN" altLang="en-US" dirty="0"/>
              <a:t> </a:t>
            </a:r>
            <a:r>
              <a:rPr lang="en-US" altLang="zh-CN" dirty="0"/>
              <a:t>AND</a:t>
            </a:r>
            <a:r>
              <a:rPr lang="zh-CN" altLang="en-US" dirty="0"/>
              <a:t>的优先级高于</a:t>
            </a:r>
            <a:r>
              <a:rPr lang="en-US" altLang="zh-CN" dirty="0"/>
              <a:t>OR</a:t>
            </a:r>
          </a:p>
          <a:p>
            <a:pPr lvl="1"/>
            <a:r>
              <a:rPr lang="en-US" altLang="zh-CN" dirty="0"/>
              <a:t> </a:t>
            </a:r>
            <a:r>
              <a:rPr lang="zh-CN" altLang="en-US" dirty="0"/>
              <a:t>可以用括号改变优先级</a:t>
            </a:r>
          </a:p>
          <a:p>
            <a:r>
              <a:rPr lang="zh-CN" altLang="en-US" dirty="0"/>
              <a:t>可用来实现多种其他谓词</a:t>
            </a:r>
          </a:p>
          <a:p>
            <a:pPr lvl="1"/>
            <a:r>
              <a:rPr lang="zh-CN" altLang="en-US" dirty="0"/>
              <a:t> </a:t>
            </a:r>
            <a:r>
              <a:rPr lang="en-US" altLang="zh-CN" dirty="0"/>
              <a:t>[NOT] IN</a:t>
            </a:r>
          </a:p>
          <a:p>
            <a:pPr lvl="1"/>
            <a:r>
              <a:rPr lang="en-US" altLang="zh-CN" dirty="0"/>
              <a:t> [NOT] BETWEEN …   AND  …</a:t>
            </a:r>
          </a:p>
          <a:p>
            <a:pPr>
              <a:buFont typeface="Wingdings" pitchFamily="2" charset="2"/>
              <a:buNone/>
            </a:pPr>
            <a:r>
              <a:rPr lang="en-US" altLang="zh-CN" dirty="0"/>
              <a:t>[</a:t>
            </a:r>
            <a:r>
              <a:rPr lang="zh-CN" altLang="en-US" dirty="0"/>
              <a:t>例</a:t>
            </a:r>
            <a:r>
              <a:rPr lang="en-US" altLang="zh-CN" dirty="0"/>
              <a:t>]  </a:t>
            </a:r>
            <a:r>
              <a:rPr lang="zh-CN" altLang="en-US" dirty="0"/>
              <a:t>查询计算机系年龄在</a:t>
            </a:r>
            <a:r>
              <a:rPr lang="en-US" altLang="zh-CN" dirty="0"/>
              <a:t>20</a:t>
            </a:r>
            <a:r>
              <a:rPr lang="zh-CN" altLang="en-US" dirty="0"/>
              <a:t>岁以下的学生姓名。</a:t>
            </a:r>
          </a:p>
          <a:p>
            <a:pPr>
              <a:spcBef>
                <a:spcPts val="0"/>
              </a:spcBef>
              <a:buFont typeface="Wingdings" pitchFamily="2" charset="2"/>
              <a:buNone/>
            </a:pPr>
            <a:r>
              <a:rPr lang="zh-CN" altLang="en-US" dirty="0"/>
              <a:t>     </a:t>
            </a:r>
            <a:r>
              <a:rPr lang="en-US" altLang="zh-CN" sz="2400" dirty="0">
                <a:solidFill>
                  <a:srgbClr val="0000FF"/>
                </a:solidFill>
              </a:rPr>
              <a:t>SELECT </a:t>
            </a:r>
            <a:r>
              <a:rPr lang="en-US" altLang="zh-CN" sz="2400" dirty="0" err="1">
                <a:solidFill>
                  <a:srgbClr val="0000FF"/>
                </a:solidFill>
              </a:rPr>
              <a:t>Sname</a:t>
            </a:r>
            <a:endParaRPr lang="en-US" altLang="zh-CN" sz="2400" dirty="0">
              <a:solidFill>
                <a:srgbClr val="0000FF"/>
              </a:solidFill>
            </a:endParaRPr>
          </a:p>
          <a:p>
            <a:pPr>
              <a:spcBef>
                <a:spcPts val="0"/>
              </a:spcBef>
              <a:buFont typeface="Wingdings" pitchFamily="2" charset="2"/>
              <a:buNone/>
            </a:pPr>
            <a:r>
              <a:rPr lang="en-US" altLang="zh-CN" sz="2400" dirty="0">
                <a:solidFill>
                  <a:srgbClr val="0000FF"/>
                </a:solidFill>
              </a:rPr>
              <a:t>           FROM  Student</a:t>
            </a:r>
          </a:p>
          <a:p>
            <a:pPr>
              <a:spcBef>
                <a:spcPts val="0"/>
              </a:spcBef>
              <a:buFont typeface="Wingdings" pitchFamily="2" charset="2"/>
              <a:buNone/>
            </a:pPr>
            <a:r>
              <a:rPr lang="en-US" altLang="zh-CN" sz="2400" dirty="0">
                <a:solidFill>
                  <a:srgbClr val="0000FF"/>
                </a:solidFill>
              </a:rPr>
              <a:t>                 WHERE </a:t>
            </a:r>
            <a:r>
              <a:rPr lang="en-US" altLang="zh-CN" sz="2400" dirty="0" err="1">
                <a:solidFill>
                  <a:srgbClr val="0000FF"/>
                </a:solidFill>
              </a:rPr>
              <a:t>Sdept</a:t>
            </a:r>
            <a:r>
              <a:rPr lang="en-US" altLang="zh-CN" sz="2400" dirty="0">
                <a:solidFill>
                  <a:srgbClr val="0000FF"/>
                </a:solidFill>
              </a:rPr>
              <a:t>= 'CS' AND Sage&lt;20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6A754BC-CDE2-434A-8776-3182EB240F76}" type="slidenum">
              <a:rPr lang="zh-CN" altLang="en-US"/>
              <a:pPr/>
              <a:t>54</a:t>
            </a:fld>
            <a:endParaRPr lang="en-US" altLang="zh-CN"/>
          </a:p>
        </p:txBody>
      </p:sp>
      <p:sp>
        <p:nvSpPr>
          <p:cNvPr id="5" name="日期占位符 4"/>
          <p:cNvSpPr>
            <a:spLocks noGrp="1"/>
          </p:cNvSpPr>
          <p:nvPr>
            <p:ph type="dt" sz="half" idx="11"/>
          </p:nvPr>
        </p:nvSpPr>
        <p:spPr/>
        <p:txBody>
          <a:bodyPr/>
          <a:lstStyle/>
          <a:p>
            <a:fld id="{82FE9C47-892D-498E-9344-943EF907CDC4}" type="datetime1">
              <a:rPr lang="zh-CN" altLang="en-US"/>
              <a:pPr/>
              <a:t>2023/3/5</a:t>
            </a:fld>
            <a:endParaRPr lang="en-US" altLang="zh-CN" sz="1000"/>
          </a:p>
        </p:txBody>
      </p:sp>
      <p:sp>
        <p:nvSpPr>
          <p:cNvPr id="1342466" name="Rectangle 2"/>
          <p:cNvSpPr>
            <a:spLocks noGrp="1" noChangeArrowheads="1"/>
          </p:cNvSpPr>
          <p:nvPr>
            <p:ph type="title"/>
          </p:nvPr>
        </p:nvSpPr>
        <p:spPr/>
        <p:txBody>
          <a:bodyPr/>
          <a:lstStyle/>
          <a:p>
            <a:r>
              <a:rPr lang="zh-CN" altLang="en-US"/>
              <a:t>对查询结果排序 </a:t>
            </a:r>
          </a:p>
        </p:txBody>
      </p:sp>
      <p:sp>
        <p:nvSpPr>
          <p:cNvPr id="1342467" name="Rectangle 3"/>
          <p:cNvSpPr>
            <a:spLocks noGrp="1" noChangeArrowheads="1"/>
          </p:cNvSpPr>
          <p:nvPr>
            <p:ph type="body" idx="1"/>
          </p:nvPr>
        </p:nvSpPr>
        <p:spPr>
          <a:xfrm>
            <a:off x="650875" y="1143000"/>
            <a:ext cx="8820150" cy="3051175"/>
          </a:xfrm>
        </p:spPr>
        <p:txBody>
          <a:bodyPr/>
          <a:lstStyle/>
          <a:p>
            <a:pPr algn="just"/>
            <a:r>
              <a:rPr lang="zh-CN" altLang="en-US" dirty="0"/>
              <a:t>使用</a:t>
            </a:r>
            <a:r>
              <a:rPr lang="en-US" altLang="zh-CN" dirty="0">
                <a:highlight>
                  <a:srgbClr val="CCFFCC"/>
                </a:highlight>
              </a:rPr>
              <a:t>ORDER BY</a:t>
            </a:r>
            <a:r>
              <a:rPr lang="zh-CN" altLang="en-US" dirty="0"/>
              <a:t>子句</a:t>
            </a:r>
          </a:p>
          <a:p>
            <a:pPr lvl="2" algn="just"/>
            <a:r>
              <a:rPr lang="zh-CN" altLang="en-US" dirty="0"/>
              <a:t> 可以按一个或多个属性列排序</a:t>
            </a:r>
          </a:p>
          <a:p>
            <a:pPr lvl="2" algn="just"/>
            <a:r>
              <a:rPr lang="zh-CN" altLang="en-US" dirty="0"/>
              <a:t> 升序：</a:t>
            </a:r>
            <a:r>
              <a:rPr lang="en-US" altLang="zh-CN" dirty="0"/>
              <a:t>ASC</a:t>
            </a:r>
            <a:r>
              <a:rPr lang="zh-CN" altLang="en-US" dirty="0"/>
              <a:t>；降序：</a:t>
            </a:r>
            <a:r>
              <a:rPr lang="en-US" altLang="zh-CN" dirty="0"/>
              <a:t>DESC</a:t>
            </a:r>
            <a:r>
              <a:rPr lang="zh-CN" altLang="en-US" dirty="0"/>
              <a:t>；</a:t>
            </a:r>
            <a:r>
              <a:rPr lang="zh-CN" altLang="en-US" dirty="0">
                <a:solidFill>
                  <a:srgbClr val="FF0000"/>
                </a:solidFill>
              </a:rPr>
              <a:t>缺省值为升序</a:t>
            </a:r>
          </a:p>
          <a:p>
            <a:pPr algn="just"/>
            <a:r>
              <a:rPr lang="zh-CN" altLang="en-US" dirty="0">
                <a:latin typeface="宋体" pitchFamily="2" charset="-122"/>
              </a:rPr>
              <a:t>空值将作为最大值排序</a:t>
            </a:r>
            <a:endParaRPr lang="en-US" altLang="zh-CN" dirty="0"/>
          </a:p>
          <a:p>
            <a:pPr lvl="2" algn="just"/>
            <a:r>
              <a:rPr lang="en-US" altLang="zh-CN" dirty="0"/>
              <a:t>ASC</a:t>
            </a:r>
            <a:r>
              <a:rPr lang="zh-CN" altLang="en-US" dirty="0"/>
              <a:t>：排序列为空值的元组最后显示</a:t>
            </a:r>
          </a:p>
          <a:p>
            <a:pPr lvl="2" algn="just"/>
            <a:r>
              <a:rPr lang="en-US" altLang="zh-CN" dirty="0"/>
              <a:t>DESC</a:t>
            </a:r>
            <a:r>
              <a:rPr lang="zh-CN" altLang="en-US" dirty="0"/>
              <a:t>：排序列为空值的元组最先显示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2D580051-DEAE-4950-ADA8-F3D23ADA91FC}" type="slidenum">
              <a:rPr lang="zh-CN" altLang="en-US"/>
              <a:pPr/>
              <a:t>55</a:t>
            </a:fld>
            <a:endParaRPr lang="en-US" altLang="zh-CN"/>
          </a:p>
        </p:txBody>
      </p:sp>
      <p:sp>
        <p:nvSpPr>
          <p:cNvPr id="6" name="日期占位符 4"/>
          <p:cNvSpPr>
            <a:spLocks noGrp="1"/>
          </p:cNvSpPr>
          <p:nvPr>
            <p:ph type="dt" sz="half" idx="11"/>
          </p:nvPr>
        </p:nvSpPr>
        <p:spPr/>
        <p:txBody>
          <a:bodyPr/>
          <a:lstStyle/>
          <a:p>
            <a:fld id="{D1018FD6-875F-4D39-9FE1-F6CAB93A931E}" type="datetime1">
              <a:rPr lang="zh-CN" altLang="en-US"/>
              <a:pPr/>
              <a:t>2023/3/5</a:t>
            </a:fld>
            <a:endParaRPr lang="en-US" altLang="zh-CN" sz="1000"/>
          </a:p>
        </p:txBody>
      </p:sp>
      <p:sp>
        <p:nvSpPr>
          <p:cNvPr id="1343490" name="Rectangle 2"/>
          <p:cNvSpPr>
            <a:spLocks noGrp="1" noChangeArrowheads="1"/>
          </p:cNvSpPr>
          <p:nvPr>
            <p:ph type="title"/>
          </p:nvPr>
        </p:nvSpPr>
        <p:spPr/>
        <p:txBody>
          <a:bodyPr/>
          <a:lstStyle/>
          <a:p>
            <a:r>
              <a:rPr lang="zh-CN" altLang="en-US"/>
              <a:t>对查询结果排序</a:t>
            </a:r>
          </a:p>
        </p:txBody>
      </p:sp>
      <p:sp>
        <p:nvSpPr>
          <p:cNvPr id="1343491" name="Rectangle 3"/>
          <p:cNvSpPr>
            <a:spLocks noGrp="1" noChangeArrowheads="1"/>
          </p:cNvSpPr>
          <p:nvPr>
            <p:ph type="body" idx="1"/>
          </p:nvPr>
        </p:nvSpPr>
        <p:spPr>
          <a:xfrm>
            <a:off x="650875" y="1143000"/>
            <a:ext cx="8820150" cy="3435350"/>
          </a:xfrm>
        </p:spPr>
        <p:txBody>
          <a:bodyPr/>
          <a:lstStyle/>
          <a:p>
            <a:pPr algn="just">
              <a:buFont typeface="Wingdings" pitchFamily="2" charset="2"/>
              <a:buNone/>
            </a:pPr>
            <a:r>
              <a:rPr lang="en-US" altLang="zh-CN"/>
              <a:t>[</a:t>
            </a:r>
            <a:r>
              <a:rPr lang="zh-CN" altLang="en-US"/>
              <a:t>例</a:t>
            </a:r>
            <a:r>
              <a:rPr lang="en-US" altLang="zh-CN"/>
              <a:t>]  </a:t>
            </a:r>
            <a:r>
              <a:rPr lang="zh-CN" altLang="en-US"/>
              <a:t>查询选修了</a:t>
            </a:r>
            <a:r>
              <a:rPr lang="en-US" altLang="zh-CN"/>
              <a:t>3</a:t>
            </a:r>
            <a:r>
              <a:rPr lang="zh-CN" altLang="en-US"/>
              <a:t>号课程的学生的学号及其成绩，查询结果按分数降序排列。</a:t>
            </a:r>
          </a:p>
          <a:p>
            <a:pPr lvl="1" algn="just">
              <a:buFontTx/>
              <a:buNone/>
            </a:pPr>
            <a:endParaRPr lang="zh-CN" altLang="en-US"/>
          </a:p>
          <a:p>
            <a:pPr algn="just">
              <a:buFont typeface="Wingdings" pitchFamily="2" charset="2"/>
              <a:buNone/>
            </a:pPr>
            <a:r>
              <a:rPr lang="zh-CN" altLang="en-US"/>
              <a:t>    </a:t>
            </a:r>
            <a:r>
              <a:rPr lang="en-US" altLang="zh-CN"/>
              <a:t>SELECT Sno</a:t>
            </a:r>
            <a:r>
              <a:rPr lang="zh-CN" altLang="en-US"/>
              <a:t>，</a:t>
            </a:r>
            <a:r>
              <a:rPr lang="en-US" altLang="zh-CN"/>
              <a:t>Grade</a:t>
            </a:r>
          </a:p>
          <a:p>
            <a:pPr algn="just">
              <a:buFont typeface="Wingdings" pitchFamily="2" charset="2"/>
              <a:buNone/>
            </a:pPr>
            <a:r>
              <a:rPr lang="en-US" altLang="zh-CN"/>
              <a:t>           FROM  SC</a:t>
            </a:r>
          </a:p>
          <a:p>
            <a:pPr algn="just">
              <a:buFont typeface="Wingdings" pitchFamily="2" charset="2"/>
              <a:buNone/>
            </a:pPr>
            <a:r>
              <a:rPr lang="en-US" altLang="zh-CN"/>
              <a:t>           WHERE  Cno= ' 3 '</a:t>
            </a:r>
          </a:p>
          <a:p>
            <a:pPr algn="just">
              <a:buFont typeface="Wingdings" pitchFamily="2" charset="2"/>
              <a:buNone/>
            </a:pPr>
            <a:r>
              <a:rPr lang="en-US" altLang="zh-CN"/>
              <a:t>           ORDER BY Grade DESC</a:t>
            </a:r>
            <a:r>
              <a:rPr lang="zh-CN" altLang="en-US"/>
              <a:t>； </a:t>
            </a:r>
          </a:p>
        </p:txBody>
      </p:sp>
      <p:sp>
        <p:nvSpPr>
          <p:cNvPr id="1343492" name="Rectangle 4"/>
          <p:cNvSpPr>
            <a:spLocks noChangeArrowheads="1"/>
          </p:cNvSpPr>
          <p:nvPr/>
        </p:nvSpPr>
        <p:spPr bwMode="auto">
          <a:xfrm>
            <a:off x="5673725" y="2133600"/>
            <a:ext cx="3581400" cy="428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just">
              <a:lnSpc>
                <a:spcPct val="90000"/>
              </a:lnSpc>
              <a:spcBef>
                <a:spcPct val="35000"/>
              </a:spcBef>
              <a:buClr>
                <a:srgbClr val="27305F"/>
              </a:buClr>
              <a:buSzPct val="60000"/>
              <a:buFont typeface="Wingdings" pitchFamily="2" charset="2"/>
              <a:buNone/>
            </a:pPr>
            <a:r>
              <a:rPr lang="zh-CN" altLang="en-US" sz="2800">
                <a:latin typeface="Times New Roman" pitchFamily="18" charset="0"/>
              </a:rPr>
              <a:t>查询结果</a:t>
            </a:r>
          </a:p>
          <a:p>
            <a:pPr marL="342900" indent="-342900" algn="just">
              <a:lnSpc>
                <a:spcPct val="70000"/>
              </a:lnSpc>
              <a:spcBef>
                <a:spcPct val="35000"/>
              </a:spcBef>
              <a:buClr>
                <a:srgbClr val="27305F"/>
              </a:buClr>
              <a:buSzPct val="60000"/>
              <a:buFont typeface="Wingdings" pitchFamily="2" charset="2"/>
              <a:buNone/>
            </a:pPr>
            <a:r>
              <a:rPr lang="en-US" altLang="zh-CN" sz="2800">
                <a:latin typeface="Times New Roman" pitchFamily="18" charset="0"/>
              </a:rPr>
              <a:t>		</a:t>
            </a:r>
            <a:r>
              <a:rPr lang="en-US" altLang="zh-CN">
                <a:latin typeface="Times New Roman" pitchFamily="18" charset="0"/>
              </a:rPr>
              <a:t>Sno        Grade</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    -------</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95010</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95024</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95007       92</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95003       82</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95010       82</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95009       75</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95014       61</a:t>
            </a:r>
          </a:p>
          <a:p>
            <a:pPr marL="342900" indent="-342900" algn="just">
              <a:lnSpc>
                <a:spcPct val="70000"/>
              </a:lnSpc>
              <a:spcBef>
                <a:spcPct val="35000"/>
              </a:spcBef>
              <a:buClr>
                <a:srgbClr val="27305F"/>
              </a:buClr>
              <a:buSzPct val="60000"/>
              <a:buFont typeface="Wingdings" pitchFamily="2" charset="2"/>
              <a:buNone/>
            </a:pPr>
            <a:r>
              <a:rPr lang="en-US" altLang="zh-CN">
                <a:latin typeface="Times New Roman" pitchFamily="18" charset="0"/>
              </a:rPr>
              <a:t>               95002       55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1041640-7143-4B69-A19B-DAC572BACA28}" type="slidenum">
              <a:rPr lang="zh-CN" altLang="en-US"/>
              <a:pPr/>
              <a:t>56</a:t>
            </a:fld>
            <a:endParaRPr lang="en-US" altLang="zh-CN"/>
          </a:p>
        </p:txBody>
      </p:sp>
      <p:sp>
        <p:nvSpPr>
          <p:cNvPr id="5" name="日期占位符 4"/>
          <p:cNvSpPr>
            <a:spLocks noGrp="1"/>
          </p:cNvSpPr>
          <p:nvPr>
            <p:ph type="dt" sz="half" idx="11"/>
          </p:nvPr>
        </p:nvSpPr>
        <p:spPr/>
        <p:txBody>
          <a:bodyPr/>
          <a:lstStyle/>
          <a:p>
            <a:fld id="{80F7E097-FC7D-4AC7-B0B1-EF1952E7705E}" type="datetime1">
              <a:rPr lang="zh-CN" altLang="en-US"/>
              <a:pPr/>
              <a:t>2023/3/5</a:t>
            </a:fld>
            <a:endParaRPr lang="en-US" altLang="zh-CN" sz="1000"/>
          </a:p>
        </p:txBody>
      </p:sp>
      <p:sp>
        <p:nvSpPr>
          <p:cNvPr id="1346562" name="Rectangle 2"/>
          <p:cNvSpPr>
            <a:spLocks noGrp="1" noChangeArrowheads="1"/>
          </p:cNvSpPr>
          <p:nvPr>
            <p:ph type="title"/>
          </p:nvPr>
        </p:nvSpPr>
        <p:spPr/>
        <p:txBody>
          <a:bodyPr/>
          <a:lstStyle/>
          <a:p>
            <a:r>
              <a:rPr lang="zh-CN" altLang="en-US"/>
              <a:t>使用集函数 </a:t>
            </a:r>
          </a:p>
        </p:txBody>
      </p:sp>
      <p:sp>
        <p:nvSpPr>
          <p:cNvPr id="1346563" name="Rectangle 3"/>
          <p:cNvSpPr>
            <a:spLocks noGrp="1" noChangeArrowheads="1"/>
          </p:cNvSpPr>
          <p:nvPr>
            <p:ph type="body" idx="1"/>
          </p:nvPr>
        </p:nvSpPr>
        <p:spPr>
          <a:xfrm>
            <a:off x="650875" y="1143000"/>
            <a:ext cx="8910638" cy="4804392"/>
          </a:xfrm>
        </p:spPr>
        <p:txBody>
          <a:bodyPr/>
          <a:lstStyle/>
          <a:p>
            <a:pPr marL="342900" indent="-342900" algn="just" defTabSz="914400">
              <a:lnSpc>
                <a:spcPct val="80000"/>
              </a:lnSpc>
            </a:pPr>
            <a:r>
              <a:rPr lang="zh-CN" altLang="en-US" dirty="0"/>
              <a:t>主要集函数</a:t>
            </a:r>
          </a:p>
          <a:p>
            <a:pPr marL="742950" lvl="1" indent="-285750" algn="just" defTabSz="914400">
              <a:lnSpc>
                <a:spcPct val="80000"/>
              </a:lnSpc>
            </a:pPr>
            <a:r>
              <a:rPr lang="zh-CN" altLang="en-US" dirty="0"/>
              <a:t>计数</a:t>
            </a:r>
          </a:p>
          <a:p>
            <a:pPr marL="1143000" lvl="2" indent="-228600" algn="just" defTabSz="914400">
              <a:lnSpc>
                <a:spcPct val="80000"/>
              </a:lnSpc>
            </a:pPr>
            <a:r>
              <a:rPr lang="en-US" altLang="zh-CN" dirty="0">
                <a:highlight>
                  <a:srgbClr val="CCFFCC"/>
                </a:highlight>
              </a:rPr>
              <a:t>COUNT</a:t>
            </a:r>
            <a:r>
              <a:rPr lang="zh-CN" altLang="en-US" dirty="0"/>
              <a:t>（</a:t>
            </a:r>
            <a:r>
              <a:rPr lang="en-US" altLang="zh-CN" dirty="0"/>
              <a:t>[DISTINCT|</a:t>
            </a:r>
            <a:r>
              <a:rPr lang="en-US" altLang="zh-CN" u="sng" dirty="0"/>
              <a:t>ALL</a:t>
            </a:r>
            <a:r>
              <a:rPr lang="en-US" altLang="zh-CN" dirty="0"/>
              <a:t>] *</a:t>
            </a:r>
            <a:r>
              <a:rPr lang="zh-CN" altLang="en-US" dirty="0"/>
              <a:t>）</a:t>
            </a:r>
          </a:p>
          <a:p>
            <a:pPr marL="1143000" lvl="2" indent="-228600" algn="just" defTabSz="914400">
              <a:lnSpc>
                <a:spcPct val="80000"/>
              </a:lnSpc>
            </a:pPr>
            <a:r>
              <a:rPr lang="en-US" altLang="zh-CN" dirty="0"/>
              <a:t>COUNT</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p>
          <a:p>
            <a:pPr marL="742950" lvl="1" indent="-285750" algn="just" defTabSz="914400">
              <a:lnSpc>
                <a:spcPct val="80000"/>
              </a:lnSpc>
            </a:pPr>
            <a:r>
              <a:rPr lang="zh-CN" altLang="en-US" dirty="0"/>
              <a:t>计算总和       </a:t>
            </a:r>
            <a:r>
              <a:rPr lang="en-US" altLang="zh-CN" dirty="0"/>
              <a:t>SUM</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p>
          <a:p>
            <a:pPr marL="742950" lvl="1" indent="-285750" algn="just" defTabSz="914400">
              <a:lnSpc>
                <a:spcPct val="80000"/>
              </a:lnSpc>
            </a:pPr>
            <a:r>
              <a:rPr lang="zh-CN" altLang="en-US" dirty="0"/>
              <a:t> 计算平均值  </a:t>
            </a:r>
            <a:r>
              <a:rPr lang="en-US" altLang="zh-CN" dirty="0"/>
              <a:t>AVG</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p>
          <a:p>
            <a:pPr marL="742950" lvl="1" indent="-285750" algn="just" defTabSz="914400">
              <a:lnSpc>
                <a:spcPct val="80000"/>
              </a:lnSpc>
            </a:pPr>
            <a:r>
              <a:rPr lang="zh-CN" altLang="en-US" dirty="0"/>
              <a:t>求最大值      </a:t>
            </a:r>
            <a:r>
              <a:rPr lang="en-US" altLang="zh-CN" dirty="0"/>
              <a:t>MAX</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p>
          <a:p>
            <a:pPr marL="742950" lvl="1" indent="-285750" algn="just" defTabSz="914400">
              <a:lnSpc>
                <a:spcPct val="80000"/>
              </a:lnSpc>
            </a:pPr>
            <a:r>
              <a:rPr lang="zh-CN" altLang="en-US" dirty="0"/>
              <a:t>求最小值      </a:t>
            </a:r>
            <a:r>
              <a:rPr lang="en-US" altLang="zh-CN" dirty="0"/>
              <a:t>MIN</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	</a:t>
            </a:r>
          </a:p>
          <a:p>
            <a:pPr marL="342900" indent="-342900" algn="just" defTabSz="914400">
              <a:lnSpc>
                <a:spcPct val="80000"/>
              </a:lnSpc>
            </a:pPr>
            <a:r>
              <a:rPr lang="en-US" altLang="zh-CN" dirty="0"/>
              <a:t>DISTINCT</a:t>
            </a:r>
            <a:r>
              <a:rPr lang="zh-CN" altLang="en-US" dirty="0"/>
              <a:t>短语：在计算时要取消指定列中的重复值</a:t>
            </a:r>
          </a:p>
          <a:p>
            <a:pPr marL="342900" indent="-342900" algn="just" defTabSz="914400">
              <a:lnSpc>
                <a:spcPct val="80000"/>
              </a:lnSpc>
            </a:pPr>
            <a:r>
              <a:rPr lang="en-US" altLang="zh-CN" dirty="0"/>
              <a:t>ALL</a:t>
            </a:r>
            <a:r>
              <a:rPr lang="zh-CN" altLang="en-US" dirty="0"/>
              <a:t>短语：不取消重复值</a:t>
            </a:r>
            <a:r>
              <a:rPr lang="en-US" altLang="zh-CN" dirty="0"/>
              <a:t>;  </a:t>
            </a:r>
            <a:r>
              <a:rPr lang="en-US" altLang="zh-CN" dirty="0">
                <a:solidFill>
                  <a:srgbClr val="0000FF"/>
                </a:solidFill>
              </a:rPr>
              <a:t>ALL</a:t>
            </a:r>
            <a:r>
              <a:rPr lang="zh-CN" altLang="en-US" dirty="0">
                <a:solidFill>
                  <a:srgbClr val="0000FF"/>
                </a:solidFill>
              </a:rPr>
              <a:t>为缺省值</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75D9147-F631-4C7E-99CF-37B1613C6425}" type="slidenum">
              <a:rPr lang="zh-CN" altLang="en-US"/>
              <a:pPr/>
              <a:t>57</a:t>
            </a:fld>
            <a:endParaRPr lang="en-US" altLang="zh-CN"/>
          </a:p>
        </p:txBody>
      </p:sp>
      <p:sp>
        <p:nvSpPr>
          <p:cNvPr id="5" name="日期占位符 4"/>
          <p:cNvSpPr>
            <a:spLocks noGrp="1"/>
          </p:cNvSpPr>
          <p:nvPr>
            <p:ph type="dt" sz="half" idx="11"/>
          </p:nvPr>
        </p:nvSpPr>
        <p:spPr/>
        <p:txBody>
          <a:bodyPr/>
          <a:lstStyle/>
          <a:p>
            <a:fld id="{CF3EE004-2658-4B53-BCE9-2D0A36400480}" type="datetime1">
              <a:rPr lang="zh-CN" altLang="en-US"/>
              <a:pPr/>
              <a:t>2023/3/5</a:t>
            </a:fld>
            <a:endParaRPr lang="en-US" altLang="zh-CN" sz="1000"/>
          </a:p>
        </p:txBody>
      </p:sp>
      <p:sp>
        <p:nvSpPr>
          <p:cNvPr id="1348610" name="Rectangle 2"/>
          <p:cNvSpPr>
            <a:spLocks noGrp="1" noChangeArrowheads="1"/>
          </p:cNvSpPr>
          <p:nvPr>
            <p:ph type="title"/>
          </p:nvPr>
        </p:nvSpPr>
        <p:spPr/>
        <p:txBody>
          <a:bodyPr/>
          <a:lstStyle/>
          <a:p>
            <a:r>
              <a:rPr lang="zh-CN" altLang="en-US"/>
              <a:t>使用集函数</a:t>
            </a:r>
          </a:p>
        </p:txBody>
      </p:sp>
      <p:sp>
        <p:nvSpPr>
          <p:cNvPr id="1348611" name="Rectangle 3"/>
          <p:cNvSpPr>
            <a:spLocks noGrp="1" noChangeArrowheads="1"/>
          </p:cNvSpPr>
          <p:nvPr>
            <p:ph type="body" idx="1"/>
          </p:nvPr>
        </p:nvSpPr>
        <p:spPr>
          <a:xfrm>
            <a:off x="650875" y="1143000"/>
            <a:ext cx="8820150" cy="5441490"/>
          </a:xfrm>
        </p:spPr>
        <p:txBody>
          <a:bodyPr/>
          <a:lstStyle/>
          <a:p>
            <a:pPr marL="342900" indent="-342900" algn="just" defTabSz="914400">
              <a:lnSpc>
                <a:spcPct val="80000"/>
              </a:lnSpc>
              <a:buFont typeface="Wingdings" pitchFamily="2" charset="2"/>
              <a:buNone/>
            </a:pPr>
            <a:r>
              <a:rPr lang="en-US" altLang="zh-CN" dirty="0"/>
              <a:t>[</a:t>
            </a:r>
            <a:r>
              <a:rPr lang="zh-CN" altLang="en-US" dirty="0"/>
              <a:t>例</a:t>
            </a:r>
            <a:r>
              <a:rPr lang="en-US" altLang="zh-CN" dirty="0"/>
              <a:t>]  </a:t>
            </a:r>
            <a:r>
              <a:rPr lang="zh-CN" altLang="en-US" dirty="0"/>
              <a:t>查询学生总人数。</a:t>
            </a:r>
          </a:p>
          <a:p>
            <a:pPr marL="1143000" lvl="2" indent="-228600" algn="just" defTabSz="914400">
              <a:lnSpc>
                <a:spcPct val="80000"/>
              </a:lnSpc>
              <a:buFont typeface="Wingdings" pitchFamily="2" charset="2"/>
              <a:buNone/>
            </a:pPr>
            <a:r>
              <a:rPr lang="zh-CN" altLang="en-US" sz="2400" dirty="0"/>
              <a:t>    </a:t>
            </a:r>
            <a:r>
              <a:rPr lang="en-US" altLang="zh-CN" sz="2400" dirty="0">
                <a:solidFill>
                  <a:srgbClr val="0000FF"/>
                </a:solidFill>
              </a:rPr>
              <a:t>SELECT COUNT(*)       FROM  Student</a:t>
            </a:r>
            <a:endParaRPr lang="zh-CN" altLang="en-US" sz="2400" dirty="0"/>
          </a:p>
          <a:p>
            <a:pPr marL="342900" indent="-342900" algn="just" defTabSz="914400">
              <a:lnSpc>
                <a:spcPct val="80000"/>
              </a:lnSpc>
              <a:buFont typeface="Wingdings" pitchFamily="2" charset="2"/>
              <a:buNone/>
            </a:pPr>
            <a:r>
              <a:rPr lang="en-US" altLang="zh-CN" dirty="0"/>
              <a:t>[</a:t>
            </a:r>
            <a:r>
              <a:rPr lang="zh-CN" altLang="en-US" dirty="0"/>
              <a:t>例</a:t>
            </a:r>
            <a:r>
              <a:rPr lang="en-US" altLang="zh-CN" dirty="0"/>
              <a:t>]  </a:t>
            </a:r>
            <a:r>
              <a:rPr lang="zh-CN" altLang="en-US" dirty="0"/>
              <a:t>查询选修了课程的学生人数。</a:t>
            </a:r>
          </a:p>
          <a:p>
            <a:pPr marL="342900" indent="-342900" algn="just" defTabSz="914400">
              <a:lnSpc>
                <a:spcPct val="80000"/>
              </a:lnSpc>
              <a:buFont typeface="Wingdings" pitchFamily="2" charset="2"/>
              <a:buNone/>
            </a:pPr>
            <a:r>
              <a:rPr lang="en-US" altLang="zh-CN" dirty="0"/>
              <a:t>    </a:t>
            </a:r>
            <a:r>
              <a:rPr lang="en-US" altLang="zh-CN" sz="2400" dirty="0">
                <a:solidFill>
                  <a:srgbClr val="0000FF"/>
                </a:solidFill>
              </a:rPr>
              <a:t>SELECT COUNT(DISTINCT </a:t>
            </a:r>
            <a:r>
              <a:rPr lang="en-US" altLang="zh-CN" sz="2400" dirty="0" err="1">
                <a:solidFill>
                  <a:srgbClr val="0000FF"/>
                </a:solidFill>
              </a:rPr>
              <a:t>Sno</a:t>
            </a:r>
            <a:r>
              <a:rPr lang="en-US" altLang="zh-CN" sz="2400" dirty="0">
                <a:solidFill>
                  <a:srgbClr val="0000FF"/>
                </a:solidFill>
              </a:rPr>
              <a:t>)     </a:t>
            </a:r>
          </a:p>
          <a:p>
            <a:pPr marL="342900" indent="-342900" algn="just" defTabSz="914400">
              <a:lnSpc>
                <a:spcPct val="80000"/>
              </a:lnSpc>
              <a:buFont typeface="Wingdings" pitchFamily="2" charset="2"/>
              <a:buNone/>
            </a:pPr>
            <a:r>
              <a:rPr lang="en-US" altLang="zh-CN" sz="2400" dirty="0">
                <a:solidFill>
                  <a:srgbClr val="0000FF"/>
                </a:solidFill>
              </a:rPr>
              <a:t>		 FROM    SC</a:t>
            </a:r>
            <a:endParaRPr lang="zh-CN" altLang="en-US" sz="2400" dirty="0"/>
          </a:p>
          <a:p>
            <a:pPr marL="742950" lvl="1" indent="-285750" algn="just" defTabSz="914400">
              <a:lnSpc>
                <a:spcPct val="80000"/>
              </a:lnSpc>
              <a:buFontTx/>
              <a:buNone/>
            </a:pPr>
            <a:r>
              <a:rPr lang="zh-CN" altLang="en-US" sz="2400" dirty="0"/>
              <a:t>注：用</a:t>
            </a:r>
            <a:r>
              <a:rPr lang="en-US" altLang="zh-CN" sz="2400" dirty="0"/>
              <a:t>DISTINCT</a:t>
            </a:r>
            <a:r>
              <a:rPr lang="zh-CN" altLang="en-US" sz="2400" dirty="0"/>
              <a:t>以避免重复计算学生人数</a:t>
            </a:r>
          </a:p>
          <a:p>
            <a:pPr marL="342900" indent="-342900" algn="just" defTabSz="914400">
              <a:lnSpc>
                <a:spcPct val="80000"/>
              </a:lnSpc>
              <a:buFont typeface="Wingdings" pitchFamily="2" charset="2"/>
              <a:buNone/>
            </a:pPr>
            <a:r>
              <a:rPr lang="en-US" altLang="zh-CN" dirty="0"/>
              <a:t>[</a:t>
            </a:r>
            <a:r>
              <a:rPr lang="zh-CN" altLang="en-US" dirty="0"/>
              <a:t>例</a:t>
            </a:r>
            <a:r>
              <a:rPr lang="en-US" altLang="zh-CN" dirty="0"/>
              <a:t>]  </a:t>
            </a:r>
            <a:r>
              <a:rPr lang="zh-CN" altLang="en-US" dirty="0"/>
              <a:t>计算</a:t>
            </a:r>
            <a:r>
              <a:rPr lang="en-US" altLang="zh-CN" dirty="0"/>
              <a:t>1</a:t>
            </a:r>
            <a:r>
              <a:rPr lang="zh-CN" altLang="en-US" dirty="0"/>
              <a:t>号课程的学生平均成绩。</a:t>
            </a:r>
          </a:p>
          <a:p>
            <a:pPr marL="742950" lvl="1" indent="-285750" algn="just" defTabSz="914400">
              <a:lnSpc>
                <a:spcPct val="80000"/>
              </a:lnSpc>
              <a:buFontTx/>
              <a:buNone/>
            </a:pPr>
            <a:r>
              <a:rPr lang="zh-CN" altLang="en-US" dirty="0">
                <a:solidFill>
                  <a:srgbClr val="0000FF"/>
                </a:solidFill>
              </a:rPr>
              <a:t>     </a:t>
            </a:r>
            <a:r>
              <a:rPr lang="en-US" altLang="zh-CN" sz="2400" dirty="0">
                <a:solidFill>
                  <a:srgbClr val="0000FF"/>
                </a:solidFill>
              </a:rPr>
              <a:t>SELECT AVG(Grade)      FROM     SC</a:t>
            </a:r>
          </a:p>
          <a:p>
            <a:pPr marL="742950" lvl="1" indent="-285750" algn="just" defTabSz="914400">
              <a:lnSpc>
                <a:spcPct val="80000"/>
              </a:lnSpc>
              <a:buFontTx/>
              <a:buNone/>
            </a:pPr>
            <a:r>
              <a:rPr lang="en-US" altLang="zh-CN" sz="2400" dirty="0">
                <a:solidFill>
                  <a:srgbClr val="0000FF"/>
                </a:solidFill>
              </a:rPr>
              <a:t>          WHERE </a:t>
            </a:r>
            <a:r>
              <a:rPr lang="en-US" altLang="zh-CN" sz="2400" dirty="0" err="1">
                <a:solidFill>
                  <a:srgbClr val="0000FF"/>
                </a:solidFill>
              </a:rPr>
              <a:t>Cno</a:t>
            </a:r>
            <a:r>
              <a:rPr lang="en-US" altLang="zh-CN" sz="2400" dirty="0">
                <a:solidFill>
                  <a:srgbClr val="0000FF"/>
                </a:solidFill>
              </a:rPr>
              <a:t>= ' 1 '</a:t>
            </a:r>
            <a:endParaRPr lang="zh-CN" altLang="en-US" sz="2400" dirty="0">
              <a:solidFill>
                <a:srgbClr val="0000FF"/>
              </a:solidFill>
            </a:endParaRPr>
          </a:p>
          <a:p>
            <a:pPr marL="342900" indent="-342900" algn="just" defTabSz="914400">
              <a:lnSpc>
                <a:spcPct val="80000"/>
              </a:lnSpc>
              <a:buFont typeface="Wingdings" pitchFamily="2" charset="2"/>
              <a:buNone/>
            </a:pPr>
            <a:r>
              <a:rPr lang="en-US" altLang="zh-CN" dirty="0"/>
              <a:t>[</a:t>
            </a:r>
            <a:r>
              <a:rPr lang="zh-CN" altLang="en-US" dirty="0"/>
              <a:t>例</a:t>
            </a:r>
            <a:r>
              <a:rPr lang="en-US" altLang="zh-CN" dirty="0"/>
              <a:t>]  </a:t>
            </a:r>
            <a:r>
              <a:rPr lang="zh-CN" altLang="en-US" dirty="0"/>
              <a:t>查询选修</a:t>
            </a:r>
            <a:r>
              <a:rPr lang="en-US" altLang="zh-CN" dirty="0"/>
              <a:t>1</a:t>
            </a:r>
            <a:r>
              <a:rPr lang="zh-CN" altLang="en-US" dirty="0"/>
              <a:t>号课程的学生最高分数。</a:t>
            </a:r>
          </a:p>
          <a:p>
            <a:pPr marL="742950" lvl="1" indent="-285750" algn="just" defTabSz="914400">
              <a:lnSpc>
                <a:spcPct val="80000"/>
              </a:lnSpc>
              <a:buFontTx/>
              <a:buNone/>
            </a:pPr>
            <a:r>
              <a:rPr lang="zh-CN" altLang="en-US" sz="2400" dirty="0"/>
              <a:t>     </a:t>
            </a:r>
            <a:r>
              <a:rPr lang="en-US" altLang="zh-CN" sz="2400" dirty="0">
                <a:solidFill>
                  <a:srgbClr val="0000FF"/>
                </a:solidFill>
              </a:rPr>
              <a:t>SELECT MAX(Grade)         FROM SC</a:t>
            </a:r>
          </a:p>
          <a:p>
            <a:pPr marL="742950" lvl="1" indent="-285750" algn="just" defTabSz="914400">
              <a:lnSpc>
                <a:spcPct val="80000"/>
              </a:lnSpc>
              <a:buFontTx/>
              <a:buNone/>
            </a:pPr>
            <a:r>
              <a:rPr lang="en-US" altLang="zh-CN" sz="2400" dirty="0">
                <a:solidFill>
                  <a:srgbClr val="0000FF"/>
                </a:solidFill>
              </a:rPr>
              <a:t>          WHERE </a:t>
            </a:r>
            <a:r>
              <a:rPr lang="en-US" altLang="zh-CN" sz="2400" dirty="0" err="1">
                <a:solidFill>
                  <a:srgbClr val="0000FF"/>
                </a:solidFill>
              </a:rPr>
              <a:t>Cno</a:t>
            </a:r>
            <a:r>
              <a:rPr lang="en-US" altLang="zh-CN" sz="2400" dirty="0">
                <a:solidFill>
                  <a:srgbClr val="0000FF"/>
                </a:solidFill>
              </a:rPr>
              <a:t>= ' 1 '</a:t>
            </a:r>
            <a:r>
              <a:rPr lang="zh-CN" altLang="en-US" sz="2400" dirty="0">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48611">
                                            <p:txEl>
                                              <p:pRg st="0" end="0"/>
                                            </p:txEl>
                                          </p:spTgt>
                                        </p:tgtEl>
                                        <p:attrNameLst>
                                          <p:attrName>style.visibility</p:attrName>
                                        </p:attrNameLst>
                                      </p:cBhvr>
                                      <p:to>
                                        <p:strVal val="visible"/>
                                      </p:to>
                                    </p:set>
                                    <p:animEffect transition="in" filter="wipe(up)">
                                      <p:cBhvr>
                                        <p:cTn id="7" dur="1000"/>
                                        <p:tgtEl>
                                          <p:spTgt spid="134861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48611">
                                            <p:txEl>
                                              <p:pRg st="1" end="1"/>
                                            </p:txEl>
                                          </p:spTgt>
                                        </p:tgtEl>
                                        <p:attrNameLst>
                                          <p:attrName>style.visibility</p:attrName>
                                        </p:attrNameLst>
                                      </p:cBhvr>
                                      <p:to>
                                        <p:strVal val="visible"/>
                                      </p:to>
                                    </p:set>
                                    <p:animEffect transition="in" filter="wipe(up)">
                                      <p:cBhvr>
                                        <p:cTn id="10" dur="1000"/>
                                        <p:tgtEl>
                                          <p:spTgt spid="134861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48611">
                                            <p:txEl>
                                              <p:pRg st="2" end="2"/>
                                            </p:txEl>
                                          </p:spTgt>
                                        </p:tgtEl>
                                        <p:attrNameLst>
                                          <p:attrName>style.visibility</p:attrName>
                                        </p:attrNameLst>
                                      </p:cBhvr>
                                      <p:to>
                                        <p:strVal val="visible"/>
                                      </p:to>
                                    </p:set>
                                    <p:animEffect transition="in" filter="wipe(up)">
                                      <p:cBhvr>
                                        <p:cTn id="15" dur="1000"/>
                                        <p:tgtEl>
                                          <p:spTgt spid="1348611">
                                            <p:txEl>
                                              <p:pRg st="2" end="2"/>
                                            </p:txEl>
                                          </p:spTgt>
                                        </p:tgtEl>
                                      </p:cBhvr>
                                    </p:animEffect>
                                  </p:childTnLst>
                                </p:cTn>
                              </p:par>
                            </p:childTnLst>
                          </p:cTn>
                        </p:par>
                        <p:par>
                          <p:cTn id="16" fill="hold" nodeType="afterGroup">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348611">
                                            <p:txEl>
                                              <p:pRg st="3" end="3"/>
                                            </p:txEl>
                                          </p:spTgt>
                                        </p:tgtEl>
                                        <p:attrNameLst>
                                          <p:attrName>style.visibility</p:attrName>
                                        </p:attrNameLst>
                                      </p:cBhvr>
                                      <p:to>
                                        <p:strVal val="visible"/>
                                      </p:to>
                                    </p:set>
                                    <p:animEffect transition="in" filter="wipe(up)">
                                      <p:cBhvr>
                                        <p:cTn id="19" dur="1000"/>
                                        <p:tgtEl>
                                          <p:spTgt spid="1348611">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48611">
                                            <p:txEl>
                                              <p:pRg st="4" end="4"/>
                                            </p:txEl>
                                          </p:spTgt>
                                        </p:tgtEl>
                                        <p:attrNameLst>
                                          <p:attrName>style.visibility</p:attrName>
                                        </p:attrNameLst>
                                      </p:cBhvr>
                                      <p:to>
                                        <p:strVal val="visible"/>
                                      </p:to>
                                    </p:set>
                                    <p:animEffect transition="in" filter="wipe(up)">
                                      <p:cBhvr>
                                        <p:cTn id="23" dur="1000"/>
                                        <p:tgtEl>
                                          <p:spTgt spid="1348611">
                                            <p:txEl>
                                              <p:pRg st="4" end="4"/>
                                            </p:txEl>
                                          </p:spTgt>
                                        </p:tgtEl>
                                      </p:cBhvr>
                                    </p:animEffect>
                                  </p:childTnLst>
                                </p:cTn>
                              </p:par>
                            </p:childTnLst>
                          </p:cTn>
                        </p:par>
                        <p:par>
                          <p:cTn id="24" fill="hold" nodeType="afterGroup">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1348611">
                                            <p:txEl>
                                              <p:pRg st="5" end="5"/>
                                            </p:txEl>
                                          </p:spTgt>
                                        </p:tgtEl>
                                        <p:attrNameLst>
                                          <p:attrName>style.visibility</p:attrName>
                                        </p:attrNameLst>
                                      </p:cBhvr>
                                      <p:to>
                                        <p:strVal val="visible"/>
                                      </p:to>
                                    </p:set>
                                    <p:animEffect transition="in" filter="wipe(up)">
                                      <p:cBhvr>
                                        <p:cTn id="27" dur="1000"/>
                                        <p:tgtEl>
                                          <p:spTgt spid="13486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48611">
                                            <p:txEl>
                                              <p:pRg st="6" end="6"/>
                                            </p:txEl>
                                          </p:spTgt>
                                        </p:tgtEl>
                                        <p:attrNameLst>
                                          <p:attrName>style.visibility</p:attrName>
                                        </p:attrNameLst>
                                      </p:cBhvr>
                                      <p:to>
                                        <p:strVal val="visible"/>
                                      </p:to>
                                    </p:set>
                                    <p:animEffect transition="in" filter="wipe(up)">
                                      <p:cBhvr>
                                        <p:cTn id="32" dur="1000"/>
                                        <p:tgtEl>
                                          <p:spTgt spid="1348611">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48611">
                                            <p:txEl>
                                              <p:pRg st="7" end="7"/>
                                            </p:txEl>
                                          </p:spTgt>
                                        </p:tgtEl>
                                        <p:attrNameLst>
                                          <p:attrName>style.visibility</p:attrName>
                                        </p:attrNameLst>
                                      </p:cBhvr>
                                      <p:to>
                                        <p:strVal val="visible"/>
                                      </p:to>
                                    </p:set>
                                    <p:animEffect transition="in" filter="wipe(up)">
                                      <p:cBhvr>
                                        <p:cTn id="35" dur="1000"/>
                                        <p:tgtEl>
                                          <p:spTgt spid="1348611">
                                            <p:txEl>
                                              <p:pRg st="7" end="7"/>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48611">
                                            <p:txEl>
                                              <p:pRg st="8" end="8"/>
                                            </p:txEl>
                                          </p:spTgt>
                                        </p:tgtEl>
                                        <p:attrNameLst>
                                          <p:attrName>style.visibility</p:attrName>
                                        </p:attrNameLst>
                                      </p:cBhvr>
                                      <p:to>
                                        <p:strVal val="visible"/>
                                      </p:to>
                                    </p:set>
                                    <p:animEffect transition="in" filter="wipe(up)">
                                      <p:cBhvr>
                                        <p:cTn id="38" dur="1000"/>
                                        <p:tgtEl>
                                          <p:spTgt spid="1348611">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348611">
                                            <p:txEl>
                                              <p:pRg st="9" end="9"/>
                                            </p:txEl>
                                          </p:spTgt>
                                        </p:tgtEl>
                                        <p:attrNameLst>
                                          <p:attrName>style.visibility</p:attrName>
                                        </p:attrNameLst>
                                      </p:cBhvr>
                                      <p:to>
                                        <p:strVal val="visible"/>
                                      </p:to>
                                    </p:set>
                                    <p:animEffect transition="in" filter="wipe(up)">
                                      <p:cBhvr>
                                        <p:cTn id="43" dur="1000"/>
                                        <p:tgtEl>
                                          <p:spTgt spid="1348611">
                                            <p:txEl>
                                              <p:pRg st="9" end="9"/>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348611">
                                            <p:txEl>
                                              <p:pRg st="10" end="10"/>
                                            </p:txEl>
                                          </p:spTgt>
                                        </p:tgtEl>
                                        <p:attrNameLst>
                                          <p:attrName>style.visibility</p:attrName>
                                        </p:attrNameLst>
                                      </p:cBhvr>
                                      <p:to>
                                        <p:strVal val="visible"/>
                                      </p:to>
                                    </p:set>
                                    <p:animEffect transition="in" filter="wipe(up)">
                                      <p:cBhvr>
                                        <p:cTn id="46" dur="1000"/>
                                        <p:tgtEl>
                                          <p:spTgt spid="1348611">
                                            <p:txEl>
                                              <p:pRg st="10" end="10"/>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48611">
                                            <p:txEl>
                                              <p:pRg st="11" end="11"/>
                                            </p:txEl>
                                          </p:spTgt>
                                        </p:tgtEl>
                                        <p:attrNameLst>
                                          <p:attrName>style.visibility</p:attrName>
                                        </p:attrNameLst>
                                      </p:cBhvr>
                                      <p:to>
                                        <p:strVal val="visible"/>
                                      </p:to>
                                    </p:set>
                                    <p:animEffect transition="in" filter="wipe(up)">
                                      <p:cBhvr>
                                        <p:cTn id="49" dur="1000"/>
                                        <p:tgtEl>
                                          <p:spTgt spid="13486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8611"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CF049B4-DA86-4D07-B564-C5BBA7912BA0}" type="slidenum">
              <a:rPr lang="zh-CN" altLang="en-US"/>
              <a:pPr/>
              <a:t>58</a:t>
            </a:fld>
            <a:endParaRPr lang="en-US" altLang="zh-CN"/>
          </a:p>
        </p:txBody>
      </p:sp>
      <p:sp>
        <p:nvSpPr>
          <p:cNvPr id="5" name="日期占位符 4"/>
          <p:cNvSpPr>
            <a:spLocks noGrp="1"/>
          </p:cNvSpPr>
          <p:nvPr>
            <p:ph type="dt" sz="half" idx="11"/>
          </p:nvPr>
        </p:nvSpPr>
        <p:spPr/>
        <p:txBody>
          <a:bodyPr/>
          <a:lstStyle/>
          <a:p>
            <a:fld id="{3C592FD5-7EF5-4CD6-8371-5C4FFDAD71E8}" type="datetime1">
              <a:rPr lang="zh-CN" altLang="en-US"/>
              <a:pPr/>
              <a:t>2023/3/5</a:t>
            </a:fld>
            <a:endParaRPr lang="en-US" altLang="zh-CN" sz="1000"/>
          </a:p>
        </p:txBody>
      </p:sp>
      <p:sp>
        <p:nvSpPr>
          <p:cNvPr id="1350658" name="Rectangle 2"/>
          <p:cNvSpPr>
            <a:spLocks noGrp="1" noChangeArrowheads="1"/>
          </p:cNvSpPr>
          <p:nvPr>
            <p:ph type="title"/>
          </p:nvPr>
        </p:nvSpPr>
        <p:spPr/>
        <p:txBody>
          <a:bodyPr/>
          <a:lstStyle/>
          <a:p>
            <a:r>
              <a:rPr lang="zh-CN" altLang="en-US"/>
              <a:t>对查询结果分组 </a:t>
            </a:r>
          </a:p>
        </p:txBody>
      </p:sp>
      <p:sp>
        <p:nvSpPr>
          <p:cNvPr id="1350659" name="Rectangle 3"/>
          <p:cNvSpPr>
            <a:spLocks noGrp="1" noChangeArrowheads="1"/>
          </p:cNvSpPr>
          <p:nvPr>
            <p:ph type="body" idx="1"/>
          </p:nvPr>
        </p:nvSpPr>
        <p:spPr>
          <a:xfrm>
            <a:off x="650875" y="1143000"/>
            <a:ext cx="8820150" cy="5149102"/>
          </a:xfrm>
        </p:spPr>
        <p:txBody>
          <a:bodyPr/>
          <a:lstStyle/>
          <a:p>
            <a:pPr algn="just">
              <a:lnSpc>
                <a:spcPct val="80000"/>
              </a:lnSpc>
              <a:buFont typeface="Wingdings" pitchFamily="2" charset="2"/>
              <a:buNone/>
            </a:pPr>
            <a:r>
              <a:rPr lang="zh-CN" altLang="en-US" dirty="0"/>
              <a:t>使用</a:t>
            </a:r>
            <a:r>
              <a:rPr lang="en-US" altLang="zh-CN" dirty="0">
                <a:highlight>
                  <a:srgbClr val="CCFFCC"/>
                </a:highlight>
              </a:rPr>
              <a:t>GROUP BY</a:t>
            </a:r>
            <a:r>
              <a:rPr lang="zh-CN" altLang="en-US" dirty="0"/>
              <a:t>子句分组 	</a:t>
            </a:r>
          </a:p>
          <a:p>
            <a:pPr algn="just">
              <a:lnSpc>
                <a:spcPct val="80000"/>
              </a:lnSpc>
            </a:pPr>
            <a:r>
              <a:rPr lang="zh-CN" altLang="en-US" dirty="0">
                <a:solidFill>
                  <a:srgbClr val="FF0000"/>
                </a:solidFill>
              </a:rPr>
              <a:t>细化集函数的作用对象</a:t>
            </a:r>
          </a:p>
          <a:p>
            <a:pPr lvl="1" algn="just">
              <a:lnSpc>
                <a:spcPct val="80000"/>
              </a:lnSpc>
            </a:pPr>
            <a:r>
              <a:rPr lang="zh-CN" altLang="en-US" dirty="0"/>
              <a:t> 未对查询结果分组，集函数将作用于整个查询结果</a:t>
            </a:r>
          </a:p>
          <a:p>
            <a:pPr lvl="1">
              <a:lnSpc>
                <a:spcPct val="80000"/>
              </a:lnSpc>
            </a:pPr>
            <a:r>
              <a:rPr lang="zh-CN" altLang="en-US" dirty="0"/>
              <a:t> 对查询结果分组后，集函数将分别作用于每个组 </a:t>
            </a:r>
          </a:p>
          <a:p>
            <a:pPr algn="just">
              <a:lnSpc>
                <a:spcPct val="80000"/>
              </a:lnSpc>
            </a:pPr>
            <a:r>
              <a:rPr lang="zh-CN" altLang="en-US" dirty="0"/>
              <a:t>分组方法</a:t>
            </a:r>
            <a:r>
              <a:rPr lang="en-US" altLang="zh-CN" dirty="0"/>
              <a:t>:</a:t>
            </a:r>
            <a:r>
              <a:rPr lang="zh-CN" altLang="en-US" dirty="0"/>
              <a:t>按指定的一列或多列值分组</a:t>
            </a:r>
            <a:r>
              <a:rPr lang="en-US" altLang="zh-CN" dirty="0"/>
              <a:t>,</a:t>
            </a:r>
            <a:r>
              <a:rPr lang="zh-CN" altLang="en-US" dirty="0"/>
              <a:t>值相等的为一组</a:t>
            </a:r>
          </a:p>
          <a:p>
            <a:pPr lvl="1" algn="just">
              <a:lnSpc>
                <a:spcPct val="80000"/>
              </a:lnSpc>
            </a:pPr>
            <a:r>
              <a:rPr lang="zh-CN" altLang="en-US" dirty="0"/>
              <a:t>使用</a:t>
            </a:r>
            <a:r>
              <a:rPr lang="en-US" altLang="zh-CN" dirty="0"/>
              <a:t>GROUP BY</a:t>
            </a:r>
            <a:r>
              <a:rPr lang="zh-CN" altLang="en-US" dirty="0"/>
              <a:t>子句后，</a:t>
            </a:r>
            <a:r>
              <a:rPr lang="en-US" altLang="zh-CN" dirty="0">
                <a:solidFill>
                  <a:srgbClr val="FF0000"/>
                </a:solidFill>
              </a:rPr>
              <a:t>SELECT</a:t>
            </a:r>
            <a:r>
              <a:rPr lang="zh-CN" altLang="en-US" dirty="0">
                <a:solidFill>
                  <a:srgbClr val="FF0000"/>
                </a:solidFill>
              </a:rPr>
              <a:t>子句的列名列表中只能出现分组属性和集函数</a:t>
            </a:r>
            <a:endParaRPr lang="zh-CN" altLang="en-US" dirty="0"/>
          </a:p>
          <a:p>
            <a:pPr algn="just">
              <a:lnSpc>
                <a:spcPct val="80000"/>
              </a:lnSpc>
            </a:pPr>
            <a:r>
              <a:rPr lang="en-US" altLang="zh-CN" dirty="0"/>
              <a:t>[</a:t>
            </a:r>
            <a:r>
              <a:rPr lang="zh-CN" altLang="en-US" dirty="0">
                <a:ea typeface="黑体" pitchFamily="49" charset="-122"/>
              </a:rPr>
              <a:t>例</a:t>
            </a:r>
            <a:r>
              <a:rPr lang="en-US" altLang="zh-CN" dirty="0"/>
              <a:t>]  </a:t>
            </a:r>
            <a:r>
              <a:rPr lang="zh-CN" altLang="en-US" dirty="0"/>
              <a:t>求各个课程号及相应的选课人数。</a:t>
            </a:r>
          </a:p>
          <a:p>
            <a:pPr algn="just">
              <a:lnSpc>
                <a:spcPct val="80000"/>
              </a:lnSpc>
              <a:buFont typeface="Wingdings" pitchFamily="2" charset="2"/>
              <a:buNone/>
            </a:pPr>
            <a:r>
              <a:rPr lang="zh-CN" altLang="en-US" dirty="0"/>
              <a:t>     </a:t>
            </a:r>
            <a:r>
              <a:rPr lang="en-US" altLang="zh-CN" dirty="0"/>
              <a:t>SELECT </a:t>
            </a:r>
            <a:r>
              <a:rPr lang="en-US" altLang="zh-CN" dirty="0" err="1"/>
              <a:t>Cno</a:t>
            </a:r>
            <a:r>
              <a:rPr lang="en-US" altLang="zh-CN" dirty="0"/>
              <a:t>, </a:t>
            </a:r>
            <a:r>
              <a:rPr lang="en-US" altLang="zh-CN" dirty="0">
                <a:solidFill>
                  <a:srgbClr val="FF0000"/>
                </a:solidFill>
              </a:rPr>
              <a:t>COUNT(</a:t>
            </a:r>
            <a:r>
              <a:rPr lang="en-US" altLang="zh-CN" dirty="0" err="1">
                <a:solidFill>
                  <a:srgbClr val="FF0000"/>
                </a:solidFill>
              </a:rPr>
              <a:t>Sno</a:t>
            </a:r>
            <a:r>
              <a:rPr lang="en-US" altLang="zh-CN" dirty="0">
                <a:solidFill>
                  <a:srgbClr val="FF0000"/>
                </a:solidFill>
              </a:rPr>
              <a:t>)</a:t>
            </a:r>
            <a:r>
              <a:rPr lang="en-US" altLang="zh-CN" dirty="0">
                <a:solidFill>
                  <a:srgbClr val="852121"/>
                </a:solidFill>
              </a:rPr>
              <a:t>   </a:t>
            </a:r>
            <a:r>
              <a:rPr lang="en-US" altLang="zh-CN" dirty="0"/>
              <a:t>  </a:t>
            </a:r>
          </a:p>
          <a:p>
            <a:pPr algn="just">
              <a:lnSpc>
                <a:spcPct val="80000"/>
              </a:lnSpc>
              <a:buFont typeface="Wingdings" pitchFamily="2" charset="2"/>
              <a:buNone/>
            </a:pPr>
            <a:r>
              <a:rPr lang="en-US" altLang="zh-CN" dirty="0"/>
              <a:t>            FROM    SC</a:t>
            </a:r>
          </a:p>
          <a:p>
            <a:pPr algn="just">
              <a:lnSpc>
                <a:spcPct val="80000"/>
              </a:lnSpc>
              <a:buFont typeface="Wingdings" pitchFamily="2" charset="2"/>
              <a:buNone/>
            </a:pPr>
            <a:r>
              <a:rPr lang="en-US" altLang="zh-CN" dirty="0"/>
              <a:t>                GROUP BY </a:t>
            </a:r>
            <a:r>
              <a:rPr lang="en-US" altLang="zh-CN" dirty="0" err="1"/>
              <a:t>Cno</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50659">
                                            <p:txEl>
                                              <p:pRg st="0" end="0"/>
                                            </p:txEl>
                                          </p:spTgt>
                                        </p:tgtEl>
                                        <p:attrNameLst>
                                          <p:attrName>style.visibility</p:attrName>
                                        </p:attrNameLst>
                                      </p:cBhvr>
                                      <p:to>
                                        <p:strVal val="visible"/>
                                      </p:to>
                                    </p:set>
                                    <p:animEffect transition="in" filter="wipe(up)">
                                      <p:cBhvr>
                                        <p:cTn id="7" dur="1000"/>
                                        <p:tgtEl>
                                          <p:spTgt spid="135065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50659">
                                            <p:txEl>
                                              <p:pRg st="1" end="1"/>
                                            </p:txEl>
                                          </p:spTgt>
                                        </p:tgtEl>
                                        <p:attrNameLst>
                                          <p:attrName>style.visibility</p:attrName>
                                        </p:attrNameLst>
                                      </p:cBhvr>
                                      <p:to>
                                        <p:strVal val="visible"/>
                                      </p:to>
                                    </p:set>
                                    <p:animEffect transition="in" filter="wipe(up)">
                                      <p:cBhvr>
                                        <p:cTn id="11" dur="1000"/>
                                        <p:tgtEl>
                                          <p:spTgt spid="1350659">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50659">
                                            <p:txEl>
                                              <p:pRg st="2" end="2"/>
                                            </p:txEl>
                                          </p:spTgt>
                                        </p:tgtEl>
                                        <p:attrNameLst>
                                          <p:attrName>style.visibility</p:attrName>
                                        </p:attrNameLst>
                                      </p:cBhvr>
                                      <p:to>
                                        <p:strVal val="visible"/>
                                      </p:to>
                                    </p:set>
                                    <p:animEffect transition="in" filter="wipe(up)">
                                      <p:cBhvr>
                                        <p:cTn id="15" dur="1000"/>
                                        <p:tgtEl>
                                          <p:spTgt spid="1350659">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350659">
                                            <p:txEl>
                                              <p:pRg st="3" end="3"/>
                                            </p:txEl>
                                          </p:spTgt>
                                        </p:tgtEl>
                                        <p:attrNameLst>
                                          <p:attrName>style.visibility</p:attrName>
                                        </p:attrNameLst>
                                      </p:cBhvr>
                                      <p:to>
                                        <p:strVal val="visible"/>
                                      </p:to>
                                    </p:set>
                                    <p:animEffect transition="in" filter="wipe(up)">
                                      <p:cBhvr>
                                        <p:cTn id="19" dur="1000"/>
                                        <p:tgtEl>
                                          <p:spTgt spid="135065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50659">
                                            <p:txEl>
                                              <p:pRg st="4" end="4"/>
                                            </p:txEl>
                                          </p:spTgt>
                                        </p:tgtEl>
                                        <p:attrNameLst>
                                          <p:attrName>style.visibility</p:attrName>
                                        </p:attrNameLst>
                                      </p:cBhvr>
                                      <p:to>
                                        <p:strVal val="visible"/>
                                      </p:to>
                                    </p:set>
                                    <p:animEffect transition="in" filter="wipe(up)">
                                      <p:cBhvr>
                                        <p:cTn id="24" dur="1000"/>
                                        <p:tgtEl>
                                          <p:spTgt spid="1350659">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50659">
                                            <p:txEl>
                                              <p:pRg st="5" end="5"/>
                                            </p:txEl>
                                          </p:spTgt>
                                        </p:tgtEl>
                                        <p:attrNameLst>
                                          <p:attrName>style.visibility</p:attrName>
                                        </p:attrNameLst>
                                      </p:cBhvr>
                                      <p:to>
                                        <p:strVal val="visible"/>
                                      </p:to>
                                    </p:set>
                                    <p:animEffect transition="in" filter="wipe(up)">
                                      <p:cBhvr>
                                        <p:cTn id="27" dur="1000"/>
                                        <p:tgtEl>
                                          <p:spTgt spid="13506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50659">
                                            <p:txEl>
                                              <p:pRg st="6" end="6"/>
                                            </p:txEl>
                                          </p:spTgt>
                                        </p:tgtEl>
                                        <p:attrNameLst>
                                          <p:attrName>style.visibility</p:attrName>
                                        </p:attrNameLst>
                                      </p:cBhvr>
                                      <p:to>
                                        <p:strVal val="visible"/>
                                      </p:to>
                                    </p:set>
                                    <p:animEffect transition="in" filter="wipe(up)">
                                      <p:cBhvr>
                                        <p:cTn id="32" dur="1000"/>
                                        <p:tgtEl>
                                          <p:spTgt spid="135065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50659">
                                            <p:txEl>
                                              <p:pRg st="7" end="7"/>
                                            </p:txEl>
                                          </p:spTgt>
                                        </p:tgtEl>
                                        <p:attrNameLst>
                                          <p:attrName>style.visibility</p:attrName>
                                        </p:attrNameLst>
                                      </p:cBhvr>
                                      <p:to>
                                        <p:strVal val="visible"/>
                                      </p:to>
                                    </p:set>
                                    <p:animEffect transition="in" filter="wipe(up)">
                                      <p:cBhvr>
                                        <p:cTn id="37" dur="1000"/>
                                        <p:tgtEl>
                                          <p:spTgt spid="135065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50659">
                                            <p:txEl>
                                              <p:pRg st="8" end="8"/>
                                            </p:txEl>
                                          </p:spTgt>
                                        </p:tgtEl>
                                        <p:attrNameLst>
                                          <p:attrName>style.visibility</p:attrName>
                                        </p:attrNameLst>
                                      </p:cBhvr>
                                      <p:to>
                                        <p:strVal val="visible"/>
                                      </p:to>
                                    </p:set>
                                    <p:animEffect transition="in" filter="wipe(up)">
                                      <p:cBhvr>
                                        <p:cTn id="42" dur="1000"/>
                                        <p:tgtEl>
                                          <p:spTgt spid="135065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50659">
                                            <p:txEl>
                                              <p:pRg st="9" end="9"/>
                                            </p:txEl>
                                          </p:spTgt>
                                        </p:tgtEl>
                                        <p:attrNameLst>
                                          <p:attrName>style.visibility</p:attrName>
                                        </p:attrNameLst>
                                      </p:cBhvr>
                                      <p:to>
                                        <p:strVal val="visible"/>
                                      </p:to>
                                    </p:set>
                                    <p:animEffect transition="in" filter="wipe(up)">
                                      <p:cBhvr>
                                        <p:cTn id="47" dur="1000"/>
                                        <p:tgtEl>
                                          <p:spTgt spid="1350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0659"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0"/>
          </p:nvPr>
        </p:nvSpPr>
        <p:spPr/>
        <p:txBody>
          <a:bodyPr/>
          <a:lstStyle/>
          <a:p>
            <a:fld id="{ECFD1A2E-211D-4D63-9792-83C0107F9E77}" type="slidenum">
              <a:rPr lang="zh-CN" altLang="en-US"/>
              <a:pPr/>
              <a:t>59</a:t>
            </a:fld>
            <a:endParaRPr lang="en-US" altLang="zh-CN"/>
          </a:p>
        </p:txBody>
      </p:sp>
      <p:sp>
        <p:nvSpPr>
          <p:cNvPr id="47" name="日期占位符 4"/>
          <p:cNvSpPr>
            <a:spLocks noGrp="1"/>
          </p:cNvSpPr>
          <p:nvPr>
            <p:ph type="dt" sz="half" idx="11"/>
          </p:nvPr>
        </p:nvSpPr>
        <p:spPr/>
        <p:txBody>
          <a:bodyPr/>
          <a:lstStyle/>
          <a:p>
            <a:fld id="{4E56E654-C0A0-43AF-8B2A-D5C6E9AB7D9F}" type="datetime1">
              <a:rPr lang="zh-CN" altLang="en-US"/>
              <a:pPr/>
              <a:t>2023/3/5</a:t>
            </a:fld>
            <a:endParaRPr lang="en-US" altLang="zh-CN" sz="1000"/>
          </a:p>
        </p:txBody>
      </p:sp>
      <p:sp>
        <p:nvSpPr>
          <p:cNvPr id="1497090" name="Rectangle 2"/>
          <p:cNvSpPr>
            <a:spLocks noGrp="1" noChangeArrowheads="1"/>
          </p:cNvSpPr>
          <p:nvPr>
            <p:ph type="title"/>
          </p:nvPr>
        </p:nvSpPr>
        <p:spPr/>
        <p:txBody>
          <a:bodyPr/>
          <a:lstStyle/>
          <a:p>
            <a:r>
              <a:rPr lang="zh-CN" altLang="en-US"/>
              <a:t>对查询结果分组</a:t>
            </a:r>
          </a:p>
        </p:txBody>
      </p:sp>
      <p:sp>
        <p:nvSpPr>
          <p:cNvPr id="1497091" name="Rectangle 3"/>
          <p:cNvSpPr>
            <a:spLocks noGrp="1" noChangeArrowheads="1"/>
          </p:cNvSpPr>
          <p:nvPr>
            <p:ph type="body" idx="1"/>
          </p:nvPr>
        </p:nvSpPr>
        <p:spPr/>
        <p:txBody>
          <a:bodyPr/>
          <a:lstStyle/>
          <a:p>
            <a:endParaRPr lang="zh-CN" altLang="en-US"/>
          </a:p>
        </p:txBody>
      </p:sp>
      <p:sp>
        <p:nvSpPr>
          <p:cNvPr id="1497093" name="Rectangle 5"/>
          <p:cNvSpPr>
            <a:spLocks noChangeArrowheads="1"/>
          </p:cNvSpPr>
          <p:nvPr/>
        </p:nvSpPr>
        <p:spPr bwMode="auto">
          <a:xfrm>
            <a:off x="114300" y="914400"/>
            <a:ext cx="3467100" cy="1295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endParaRPr lang="en-US" altLang="en-US" sz="1800">
              <a:latin typeface="Lucida Sans Typewriter" pitchFamily="49" charset="0"/>
            </a:endParaRPr>
          </a:p>
          <a:p>
            <a:pPr algn="l">
              <a:lnSpc>
                <a:spcPct val="90000"/>
              </a:lnSpc>
            </a:pPr>
            <a:r>
              <a:rPr lang="en-US" altLang="en-US">
                <a:latin typeface="Lucida Sans Typewriter" pitchFamily="49" charset="0"/>
              </a:rPr>
              <a:t>SELECT productid,</a:t>
            </a:r>
          </a:p>
          <a:p>
            <a:pPr algn="l">
              <a:lnSpc>
                <a:spcPct val="90000"/>
              </a:lnSpc>
            </a:pPr>
            <a:r>
              <a:rPr lang="en-US" altLang="en-US">
                <a:latin typeface="Lucida Sans Typewriter" pitchFamily="49" charset="0"/>
              </a:rPr>
              <a:t>  orderid,quantity</a:t>
            </a:r>
          </a:p>
          <a:p>
            <a:pPr algn="l">
              <a:lnSpc>
                <a:spcPct val="90000"/>
              </a:lnSpc>
            </a:pPr>
            <a:r>
              <a:rPr lang="en-US" altLang="en-US">
                <a:latin typeface="Lucida Sans Typewriter" pitchFamily="49" charset="0"/>
              </a:rPr>
              <a:t> FROM orderhist</a:t>
            </a:r>
            <a:br>
              <a:rPr lang="en-US" altLang="en-US" sz="1800">
                <a:latin typeface="Lucida Sans Typewriter" pitchFamily="49" charset="0"/>
              </a:rPr>
            </a:br>
            <a:endParaRPr lang="en-US" altLang="en-US" sz="1800">
              <a:latin typeface="Lucida Sans Typewriter" pitchFamily="49" charset="0"/>
            </a:endParaRPr>
          </a:p>
        </p:txBody>
      </p:sp>
      <p:sp>
        <p:nvSpPr>
          <p:cNvPr id="1497094" name="Rectangle 6"/>
          <p:cNvSpPr>
            <a:spLocks noChangeArrowheads="1"/>
          </p:cNvSpPr>
          <p:nvPr/>
        </p:nvSpPr>
        <p:spPr bwMode="auto">
          <a:xfrm>
            <a:off x="3505200" y="914400"/>
            <a:ext cx="5562600" cy="13716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productid,SUM(quantity) </a:t>
            </a:r>
          </a:p>
          <a:p>
            <a:pPr algn="l">
              <a:lnSpc>
                <a:spcPct val="90000"/>
              </a:lnSpc>
            </a:pPr>
            <a:r>
              <a:rPr lang="en-US" altLang="en-US">
                <a:latin typeface="Lucida Sans Typewriter" pitchFamily="49" charset="0"/>
              </a:rPr>
              <a:t>	AS total_quantity</a:t>
            </a:r>
          </a:p>
          <a:p>
            <a:pPr algn="l">
              <a:lnSpc>
                <a:spcPct val="90000"/>
              </a:lnSpc>
            </a:pPr>
            <a:r>
              <a:rPr lang="en-US" altLang="en-US">
                <a:latin typeface="Lucida Sans Typewriter" pitchFamily="49" charset="0"/>
              </a:rPr>
              <a:t> FROM orderhist</a:t>
            </a:r>
          </a:p>
          <a:p>
            <a:pPr algn="l">
              <a:lnSpc>
                <a:spcPct val="90000"/>
              </a:lnSpc>
            </a:pPr>
            <a:r>
              <a:rPr lang="en-US" altLang="en-US">
                <a:latin typeface="Lucida Sans Typewriter" pitchFamily="49" charset="0"/>
              </a:rPr>
              <a:t> GROUP BY productid</a:t>
            </a:r>
          </a:p>
        </p:txBody>
      </p:sp>
      <p:grpSp>
        <p:nvGrpSpPr>
          <p:cNvPr id="1497095" name="Group 7"/>
          <p:cNvGrpSpPr>
            <a:grpSpLocks/>
          </p:cNvGrpSpPr>
          <p:nvPr/>
        </p:nvGrpSpPr>
        <p:grpSpPr bwMode="auto">
          <a:xfrm>
            <a:off x="5519738" y="2362200"/>
            <a:ext cx="3090862" cy="1524000"/>
            <a:chOff x="3517" y="1440"/>
            <a:chExt cx="1907" cy="960"/>
          </a:xfrm>
        </p:grpSpPr>
        <p:sp>
          <p:nvSpPr>
            <p:cNvPr id="1497096" name="Rectangle 8"/>
            <p:cNvSpPr>
              <a:spLocks noChangeArrowheads="1"/>
            </p:cNvSpPr>
            <p:nvPr/>
          </p:nvSpPr>
          <p:spPr bwMode="auto">
            <a:xfrm>
              <a:off x="3517" y="1440"/>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497097" name="Rectangle 9"/>
            <p:cNvSpPr>
              <a:spLocks noChangeArrowheads="1"/>
            </p:cNvSpPr>
            <p:nvPr/>
          </p:nvSpPr>
          <p:spPr bwMode="auto">
            <a:xfrm>
              <a:off x="4333" y="1440"/>
              <a:ext cx="1091"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total_quantity</a:t>
              </a:r>
            </a:p>
          </p:txBody>
        </p:sp>
        <p:sp>
          <p:nvSpPr>
            <p:cNvPr id="1497098" name="Rectangle 10"/>
            <p:cNvSpPr>
              <a:spLocks noChangeArrowheads="1"/>
            </p:cNvSpPr>
            <p:nvPr/>
          </p:nvSpPr>
          <p:spPr bwMode="auto">
            <a:xfrm>
              <a:off x="3517" y="1680"/>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099" name="Rectangle 11"/>
            <p:cNvSpPr>
              <a:spLocks noChangeArrowheads="1"/>
            </p:cNvSpPr>
            <p:nvPr/>
          </p:nvSpPr>
          <p:spPr bwMode="auto">
            <a:xfrm>
              <a:off x="4333" y="1680"/>
              <a:ext cx="1091"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15</a:t>
              </a:r>
            </a:p>
          </p:txBody>
        </p:sp>
        <p:sp>
          <p:nvSpPr>
            <p:cNvPr id="1497100" name="Rectangle 12"/>
            <p:cNvSpPr>
              <a:spLocks noChangeArrowheads="1"/>
            </p:cNvSpPr>
            <p:nvPr/>
          </p:nvSpPr>
          <p:spPr bwMode="auto">
            <a:xfrm>
              <a:off x="3517" y="1920"/>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01" name="Rectangle 13"/>
            <p:cNvSpPr>
              <a:spLocks noChangeArrowheads="1"/>
            </p:cNvSpPr>
            <p:nvPr/>
          </p:nvSpPr>
          <p:spPr bwMode="auto">
            <a:xfrm>
              <a:off x="4333" y="1920"/>
              <a:ext cx="1091"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35</a:t>
              </a:r>
            </a:p>
          </p:txBody>
        </p:sp>
        <p:sp>
          <p:nvSpPr>
            <p:cNvPr id="1497102" name="Rectangle 14"/>
            <p:cNvSpPr>
              <a:spLocks noChangeArrowheads="1"/>
            </p:cNvSpPr>
            <p:nvPr/>
          </p:nvSpPr>
          <p:spPr bwMode="auto">
            <a:xfrm>
              <a:off x="3517" y="2160"/>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497103" name="Rectangle 15"/>
            <p:cNvSpPr>
              <a:spLocks noChangeArrowheads="1"/>
            </p:cNvSpPr>
            <p:nvPr/>
          </p:nvSpPr>
          <p:spPr bwMode="auto">
            <a:xfrm>
              <a:off x="4333" y="2160"/>
              <a:ext cx="1091"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45</a:t>
              </a:r>
            </a:p>
          </p:txBody>
        </p:sp>
      </p:grpSp>
      <p:grpSp>
        <p:nvGrpSpPr>
          <p:cNvPr id="1497104" name="Group 16"/>
          <p:cNvGrpSpPr>
            <a:grpSpLocks/>
          </p:cNvGrpSpPr>
          <p:nvPr/>
        </p:nvGrpSpPr>
        <p:grpSpPr bwMode="auto">
          <a:xfrm>
            <a:off x="461963" y="2286000"/>
            <a:ext cx="3500437" cy="2667000"/>
            <a:chOff x="336" y="1392"/>
            <a:chExt cx="2160" cy="1680"/>
          </a:xfrm>
        </p:grpSpPr>
        <p:sp>
          <p:nvSpPr>
            <p:cNvPr id="1497105" name="Rectangle 17"/>
            <p:cNvSpPr>
              <a:spLocks noChangeArrowheads="1"/>
            </p:cNvSpPr>
            <p:nvPr/>
          </p:nvSpPr>
          <p:spPr bwMode="auto">
            <a:xfrm>
              <a:off x="336" y="1392"/>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497106" name="Rectangle 18"/>
            <p:cNvSpPr>
              <a:spLocks noChangeArrowheads="1"/>
            </p:cNvSpPr>
            <p:nvPr/>
          </p:nvSpPr>
          <p:spPr bwMode="auto">
            <a:xfrm>
              <a:off x="1152" y="1392"/>
              <a:ext cx="624"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orderid</a:t>
              </a:r>
            </a:p>
          </p:txBody>
        </p:sp>
        <p:sp>
          <p:nvSpPr>
            <p:cNvPr id="1497107" name="Rectangle 19"/>
            <p:cNvSpPr>
              <a:spLocks noChangeArrowheads="1"/>
            </p:cNvSpPr>
            <p:nvPr/>
          </p:nvSpPr>
          <p:spPr bwMode="auto">
            <a:xfrm>
              <a:off x="1776" y="1392"/>
              <a:ext cx="720"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quantity</a:t>
              </a:r>
            </a:p>
          </p:txBody>
        </p:sp>
        <p:sp>
          <p:nvSpPr>
            <p:cNvPr id="1497108" name="Rectangle 20"/>
            <p:cNvSpPr>
              <a:spLocks noChangeArrowheads="1"/>
            </p:cNvSpPr>
            <p:nvPr/>
          </p:nvSpPr>
          <p:spPr bwMode="auto">
            <a:xfrm>
              <a:off x="336" y="163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09" name="Rectangle 21"/>
            <p:cNvSpPr>
              <a:spLocks noChangeArrowheads="1"/>
            </p:cNvSpPr>
            <p:nvPr/>
          </p:nvSpPr>
          <p:spPr bwMode="auto">
            <a:xfrm>
              <a:off x="1152" y="163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10" name="Rectangle 22"/>
            <p:cNvSpPr>
              <a:spLocks noChangeArrowheads="1"/>
            </p:cNvSpPr>
            <p:nvPr/>
          </p:nvSpPr>
          <p:spPr bwMode="auto">
            <a:xfrm>
              <a:off x="1776" y="163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5</a:t>
              </a:r>
            </a:p>
          </p:txBody>
        </p:sp>
        <p:sp>
          <p:nvSpPr>
            <p:cNvPr id="1497111" name="Rectangle 23"/>
            <p:cNvSpPr>
              <a:spLocks noChangeArrowheads="1"/>
            </p:cNvSpPr>
            <p:nvPr/>
          </p:nvSpPr>
          <p:spPr bwMode="auto">
            <a:xfrm>
              <a:off x="336" y="187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12" name="Rectangle 24"/>
            <p:cNvSpPr>
              <a:spLocks noChangeArrowheads="1"/>
            </p:cNvSpPr>
            <p:nvPr/>
          </p:nvSpPr>
          <p:spPr bwMode="auto">
            <a:xfrm>
              <a:off x="1152" y="187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13" name="Rectangle 25"/>
            <p:cNvSpPr>
              <a:spLocks noChangeArrowheads="1"/>
            </p:cNvSpPr>
            <p:nvPr/>
          </p:nvSpPr>
          <p:spPr bwMode="auto">
            <a:xfrm>
              <a:off x="1776" y="187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10</a:t>
              </a:r>
            </a:p>
          </p:txBody>
        </p:sp>
        <p:sp>
          <p:nvSpPr>
            <p:cNvPr id="1497114" name="Rectangle 26"/>
            <p:cNvSpPr>
              <a:spLocks noChangeArrowheads="1"/>
            </p:cNvSpPr>
            <p:nvPr/>
          </p:nvSpPr>
          <p:spPr bwMode="auto">
            <a:xfrm>
              <a:off x="336" y="211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15" name="Rectangle 27"/>
            <p:cNvSpPr>
              <a:spLocks noChangeArrowheads="1"/>
            </p:cNvSpPr>
            <p:nvPr/>
          </p:nvSpPr>
          <p:spPr bwMode="auto">
            <a:xfrm>
              <a:off x="1152" y="211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497116" name="Rectangle 28"/>
            <p:cNvSpPr>
              <a:spLocks noChangeArrowheads="1"/>
            </p:cNvSpPr>
            <p:nvPr/>
          </p:nvSpPr>
          <p:spPr bwMode="auto">
            <a:xfrm>
              <a:off x="1776" y="211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10</a:t>
              </a:r>
            </a:p>
          </p:txBody>
        </p:sp>
        <p:sp>
          <p:nvSpPr>
            <p:cNvPr id="1497117" name="Rectangle 29"/>
            <p:cNvSpPr>
              <a:spLocks noChangeArrowheads="1"/>
            </p:cNvSpPr>
            <p:nvPr/>
          </p:nvSpPr>
          <p:spPr bwMode="auto">
            <a:xfrm>
              <a:off x="336" y="235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18" name="Rectangle 30"/>
            <p:cNvSpPr>
              <a:spLocks noChangeArrowheads="1"/>
            </p:cNvSpPr>
            <p:nvPr/>
          </p:nvSpPr>
          <p:spPr bwMode="auto">
            <a:xfrm>
              <a:off x="1152" y="235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19" name="Rectangle 31"/>
            <p:cNvSpPr>
              <a:spLocks noChangeArrowheads="1"/>
            </p:cNvSpPr>
            <p:nvPr/>
          </p:nvSpPr>
          <p:spPr bwMode="auto">
            <a:xfrm>
              <a:off x="1776" y="235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25</a:t>
              </a:r>
            </a:p>
          </p:txBody>
        </p:sp>
        <p:sp>
          <p:nvSpPr>
            <p:cNvPr id="1497120" name="Rectangle 32"/>
            <p:cNvSpPr>
              <a:spLocks noChangeArrowheads="1"/>
            </p:cNvSpPr>
            <p:nvPr/>
          </p:nvSpPr>
          <p:spPr bwMode="auto">
            <a:xfrm>
              <a:off x="336" y="259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497121" name="Rectangle 33"/>
            <p:cNvSpPr>
              <a:spLocks noChangeArrowheads="1"/>
            </p:cNvSpPr>
            <p:nvPr/>
          </p:nvSpPr>
          <p:spPr bwMode="auto">
            <a:xfrm>
              <a:off x="1152" y="259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497122" name="Rectangle 34"/>
            <p:cNvSpPr>
              <a:spLocks noChangeArrowheads="1"/>
            </p:cNvSpPr>
            <p:nvPr/>
          </p:nvSpPr>
          <p:spPr bwMode="auto">
            <a:xfrm>
              <a:off x="1776" y="259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15</a:t>
              </a:r>
            </a:p>
          </p:txBody>
        </p:sp>
        <p:sp>
          <p:nvSpPr>
            <p:cNvPr id="1497123" name="Rectangle 35"/>
            <p:cNvSpPr>
              <a:spLocks noChangeArrowheads="1"/>
            </p:cNvSpPr>
            <p:nvPr/>
          </p:nvSpPr>
          <p:spPr bwMode="auto">
            <a:xfrm>
              <a:off x="336" y="283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497124" name="Rectangle 36"/>
            <p:cNvSpPr>
              <a:spLocks noChangeArrowheads="1"/>
            </p:cNvSpPr>
            <p:nvPr/>
          </p:nvSpPr>
          <p:spPr bwMode="auto">
            <a:xfrm>
              <a:off x="1152" y="283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25" name="Rectangle 37"/>
            <p:cNvSpPr>
              <a:spLocks noChangeArrowheads="1"/>
            </p:cNvSpPr>
            <p:nvPr/>
          </p:nvSpPr>
          <p:spPr bwMode="auto">
            <a:xfrm>
              <a:off x="1776" y="283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30</a:t>
              </a:r>
            </a:p>
          </p:txBody>
        </p:sp>
      </p:grpSp>
      <p:grpSp>
        <p:nvGrpSpPr>
          <p:cNvPr id="1497126" name="Group 38"/>
          <p:cNvGrpSpPr>
            <a:grpSpLocks/>
          </p:cNvGrpSpPr>
          <p:nvPr/>
        </p:nvGrpSpPr>
        <p:grpSpPr bwMode="auto">
          <a:xfrm>
            <a:off x="5519738" y="4038600"/>
            <a:ext cx="3090862" cy="762000"/>
            <a:chOff x="3517" y="2544"/>
            <a:chExt cx="1907" cy="480"/>
          </a:xfrm>
        </p:grpSpPr>
        <p:sp>
          <p:nvSpPr>
            <p:cNvPr id="1497127" name="Rectangle 39"/>
            <p:cNvSpPr>
              <a:spLocks noChangeArrowheads="1"/>
            </p:cNvSpPr>
            <p:nvPr/>
          </p:nvSpPr>
          <p:spPr bwMode="auto">
            <a:xfrm>
              <a:off x="3517" y="2544"/>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497128" name="Rectangle 40"/>
            <p:cNvSpPr>
              <a:spLocks noChangeArrowheads="1"/>
            </p:cNvSpPr>
            <p:nvPr/>
          </p:nvSpPr>
          <p:spPr bwMode="auto">
            <a:xfrm>
              <a:off x="4333" y="2544"/>
              <a:ext cx="1091"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total_quantity</a:t>
              </a:r>
            </a:p>
          </p:txBody>
        </p:sp>
        <p:sp>
          <p:nvSpPr>
            <p:cNvPr id="1497129" name="Rectangle 41"/>
            <p:cNvSpPr>
              <a:spLocks noChangeArrowheads="1"/>
            </p:cNvSpPr>
            <p:nvPr/>
          </p:nvSpPr>
          <p:spPr bwMode="auto">
            <a:xfrm>
              <a:off x="3517" y="2784"/>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30" name="Rectangle 42"/>
            <p:cNvSpPr>
              <a:spLocks noChangeArrowheads="1"/>
            </p:cNvSpPr>
            <p:nvPr/>
          </p:nvSpPr>
          <p:spPr bwMode="auto">
            <a:xfrm>
              <a:off x="4333" y="2784"/>
              <a:ext cx="1091"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35</a:t>
              </a:r>
            </a:p>
          </p:txBody>
        </p:sp>
      </p:grpSp>
      <p:sp>
        <p:nvSpPr>
          <p:cNvPr id="1497131" name="Rectangle 43"/>
          <p:cNvSpPr>
            <a:spLocks noChangeArrowheads="1"/>
          </p:cNvSpPr>
          <p:nvPr/>
        </p:nvSpPr>
        <p:spPr bwMode="auto">
          <a:xfrm>
            <a:off x="4003675" y="2971800"/>
            <a:ext cx="17113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spAutoFit/>
          </a:bodyPr>
          <a:lstStyle/>
          <a:p>
            <a:pPr algn="l">
              <a:lnSpc>
                <a:spcPct val="90000"/>
              </a:lnSpc>
            </a:pPr>
            <a:r>
              <a:rPr lang="en-US" altLang="en-US" sz="2000">
                <a:solidFill>
                  <a:srgbClr val="660033"/>
                </a:solidFill>
                <a:latin typeface="Arial Narrow" pitchFamily="34" charset="0"/>
              </a:rPr>
              <a:t>Only rows that</a:t>
            </a:r>
            <a:br>
              <a:rPr lang="en-US" altLang="en-US" sz="2000">
                <a:solidFill>
                  <a:srgbClr val="660033"/>
                </a:solidFill>
                <a:latin typeface="Arial Narrow" pitchFamily="34" charset="0"/>
              </a:rPr>
            </a:br>
            <a:r>
              <a:rPr lang="en-US" altLang="en-US" sz="2000">
                <a:solidFill>
                  <a:srgbClr val="660033"/>
                </a:solidFill>
                <a:latin typeface="Arial Narrow" pitchFamily="34" charset="0"/>
              </a:rPr>
              <a:t>satisfy the WHERE clause are grouped</a:t>
            </a:r>
          </a:p>
        </p:txBody>
      </p:sp>
      <p:sp>
        <p:nvSpPr>
          <p:cNvPr id="1497132" name="Rectangle 44"/>
          <p:cNvSpPr>
            <a:spLocks noChangeArrowheads="1"/>
          </p:cNvSpPr>
          <p:nvPr/>
        </p:nvSpPr>
        <p:spPr bwMode="auto">
          <a:xfrm>
            <a:off x="2667000" y="5029200"/>
            <a:ext cx="6019800" cy="1676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productid,SUM(quantity)</a:t>
            </a:r>
          </a:p>
          <a:p>
            <a:pPr algn="l">
              <a:lnSpc>
                <a:spcPct val="90000"/>
              </a:lnSpc>
            </a:pPr>
            <a:r>
              <a:rPr lang="en-US" altLang="en-US">
                <a:latin typeface="Lucida Sans Typewriter" pitchFamily="49" charset="0"/>
              </a:rPr>
              <a:t> 	AS total_quantity</a:t>
            </a:r>
          </a:p>
          <a:p>
            <a:pPr algn="l">
              <a:lnSpc>
                <a:spcPct val="90000"/>
              </a:lnSpc>
            </a:pPr>
            <a:r>
              <a:rPr lang="en-US" altLang="en-US">
                <a:latin typeface="Lucida Sans Typewriter" pitchFamily="49" charset="0"/>
              </a:rPr>
              <a:t> FROM orderhist</a:t>
            </a:r>
          </a:p>
          <a:p>
            <a:pPr algn="l">
              <a:lnSpc>
                <a:spcPct val="90000"/>
              </a:lnSpc>
            </a:pPr>
            <a:r>
              <a:rPr lang="en-US" altLang="en-US">
                <a:latin typeface="Lucida Sans Typewriter" pitchFamily="49" charset="0"/>
              </a:rPr>
              <a:t> WHERE productid = 2</a:t>
            </a:r>
          </a:p>
          <a:p>
            <a:pPr algn="l">
              <a:lnSpc>
                <a:spcPct val="90000"/>
              </a:lnSpc>
            </a:pPr>
            <a:r>
              <a:rPr lang="en-US" altLang="en-US">
                <a:latin typeface="Lucida Sans Typewriter" pitchFamily="49" charset="0"/>
              </a:rPr>
              <a:t> GROUP BY productid</a:t>
            </a:r>
          </a:p>
        </p:txBody>
      </p:sp>
      <p:sp>
        <p:nvSpPr>
          <p:cNvPr id="1497133" name="AutoShape 45"/>
          <p:cNvSpPr>
            <a:spLocks noChangeArrowheads="1"/>
          </p:cNvSpPr>
          <p:nvPr/>
        </p:nvSpPr>
        <p:spPr bwMode="auto">
          <a:xfrm>
            <a:off x="3930650" y="4038600"/>
            <a:ext cx="1555750" cy="457200"/>
          </a:xfrm>
          <a:prstGeom prst="rightArrow">
            <a:avLst>
              <a:gd name="adj1" fmla="val 50000"/>
              <a:gd name="adj2" fmla="val 85069"/>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zh-CN" altLang="en-US"/>
          </a:p>
        </p:txBody>
      </p:sp>
      <p:sp>
        <p:nvSpPr>
          <p:cNvPr id="1497134" name="AutoShape 46"/>
          <p:cNvSpPr>
            <a:spLocks noChangeArrowheads="1"/>
          </p:cNvSpPr>
          <p:nvPr/>
        </p:nvSpPr>
        <p:spPr bwMode="auto">
          <a:xfrm>
            <a:off x="3930650" y="2286000"/>
            <a:ext cx="1555750" cy="457200"/>
          </a:xfrm>
          <a:prstGeom prst="rightArrow">
            <a:avLst>
              <a:gd name="adj1" fmla="val 50000"/>
              <a:gd name="adj2" fmla="val 85069"/>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7093"/>
                                        </p:tgtEl>
                                        <p:attrNameLst>
                                          <p:attrName>style.visibility</p:attrName>
                                        </p:attrNameLst>
                                      </p:cBhvr>
                                      <p:to>
                                        <p:strVal val="visible"/>
                                      </p:to>
                                    </p:set>
                                    <p:anim calcmode="lin" valueType="num">
                                      <p:cBhvr additive="base">
                                        <p:cTn id="7" dur="500" fill="hold"/>
                                        <p:tgtEl>
                                          <p:spTgt spid="1497093"/>
                                        </p:tgtEl>
                                        <p:attrNameLst>
                                          <p:attrName>ppt_x</p:attrName>
                                        </p:attrNameLst>
                                      </p:cBhvr>
                                      <p:tavLst>
                                        <p:tav tm="0">
                                          <p:val>
                                            <p:strVal val="0-#ppt_w/2"/>
                                          </p:val>
                                        </p:tav>
                                        <p:tav tm="100000">
                                          <p:val>
                                            <p:strVal val="#ppt_x"/>
                                          </p:val>
                                        </p:tav>
                                      </p:tavLst>
                                    </p:anim>
                                    <p:anim calcmode="lin" valueType="num">
                                      <p:cBhvr additive="base">
                                        <p:cTn id="8" dur="500" fill="hold"/>
                                        <p:tgtEl>
                                          <p:spTgt spid="14970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497104"/>
                                        </p:tgtEl>
                                        <p:attrNameLst>
                                          <p:attrName>style.visibility</p:attrName>
                                        </p:attrNameLst>
                                      </p:cBhvr>
                                      <p:to>
                                        <p:strVal val="visible"/>
                                      </p:to>
                                    </p:set>
                                    <p:anim calcmode="lin" valueType="num">
                                      <p:cBhvr additive="base">
                                        <p:cTn id="12" dur="500" fill="hold"/>
                                        <p:tgtEl>
                                          <p:spTgt spid="1497104"/>
                                        </p:tgtEl>
                                        <p:attrNameLst>
                                          <p:attrName>ppt_x</p:attrName>
                                        </p:attrNameLst>
                                      </p:cBhvr>
                                      <p:tavLst>
                                        <p:tav tm="0">
                                          <p:val>
                                            <p:strVal val="0-#ppt_w/2"/>
                                          </p:val>
                                        </p:tav>
                                        <p:tav tm="100000">
                                          <p:val>
                                            <p:strVal val="#ppt_x"/>
                                          </p:val>
                                        </p:tav>
                                      </p:tavLst>
                                    </p:anim>
                                    <p:anim calcmode="lin" valueType="num">
                                      <p:cBhvr additive="base">
                                        <p:cTn id="13" dur="500" fill="hold"/>
                                        <p:tgtEl>
                                          <p:spTgt spid="149710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97094"/>
                                        </p:tgtEl>
                                        <p:attrNameLst>
                                          <p:attrName>style.visibility</p:attrName>
                                        </p:attrNameLst>
                                      </p:cBhvr>
                                      <p:to>
                                        <p:strVal val="visible"/>
                                      </p:to>
                                    </p:set>
                                    <p:anim calcmode="lin" valueType="num">
                                      <p:cBhvr additive="base">
                                        <p:cTn id="18" dur="500" fill="hold"/>
                                        <p:tgtEl>
                                          <p:spTgt spid="1497094"/>
                                        </p:tgtEl>
                                        <p:attrNameLst>
                                          <p:attrName>ppt_x</p:attrName>
                                        </p:attrNameLst>
                                      </p:cBhvr>
                                      <p:tavLst>
                                        <p:tav tm="0">
                                          <p:val>
                                            <p:strVal val="1+#ppt_w/2"/>
                                          </p:val>
                                        </p:tav>
                                        <p:tav tm="100000">
                                          <p:val>
                                            <p:strVal val="#ppt_x"/>
                                          </p:val>
                                        </p:tav>
                                      </p:tavLst>
                                    </p:anim>
                                    <p:anim calcmode="lin" valueType="num">
                                      <p:cBhvr additive="base">
                                        <p:cTn id="19" dur="500" fill="hold"/>
                                        <p:tgtEl>
                                          <p:spTgt spid="149709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97134"/>
                                        </p:tgtEl>
                                        <p:attrNameLst>
                                          <p:attrName>style.visibility</p:attrName>
                                        </p:attrNameLst>
                                      </p:cBhvr>
                                      <p:to>
                                        <p:strVal val="visible"/>
                                      </p:to>
                                    </p:set>
                                    <p:animEffect transition="in" filter="blinds(horizontal)">
                                      <p:cBhvr>
                                        <p:cTn id="24" dur="500"/>
                                        <p:tgtEl>
                                          <p:spTgt spid="1497134"/>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497095"/>
                                        </p:tgtEl>
                                        <p:attrNameLst>
                                          <p:attrName>style.visibility</p:attrName>
                                        </p:attrNameLst>
                                      </p:cBhvr>
                                      <p:to>
                                        <p:strVal val="visible"/>
                                      </p:to>
                                    </p:set>
                                    <p:animEffect transition="in" filter="dissolve">
                                      <p:cBhvr>
                                        <p:cTn id="28" dur="500"/>
                                        <p:tgtEl>
                                          <p:spTgt spid="14970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97132"/>
                                        </p:tgtEl>
                                        <p:attrNameLst>
                                          <p:attrName>style.visibility</p:attrName>
                                        </p:attrNameLst>
                                      </p:cBhvr>
                                      <p:to>
                                        <p:strVal val="visible"/>
                                      </p:to>
                                    </p:set>
                                    <p:anim calcmode="lin" valueType="num">
                                      <p:cBhvr additive="base">
                                        <p:cTn id="33" dur="500" fill="hold"/>
                                        <p:tgtEl>
                                          <p:spTgt spid="1497132"/>
                                        </p:tgtEl>
                                        <p:attrNameLst>
                                          <p:attrName>ppt_x</p:attrName>
                                        </p:attrNameLst>
                                      </p:cBhvr>
                                      <p:tavLst>
                                        <p:tav tm="0">
                                          <p:val>
                                            <p:strVal val="#ppt_x"/>
                                          </p:val>
                                        </p:tav>
                                        <p:tav tm="100000">
                                          <p:val>
                                            <p:strVal val="#ppt_x"/>
                                          </p:val>
                                        </p:tav>
                                      </p:tavLst>
                                    </p:anim>
                                    <p:anim calcmode="lin" valueType="num">
                                      <p:cBhvr additive="base">
                                        <p:cTn id="34" dur="500" fill="hold"/>
                                        <p:tgtEl>
                                          <p:spTgt spid="1497132"/>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497133"/>
                                        </p:tgtEl>
                                        <p:attrNameLst>
                                          <p:attrName>style.visibility</p:attrName>
                                        </p:attrNameLst>
                                      </p:cBhvr>
                                      <p:to>
                                        <p:strVal val="visible"/>
                                      </p:to>
                                    </p:set>
                                    <p:animEffect transition="in" filter="dissolve">
                                      <p:cBhvr>
                                        <p:cTn id="39" dur="500"/>
                                        <p:tgtEl>
                                          <p:spTgt spid="1497133"/>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497131"/>
                                        </p:tgtEl>
                                        <p:attrNameLst>
                                          <p:attrName>style.visibility</p:attrName>
                                        </p:attrNameLst>
                                      </p:cBhvr>
                                      <p:to>
                                        <p:strVal val="visible"/>
                                      </p:to>
                                    </p:set>
                                    <p:animEffect transition="in" filter="dissolve">
                                      <p:cBhvr>
                                        <p:cTn id="43" dur="500"/>
                                        <p:tgtEl>
                                          <p:spTgt spid="1497131"/>
                                        </p:tgtEl>
                                      </p:cBhvr>
                                    </p:animEffect>
                                  </p:childTnLst>
                                </p:cTn>
                              </p:par>
                            </p:childTnLst>
                          </p:cTn>
                        </p:par>
                        <p:par>
                          <p:cTn id="44" fill="hold" nodeType="afterGroup">
                            <p:stCondLst>
                              <p:cond delay="1000"/>
                            </p:stCondLst>
                            <p:childTnLst>
                              <p:par>
                                <p:cTn id="45" presetID="2" presetClass="entr" presetSubtype="2" fill="hold" nodeType="afterEffect">
                                  <p:stCondLst>
                                    <p:cond delay="0"/>
                                  </p:stCondLst>
                                  <p:childTnLst>
                                    <p:set>
                                      <p:cBhvr>
                                        <p:cTn id="46" dur="1" fill="hold">
                                          <p:stCondLst>
                                            <p:cond delay="0"/>
                                          </p:stCondLst>
                                        </p:cTn>
                                        <p:tgtEl>
                                          <p:spTgt spid="1497126"/>
                                        </p:tgtEl>
                                        <p:attrNameLst>
                                          <p:attrName>style.visibility</p:attrName>
                                        </p:attrNameLst>
                                      </p:cBhvr>
                                      <p:to>
                                        <p:strVal val="visible"/>
                                      </p:to>
                                    </p:set>
                                    <p:anim calcmode="lin" valueType="num">
                                      <p:cBhvr additive="base">
                                        <p:cTn id="47" dur="500" fill="hold"/>
                                        <p:tgtEl>
                                          <p:spTgt spid="1497126"/>
                                        </p:tgtEl>
                                        <p:attrNameLst>
                                          <p:attrName>ppt_x</p:attrName>
                                        </p:attrNameLst>
                                      </p:cBhvr>
                                      <p:tavLst>
                                        <p:tav tm="0">
                                          <p:val>
                                            <p:strVal val="1+#ppt_w/2"/>
                                          </p:val>
                                        </p:tav>
                                        <p:tav tm="100000">
                                          <p:val>
                                            <p:strVal val="#ppt_x"/>
                                          </p:val>
                                        </p:tav>
                                      </p:tavLst>
                                    </p:anim>
                                    <p:anim calcmode="lin" valueType="num">
                                      <p:cBhvr additive="base">
                                        <p:cTn id="48" dur="500" fill="hold"/>
                                        <p:tgtEl>
                                          <p:spTgt spid="1497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093" grpId="0" animBg="1" autoUpdateAnimBg="0"/>
      <p:bldP spid="1497094" grpId="0" animBg="1" autoUpdateAnimBg="0"/>
      <p:bldP spid="1497131" grpId="0" autoUpdateAnimBg="0"/>
      <p:bldP spid="1497132" grpId="0" animBg="1" autoUpdateAnimBg="0"/>
      <p:bldP spid="1497133" grpId="0" animBg="1"/>
      <p:bldP spid="1497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656450F4-7266-4871-B443-47030711E6D4}" type="slidenum">
              <a:rPr lang="zh-CN" altLang="en-US"/>
              <a:pPr/>
              <a:t>6</a:t>
            </a:fld>
            <a:endParaRPr lang="en-US" altLang="zh-CN"/>
          </a:p>
        </p:txBody>
      </p:sp>
      <p:sp>
        <p:nvSpPr>
          <p:cNvPr id="33" name="日期占位符 4"/>
          <p:cNvSpPr>
            <a:spLocks noGrp="1"/>
          </p:cNvSpPr>
          <p:nvPr>
            <p:ph type="dt" sz="half" idx="11"/>
          </p:nvPr>
        </p:nvSpPr>
        <p:spPr/>
        <p:txBody>
          <a:bodyPr/>
          <a:lstStyle/>
          <a:p>
            <a:fld id="{D53C0356-2B1D-45E7-9F35-9DAA84670591}" type="datetime1">
              <a:rPr lang="zh-CN" altLang="en-US"/>
              <a:pPr/>
              <a:t>2023/3/5</a:t>
            </a:fld>
            <a:endParaRPr lang="en-US" altLang="zh-CN" sz="1000"/>
          </a:p>
        </p:txBody>
      </p:sp>
      <p:sp>
        <p:nvSpPr>
          <p:cNvPr id="1358850" name="Rectangle 2"/>
          <p:cNvSpPr>
            <a:spLocks noGrp="1" noChangeArrowheads="1"/>
          </p:cNvSpPr>
          <p:nvPr>
            <p:ph type="title"/>
          </p:nvPr>
        </p:nvSpPr>
        <p:spPr/>
        <p:txBody>
          <a:bodyPr/>
          <a:lstStyle/>
          <a:p>
            <a:r>
              <a:rPr lang="en-US" altLang="en-US"/>
              <a:t>4.2</a:t>
            </a:r>
            <a:r>
              <a:rPr lang="en-US" altLang="zh-CN"/>
              <a:t> </a:t>
            </a:r>
            <a:r>
              <a:rPr lang="en-US" altLang="en-US"/>
              <a:t>SQL的系统结构</a:t>
            </a:r>
            <a:endParaRPr lang="zh-CN" altLang="en-US"/>
          </a:p>
        </p:txBody>
      </p:sp>
      <p:sp>
        <p:nvSpPr>
          <p:cNvPr id="1358851" name="Rectangle 3"/>
          <p:cNvSpPr>
            <a:spLocks noGrp="1" noChangeArrowheads="1"/>
          </p:cNvSpPr>
          <p:nvPr>
            <p:ph type="body" idx="1"/>
          </p:nvPr>
        </p:nvSpPr>
        <p:spPr>
          <a:xfrm>
            <a:off x="669925" y="1143000"/>
            <a:ext cx="8820150" cy="2520690"/>
          </a:xfrm>
        </p:spPr>
        <p:txBody>
          <a:bodyPr/>
          <a:lstStyle/>
          <a:p>
            <a:pPr>
              <a:lnSpc>
                <a:spcPct val="80000"/>
              </a:lnSpc>
            </a:pPr>
            <a:r>
              <a:rPr lang="en-US" altLang="zh-CN" dirty="0"/>
              <a:t>SQL</a:t>
            </a:r>
            <a:r>
              <a:rPr lang="zh-CN" altLang="en-US" dirty="0"/>
              <a:t>语言支持数据库的三级模式结构 </a:t>
            </a:r>
          </a:p>
          <a:p>
            <a:pPr lvl="1">
              <a:lnSpc>
                <a:spcPct val="80000"/>
              </a:lnSpc>
            </a:pPr>
            <a:r>
              <a:rPr lang="zh-CN" altLang="en-US" dirty="0"/>
              <a:t>在</a:t>
            </a:r>
            <a:r>
              <a:rPr lang="en-US" altLang="zh-CN" dirty="0"/>
              <a:t>SQL</a:t>
            </a:r>
            <a:r>
              <a:rPr lang="zh-CN" altLang="en-US" dirty="0"/>
              <a:t>中，关系模式称为基本表</a:t>
            </a:r>
            <a:r>
              <a:rPr lang="en-US" altLang="zh-CN" dirty="0"/>
              <a:t>(Base Table)</a:t>
            </a:r>
            <a:r>
              <a:rPr lang="zh-CN" altLang="en-US" dirty="0"/>
              <a:t>，基本表的集合形成数据库模式，对应三级结构中的模式</a:t>
            </a:r>
          </a:p>
          <a:p>
            <a:pPr lvl="1">
              <a:lnSpc>
                <a:spcPct val="80000"/>
              </a:lnSpc>
            </a:pPr>
            <a:r>
              <a:rPr lang="zh-CN" altLang="en-US" dirty="0"/>
              <a:t>基本表在物理上与存储文件相对应，所有存储文件的集合为物理数据库。</a:t>
            </a:r>
          </a:p>
          <a:p>
            <a:pPr lvl="1">
              <a:lnSpc>
                <a:spcPct val="80000"/>
              </a:lnSpc>
            </a:pPr>
            <a:r>
              <a:rPr lang="zh-CN" altLang="en-US" dirty="0"/>
              <a:t>外模式由视图</a:t>
            </a:r>
            <a:r>
              <a:rPr lang="en-US" altLang="zh-CN" dirty="0"/>
              <a:t>(View) </a:t>
            </a:r>
            <a:r>
              <a:rPr lang="zh-CN" altLang="en-US" dirty="0"/>
              <a:t>组成（也包含了部分基本表）</a:t>
            </a:r>
          </a:p>
        </p:txBody>
      </p:sp>
      <p:grpSp>
        <p:nvGrpSpPr>
          <p:cNvPr id="1358883" name="Group 35"/>
          <p:cNvGrpSpPr>
            <a:grpSpLocks/>
          </p:cNvGrpSpPr>
          <p:nvPr/>
        </p:nvGrpSpPr>
        <p:grpSpPr bwMode="auto">
          <a:xfrm>
            <a:off x="1928813" y="3716338"/>
            <a:ext cx="7129462" cy="3063875"/>
            <a:chOff x="1260" y="2614"/>
            <a:chExt cx="4491" cy="1930"/>
          </a:xfrm>
        </p:grpSpPr>
        <p:sp>
          <p:nvSpPr>
            <p:cNvPr id="1358854" name="Text Box 6"/>
            <p:cNvSpPr txBox="1">
              <a:spLocks noChangeArrowheads="1"/>
            </p:cNvSpPr>
            <p:nvPr/>
          </p:nvSpPr>
          <p:spPr bwMode="auto">
            <a:xfrm>
              <a:off x="3561" y="3075"/>
              <a:ext cx="499"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zh-CN" altLang="en-US" sz="2000">
                  <a:latin typeface="Times New Roman" pitchFamily="18" charset="0"/>
                </a:rPr>
                <a:t>视图</a:t>
              </a:r>
              <a:r>
                <a:rPr lang="zh-CN" altLang="en-US" sz="2000">
                  <a:solidFill>
                    <a:srgbClr val="FFFFFF"/>
                  </a:solidFill>
                  <a:latin typeface="黑体" pitchFamily="49" charset="-122"/>
                  <a:ea typeface="黑体" pitchFamily="49" charset="-122"/>
                </a:rPr>
                <a:t>图</a:t>
              </a:r>
              <a:endParaRPr lang="zh-CN" altLang="en-US" sz="2000"/>
            </a:p>
          </p:txBody>
        </p:sp>
        <p:sp>
          <p:nvSpPr>
            <p:cNvPr id="1358856" name="Text Box 8"/>
            <p:cNvSpPr txBox="1">
              <a:spLocks noChangeArrowheads="1"/>
            </p:cNvSpPr>
            <p:nvPr/>
          </p:nvSpPr>
          <p:spPr bwMode="auto">
            <a:xfrm>
              <a:off x="1325" y="4190"/>
              <a:ext cx="801" cy="263"/>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nSpc>
                  <a:spcPct val="132000"/>
                </a:lnSpc>
              </a:pPr>
              <a:r>
                <a:rPr lang="zh-CN" altLang="en-US" sz="2000">
                  <a:latin typeface="Times New Roman" pitchFamily="18" charset="0"/>
                </a:rPr>
                <a:t>存储文件</a:t>
              </a:r>
              <a:endParaRPr lang="zh-CN" altLang="en-US" sz="2000"/>
            </a:p>
          </p:txBody>
        </p:sp>
        <p:sp>
          <p:nvSpPr>
            <p:cNvPr id="1358857" name="Text Box 9"/>
            <p:cNvSpPr txBox="1">
              <a:spLocks noChangeArrowheads="1"/>
            </p:cNvSpPr>
            <p:nvPr/>
          </p:nvSpPr>
          <p:spPr bwMode="auto">
            <a:xfrm>
              <a:off x="2598" y="3075"/>
              <a:ext cx="498"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视图</a:t>
              </a:r>
              <a:endParaRPr lang="zh-CN" altLang="en-US" sz="2000"/>
            </a:p>
          </p:txBody>
        </p:sp>
        <p:sp>
          <p:nvSpPr>
            <p:cNvPr id="1358858" name="Text Box 10"/>
            <p:cNvSpPr txBox="1">
              <a:spLocks noChangeArrowheads="1"/>
            </p:cNvSpPr>
            <p:nvPr/>
          </p:nvSpPr>
          <p:spPr bwMode="auto">
            <a:xfrm>
              <a:off x="1401" y="3598"/>
              <a:ext cx="699"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基本表</a:t>
              </a:r>
              <a:endParaRPr lang="zh-CN" altLang="en-US" sz="2000"/>
            </a:p>
          </p:txBody>
        </p:sp>
        <p:sp>
          <p:nvSpPr>
            <p:cNvPr id="1358859" name="Text Box 11"/>
            <p:cNvSpPr txBox="1">
              <a:spLocks noChangeArrowheads="1"/>
            </p:cNvSpPr>
            <p:nvPr/>
          </p:nvSpPr>
          <p:spPr bwMode="auto">
            <a:xfrm>
              <a:off x="2531" y="3580"/>
              <a:ext cx="698"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基本表</a:t>
              </a:r>
              <a:endParaRPr lang="zh-CN" altLang="en-US" sz="2000"/>
            </a:p>
          </p:txBody>
        </p:sp>
        <p:sp>
          <p:nvSpPr>
            <p:cNvPr id="1358860" name="Text Box 12"/>
            <p:cNvSpPr txBox="1">
              <a:spLocks noChangeArrowheads="1"/>
            </p:cNvSpPr>
            <p:nvPr/>
          </p:nvSpPr>
          <p:spPr bwMode="auto">
            <a:xfrm>
              <a:off x="3495" y="3598"/>
              <a:ext cx="698"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基本表</a:t>
              </a:r>
              <a:endParaRPr lang="zh-CN" altLang="en-US" sz="2000"/>
            </a:p>
          </p:txBody>
        </p:sp>
        <p:sp>
          <p:nvSpPr>
            <p:cNvPr id="1358861" name="Text Box 13"/>
            <p:cNvSpPr txBox="1">
              <a:spLocks noChangeArrowheads="1"/>
            </p:cNvSpPr>
            <p:nvPr/>
          </p:nvSpPr>
          <p:spPr bwMode="auto">
            <a:xfrm>
              <a:off x="2498" y="2614"/>
              <a:ext cx="665"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zh-CN" sz="2000">
                  <a:latin typeface="Times New Roman" pitchFamily="18" charset="0"/>
                </a:rPr>
                <a:t>SQL</a:t>
              </a:r>
              <a:endParaRPr lang="en-US" altLang="zh-CN" sz="2000"/>
            </a:p>
          </p:txBody>
        </p:sp>
        <p:grpSp>
          <p:nvGrpSpPr>
            <p:cNvPr id="1358862" name="Group 14"/>
            <p:cNvGrpSpPr>
              <a:grpSpLocks/>
            </p:cNvGrpSpPr>
            <p:nvPr/>
          </p:nvGrpSpPr>
          <p:grpSpPr bwMode="auto">
            <a:xfrm>
              <a:off x="1667" y="2891"/>
              <a:ext cx="2160" cy="1291"/>
              <a:chOff x="1488" y="1152"/>
              <a:chExt cx="3120" cy="2016"/>
            </a:xfrm>
          </p:grpSpPr>
          <p:sp>
            <p:nvSpPr>
              <p:cNvPr id="1358863" name="Line 15"/>
              <p:cNvSpPr>
                <a:spLocks noChangeShapeType="1"/>
              </p:cNvSpPr>
              <p:nvPr/>
            </p:nvSpPr>
            <p:spPr bwMode="auto">
              <a:xfrm>
                <a:off x="4608" y="2640"/>
                <a:ext cx="0" cy="52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4" name="Line 16"/>
              <p:cNvSpPr>
                <a:spLocks noChangeShapeType="1"/>
              </p:cNvSpPr>
              <p:nvPr/>
            </p:nvSpPr>
            <p:spPr bwMode="auto">
              <a:xfrm>
                <a:off x="3216" y="1872"/>
                <a:ext cx="0"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5" name="Line 17"/>
              <p:cNvSpPr>
                <a:spLocks noChangeShapeType="1"/>
              </p:cNvSpPr>
              <p:nvPr/>
            </p:nvSpPr>
            <p:spPr bwMode="auto">
              <a:xfrm flipH="1">
                <a:off x="2016" y="1872"/>
                <a:ext cx="2304"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6" name="Line 18"/>
              <p:cNvSpPr>
                <a:spLocks noChangeShapeType="1"/>
              </p:cNvSpPr>
              <p:nvPr/>
            </p:nvSpPr>
            <p:spPr bwMode="auto">
              <a:xfrm flipH="1">
                <a:off x="1728" y="1872"/>
                <a:ext cx="1248"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7" name="Line 19"/>
              <p:cNvSpPr>
                <a:spLocks noChangeShapeType="1"/>
              </p:cNvSpPr>
              <p:nvPr/>
            </p:nvSpPr>
            <p:spPr bwMode="auto">
              <a:xfrm flipH="1">
                <a:off x="1488" y="1152"/>
                <a:ext cx="1344" cy="110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8" name="Line 20"/>
              <p:cNvSpPr>
                <a:spLocks noChangeShapeType="1"/>
              </p:cNvSpPr>
              <p:nvPr/>
            </p:nvSpPr>
            <p:spPr bwMode="auto">
              <a:xfrm>
                <a:off x="4608" y="1872"/>
                <a:ext cx="0"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9" name="Line 21"/>
              <p:cNvSpPr>
                <a:spLocks noChangeShapeType="1"/>
              </p:cNvSpPr>
              <p:nvPr/>
            </p:nvSpPr>
            <p:spPr bwMode="auto">
              <a:xfrm>
                <a:off x="3360" y="1152"/>
                <a:ext cx="1008" cy="28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70" name="Line 22"/>
              <p:cNvSpPr>
                <a:spLocks noChangeShapeType="1"/>
              </p:cNvSpPr>
              <p:nvPr/>
            </p:nvSpPr>
            <p:spPr bwMode="auto">
              <a:xfrm>
                <a:off x="3216" y="2640"/>
                <a:ext cx="0" cy="52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71" name="Line 23"/>
              <p:cNvSpPr>
                <a:spLocks noChangeShapeType="1"/>
              </p:cNvSpPr>
              <p:nvPr/>
            </p:nvSpPr>
            <p:spPr bwMode="auto">
              <a:xfrm>
                <a:off x="1584" y="2640"/>
                <a:ext cx="0" cy="52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grpSp>
        <p:sp>
          <p:nvSpPr>
            <p:cNvPr id="1358872" name="Text Box 24"/>
            <p:cNvSpPr txBox="1">
              <a:spLocks noChangeArrowheads="1"/>
            </p:cNvSpPr>
            <p:nvPr/>
          </p:nvSpPr>
          <p:spPr bwMode="auto">
            <a:xfrm>
              <a:off x="2431" y="4190"/>
              <a:ext cx="801" cy="263"/>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存储文件</a:t>
              </a:r>
              <a:endParaRPr lang="zh-CN" altLang="en-US" sz="2000"/>
            </a:p>
          </p:txBody>
        </p:sp>
        <p:sp>
          <p:nvSpPr>
            <p:cNvPr id="1358873" name="Text Box 25"/>
            <p:cNvSpPr txBox="1">
              <a:spLocks noChangeArrowheads="1"/>
            </p:cNvSpPr>
            <p:nvPr/>
          </p:nvSpPr>
          <p:spPr bwMode="auto">
            <a:xfrm>
              <a:off x="3423" y="4190"/>
              <a:ext cx="802" cy="263"/>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存储文件</a:t>
              </a:r>
              <a:endParaRPr lang="zh-CN" altLang="en-US" sz="2000"/>
            </a:p>
          </p:txBody>
        </p:sp>
        <p:sp>
          <p:nvSpPr>
            <p:cNvPr id="1358875" name="Line 27"/>
            <p:cNvSpPr>
              <a:spLocks noChangeShapeType="1"/>
            </p:cNvSpPr>
            <p:nvPr/>
          </p:nvSpPr>
          <p:spPr bwMode="auto">
            <a:xfrm flipV="1">
              <a:off x="1287" y="3554"/>
              <a:ext cx="4464"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6" name="Line 28"/>
            <p:cNvSpPr>
              <a:spLocks noChangeShapeType="1"/>
            </p:cNvSpPr>
            <p:nvPr/>
          </p:nvSpPr>
          <p:spPr bwMode="auto">
            <a:xfrm>
              <a:off x="1287" y="3933"/>
              <a:ext cx="4464" cy="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7" name="Line 29"/>
            <p:cNvSpPr>
              <a:spLocks noChangeShapeType="1"/>
            </p:cNvSpPr>
            <p:nvPr/>
          </p:nvSpPr>
          <p:spPr bwMode="auto">
            <a:xfrm flipV="1">
              <a:off x="1260" y="4527"/>
              <a:ext cx="4464" cy="1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8" name="Line 30"/>
            <p:cNvSpPr>
              <a:spLocks noChangeShapeType="1"/>
            </p:cNvSpPr>
            <p:nvPr/>
          </p:nvSpPr>
          <p:spPr bwMode="auto">
            <a:xfrm>
              <a:off x="2851" y="2883"/>
              <a:ext cx="0" cy="19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9" name="Line 31"/>
            <p:cNvSpPr>
              <a:spLocks noChangeShapeType="1"/>
            </p:cNvSpPr>
            <p:nvPr/>
          </p:nvSpPr>
          <p:spPr bwMode="auto">
            <a:xfrm flipH="1">
              <a:off x="3042" y="3347"/>
              <a:ext cx="687" cy="2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80" name="Text Box 32"/>
            <p:cNvSpPr txBox="1">
              <a:spLocks noChangeArrowheads="1"/>
            </p:cNvSpPr>
            <p:nvPr/>
          </p:nvSpPr>
          <p:spPr bwMode="auto">
            <a:xfrm>
              <a:off x="4667" y="3049"/>
              <a:ext cx="922" cy="30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外模式</a:t>
              </a:r>
            </a:p>
          </p:txBody>
        </p:sp>
        <p:sp>
          <p:nvSpPr>
            <p:cNvPr id="1358881" name="Text Box 33"/>
            <p:cNvSpPr txBox="1">
              <a:spLocks noChangeArrowheads="1"/>
            </p:cNvSpPr>
            <p:nvPr/>
          </p:nvSpPr>
          <p:spPr bwMode="auto">
            <a:xfrm>
              <a:off x="4667" y="3635"/>
              <a:ext cx="922" cy="30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模式</a:t>
              </a:r>
            </a:p>
          </p:txBody>
        </p:sp>
        <p:sp>
          <p:nvSpPr>
            <p:cNvPr id="1358882" name="Text Box 34"/>
            <p:cNvSpPr txBox="1">
              <a:spLocks noChangeArrowheads="1"/>
            </p:cNvSpPr>
            <p:nvPr/>
          </p:nvSpPr>
          <p:spPr bwMode="auto">
            <a:xfrm>
              <a:off x="4667" y="4099"/>
              <a:ext cx="922" cy="33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内模式</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BB9DAE9-1810-483D-8AF3-02EDB830245E}" type="slidenum">
              <a:rPr lang="zh-CN" altLang="en-US"/>
              <a:pPr/>
              <a:t>60</a:t>
            </a:fld>
            <a:endParaRPr lang="en-US" altLang="zh-CN"/>
          </a:p>
        </p:txBody>
      </p:sp>
      <p:sp>
        <p:nvSpPr>
          <p:cNvPr id="5" name="日期占位符 4"/>
          <p:cNvSpPr>
            <a:spLocks noGrp="1"/>
          </p:cNvSpPr>
          <p:nvPr>
            <p:ph type="dt" sz="half" idx="11"/>
          </p:nvPr>
        </p:nvSpPr>
        <p:spPr/>
        <p:txBody>
          <a:bodyPr/>
          <a:lstStyle/>
          <a:p>
            <a:fld id="{C9DA3700-071D-4592-AC6E-60BBDD61829A}" type="datetime1">
              <a:rPr lang="zh-CN" altLang="en-US"/>
              <a:pPr/>
              <a:t>2023/3/5</a:t>
            </a:fld>
            <a:endParaRPr lang="en-US" altLang="zh-CN" sz="1000"/>
          </a:p>
        </p:txBody>
      </p:sp>
      <p:sp>
        <p:nvSpPr>
          <p:cNvPr id="1352706" name="Rectangle 2"/>
          <p:cNvSpPr>
            <a:spLocks noGrp="1" noChangeArrowheads="1"/>
          </p:cNvSpPr>
          <p:nvPr>
            <p:ph type="title"/>
          </p:nvPr>
        </p:nvSpPr>
        <p:spPr/>
        <p:txBody>
          <a:bodyPr/>
          <a:lstStyle/>
          <a:p>
            <a:r>
              <a:rPr lang="zh-CN" altLang="en-US"/>
              <a:t>对查询结果分组</a:t>
            </a:r>
          </a:p>
        </p:txBody>
      </p:sp>
      <p:sp>
        <p:nvSpPr>
          <p:cNvPr id="1352707" name="Rectangle 3"/>
          <p:cNvSpPr>
            <a:spLocks noGrp="1" noChangeArrowheads="1"/>
          </p:cNvSpPr>
          <p:nvPr>
            <p:ph type="body" idx="1"/>
          </p:nvPr>
        </p:nvSpPr>
        <p:spPr>
          <a:xfrm>
            <a:off x="650875" y="1143000"/>
            <a:ext cx="8820150" cy="3813352"/>
          </a:xfrm>
        </p:spPr>
        <p:txBody>
          <a:bodyPr/>
          <a:lstStyle/>
          <a:p>
            <a:pPr marL="342900" indent="-342900" algn="just" defTabSz="914400">
              <a:lnSpc>
                <a:spcPct val="80000"/>
              </a:lnSpc>
            </a:pPr>
            <a:r>
              <a:rPr lang="en-US" altLang="zh-CN" dirty="0"/>
              <a:t>GROUP BY</a:t>
            </a:r>
            <a:r>
              <a:rPr lang="zh-CN" altLang="en-US" dirty="0"/>
              <a:t>子句的作用对象是查询的中间结果表</a:t>
            </a:r>
          </a:p>
          <a:p>
            <a:pPr marL="342900" indent="-342900" algn="just" defTabSz="914400">
              <a:lnSpc>
                <a:spcPct val="80000"/>
              </a:lnSpc>
            </a:pPr>
            <a:r>
              <a:rPr lang="zh-CN" altLang="en-US" dirty="0"/>
              <a:t>使用</a:t>
            </a:r>
            <a:r>
              <a:rPr lang="en-US" altLang="zh-CN" dirty="0"/>
              <a:t>HAVING</a:t>
            </a:r>
            <a:r>
              <a:rPr lang="zh-CN" altLang="en-US" dirty="0"/>
              <a:t>短语筛选最终输出结果</a:t>
            </a:r>
          </a:p>
          <a:p>
            <a:pPr marL="742950" lvl="1" indent="-285750" algn="just" defTabSz="914400">
              <a:lnSpc>
                <a:spcPct val="80000"/>
              </a:lnSpc>
            </a:pPr>
            <a:r>
              <a:rPr lang="zh-CN" altLang="en-US" dirty="0"/>
              <a:t>只有满足</a:t>
            </a:r>
            <a:r>
              <a:rPr lang="en-US" altLang="zh-CN" dirty="0"/>
              <a:t>HAVING</a:t>
            </a:r>
            <a:r>
              <a:rPr lang="zh-CN" altLang="en-US" dirty="0"/>
              <a:t>短语指定条件的组才输出</a:t>
            </a:r>
          </a:p>
          <a:p>
            <a:pPr marL="342900" indent="-342900" algn="just" defTabSz="914400">
              <a:lnSpc>
                <a:spcPct val="80000"/>
              </a:lnSpc>
              <a:buFont typeface="Wingdings" pitchFamily="2" charset="2"/>
              <a:buNone/>
            </a:pPr>
            <a:r>
              <a:rPr lang="en-US" altLang="zh-CN" dirty="0">
                <a:ea typeface="黑体" pitchFamily="49" charset="-122"/>
              </a:rPr>
              <a:t>[</a:t>
            </a:r>
            <a:r>
              <a:rPr lang="zh-CN" altLang="en-US" dirty="0">
                <a:ea typeface="黑体" pitchFamily="49" charset="-122"/>
              </a:rPr>
              <a:t>例</a:t>
            </a:r>
            <a:r>
              <a:rPr lang="en-US" altLang="zh-CN" dirty="0"/>
              <a:t>]  </a:t>
            </a:r>
            <a:r>
              <a:rPr lang="zh-CN" altLang="en-US" dirty="0"/>
              <a:t>查询选修了</a:t>
            </a:r>
            <a:r>
              <a:rPr lang="en-US" altLang="zh-CN" dirty="0"/>
              <a:t>3</a:t>
            </a:r>
            <a:r>
              <a:rPr lang="zh-CN" altLang="en-US" dirty="0"/>
              <a:t>门以上课程的学生学号。</a:t>
            </a:r>
          </a:p>
          <a:p>
            <a:pPr marL="742950" lvl="1" indent="-285750" algn="just" defTabSz="914400">
              <a:lnSpc>
                <a:spcPct val="80000"/>
              </a:lnSpc>
              <a:buFontTx/>
              <a:buNone/>
            </a:pPr>
            <a:r>
              <a:rPr lang="zh-CN" altLang="en-US" dirty="0"/>
              <a:t>     </a:t>
            </a:r>
            <a:r>
              <a:rPr lang="en-US" altLang="zh-CN" dirty="0"/>
              <a:t>SELECT </a:t>
            </a:r>
            <a:r>
              <a:rPr lang="en-US" altLang="zh-CN" dirty="0" err="1"/>
              <a:t>Sno</a:t>
            </a:r>
            <a:endParaRPr lang="en-US" altLang="zh-CN" dirty="0"/>
          </a:p>
          <a:p>
            <a:pPr marL="742950" lvl="1" indent="-285750" algn="just" defTabSz="914400">
              <a:lnSpc>
                <a:spcPct val="80000"/>
              </a:lnSpc>
              <a:buFontTx/>
              <a:buNone/>
            </a:pPr>
            <a:r>
              <a:rPr lang="en-US" altLang="zh-CN" dirty="0"/>
              <a:t>           FROM  SC</a:t>
            </a:r>
          </a:p>
          <a:p>
            <a:pPr marL="742950" lvl="1" indent="-285750" algn="just" defTabSz="914400">
              <a:lnSpc>
                <a:spcPct val="80000"/>
              </a:lnSpc>
              <a:buFontTx/>
              <a:buNone/>
            </a:pPr>
            <a:r>
              <a:rPr lang="en-US" altLang="zh-CN" dirty="0"/>
              <a:t>                GROUP BY </a:t>
            </a:r>
            <a:r>
              <a:rPr lang="en-US" altLang="zh-CN" dirty="0" err="1"/>
              <a:t>Sno</a:t>
            </a:r>
            <a:endParaRPr lang="en-US" altLang="zh-CN" dirty="0"/>
          </a:p>
          <a:p>
            <a:pPr marL="742950" lvl="1" indent="-285750" algn="just" defTabSz="914400">
              <a:lnSpc>
                <a:spcPct val="80000"/>
              </a:lnSpc>
              <a:buFontTx/>
              <a:buNone/>
            </a:pPr>
            <a:r>
              <a:rPr lang="en-US" altLang="zh-CN" dirty="0"/>
              <a:t>                HAVING  COUNT(*) &gt;3</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0"/>
          </p:nvPr>
        </p:nvSpPr>
        <p:spPr/>
        <p:txBody>
          <a:bodyPr/>
          <a:lstStyle/>
          <a:p>
            <a:fld id="{4B25B4EA-A77E-4E73-8A5A-42AC6C6AB23C}" type="slidenum">
              <a:rPr lang="zh-CN" altLang="en-US"/>
              <a:pPr/>
              <a:t>61</a:t>
            </a:fld>
            <a:endParaRPr lang="en-US" altLang="zh-CN"/>
          </a:p>
        </p:txBody>
      </p:sp>
      <p:sp>
        <p:nvSpPr>
          <p:cNvPr id="37" name="日期占位符 4"/>
          <p:cNvSpPr>
            <a:spLocks noGrp="1"/>
          </p:cNvSpPr>
          <p:nvPr>
            <p:ph type="dt" sz="half" idx="11"/>
          </p:nvPr>
        </p:nvSpPr>
        <p:spPr/>
        <p:txBody>
          <a:bodyPr/>
          <a:lstStyle/>
          <a:p>
            <a:fld id="{C84769E3-600C-41DE-8970-A1F13832670B}" type="datetime1">
              <a:rPr lang="zh-CN" altLang="en-US"/>
              <a:pPr/>
              <a:t>2023/3/5</a:t>
            </a:fld>
            <a:endParaRPr lang="en-US" altLang="zh-CN" sz="1000"/>
          </a:p>
        </p:txBody>
      </p:sp>
      <p:sp>
        <p:nvSpPr>
          <p:cNvPr id="1505282" name="Rectangle 2"/>
          <p:cNvSpPr>
            <a:spLocks noGrp="1" noChangeArrowheads="1"/>
          </p:cNvSpPr>
          <p:nvPr>
            <p:ph type="title"/>
          </p:nvPr>
        </p:nvSpPr>
        <p:spPr/>
        <p:txBody>
          <a:bodyPr/>
          <a:lstStyle/>
          <a:p>
            <a:r>
              <a:rPr lang="zh-CN" altLang="en-US"/>
              <a:t>对查询结果分组</a:t>
            </a:r>
          </a:p>
        </p:txBody>
      </p:sp>
      <p:sp>
        <p:nvSpPr>
          <p:cNvPr id="1505283" name="Rectangle 3"/>
          <p:cNvSpPr>
            <a:spLocks noGrp="1" noChangeArrowheads="1"/>
          </p:cNvSpPr>
          <p:nvPr>
            <p:ph type="body" idx="1"/>
          </p:nvPr>
        </p:nvSpPr>
        <p:spPr/>
        <p:txBody>
          <a:bodyPr/>
          <a:lstStyle/>
          <a:p>
            <a:endParaRPr lang="zh-CN" altLang="en-US"/>
          </a:p>
        </p:txBody>
      </p:sp>
      <p:sp>
        <p:nvSpPr>
          <p:cNvPr id="1505284" name="Rectangle 4"/>
          <p:cNvSpPr>
            <a:spLocks noChangeArrowheads="1"/>
          </p:cNvSpPr>
          <p:nvPr/>
        </p:nvSpPr>
        <p:spPr bwMode="auto">
          <a:xfrm>
            <a:off x="457200" y="1828800"/>
            <a:ext cx="3657600" cy="14478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 </a:t>
            </a:r>
          </a:p>
          <a:p>
            <a:pPr algn="l">
              <a:lnSpc>
                <a:spcPct val="90000"/>
              </a:lnSpc>
            </a:pPr>
            <a:r>
              <a:rPr lang="en-US" altLang="en-US">
                <a:latin typeface="Lucida Sans Typewriter" pitchFamily="49" charset="0"/>
              </a:rPr>
              <a:t>       orderid,</a:t>
            </a:r>
          </a:p>
          <a:p>
            <a:pPr algn="l">
              <a:lnSpc>
                <a:spcPct val="90000"/>
              </a:lnSpc>
            </a:pPr>
            <a:r>
              <a:rPr lang="en-US" altLang="en-US">
                <a:latin typeface="Lucida Sans Typewriter" pitchFamily="49" charset="0"/>
              </a:rPr>
              <a:t>       quantity</a:t>
            </a:r>
          </a:p>
          <a:p>
            <a:pPr algn="l">
              <a:lnSpc>
                <a:spcPct val="90000"/>
              </a:lnSpc>
            </a:pPr>
            <a:r>
              <a:rPr lang="en-US" altLang="en-US">
                <a:latin typeface="Lucida Sans Typewriter" pitchFamily="49" charset="0"/>
              </a:rPr>
              <a:t> FROM orderhist</a:t>
            </a:r>
          </a:p>
        </p:txBody>
      </p:sp>
      <p:sp>
        <p:nvSpPr>
          <p:cNvPr id="1505285" name="Rectangle 5"/>
          <p:cNvSpPr>
            <a:spLocks noChangeArrowheads="1"/>
          </p:cNvSpPr>
          <p:nvPr/>
        </p:nvSpPr>
        <p:spPr bwMode="auto">
          <a:xfrm>
            <a:off x="4191000" y="1828800"/>
            <a:ext cx="4724400" cy="19812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a:t>
            </a:r>
          </a:p>
          <a:p>
            <a:pPr algn="l">
              <a:lnSpc>
                <a:spcPct val="90000"/>
              </a:lnSpc>
            </a:pPr>
            <a:r>
              <a:rPr lang="en-US" altLang="en-US">
                <a:latin typeface="Lucida Sans Typewriter" pitchFamily="49" charset="0"/>
              </a:rPr>
              <a:t>	  SUM(quantity)</a:t>
            </a:r>
          </a:p>
          <a:p>
            <a:pPr algn="l">
              <a:lnSpc>
                <a:spcPct val="90000"/>
              </a:lnSpc>
            </a:pPr>
            <a:r>
              <a:rPr lang="en-US" altLang="en-US">
                <a:latin typeface="Lucida Sans Typewriter" pitchFamily="49" charset="0"/>
              </a:rPr>
              <a:t>    AS total_quantity</a:t>
            </a:r>
          </a:p>
          <a:p>
            <a:pPr algn="l">
              <a:lnSpc>
                <a:spcPct val="90000"/>
              </a:lnSpc>
            </a:pPr>
            <a:r>
              <a:rPr lang="en-US" altLang="en-US">
                <a:latin typeface="Lucida Sans Typewriter" pitchFamily="49" charset="0"/>
              </a:rPr>
              <a:t> FROM orderhist</a:t>
            </a:r>
          </a:p>
          <a:p>
            <a:pPr algn="l">
              <a:lnSpc>
                <a:spcPct val="90000"/>
              </a:lnSpc>
            </a:pPr>
            <a:r>
              <a:rPr lang="en-US" altLang="en-US">
                <a:latin typeface="Lucida Sans Typewriter" pitchFamily="49" charset="0"/>
              </a:rPr>
              <a:t> GROUP BY productid</a:t>
            </a:r>
          </a:p>
          <a:p>
            <a:pPr algn="l">
              <a:lnSpc>
                <a:spcPct val="90000"/>
              </a:lnSpc>
            </a:pPr>
            <a:r>
              <a:rPr lang="en-US" altLang="en-US">
                <a:latin typeface="Lucida Sans Typewriter" pitchFamily="49" charset="0"/>
              </a:rPr>
              <a:t> HAVING SUM(quantity)&gt;=30</a:t>
            </a:r>
          </a:p>
        </p:txBody>
      </p:sp>
      <p:grpSp>
        <p:nvGrpSpPr>
          <p:cNvPr id="1505286" name="Group 6"/>
          <p:cNvGrpSpPr>
            <a:grpSpLocks/>
          </p:cNvGrpSpPr>
          <p:nvPr/>
        </p:nvGrpSpPr>
        <p:grpSpPr bwMode="auto">
          <a:xfrm>
            <a:off x="5583238" y="4343400"/>
            <a:ext cx="3027362" cy="1143000"/>
            <a:chOff x="3517" y="1968"/>
            <a:chExt cx="1907" cy="720"/>
          </a:xfrm>
        </p:grpSpPr>
        <p:sp>
          <p:nvSpPr>
            <p:cNvPr id="1505287" name="Rectangle 7"/>
            <p:cNvSpPr>
              <a:spLocks noChangeArrowheads="1"/>
            </p:cNvSpPr>
            <p:nvPr/>
          </p:nvSpPr>
          <p:spPr bwMode="auto">
            <a:xfrm>
              <a:off x="3517" y="1968"/>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505288" name="Rectangle 8"/>
            <p:cNvSpPr>
              <a:spLocks noChangeArrowheads="1"/>
            </p:cNvSpPr>
            <p:nvPr/>
          </p:nvSpPr>
          <p:spPr bwMode="auto">
            <a:xfrm>
              <a:off x="4333" y="1968"/>
              <a:ext cx="1091"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total_quantity</a:t>
              </a:r>
            </a:p>
          </p:txBody>
        </p:sp>
        <p:sp>
          <p:nvSpPr>
            <p:cNvPr id="1505289" name="Rectangle 9"/>
            <p:cNvSpPr>
              <a:spLocks noChangeArrowheads="1"/>
            </p:cNvSpPr>
            <p:nvPr/>
          </p:nvSpPr>
          <p:spPr bwMode="auto">
            <a:xfrm>
              <a:off x="3517" y="2208"/>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290" name="Rectangle 10"/>
            <p:cNvSpPr>
              <a:spLocks noChangeArrowheads="1"/>
            </p:cNvSpPr>
            <p:nvPr/>
          </p:nvSpPr>
          <p:spPr bwMode="auto">
            <a:xfrm>
              <a:off x="4333" y="2208"/>
              <a:ext cx="1091"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35</a:t>
              </a:r>
            </a:p>
          </p:txBody>
        </p:sp>
        <p:sp>
          <p:nvSpPr>
            <p:cNvPr id="1505291" name="Rectangle 11"/>
            <p:cNvSpPr>
              <a:spLocks noChangeArrowheads="1"/>
            </p:cNvSpPr>
            <p:nvPr/>
          </p:nvSpPr>
          <p:spPr bwMode="auto">
            <a:xfrm>
              <a:off x="3517" y="2448"/>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505292" name="Rectangle 12"/>
            <p:cNvSpPr>
              <a:spLocks noChangeArrowheads="1"/>
            </p:cNvSpPr>
            <p:nvPr/>
          </p:nvSpPr>
          <p:spPr bwMode="auto">
            <a:xfrm>
              <a:off x="4333" y="2448"/>
              <a:ext cx="1091"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45</a:t>
              </a:r>
            </a:p>
          </p:txBody>
        </p:sp>
      </p:grpSp>
      <p:grpSp>
        <p:nvGrpSpPr>
          <p:cNvPr id="1505293" name="Group 13"/>
          <p:cNvGrpSpPr>
            <a:grpSpLocks/>
          </p:cNvGrpSpPr>
          <p:nvPr/>
        </p:nvGrpSpPr>
        <p:grpSpPr bwMode="auto">
          <a:xfrm>
            <a:off x="533400" y="3581400"/>
            <a:ext cx="3429000" cy="2667000"/>
            <a:chOff x="336" y="1392"/>
            <a:chExt cx="2160" cy="1680"/>
          </a:xfrm>
        </p:grpSpPr>
        <p:sp>
          <p:nvSpPr>
            <p:cNvPr id="1505294" name="Rectangle 14"/>
            <p:cNvSpPr>
              <a:spLocks noChangeArrowheads="1"/>
            </p:cNvSpPr>
            <p:nvPr/>
          </p:nvSpPr>
          <p:spPr bwMode="auto">
            <a:xfrm>
              <a:off x="336" y="1392"/>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505295" name="Rectangle 15"/>
            <p:cNvSpPr>
              <a:spLocks noChangeArrowheads="1"/>
            </p:cNvSpPr>
            <p:nvPr/>
          </p:nvSpPr>
          <p:spPr bwMode="auto">
            <a:xfrm>
              <a:off x="1152" y="1392"/>
              <a:ext cx="624"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orderid</a:t>
              </a:r>
            </a:p>
          </p:txBody>
        </p:sp>
        <p:sp>
          <p:nvSpPr>
            <p:cNvPr id="1505296" name="Rectangle 16"/>
            <p:cNvSpPr>
              <a:spLocks noChangeArrowheads="1"/>
            </p:cNvSpPr>
            <p:nvPr/>
          </p:nvSpPr>
          <p:spPr bwMode="auto">
            <a:xfrm>
              <a:off x="1776" y="1392"/>
              <a:ext cx="720"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quantity</a:t>
              </a:r>
            </a:p>
          </p:txBody>
        </p:sp>
        <p:sp>
          <p:nvSpPr>
            <p:cNvPr id="1505297" name="Rectangle 17"/>
            <p:cNvSpPr>
              <a:spLocks noChangeArrowheads="1"/>
            </p:cNvSpPr>
            <p:nvPr/>
          </p:nvSpPr>
          <p:spPr bwMode="auto">
            <a:xfrm>
              <a:off x="336" y="163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298" name="Rectangle 18"/>
            <p:cNvSpPr>
              <a:spLocks noChangeArrowheads="1"/>
            </p:cNvSpPr>
            <p:nvPr/>
          </p:nvSpPr>
          <p:spPr bwMode="auto">
            <a:xfrm>
              <a:off x="1152" y="163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299" name="Rectangle 19"/>
            <p:cNvSpPr>
              <a:spLocks noChangeArrowheads="1"/>
            </p:cNvSpPr>
            <p:nvPr/>
          </p:nvSpPr>
          <p:spPr bwMode="auto">
            <a:xfrm>
              <a:off x="1776" y="163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5</a:t>
              </a:r>
            </a:p>
          </p:txBody>
        </p:sp>
        <p:sp>
          <p:nvSpPr>
            <p:cNvPr id="1505300" name="Rectangle 20"/>
            <p:cNvSpPr>
              <a:spLocks noChangeArrowheads="1"/>
            </p:cNvSpPr>
            <p:nvPr/>
          </p:nvSpPr>
          <p:spPr bwMode="auto">
            <a:xfrm>
              <a:off x="336" y="187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301" name="Rectangle 21"/>
            <p:cNvSpPr>
              <a:spLocks noChangeArrowheads="1"/>
            </p:cNvSpPr>
            <p:nvPr/>
          </p:nvSpPr>
          <p:spPr bwMode="auto">
            <a:xfrm>
              <a:off x="1152" y="187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302" name="Rectangle 22"/>
            <p:cNvSpPr>
              <a:spLocks noChangeArrowheads="1"/>
            </p:cNvSpPr>
            <p:nvPr/>
          </p:nvSpPr>
          <p:spPr bwMode="auto">
            <a:xfrm>
              <a:off x="1776" y="187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10</a:t>
              </a:r>
            </a:p>
          </p:txBody>
        </p:sp>
        <p:sp>
          <p:nvSpPr>
            <p:cNvPr id="1505303" name="Rectangle 23"/>
            <p:cNvSpPr>
              <a:spLocks noChangeArrowheads="1"/>
            </p:cNvSpPr>
            <p:nvPr/>
          </p:nvSpPr>
          <p:spPr bwMode="auto">
            <a:xfrm>
              <a:off x="336" y="211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04" name="Rectangle 24"/>
            <p:cNvSpPr>
              <a:spLocks noChangeArrowheads="1"/>
            </p:cNvSpPr>
            <p:nvPr/>
          </p:nvSpPr>
          <p:spPr bwMode="auto">
            <a:xfrm>
              <a:off x="1152" y="211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505305" name="Rectangle 25"/>
            <p:cNvSpPr>
              <a:spLocks noChangeArrowheads="1"/>
            </p:cNvSpPr>
            <p:nvPr/>
          </p:nvSpPr>
          <p:spPr bwMode="auto">
            <a:xfrm>
              <a:off x="1776" y="211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10</a:t>
              </a:r>
            </a:p>
          </p:txBody>
        </p:sp>
        <p:sp>
          <p:nvSpPr>
            <p:cNvPr id="1505306" name="Rectangle 26"/>
            <p:cNvSpPr>
              <a:spLocks noChangeArrowheads="1"/>
            </p:cNvSpPr>
            <p:nvPr/>
          </p:nvSpPr>
          <p:spPr bwMode="auto">
            <a:xfrm>
              <a:off x="336" y="235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07" name="Rectangle 27"/>
            <p:cNvSpPr>
              <a:spLocks noChangeArrowheads="1"/>
            </p:cNvSpPr>
            <p:nvPr/>
          </p:nvSpPr>
          <p:spPr bwMode="auto">
            <a:xfrm>
              <a:off x="1152" y="235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08" name="Rectangle 28"/>
            <p:cNvSpPr>
              <a:spLocks noChangeArrowheads="1"/>
            </p:cNvSpPr>
            <p:nvPr/>
          </p:nvSpPr>
          <p:spPr bwMode="auto">
            <a:xfrm>
              <a:off x="1776" y="235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25</a:t>
              </a:r>
            </a:p>
          </p:txBody>
        </p:sp>
        <p:sp>
          <p:nvSpPr>
            <p:cNvPr id="1505309" name="Rectangle 29"/>
            <p:cNvSpPr>
              <a:spLocks noChangeArrowheads="1"/>
            </p:cNvSpPr>
            <p:nvPr/>
          </p:nvSpPr>
          <p:spPr bwMode="auto">
            <a:xfrm>
              <a:off x="336" y="259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505310" name="Rectangle 30"/>
            <p:cNvSpPr>
              <a:spLocks noChangeArrowheads="1"/>
            </p:cNvSpPr>
            <p:nvPr/>
          </p:nvSpPr>
          <p:spPr bwMode="auto">
            <a:xfrm>
              <a:off x="1152" y="259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505311" name="Rectangle 31"/>
            <p:cNvSpPr>
              <a:spLocks noChangeArrowheads="1"/>
            </p:cNvSpPr>
            <p:nvPr/>
          </p:nvSpPr>
          <p:spPr bwMode="auto">
            <a:xfrm>
              <a:off x="1776" y="259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15</a:t>
              </a:r>
            </a:p>
          </p:txBody>
        </p:sp>
        <p:sp>
          <p:nvSpPr>
            <p:cNvPr id="1505312" name="Rectangle 32"/>
            <p:cNvSpPr>
              <a:spLocks noChangeArrowheads="1"/>
            </p:cNvSpPr>
            <p:nvPr/>
          </p:nvSpPr>
          <p:spPr bwMode="auto">
            <a:xfrm>
              <a:off x="336" y="283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505313" name="Rectangle 33"/>
            <p:cNvSpPr>
              <a:spLocks noChangeArrowheads="1"/>
            </p:cNvSpPr>
            <p:nvPr/>
          </p:nvSpPr>
          <p:spPr bwMode="auto">
            <a:xfrm>
              <a:off x="1152" y="283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14" name="Rectangle 34"/>
            <p:cNvSpPr>
              <a:spLocks noChangeArrowheads="1"/>
            </p:cNvSpPr>
            <p:nvPr/>
          </p:nvSpPr>
          <p:spPr bwMode="auto">
            <a:xfrm>
              <a:off x="1776" y="283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30</a:t>
              </a:r>
            </a:p>
          </p:txBody>
        </p:sp>
      </p:grpSp>
      <p:sp>
        <p:nvSpPr>
          <p:cNvPr id="1505315" name="AutoShape 35"/>
          <p:cNvSpPr>
            <a:spLocks noChangeArrowheads="1"/>
          </p:cNvSpPr>
          <p:nvPr/>
        </p:nvSpPr>
        <p:spPr bwMode="auto">
          <a:xfrm>
            <a:off x="3962400" y="4648200"/>
            <a:ext cx="1524000" cy="457200"/>
          </a:xfrm>
          <a:prstGeom prst="rightArrow">
            <a:avLst>
              <a:gd name="adj1" fmla="val 50000"/>
              <a:gd name="adj2" fmla="val 83333"/>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284"/>
                                        </p:tgtEl>
                                        <p:attrNameLst>
                                          <p:attrName>style.visibility</p:attrName>
                                        </p:attrNameLst>
                                      </p:cBhvr>
                                      <p:to>
                                        <p:strVal val="visible"/>
                                      </p:to>
                                    </p:set>
                                    <p:anim calcmode="lin" valueType="num">
                                      <p:cBhvr additive="base">
                                        <p:cTn id="7" dur="500" fill="hold"/>
                                        <p:tgtEl>
                                          <p:spTgt spid="1505284"/>
                                        </p:tgtEl>
                                        <p:attrNameLst>
                                          <p:attrName>ppt_x</p:attrName>
                                        </p:attrNameLst>
                                      </p:cBhvr>
                                      <p:tavLst>
                                        <p:tav tm="0">
                                          <p:val>
                                            <p:strVal val="0-#ppt_w/2"/>
                                          </p:val>
                                        </p:tav>
                                        <p:tav tm="100000">
                                          <p:val>
                                            <p:strVal val="#ppt_x"/>
                                          </p:val>
                                        </p:tav>
                                      </p:tavLst>
                                    </p:anim>
                                    <p:anim calcmode="lin" valueType="num">
                                      <p:cBhvr additive="base">
                                        <p:cTn id="8" dur="500" fill="hold"/>
                                        <p:tgtEl>
                                          <p:spTgt spid="150528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505293"/>
                                        </p:tgtEl>
                                        <p:attrNameLst>
                                          <p:attrName>style.visibility</p:attrName>
                                        </p:attrNameLst>
                                      </p:cBhvr>
                                      <p:to>
                                        <p:strVal val="visible"/>
                                      </p:to>
                                    </p:set>
                                    <p:anim calcmode="lin" valueType="num">
                                      <p:cBhvr additive="base">
                                        <p:cTn id="12" dur="500" fill="hold"/>
                                        <p:tgtEl>
                                          <p:spTgt spid="1505293"/>
                                        </p:tgtEl>
                                        <p:attrNameLst>
                                          <p:attrName>ppt_x</p:attrName>
                                        </p:attrNameLst>
                                      </p:cBhvr>
                                      <p:tavLst>
                                        <p:tav tm="0">
                                          <p:val>
                                            <p:strVal val="0-#ppt_w/2"/>
                                          </p:val>
                                        </p:tav>
                                        <p:tav tm="100000">
                                          <p:val>
                                            <p:strVal val="#ppt_x"/>
                                          </p:val>
                                        </p:tav>
                                      </p:tavLst>
                                    </p:anim>
                                    <p:anim calcmode="lin" valueType="num">
                                      <p:cBhvr additive="base">
                                        <p:cTn id="13" dur="500" fill="hold"/>
                                        <p:tgtEl>
                                          <p:spTgt spid="150529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05285"/>
                                        </p:tgtEl>
                                        <p:attrNameLst>
                                          <p:attrName>style.visibility</p:attrName>
                                        </p:attrNameLst>
                                      </p:cBhvr>
                                      <p:to>
                                        <p:strVal val="visible"/>
                                      </p:to>
                                    </p:set>
                                    <p:anim calcmode="lin" valueType="num">
                                      <p:cBhvr additive="base">
                                        <p:cTn id="18" dur="500" fill="hold"/>
                                        <p:tgtEl>
                                          <p:spTgt spid="1505285"/>
                                        </p:tgtEl>
                                        <p:attrNameLst>
                                          <p:attrName>ppt_x</p:attrName>
                                        </p:attrNameLst>
                                      </p:cBhvr>
                                      <p:tavLst>
                                        <p:tav tm="0">
                                          <p:val>
                                            <p:strVal val="1+#ppt_w/2"/>
                                          </p:val>
                                        </p:tav>
                                        <p:tav tm="100000">
                                          <p:val>
                                            <p:strVal val="#ppt_x"/>
                                          </p:val>
                                        </p:tav>
                                      </p:tavLst>
                                    </p:anim>
                                    <p:anim calcmode="lin" valueType="num">
                                      <p:cBhvr additive="base">
                                        <p:cTn id="19" dur="500" fill="hold"/>
                                        <p:tgtEl>
                                          <p:spTgt spid="150528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05315"/>
                                        </p:tgtEl>
                                        <p:attrNameLst>
                                          <p:attrName>style.visibility</p:attrName>
                                        </p:attrNameLst>
                                      </p:cBhvr>
                                      <p:to>
                                        <p:strVal val="visible"/>
                                      </p:to>
                                    </p:set>
                                    <p:animEffect transition="in" filter="dissolve">
                                      <p:cBhvr>
                                        <p:cTn id="24" dur="500"/>
                                        <p:tgtEl>
                                          <p:spTgt spid="1505315"/>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505286"/>
                                        </p:tgtEl>
                                        <p:attrNameLst>
                                          <p:attrName>style.visibility</p:attrName>
                                        </p:attrNameLst>
                                      </p:cBhvr>
                                      <p:to>
                                        <p:strVal val="visible"/>
                                      </p:to>
                                    </p:set>
                                    <p:animEffect transition="in" filter="dissolve">
                                      <p:cBhvr>
                                        <p:cTn id="28" dur="500"/>
                                        <p:tgtEl>
                                          <p:spTgt spid="150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284" grpId="0" animBg="1" autoUpdateAnimBg="0"/>
      <p:bldP spid="1505285" grpId="0" animBg="1" autoUpdateAnimBg="0"/>
      <p:bldP spid="15053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D3F879C-E04C-40E6-9634-FBD42BB5E6CA}" type="slidenum">
              <a:rPr lang="zh-CN" altLang="en-US"/>
              <a:pPr/>
              <a:t>62</a:t>
            </a:fld>
            <a:endParaRPr lang="en-US" altLang="zh-CN"/>
          </a:p>
        </p:txBody>
      </p:sp>
      <p:sp>
        <p:nvSpPr>
          <p:cNvPr id="5" name="日期占位符 4"/>
          <p:cNvSpPr>
            <a:spLocks noGrp="1"/>
          </p:cNvSpPr>
          <p:nvPr>
            <p:ph type="dt" sz="half" idx="11"/>
          </p:nvPr>
        </p:nvSpPr>
        <p:spPr/>
        <p:txBody>
          <a:bodyPr/>
          <a:lstStyle/>
          <a:p>
            <a:fld id="{E9869286-BC83-4A88-809A-7F14B525A2C8}" type="datetime1">
              <a:rPr lang="zh-CN" altLang="en-US"/>
              <a:pPr/>
              <a:t>2023/3/5</a:t>
            </a:fld>
            <a:endParaRPr lang="en-US" altLang="zh-CN" sz="1000"/>
          </a:p>
        </p:txBody>
      </p:sp>
      <p:sp>
        <p:nvSpPr>
          <p:cNvPr id="1355778" name="Rectangle 2"/>
          <p:cNvSpPr>
            <a:spLocks noGrp="1" noChangeArrowheads="1"/>
          </p:cNvSpPr>
          <p:nvPr>
            <p:ph type="title"/>
          </p:nvPr>
        </p:nvSpPr>
        <p:spPr>
          <a:xfrm>
            <a:off x="650875" y="311150"/>
            <a:ext cx="8820150" cy="603250"/>
          </a:xfrm>
        </p:spPr>
        <p:txBody>
          <a:bodyPr/>
          <a:lstStyle/>
          <a:p>
            <a:pPr defTabSz="914400"/>
            <a:r>
              <a:rPr lang="zh-CN" altLang="en-US" sz="4400"/>
              <a:t>对查询结果分组</a:t>
            </a:r>
          </a:p>
        </p:txBody>
      </p:sp>
      <p:sp>
        <p:nvSpPr>
          <p:cNvPr id="1355779" name="Rectangle 3"/>
          <p:cNvSpPr>
            <a:spLocks noGrp="1" noChangeArrowheads="1"/>
          </p:cNvSpPr>
          <p:nvPr>
            <p:ph type="body" idx="1"/>
          </p:nvPr>
        </p:nvSpPr>
        <p:spPr>
          <a:xfrm>
            <a:off x="560388" y="1125538"/>
            <a:ext cx="9001125" cy="3468642"/>
          </a:xfrm>
        </p:spPr>
        <p:txBody>
          <a:bodyPr/>
          <a:lstStyle/>
          <a:p>
            <a:pPr marL="342900" indent="-342900" algn="just" defTabSz="914400"/>
            <a:r>
              <a:rPr lang="en-US" altLang="zh-CN" dirty="0"/>
              <a:t>HAVING</a:t>
            </a:r>
            <a:r>
              <a:rPr lang="zh-CN" altLang="en-US" dirty="0"/>
              <a:t>短语与</a:t>
            </a:r>
            <a:r>
              <a:rPr lang="en-US" altLang="zh-CN" dirty="0"/>
              <a:t>WHERE</a:t>
            </a:r>
            <a:r>
              <a:rPr lang="zh-CN" altLang="en-US" dirty="0"/>
              <a:t>子句的区别</a:t>
            </a:r>
          </a:p>
          <a:p>
            <a:pPr marL="742950" lvl="1" indent="-285750" algn="just" defTabSz="914400"/>
            <a:r>
              <a:rPr lang="zh-CN" altLang="en-US" dirty="0"/>
              <a:t>作用对象不同</a:t>
            </a:r>
          </a:p>
          <a:p>
            <a:pPr marL="1143000" lvl="2" indent="-228600" algn="just" defTabSz="914400"/>
            <a:r>
              <a:rPr lang="en-US" altLang="zh-CN" dirty="0"/>
              <a:t>WHERE</a:t>
            </a:r>
            <a:r>
              <a:rPr lang="zh-CN" altLang="en-US" dirty="0"/>
              <a:t>子句作用于基表或视图，从中选择满足条件的元组。</a:t>
            </a:r>
          </a:p>
          <a:p>
            <a:pPr marL="1143000" lvl="2" indent="-228600" algn="just" defTabSz="914400"/>
            <a:r>
              <a:rPr lang="en-US" altLang="zh-CN" dirty="0"/>
              <a:t>HAVING</a:t>
            </a:r>
            <a:r>
              <a:rPr lang="zh-CN" altLang="en-US" dirty="0"/>
              <a:t>短语作用于组，从中选择满足条件的组 </a:t>
            </a:r>
          </a:p>
          <a:p>
            <a:pPr marL="742950" lvl="1" indent="-285750" algn="just" defTabSz="914400"/>
            <a:r>
              <a:rPr lang="en-US" altLang="zh-CN" dirty="0"/>
              <a:t>WHERE</a:t>
            </a:r>
            <a:r>
              <a:rPr lang="zh-CN" altLang="en-US" dirty="0"/>
              <a:t>子句中不能使用聚集函数；</a:t>
            </a:r>
            <a:endParaRPr lang="en-US" altLang="zh-CN" dirty="0"/>
          </a:p>
          <a:p>
            <a:pPr marL="742950" lvl="1" indent="-285750" algn="just" defTabSz="914400"/>
            <a:r>
              <a:rPr lang="en-US" altLang="zh-CN" dirty="0"/>
              <a:t>HAVING</a:t>
            </a:r>
            <a:r>
              <a:rPr lang="zh-CN" altLang="en-US" dirty="0"/>
              <a:t>短语中可以使用聚集函数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7295F6-C33B-4A31-9AB1-6951B6D95AB5}" type="slidenum">
              <a:rPr lang="zh-CN" altLang="en-US"/>
              <a:pPr/>
              <a:t>63</a:t>
            </a:fld>
            <a:endParaRPr lang="en-US" altLang="zh-CN"/>
          </a:p>
        </p:txBody>
      </p:sp>
      <p:sp>
        <p:nvSpPr>
          <p:cNvPr id="5" name="日期占位符 4"/>
          <p:cNvSpPr>
            <a:spLocks noGrp="1"/>
          </p:cNvSpPr>
          <p:nvPr>
            <p:ph type="dt" sz="half" idx="11"/>
          </p:nvPr>
        </p:nvSpPr>
        <p:spPr/>
        <p:txBody>
          <a:bodyPr/>
          <a:lstStyle/>
          <a:p>
            <a:fld id="{B5416BA5-93E7-4B60-A17D-3547683611F7}" type="datetime1">
              <a:rPr lang="zh-CN" altLang="en-US"/>
              <a:pPr/>
              <a:t>2023/3/5</a:t>
            </a:fld>
            <a:endParaRPr lang="en-US" altLang="zh-CN" sz="1000"/>
          </a:p>
        </p:txBody>
      </p:sp>
      <p:sp>
        <p:nvSpPr>
          <p:cNvPr id="1369090" name="Rectangle 2"/>
          <p:cNvSpPr>
            <a:spLocks noGrp="1" noChangeArrowheads="1"/>
          </p:cNvSpPr>
          <p:nvPr>
            <p:ph type="title"/>
          </p:nvPr>
        </p:nvSpPr>
        <p:spPr/>
        <p:txBody>
          <a:bodyPr/>
          <a:lstStyle/>
          <a:p>
            <a:r>
              <a:rPr lang="en-US" altLang="en-US"/>
              <a:t>4.4.1</a:t>
            </a:r>
            <a:r>
              <a:rPr lang="en-US" altLang="zh-CN"/>
              <a:t> </a:t>
            </a:r>
            <a:r>
              <a:rPr lang="en-US" altLang="en-US"/>
              <a:t>数据查询</a:t>
            </a:r>
            <a:endParaRPr lang="zh-CN" altLang="en-US"/>
          </a:p>
        </p:txBody>
      </p:sp>
      <p:sp>
        <p:nvSpPr>
          <p:cNvPr id="1369091" name="Rectangle 3"/>
          <p:cNvSpPr>
            <a:spLocks noGrp="1" noChangeArrowheads="1"/>
          </p:cNvSpPr>
          <p:nvPr>
            <p:ph type="body" idx="1"/>
          </p:nvPr>
        </p:nvSpPr>
        <p:spPr>
          <a:xfrm>
            <a:off x="631825" y="1268413"/>
            <a:ext cx="8497888" cy="3435350"/>
          </a:xfrm>
        </p:spPr>
        <p:txBody>
          <a:bodyPr/>
          <a:lstStyle/>
          <a:p>
            <a:r>
              <a:rPr lang="en-US" altLang="zh-CN"/>
              <a:t>1. 单表查询</a:t>
            </a:r>
          </a:p>
          <a:p>
            <a:r>
              <a:rPr lang="en-US" altLang="zh-CN">
                <a:solidFill>
                  <a:srgbClr val="0000FF"/>
                </a:solidFill>
              </a:rPr>
              <a:t>2. 连接查询</a:t>
            </a:r>
          </a:p>
          <a:p>
            <a:pPr lvl="1" algn="just"/>
            <a:r>
              <a:rPr lang="zh-CN" altLang="en-US"/>
              <a:t>连接查询是关系数据库中最主要的查询</a:t>
            </a:r>
          </a:p>
          <a:p>
            <a:pPr lvl="1" algn="just"/>
            <a:r>
              <a:rPr lang="zh-CN" altLang="en-US"/>
              <a:t>等值连接、自然连接、非等值连接查询、自身连接查询、外联接查询、复合条件连接查询</a:t>
            </a:r>
            <a:endParaRPr lang="en-US" altLang="zh-CN"/>
          </a:p>
          <a:p>
            <a:r>
              <a:rPr lang="en-US" altLang="zh-CN"/>
              <a:t>3. 嵌套查询</a:t>
            </a:r>
          </a:p>
          <a:p>
            <a:r>
              <a:rPr lang="en-US" altLang="zh-CN"/>
              <a:t>4. 集合查询</a:t>
            </a:r>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78CB5DF-EEBF-44BF-A897-1642E3914609}" type="slidenum">
              <a:rPr lang="zh-CN" altLang="en-US"/>
              <a:pPr/>
              <a:t>64</a:t>
            </a:fld>
            <a:endParaRPr lang="en-US" altLang="zh-CN"/>
          </a:p>
        </p:txBody>
      </p:sp>
      <p:sp>
        <p:nvSpPr>
          <p:cNvPr id="5" name="日期占位符 4"/>
          <p:cNvSpPr>
            <a:spLocks noGrp="1"/>
          </p:cNvSpPr>
          <p:nvPr>
            <p:ph type="dt" sz="half" idx="11"/>
          </p:nvPr>
        </p:nvSpPr>
        <p:spPr/>
        <p:txBody>
          <a:bodyPr/>
          <a:lstStyle/>
          <a:p>
            <a:fld id="{C825469C-0FBC-42BA-89AC-925A4C25D437}" type="datetime1">
              <a:rPr lang="zh-CN" altLang="en-US"/>
              <a:pPr/>
              <a:t>2023/3/5</a:t>
            </a:fld>
            <a:endParaRPr lang="en-US" altLang="zh-CN" sz="1000"/>
          </a:p>
        </p:txBody>
      </p:sp>
      <p:sp>
        <p:nvSpPr>
          <p:cNvPr id="1371138" name="Rectangle 2"/>
          <p:cNvSpPr>
            <a:spLocks noGrp="1" noChangeArrowheads="1"/>
          </p:cNvSpPr>
          <p:nvPr>
            <p:ph type="title"/>
          </p:nvPr>
        </p:nvSpPr>
        <p:spPr/>
        <p:txBody>
          <a:bodyPr/>
          <a:lstStyle/>
          <a:p>
            <a:r>
              <a:rPr lang="en-US" altLang="zh-CN"/>
              <a:t>2.  </a:t>
            </a:r>
            <a:r>
              <a:rPr lang="zh-CN" altLang="en-US"/>
              <a:t>连接查询 </a:t>
            </a:r>
          </a:p>
        </p:txBody>
      </p:sp>
      <p:sp>
        <p:nvSpPr>
          <p:cNvPr id="1371139" name="Rectangle 3"/>
          <p:cNvSpPr>
            <a:spLocks noGrp="1" noChangeArrowheads="1"/>
          </p:cNvSpPr>
          <p:nvPr>
            <p:ph type="body" idx="1"/>
          </p:nvPr>
        </p:nvSpPr>
        <p:spPr>
          <a:xfrm>
            <a:off x="488950" y="1081088"/>
            <a:ext cx="9144000" cy="5568950"/>
          </a:xfrm>
        </p:spPr>
        <p:txBody>
          <a:bodyPr/>
          <a:lstStyle/>
          <a:p>
            <a:pPr marL="342900" indent="-342900" algn="just" defTabSz="914400"/>
            <a:r>
              <a:rPr lang="zh-CN" altLang="en-US"/>
              <a:t>同时涉及多个表的查询称为连接查询</a:t>
            </a:r>
          </a:p>
          <a:p>
            <a:pPr marL="742950" lvl="1" indent="-285750" algn="just" defTabSz="914400"/>
            <a:r>
              <a:rPr lang="zh-CN" altLang="en-US"/>
              <a:t>用来连接两个表的条件称为连接条件或连接谓词 </a:t>
            </a:r>
          </a:p>
          <a:p>
            <a:pPr marL="742950" lvl="1" indent="-285750" algn="just" defTabSz="914400"/>
            <a:r>
              <a:rPr lang="zh-CN" altLang="en-US"/>
              <a:t>连接谓词中的列名称为连接字段</a:t>
            </a:r>
          </a:p>
          <a:p>
            <a:pPr marL="1143000" lvl="2" indent="-228600" defTabSz="914400"/>
            <a:r>
              <a:rPr lang="zh-CN" altLang="en-US"/>
              <a:t>连接条件中的各连接字段类型必须是可比的，但不必是相同的</a:t>
            </a:r>
          </a:p>
          <a:p>
            <a:pPr marL="342900" indent="-342900" defTabSz="914400"/>
            <a:r>
              <a:rPr lang="en-US" altLang="zh-CN"/>
              <a:t>SQL</a:t>
            </a:r>
            <a:r>
              <a:rPr lang="zh-CN" altLang="en-US"/>
              <a:t>中连接查询的主要类型</a:t>
            </a:r>
          </a:p>
          <a:p>
            <a:pPr marL="742950" lvl="1" indent="-285750" defTabSz="914400"/>
            <a:r>
              <a:rPr lang="zh-CN" altLang="en-US"/>
              <a:t> 	</a:t>
            </a:r>
            <a:r>
              <a:rPr lang="en-US" altLang="zh-CN"/>
              <a:t>(1) </a:t>
            </a:r>
            <a:r>
              <a:rPr lang="zh-CN" altLang="en-US"/>
              <a:t>广义笛卡尔积</a:t>
            </a:r>
          </a:p>
          <a:p>
            <a:pPr marL="742950" lvl="1" indent="-285750" defTabSz="914400"/>
            <a:r>
              <a:rPr lang="zh-CN" altLang="en-US"/>
              <a:t> 	</a:t>
            </a:r>
            <a:r>
              <a:rPr lang="en-US" altLang="zh-CN"/>
              <a:t>(2) </a:t>
            </a:r>
            <a:r>
              <a:rPr lang="zh-CN" altLang="en-US"/>
              <a:t>等值</a:t>
            </a:r>
            <a:r>
              <a:rPr lang="en-US" altLang="zh-CN"/>
              <a:t>(</a:t>
            </a:r>
            <a:r>
              <a:rPr lang="zh-CN" altLang="en-US"/>
              <a:t>含自然连接</a:t>
            </a:r>
            <a:r>
              <a:rPr lang="en-US" altLang="zh-CN"/>
              <a:t>)</a:t>
            </a:r>
            <a:r>
              <a:rPr lang="zh-CN" altLang="en-US"/>
              <a:t>与非等值连接查询</a:t>
            </a:r>
          </a:p>
          <a:p>
            <a:pPr marL="742950" lvl="1" indent="-285750" defTabSz="914400"/>
            <a:r>
              <a:rPr lang="zh-CN" altLang="en-US"/>
              <a:t> 	</a:t>
            </a:r>
            <a:r>
              <a:rPr lang="en-US" altLang="zh-CN"/>
              <a:t>(3) </a:t>
            </a:r>
            <a:r>
              <a:rPr lang="zh-CN" altLang="en-US"/>
              <a:t>自身连接查询</a:t>
            </a:r>
          </a:p>
          <a:p>
            <a:pPr marL="742950" lvl="1" indent="-285750" defTabSz="914400"/>
            <a:r>
              <a:rPr lang="zh-CN" altLang="en-US"/>
              <a:t> 	</a:t>
            </a:r>
            <a:r>
              <a:rPr lang="en-US" altLang="zh-CN"/>
              <a:t>(4) </a:t>
            </a:r>
            <a:r>
              <a:rPr lang="zh-CN" altLang="en-US"/>
              <a:t>外连接查询</a:t>
            </a:r>
          </a:p>
          <a:p>
            <a:pPr marL="742950" lvl="1" indent="-285750" defTabSz="914400"/>
            <a:r>
              <a:rPr lang="zh-CN" altLang="en-US"/>
              <a:t> </a:t>
            </a:r>
            <a:r>
              <a:rPr lang="en-US" altLang="zh-CN"/>
              <a:t>(5) </a:t>
            </a:r>
            <a:r>
              <a:rPr lang="zh-CN" altLang="en-US"/>
              <a:t>复合条件连接查询</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71139">
                                            <p:txEl>
                                              <p:pRg st="0" end="0"/>
                                            </p:txEl>
                                          </p:spTgt>
                                        </p:tgtEl>
                                        <p:attrNameLst>
                                          <p:attrName>style.visibility</p:attrName>
                                        </p:attrNameLst>
                                      </p:cBhvr>
                                      <p:to>
                                        <p:strVal val="visible"/>
                                      </p:to>
                                    </p:set>
                                    <p:animEffect transition="in" filter="wipe(up)">
                                      <p:cBhvr>
                                        <p:cTn id="7" dur="1000"/>
                                        <p:tgtEl>
                                          <p:spTgt spid="137113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71139">
                                            <p:txEl>
                                              <p:pRg st="1" end="1"/>
                                            </p:txEl>
                                          </p:spTgt>
                                        </p:tgtEl>
                                        <p:attrNameLst>
                                          <p:attrName>style.visibility</p:attrName>
                                        </p:attrNameLst>
                                      </p:cBhvr>
                                      <p:to>
                                        <p:strVal val="visible"/>
                                      </p:to>
                                    </p:set>
                                    <p:animEffect transition="in" filter="wipe(up)">
                                      <p:cBhvr>
                                        <p:cTn id="11" dur="1000"/>
                                        <p:tgtEl>
                                          <p:spTgt spid="1371139">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71139">
                                            <p:txEl>
                                              <p:pRg st="2" end="2"/>
                                            </p:txEl>
                                          </p:spTgt>
                                        </p:tgtEl>
                                        <p:attrNameLst>
                                          <p:attrName>style.visibility</p:attrName>
                                        </p:attrNameLst>
                                      </p:cBhvr>
                                      <p:to>
                                        <p:strVal val="visible"/>
                                      </p:to>
                                    </p:set>
                                    <p:animEffect transition="in" filter="wipe(up)">
                                      <p:cBhvr>
                                        <p:cTn id="15" dur="1000"/>
                                        <p:tgtEl>
                                          <p:spTgt spid="1371139">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371139">
                                            <p:txEl>
                                              <p:pRg st="3" end="3"/>
                                            </p:txEl>
                                          </p:spTgt>
                                        </p:tgtEl>
                                        <p:attrNameLst>
                                          <p:attrName>style.visibility</p:attrName>
                                        </p:attrNameLst>
                                      </p:cBhvr>
                                      <p:to>
                                        <p:strVal val="visible"/>
                                      </p:to>
                                    </p:set>
                                    <p:animEffect transition="in" filter="wipe(up)">
                                      <p:cBhvr>
                                        <p:cTn id="19" dur="1000"/>
                                        <p:tgtEl>
                                          <p:spTgt spid="137113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71139">
                                            <p:txEl>
                                              <p:pRg st="4" end="4"/>
                                            </p:txEl>
                                          </p:spTgt>
                                        </p:tgtEl>
                                        <p:attrNameLst>
                                          <p:attrName>style.visibility</p:attrName>
                                        </p:attrNameLst>
                                      </p:cBhvr>
                                      <p:to>
                                        <p:strVal val="visible"/>
                                      </p:to>
                                    </p:set>
                                    <p:animEffect transition="in" filter="wipe(up)">
                                      <p:cBhvr>
                                        <p:cTn id="24" dur="1000"/>
                                        <p:tgtEl>
                                          <p:spTgt spid="1371139">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371139">
                                            <p:txEl>
                                              <p:pRg st="5" end="5"/>
                                            </p:txEl>
                                          </p:spTgt>
                                        </p:tgtEl>
                                        <p:attrNameLst>
                                          <p:attrName>style.visibility</p:attrName>
                                        </p:attrNameLst>
                                      </p:cBhvr>
                                      <p:to>
                                        <p:strVal val="visible"/>
                                      </p:to>
                                    </p:set>
                                    <p:animEffect transition="in" filter="wipe(up)">
                                      <p:cBhvr>
                                        <p:cTn id="28" dur="1000"/>
                                        <p:tgtEl>
                                          <p:spTgt spid="1371139">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371139">
                                            <p:txEl>
                                              <p:pRg st="6" end="6"/>
                                            </p:txEl>
                                          </p:spTgt>
                                        </p:tgtEl>
                                        <p:attrNameLst>
                                          <p:attrName>style.visibility</p:attrName>
                                        </p:attrNameLst>
                                      </p:cBhvr>
                                      <p:to>
                                        <p:strVal val="visible"/>
                                      </p:to>
                                    </p:set>
                                    <p:animEffect transition="in" filter="wipe(up)">
                                      <p:cBhvr>
                                        <p:cTn id="32" dur="1000"/>
                                        <p:tgtEl>
                                          <p:spTgt spid="1371139">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371139">
                                            <p:txEl>
                                              <p:pRg st="7" end="7"/>
                                            </p:txEl>
                                          </p:spTgt>
                                        </p:tgtEl>
                                        <p:attrNameLst>
                                          <p:attrName>style.visibility</p:attrName>
                                        </p:attrNameLst>
                                      </p:cBhvr>
                                      <p:to>
                                        <p:strVal val="visible"/>
                                      </p:to>
                                    </p:set>
                                    <p:animEffect transition="in" filter="wipe(up)">
                                      <p:cBhvr>
                                        <p:cTn id="36" dur="1000"/>
                                        <p:tgtEl>
                                          <p:spTgt spid="1371139">
                                            <p:txEl>
                                              <p:pRg st="7" end="7"/>
                                            </p:txEl>
                                          </p:spTgt>
                                        </p:tgtEl>
                                      </p:cBhvr>
                                    </p:animEffect>
                                  </p:childTnLst>
                                </p:cTn>
                              </p:par>
                            </p:childTnLst>
                          </p:cTn>
                        </p:par>
                        <p:par>
                          <p:cTn id="37" fill="hold" nodeType="afterGroup">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1371139">
                                            <p:txEl>
                                              <p:pRg st="8" end="8"/>
                                            </p:txEl>
                                          </p:spTgt>
                                        </p:tgtEl>
                                        <p:attrNameLst>
                                          <p:attrName>style.visibility</p:attrName>
                                        </p:attrNameLst>
                                      </p:cBhvr>
                                      <p:to>
                                        <p:strVal val="visible"/>
                                      </p:to>
                                    </p:set>
                                    <p:animEffect transition="in" filter="wipe(up)">
                                      <p:cBhvr>
                                        <p:cTn id="40" dur="1000"/>
                                        <p:tgtEl>
                                          <p:spTgt spid="1371139">
                                            <p:txEl>
                                              <p:pRg st="8" end="8"/>
                                            </p:txEl>
                                          </p:spTgt>
                                        </p:tgtEl>
                                      </p:cBhvr>
                                    </p:animEffect>
                                  </p:childTnLst>
                                </p:cTn>
                              </p:par>
                            </p:childTnLst>
                          </p:cTn>
                        </p:par>
                        <p:par>
                          <p:cTn id="41" fill="hold" nodeType="afterGroup">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1371139">
                                            <p:txEl>
                                              <p:pRg st="9" end="9"/>
                                            </p:txEl>
                                          </p:spTgt>
                                        </p:tgtEl>
                                        <p:attrNameLst>
                                          <p:attrName>style.visibility</p:attrName>
                                        </p:attrNameLst>
                                      </p:cBhvr>
                                      <p:to>
                                        <p:strVal val="visible"/>
                                      </p:to>
                                    </p:set>
                                    <p:animEffect transition="in" filter="wipe(up)">
                                      <p:cBhvr>
                                        <p:cTn id="44" dur="1000"/>
                                        <p:tgtEl>
                                          <p:spTgt spid="1371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1139"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0D129A6-D858-442B-A346-E79FB6F45404}" type="slidenum">
              <a:rPr lang="zh-CN" altLang="en-US"/>
              <a:pPr/>
              <a:t>65</a:t>
            </a:fld>
            <a:endParaRPr lang="en-US" altLang="zh-CN"/>
          </a:p>
        </p:txBody>
      </p:sp>
      <p:sp>
        <p:nvSpPr>
          <p:cNvPr id="5" name="日期占位符 4"/>
          <p:cNvSpPr>
            <a:spLocks noGrp="1"/>
          </p:cNvSpPr>
          <p:nvPr>
            <p:ph type="dt" sz="half" idx="11"/>
          </p:nvPr>
        </p:nvSpPr>
        <p:spPr/>
        <p:txBody>
          <a:bodyPr/>
          <a:lstStyle/>
          <a:p>
            <a:fld id="{490BF7F0-3AC4-447A-825B-D417929B3526}" type="datetime1">
              <a:rPr lang="zh-CN" altLang="en-US"/>
              <a:pPr/>
              <a:t>2023/3/5</a:t>
            </a:fld>
            <a:endParaRPr lang="en-US" altLang="zh-CN" sz="1000"/>
          </a:p>
        </p:txBody>
      </p:sp>
      <p:sp>
        <p:nvSpPr>
          <p:cNvPr id="1378306" name="Rectangle 2"/>
          <p:cNvSpPr>
            <a:spLocks noGrp="1" noChangeArrowheads="1"/>
          </p:cNvSpPr>
          <p:nvPr>
            <p:ph type="title"/>
          </p:nvPr>
        </p:nvSpPr>
        <p:spPr/>
        <p:txBody>
          <a:bodyPr/>
          <a:lstStyle/>
          <a:p>
            <a:r>
              <a:rPr lang="en-US" altLang="zh-CN"/>
              <a:t>(1) </a:t>
            </a:r>
            <a:r>
              <a:rPr lang="zh-CN" altLang="en-US"/>
              <a:t>广义笛卡尔积 </a:t>
            </a:r>
          </a:p>
        </p:txBody>
      </p:sp>
      <p:sp>
        <p:nvSpPr>
          <p:cNvPr id="1378307" name="Rectangle 3"/>
          <p:cNvSpPr>
            <a:spLocks noGrp="1" noChangeArrowheads="1"/>
          </p:cNvSpPr>
          <p:nvPr>
            <p:ph type="body" idx="1"/>
          </p:nvPr>
        </p:nvSpPr>
        <p:spPr>
          <a:xfrm>
            <a:off x="650875" y="1143000"/>
            <a:ext cx="8820150" cy="3076575"/>
          </a:xfrm>
        </p:spPr>
        <p:txBody>
          <a:bodyPr/>
          <a:lstStyle/>
          <a:p>
            <a:pPr marL="342900" indent="-342900" algn="just" defTabSz="914400">
              <a:lnSpc>
                <a:spcPct val="100000"/>
              </a:lnSpc>
            </a:pPr>
            <a:r>
              <a:rPr lang="zh-CN" altLang="en-US" dirty="0"/>
              <a:t>不带连接谓词的连接（即没有</a:t>
            </a:r>
            <a:r>
              <a:rPr lang="en-US" altLang="zh-CN" dirty="0"/>
              <a:t>WHERE</a:t>
            </a:r>
            <a:r>
              <a:rPr lang="zh-CN" altLang="en-US" dirty="0"/>
              <a:t>子句）。</a:t>
            </a:r>
          </a:p>
          <a:p>
            <a:pPr marL="342900" indent="-342900" algn="just" defTabSz="914400">
              <a:lnSpc>
                <a:spcPct val="100000"/>
              </a:lnSpc>
            </a:pPr>
            <a:r>
              <a:rPr lang="zh-CN" altLang="en-US" dirty="0"/>
              <a:t>广义笛卡尔积是两表元组的交叉乘积，其连接的结果会产生没有意义的元组，实际上很少使用。</a:t>
            </a:r>
          </a:p>
          <a:p>
            <a:pPr marL="342900" indent="-342900" defTabSz="914400">
              <a:lnSpc>
                <a:spcPct val="100000"/>
              </a:lnSpc>
              <a:buFont typeface="Wingdings" pitchFamily="2" charset="2"/>
              <a:buNone/>
            </a:pPr>
            <a:r>
              <a:rPr lang="zh-CN" altLang="en-US" dirty="0"/>
              <a:t>例：</a:t>
            </a:r>
          </a:p>
          <a:p>
            <a:pPr marL="342900" indent="-342900" defTabSz="914400">
              <a:lnSpc>
                <a:spcPct val="100000"/>
              </a:lnSpc>
              <a:buFont typeface="Wingdings" pitchFamily="2" charset="2"/>
              <a:buNone/>
            </a:pPr>
            <a:r>
              <a:rPr lang="zh-CN" altLang="en-US" dirty="0"/>
              <a:t>        </a:t>
            </a:r>
            <a:r>
              <a:rPr lang="en-US" altLang="zh-CN" sz="2400" dirty="0"/>
              <a:t>SELECT  Student.* ,  SC.*</a:t>
            </a:r>
          </a:p>
          <a:p>
            <a:pPr marL="342900" indent="-342900" defTabSz="914400">
              <a:lnSpc>
                <a:spcPct val="100000"/>
              </a:lnSpc>
              <a:buFont typeface="Wingdings" pitchFamily="2" charset="2"/>
              <a:buNone/>
            </a:pPr>
            <a:r>
              <a:rPr lang="en-US" altLang="zh-CN" sz="2400" dirty="0"/>
              <a:t>                 FROM     Student,    SC</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A102E47-89B2-409D-B7A0-C037D4C3F9A0}" type="slidenum">
              <a:rPr lang="zh-CN" altLang="en-US"/>
              <a:pPr/>
              <a:t>66</a:t>
            </a:fld>
            <a:endParaRPr lang="en-US" altLang="zh-CN"/>
          </a:p>
        </p:txBody>
      </p:sp>
      <p:sp>
        <p:nvSpPr>
          <p:cNvPr id="5" name="日期占位符 4"/>
          <p:cNvSpPr>
            <a:spLocks noGrp="1"/>
          </p:cNvSpPr>
          <p:nvPr>
            <p:ph type="dt" sz="half" idx="11"/>
          </p:nvPr>
        </p:nvSpPr>
        <p:spPr/>
        <p:txBody>
          <a:bodyPr/>
          <a:lstStyle/>
          <a:p>
            <a:fld id="{DB9DD508-00B5-4B38-BCAF-EFC97676E372}" type="datetime1">
              <a:rPr lang="zh-CN" altLang="en-US"/>
              <a:pPr/>
              <a:t>2023/3/5</a:t>
            </a:fld>
            <a:endParaRPr lang="en-US" altLang="zh-CN" sz="1000"/>
          </a:p>
        </p:txBody>
      </p:sp>
      <p:sp>
        <p:nvSpPr>
          <p:cNvPr id="1379330" name="Rectangle 2"/>
          <p:cNvSpPr>
            <a:spLocks noGrp="1" noChangeArrowheads="1"/>
          </p:cNvSpPr>
          <p:nvPr>
            <p:ph type="title"/>
          </p:nvPr>
        </p:nvSpPr>
        <p:spPr/>
        <p:txBody>
          <a:bodyPr/>
          <a:lstStyle/>
          <a:p>
            <a:r>
              <a:rPr lang="en-US" altLang="zh-CN"/>
              <a:t>(2) </a:t>
            </a:r>
            <a:r>
              <a:rPr lang="zh-CN" altLang="en-US"/>
              <a:t>等值与非等值连接查询 </a:t>
            </a:r>
          </a:p>
        </p:txBody>
      </p:sp>
      <p:sp>
        <p:nvSpPr>
          <p:cNvPr id="1379331" name="Rectangle 3"/>
          <p:cNvSpPr>
            <a:spLocks noGrp="1" noChangeArrowheads="1"/>
          </p:cNvSpPr>
          <p:nvPr>
            <p:ph type="body" idx="1"/>
          </p:nvPr>
        </p:nvSpPr>
        <p:spPr>
          <a:xfrm>
            <a:off x="650875" y="1143000"/>
            <a:ext cx="8734425" cy="4978400"/>
          </a:xfrm>
        </p:spPr>
        <p:txBody>
          <a:bodyPr/>
          <a:lstStyle/>
          <a:p>
            <a:pPr marL="342900" indent="-342900" algn="just" defTabSz="914400">
              <a:lnSpc>
                <a:spcPct val="120000"/>
              </a:lnSpc>
            </a:pPr>
            <a:r>
              <a:rPr lang="zh-CN" altLang="en-US" dirty="0"/>
              <a:t>等值连接、自然连接，和非等值连接</a:t>
            </a:r>
          </a:p>
          <a:p>
            <a:pPr marL="342900" indent="-342900" algn="just" defTabSz="914400">
              <a:lnSpc>
                <a:spcPct val="120000"/>
              </a:lnSpc>
            </a:pPr>
            <a:r>
              <a:rPr lang="zh-CN" altLang="en-US" dirty="0"/>
              <a:t>等值连接</a:t>
            </a:r>
          </a:p>
          <a:p>
            <a:pPr marL="742950" lvl="1" indent="-285750" algn="just" defTabSz="914400">
              <a:lnSpc>
                <a:spcPct val="150000"/>
              </a:lnSpc>
            </a:pPr>
            <a:r>
              <a:rPr lang="zh-CN" altLang="en-US" dirty="0"/>
              <a:t>连接运算符为 </a:t>
            </a:r>
            <a:r>
              <a:rPr lang="en-US" altLang="zh-CN" dirty="0"/>
              <a:t>= </a:t>
            </a:r>
            <a:r>
              <a:rPr lang="zh-CN" altLang="en-US" dirty="0"/>
              <a:t>的连接操作</a:t>
            </a:r>
          </a:p>
          <a:p>
            <a:pPr marL="742950" lvl="1" indent="-285750" algn="just" defTabSz="914400">
              <a:lnSpc>
                <a:spcPct val="150000"/>
              </a:lnSpc>
              <a:buFontTx/>
              <a:buNone/>
            </a:pPr>
            <a:r>
              <a:rPr lang="zh-CN" altLang="en-US" dirty="0"/>
              <a:t> </a:t>
            </a:r>
            <a:r>
              <a:rPr lang="en-US" altLang="zh-CN" dirty="0">
                <a:solidFill>
                  <a:srgbClr val="0000FF"/>
                </a:solidFill>
              </a:rPr>
              <a:t>[&lt;</a:t>
            </a:r>
            <a:r>
              <a:rPr lang="zh-CN" altLang="en-US" dirty="0">
                <a:solidFill>
                  <a:srgbClr val="0000FF"/>
                </a:solidFill>
              </a:rPr>
              <a:t>表名</a:t>
            </a:r>
            <a:r>
              <a:rPr lang="en-US" altLang="zh-CN" dirty="0">
                <a:solidFill>
                  <a:srgbClr val="0000FF"/>
                </a:solidFill>
              </a:rPr>
              <a:t>1&gt;.]&lt;</a:t>
            </a:r>
            <a:r>
              <a:rPr lang="zh-CN" altLang="en-US" dirty="0">
                <a:solidFill>
                  <a:srgbClr val="0000FF"/>
                </a:solidFill>
              </a:rPr>
              <a:t>列名</a:t>
            </a:r>
            <a:r>
              <a:rPr lang="en-US" altLang="zh-CN" dirty="0">
                <a:solidFill>
                  <a:srgbClr val="0000FF"/>
                </a:solidFill>
              </a:rPr>
              <a:t>1&gt;  =  [&lt;</a:t>
            </a:r>
            <a:r>
              <a:rPr lang="zh-CN" altLang="en-US" dirty="0">
                <a:solidFill>
                  <a:srgbClr val="0000FF"/>
                </a:solidFill>
              </a:rPr>
              <a:t>表名</a:t>
            </a:r>
            <a:r>
              <a:rPr lang="en-US" altLang="zh-CN" dirty="0">
                <a:solidFill>
                  <a:srgbClr val="0000FF"/>
                </a:solidFill>
              </a:rPr>
              <a:t>2&gt;.]&lt;</a:t>
            </a:r>
            <a:r>
              <a:rPr lang="zh-CN" altLang="en-US" dirty="0">
                <a:solidFill>
                  <a:srgbClr val="0000FF"/>
                </a:solidFill>
              </a:rPr>
              <a:t>列名</a:t>
            </a:r>
            <a:r>
              <a:rPr lang="en-US" altLang="zh-CN" dirty="0">
                <a:solidFill>
                  <a:srgbClr val="0000FF"/>
                </a:solidFill>
              </a:rPr>
              <a:t>2&gt;</a:t>
            </a:r>
          </a:p>
          <a:p>
            <a:pPr marL="742950" lvl="1" indent="-285750" algn="just" defTabSz="914400">
              <a:lnSpc>
                <a:spcPct val="150000"/>
              </a:lnSpc>
            </a:pPr>
            <a:r>
              <a:rPr lang="zh-CN" altLang="en-US" dirty="0"/>
              <a:t>任何子句中引用表</a:t>
            </a:r>
            <a:r>
              <a:rPr lang="en-US" altLang="zh-CN" dirty="0"/>
              <a:t>1</a:t>
            </a:r>
            <a:r>
              <a:rPr lang="zh-CN" altLang="en-US" dirty="0"/>
              <a:t>和表</a:t>
            </a:r>
            <a:r>
              <a:rPr lang="en-US" altLang="zh-CN" dirty="0"/>
              <a:t>2</a:t>
            </a:r>
            <a:r>
              <a:rPr lang="zh-CN" altLang="en-US" dirty="0"/>
              <a:t>中的同名属性时，都必须加表名前缀</a:t>
            </a:r>
          </a:p>
          <a:p>
            <a:pPr marL="742950" lvl="1" indent="-285750" algn="just" defTabSz="914400">
              <a:lnSpc>
                <a:spcPct val="150000"/>
              </a:lnSpc>
            </a:pPr>
            <a:r>
              <a:rPr lang="zh-CN" altLang="en-US" dirty="0"/>
              <a:t>引用唯一属性名时可以加也可以省略表名前缀</a:t>
            </a:r>
            <a:r>
              <a:rPr lang="zh-CN" altLang="en-US" sz="2400" dirty="0"/>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灯片编号占位符 3"/>
          <p:cNvSpPr>
            <a:spLocks noGrp="1"/>
          </p:cNvSpPr>
          <p:nvPr>
            <p:ph type="sldNum" sz="quarter" idx="10"/>
          </p:nvPr>
        </p:nvSpPr>
        <p:spPr/>
        <p:txBody>
          <a:bodyPr/>
          <a:lstStyle/>
          <a:p>
            <a:fld id="{A6F318B3-2EE9-4D5D-998A-E1B475F5A262}" type="slidenum">
              <a:rPr lang="zh-CN" altLang="en-US"/>
              <a:pPr/>
              <a:t>67</a:t>
            </a:fld>
            <a:endParaRPr lang="en-US" altLang="zh-CN"/>
          </a:p>
        </p:txBody>
      </p:sp>
      <p:sp>
        <p:nvSpPr>
          <p:cNvPr id="141" name="日期占位符 4"/>
          <p:cNvSpPr>
            <a:spLocks noGrp="1"/>
          </p:cNvSpPr>
          <p:nvPr>
            <p:ph type="dt" sz="half" idx="11"/>
          </p:nvPr>
        </p:nvSpPr>
        <p:spPr/>
        <p:txBody>
          <a:bodyPr/>
          <a:lstStyle/>
          <a:p>
            <a:fld id="{AF5C4820-6CC0-43FA-A566-26428A3D73FA}" type="datetime1">
              <a:rPr lang="zh-CN" altLang="en-US"/>
              <a:pPr/>
              <a:t>2023/3/5</a:t>
            </a:fld>
            <a:endParaRPr lang="en-US" altLang="zh-CN" sz="1000"/>
          </a:p>
        </p:txBody>
      </p:sp>
      <p:sp>
        <p:nvSpPr>
          <p:cNvPr id="1380354" name="Rectangle 2"/>
          <p:cNvSpPr>
            <a:spLocks noGrp="1" noChangeArrowheads="1"/>
          </p:cNvSpPr>
          <p:nvPr>
            <p:ph type="title"/>
          </p:nvPr>
        </p:nvSpPr>
        <p:spPr/>
        <p:txBody>
          <a:bodyPr/>
          <a:lstStyle/>
          <a:p>
            <a:r>
              <a:rPr lang="zh-CN" altLang="en-US"/>
              <a:t>等值连接</a:t>
            </a:r>
          </a:p>
        </p:txBody>
      </p:sp>
      <p:sp>
        <p:nvSpPr>
          <p:cNvPr id="1380355" name="Rectangle 3"/>
          <p:cNvSpPr>
            <a:spLocks noGrp="1" noChangeArrowheads="1"/>
          </p:cNvSpPr>
          <p:nvPr>
            <p:ph type="body" idx="1"/>
          </p:nvPr>
        </p:nvSpPr>
        <p:spPr>
          <a:xfrm>
            <a:off x="650875" y="908050"/>
            <a:ext cx="8734425" cy="2326791"/>
          </a:xfrm>
        </p:spPr>
        <p:txBody>
          <a:bodyPr/>
          <a:lstStyle/>
          <a:p>
            <a:pPr>
              <a:lnSpc>
                <a:spcPct val="130000"/>
              </a:lnSpc>
            </a:pPr>
            <a:r>
              <a:rPr lang="en-US" altLang="zh-CN" dirty="0"/>
              <a:t>[</a:t>
            </a:r>
            <a:r>
              <a:rPr lang="zh-CN" altLang="en-US" dirty="0"/>
              <a:t>例</a:t>
            </a:r>
            <a:r>
              <a:rPr lang="en-US" altLang="zh-CN" dirty="0"/>
              <a:t>]  </a:t>
            </a:r>
            <a:r>
              <a:rPr lang="zh-CN" altLang="en-US" dirty="0"/>
              <a:t>查询每个学生及其选修课程的情况。</a:t>
            </a:r>
          </a:p>
          <a:p>
            <a:pPr lvl="1">
              <a:lnSpc>
                <a:spcPct val="60000"/>
              </a:lnSpc>
              <a:buFontTx/>
              <a:buNone/>
            </a:pPr>
            <a:r>
              <a:rPr lang="en-US" altLang="zh-CN" dirty="0"/>
              <a:t>SELECT  Student.*</a:t>
            </a:r>
            <a:r>
              <a:rPr lang="zh-CN" altLang="en-US" dirty="0"/>
              <a:t>，</a:t>
            </a:r>
            <a:r>
              <a:rPr lang="en-US" altLang="zh-CN" dirty="0"/>
              <a:t>SC.*</a:t>
            </a:r>
          </a:p>
          <a:p>
            <a:pPr lvl="1">
              <a:lnSpc>
                <a:spcPct val="60000"/>
              </a:lnSpc>
              <a:buFontTx/>
              <a:buNone/>
            </a:pPr>
            <a:r>
              <a:rPr lang="en-US" altLang="zh-CN" dirty="0"/>
              <a:t>      FROM     Student</a:t>
            </a:r>
            <a:r>
              <a:rPr lang="zh-CN" altLang="en-US" dirty="0"/>
              <a:t>，</a:t>
            </a:r>
            <a:r>
              <a:rPr lang="en-US" altLang="zh-CN" dirty="0"/>
              <a:t>SC</a:t>
            </a:r>
          </a:p>
          <a:p>
            <a:pPr lvl="1">
              <a:lnSpc>
                <a:spcPct val="60000"/>
              </a:lnSpc>
              <a:buFontTx/>
              <a:buNone/>
            </a:pPr>
            <a:r>
              <a:rPr lang="en-US" altLang="zh-CN" dirty="0"/>
              <a:t>      WHERE  </a:t>
            </a:r>
            <a:r>
              <a:rPr lang="en-US" altLang="zh-CN" dirty="0" err="1"/>
              <a:t>Student.Sno</a:t>
            </a:r>
            <a:r>
              <a:rPr lang="en-US" altLang="zh-CN" dirty="0"/>
              <a:t> = </a:t>
            </a:r>
            <a:r>
              <a:rPr lang="en-US" altLang="zh-CN" dirty="0" err="1"/>
              <a:t>SC.Sno</a:t>
            </a:r>
            <a:r>
              <a:rPr lang="zh-CN" altLang="en-US" dirty="0"/>
              <a:t>；</a:t>
            </a:r>
          </a:p>
          <a:p>
            <a:r>
              <a:rPr lang="en-US" altLang="zh-CN" dirty="0"/>
              <a:t>Student</a:t>
            </a:r>
            <a:r>
              <a:rPr lang="zh-CN" altLang="en-US" dirty="0"/>
              <a:t>表                                      </a:t>
            </a:r>
            <a:r>
              <a:rPr lang="en-US" altLang="zh-CN" dirty="0"/>
              <a:t>SC</a:t>
            </a:r>
            <a:r>
              <a:rPr lang="zh-CN" altLang="en-US" dirty="0"/>
              <a:t>表 </a:t>
            </a:r>
          </a:p>
        </p:txBody>
      </p:sp>
      <p:grpSp>
        <p:nvGrpSpPr>
          <p:cNvPr id="1380356" name="Group 4"/>
          <p:cNvGrpSpPr>
            <a:grpSpLocks/>
          </p:cNvGrpSpPr>
          <p:nvPr/>
        </p:nvGrpSpPr>
        <p:grpSpPr bwMode="auto">
          <a:xfrm>
            <a:off x="488950" y="3141663"/>
            <a:ext cx="5040313" cy="2524125"/>
            <a:chOff x="-3" y="-3"/>
            <a:chExt cx="3155" cy="2511"/>
          </a:xfrm>
        </p:grpSpPr>
        <p:grpSp>
          <p:nvGrpSpPr>
            <p:cNvPr id="1380357" name="Group 5"/>
            <p:cNvGrpSpPr>
              <a:grpSpLocks/>
            </p:cNvGrpSpPr>
            <p:nvPr/>
          </p:nvGrpSpPr>
          <p:grpSpPr bwMode="auto">
            <a:xfrm>
              <a:off x="0" y="0"/>
              <a:ext cx="3149" cy="2505"/>
              <a:chOff x="0" y="0"/>
              <a:chExt cx="3149" cy="2505"/>
            </a:xfrm>
          </p:grpSpPr>
          <p:grpSp>
            <p:nvGrpSpPr>
              <p:cNvPr id="1380358" name="Group 6"/>
              <p:cNvGrpSpPr>
                <a:grpSpLocks/>
              </p:cNvGrpSpPr>
              <p:nvPr/>
            </p:nvGrpSpPr>
            <p:grpSpPr bwMode="auto">
              <a:xfrm>
                <a:off x="0" y="0"/>
                <a:ext cx="640" cy="509"/>
                <a:chOff x="0" y="0"/>
                <a:chExt cx="640" cy="509"/>
              </a:xfrm>
            </p:grpSpPr>
            <p:sp>
              <p:nvSpPr>
                <p:cNvPr id="1380359" name="Rectangle 7"/>
                <p:cNvSpPr>
                  <a:spLocks noChangeArrowheads="1"/>
                </p:cNvSpPr>
                <p:nvPr/>
              </p:nvSpPr>
              <p:spPr bwMode="auto">
                <a:xfrm>
                  <a:off x="43" y="0"/>
                  <a:ext cx="554"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Sno </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60" name="Rectangle 8"/>
                <p:cNvSpPr>
                  <a:spLocks noChangeArrowheads="1"/>
                </p:cNvSpPr>
                <p:nvPr/>
              </p:nvSpPr>
              <p:spPr bwMode="auto">
                <a:xfrm>
                  <a:off x="0" y="0"/>
                  <a:ext cx="640"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61" name="Group 9"/>
              <p:cNvGrpSpPr>
                <a:grpSpLocks/>
              </p:cNvGrpSpPr>
              <p:nvPr/>
            </p:nvGrpSpPr>
            <p:grpSpPr bwMode="auto">
              <a:xfrm>
                <a:off x="640" y="0"/>
                <a:ext cx="709" cy="509"/>
                <a:chOff x="640" y="0"/>
                <a:chExt cx="709" cy="509"/>
              </a:xfrm>
            </p:grpSpPr>
            <p:sp>
              <p:nvSpPr>
                <p:cNvPr id="1380362" name="Rectangle 10"/>
                <p:cNvSpPr>
                  <a:spLocks noChangeArrowheads="1"/>
                </p:cNvSpPr>
                <p:nvPr/>
              </p:nvSpPr>
              <p:spPr bwMode="auto">
                <a:xfrm>
                  <a:off x="683" y="0"/>
                  <a:ext cx="623"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Sname</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63" name="Rectangle 11"/>
                <p:cNvSpPr>
                  <a:spLocks noChangeArrowheads="1"/>
                </p:cNvSpPr>
                <p:nvPr/>
              </p:nvSpPr>
              <p:spPr bwMode="auto">
                <a:xfrm>
                  <a:off x="640" y="0"/>
                  <a:ext cx="709"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64" name="Group 12"/>
              <p:cNvGrpSpPr>
                <a:grpSpLocks/>
              </p:cNvGrpSpPr>
              <p:nvPr/>
            </p:nvGrpSpPr>
            <p:grpSpPr bwMode="auto">
              <a:xfrm>
                <a:off x="1349" y="0"/>
                <a:ext cx="553" cy="509"/>
                <a:chOff x="1349" y="0"/>
                <a:chExt cx="553" cy="509"/>
              </a:xfrm>
            </p:grpSpPr>
            <p:sp>
              <p:nvSpPr>
                <p:cNvPr id="1380365" name="Rectangle 13"/>
                <p:cNvSpPr>
                  <a:spLocks noChangeArrowheads="1"/>
                </p:cNvSpPr>
                <p:nvPr/>
              </p:nvSpPr>
              <p:spPr bwMode="auto">
                <a:xfrm>
                  <a:off x="1392" y="0"/>
                  <a:ext cx="467"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Ssex</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66" name="Rectangle 14"/>
                <p:cNvSpPr>
                  <a:spLocks noChangeArrowheads="1"/>
                </p:cNvSpPr>
                <p:nvPr/>
              </p:nvSpPr>
              <p:spPr bwMode="auto">
                <a:xfrm>
                  <a:off x="1349" y="0"/>
                  <a:ext cx="553"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67" name="Group 15"/>
              <p:cNvGrpSpPr>
                <a:grpSpLocks/>
              </p:cNvGrpSpPr>
              <p:nvPr/>
            </p:nvGrpSpPr>
            <p:grpSpPr bwMode="auto">
              <a:xfrm>
                <a:off x="1902" y="0"/>
                <a:ext cx="616" cy="509"/>
                <a:chOff x="1902" y="0"/>
                <a:chExt cx="616" cy="509"/>
              </a:xfrm>
            </p:grpSpPr>
            <p:sp>
              <p:nvSpPr>
                <p:cNvPr id="1380368" name="Rectangle 16"/>
                <p:cNvSpPr>
                  <a:spLocks noChangeArrowheads="1"/>
                </p:cNvSpPr>
                <p:nvPr/>
              </p:nvSpPr>
              <p:spPr bwMode="auto">
                <a:xfrm>
                  <a:off x="1945" y="0"/>
                  <a:ext cx="53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just" eaLnBrk="1" hangingPunct="1"/>
                  <a:r>
                    <a:rPr kumimoji="1" lang="en-US" altLang="zh-CN" sz="2600">
                      <a:latin typeface="Times New Roman" pitchFamily="18" charset="0"/>
                      <a:cs typeface="Times New Roman" pitchFamily="18" charset="0"/>
                    </a:rPr>
                    <a:t>Sage</a:t>
                  </a:r>
                </a:p>
                <a:p>
                  <a:pPr algn="just"/>
                  <a:endParaRPr kumimoji="1" lang="zh-CN" altLang="en-US" b="0">
                    <a:latin typeface="Times New Roman" pitchFamily="18" charset="0"/>
                  </a:endParaRPr>
                </a:p>
              </p:txBody>
            </p:sp>
            <p:sp>
              <p:nvSpPr>
                <p:cNvPr id="1380369" name="Rectangle 17"/>
                <p:cNvSpPr>
                  <a:spLocks noChangeArrowheads="1"/>
                </p:cNvSpPr>
                <p:nvPr/>
              </p:nvSpPr>
              <p:spPr bwMode="auto">
                <a:xfrm>
                  <a:off x="1902" y="0"/>
                  <a:ext cx="61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70" name="Group 18"/>
              <p:cNvGrpSpPr>
                <a:grpSpLocks/>
              </p:cNvGrpSpPr>
              <p:nvPr/>
            </p:nvGrpSpPr>
            <p:grpSpPr bwMode="auto">
              <a:xfrm>
                <a:off x="2518" y="0"/>
                <a:ext cx="631" cy="509"/>
                <a:chOff x="2518" y="0"/>
                <a:chExt cx="631" cy="509"/>
              </a:xfrm>
            </p:grpSpPr>
            <p:sp>
              <p:nvSpPr>
                <p:cNvPr id="1380371" name="Rectangle 19"/>
                <p:cNvSpPr>
                  <a:spLocks noChangeArrowheads="1"/>
                </p:cNvSpPr>
                <p:nvPr/>
              </p:nvSpPr>
              <p:spPr bwMode="auto">
                <a:xfrm>
                  <a:off x="2561" y="0"/>
                  <a:ext cx="545"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Sdept</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72" name="Rectangle 20"/>
                <p:cNvSpPr>
                  <a:spLocks noChangeArrowheads="1"/>
                </p:cNvSpPr>
                <p:nvPr/>
              </p:nvSpPr>
              <p:spPr bwMode="auto">
                <a:xfrm>
                  <a:off x="2518" y="0"/>
                  <a:ext cx="631"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73" name="Group 21"/>
              <p:cNvGrpSpPr>
                <a:grpSpLocks/>
              </p:cNvGrpSpPr>
              <p:nvPr/>
            </p:nvGrpSpPr>
            <p:grpSpPr bwMode="auto">
              <a:xfrm>
                <a:off x="0" y="509"/>
                <a:ext cx="640" cy="499"/>
                <a:chOff x="0" y="509"/>
                <a:chExt cx="640" cy="499"/>
              </a:xfrm>
            </p:grpSpPr>
            <p:sp>
              <p:nvSpPr>
                <p:cNvPr id="1380374" name="Rectangle 22"/>
                <p:cNvSpPr>
                  <a:spLocks noChangeArrowheads="1"/>
                </p:cNvSpPr>
                <p:nvPr/>
              </p:nvSpPr>
              <p:spPr bwMode="auto">
                <a:xfrm>
                  <a:off x="43" y="509"/>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95001</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75" name="Rectangle 23"/>
                <p:cNvSpPr>
                  <a:spLocks noChangeArrowheads="1"/>
                </p:cNvSpPr>
                <p:nvPr/>
              </p:nvSpPr>
              <p:spPr bwMode="auto">
                <a:xfrm>
                  <a:off x="0" y="509"/>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76" name="Group 24"/>
              <p:cNvGrpSpPr>
                <a:grpSpLocks/>
              </p:cNvGrpSpPr>
              <p:nvPr/>
            </p:nvGrpSpPr>
            <p:grpSpPr bwMode="auto">
              <a:xfrm>
                <a:off x="640" y="509"/>
                <a:ext cx="709" cy="499"/>
                <a:chOff x="640" y="509"/>
                <a:chExt cx="709" cy="499"/>
              </a:xfrm>
            </p:grpSpPr>
            <p:sp>
              <p:nvSpPr>
                <p:cNvPr id="1380377" name="Rectangle 25"/>
                <p:cNvSpPr>
                  <a:spLocks noChangeArrowheads="1"/>
                </p:cNvSpPr>
                <p:nvPr/>
              </p:nvSpPr>
              <p:spPr bwMode="auto">
                <a:xfrm>
                  <a:off x="683" y="509"/>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李勇</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378" name="Rectangle 26"/>
                <p:cNvSpPr>
                  <a:spLocks noChangeArrowheads="1"/>
                </p:cNvSpPr>
                <p:nvPr/>
              </p:nvSpPr>
              <p:spPr bwMode="auto">
                <a:xfrm>
                  <a:off x="640" y="509"/>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79" name="Group 27"/>
              <p:cNvGrpSpPr>
                <a:grpSpLocks/>
              </p:cNvGrpSpPr>
              <p:nvPr/>
            </p:nvGrpSpPr>
            <p:grpSpPr bwMode="auto">
              <a:xfrm>
                <a:off x="1349" y="509"/>
                <a:ext cx="553" cy="499"/>
                <a:chOff x="1349" y="509"/>
                <a:chExt cx="553" cy="499"/>
              </a:xfrm>
            </p:grpSpPr>
            <p:sp>
              <p:nvSpPr>
                <p:cNvPr id="1380380" name="Rectangle 28"/>
                <p:cNvSpPr>
                  <a:spLocks noChangeArrowheads="1"/>
                </p:cNvSpPr>
                <p:nvPr/>
              </p:nvSpPr>
              <p:spPr bwMode="auto">
                <a:xfrm>
                  <a:off x="1392" y="509"/>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381" name="Rectangle 29"/>
                <p:cNvSpPr>
                  <a:spLocks noChangeArrowheads="1"/>
                </p:cNvSpPr>
                <p:nvPr/>
              </p:nvSpPr>
              <p:spPr bwMode="auto">
                <a:xfrm>
                  <a:off x="1349" y="509"/>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82" name="Group 30"/>
              <p:cNvGrpSpPr>
                <a:grpSpLocks/>
              </p:cNvGrpSpPr>
              <p:nvPr/>
            </p:nvGrpSpPr>
            <p:grpSpPr bwMode="auto">
              <a:xfrm>
                <a:off x="1902" y="509"/>
                <a:ext cx="616" cy="499"/>
                <a:chOff x="1902" y="509"/>
                <a:chExt cx="616" cy="499"/>
              </a:xfrm>
            </p:grpSpPr>
            <p:sp>
              <p:nvSpPr>
                <p:cNvPr id="1380383" name="Rectangle 31"/>
                <p:cNvSpPr>
                  <a:spLocks noChangeArrowheads="1"/>
                </p:cNvSpPr>
                <p:nvPr/>
              </p:nvSpPr>
              <p:spPr bwMode="auto">
                <a:xfrm>
                  <a:off x="1945" y="509"/>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20</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84" name="Rectangle 32"/>
                <p:cNvSpPr>
                  <a:spLocks noChangeArrowheads="1"/>
                </p:cNvSpPr>
                <p:nvPr/>
              </p:nvSpPr>
              <p:spPr bwMode="auto">
                <a:xfrm>
                  <a:off x="1902" y="509"/>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85" name="Group 33"/>
              <p:cNvGrpSpPr>
                <a:grpSpLocks/>
              </p:cNvGrpSpPr>
              <p:nvPr/>
            </p:nvGrpSpPr>
            <p:grpSpPr bwMode="auto">
              <a:xfrm>
                <a:off x="2518" y="509"/>
                <a:ext cx="631" cy="499"/>
                <a:chOff x="2518" y="509"/>
                <a:chExt cx="631" cy="499"/>
              </a:xfrm>
            </p:grpSpPr>
            <p:sp>
              <p:nvSpPr>
                <p:cNvPr id="1380386" name="Rectangle 34"/>
                <p:cNvSpPr>
                  <a:spLocks noChangeArrowheads="1"/>
                </p:cNvSpPr>
                <p:nvPr/>
              </p:nvSpPr>
              <p:spPr bwMode="auto">
                <a:xfrm>
                  <a:off x="2561" y="509"/>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CS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87" name="Rectangle 35"/>
                <p:cNvSpPr>
                  <a:spLocks noChangeArrowheads="1"/>
                </p:cNvSpPr>
                <p:nvPr/>
              </p:nvSpPr>
              <p:spPr bwMode="auto">
                <a:xfrm>
                  <a:off x="2518" y="509"/>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88" name="Group 36"/>
              <p:cNvGrpSpPr>
                <a:grpSpLocks/>
              </p:cNvGrpSpPr>
              <p:nvPr/>
            </p:nvGrpSpPr>
            <p:grpSpPr bwMode="auto">
              <a:xfrm>
                <a:off x="0" y="1008"/>
                <a:ext cx="640" cy="499"/>
                <a:chOff x="0" y="1008"/>
                <a:chExt cx="640" cy="499"/>
              </a:xfrm>
            </p:grpSpPr>
            <p:sp>
              <p:nvSpPr>
                <p:cNvPr id="1380389" name="Rectangle 37"/>
                <p:cNvSpPr>
                  <a:spLocks noChangeArrowheads="1"/>
                </p:cNvSpPr>
                <p:nvPr/>
              </p:nvSpPr>
              <p:spPr bwMode="auto">
                <a:xfrm>
                  <a:off x="43" y="1008"/>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95002</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90" name="Rectangle 38"/>
                <p:cNvSpPr>
                  <a:spLocks noChangeArrowheads="1"/>
                </p:cNvSpPr>
                <p:nvPr/>
              </p:nvSpPr>
              <p:spPr bwMode="auto">
                <a:xfrm>
                  <a:off x="0" y="1008"/>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91" name="Group 39"/>
              <p:cNvGrpSpPr>
                <a:grpSpLocks/>
              </p:cNvGrpSpPr>
              <p:nvPr/>
            </p:nvGrpSpPr>
            <p:grpSpPr bwMode="auto">
              <a:xfrm>
                <a:off x="640" y="1008"/>
                <a:ext cx="709" cy="499"/>
                <a:chOff x="640" y="1008"/>
                <a:chExt cx="709" cy="499"/>
              </a:xfrm>
            </p:grpSpPr>
            <p:sp>
              <p:nvSpPr>
                <p:cNvPr id="1380392" name="Rectangle 40"/>
                <p:cNvSpPr>
                  <a:spLocks noChangeArrowheads="1"/>
                </p:cNvSpPr>
                <p:nvPr/>
              </p:nvSpPr>
              <p:spPr bwMode="auto">
                <a:xfrm>
                  <a:off x="683" y="1008"/>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刘晨</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393" name="Rectangle 41"/>
                <p:cNvSpPr>
                  <a:spLocks noChangeArrowheads="1"/>
                </p:cNvSpPr>
                <p:nvPr/>
              </p:nvSpPr>
              <p:spPr bwMode="auto">
                <a:xfrm>
                  <a:off x="640" y="1008"/>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94" name="Group 42"/>
              <p:cNvGrpSpPr>
                <a:grpSpLocks/>
              </p:cNvGrpSpPr>
              <p:nvPr/>
            </p:nvGrpSpPr>
            <p:grpSpPr bwMode="auto">
              <a:xfrm>
                <a:off x="1349" y="1008"/>
                <a:ext cx="553" cy="499"/>
                <a:chOff x="1349" y="1008"/>
                <a:chExt cx="553" cy="499"/>
              </a:xfrm>
            </p:grpSpPr>
            <p:sp>
              <p:nvSpPr>
                <p:cNvPr id="1380395" name="Rectangle 43"/>
                <p:cNvSpPr>
                  <a:spLocks noChangeArrowheads="1"/>
                </p:cNvSpPr>
                <p:nvPr/>
              </p:nvSpPr>
              <p:spPr bwMode="auto">
                <a:xfrm>
                  <a:off x="1392" y="1008"/>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396" name="Rectangle 44"/>
                <p:cNvSpPr>
                  <a:spLocks noChangeArrowheads="1"/>
                </p:cNvSpPr>
                <p:nvPr/>
              </p:nvSpPr>
              <p:spPr bwMode="auto">
                <a:xfrm>
                  <a:off x="1349" y="1008"/>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397" name="Group 45"/>
              <p:cNvGrpSpPr>
                <a:grpSpLocks/>
              </p:cNvGrpSpPr>
              <p:nvPr/>
            </p:nvGrpSpPr>
            <p:grpSpPr bwMode="auto">
              <a:xfrm>
                <a:off x="1902" y="1008"/>
                <a:ext cx="616" cy="499"/>
                <a:chOff x="1902" y="1008"/>
                <a:chExt cx="616" cy="499"/>
              </a:xfrm>
            </p:grpSpPr>
            <p:sp>
              <p:nvSpPr>
                <p:cNvPr id="1380398" name="Rectangle 46"/>
                <p:cNvSpPr>
                  <a:spLocks noChangeArrowheads="1"/>
                </p:cNvSpPr>
                <p:nvPr/>
              </p:nvSpPr>
              <p:spPr bwMode="auto">
                <a:xfrm>
                  <a:off x="1945" y="1008"/>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399" name="Rectangle 47"/>
                <p:cNvSpPr>
                  <a:spLocks noChangeArrowheads="1"/>
                </p:cNvSpPr>
                <p:nvPr/>
              </p:nvSpPr>
              <p:spPr bwMode="auto">
                <a:xfrm>
                  <a:off x="1902" y="1008"/>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00" name="Group 48"/>
              <p:cNvGrpSpPr>
                <a:grpSpLocks/>
              </p:cNvGrpSpPr>
              <p:nvPr/>
            </p:nvGrpSpPr>
            <p:grpSpPr bwMode="auto">
              <a:xfrm>
                <a:off x="2518" y="1008"/>
                <a:ext cx="631" cy="499"/>
                <a:chOff x="2518" y="1008"/>
                <a:chExt cx="631" cy="499"/>
              </a:xfrm>
            </p:grpSpPr>
            <p:sp>
              <p:nvSpPr>
                <p:cNvPr id="1380401" name="Rectangle 49"/>
                <p:cNvSpPr>
                  <a:spLocks noChangeArrowheads="1"/>
                </p:cNvSpPr>
                <p:nvPr/>
              </p:nvSpPr>
              <p:spPr bwMode="auto">
                <a:xfrm>
                  <a:off x="2561" y="1008"/>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02" name="Rectangle 50"/>
                <p:cNvSpPr>
                  <a:spLocks noChangeArrowheads="1"/>
                </p:cNvSpPr>
                <p:nvPr/>
              </p:nvSpPr>
              <p:spPr bwMode="auto">
                <a:xfrm>
                  <a:off x="2518" y="1008"/>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03" name="Group 51"/>
              <p:cNvGrpSpPr>
                <a:grpSpLocks/>
              </p:cNvGrpSpPr>
              <p:nvPr/>
            </p:nvGrpSpPr>
            <p:grpSpPr bwMode="auto">
              <a:xfrm>
                <a:off x="0" y="1507"/>
                <a:ext cx="640" cy="499"/>
                <a:chOff x="0" y="1507"/>
                <a:chExt cx="640" cy="499"/>
              </a:xfrm>
            </p:grpSpPr>
            <p:sp>
              <p:nvSpPr>
                <p:cNvPr id="1380404" name="Rectangle 52"/>
                <p:cNvSpPr>
                  <a:spLocks noChangeArrowheads="1"/>
                </p:cNvSpPr>
                <p:nvPr/>
              </p:nvSpPr>
              <p:spPr bwMode="auto">
                <a:xfrm>
                  <a:off x="43" y="1507"/>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95003</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05" name="Rectangle 53"/>
                <p:cNvSpPr>
                  <a:spLocks noChangeArrowheads="1"/>
                </p:cNvSpPr>
                <p:nvPr/>
              </p:nvSpPr>
              <p:spPr bwMode="auto">
                <a:xfrm>
                  <a:off x="0" y="1507"/>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06" name="Group 54"/>
              <p:cNvGrpSpPr>
                <a:grpSpLocks/>
              </p:cNvGrpSpPr>
              <p:nvPr/>
            </p:nvGrpSpPr>
            <p:grpSpPr bwMode="auto">
              <a:xfrm>
                <a:off x="640" y="1507"/>
                <a:ext cx="709" cy="499"/>
                <a:chOff x="640" y="1507"/>
                <a:chExt cx="709" cy="499"/>
              </a:xfrm>
            </p:grpSpPr>
            <p:sp>
              <p:nvSpPr>
                <p:cNvPr id="1380407" name="Rectangle 55"/>
                <p:cNvSpPr>
                  <a:spLocks noChangeArrowheads="1"/>
                </p:cNvSpPr>
                <p:nvPr/>
              </p:nvSpPr>
              <p:spPr bwMode="auto">
                <a:xfrm>
                  <a:off x="683" y="1507"/>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王敏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408" name="Rectangle 56"/>
                <p:cNvSpPr>
                  <a:spLocks noChangeArrowheads="1"/>
                </p:cNvSpPr>
                <p:nvPr/>
              </p:nvSpPr>
              <p:spPr bwMode="auto">
                <a:xfrm>
                  <a:off x="640" y="1507"/>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09" name="Group 57"/>
              <p:cNvGrpSpPr>
                <a:grpSpLocks/>
              </p:cNvGrpSpPr>
              <p:nvPr/>
            </p:nvGrpSpPr>
            <p:grpSpPr bwMode="auto">
              <a:xfrm>
                <a:off x="1349" y="1507"/>
                <a:ext cx="553" cy="499"/>
                <a:chOff x="1349" y="1507"/>
                <a:chExt cx="553" cy="499"/>
              </a:xfrm>
            </p:grpSpPr>
            <p:sp>
              <p:nvSpPr>
                <p:cNvPr id="1380410" name="Rectangle 58"/>
                <p:cNvSpPr>
                  <a:spLocks noChangeArrowheads="1"/>
                </p:cNvSpPr>
                <p:nvPr/>
              </p:nvSpPr>
              <p:spPr bwMode="auto">
                <a:xfrm>
                  <a:off x="1392" y="1507"/>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411" name="Rectangle 59"/>
                <p:cNvSpPr>
                  <a:spLocks noChangeArrowheads="1"/>
                </p:cNvSpPr>
                <p:nvPr/>
              </p:nvSpPr>
              <p:spPr bwMode="auto">
                <a:xfrm>
                  <a:off x="1349" y="1507"/>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12" name="Group 60"/>
              <p:cNvGrpSpPr>
                <a:grpSpLocks/>
              </p:cNvGrpSpPr>
              <p:nvPr/>
            </p:nvGrpSpPr>
            <p:grpSpPr bwMode="auto">
              <a:xfrm>
                <a:off x="1902" y="1507"/>
                <a:ext cx="616" cy="499"/>
                <a:chOff x="1902" y="1507"/>
                <a:chExt cx="616" cy="499"/>
              </a:xfrm>
            </p:grpSpPr>
            <p:sp>
              <p:nvSpPr>
                <p:cNvPr id="1380413" name="Rectangle 61"/>
                <p:cNvSpPr>
                  <a:spLocks noChangeArrowheads="1"/>
                </p:cNvSpPr>
                <p:nvPr/>
              </p:nvSpPr>
              <p:spPr bwMode="auto">
                <a:xfrm>
                  <a:off x="1945" y="1507"/>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18</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14" name="Rectangle 62"/>
                <p:cNvSpPr>
                  <a:spLocks noChangeArrowheads="1"/>
                </p:cNvSpPr>
                <p:nvPr/>
              </p:nvSpPr>
              <p:spPr bwMode="auto">
                <a:xfrm>
                  <a:off x="1902" y="1507"/>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15" name="Group 63"/>
              <p:cNvGrpSpPr>
                <a:grpSpLocks/>
              </p:cNvGrpSpPr>
              <p:nvPr/>
            </p:nvGrpSpPr>
            <p:grpSpPr bwMode="auto">
              <a:xfrm>
                <a:off x="2518" y="1507"/>
                <a:ext cx="631" cy="499"/>
                <a:chOff x="2518" y="1507"/>
                <a:chExt cx="631" cy="499"/>
              </a:xfrm>
            </p:grpSpPr>
            <p:sp>
              <p:nvSpPr>
                <p:cNvPr id="1380416" name="Rectangle 64"/>
                <p:cNvSpPr>
                  <a:spLocks noChangeArrowheads="1"/>
                </p:cNvSpPr>
                <p:nvPr/>
              </p:nvSpPr>
              <p:spPr bwMode="auto">
                <a:xfrm>
                  <a:off x="2561" y="1507"/>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MA</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17" name="Rectangle 65"/>
                <p:cNvSpPr>
                  <a:spLocks noChangeArrowheads="1"/>
                </p:cNvSpPr>
                <p:nvPr/>
              </p:nvSpPr>
              <p:spPr bwMode="auto">
                <a:xfrm>
                  <a:off x="2518" y="1507"/>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18" name="Group 66"/>
              <p:cNvGrpSpPr>
                <a:grpSpLocks/>
              </p:cNvGrpSpPr>
              <p:nvPr/>
            </p:nvGrpSpPr>
            <p:grpSpPr bwMode="auto">
              <a:xfrm>
                <a:off x="0" y="2006"/>
                <a:ext cx="640" cy="499"/>
                <a:chOff x="0" y="2006"/>
                <a:chExt cx="640" cy="499"/>
              </a:xfrm>
            </p:grpSpPr>
            <p:sp>
              <p:nvSpPr>
                <p:cNvPr id="1380419" name="Rectangle 67"/>
                <p:cNvSpPr>
                  <a:spLocks noChangeArrowheads="1"/>
                </p:cNvSpPr>
                <p:nvPr/>
              </p:nvSpPr>
              <p:spPr bwMode="auto">
                <a:xfrm>
                  <a:off x="43" y="2006"/>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95004</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20" name="Rectangle 68"/>
                <p:cNvSpPr>
                  <a:spLocks noChangeArrowheads="1"/>
                </p:cNvSpPr>
                <p:nvPr/>
              </p:nvSpPr>
              <p:spPr bwMode="auto">
                <a:xfrm>
                  <a:off x="0" y="2006"/>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21" name="Group 69"/>
              <p:cNvGrpSpPr>
                <a:grpSpLocks/>
              </p:cNvGrpSpPr>
              <p:nvPr/>
            </p:nvGrpSpPr>
            <p:grpSpPr bwMode="auto">
              <a:xfrm>
                <a:off x="640" y="2006"/>
                <a:ext cx="709" cy="499"/>
                <a:chOff x="640" y="2006"/>
                <a:chExt cx="709" cy="499"/>
              </a:xfrm>
            </p:grpSpPr>
            <p:sp>
              <p:nvSpPr>
                <p:cNvPr id="1380422" name="Rectangle 70"/>
                <p:cNvSpPr>
                  <a:spLocks noChangeArrowheads="1"/>
                </p:cNvSpPr>
                <p:nvPr/>
              </p:nvSpPr>
              <p:spPr bwMode="auto">
                <a:xfrm>
                  <a:off x="683" y="2006"/>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张立</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423" name="Rectangle 71"/>
                <p:cNvSpPr>
                  <a:spLocks noChangeArrowheads="1"/>
                </p:cNvSpPr>
                <p:nvPr/>
              </p:nvSpPr>
              <p:spPr bwMode="auto">
                <a:xfrm>
                  <a:off x="640" y="2006"/>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24" name="Group 72"/>
              <p:cNvGrpSpPr>
                <a:grpSpLocks/>
              </p:cNvGrpSpPr>
              <p:nvPr/>
            </p:nvGrpSpPr>
            <p:grpSpPr bwMode="auto">
              <a:xfrm>
                <a:off x="1349" y="2006"/>
                <a:ext cx="553" cy="499"/>
                <a:chOff x="1349" y="2006"/>
                <a:chExt cx="553" cy="499"/>
              </a:xfrm>
            </p:grpSpPr>
            <p:sp>
              <p:nvSpPr>
                <p:cNvPr id="1380425" name="Rectangle 73"/>
                <p:cNvSpPr>
                  <a:spLocks noChangeArrowheads="1"/>
                </p:cNvSpPr>
                <p:nvPr/>
              </p:nvSpPr>
              <p:spPr bwMode="auto">
                <a:xfrm>
                  <a:off x="1392" y="2006"/>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80426" name="Rectangle 74"/>
                <p:cNvSpPr>
                  <a:spLocks noChangeArrowheads="1"/>
                </p:cNvSpPr>
                <p:nvPr/>
              </p:nvSpPr>
              <p:spPr bwMode="auto">
                <a:xfrm>
                  <a:off x="1349" y="2006"/>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27" name="Group 75"/>
              <p:cNvGrpSpPr>
                <a:grpSpLocks/>
              </p:cNvGrpSpPr>
              <p:nvPr/>
            </p:nvGrpSpPr>
            <p:grpSpPr bwMode="auto">
              <a:xfrm>
                <a:off x="1902" y="2006"/>
                <a:ext cx="616" cy="499"/>
                <a:chOff x="1902" y="2006"/>
                <a:chExt cx="616" cy="499"/>
              </a:xfrm>
            </p:grpSpPr>
            <p:sp>
              <p:nvSpPr>
                <p:cNvPr id="1380428" name="Rectangle 76"/>
                <p:cNvSpPr>
                  <a:spLocks noChangeArrowheads="1"/>
                </p:cNvSpPr>
                <p:nvPr/>
              </p:nvSpPr>
              <p:spPr bwMode="auto">
                <a:xfrm>
                  <a:off x="1945" y="2006"/>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29" name="Rectangle 77"/>
                <p:cNvSpPr>
                  <a:spLocks noChangeArrowheads="1"/>
                </p:cNvSpPr>
                <p:nvPr/>
              </p:nvSpPr>
              <p:spPr bwMode="auto">
                <a:xfrm>
                  <a:off x="1902" y="2006"/>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430" name="Group 78"/>
              <p:cNvGrpSpPr>
                <a:grpSpLocks/>
              </p:cNvGrpSpPr>
              <p:nvPr/>
            </p:nvGrpSpPr>
            <p:grpSpPr bwMode="auto">
              <a:xfrm>
                <a:off x="2518" y="2006"/>
                <a:ext cx="631" cy="499"/>
                <a:chOff x="2518" y="2006"/>
                <a:chExt cx="631" cy="499"/>
              </a:xfrm>
            </p:grpSpPr>
            <p:sp>
              <p:nvSpPr>
                <p:cNvPr id="1380431" name="Rectangle 79"/>
                <p:cNvSpPr>
                  <a:spLocks noChangeArrowheads="1"/>
                </p:cNvSpPr>
                <p:nvPr/>
              </p:nvSpPr>
              <p:spPr bwMode="auto">
                <a:xfrm>
                  <a:off x="2561" y="2006"/>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80432" name="Rectangle 80"/>
                <p:cNvSpPr>
                  <a:spLocks noChangeArrowheads="1"/>
                </p:cNvSpPr>
                <p:nvPr/>
              </p:nvSpPr>
              <p:spPr bwMode="auto">
                <a:xfrm>
                  <a:off x="2518" y="2006"/>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380433" name="Rectangle 81"/>
            <p:cNvSpPr>
              <a:spLocks noChangeArrowheads="1"/>
            </p:cNvSpPr>
            <p:nvPr/>
          </p:nvSpPr>
          <p:spPr bwMode="auto">
            <a:xfrm>
              <a:off x="-3" y="-3"/>
              <a:ext cx="3155" cy="251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0505" name="Group 153"/>
          <p:cNvGrpSpPr>
            <a:grpSpLocks/>
          </p:cNvGrpSpPr>
          <p:nvPr/>
        </p:nvGrpSpPr>
        <p:grpSpPr bwMode="auto">
          <a:xfrm>
            <a:off x="5745163" y="3173413"/>
            <a:ext cx="3790950" cy="2901950"/>
            <a:chOff x="3619" y="2407"/>
            <a:chExt cx="2388" cy="1828"/>
          </a:xfrm>
        </p:grpSpPr>
        <p:grpSp>
          <p:nvGrpSpPr>
            <p:cNvPr id="1380473" name="Group 121"/>
            <p:cNvGrpSpPr>
              <a:grpSpLocks/>
            </p:cNvGrpSpPr>
            <p:nvPr/>
          </p:nvGrpSpPr>
          <p:grpSpPr bwMode="auto">
            <a:xfrm>
              <a:off x="3619" y="2407"/>
              <a:ext cx="2388" cy="1062"/>
              <a:chOff x="3574" y="2478"/>
              <a:chExt cx="2388" cy="1257"/>
            </a:xfrm>
          </p:grpSpPr>
          <p:grpSp>
            <p:nvGrpSpPr>
              <p:cNvPr id="1380436" name="Group 84"/>
              <p:cNvGrpSpPr>
                <a:grpSpLocks/>
              </p:cNvGrpSpPr>
              <p:nvPr/>
            </p:nvGrpSpPr>
            <p:grpSpPr bwMode="auto">
              <a:xfrm>
                <a:off x="3574" y="2478"/>
                <a:ext cx="841" cy="534"/>
                <a:chOff x="0" y="0"/>
                <a:chExt cx="748" cy="1110"/>
              </a:xfrm>
            </p:grpSpPr>
            <p:sp>
              <p:nvSpPr>
                <p:cNvPr id="1380437" name="Rectangle 85"/>
                <p:cNvSpPr>
                  <a:spLocks noChangeArrowheads="1"/>
                </p:cNvSpPr>
                <p:nvPr/>
              </p:nvSpPr>
              <p:spPr bwMode="auto">
                <a:xfrm>
                  <a:off x="41" y="0"/>
                  <a:ext cx="66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Sno </a:t>
                  </a:r>
                </a:p>
                <a:p>
                  <a:pPr algn="just"/>
                  <a:endParaRPr kumimoji="1" lang="zh-CN" altLang="en-US" b="0">
                    <a:latin typeface="Times New Roman" pitchFamily="18" charset="0"/>
                  </a:endParaRPr>
                </a:p>
              </p:txBody>
            </p:sp>
            <p:sp>
              <p:nvSpPr>
                <p:cNvPr id="1380438" name="Rectangle 86"/>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39" name="Group 87"/>
              <p:cNvGrpSpPr>
                <a:grpSpLocks/>
              </p:cNvGrpSpPr>
              <p:nvPr/>
            </p:nvGrpSpPr>
            <p:grpSpPr bwMode="auto">
              <a:xfrm>
                <a:off x="4415" y="2478"/>
                <a:ext cx="841" cy="534"/>
                <a:chOff x="748" y="0"/>
                <a:chExt cx="748" cy="1078"/>
              </a:xfrm>
            </p:grpSpPr>
            <p:sp>
              <p:nvSpPr>
                <p:cNvPr id="1380440" name="Rectangle 88"/>
                <p:cNvSpPr>
                  <a:spLocks noChangeArrowheads="1"/>
                </p:cNvSpPr>
                <p:nvPr/>
              </p:nvSpPr>
              <p:spPr bwMode="auto">
                <a:xfrm>
                  <a:off x="791" y="0"/>
                  <a:ext cx="663" cy="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Cno</a:t>
                  </a:r>
                </a:p>
                <a:p>
                  <a:pPr algn="just"/>
                  <a:endParaRPr kumimoji="1" lang="zh-CN" altLang="en-US" b="0">
                    <a:latin typeface="Times New Roman" pitchFamily="18" charset="0"/>
                  </a:endParaRPr>
                </a:p>
              </p:txBody>
            </p:sp>
            <p:sp>
              <p:nvSpPr>
                <p:cNvPr id="1380441" name="Rectangle 89"/>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42" name="Group 90"/>
              <p:cNvGrpSpPr>
                <a:grpSpLocks/>
              </p:cNvGrpSpPr>
              <p:nvPr/>
            </p:nvGrpSpPr>
            <p:grpSpPr bwMode="auto">
              <a:xfrm>
                <a:off x="5256" y="2478"/>
                <a:ext cx="706" cy="534"/>
                <a:chOff x="1496" y="0"/>
                <a:chExt cx="628" cy="1110"/>
              </a:xfrm>
            </p:grpSpPr>
            <p:sp>
              <p:nvSpPr>
                <p:cNvPr id="1380443" name="Rectangle 91"/>
                <p:cNvSpPr>
                  <a:spLocks noChangeArrowheads="1"/>
                </p:cNvSpPr>
                <p:nvPr/>
              </p:nvSpPr>
              <p:spPr bwMode="auto">
                <a:xfrm>
                  <a:off x="1539" y="0"/>
                  <a:ext cx="54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Grade</a:t>
                  </a:r>
                </a:p>
                <a:p>
                  <a:pPr algn="just"/>
                  <a:endParaRPr kumimoji="1" lang="zh-CN" altLang="en-US" b="0">
                    <a:latin typeface="Times New Roman" pitchFamily="18" charset="0"/>
                  </a:endParaRPr>
                </a:p>
              </p:txBody>
            </p:sp>
            <p:sp>
              <p:nvSpPr>
                <p:cNvPr id="1380444" name="Rectangle 92"/>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45" name="Group 93"/>
              <p:cNvGrpSpPr>
                <a:grpSpLocks/>
              </p:cNvGrpSpPr>
              <p:nvPr/>
            </p:nvGrpSpPr>
            <p:grpSpPr bwMode="auto">
              <a:xfrm>
                <a:off x="3574" y="2787"/>
                <a:ext cx="841" cy="569"/>
                <a:chOff x="0" y="643"/>
                <a:chExt cx="748" cy="753"/>
              </a:xfrm>
            </p:grpSpPr>
            <p:sp>
              <p:nvSpPr>
                <p:cNvPr id="1380446" name="Rectangle 94"/>
                <p:cNvSpPr>
                  <a:spLocks noChangeArrowheads="1"/>
                </p:cNvSpPr>
                <p:nvPr/>
              </p:nvSpPr>
              <p:spPr bwMode="auto">
                <a:xfrm>
                  <a:off x="41" y="645"/>
                  <a:ext cx="664"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380447" name="Rectangle 95"/>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48" name="Group 96"/>
              <p:cNvGrpSpPr>
                <a:grpSpLocks/>
              </p:cNvGrpSpPr>
              <p:nvPr/>
            </p:nvGrpSpPr>
            <p:grpSpPr bwMode="auto">
              <a:xfrm>
                <a:off x="4411" y="2795"/>
                <a:ext cx="841" cy="614"/>
                <a:chOff x="748" y="643"/>
                <a:chExt cx="748" cy="809"/>
              </a:xfrm>
            </p:grpSpPr>
            <p:sp>
              <p:nvSpPr>
                <p:cNvPr id="1380449" name="Rectangle 97"/>
                <p:cNvSpPr>
                  <a:spLocks noChangeArrowheads="1"/>
                </p:cNvSpPr>
                <p:nvPr/>
              </p:nvSpPr>
              <p:spPr bwMode="auto">
                <a:xfrm>
                  <a:off x="791" y="645"/>
                  <a:ext cx="663" cy="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1</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380450" name="Rectangle 98"/>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51" name="Group 99"/>
              <p:cNvGrpSpPr>
                <a:grpSpLocks/>
              </p:cNvGrpSpPr>
              <p:nvPr/>
            </p:nvGrpSpPr>
            <p:grpSpPr bwMode="auto">
              <a:xfrm>
                <a:off x="5256" y="2787"/>
                <a:ext cx="706" cy="524"/>
                <a:chOff x="1496" y="643"/>
                <a:chExt cx="628" cy="692"/>
              </a:xfrm>
            </p:grpSpPr>
            <p:sp>
              <p:nvSpPr>
                <p:cNvPr id="1380452" name="Rectangle 100"/>
                <p:cNvSpPr>
                  <a:spLocks noChangeArrowheads="1"/>
                </p:cNvSpPr>
                <p:nvPr/>
              </p:nvSpPr>
              <p:spPr bwMode="auto">
                <a:xfrm>
                  <a:off x="1539" y="645"/>
                  <a:ext cx="544"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sz="2000">
                      <a:latin typeface="Times New Roman" pitchFamily="18" charset="0"/>
                    </a:rPr>
                    <a:t>92</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453" name="Rectangle 101"/>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380454" name="Group 102"/>
              <p:cNvGrpSpPr>
                <a:grpSpLocks/>
              </p:cNvGrpSpPr>
              <p:nvPr/>
            </p:nvGrpSpPr>
            <p:grpSpPr bwMode="auto">
              <a:xfrm>
                <a:off x="3574" y="3122"/>
                <a:ext cx="841" cy="523"/>
                <a:chOff x="0" y="1085"/>
                <a:chExt cx="748" cy="692"/>
              </a:xfrm>
            </p:grpSpPr>
            <p:sp>
              <p:nvSpPr>
                <p:cNvPr id="1380455" name="Rectangle 103"/>
                <p:cNvSpPr>
                  <a:spLocks noChangeArrowheads="1"/>
                </p:cNvSpPr>
                <p:nvPr/>
              </p:nvSpPr>
              <p:spPr bwMode="auto">
                <a:xfrm>
                  <a:off x="41" y="1085"/>
                  <a:ext cx="66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456" name="Rectangle 104"/>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57" name="Group 105"/>
              <p:cNvGrpSpPr>
                <a:grpSpLocks/>
              </p:cNvGrpSpPr>
              <p:nvPr/>
            </p:nvGrpSpPr>
            <p:grpSpPr bwMode="auto">
              <a:xfrm>
                <a:off x="4415" y="3122"/>
                <a:ext cx="841" cy="613"/>
                <a:chOff x="748" y="1085"/>
                <a:chExt cx="748" cy="808"/>
              </a:xfrm>
            </p:grpSpPr>
            <p:sp>
              <p:nvSpPr>
                <p:cNvPr id="1380458" name="Rectangle 106"/>
                <p:cNvSpPr>
                  <a:spLocks noChangeArrowheads="1"/>
                </p:cNvSpPr>
                <p:nvPr/>
              </p:nvSpPr>
              <p:spPr bwMode="auto">
                <a:xfrm>
                  <a:off x="791" y="1085"/>
                  <a:ext cx="663"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2</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380459" name="Rectangle 107"/>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60" name="Group 108"/>
              <p:cNvGrpSpPr>
                <a:grpSpLocks/>
              </p:cNvGrpSpPr>
              <p:nvPr/>
            </p:nvGrpSpPr>
            <p:grpSpPr bwMode="auto">
              <a:xfrm>
                <a:off x="5256" y="3122"/>
                <a:ext cx="706" cy="523"/>
                <a:chOff x="1496" y="1085"/>
                <a:chExt cx="628" cy="692"/>
              </a:xfrm>
            </p:grpSpPr>
            <p:sp>
              <p:nvSpPr>
                <p:cNvPr id="1380461" name="Rectangle 109"/>
                <p:cNvSpPr>
                  <a:spLocks noChangeArrowheads="1"/>
                </p:cNvSpPr>
                <p:nvPr/>
              </p:nvSpPr>
              <p:spPr bwMode="auto">
                <a:xfrm>
                  <a:off x="1539" y="1085"/>
                  <a:ext cx="54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2000">
                      <a:latin typeface="Times New Roman" pitchFamily="18" charset="0"/>
                    </a:rPr>
                    <a:t> </a:t>
                  </a:r>
                  <a:r>
                    <a:rPr kumimoji="1" lang="en-US" altLang="zh-CN" sz="2000">
                      <a:latin typeface="Times New Roman" pitchFamily="18" charset="0"/>
                    </a:rPr>
                    <a:t>85</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462" name="Rectangle 110"/>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1380477" name="Group 125"/>
            <p:cNvGrpSpPr>
              <a:grpSpLocks/>
            </p:cNvGrpSpPr>
            <p:nvPr/>
          </p:nvGrpSpPr>
          <p:grpSpPr bwMode="auto">
            <a:xfrm>
              <a:off x="3619" y="3249"/>
              <a:ext cx="2388" cy="986"/>
              <a:chOff x="3574" y="2478"/>
              <a:chExt cx="2388" cy="1167"/>
            </a:xfrm>
          </p:grpSpPr>
          <p:grpSp>
            <p:nvGrpSpPr>
              <p:cNvPr id="1380478" name="Group 126"/>
              <p:cNvGrpSpPr>
                <a:grpSpLocks/>
              </p:cNvGrpSpPr>
              <p:nvPr/>
            </p:nvGrpSpPr>
            <p:grpSpPr bwMode="auto">
              <a:xfrm>
                <a:off x="3574" y="2478"/>
                <a:ext cx="841" cy="534"/>
                <a:chOff x="0" y="0"/>
                <a:chExt cx="748" cy="1110"/>
              </a:xfrm>
            </p:grpSpPr>
            <p:sp>
              <p:nvSpPr>
                <p:cNvPr id="1380479" name="Rectangle 127"/>
                <p:cNvSpPr>
                  <a:spLocks noChangeArrowheads="1"/>
                </p:cNvSpPr>
                <p:nvPr/>
              </p:nvSpPr>
              <p:spPr bwMode="auto">
                <a:xfrm>
                  <a:off x="41" y="0"/>
                  <a:ext cx="66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95001</a:t>
                  </a:r>
                </a:p>
                <a:p>
                  <a:pPr algn="just"/>
                  <a:endParaRPr kumimoji="1" lang="zh-CN" altLang="en-US" b="0">
                    <a:latin typeface="Times New Roman" pitchFamily="18" charset="0"/>
                  </a:endParaRPr>
                </a:p>
              </p:txBody>
            </p:sp>
            <p:sp>
              <p:nvSpPr>
                <p:cNvPr id="1380480" name="Rectangle 128"/>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81" name="Group 129"/>
              <p:cNvGrpSpPr>
                <a:grpSpLocks/>
              </p:cNvGrpSpPr>
              <p:nvPr/>
            </p:nvGrpSpPr>
            <p:grpSpPr bwMode="auto">
              <a:xfrm>
                <a:off x="4415" y="2478"/>
                <a:ext cx="841" cy="534"/>
                <a:chOff x="748" y="0"/>
                <a:chExt cx="748" cy="1078"/>
              </a:xfrm>
            </p:grpSpPr>
            <p:sp>
              <p:nvSpPr>
                <p:cNvPr id="1380482" name="Rectangle 130"/>
                <p:cNvSpPr>
                  <a:spLocks noChangeArrowheads="1"/>
                </p:cNvSpPr>
                <p:nvPr/>
              </p:nvSpPr>
              <p:spPr bwMode="auto">
                <a:xfrm>
                  <a:off x="791" y="0"/>
                  <a:ext cx="663" cy="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3</a:t>
                  </a:r>
                </a:p>
                <a:p>
                  <a:pPr algn="just"/>
                  <a:endParaRPr kumimoji="1" lang="zh-CN" altLang="en-US" b="0">
                    <a:latin typeface="Times New Roman" pitchFamily="18" charset="0"/>
                  </a:endParaRPr>
                </a:p>
              </p:txBody>
            </p:sp>
            <p:sp>
              <p:nvSpPr>
                <p:cNvPr id="1380483" name="Rectangle 131"/>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84" name="Group 132"/>
              <p:cNvGrpSpPr>
                <a:grpSpLocks/>
              </p:cNvGrpSpPr>
              <p:nvPr/>
            </p:nvGrpSpPr>
            <p:grpSpPr bwMode="auto">
              <a:xfrm>
                <a:off x="5256" y="2478"/>
                <a:ext cx="706" cy="534"/>
                <a:chOff x="1496" y="0"/>
                <a:chExt cx="628" cy="1110"/>
              </a:xfrm>
            </p:grpSpPr>
            <p:sp>
              <p:nvSpPr>
                <p:cNvPr id="1380485" name="Rectangle 133"/>
                <p:cNvSpPr>
                  <a:spLocks noChangeArrowheads="1"/>
                </p:cNvSpPr>
                <p:nvPr/>
              </p:nvSpPr>
              <p:spPr bwMode="auto">
                <a:xfrm>
                  <a:off x="1539" y="0"/>
                  <a:ext cx="54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88</a:t>
                  </a:r>
                </a:p>
                <a:p>
                  <a:pPr algn="just"/>
                  <a:endParaRPr kumimoji="1" lang="zh-CN" altLang="en-US" b="0">
                    <a:latin typeface="Times New Roman" pitchFamily="18" charset="0"/>
                  </a:endParaRPr>
                </a:p>
              </p:txBody>
            </p:sp>
            <p:sp>
              <p:nvSpPr>
                <p:cNvPr id="1380486" name="Rectangle 134"/>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87" name="Group 135"/>
              <p:cNvGrpSpPr>
                <a:grpSpLocks/>
              </p:cNvGrpSpPr>
              <p:nvPr/>
            </p:nvGrpSpPr>
            <p:grpSpPr bwMode="auto">
              <a:xfrm>
                <a:off x="3574" y="2787"/>
                <a:ext cx="841" cy="569"/>
                <a:chOff x="0" y="643"/>
                <a:chExt cx="748" cy="753"/>
              </a:xfrm>
            </p:grpSpPr>
            <p:sp>
              <p:nvSpPr>
                <p:cNvPr id="1380488" name="Rectangle 136"/>
                <p:cNvSpPr>
                  <a:spLocks noChangeArrowheads="1"/>
                </p:cNvSpPr>
                <p:nvPr/>
              </p:nvSpPr>
              <p:spPr bwMode="auto">
                <a:xfrm>
                  <a:off x="41" y="645"/>
                  <a:ext cx="664"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95002</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380489" name="Rectangle 137"/>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90" name="Group 138"/>
              <p:cNvGrpSpPr>
                <a:grpSpLocks/>
              </p:cNvGrpSpPr>
              <p:nvPr/>
            </p:nvGrpSpPr>
            <p:grpSpPr bwMode="auto">
              <a:xfrm>
                <a:off x="4411" y="2795"/>
                <a:ext cx="841" cy="335"/>
                <a:chOff x="748" y="643"/>
                <a:chExt cx="748" cy="442"/>
              </a:xfrm>
            </p:grpSpPr>
            <p:sp>
              <p:nvSpPr>
                <p:cNvPr id="1380491" name="Rectangle 139"/>
                <p:cNvSpPr>
                  <a:spLocks noChangeArrowheads="1"/>
                </p:cNvSpPr>
                <p:nvPr/>
              </p:nvSpPr>
              <p:spPr bwMode="auto">
                <a:xfrm>
                  <a:off x="791" y="645"/>
                  <a:ext cx="663"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2</a:t>
                  </a:r>
                  <a:endParaRPr kumimoji="1" lang="zh-CN" altLang="en-US" sz="2000" b="0">
                    <a:latin typeface="Times New Roman" pitchFamily="18" charset="0"/>
                  </a:endParaRPr>
                </a:p>
              </p:txBody>
            </p:sp>
            <p:sp>
              <p:nvSpPr>
                <p:cNvPr id="1380492" name="Rectangle 140"/>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93" name="Group 141"/>
              <p:cNvGrpSpPr>
                <a:grpSpLocks/>
              </p:cNvGrpSpPr>
              <p:nvPr/>
            </p:nvGrpSpPr>
            <p:grpSpPr bwMode="auto">
              <a:xfrm>
                <a:off x="5256" y="2787"/>
                <a:ext cx="706" cy="479"/>
                <a:chOff x="1496" y="643"/>
                <a:chExt cx="628" cy="633"/>
              </a:xfrm>
            </p:grpSpPr>
            <p:sp>
              <p:nvSpPr>
                <p:cNvPr id="1380494" name="Rectangle 142"/>
                <p:cNvSpPr>
                  <a:spLocks noChangeArrowheads="1"/>
                </p:cNvSpPr>
                <p:nvPr/>
              </p:nvSpPr>
              <p:spPr bwMode="auto">
                <a:xfrm>
                  <a:off x="1539" y="645"/>
                  <a:ext cx="544" cy="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1600">
                      <a:latin typeface="Times New Roman" pitchFamily="18" charset="0"/>
                    </a:rPr>
                    <a:t>90</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495" name="Rectangle 143"/>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380496" name="Group 144"/>
              <p:cNvGrpSpPr>
                <a:grpSpLocks/>
              </p:cNvGrpSpPr>
              <p:nvPr/>
            </p:nvGrpSpPr>
            <p:grpSpPr bwMode="auto">
              <a:xfrm>
                <a:off x="3574" y="3122"/>
                <a:ext cx="841" cy="523"/>
                <a:chOff x="0" y="1085"/>
                <a:chExt cx="748" cy="692"/>
              </a:xfrm>
            </p:grpSpPr>
            <p:sp>
              <p:nvSpPr>
                <p:cNvPr id="1380497" name="Rectangle 145"/>
                <p:cNvSpPr>
                  <a:spLocks noChangeArrowheads="1"/>
                </p:cNvSpPr>
                <p:nvPr/>
              </p:nvSpPr>
              <p:spPr bwMode="auto">
                <a:xfrm>
                  <a:off x="41" y="1085"/>
                  <a:ext cx="66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95002</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498" name="Rectangle 146"/>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499" name="Group 147"/>
              <p:cNvGrpSpPr>
                <a:grpSpLocks/>
              </p:cNvGrpSpPr>
              <p:nvPr/>
            </p:nvGrpSpPr>
            <p:grpSpPr bwMode="auto">
              <a:xfrm>
                <a:off x="4415" y="3122"/>
                <a:ext cx="841" cy="336"/>
                <a:chOff x="748" y="1085"/>
                <a:chExt cx="748" cy="442"/>
              </a:xfrm>
            </p:grpSpPr>
            <p:sp>
              <p:nvSpPr>
                <p:cNvPr id="1380500" name="Rectangle 148"/>
                <p:cNvSpPr>
                  <a:spLocks noChangeArrowheads="1"/>
                </p:cNvSpPr>
                <p:nvPr/>
              </p:nvSpPr>
              <p:spPr bwMode="auto">
                <a:xfrm>
                  <a:off x="791" y="1085"/>
                  <a:ext cx="663"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3</a:t>
                  </a:r>
                  <a:endParaRPr kumimoji="1" lang="zh-CN" altLang="en-US" sz="2000" b="0">
                    <a:latin typeface="Times New Roman" pitchFamily="18" charset="0"/>
                  </a:endParaRPr>
                </a:p>
              </p:txBody>
            </p:sp>
            <p:sp>
              <p:nvSpPr>
                <p:cNvPr id="1380501" name="Rectangle 149"/>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80502" name="Group 150"/>
              <p:cNvGrpSpPr>
                <a:grpSpLocks/>
              </p:cNvGrpSpPr>
              <p:nvPr/>
            </p:nvGrpSpPr>
            <p:grpSpPr bwMode="auto">
              <a:xfrm>
                <a:off x="5256" y="3122"/>
                <a:ext cx="706" cy="523"/>
                <a:chOff x="1496" y="1085"/>
                <a:chExt cx="628" cy="692"/>
              </a:xfrm>
            </p:grpSpPr>
            <p:sp>
              <p:nvSpPr>
                <p:cNvPr id="1380503" name="Rectangle 151"/>
                <p:cNvSpPr>
                  <a:spLocks noChangeArrowheads="1"/>
                </p:cNvSpPr>
                <p:nvPr/>
              </p:nvSpPr>
              <p:spPr bwMode="auto">
                <a:xfrm>
                  <a:off x="1539" y="1085"/>
                  <a:ext cx="54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80</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80504" name="Rectangle 152"/>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sp>
        <p:nvSpPr>
          <p:cNvPr id="1380475" name="Rectangle 123"/>
          <p:cNvSpPr>
            <a:spLocks noChangeArrowheads="1"/>
          </p:cNvSpPr>
          <p:nvPr/>
        </p:nvSpPr>
        <p:spPr bwMode="auto">
          <a:xfrm>
            <a:off x="776288" y="4149725"/>
            <a:ext cx="8820150" cy="2573338"/>
          </a:xfrm>
          <a:prstGeom prst="rect">
            <a:avLst/>
          </a:prstGeom>
          <a:gradFill rotWithShape="1">
            <a:gsLst>
              <a:gs pos="0">
                <a:srgbClr val="FFFF99"/>
              </a:gs>
              <a:gs pos="100000">
                <a:srgbClr val="FFFF99">
                  <a:gamma/>
                  <a:tint val="0"/>
                  <a:invGamma/>
                </a:srgb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70000"/>
              </a:lnSpc>
              <a:spcBef>
                <a:spcPct val="35000"/>
              </a:spcBef>
              <a:buClr>
                <a:srgbClr val="27305F"/>
              </a:buClr>
              <a:buSzPct val="60000"/>
              <a:buFont typeface="Wingdings" pitchFamily="2" charset="2"/>
              <a:buNone/>
            </a:pPr>
            <a:r>
              <a:rPr lang="zh-CN" altLang="en-US">
                <a:latin typeface="Times New Roman" pitchFamily="18" charset="0"/>
              </a:rPr>
              <a:t>结果表</a:t>
            </a:r>
          </a:p>
          <a:p>
            <a:pPr marL="342900" indent="-342900" algn="just">
              <a:lnSpc>
                <a:spcPct val="70000"/>
              </a:lnSpc>
              <a:spcBef>
                <a:spcPct val="35000"/>
              </a:spcBef>
              <a:buClr>
                <a:srgbClr val="27305F"/>
              </a:buClr>
              <a:buSzPct val="60000"/>
              <a:buFont typeface="Wingdings" pitchFamily="2" charset="2"/>
              <a:buNone/>
            </a:pPr>
            <a:r>
              <a:rPr lang="zh-CN" altLang="en-US">
                <a:latin typeface="Times New Roman" pitchFamily="18" charset="0"/>
              </a:rPr>
              <a:t> </a:t>
            </a:r>
            <a:r>
              <a:rPr lang="en-US" altLang="zh-CN">
                <a:latin typeface="Times New Roman" pitchFamily="18" charset="0"/>
              </a:rPr>
              <a:t>Student.Sno Sname Ssex   Sage   Sdept    SC.Sno   Cno   Grade</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95001         1        92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95001         2        85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95001         3        88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95002         </a:t>
            </a:r>
            <a:r>
              <a:rPr lang="zh-CN" altLang="en-US">
                <a:latin typeface="Times New Roman" pitchFamily="18" charset="0"/>
              </a:rPr>
              <a:t>刘晨       女       </a:t>
            </a:r>
            <a:r>
              <a:rPr lang="en-US" altLang="zh-CN">
                <a:latin typeface="Times New Roman" pitchFamily="18" charset="0"/>
              </a:rPr>
              <a:t>19	IS 	95002         2        90   </a:t>
            </a:r>
          </a:p>
          <a:p>
            <a:pPr marL="342900" indent="-342900" algn="l">
              <a:lnSpc>
                <a:spcPct val="70000"/>
              </a:lnSpc>
              <a:spcBef>
                <a:spcPct val="35000"/>
              </a:spcBef>
              <a:buClr>
                <a:srgbClr val="27305F"/>
              </a:buClr>
              <a:buSzPct val="60000"/>
              <a:buFont typeface="Wingdings" pitchFamily="2" charset="2"/>
              <a:buNone/>
            </a:pPr>
            <a:r>
              <a:rPr lang="en-US" altLang="zh-CN">
                <a:latin typeface="Times New Roman" pitchFamily="18" charset="0"/>
              </a:rPr>
              <a:t>    95002         </a:t>
            </a:r>
            <a:r>
              <a:rPr lang="zh-CN" altLang="en-US">
                <a:latin typeface="Times New Roman" pitchFamily="18" charset="0"/>
              </a:rPr>
              <a:t>刘晨       女       </a:t>
            </a:r>
            <a:r>
              <a:rPr lang="en-US" altLang="zh-CN">
                <a:latin typeface="Times New Roman" pitchFamily="18" charset="0"/>
              </a:rPr>
              <a:t>19	IS	95002         3        80</a:t>
            </a:r>
            <a:r>
              <a:rPr lang="en-US" altLang="zh-CN" sz="1800">
                <a:latin typeface="Times New Roman" pitchFamily="18" charset="0"/>
              </a:rPr>
              <a:t>   </a:t>
            </a:r>
            <a:endParaRPr lang="en-US" altLang="zh-CN">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0475"/>
                                        </p:tgtEl>
                                        <p:attrNameLst>
                                          <p:attrName>style.visibility</p:attrName>
                                        </p:attrNameLst>
                                      </p:cBhvr>
                                      <p:to>
                                        <p:strVal val="visible"/>
                                      </p:to>
                                    </p:set>
                                    <p:animEffect transition="in" filter="blinds(horizontal)">
                                      <p:cBhvr>
                                        <p:cTn id="7" dur="500"/>
                                        <p:tgtEl>
                                          <p:spTgt spid="1380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47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灯片编号占位符 3"/>
          <p:cNvSpPr>
            <a:spLocks noGrp="1"/>
          </p:cNvSpPr>
          <p:nvPr>
            <p:ph type="sldNum" sz="quarter" idx="10"/>
          </p:nvPr>
        </p:nvSpPr>
        <p:spPr/>
        <p:txBody>
          <a:bodyPr/>
          <a:lstStyle/>
          <a:p>
            <a:fld id="{F9E58B4B-43E7-424C-B222-CEC70A535487}" type="slidenum">
              <a:rPr lang="zh-CN" altLang="en-US"/>
              <a:pPr/>
              <a:t>68</a:t>
            </a:fld>
            <a:endParaRPr lang="en-US" altLang="zh-CN"/>
          </a:p>
        </p:txBody>
      </p:sp>
      <p:sp>
        <p:nvSpPr>
          <p:cNvPr id="143" name="日期占位符 4"/>
          <p:cNvSpPr>
            <a:spLocks noGrp="1"/>
          </p:cNvSpPr>
          <p:nvPr>
            <p:ph type="dt" sz="half" idx="11"/>
          </p:nvPr>
        </p:nvSpPr>
        <p:spPr/>
        <p:txBody>
          <a:bodyPr/>
          <a:lstStyle/>
          <a:p>
            <a:fld id="{C89D632E-3C23-4510-9284-58E0988D99C7}" type="datetime1">
              <a:rPr lang="zh-CN" altLang="en-US"/>
              <a:pPr/>
              <a:t>2023/3/5</a:t>
            </a:fld>
            <a:endParaRPr lang="en-US" altLang="zh-CN" sz="1000"/>
          </a:p>
        </p:txBody>
      </p:sp>
      <p:sp>
        <p:nvSpPr>
          <p:cNvPr id="1811458" name="Rectangle 2"/>
          <p:cNvSpPr>
            <a:spLocks noGrp="1" noChangeArrowheads="1"/>
          </p:cNvSpPr>
          <p:nvPr>
            <p:ph type="title"/>
          </p:nvPr>
        </p:nvSpPr>
        <p:spPr/>
        <p:txBody>
          <a:bodyPr/>
          <a:lstStyle/>
          <a:p>
            <a:r>
              <a:rPr lang="zh-CN" altLang="en-US" dirty="0"/>
              <a:t>自然连接</a:t>
            </a:r>
          </a:p>
        </p:txBody>
      </p:sp>
      <p:sp>
        <p:nvSpPr>
          <p:cNvPr id="1811459" name="Rectangle 3"/>
          <p:cNvSpPr>
            <a:spLocks noGrp="1" noChangeArrowheads="1"/>
          </p:cNvSpPr>
          <p:nvPr>
            <p:ph type="body" idx="1"/>
          </p:nvPr>
        </p:nvSpPr>
        <p:spPr>
          <a:xfrm>
            <a:off x="650875" y="908050"/>
            <a:ext cx="8734425" cy="2303463"/>
          </a:xfrm>
        </p:spPr>
        <p:txBody>
          <a:bodyPr/>
          <a:lstStyle/>
          <a:p>
            <a:pPr>
              <a:lnSpc>
                <a:spcPct val="130000"/>
              </a:lnSpc>
            </a:pPr>
            <a:r>
              <a:rPr lang="en-US" altLang="zh-CN" dirty="0"/>
              <a:t>[</a:t>
            </a:r>
            <a:r>
              <a:rPr lang="zh-CN" altLang="en-US" dirty="0"/>
              <a:t>例</a:t>
            </a:r>
            <a:r>
              <a:rPr lang="en-US" altLang="zh-CN" dirty="0"/>
              <a:t>]  </a:t>
            </a:r>
            <a:r>
              <a:rPr lang="zh-CN" altLang="en-US" dirty="0"/>
              <a:t>查询每个学生及其选修课程的情况。</a:t>
            </a:r>
          </a:p>
          <a:p>
            <a:pPr lvl="1">
              <a:lnSpc>
                <a:spcPct val="60000"/>
              </a:lnSpc>
              <a:buFontTx/>
              <a:buNone/>
            </a:pPr>
            <a:r>
              <a:rPr lang="en-US" altLang="zh-CN" dirty="0"/>
              <a:t>SELECT  Student.*</a:t>
            </a:r>
            <a:r>
              <a:rPr lang="zh-CN" altLang="en-US" dirty="0"/>
              <a:t>，</a:t>
            </a:r>
            <a:r>
              <a:rPr lang="en-US" altLang="zh-CN" dirty="0"/>
              <a:t>SC.*</a:t>
            </a:r>
          </a:p>
          <a:p>
            <a:pPr lvl="1">
              <a:lnSpc>
                <a:spcPct val="60000"/>
              </a:lnSpc>
              <a:buFontTx/>
              <a:buNone/>
            </a:pPr>
            <a:r>
              <a:rPr lang="en-US" altLang="zh-CN" dirty="0"/>
              <a:t>      FROM     Student</a:t>
            </a:r>
            <a:r>
              <a:rPr lang="zh-CN" altLang="en-US" dirty="0"/>
              <a:t>，</a:t>
            </a:r>
            <a:r>
              <a:rPr lang="en-US" altLang="zh-CN" dirty="0"/>
              <a:t>SC</a:t>
            </a:r>
          </a:p>
          <a:p>
            <a:pPr lvl="1">
              <a:lnSpc>
                <a:spcPct val="60000"/>
              </a:lnSpc>
              <a:buFontTx/>
              <a:buNone/>
            </a:pPr>
            <a:r>
              <a:rPr lang="en-US" altLang="zh-CN" dirty="0"/>
              <a:t>      WHERE  </a:t>
            </a:r>
            <a:r>
              <a:rPr lang="en-US" altLang="zh-CN" dirty="0" err="1"/>
              <a:t>Student.Sno</a:t>
            </a:r>
            <a:r>
              <a:rPr lang="en-US" altLang="zh-CN" dirty="0"/>
              <a:t> = </a:t>
            </a:r>
            <a:r>
              <a:rPr lang="en-US" altLang="zh-CN" dirty="0" err="1"/>
              <a:t>SC.Sno</a:t>
            </a:r>
            <a:r>
              <a:rPr lang="zh-CN" altLang="en-US" dirty="0"/>
              <a:t>；</a:t>
            </a:r>
          </a:p>
          <a:p>
            <a:r>
              <a:rPr lang="en-US" altLang="zh-CN" dirty="0"/>
              <a:t>Student</a:t>
            </a:r>
            <a:r>
              <a:rPr lang="zh-CN" altLang="en-US" dirty="0"/>
              <a:t>表                                      </a:t>
            </a:r>
            <a:r>
              <a:rPr lang="en-US" altLang="zh-CN" dirty="0"/>
              <a:t>SC</a:t>
            </a:r>
            <a:r>
              <a:rPr lang="zh-CN" altLang="en-US" dirty="0"/>
              <a:t>表 </a:t>
            </a:r>
          </a:p>
        </p:txBody>
      </p:sp>
      <p:grpSp>
        <p:nvGrpSpPr>
          <p:cNvPr id="1811460" name="Group 4"/>
          <p:cNvGrpSpPr>
            <a:grpSpLocks/>
          </p:cNvGrpSpPr>
          <p:nvPr/>
        </p:nvGrpSpPr>
        <p:grpSpPr bwMode="auto">
          <a:xfrm>
            <a:off x="488950" y="3141663"/>
            <a:ext cx="5040313" cy="2524125"/>
            <a:chOff x="-3" y="-3"/>
            <a:chExt cx="3155" cy="2511"/>
          </a:xfrm>
        </p:grpSpPr>
        <p:grpSp>
          <p:nvGrpSpPr>
            <p:cNvPr id="1811461" name="Group 5"/>
            <p:cNvGrpSpPr>
              <a:grpSpLocks/>
            </p:cNvGrpSpPr>
            <p:nvPr/>
          </p:nvGrpSpPr>
          <p:grpSpPr bwMode="auto">
            <a:xfrm>
              <a:off x="0" y="0"/>
              <a:ext cx="3149" cy="2505"/>
              <a:chOff x="0" y="0"/>
              <a:chExt cx="3149" cy="2505"/>
            </a:xfrm>
          </p:grpSpPr>
          <p:grpSp>
            <p:nvGrpSpPr>
              <p:cNvPr id="1811462" name="Group 6"/>
              <p:cNvGrpSpPr>
                <a:grpSpLocks/>
              </p:cNvGrpSpPr>
              <p:nvPr/>
            </p:nvGrpSpPr>
            <p:grpSpPr bwMode="auto">
              <a:xfrm>
                <a:off x="0" y="0"/>
                <a:ext cx="640" cy="509"/>
                <a:chOff x="0" y="0"/>
                <a:chExt cx="640" cy="509"/>
              </a:xfrm>
            </p:grpSpPr>
            <p:sp>
              <p:nvSpPr>
                <p:cNvPr id="1811463" name="Rectangle 7"/>
                <p:cNvSpPr>
                  <a:spLocks noChangeArrowheads="1"/>
                </p:cNvSpPr>
                <p:nvPr/>
              </p:nvSpPr>
              <p:spPr bwMode="auto">
                <a:xfrm>
                  <a:off x="43" y="0"/>
                  <a:ext cx="554"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Sno </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64" name="Rectangle 8"/>
                <p:cNvSpPr>
                  <a:spLocks noChangeArrowheads="1"/>
                </p:cNvSpPr>
                <p:nvPr/>
              </p:nvSpPr>
              <p:spPr bwMode="auto">
                <a:xfrm>
                  <a:off x="0" y="0"/>
                  <a:ext cx="640"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65" name="Group 9"/>
              <p:cNvGrpSpPr>
                <a:grpSpLocks/>
              </p:cNvGrpSpPr>
              <p:nvPr/>
            </p:nvGrpSpPr>
            <p:grpSpPr bwMode="auto">
              <a:xfrm>
                <a:off x="640" y="0"/>
                <a:ext cx="709" cy="509"/>
                <a:chOff x="640" y="0"/>
                <a:chExt cx="709" cy="509"/>
              </a:xfrm>
            </p:grpSpPr>
            <p:sp>
              <p:nvSpPr>
                <p:cNvPr id="1811466" name="Rectangle 10"/>
                <p:cNvSpPr>
                  <a:spLocks noChangeArrowheads="1"/>
                </p:cNvSpPr>
                <p:nvPr/>
              </p:nvSpPr>
              <p:spPr bwMode="auto">
                <a:xfrm>
                  <a:off x="683" y="0"/>
                  <a:ext cx="623"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Sname</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67" name="Rectangle 11"/>
                <p:cNvSpPr>
                  <a:spLocks noChangeArrowheads="1"/>
                </p:cNvSpPr>
                <p:nvPr/>
              </p:nvSpPr>
              <p:spPr bwMode="auto">
                <a:xfrm>
                  <a:off x="640" y="0"/>
                  <a:ext cx="709"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68" name="Group 12"/>
              <p:cNvGrpSpPr>
                <a:grpSpLocks/>
              </p:cNvGrpSpPr>
              <p:nvPr/>
            </p:nvGrpSpPr>
            <p:grpSpPr bwMode="auto">
              <a:xfrm>
                <a:off x="1349" y="0"/>
                <a:ext cx="553" cy="509"/>
                <a:chOff x="1349" y="0"/>
                <a:chExt cx="553" cy="509"/>
              </a:xfrm>
            </p:grpSpPr>
            <p:sp>
              <p:nvSpPr>
                <p:cNvPr id="1811469" name="Rectangle 13"/>
                <p:cNvSpPr>
                  <a:spLocks noChangeArrowheads="1"/>
                </p:cNvSpPr>
                <p:nvPr/>
              </p:nvSpPr>
              <p:spPr bwMode="auto">
                <a:xfrm>
                  <a:off x="1392" y="0"/>
                  <a:ext cx="467"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Ssex</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70" name="Rectangle 14"/>
                <p:cNvSpPr>
                  <a:spLocks noChangeArrowheads="1"/>
                </p:cNvSpPr>
                <p:nvPr/>
              </p:nvSpPr>
              <p:spPr bwMode="auto">
                <a:xfrm>
                  <a:off x="1349" y="0"/>
                  <a:ext cx="553"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71" name="Group 15"/>
              <p:cNvGrpSpPr>
                <a:grpSpLocks/>
              </p:cNvGrpSpPr>
              <p:nvPr/>
            </p:nvGrpSpPr>
            <p:grpSpPr bwMode="auto">
              <a:xfrm>
                <a:off x="1902" y="0"/>
                <a:ext cx="616" cy="509"/>
                <a:chOff x="1902" y="0"/>
                <a:chExt cx="616" cy="509"/>
              </a:xfrm>
            </p:grpSpPr>
            <p:sp>
              <p:nvSpPr>
                <p:cNvPr id="1811472" name="Rectangle 16"/>
                <p:cNvSpPr>
                  <a:spLocks noChangeArrowheads="1"/>
                </p:cNvSpPr>
                <p:nvPr/>
              </p:nvSpPr>
              <p:spPr bwMode="auto">
                <a:xfrm>
                  <a:off x="1945" y="0"/>
                  <a:ext cx="53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just" eaLnBrk="1" hangingPunct="1"/>
                  <a:r>
                    <a:rPr kumimoji="1" lang="en-US" altLang="zh-CN" sz="2600">
                      <a:latin typeface="Times New Roman" pitchFamily="18" charset="0"/>
                      <a:cs typeface="Times New Roman" pitchFamily="18" charset="0"/>
                    </a:rPr>
                    <a:t>Sage</a:t>
                  </a:r>
                </a:p>
                <a:p>
                  <a:pPr algn="just"/>
                  <a:endParaRPr kumimoji="1" lang="zh-CN" altLang="en-US" b="0">
                    <a:latin typeface="Times New Roman" pitchFamily="18" charset="0"/>
                  </a:endParaRPr>
                </a:p>
              </p:txBody>
            </p:sp>
            <p:sp>
              <p:nvSpPr>
                <p:cNvPr id="1811473" name="Rectangle 17"/>
                <p:cNvSpPr>
                  <a:spLocks noChangeArrowheads="1"/>
                </p:cNvSpPr>
                <p:nvPr/>
              </p:nvSpPr>
              <p:spPr bwMode="auto">
                <a:xfrm>
                  <a:off x="1902" y="0"/>
                  <a:ext cx="61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74" name="Group 18"/>
              <p:cNvGrpSpPr>
                <a:grpSpLocks/>
              </p:cNvGrpSpPr>
              <p:nvPr/>
            </p:nvGrpSpPr>
            <p:grpSpPr bwMode="auto">
              <a:xfrm>
                <a:off x="2518" y="0"/>
                <a:ext cx="631" cy="509"/>
                <a:chOff x="2518" y="0"/>
                <a:chExt cx="631" cy="509"/>
              </a:xfrm>
            </p:grpSpPr>
            <p:sp>
              <p:nvSpPr>
                <p:cNvPr id="1811475" name="Rectangle 19"/>
                <p:cNvSpPr>
                  <a:spLocks noChangeArrowheads="1"/>
                </p:cNvSpPr>
                <p:nvPr/>
              </p:nvSpPr>
              <p:spPr bwMode="auto">
                <a:xfrm>
                  <a:off x="2561" y="0"/>
                  <a:ext cx="545"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Sdept</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76" name="Rectangle 20"/>
                <p:cNvSpPr>
                  <a:spLocks noChangeArrowheads="1"/>
                </p:cNvSpPr>
                <p:nvPr/>
              </p:nvSpPr>
              <p:spPr bwMode="auto">
                <a:xfrm>
                  <a:off x="2518" y="0"/>
                  <a:ext cx="631"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77" name="Group 21"/>
              <p:cNvGrpSpPr>
                <a:grpSpLocks/>
              </p:cNvGrpSpPr>
              <p:nvPr/>
            </p:nvGrpSpPr>
            <p:grpSpPr bwMode="auto">
              <a:xfrm>
                <a:off x="0" y="509"/>
                <a:ext cx="640" cy="499"/>
                <a:chOff x="0" y="509"/>
                <a:chExt cx="640" cy="499"/>
              </a:xfrm>
            </p:grpSpPr>
            <p:sp>
              <p:nvSpPr>
                <p:cNvPr id="1811478" name="Rectangle 22"/>
                <p:cNvSpPr>
                  <a:spLocks noChangeArrowheads="1"/>
                </p:cNvSpPr>
                <p:nvPr/>
              </p:nvSpPr>
              <p:spPr bwMode="auto">
                <a:xfrm>
                  <a:off x="43" y="509"/>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95001</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79" name="Rectangle 23"/>
                <p:cNvSpPr>
                  <a:spLocks noChangeArrowheads="1"/>
                </p:cNvSpPr>
                <p:nvPr/>
              </p:nvSpPr>
              <p:spPr bwMode="auto">
                <a:xfrm>
                  <a:off x="0" y="509"/>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80" name="Group 24"/>
              <p:cNvGrpSpPr>
                <a:grpSpLocks/>
              </p:cNvGrpSpPr>
              <p:nvPr/>
            </p:nvGrpSpPr>
            <p:grpSpPr bwMode="auto">
              <a:xfrm>
                <a:off x="640" y="509"/>
                <a:ext cx="709" cy="499"/>
                <a:chOff x="640" y="509"/>
                <a:chExt cx="709" cy="499"/>
              </a:xfrm>
            </p:grpSpPr>
            <p:sp>
              <p:nvSpPr>
                <p:cNvPr id="1811481" name="Rectangle 25"/>
                <p:cNvSpPr>
                  <a:spLocks noChangeArrowheads="1"/>
                </p:cNvSpPr>
                <p:nvPr/>
              </p:nvSpPr>
              <p:spPr bwMode="auto">
                <a:xfrm>
                  <a:off x="683" y="509"/>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李勇</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482" name="Rectangle 26"/>
                <p:cNvSpPr>
                  <a:spLocks noChangeArrowheads="1"/>
                </p:cNvSpPr>
                <p:nvPr/>
              </p:nvSpPr>
              <p:spPr bwMode="auto">
                <a:xfrm>
                  <a:off x="640" y="509"/>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83" name="Group 27"/>
              <p:cNvGrpSpPr>
                <a:grpSpLocks/>
              </p:cNvGrpSpPr>
              <p:nvPr/>
            </p:nvGrpSpPr>
            <p:grpSpPr bwMode="auto">
              <a:xfrm>
                <a:off x="1349" y="509"/>
                <a:ext cx="553" cy="499"/>
                <a:chOff x="1349" y="509"/>
                <a:chExt cx="553" cy="499"/>
              </a:xfrm>
            </p:grpSpPr>
            <p:sp>
              <p:nvSpPr>
                <p:cNvPr id="1811484" name="Rectangle 28"/>
                <p:cNvSpPr>
                  <a:spLocks noChangeArrowheads="1"/>
                </p:cNvSpPr>
                <p:nvPr/>
              </p:nvSpPr>
              <p:spPr bwMode="auto">
                <a:xfrm>
                  <a:off x="1392" y="509"/>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485" name="Rectangle 29"/>
                <p:cNvSpPr>
                  <a:spLocks noChangeArrowheads="1"/>
                </p:cNvSpPr>
                <p:nvPr/>
              </p:nvSpPr>
              <p:spPr bwMode="auto">
                <a:xfrm>
                  <a:off x="1349" y="509"/>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86" name="Group 30"/>
              <p:cNvGrpSpPr>
                <a:grpSpLocks/>
              </p:cNvGrpSpPr>
              <p:nvPr/>
            </p:nvGrpSpPr>
            <p:grpSpPr bwMode="auto">
              <a:xfrm>
                <a:off x="1902" y="509"/>
                <a:ext cx="616" cy="499"/>
                <a:chOff x="1902" y="509"/>
                <a:chExt cx="616" cy="499"/>
              </a:xfrm>
            </p:grpSpPr>
            <p:sp>
              <p:nvSpPr>
                <p:cNvPr id="1811487" name="Rectangle 31"/>
                <p:cNvSpPr>
                  <a:spLocks noChangeArrowheads="1"/>
                </p:cNvSpPr>
                <p:nvPr/>
              </p:nvSpPr>
              <p:spPr bwMode="auto">
                <a:xfrm>
                  <a:off x="1945" y="509"/>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20</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88" name="Rectangle 32"/>
                <p:cNvSpPr>
                  <a:spLocks noChangeArrowheads="1"/>
                </p:cNvSpPr>
                <p:nvPr/>
              </p:nvSpPr>
              <p:spPr bwMode="auto">
                <a:xfrm>
                  <a:off x="1902" y="509"/>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89" name="Group 33"/>
              <p:cNvGrpSpPr>
                <a:grpSpLocks/>
              </p:cNvGrpSpPr>
              <p:nvPr/>
            </p:nvGrpSpPr>
            <p:grpSpPr bwMode="auto">
              <a:xfrm>
                <a:off x="2518" y="509"/>
                <a:ext cx="631" cy="499"/>
                <a:chOff x="2518" y="509"/>
                <a:chExt cx="631" cy="499"/>
              </a:xfrm>
            </p:grpSpPr>
            <p:sp>
              <p:nvSpPr>
                <p:cNvPr id="1811490" name="Rectangle 34"/>
                <p:cNvSpPr>
                  <a:spLocks noChangeArrowheads="1"/>
                </p:cNvSpPr>
                <p:nvPr/>
              </p:nvSpPr>
              <p:spPr bwMode="auto">
                <a:xfrm>
                  <a:off x="2561" y="509"/>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CS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91" name="Rectangle 35"/>
                <p:cNvSpPr>
                  <a:spLocks noChangeArrowheads="1"/>
                </p:cNvSpPr>
                <p:nvPr/>
              </p:nvSpPr>
              <p:spPr bwMode="auto">
                <a:xfrm>
                  <a:off x="2518" y="509"/>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92" name="Group 36"/>
              <p:cNvGrpSpPr>
                <a:grpSpLocks/>
              </p:cNvGrpSpPr>
              <p:nvPr/>
            </p:nvGrpSpPr>
            <p:grpSpPr bwMode="auto">
              <a:xfrm>
                <a:off x="0" y="1008"/>
                <a:ext cx="640" cy="499"/>
                <a:chOff x="0" y="1008"/>
                <a:chExt cx="640" cy="499"/>
              </a:xfrm>
            </p:grpSpPr>
            <p:sp>
              <p:nvSpPr>
                <p:cNvPr id="1811493" name="Rectangle 37"/>
                <p:cNvSpPr>
                  <a:spLocks noChangeArrowheads="1"/>
                </p:cNvSpPr>
                <p:nvPr/>
              </p:nvSpPr>
              <p:spPr bwMode="auto">
                <a:xfrm>
                  <a:off x="43" y="1008"/>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95002</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494" name="Rectangle 38"/>
                <p:cNvSpPr>
                  <a:spLocks noChangeArrowheads="1"/>
                </p:cNvSpPr>
                <p:nvPr/>
              </p:nvSpPr>
              <p:spPr bwMode="auto">
                <a:xfrm>
                  <a:off x="0" y="1008"/>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95" name="Group 39"/>
              <p:cNvGrpSpPr>
                <a:grpSpLocks/>
              </p:cNvGrpSpPr>
              <p:nvPr/>
            </p:nvGrpSpPr>
            <p:grpSpPr bwMode="auto">
              <a:xfrm>
                <a:off x="640" y="1008"/>
                <a:ext cx="709" cy="499"/>
                <a:chOff x="640" y="1008"/>
                <a:chExt cx="709" cy="499"/>
              </a:xfrm>
            </p:grpSpPr>
            <p:sp>
              <p:nvSpPr>
                <p:cNvPr id="1811496" name="Rectangle 40"/>
                <p:cNvSpPr>
                  <a:spLocks noChangeArrowheads="1"/>
                </p:cNvSpPr>
                <p:nvPr/>
              </p:nvSpPr>
              <p:spPr bwMode="auto">
                <a:xfrm>
                  <a:off x="683" y="1008"/>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刘晨</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497" name="Rectangle 41"/>
                <p:cNvSpPr>
                  <a:spLocks noChangeArrowheads="1"/>
                </p:cNvSpPr>
                <p:nvPr/>
              </p:nvSpPr>
              <p:spPr bwMode="auto">
                <a:xfrm>
                  <a:off x="640" y="1008"/>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498" name="Group 42"/>
              <p:cNvGrpSpPr>
                <a:grpSpLocks/>
              </p:cNvGrpSpPr>
              <p:nvPr/>
            </p:nvGrpSpPr>
            <p:grpSpPr bwMode="auto">
              <a:xfrm>
                <a:off x="1349" y="1008"/>
                <a:ext cx="553" cy="499"/>
                <a:chOff x="1349" y="1008"/>
                <a:chExt cx="553" cy="499"/>
              </a:xfrm>
            </p:grpSpPr>
            <p:sp>
              <p:nvSpPr>
                <p:cNvPr id="1811499" name="Rectangle 43"/>
                <p:cNvSpPr>
                  <a:spLocks noChangeArrowheads="1"/>
                </p:cNvSpPr>
                <p:nvPr/>
              </p:nvSpPr>
              <p:spPr bwMode="auto">
                <a:xfrm>
                  <a:off x="1392" y="1008"/>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500" name="Rectangle 44"/>
                <p:cNvSpPr>
                  <a:spLocks noChangeArrowheads="1"/>
                </p:cNvSpPr>
                <p:nvPr/>
              </p:nvSpPr>
              <p:spPr bwMode="auto">
                <a:xfrm>
                  <a:off x="1349" y="1008"/>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01" name="Group 45"/>
              <p:cNvGrpSpPr>
                <a:grpSpLocks/>
              </p:cNvGrpSpPr>
              <p:nvPr/>
            </p:nvGrpSpPr>
            <p:grpSpPr bwMode="auto">
              <a:xfrm>
                <a:off x="1902" y="1008"/>
                <a:ext cx="616" cy="499"/>
                <a:chOff x="1902" y="1008"/>
                <a:chExt cx="616" cy="499"/>
              </a:xfrm>
            </p:grpSpPr>
            <p:sp>
              <p:nvSpPr>
                <p:cNvPr id="1811502" name="Rectangle 46"/>
                <p:cNvSpPr>
                  <a:spLocks noChangeArrowheads="1"/>
                </p:cNvSpPr>
                <p:nvPr/>
              </p:nvSpPr>
              <p:spPr bwMode="auto">
                <a:xfrm>
                  <a:off x="1945" y="1008"/>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03" name="Rectangle 47"/>
                <p:cNvSpPr>
                  <a:spLocks noChangeArrowheads="1"/>
                </p:cNvSpPr>
                <p:nvPr/>
              </p:nvSpPr>
              <p:spPr bwMode="auto">
                <a:xfrm>
                  <a:off x="1902" y="1008"/>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04" name="Group 48"/>
              <p:cNvGrpSpPr>
                <a:grpSpLocks/>
              </p:cNvGrpSpPr>
              <p:nvPr/>
            </p:nvGrpSpPr>
            <p:grpSpPr bwMode="auto">
              <a:xfrm>
                <a:off x="2518" y="1008"/>
                <a:ext cx="631" cy="499"/>
                <a:chOff x="2518" y="1008"/>
                <a:chExt cx="631" cy="499"/>
              </a:xfrm>
            </p:grpSpPr>
            <p:sp>
              <p:nvSpPr>
                <p:cNvPr id="1811505" name="Rectangle 49"/>
                <p:cNvSpPr>
                  <a:spLocks noChangeArrowheads="1"/>
                </p:cNvSpPr>
                <p:nvPr/>
              </p:nvSpPr>
              <p:spPr bwMode="auto">
                <a:xfrm>
                  <a:off x="2561" y="1008"/>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06" name="Rectangle 50"/>
                <p:cNvSpPr>
                  <a:spLocks noChangeArrowheads="1"/>
                </p:cNvSpPr>
                <p:nvPr/>
              </p:nvSpPr>
              <p:spPr bwMode="auto">
                <a:xfrm>
                  <a:off x="2518" y="1008"/>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07" name="Group 51"/>
              <p:cNvGrpSpPr>
                <a:grpSpLocks/>
              </p:cNvGrpSpPr>
              <p:nvPr/>
            </p:nvGrpSpPr>
            <p:grpSpPr bwMode="auto">
              <a:xfrm>
                <a:off x="0" y="1507"/>
                <a:ext cx="640" cy="499"/>
                <a:chOff x="0" y="1507"/>
                <a:chExt cx="640" cy="499"/>
              </a:xfrm>
            </p:grpSpPr>
            <p:sp>
              <p:nvSpPr>
                <p:cNvPr id="1811508" name="Rectangle 52"/>
                <p:cNvSpPr>
                  <a:spLocks noChangeArrowheads="1"/>
                </p:cNvSpPr>
                <p:nvPr/>
              </p:nvSpPr>
              <p:spPr bwMode="auto">
                <a:xfrm>
                  <a:off x="43" y="1507"/>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95003</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09" name="Rectangle 53"/>
                <p:cNvSpPr>
                  <a:spLocks noChangeArrowheads="1"/>
                </p:cNvSpPr>
                <p:nvPr/>
              </p:nvSpPr>
              <p:spPr bwMode="auto">
                <a:xfrm>
                  <a:off x="0" y="1507"/>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10" name="Group 54"/>
              <p:cNvGrpSpPr>
                <a:grpSpLocks/>
              </p:cNvGrpSpPr>
              <p:nvPr/>
            </p:nvGrpSpPr>
            <p:grpSpPr bwMode="auto">
              <a:xfrm>
                <a:off x="640" y="1507"/>
                <a:ext cx="709" cy="499"/>
                <a:chOff x="640" y="1507"/>
                <a:chExt cx="709" cy="499"/>
              </a:xfrm>
            </p:grpSpPr>
            <p:sp>
              <p:nvSpPr>
                <p:cNvPr id="1811511" name="Rectangle 55"/>
                <p:cNvSpPr>
                  <a:spLocks noChangeArrowheads="1"/>
                </p:cNvSpPr>
                <p:nvPr/>
              </p:nvSpPr>
              <p:spPr bwMode="auto">
                <a:xfrm>
                  <a:off x="683" y="1507"/>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王敏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512" name="Rectangle 56"/>
                <p:cNvSpPr>
                  <a:spLocks noChangeArrowheads="1"/>
                </p:cNvSpPr>
                <p:nvPr/>
              </p:nvSpPr>
              <p:spPr bwMode="auto">
                <a:xfrm>
                  <a:off x="640" y="1507"/>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13" name="Group 57"/>
              <p:cNvGrpSpPr>
                <a:grpSpLocks/>
              </p:cNvGrpSpPr>
              <p:nvPr/>
            </p:nvGrpSpPr>
            <p:grpSpPr bwMode="auto">
              <a:xfrm>
                <a:off x="1349" y="1507"/>
                <a:ext cx="553" cy="499"/>
                <a:chOff x="1349" y="1507"/>
                <a:chExt cx="553" cy="499"/>
              </a:xfrm>
            </p:grpSpPr>
            <p:sp>
              <p:nvSpPr>
                <p:cNvPr id="1811514" name="Rectangle 58"/>
                <p:cNvSpPr>
                  <a:spLocks noChangeArrowheads="1"/>
                </p:cNvSpPr>
                <p:nvPr/>
              </p:nvSpPr>
              <p:spPr bwMode="auto">
                <a:xfrm>
                  <a:off x="1392" y="1507"/>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515" name="Rectangle 59"/>
                <p:cNvSpPr>
                  <a:spLocks noChangeArrowheads="1"/>
                </p:cNvSpPr>
                <p:nvPr/>
              </p:nvSpPr>
              <p:spPr bwMode="auto">
                <a:xfrm>
                  <a:off x="1349" y="1507"/>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16" name="Group 60"/>
              <p:cNvGrpSpPr>
                <a:grpSpLocks/>
              </p:cNvGrpSpPr>
              <p:nvPr/>
            </p:nvGrpSpPr>
            <p:grpSpPr bwMode="auto">
              <a:xfrm>
                <a:off x="1902" y="1507"/>
                <a:ext cx="616" cy="499"/>
                <a:chOff x="1902" y="1507"/>
                <a:chExt cx="616" cy="499"/>
              </a:xfrm>
            </p:grpSpPr>
            <p:sp>
              <p:nvSpPr>
                <p:cNvPr id="1811517" name="Rectangle 61"/>
                <p:cNvSpPr>
                  <a:spLocks noChangeArrowheads="1"/>
                </p:cNvSpPr>
                <p:nvPr/>
              </p:nvSpPr>
              <p:spPr bwMode="auto">
                <a:xfrm>
                  <a:off x="1945" y="1507"/>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18</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18" name="Rectangle 62"/>
                <p:cNvSpPr>
                  <a:spLocks noChangeArrowheads="1"/>
                </p:cNvSpPr>
                <p:nvPr/>
              </p:nvSpPr>
              <p:spPr bwMode="auto">
                <a:xfrm>
                  <a:off x="1902" y="1507"/>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19" name="Group 63"/>
              <p:cNvGrpSpPr>
                <a:grpSpLocks/>
              </p:cNvGrpSpPr>
              <p:nvPr/>
            </p:nvGrpSpPr>
            <p:grpSpPr bwMode="auto">
              <a:xfrm>
                <a:off x="2518" y="1507"/>
                <a:ext cx="631" cy="499"/>
                <a:chOff x="2518" y="1507"/>
                <a:chExt cx="631" cy="499"/>
              </a:xfrm>
            </p:grpSpPr>
            <p:sp>
              <p:nvSpPr>
                <p:cNvPr id="1811520" name="Rectangle 64"/>
                <p:cNvSpPr>
                  <a:spLocks noChangeArrowheads="1"/>
                </p:cNvSpPr>
                <p:nvPr/>
              </p:nvSpPr>
              <p:spPr bwMode="auto">
                <a:xfrm>
                  <a:off x="2561" y="1507"/>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MA</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21" name="Rectangle 65"/>
                <p:cNvSpPr>
                  <a:spLocks noChangeArrowheads="1"/>
                </p:cNvSpPr>
                <p:nvPr/>
              </p:nvSpPr>
              <p:spPr bwMode="auto">
                <a:xfrm>
                  <a:off x="2518" y="1507"/>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22" name="Group 66"/>
              <p:cNvGrpSpPr>
                <a:grpSpLocks/>
              </p:cNvGrpSpPr>
              <p:nvPr/>
            </p:nvGrpSpPr>
            <p:grpSpPr bwMode="auto">
              <a:xfrm>
                <a:off x="0" y="2006"/>
                <a:ext cx="640" cy="499"/>
                <a:chOff x="0" y="2006"/>
                <a:chExt cx="640" cy="499"/>
              </a:xfrm>
            </p:grpSpPr>
            <p:sp>
              <p:nvSpPr>
                <p:cNvPr id="1811523" name="Rectangle 67"/>
                <p:cNvSpPr>
                  <a:spLocks noChangeArrowheads="1"/>
                </p:cNvSpPr>
                <p:nvPr/>
              </p:nvSpPr>
              <p:spPr bwMode="auto">
                <a:xfrm>
                  <a:off x="43" y="2006"/>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95004</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24" name="Rectangle 68"/>
                <p:cNvSpPr>
                  <a:spLocks noChangeArrowheads="1"/>
                </p:cNvSpPr>
                <p:nvPr/>
              </p:nvSpPr>
              <p:spPr bwMode="auto">
                <a:xfrm>
                  <a:off x="0" y="2006"/>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25" name="Group 69"/>
              <p:cNvGrpSpPr>
                <a:grpSpLocks/>
              </p:cNvGrpSpPr>
              <p:nvPr/>
            </p:nvGrpSpPr>
            <p:grpSpPr bwMode="auto">
              <a:xfrm>
                <a:off x="640" y="2006"/>
                <a:ext cx="709" cy="499"/>
                <a:chOff x="640" y="2006"/>
                <a:chExt cx="709" cy="499"/>
              </a:xfrm>
            </p:grpSpPr>
            <p:sp>
              <p:nvSpPr>
                <p:cNvPr id="1811526" name="Rectangle 70"/>
                <p:cNvSpPr>
                  <a:spLocks noChangeArrowheads="1"/>
                </p:cNvSpPr>
                <p:nvPr/>
              </p:nvSpPr>
              <p:spPr bwMode="auto">
                <a:xfrm>
                  <a:off x="683" y="2006"/>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张立</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527" name="Rectangle 71"/>
                <p:cNvSpPr>
                  <a:spLocks noChangeArrowheads="1"/>
                </p:cNvSpPr>
                <p:nvPr/>
              </p:nvSpPr>
              <p:spPr bwMode="auto">
                <a:xfrm>
                  <a:off x="640" y="2006"/>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28" name="Group 72"/>
              <p:cNvGrpSpPr>
                <a:grpSpLocks/>
              </p:cNvGrpSpPr>
              <p:nvPr/>
            </p:nvGrpSpPr>
            <p:grpSpPr bwMode="auto">
              <a:xfrm>
                <a:off x="1349" y="2006"/>
                <a:ext cx="553" cy="499"/>
                <a:chOff x="1349" y="2006"/>
                <a:chExt cx="553" cy="499"/>
              </a:xfrm>
            </p:grpSpPr>
            <p:sp>
              <p:nvSpPr>
                <p:cNvPr id="1811529" name="Rectangle 73"/>
                <p:cNvSpPr>
                  <a:spLocks noChangeArrowheads="1"/>
                </p:cNvSpPr>
                <p:nvPr/>
              </p:nvSpPr>
              <p:spPr bwMode="auto">
                <a:xfrm>
                  <a:off x="1392" y="2006"/>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811530" name="Rectangle 74"/>
                <p:cNvSpPr>
                  <a:spLocks noChangeArrowheads="1"/>
                </p:cNvSpPr>
                <p:nvPr/>
              </p:nvSpPr>
              <p:spPr bwMode="auto">
                <a:xfrm>
                  <a:off x="1349" y="2006"/>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31" name="Group 75"/>
              <p:cNvGrpSpPr>
                <a:grpSpLocks/>
              </p:cNvGrpSpPr>
              <p:nvPr/>
            </p:nvGrpSpPr>
            <p:grpSpPr bwMode="auto">
              <a:xfrm>
                <a:off x="1902" y="2006"/>
                <a:ext cx="616" cy="499"/>
                <a:chOff x="1902" y="2006"/>
                <a:chExt cx="616" cy="499"/>
              </a:xfrm>
            </p:grpSpPr>
            <p:sp>
              <p:nvSpPr>
                <p:cNvPr id="1811532" name="Rectangle 76"/>
                <p:cNvSpPr>
                  <a:spLocks noChangeArrowheads="1"/>
                </p:cNvSpPr>
                <p:nvPr/>
              </p:nvSpPr>
              <p:spPr bwMode="auto">
                <a:xfrm>
                  <a:off x="1945" y="2006"/>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33" name="Rectangle 77"/>
                <p:cNvSpPr>
                  <a:spLocks noChangeArrowheads="1"/>
                </p:cNvSpPr>
                <p:nvPr/>
              </p:nvSpPr>
              <p:spPr bwMode="auto">
                <a:xfrm>
                  <a:off x="1902" y="2006"/>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34" name="Group 78"/>
              <p:cNvGrpSpPr>
                <a:grpSpLocks/>
              </p:cNvGrpSpPr>
              <p:nvPr/>
            </p:nvGrpSpPr>
            <p:grpSpPr bwMode="auto">
              <a:xfrm>
                <a:off x="2518" y="2006"/>
                <a:ext cx="631" cy="499"/>
                <a:chOff x="2518" y="2006"/>
                <a:chExt cx="631" cy="499"/>
              </a:xfrm>
            </p:grpSpPr>
            <p:sp>
              <p:nvSpPr>
                <p:cNvPr id="1811535" name="Rectangle 79"/>
                <p:cNvSpPr>
                  <a:spLocks noChangeArrowheads="1"/>
                </p:cNvSpPr>
                <p:nvPr/>
              </p:nvSpPr>
              <p:spPr bwMode="auto">
                <a:xfrm>
                  <a:off x="2561" y="2006"/>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811536" name="Rectangle 80"/>
                <p:cNvSpPr>
                  <a:spLocks noChangeArrowheads="1"/>
                </p:cNvSpPr>
                <p:nvPr/>
              </p:nvSpPr>
              <p:spPr bwMode="auto">
                <a:xfrm>
                  <a:off x="2518" y="2006"/>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811537" name="Rectangle 81"/>
            <p:cNvSpPr>
              <a:spLocks noChangeArrowheads="1"/>
            </p:cNvSpPr>
            <p:nvPr/>
          </p:nvSpPr>
          <p:spPr bwMode="auto">
            <a:xfrm>
              <a:off x="-3" y="-3"/>
              <a:ext cx="3155" cy="251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811538" name="Group 82"/>
          <p:cNvGrpSpPr>
            <a:grpSpLocks/>
          </p:cNvGrpSpPr>
          <p:nvPr/>
        </p:nvGrpSpPr>
        <p:grpSpPr bwMode="auto">
          <a:xfrm>
            <a:off x="5745163" y="3173413"/>
            <a:ext cx="3790950" cy="2901950"/>
            <a:chOff x="3619" y="2407"/>
            <a:chExt cx="2388" cy="1828"/>
          </a:xfrm>
        </p:grpSpPr>
        <p:grpSp>
          <p:nvGrpSpPr>
            <p:cNvPr id="1811539" name="Group 83"/>
            <p:cNvGrpSpPr>
              <a:grpSpLocks/>
            </p:cNvGrpSpPr>
            <p:nvPr/>
          </p:nvGrpSpPr>
          <p:grpSpPr bwMode="auto">
            <a:xfrm>
              <a:off x="3619" y="2407"/>
              <a:ext cx="2388" cy="1062"/>
              <a:chOff x="3574" y="2478"/>
              <a:chExt cx="2388" cy="1257"/>
            </a:xfrm>
          </p:grpSpPr>
          <p:grpSp>
            <p:nvGrpSpPr>
              <p:cNvPr id="1811540" name="Group 84"/>
              <p:cNvGrpSpPr>
                <a:grpSpLocks/>
              </p:cNvGrpSpPr>
              <p:nvPr/>
            </p:nvGrpSpPr>
            <p:grpSpPr bwMode="auto">
              <a:xfrm>
                <a:off x="3574" y="2478"/>
                <a:ext cx="841" cy="534"/>
                <a:chOff x="0" y="0"/>
                <a:chExt cx="748" cy="1110"/>
              </a:xfrm>
            </p:grpSpPr>
            <p:sp>
              <p:nvSpPr>
                <p:cNvPr id="1811541" name="Rectangle 85"/>
                <p:cNvSpPr>
                  <a:spLocks noChangeArrowheads="1"/>
                </p:cNvSpPr>
                <p:nvPr/>
              </p:nvSpPr>
              <p:spPr bwMode="auto">
                <a:xfrm>
                  <a:off x="41" y="0"/>
                  <a:ext cx="66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Sno </a:t>
                  </a:r>
                </a:p>
                <a:p>
                  <a:pPr algn="just"/>
                  <a:endParaRPr kumimoji="1" lang="zh-CN" altLang="en-US" b="0">
                    <a:latin typeface="Times New Roman" pitchFamily="18" charset="0"/>
                  </a:endParaRPr>
                </a:p>
              </p:txBody>
            </p:sp>
            <p:sp>
              <p:nvSpPr>
                <p:cNvPr id="1811542" name="Rectangle 86"/>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43" name="Group 87"/>
              <p:cNvGrpSpPr>
                <a:grpSpLocks/>
              </p:cNvGrpSpPr>
              <p:nvPr/>
            </p:nvGrpSpPr>
            <p:grpSpPr bwMode="auto">
              <a:xfrm>
                <a:off x="4415" y="2478"/>
                <a:ext cx="841" cy="534"/>
                <a:chOff x="748" y="0"/>
                <a:chExt cx="748" cy="1078"/>
              </a:xfrm>
            </p:grpSpPr>
            <p:sp>
              <p:nvSpPr>
                <p:cNvPr id="1811544" name="Rectangle 88"/>
                <p:cNvSpPr>
                  <a:spLocks noChangeArrowheads="1"/>
                </p:cNvSpPr>
                <p:nvPr/>
              </p:nvSpPr>
              <p:spPr bwMode="auto">
                <a:xfrm>
                  <a:off x="791" y="0"/>
                  <a:ext cx="663" cy="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Cno</a:t>
                  </a:r>
                </a:p>
                <a:p>
                  <a:pPr algn="just"/>
                  <a:endParaRPr kumimoji="1" lang="zh-CN" altLang="en-US" b="0">
                    <a:latin typeface="Times New Roman" pitchFamily="18" charset="0"/>
                  </a:endParaRPr>
                </a:p>
              </p:txBody>
            </p:sp>
            <p:sp>
              <p:nvSpPr>
                <p:cNvPr id="1811545" name="Rectangle 89"/>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46" name="Group 90"/>
              <p:cNvGrpSpPr>
                <a:grpSpLocks/>
              </p:cNvGrpSpPr>
              <p:nvPr/>
            </p:nvGrpSpPr>
            <p:grpSpPr bwMode="auto">
              <a:xfrm>
                <a:off x="5256" y="2478"/>
                <a:ext cx="706" cy="534"/>
                <a:chOff x="1496" y="0"/>
                <a:chExt cx="628" cy="1110"/>
              </a:xfrm>
            </p:grpSpPr>
            <p:sp>
              <p:nvSpPr>
                <p:cNvPr id="1811547" name="Rectangle 91"/>
                <p:cNvSpPr>
                  <a:spLocks noChangeArrowheads="1"/>
                </p:cNvSpPr>
                <p:nvPr/>
              </p:nvSpPr>
              <p:spPr bwMode="auto">
                <a:xfrm>
                  <a:off x="1539" y="0"/>
                  <a:ext cx="54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Grade</a:t>
                  </a:r>
                </a:p>
                <a:p>
                  <a:pPr algn="just"/>
                  <a:endParaRPr kumimoji="1" lang="zh-CN" altLang="en-US" b="0">
                    <a:latin typeface="Times New Roman" pitchFamily="18" charset="0"/>
                  </a:endParaRPr>
                </a:p>
              </p:txBody>
            </p:sp>
            <p:sp>
              <p:nvSpPr>
                <p:cNvPr id="1811548" name="Rectangle 92"/>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49" name="Group 93"/>
              <p:cNvGrpSpPr>
                <a:grpSpLocks/>
              </p:cNvGrpSpPr>
              <p:nvPr/>
            </p:nvGrpSpPr>
            <p:grpSpPr bwMode="auto">
              <a:xfrm>
                <a:off x="3574" y="2787"/>
                <a:ext cx="841" cy="569"/>
                <a:chOff x="0" y="643"/>
                <a:chExt cx="748" cy="753"/>
              </a:xfrm>
            </p:grpSpPr>
            <p:sp>
              <p:nvSpPr>
                <p:cNvPr id="1811550" name="Rectangle 94"/>
                <p:cNvSpPr>
                  <a:spLocks noChangeArrowheads="1"/>
                </p:cNvSpPr>
                <p:nvPr/>
              </p:nvSpPr>
              <p:spPr bwMode="auto">
                <a:xfrm>
                  <a:off x="41" y="645"/>
                  <a:ext cx="664"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811551" name="Rectangle 95"/>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52" name="Group 96"/>
              <p:cNvGrpSpPr>
                <a:grpSpLocks/>
              </p:cNvGrpSpPr>
              <p:nvPr/>
            </p:nvGrpSpPr>
            <p:grpSpPr bwMode="auto">
              <a:xfrm>
                <a:off x="4411" y="2795"/>
                <a:ext cx="841" cy="614"/>
                <a:chOff x="748" y="643"/>
                <a:chExt cx="748" cy="809"/>
              </a:xfrm>
            </p:grpSpPr>
            <p:sp>
              <p:nvSpPr>
                <p:cNvPr id="1811553" name="Rectangle 97"/>
                <p:cNvSpPr>
                  <a:spLocks noChangeArrowheads="1"/>
                </p:cNvSpPr>
                <p:nvPr/>
              </p:nvSpPr>
              <p:spPr bwMode="auto">
                <a:xfrm>
                  <a:off x="791" y="645"/>
                  <a:ext cx="663" cy="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1</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811554" name="Rectangle 98"/>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55" name="Group 99"/>
              <p:cNvGrpSpPr>
                <a:grpSpLocks/>
              </p:cNvGrpSpPr>
              <p:nvPr/>
            </p:nvGrpSpPr>
            <p:grpSpPr bwMode="auto">
              <a:xfrm>
                <a:off x="5256" y="2787"/>
                <a:ext cx="706" cy="524"/>
                <a:chOff x="1496" y="643"/>
                <a:chExt cx="628" cy="692"/>
              </a:xfrm>
            </p:grpSpPr>
            <p:sp>
              <p:nvSpPr>
                <p:cNvPr id="1811556" name="Rectangle 100"/>
                <p:cNvSpPr>
                  <a:spLocks noChangeArrowheads="1"/>
                </p:cNvSpPr>
                <p:nvPr/>
              </p:nvSpPr>
              <p:spPr bwMode="auto">
                <a:xfrm>
                  <a:off x="1539" y="645"/>
                  <a:ext cx="544"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sz="2000">
                      <a:latin typeface="Times New Roman" pitchFamily="18" charset="0"/>
                    </a:rPr>
                    <a:t>92</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57" name="Rectangle 101"/>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811558" name="Group 102"/>
              <p:cNvGrpSpPr>
                <a:grpSpLocks/>
              </p:cNvGrpSpPr>
              <p:nvPr/>
            </p:nvGrpSpPr>
            <p:grpSpPr bwMode="auto">
              <a:xfrm>
                <a:off x="3574" y="3122"/>
                <a:ext cx="841" cy="523"/>
                <a:chOff x="0" y="1085"/>
                <a:chExt cx="748" cy="692"/>
              </a:xfrm>
            </p:grpSpPr>
            <p:sp>
              <p:nvSpPr>
                <p:cNvPr id="1811559" name="Rectangle 103"/>
                <p:cNvSpPr>
                  <a:spLocks noChangeArrowheads="1"/>
                </p:cNvSpPr>
                <p:nvPr/>
              </p:nvSpPr>
              <p:spPr bwMode="auto">
                <a:xfrm>
                  <a:off x="41" y="1085"/>
                  <a:ext cx="66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60" name="Rectangle 104"/>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61" name="Group 105"/>
              <p:cNvGrpSpPr>
                <a:grpSpLocks/>
              </p:cNvGrpSpPr>
              <p:nvPr/>
            </p:nvGrpSpPr>
            <p:grpSpPr bwMode="auto">
              <a:xfrm>
                <a:off x="4415" y="3122"/>
                <a:ext cx="841" cy="613"/>
                <a:chOff x="748" y="1085"/>
                <a:chExt cx="748" cy="808"/>
              </a:xfrm>
            </p:grpSpPr>
            <p:sp>
              <p:nvSpPr>
                <p:cNvPr id="1811562" name="Rectangle 106"/>
                <p:cNvSpPr>
                  <a:spLocks noChangeArrowheads="1"/>
                </p:cNvSpPr>
                <p:nvPr/>
              </p:nvSpPr>
              <p:spPr bwMode="auto">
                <a:xfrm>
                  <a:off x="791" y="1085"/>
                  <a:ext cx="663"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2</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811563" name="Rectangle 107"/>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64" name="Group 108"/>
              <p:cNvGrpSpPr>
                <a:grpSpLocks/>
              </p:cNvGrpSpPr>
              <p:nvPr/>
            </p:nvGrpSpPr>
            <p:grpSpPr bwMode="auto">
              <a:xfrm>
                <a:off x="5256" y="3122"/>
                <a:ext cx="706" cy="523"/>
                <a:chOff x="1496" y="1085"/>
                <a:chExt cx="628" cy="692"/>
              </a:xfrm>
            </p:grpSpPr>
            <p:sp>
              <p:nvSpPr>
                <p:cNvPr id="1811565" name="Rectangle 109"/>
                <p:cNvSpPr>
                  <a:spLocks noChangeArrowheads="1"/>
                </p:cNvSpPr>
                <p:nvPr/>
              </p:nvSpPr>
              <p:spPr bwMode="auto">
                <a:xfrm>
                  <a:off x="1539" y="1085"/>
                  <a:ext cx="54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2000">
                      <a:latin typeface="Times New Roman" pitchFamily="18" charset="0"/>
                    </a:rPr>
                    <a:t> </a:t>
                  </a:r>
                  <a:r>
                    <a:rPr kumimoji="1" lang="en-US" altLang="zh-CN" sz="2000">
                      <a:latin typeface="Times New Roman" pitchFamily="18" charset="0"/>
                    </a:rPr>
                    <a:t>85</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66" name="Rectangle 110"/>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1811567" name="Group 111"/>
            <p:cNvGrpSpPr>
              <a:grpSpLocks/>
            </p:cNvGrpSpPr>
            <p:nvPr/>
          </p:nvGrpSpPr>
          <p:grpSpPr bwMode="auto">
            <a:xfrm>
              <a:off x="3619" y="3249"/>
              <a:ext cx="2388" cy="986"/>
              <a:chOff x="3574" y="2478"/>
              <a:chExt cx="2388" cy="1167"/>
            </a:xfrm>
          </p:grpSpPr>
          <p:grpSp>
            <p:nvGrpSpPr>
              <p:cNvPr id="1811568" name="Group 112"/>
              <p:cNvGrpSpPr>
                <a:grpSpLocks/>
              </p:cNvGrpSpPr>
              <p:nvPr/>
            </p:nvGrpSpPr>
            <p:grpSpPr bwMode="auto">
              <a:xfrm>
                <a:off x="3574" y="2478"/>
                <a:ext cx="841" cy="534"/>
                <a:chOff x="0" y="0"/>
                <a:chExt cx="748" cy="1110"/>
              </a:xfrm>
            </p:grpSpPr>
            <p:sp>
              <p:nvSpPr>
                <p:cNvPr id="1811569" name="Rectangle 113"/>
                <p:cNvSpPr>
                  <a:spLocks noChangeArrowheads="1"/>
                </p:cNvSpPr>
                <p:nvPr/>
              </p:nvSpPr>
              <p:spPr bwMode="auto">
                <a:xfrm>
                  <a:off x="41" y="0"/>
                  <a:ext cx="66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95001</a:t>
                  </a:r>
                </a:p>
                <a:p>
                  <a:pPr algn="just"/>
                  <a:endParaRPr kumimoji="1" lang="zh-CN" altLang="en-US" b="0">
                    <a:latin typeface="Times New Roman" pitchFamily="18" charset="0"/>
                  </a:endParaRPr>
                </a:p>
              </p:txBody>
            </p:sp>
            <p:sp>
              <p:nvSpPr>
                <p:cNvPr id="1811570" name="Rectangle 114"/>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71" name="Group 115"/>
              <p:cNvGrpSpPr>
                <a:grpSpLocks/>
              </p:cNvGrpSpPr>
              <p:nvPr/>
            </p:nvGrpSpPr>
            <p:grpSpPr bwMode="auto">
              <a:xfrm>
                <a:off x="4415" y="2478"/>
                <a:ext cx="841" cy="534"/>
                <a:chOff x="748" y="0"/>
                <a:chExt cx="748" cy="1078"/>
              </a:xfrm>
            </p:grpSpPr>
            <p:sp>
              <p:nvSpPr>
                <p:cNvPr id="1811572" name="Rectangle 116"/>
                <p:cNvSpPr>
                  <a:spLocks noChangeArrowheads="1"/>
                </p:cNvSpPr>
                <p:nvPr/>
              </p:nvSpPr>
              <p:spPr bwMode="auto">
                <a:xfrm>
                  <a:off x="791" y="0"/>
                  <a:ext cx="663" cy="1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3</a:t>
                  </a:r>
                </a:p>
                <a:p>
                  <a:pPr algn="just"/>
                  <a:endParaRPr kumimoji="1" lang="zh-CN" altLang="en-US" b="0">
                    <a:latin typeface="Times New Roman" pitchFamily="18" charset="0"/>
                  </a:endParaRPr>
                </a:p>
              </p:txBody>
            </p:sp>
            <p:sp>
              <p:nvSpPr>
                <p:cNvPr id="1811573" name="Rectangle 117"/>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74" name="Group 118"/>
              <p:cNvGrpSpPr>
                <a:grpSpLocks/>
              </p:cNvGrpSpPr>
              <p:nvPr/>
            </p:nvGrpSpPr>
            <p:grpSpPr bwMode="auto">
              <a:xfrm>
                <a:off x="5256" y="2478"/>
                <a:ext cx="706" cy="534"/>
                <a:chOff x="1496" y="0"/>
                <a:chExt cx="628" cy="1110"/>
              </a:xfrm>
            </p:grpSpPr>
            <p:sp>
              <p:nvSpPr>
                <p:cNvPr id="1811575" name="Rectangle 119"/>
                <p:cNvSpPr>
                  <a:spLocks noChangeArrowheads="1"/>
                </p:cNvSpPr>
                <p:nvPr/>
              </p:nvSpPr>
              <p:spPr bwMode="auto">
                <a:xfrm>
                  <a:off x="1539" y="0"/>
                  <a:ext cx="54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88</a:t>
                  </a:r>
                </a:p>
                <a:p>
                  <a:pPr algn="just"/>
                  <a:endParaRPr kumimoji="1" lang="zh-CN" altLang="en-US" b="0">
                    <a:latin typeface="Times New Roman" pitchFamily="18" charset="0"/>
                  </a:endParaRPr>
                </a:p>
              </p:txBody>
            </p:sp>
            <p:sp>
              <p:nvSpPr>
                <p:cNvPr id="1811576" name="Rectangle 120"/>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77" name="Group 121"/>
              <p:cNvGrpSpPr>
                <a:grpSpLocks/>
              </p:cNvGrpSpPr>
              <p:nvPr/>
            </p:nvGrpSpPr>
            <p:grpSpPr bwMode="auto">
              <a:xfrm>
                <a:off x="3574" y="2787"/>
                <a:ext cx="841" cy="569"/>
                <a:chOff x="0" y="643"/>
                <a:chExt cx="748" cy="753"/>
              </a:xfrm>
            </p:grpSpPr>
            <p:sp>
              <p:nvSpPr>
                <p:cNvPr id="1811578" name="Rectangle 122"/>
                <p:cNvSpPr>
                  <a:spLocks noChangeArrowheads="1"/>
                </p:cNvSpPr>
                <p:nvPr/>
              </p:nvSpPr>
              <p:spPr bwMode="auto">
                <a:xfrm>
                  <a:off x="41" y="645"/>
                  <a:ext cx="664"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95002</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811579" name="Rectangle 123"/>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80" name="Group 124"/>
              <p:cNvGrpSpPr>
                <a:grpSpLocks/>
              </p:cNvGrpSpPr>
              <p:nvPr/>
            </p:nvGrpSpPr>
            <p:grpSpPr bwMode="auto">
              <a:xfrm>
                <a:off x="4411" y="2795"/>
                <a:ext cx="841" cy="335"/>
                <a:chOff x="748" y="643"/>
                <a:chExt cx="748" cy="442"/>
              </a:xfrm>
            </p:grpSpPr>
            <p:sp>
              <p:nvSpPr>
                <p:cNvPr id="1811581" name="Rectangle 125"/>
                <p:cNvSpPr>
                  <a:spLocks noChangeArrowheads="1"/>
                </p:cNvSpPr>
                <p:nvPr/>
              </p:nvSpPr>
              <p:spPr bwMode="auto">
                <a:xfrm>
                  <a:off x="791" y="645"/>
                  <a:ext cx="663"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2</a:t>
                  </a:r>
                  <a:endParaRPr kumimoji="1" lang="zh-CN" altLang="en-US" sz="2000" b="0">
                    <a:latin typeface="Times New Roman" pitchFamily="18" charset="0"/>
                  </a:endParaRPr>
                </a:p>
              </p:txBody>
            </p:sp>
            <p:sp>
              <p:nvSpPr>
                <p:cNvPr id="1811582" name="Rectangle 126"/>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83" name="Group 127"/>
              <p:cNvGrpSpPr>
                <a:grpSpLocks/>
              </p:cNvGrpSpPr>
              <p:nvPr/>
            </p:nvGrpSpPr>
            <p:grpSpPr bwMode="auto">
              <a:xfrm>
                <a:off x="5256" y="2787"/>
                <a:ext cx="706" cy="479"/>
                <a:chOff x="1496" y="643"/>
                <a:chExt cx="628" cy="633"/>
              </a:xfrm>
            </p:grpSpPr>
            <p:sp>
              <p:nvSpPr>
                <p:cNvPr id="1811584" name="Rectangle 128"/>
                <p:cNvSpPr>
                  <a:spLocks noChangeArrowheads="1"/>
                </p:cNvSpPr>
                <p:nvPr/>
              </p:nvSpPr>
              <p:spPr bwMode="auto">
                <a:xfrm>
                  <a:off x="1539" y="645"/>
                  <a:ext cx="544" cy="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1600">
                      <a:latin typeface="Times New Roman" pitchFamily="18" charset="0"/>
                    </a:rPr>
                    <a:t>90</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85" name="Rectangle 129"/>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811586" name="Group 130"/>
              <p:cNvGrpSpPr>
                <a:grpSpLocks/>
              </p:cNvGrpSpPr>
              <p:nvPr/>
            </p:nvGrpSpPr>
            <p:grpSpPr bwMode="auto">
              <a:xfrm>
                <a:off x="3574" y="3122"/>
                <a:ext cx="841" cy="523"/>
                <a:chOff x="0" y="1085"/>
                <a:chExt cx="748" cy="692"/>
              </a:xfrm>
            </p:grpSpPr>
            <p:sp>
              <p:nvSpPr>
                <p:cNvPr id="1811587" name="Rectangle 131"/>
                <p:cNvSpPr>
                  <a:spLocks noChangeArrowheads="1"/>
                </p:cNvSpPr>
                <p:nvPr/>
              </p:nvSpPr>
              <p:spPr bwMode="auto">
                <a:xfrm>
                  <a:off x="41" y="1085"/>
                  <a:ext cx="66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95002</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88" name="Rectangle 132"/>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89" name="Group 133"/>
              <p:cNvGrpSpPr>
                <a:grpSpLocks/>
              </p:cNvGrpSpPr>
              <p:nvPr/>
            </p:nvGrpSpPr>
            <p:grpSpPr bwMode="auto">
              <a:xfrm>
                <a:off x="4415" y="3122"/>
                <a:ext cx="841" cy="336"/>
                <a:chOff x="748" y="1085"/>
                <a:chExt cx="748" cy="442"/>
              </a:xfrm>
            </p:grpSpPr>
            <p:sp>
              <p:nvSpPr>
                <p:cNvPr id="1811590" name="Rectangle 134"/>
                <p:cNvSpPr>
                  <a:spLocks noChangeArrowheads="1"/>
                </p:cNvSpPr>
                <p:nvPr/>
              </p:nvSpPr>
              <p:spPr bwMode="auto">
                <a:xfrm>
                  <a:off x="791" y="1085"/>
                  <a:ext cx="663"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3</a:t>
                  </a:r>
                  <a:endParaRPr kumimoji="1" lang="zh-CN" altLang="en-US" sz="2000" b="0">
                    <a:latin typeface="Times New Roman" pitchFamily="18" charset="0"/>
                  </a:endParaRPr>
                </a:p>
              </p:txBody>
            </p:sp>
            <p:sp>
              <p:nvSpPr>
                <p:cNvPr id="1811591" name="Rectangle 135"/>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811592" name="Group 136"/>
              <p:cNvGrpSpPr>
                <a:grpSpLocks/>
              </p:cNvGrpSpPr>
              <p:nvPr/>
            </p:nvGrpSpPr>
            <p:grpSpPr bwMode="auto">
              <a:xfrm>
                <a:off x="5256" y="3122"/>
                <a:ext cx="706" cy="523"/>
                <a:chOff x="1496" y="1085"/>
                <a:chExt cx="628" cy="692"/>
              </a:xfrm>
            </p:grpSpPr>
            <p:sp>
              <p:nvSpPr>
                <p:cNvPr id="1811593" name="Rectangle 137"/>
                <p:cNvSpPr>
                  <a:spLocks noChangeArrowheads="1"/>
                </p:cNvSpPr>
                <p:nvPr/>
              </p:nvSpPr>
              <p:spPr bwMode="auto">
                <a:xfrm>
                  <a:off x="1539" y="1085"/>
                  <a:ext cx="544"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80</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811594" name="Rectangle 138"/>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sp>
        <p:nvSpPr>
          <p:cNvPr id="1811596" name="Rectangle 140"/>
          <p:cNvSpPr>
            <a:spLocks noChangeArrowheads="1"/>
          </p:cNvSpPr>
          <p:nvPr/>
        </p:nvSpPr>
        <p:spPr bwMode="auto">
          <a:xfrm>
            <a:off x="650875" y="1015612"/>
            <a:ext cx="8885238" cy="1661993"/>
          </a:xfrm>
          <a:prstGeom prst="rect">
            <a:avLst/>
          </a:prstGeom>
          <a:gradFill rotWithShape="1">
            <a:gsLst>
              <a:gs pos="0">
                <a:srgbClr val="99CCFF"/>
              </a:gs>
              <a:gs pos="100000">
                <a:srgbClr val="99CCFF">
                  <a:gamma/>
                  <a:tint val="0"/>
                  <a:invGamma/>
                </a:srgbClr>
              </a:gs>
            </a:gsLst>
            <a:lin ang="2700000" scaled="1"/>
          </a:gradFill>
          <a:ln w="12700">
            <a:solidFill>
              <a:schemeClr val="tx1"/>
            </a:solidFill>
            <a:miter lim="800000"/>
            <a:headEnd/>
            <a:tailEnd/>
          </a:ln>
          <a:effectLst>
            <a:outerShdw dist="107763" dir="2700000" algn="ctr" rotWithShape="0">
              <a:schemeClr val="bg2">
                <a:alpha val="50000"/>
              </a:schemeClr>
            </a:outerShdw>
          </a:effectLst>
        </p:spPr>
        <p:txBody>
          <a:bodyPr wrap="square" lIns="0" tIns="0" rIns="0" bIns="0">
            <a:spAutoFit/>
          </a:bodyPr>
          <a:lstStyle/>
          <a:p>
            <a:pPr marL="258763" indent="-258763" algn="just" defTabSz="814388">
              <a:lnSpc>
                <a:spcPct val="90000"/>
              </a:lnSpc>
              <a:spcBef>
                <a:spcPct val="35000"/>
              </a:spcBef>
              <a:buClr>
                <a:srgbClr val="27305F"/>
              </a:buClr>
              <a:buSzPct val="60000"/>
              <a:buFont typeface="Wingdings" pitchFamily="2" charset="2"/>
              <a:buChar char="n"/>
            </a:pPr>
            <a:r>
              <a:rPr lang="zh-CN" altLang="en-US" sz="2800" dirty="0">
                <a:latin typeface="Times New Roman" pitchFamily="18" charset="0"/>
              </a:rPr>
              <a:t>是等值连接的一种特殊情况，把目标列中重复属性去掉</a:t>
            </a:r>
          </a:p>
          <a:p>
            <a:pPr marL="649288" lvl="1" indent="-261938" algn="l" defTabSz="814388">
              <a:lnSpc>
                <a:spcPct val="60000"/>
              </a:lnSpc>
              <a:spcBef>
                <a:spcPct val="35000"/>
              </a:spcBef>
              <a:buClr>
                <a:srgbClr val="27305F"/>
              </a:buClr>
            </a:pPr>
            <a:r>
              <a:rPr lang="en-US" altLang="zh-CN" dirty="0">
                <a:latin typeface="Times New Roman" pitchFamily="18" charset="0"/>
              </a:rPr>
              <a:t>SELECT  </a:t>
            </a:r>
            <a:r>
              <a:rPr lang="en-US" altLang="zh-CN" dirty="0" err="1">
                <a:solidFill>
                  <a:srgbClr val="FF0000"/>
                </a:solidFill>
                <a:latin typeface="Times New Roman" pitchFamily="18" charset="0"/>
              </a:rPr>
              <a:t>Student.Sno</a:t>
            </a:r>
            <a:r>
              <a:rPr lang="en-US" altLang="zh-CN" dirty="0" err="1">
                <a:latin typeface="Times New Roman" pitchFamily="18" charset="0"/>
              </a:rPr>
              <a:t>,Sname,Ssex,Sage</a:t>
            </a:r>
            <a:r>
              <a:rPr lang="en-US" altLang="zh-CN" dirty="0">
                <a:latin typeface="Times New Roman" pitchFamily="18" charset="0"/>
              </a:rPr>
              <a:t>,</a:t>
            </a:r>
            <a:r>
              <a:rPr lang="zh-CN" altLang="en-US" dirty="0">
                <a:latin typeface="Times New Roman" pitchFamily="18" charset="0"/>
              </a:rPr>
              <a:t> </a:t>
            </a:r>
            <a:r>
              <a:rPr lang="en-US" altLang="zh-CN" dirty="0" err="1">
                <a:latin typeface="Times New Roman" pitchFamily="18" charset="0"/>
              </a:rPr>
              <a:t>Sdept,Cno,Grade</a:t>
            </a:r>
            <a:endParaRPr lang="en-US" altLang="zh-CN" dirty="0">
              <a:latin typeface="Times New Roman" pitchFamily="18" charset="0"/>
            </a:endParaRPr>
          </a:p>
          <a:p>
            <a:pPr marL="649288" lvl="1" indent="-261938" algn="l" defTabSz="814388">
              <a:lnSpc>
                <a:spcPct val="90000"/>
              </a:lnSpc>
              <a:spcBef>
                <a:spcPct val="35000"/>
              </a:spcBef>
              <a:buClr>
                <a:srgbClr val="27305F"/>
              </a:buClr>
            </a:pPr>
            <a:r>
              <a:rPr lang="en-US" altLang="zh-CN" dirty="0">
                <a:latin typeface="Times New Roman" pitchFamily="18" charset="0"/>
              </a:rPr>
              <a:t>      FROM     Student, SC</a:t>
            </a:r>
          </a:p>
          <a:p>
            <a:pPr marL="649288" lvl="1" indent="-261938" algn="l" defTabSz="814388">
              <a:lnSpc>
                <a:spcPct val="90000"/>
              </a:lnSpc>
              <a:spcBef>
                <a:spcPct val="35000"/>
              </a:spcBef>
              <a:buClr>
                <a:srgbClr val="27305F"/>
              </a:buClr>
            </a:pPr>
            <a:r>
              <a:rPr lang="en-US" altLang="zh-CN" dirty="0">
                <a:latin typeface="Times New Roman" pitchFamily="18" charset="0"/>
              </a:rPr>
              <a:t>      WHERE  </a:t>
            </a:r>
            <a:r>
              <a:rPr lang="en-US" altLang="zh-CN" dirty="0" err="1">
                <a:latin typeface="Times New Roman" pitchFamily="18" charset="0"/>
              </a:rPr>
              <a:t>Student.Sno</a:t>
            </a:r>
            <a:r>
              <a:rPr lang="en-US" altLang="zh-CN" dirty="0">
                <a:latin typeface="Times New Roman" pitchFamily="18" charset="0"/>
              </a:rPr>
              <a:t> = </a:t>
            </a:r>
            <a:r>
              <a:rPr lang="en-US" altLang="zh-CN" dirty="0" err="1">
                <a:latin typeface="Times New Roman" pitchFamily="18" charset="0"/>
              </a:rPr>
              <a:t>SC.Sno</a:t>
            </a:r>
            <a:endParaRPr lang="zh-CN" altLang="en-US" dirty="0">
              <a:latin typeface="Times New Roman" pitchFamily="18" charset="0"/>
            </a:endParaRPr>
          </a:p>
        </p:txBody>
      </p:sp>
      <p:sp>
        <p:nvSpPr>
          <p:cNvPr id="1811597" name="Rectangle 141"/>
          <p:cNvSpPr>
            <a:spLocks noChangeArrowheads="1"/>
          </p:cNvSpPr>
          <p:nvPr/>
        </p:nvSpPr>
        <p:spPr bwMode="auto">
          <a:xfrm>
            <a:off x="2071688" y="4168775"/>
            <a:ext cx="7561262" cy="2573338"/>
          </a:xfrm>
          <a:prstGeom prst="rect">
            <a:avLst/>
          </a:prstGeom>
          <a:gradFill rotWithShape="1">
            <a:gsLst>
              <a:gs pos="0">
                <a:srgbClr val="99CCFF"/>
              </a:gs>
              <a:gs pos="100000">
                <a:srgbClr val="99CCFF">
                  <a:gamma/>
                  <a:tint val="0"/>
                  <a:invGamma/>
                </a:srgbClr>
              </a:gs>
            </a:gsLst>
            <a:lin ang="27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70000"/>
              </a:lnSpc>
              <a:spcBef>
                <a:spcPct val="35000"/>
              </a:spcBef>
              <a:buClr>
                <a:srgbClr val="27305F"/>
              </a:buClr>
              <a:buSzPct val="60000"/>
              <a:buFont typeface="Wingdings" pitchFamily="2" charset="2"/>
              <a:buNone/>
            </a:pPr>
            <a:r>
              <a:rPr lang="zh-CN" altLang="en-US">
                <a:latin typeface="Times New Roman" pitchFamily="18" charset="0"/>
              </a:rPr>
              <a:t>结果表</a:t>
            </a:r>
          </a:p>
          <a:p>
            <a:pPr marL="258763" indent="-258763" algn="just" defTabSz="814388">
              <a:lnSpc>
                <a:spcPct val="70000"/>
              </a:lnSpc>
              <a:spcBef>
                <a:spcPct val="35000"/>
              </a:spcBef>
              <a:buClr>
                <a:srgbClr val="27305F"/>
              </a:buClr>
              <a:buSzPct val="60000"/>
              <a:buFont typeface="Wingdings" pitchFamily="2" charset="2"/>
              <a:buNone/>
            </a:pPr>
            <a:r>
              <a:rPr lang="zh-CN" altLang="en-US">
                <a:latin typeface="Times New Roman" pitchFamily="18" charset="0"/>
              </a:rPr>
              <a:t> </a:t>
            </a:r>
            <a:r>
              <a:rPr lang="en-US" altLang="zh-CN">
                <a:latin typeface="Times New Roman" pitchFamily="18" charset="0"/>
              </a:rPr>
              <a:t>Student.Sno Sname Ssex   Sage   Sdept   Cno   Grade</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1        92   </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2        85   </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95001         </a:t>
            </a:r>
            <a:r>
              <a:rPr lang="zh-CN" altLang="en-US">
                <a:latin typeface="Times New Roman" pitchFamily="18" charset="0"/>
              </a:rPr>
              <a:t>李勇       男       </a:t>
            </a:r>
            <a:r>
              <a:rPr lang="en-US" altLang="zh-CN">
                <a:latin typeface="Times New Roman" pitchFamily="18" charset="0"/>
              </a:rPr>
              <a:t>20	      CS	 3        88   </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95002         </a:t>
            </a:r>
            <a:r>
              <a:rPr lang="zh-CN" altLang="en-US">
                <a:latin typeface="Times New Roman" pitchFamily="18" charset="0"/>
              </a:rPr>
              <a:t>刘晨       女       </a:t>
            </a:r>
            <a:r>
              <a:rPr lang="en-US" altLang="zh-CN">
                <a:latin typeface="Times New Roman" pitchFamily="18" charset="0"/>
              </a:rPr>
              <a:t>19	      IS 	 2        90   </a:t>
            </a:r>
          </a:p>
          <a:p>
            <a:pPr marL="258763" indent="-258763" algn="l" defTabSz="814388">
              <a:lnSpc>
                <a:spcPct val="70000"/>
              </a:lnSpc>
              <a:spcBef>
                <a:spcPct val="35000"/>
              </a:spcBef>
              <a:buClr>
                <a:srgbClr val="27305F"/>
              </a:buClr>
              <a:buSzPct val="60000"/>
              <a:buFont typeface="Wingdings" pitchFamily="2" charset="2"/>
              <a:buNone/>
            </a:pPr>
            <a:r>
              <a:rPr lang="en-US" altLang="zh-CN">
                <a:latin typeface="Times New Roman" pitchFamily="18" charset="0"/>
              </a:rPr>
              <a:t>    95002         </a:t>
            </a:r>
            <a:r>
              <a:rPr lang="zh-CN" altLang="en-US">
                <a:latin typeface="Times New Roman" pitchFamily="18" charset="0"/>
              </a:rPr>
              <a:t>刘晨       女       </a:t>
            </a:r>
            <a:r>
              <a:rPr lang="en-US" altLang="zh-CN">
                <a:latin typeface="Times New Roman" pitchFamily="18" charset="0"/>
              </a:rPr>
              <a:t>19	       IS	 3        80</a:t>
            </a:r>
            <a:r>
              <a:rPr lang="en-US" altLang="zh-CN" sz="1800">
                <a:latin typeface="Times New Roman" pitchFamily="18" charset="0"/>
              </a:rPr>
              <a:t>   </a:t>
            </a:r>
            <a:endParaRPr lang="en-US" altLang="zh-CN">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11596"/>
                                        </p:tgtEl>
                                        <p:attrNameLst>
                                          <p:attrName>style.visibility</p:attrName>
                                        </p:attrNameLst>
                                      </p:cBhvr>
                                      <p:to>
                                        <p:strVal val="visible"/>
                                      </p:to>
                                    </p:set>
                                    <p:animEffect transition="in" filter="wipe(up)">
                                      <p:cBhvr>
                                        <p:cTn id="7" dur="1000"/>
                                        <p:tgtEl>
                                          <p:spTgt spid="1811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1597"/>
                                        </p:tgtEl>
                                        <p:attrNameLst>
                                          <p:attrName>style.visibility</p:attrName>
                                        </p:attrNameLst>
                                      </p:cBhvr>
                                      <p:to>
                                        <p:strVal val="visible"/>
                                      </p:to>
                                    </p:set>
                                    <p:animEffect transition="in" filter="blinds(horizontal)">
                                      <p:cBhvr>
                                        <p:cTn id="12" dur="500"/>
                                        <p:tgtEl>
                                          <p:spTgt spid="1811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1596" grpId="0" animBg="1"/>
      <p:bldP spid="1811597"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 name="灯片编号占位符 3"/>
          <p:cNvSpPr>
            <a:spLocks noGrp="1"/>
          </p:cNvSpPr>
          <p:nvPr>
            <p:ph type="sldNum" sz="quarter" idx="10"/>
          </p:nvPr>
        </p:nvSpPr>
        <p:spPr/>
        <p:txBody>
          <a:bodyPr/>
          <a:lstStyle/>
          <a:p>
            <a:fld id="{19105C85-2E62-4FE8-8807-90D38DC301F6}" type="slidenum">
              <a:rPr lang="zh-CN" altLang="en-US"/>
              <a:pPr/>
              <a:t>69</a:t>
            </a:fld>
            <a:endParaRPr lang="en-US" altLang="zh-CN"/>
          </a:p>
        </p:txBody>
      </p:sp>
      <p:sp>
        <p:nvSpPr>
          <p:cNvPr id="65" name="日期占位符 4"/>
          <p:cNvSpPr>
            <a:spLocks noGrp="1"/>
          </p:cNvSpPr>
          <p:nvPr>
            <p:ph type="dt" sz="half" idx="11"/>
          </p:nvPr>
        </p:nvSpPr>
        <p:spPr/>
        <p:txBody>
          <a:bodyPr/>
          <a:lstStyle/>
          <a:p>
            <a:fld id="{81308CF6-32C9-46BC-BF12-A9C1F7540294}" type="datetime1">
              <a:rPr lang="zh-CN" altLang="en-US"/>
              <a:pPr/>
              <a:t>2023/3/5</a:t>
            </a:fld>
            <a:endParaRPr lang="en-US" altLang="zh-CN" sz="1000"/>
          </a:p>
        </p:txBody>
      </p:sp>
      <p:sp>
        <p:nvSpPr>
          <p:cNvPr id="1518594" name="Rectangle 2"/>
          <p:cNvSpPr>
            <a:spLocks noGrp="1" noChangeArrowheads="1"/>
          </p:cNvSpPr>
          <p:nvPr>
            <p:ph type="title"/>
          </p:nvPr>
        </p:nvSpPr>
        <p:spPr/>
        <p:txBody>
          <a:bodyPr/>
          <a:lstStyle/>
          <a:p>
            <a:pPr defTabSz="914400"/>
            <a:r>
              <a:rPr lang="zh-CN" altLang="en-US"/>
              <a:t>自然连接</a:t>
            </a:r>
          </a:p>
        </p:txBody>
      </p:sp>
      <p:sp>
        <p:nvSpPr>
          <p:cNvPr id="1518595" name="Rectangle 3"/>
          <p:cNvSpPr>
            <a:spLocks noGrp="1" noChangeArrowheads="1"/>
          </p:cNvSpPr>
          <p:nvPr>
            <p:ph type="body" idx="1"/>
          </p:nvPr>
        </p:nvSpPr>
        <p:spPr>
          <a:xfrm>
            <a:off x="650875" y="1143000"/>
            <a:ext cx="8820150" cy="384175"/>
          </a:xfrm>
        </p:spPr>
        <p:txBody>
          <a:bodyPr/>
          <a:lstStyle/>
          <a:p>
            <a:pPr marL="342900" indent="-342900" defTabSz="914400"/>
            <a:r>
              <a:rPr lang="zh-CN" altLang="en-US"/>
              <a:t>目标列中的属性可能需要加表前缀。</a:t>
            </a:r>
          </a:p>
        </p:txBody>
      </p:sp>
      <p:grpSp>
        <p:nvGrpSpPr>
          <p:cNvPr id="1518596" name="Group 4"/>
          <p:cNvGrpSpPr>
            <a:grpSpLocks/>
          </p:cNvGrpSpPr>
          <p:nvPr/>
        </p:nvGrpSpPr>
        <p:grpSpPr bwMode="auto">
          <a:xfrm>
            <a:off x="577850" y="1125538"/>
            <a:ext cx="8750300" cy="5468937"/>
            <a:chOff x="336" y="624"/>
            <a:chExt cx="5088" cy="3445"/>
          </a:xfrm>
        </p:grpSpPr>
        <p:sp>
          <p:nvSpPr>
            <p:cNvPr id="1518597" name="Rectangle 5"/>
            <p:cNvSpPr>
              <a:spLocks noChangeArrowheads="1"/>
            </p:cNvSpPr>
            <p:nvPr/>
          </p:nvSpPr>
          <p:spPr bwMode="auto">
            <a:xfrm>
              <a:off x="528" y="624"/>
              <a:ext cx="4848" cy="74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a:lnSpc>
                  <a:spcPct val="90000"/>
                </a:lnSpc>
                <a:tabLst>
                  <a:tab pos="2800350" algn="l"/>
                </a:tabLst>
              </a:pPr>
              <a:r>
                <a:rPr lang="en-US" altLang="en-US">
                  <a:latin typeface="Lucida Sans Typewriter" pitchFamily="49" charset="0"/>
                </a:rPr>
                <a:t>SELECT buyer_name, sales.buyer_id, qty</a:t>
              </a:r>
            </a:p>
            <a:p>
              <a:pPr marL="228600" algn="l">
                <a:lnSpc>
                  <a:spcPct val="90000"/>
                </a:lnSpc>
                <a:tabLst>
                  <a:tab pos="2800350" algn="l"/>
                </a:tabLst>
              </a:pPr>
              <a:r>
                <a:rPr lang="en-US" altLang="en-US">
                  <a:latin typeface="Lucida Sans Typewriter" pitchFamily="49" charset="0"/>
                </a:rPr>
                <a:t>  FROM buyers </a:t>
              </a:r>
              <a:r>
                <a:rPr lang="en-US" altLang="zh-CN">
                  <a:latin typeface="Lucida Sans Typewriter" pitchFamily="49" charset="0"/>
                </a:rPr>
                <a:t>, </a:t>
              </a:r>
              <a:r>
                <a:rPr lang="en-US" altLang="en-US">
                  <a:latin typeface="Lucida Sans Typewriter" pitchFamily="49" charset="0"/>
                </a:rPr>
                <a:t>sales</a:t>
              </a:r>
            </a:p>
            <a:p>
              <a:pPr marL="228600" algn="l">
                <a:lnSpc>
                  <a:spcPct val="90000"/>
                </a:lnSpc>
                <a:tabLst>
                  <a:tab pos="2800350" algn="l"/>
                </a:tabLst>
              </a:pPr>
              <a:r>
                <a:rPr lang="en-US" altLang="en-US">
                  <a:latin typeface="Lucida Sans Typewriter" pitchFamily="49" charset="0"/>
                </a:rPr>
                <a:t>  WHERE buyers.buyer_id = sales.buyer_id</a:t>
              </a:r>
            </a:p>
          </p:txBody>
        </p:sp>
        <p:grpSp>
          <p:nvGrpSpPr>
            <p:cNvPr id="1518598" name="Group 6"/>
            <p:cNvGrpSpPr>
              <a:grpSpLocks/>
            </p:cNvGrpSpPr>
            <p:nvPr/>
          </p:nvGrpSpPr>
          <p:grpSpPr bwMode="auto">
            <a:xfrm>
              <a:off x="336" y="1313"/>
              <a:ext cx="5088" cy="2731"/>
              <a:chOff x="336" y="1324"/>
              <a:chExt cx="5088" cy="2731"/>
            </a:xfrm>
          </p:grpSpPr>
          <p:grpSp>
            <p:nvGrpSpPr>
              <p:cNvPr id="1518599" name="Group 7"/>
              <p:cNvGrpSpPr>
                <a:grpSpLocks/>
              </p:cNvGrpSpPr>
              <p:nvPr/>
            </p:nvGrpSpPr>
            <p:grpSpPr bwMode="auto">
              <a:xfrm>
                <a:off x="336" y="1324"/>
                <a:ext cx="5088" cy="1460"/>
                <a:chOff x="288" y="1249"/>
                <a:chExt cx="5184" cy="1487"/>
              </a:xfrm>
            </p:grpSpPr>
            <p:grpSp>
              <p:nvGrpSpPr>
                <p:cNvPr id="1518600" name="Group 8"/>
                <p:cNvGrpSpPr>
                  <a:grpSpLocks/>
                </p:cNvGrpSpPr>
                <p:nvPr/>
              </p:nvGrpSpPr>
              <p:grpSpPr bwMode="auto">
                <a:xfrm>
                  <a:off x="3888" y="1249"/>
                  <a:ext cx="1584" cy="1487"/>
                  <a:chOff x="3888" y="1249"/>
                  <a:chExt cx="1584" cy="1487"/>
                </a:xfrm>
              </p:grpSpPr>
              <p:sp>
                <p:nvSpPr>
                  <p:cNvPr id="1518601" name="Text Box 9"/>
                  <p:cNvSpPr txBox="1">
                    <a:spLocks noChangeArrowheads="1"/>
                  </p:cNvSpPr>
                  <p:nvPr/>
                </p:nvSpPr>
                <p:spPr bwMode="auto">
                  <a:xfrm>
                    <a:off x="4400" y="1249"/>
                    <a:ext cx="60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sales</a:t>
                    </a:r>
                  </a:p>
                </p:txBody>
              </p:sp>
              <p:grpSp>
                <p:nvGrpSpPr>
                  <p:cNvPr id="1518602" name="Group 10"/>
                  <p:cNvGrpSpPr>
                    <a:grpSpLocks/>
                  </p:cNvGrpSpPr>
                  <p:nvPr/>
                </p:nvGrpSpPr>
                <p:grpSpPr bwMode="auto">
                  <a:xfrm>
                    <a:off x="3888" y="1527"/>
                    <a:ext cx="1584" cy="1209"/>
                    <a:chOff x="3888" y="1527"/>
                    <a:chExt cx="1584" cy="1209"/>
                  </a:xfrm>
                </p:grpSpPr>
                <p:sp>
                  <p:nvSpPr>
                    <p:cNvPr id="1518603" name="Rectangle 11"/>
                    <p:cNvSpPr>
                      <a:spLocks noChangeArrowheads="1"/>
                    </p:cNvSpPr>
                    <p:nvPr/>
                  </p:nvSpPr>
                  <p:spPr bwMode="auto">
                    <a:xfrm>
                      <a:off x="3888"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8604" name="Rectangle 12"/>
                    <p:cNvSpPr>
                      <a:spLocks noChangeArrowheads="1"/>
                    </p:cNvSpPr>
                    <p:nvPr/>
                  </p:nvSpPr>
                  <p:spPr bwMode="auto">
                    <a:xfrm>
                      <a:off x="4512" y="1527"/>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18605" name="Rectangle 13"/>
                    <p:cNvSpPr>
                      <a:spLocks noChangeArrowheads="1"/>
                    </p:cNvSpPr>
                    <p:nvPr/>
                  </p:nvSpPr>
                  <p:spPr bwMode="auto">
                    <a:xfrm>
                      <a:off x="5088" y="1527"/>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18606" name="Rectangle 14"/>
                    <p:cNvSpPr>
                      <a:spLocks noChangeArrowheads="1"/>
                    </p:cNvSpPr>
                    <p:nvPr/>
                  </p:nvSpPr>
                  <p:spPr bwMode="auto">
                    <a:xfrm>
                      <a:off x="3888"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8607" name="Rectangle 15"/>
                    <p:cNvSpPr>
                      <a:spLocks noChangeArrowheads="1"/>
                    </p:cNvSpPr>
                    <p:nvPr/>
                  </p:nvSpPr>
                  <p:spPr bwMode="auto">
                    <a:xfrm>
                      <a:off x="3888"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8608" name="Rectangle 16"/>
                    <p:cNvSpPr>
                      <a:spLocks noChangeArrowheads="1"/>
                    </p:cNvSpPr>
                    <p:nvPr/>
                  </p:nvSpPr>
                  <p:spPr bwMode="auto">
                    <a:xfrm>
                      <a:off x="3888"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8609" name="Rectangle 17"/>
                    <p:cNvSpPr>
                      <a:spLocks noChangeArrowheads="1"/>
                    </p:cNvSpPr>
                    <p:nvPr/>
                  </p:nvSpPr>
                  <p:spPr bwMode="auto">
                    <a:xfrm>
                      <a:off x="3888" y="234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8610" name="Rectangle 18"/>
                    <p:cNvSpPr>
                      <a:spLocks noChangeArrowheads="1"/>
                    </p:cNvSpPr>
                    <p:nvPr/>
                  </p:nvSpPr>
                  <p:spPr bwMode="auto">
                    <a:xfrm>
                      <a:off x="4512" y="1767"/>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2</a:t>
                      </a:r>
                    </a:p>
                  </p:txBody>
                </p:sp>
                <p:sp>
                  <p:nvSpPr>
                    <p:cNvPr id="1518611" name="Rectangle 19"/>
                    <p:cNvSpPr>
                      <a:spLocks noChangeArrowheads="1"/>
                    </p:cNvSpPr>
                    <p:nvPr/>
                  </p:nvSpPr>
                  <p:spPr bwMode="auto">
                    <a:xfrm>
                      <a:off x="4512" y="1959"/>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a:t>
                      </a:r>
                    </a:p>
                  </p:txBody>
                </p:sp>
                <p:sp>
                  <p:nvSpPr>
                    <p:cNvPr id="1518612" name="Rectangle 20"/>
                    <p:cNvSpPr>
                      <a:spLocks noChangeArrowheads="1"/>
                    </p:cNvSpPr>
                    <p:nvPr/>
                  </p:nvSpPr>
                  <p:spPr bwMode="auto">
                    <a:xfrm>
                      <a:off x="4512" y="2151"/>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a:t>
                      </a:r>
                    </a:p>
                  </p:txBody>
                </p:sp>
                <p:sp>
                  <p:nvSpPr>
                    <p:cNvPr id="1518613" name="Rectangle 21"/>
                    <p:cNvSpPr>
                      <a:spLocks noChangeArrowheads="1"/>
                    </p:cNvSpPr>
                    <p:nvPr/>
                  </p:nvSpPr>
                  <p:spPr bwMode="auto">
                    <a:xfrm>
                      <a:off x="4512" y="2343"/>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18614" name="Rectangle 22"/>
                    <p:cNvSpPr>
                      <a:spLocks noChangeArrowheads="1"/>
                    </p:cNvSpPr>
                    <p:nvPr/>
                  </p:nvSpPr>
                  <p:spPr bwMode="auto">
                    <a:xfrm>
                      <a:off x="5088" y="176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15</a:t>
                      </a:r>
                    </a:p>
                  </p:txBody>
                </p:sp>
                <p:sp>
                  <p:nvSpPr>
                    <p:cNvPr id="1518615" name="Rectangle 23"/>
                    <p:cNvSpPr>
                      <a:spLocks noChangeArrowheads="1"/>
                    </p:cNvSpPr>
                    <p:nvPr/>
                  </p:nvSpPr>
                  <p:spPr bwMode="auto">
                    <a:xfrm>
                      <a:off x="5088" y="195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18616" name="Rectangle 24"/>
                    <p:cNvSpPr>
                      <a:spLocks noChangeArrowheads="1"/>
                    </p:cNvSpPr>
                    <p:nvPr/>
                  </p:nvSpPr>
                  <p:spPr bwMode="auto">
                    <a:xfrm>
                      <a:off x="5088" y="2151"/>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37</a:t>
                      </a:r>
                    </a:p>
                  </p:txBody>
                </p:sp>
                <p:sp>
                  <p:nvSpPr>
                    <p:cNvPr id="1518617" name="Rectangle 25"/>
                    <p:cNvSpPr>
                      <a:spLocks noChangeArrowheads="1"/>
                    </p:cNvSpPr>
                    <p:nvPr/>
                  </p:nvSpPr>
                  <p:spPr bwMode="auto">
                    <a:xfrm>
                      <a:off x="5088" y="234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11</a:t>
                      </a:r>
                    </a:p>
                  </p:txBody>
                </p:sp>
                <p:sp>
                  <p:nvSpPr>
                    <p:cNvPr id="1518618" name="Rectangle 26"/>
                    <p:cNvSpPr>
                      <a:spLocks noChangeArrowheads="1"/>
                    </p:cNvSpPr>
                    <p:nvPr/>
                  </p:nvSpPr>
                  <p:spPr bwMode="auto">
                    <a:xfrm>
                      <a:off x="3888" y="2535"/>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8619" name="Rectangle 27"/>
                    <p:cNvSpPr>
                      <a:spLocks noChangeArrowheads="1"/>
                    </p:cNvSpPr>
                    <p:nvPr/>
                  </p:nvSpPr>
                  <p:spPr bwMode="auto">
                    <a:xfrm>
                      <a:off x="4512" y="2535"/>
                      <a:ext cx="576"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2</a:t>
                      </a:r>
                    </a:p>
                  </p:txBody>
                </p:sp>
                <p:sp>
                  <p:nvSpPr>
                    <p:cNvPr id="1518620" name="Rectangle 28"/>
                    <p:cNvSpPr>
                      <a:spLocks noChangeArrowheads="1"/>
                    </p:cNvSpPr>
                    <p:nvPr/>
                  </p:nvSpPr>
                  <p:spPr bwMode="auto">
                    <a:xfrm>
                      <a:off x="5088" y="2535"/>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1003</a:t>
                      </a:r>
                    </a:p>
                  </p:txBody>
                </p:sp>
              </p:grpSp>
            </p:grpSp>
            <p:grpSp>
              <p:nvGrpSpPr>
                <p:cNvPr id="1518621" name="Group 29"/>
                <p:cNvGrpSpPr>
                  <a:grpSpLocks/>
                </p:cNvGrpSpPr>
                <p:nvPr/>
              </p:nvGrpSpPr>
              <p:grpSpPr bwMode="auto">
                <a:xfrm>
                  <a:off x="288" y="1249"/>
                  <a:ext cx="1536" cy="1295"/>
                  <a:chOff x="288" y="1249"/>
                  <a:chExt cx="1536" cy="1295"/>
                </a:xfrm>
              </p:grpSpPr>
              <p:sp>
                <p:nvSpPr>
                  <p:cNvPr id="1518622" name="Text Box 30"/>
                  <p:cNvSpPr txBox="1">
                    <a:spLocks noChangeArrowheads="1"/>
                  </p:cNvSpPr>
                  <p:nvPr/>
                </p:nvSpPr>
                <p:spPr bwMode="auto">
                  <a:xfrm>
                    <a:off x="725" y="1249"/>
                    <a:ext cx="76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buyers</a:t>
                    </a:r>
                  </a:p>
                </p:txBody>
              </p:sp>
              <p:grpSp>
                <p:nvGrpSpPr>
                  <p:cNvPr id="1518623" name="Group 31"/>
                  <p:cNvGrpSpPr>
                    <a:grpSpLocks/>
                  </p:cNvGrpSpPr>
                  <p:nvPr/>
                </p:nvGrpSpPr>
                <p:grpSpPr bwMode="auto">
                  <a:xfrm>
                    <a:off x="288" y="1527"/>
                    <a:ext cx="1536" cy="1017"/>
                    <a:chOff x="288" y="1527"/>
                    <a:chExt cx="1536" cy="1017"/>
                  </a:xfrm>
                </p:grpSpPr>
                <p:sp>
                  <p:nvSpPr>
                    <p:cNvPr id="1518624" name="Rectangle 32"/>
                    <p:cNvSpPr>
                      <a:spLocks noChangeArrowheads="1"/>
                    </p:cNvSpPr>
                    <p:nvPr/>
                  </p:nvSpPr>
                  <p:spPr bwMode="auto">
                    <a:xfrm>
                      <a:off x="288" y="1527"/>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18625" name="Rectangle 33"/>
                    <p:cNvSpPr>
                      <a:spLocks noChangeArrowheads="1"/>
                    </p:cNvSpPr>
                    <p:nvPr/>
                  </p:nvSpPr>
                  <p:spPr bwMode="auto">
                    <a:xfrm>
                      <a:off x="288" y="1767"/>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8626" name="Rectangle 34"/>
                    <p:cNvSpPr>
                      <a:spLocks noChangeArrowheads="1"/>
                    </p:cNvSpPr>
                    <p:nvPr/>
                  </p:nvSpPr>
                  <p:spPr bwMode="auto">
                    <a:xfrm>
                      <a:off x="288" y="1959"/>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Sean Chai</a:t>
                      </a:r>
                    </a:p>
                  </p:txBody>
                </p:sp>
                <p:sp>
                  <p:nvSpPr>
                    <p:cNvPr id="1518627" name="Rectangle 35"/>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18628" name="Rectangle 36"/>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8629" name="Rectangle 37"/>
                    <p:cNvSpPr>
                      <a:spLocks noChangeArrowheads="1"/>
                    </p:cNvSpPr>
                    <p:nvPr/>
                  </p:nvSpPr>
                  <p:spPr bwMode="auto">
                    <a:xfrm>
                      <a:off x="1200"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8630" name="Rectangle 38"/>
                    <p:cNvSpPr>
                      <a:spLocks noChangeArrowheads="1"/>
                    </p:cNvSpPr>
                    <p:nvPr/>
                  </p:nvSpPr>
                  <p:spPr bwMode="auto">
                    <a:xfrm>
                      <a:off x="1200"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8631" name="Rectangle 39"/>
                    <p:cNvSpPr>
                      <a:spLocks noChangeArrowheads="1"/>
                    </p:cNvSpPr>
                    <p:nvPr/>
                  </p:nvSpPr>
                  <p:spPr bwMode="auto">
                    <a:xfrm>
                      <a:off x="1200"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18632" name="Rectangle 40"/>
                    <p:cNvSpPr>
                      <a:spLocks noChangeArrowheads="1"/>
                    </p:cNvSpPr>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8633" name="Rectangle 41"/>
                    <p:cNvSpPr>
                      <a:spLocks noChangeArrowheads="1"/>
                    </p:cNvSpPr>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grpSp>
            </p:grpSp>
          </p:grpSp>
          <p:sp>
            <p:nvSpPr>
              <p:cNvPr id="1518634" name="Freeform 42"/>
              <p:cNvSpPr>
                <a:spLocks/>
              </p:cNvSpPr>
              <p:nvPr/>
            </p:nvSpPr>
            <p:spPr bwMode="auto">
              <a:xfrm>
                <a:off x="1231" y="2594"/>
                <a:ext cx="3251" cy="1461"/>
              </a:xfrm>
              <a:custGeom>
                <a:avLst/>
                <a:gdLst>
                  <a:gd name="T0" fmla="*/ 0 w 3312"/>
                  <a:gd name="T1" fmla="*/ 0 h 1488"/>
                  <a:gd name="T2" fmla="*/ 624 w 3312"/>
                  <a:gd name="T3" fmla="*/ 0 h 1488"/>
                  <a:gd name="T4" fmla="*/ 624 w 3312"/>
                  <a:gd name="T5" fmla="*/ 528 h 1488"/>
                  <a:gd name="T6" fmla="*/ 2688 w 3312"/>
                  <a:gd name="T7" fmla="*/ 528 h 1488"/>
                  <a:gd name="T8" fmla="*/ 2688 w 3312"/>
                  <a:gd name="T9" fmla="*/ 192 h 1488"/>
                  <a:gd name="T10" fmla="*/ 3312 w 3312"/>
                  <a:gd name="T11" fmla="*/ 192 h 1488"/>
                  <a:gd name="T12" fmla="*/ 3312 w 3312"/>
                  <a:gd name="T13" fmla="*/ 1488 h 1488"/>
                  <a:gd name="T14" fmla="*/ 0 w 3312"/>
                  <a:gd name="T15" fmla="*/ 1488 h 1488"/>
                  <a:gd name="T16" fmla="*/ 0 w 3312"/>
                  <a:gd name="T17" fmla="*/ 0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2" h="1488">
                    <a:moveTo>
                      <a:pt x="0" y="0"/>
                    </a:moveTo>
                    <a:lnTo>
                      <a:pt x="624" y="0"/>
                    </a:lnTo>
                    <a:lnTo>
                      <a:pt x="624" y="528"/>
                    </a:lnTo>
                    <a:lnTo>
                      <a:pt x="2688" y="528"/>
                    </a:lnTo>
                    <a:lnTo>
                      <a:pt x="2688" y="192"/>
                    </a:lnTo>
                    <a:lnTo>
                      <a:pt x="3312" y="192"/>
                    </a:lnTo>
                    <a:lnTo>
                      <a:pt x="3312" y="1488"/>
                    </a:lnTo>
                    <a:lnTo>
                      <a:pt x="0" y="1488"/>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zh-CN" altLang="en-US"/>
              </a:p>
            </p:txBody>
          </p:sp>
        </p:grpSp>
        <p:grpSp>
          <p:nvGrpSpPr>
            <p:cNvPr id="1518635" name="Group 43"/>
            <p:cNvGrpSpPr>
              <a:grpSpLocks/>
            </p:cNvGrpSpPr>
            <p:nvPr/>
          </p:nvGrpSpPr>
          <p:grpSpPr bwMode="auto">
            <a:xfrm>
              <a:off x="1872" y="2574"/>
              <a:ext cx="1920" cy="1495"/>
              <a:chOff x="1872" y="2537"/>
              <a:chExt cx="1920" cy="1495"/>
            </a:xfrm>
          </p:grpSpPr>
          <p:sp>
            <p:nvSpPr>
              <p:cNvPr id="1518636" name="Text Box 44"/>
              <p:cNvSpPr txBox="1">
                <a:spLocks noChangeArrowheads="1"/>
              </p:cNvSpPr>
              <p:nvPr/>
            </p:nvSpPr>
            <p:spPr bwMode="auto">
              <a:xfrm>
                <a:off x="2481" y="2537"/>
                <a:ext cx="7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Result</a:t>
                </a:r>
              </a:p>
            </p:txBody>
          </p:sp>
          <p:grpSp>
            <p:nvGrpSpPr>
              <p:cNvPr id="1518637" name="Group 45"/>
              <p:cNvGrpSpPr>
                <a:grpSpLocks/>
              </p:cNvGrpSpPr>
              <p:nvPr/>
            </p:nvGrpSpPr>
            <p:grpSpPr bwMode="auto">
              <a:xfrm>
                <a:off x="1872" y="2823"/>
                <a:ext cx="1920" cy="1209"/>
                <a:chOff x="1872" y="2823"/>
                <a:chExt cx="1920" cy="1209"/>
              </a:xfrm>
            </p:grpSpPr>
            <p:sp>
              <p:nvSpPr>
                <p:cNvPr id="1518638" name="Rectangle 46"/>
                <p:cNvSpPr>
                  <a:spLocks noChangeArrowheads="1"/>
                </p:cNvSpPr>
                <p:nvPr/>
              </p:nvSpPr>
              <p:spPr bwMode="auto">
                <a:xfrm>
                  <a:off x="1872" y="2823"/>
                  <a:ext cx="86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18639" name="Rectangle 47"/>
                <p:cNvSpPr>
                  <a:spLocks noChangeArrowheads="1"/>
                </p:cNvSpPr>
                <p:nvPr/>
              </p:nvSpPr>
              <p:spPr bwMode="auto">
                <a:xfrm>
                  <a:off x="1872" y="3063"/>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8640" name="Rectangle 48"/>
                <p:cNvSpPr>
                  <a:spLocks noChangeArrowheads="1"/>
                </p:cNvSpPr>
                <p:nvPr/>
              </p:nvSpPr>
              <p:spPr bwMode="auto">
                <a:xfrm>
                  <a:off x="1872" y="325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8641" name="Rectangle 49"/>
                <p:cNvSpPr>
                  <a:spLocks noChangeArrowheads="1"/>
                </p:cNvSpPr>
                <p:nvPr/>
              </p:nvSpPr>
              <p:spPr bwMode="auto">
                <a:xfrm>
                  <a:off x="1872" y="344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8642" name="Rectangle 50"/>
                <p:cNvSpPr>
                  <a:spLocks noChangeArrowheads="1"/>
                </p:cNvSpPr>
                <p:nvPr/>
              </p:nvSpPr>
              <p:spPr bwMode="auto">
                <a:xfrm>
                  <a:off x="1872" y="3639"/>
                  <a:ext cx="86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18643" name="Rectangle 51"/>
                <p:cNvSpPr>
                  <a:spLocks noChangeArrowheads="1"/>
                </p:cNvSpPr>
                <p:nvPr/>
              </p:nvSpPr>
              <p:spPr bwMode="auto">
                <a:xfrm>
                  <a:off x="2736" y="2823"/>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8644" name="Rectangle 52"/>
                <p:cNvSpPr>
                  <a:spLocks noChangeArrowheads="1"/>
                </p:cNvSpPr>
                <p:nvPr/>
              </p:nvSpPr>
              <p:spPr bwMode="auto">
                <a:xfrm>
                  <a:off x="3360" y="2823"/>
                  <a:ext cx="43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18645" name="Rectangle 53"/>
                <p:cNvSpPr>
                  <a:spLocks noChangeArrowheads="1"/>
                </p:cNvSpPr>
                <p:nvPr/>
              </p:nvSpPr>
              <p:spPr bwMode="auto">
                <a:xfrm>
                  <a:off x="2736" y="306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8646" name="Rectangle 54"/>
                <p:cNvSpPr>
                  <a:spLocks noChangeArrowheads="1"/>
                </p:cNvSpPr>
                <p:nvPr/>
              </p:nvSpPr>
              <p:spPr bwMode="auto">
                <a:xfrm>
                  <a:off x="2736" y="3255"/>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8647" name="Rectangle 55"/>
                <p:cNvSpPr>
                  <a:spLocks noChangeArrowheads="1"/>
                </p:cNvSpPr>
                <p:nvPr/>
              </p:nvSpPr>
              <p:spPr bwMode="auto">
                <a:xfrm>
                  <a:off x="2736" y="344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8648" name="Rectangle 56"/>
                <p:cNvSpPr>
                  <a:spLocks noChangeArrowheads="1"/>
                </p:cNvSpPr>
                <p:nvPr/>
              </p:nvSpPr>
              <p:spPr bwMode="auto">
                <a:xfrm>
                  <a:off x="2736" y="3639"/>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8649" name="Rectangle 57"/>
                <p:cNvSpPr>
                  <a:spLocks noChangeArrowheads="1"/>
                </p:cNvSpPr>
                <p:nvPr/>
              </p:nvSpPr>
              <p:spPr bwMode="auto">
                <a:xfrm>
                  <a:off x="3360" y="3063"/>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15</a:t>
                  </a:r>
                </a:p>
              </p:txBody>
            </p:sp>
            <p:sp>
              <p:nvSpPr>
                <p:cNvPr id="1518650" name="Rectangle 58"/>
                <p:cNvSpPr>
                  <a:spLocks noChangeArrowheads="1"/>
                </p:cNvSpPr>
                <p:nvPr/>
              </p:nvSpPr>
              <p:spPr bwMode="auto">
                <a:xfrm>
                  <a:off x="3360" y="325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18651" name="Rectangle 59"/>
                <p:cNvSpPr>
                  <a:spLocks noChangeArrowheads="1"/>
                </p:cNvSpPr>
                <p:nvPr/>
              </p:nvSpPr>
              <p:spPr bwMode="auto">
                <a:xfrm>
                  <a:off x="3360" y="344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37</a:t>
                  </a:r>
                </a:p>
              </p:txBody>
            </p:sp>
            <p:sp>
              <p:nvSpPr>
                <p:cNvPr id="1518652" name="Rectangle 60"/>
                <p:cNvSpPr>
                  <a:spLocks noChangeArrowheads="1"/>
                </p:cNvSpPr>
                <p:nvPr/>
              </p:nvSpPr>
              <p:spPr bwMode="auto">
                <a:xfrm>
                  <a:off x="3360" y="3639"/>
                  <a:ext cx="43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11</a:t>
                  </a:r>
                </a:p>
              </p:txBody>
            </p:sp>
            <p:sp>
              <p:nvSpPr>
                <p:cNvPr id="1518653" name="Rectangle 61"/>
                <p:cNvSpPr>
                  <a:spLocks noChangeArrowheads="1"/>
                </p:cNvSpPr>
                <p:nvPr/>
              </p:nvSpPr>
              <p:spPr bwMode="auto">
                <a:xfrm>
                  <a:off x="1872" y="384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8654" name="Rectangle 62"/>
                <p:cNvSpPr>
                  <a:spLocks noChangeArrowheads="1"/>
                </p:cNvSpPr>
                <p:nvPr/>
              </p:nvSpPr>
              <p:spPr bwMode="auto">
                <a:xfrm>
                  <a:off x="2736" y="384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8655" name="Rectangle 63"/>
                <p:cNvSpPr>
                  <a:spLocks noChangeArrowheads="1"/>
                </p:cNvSpPr>
                <p:nvPr/>
              </p:nvSpPr>
              <p:spPr bwMode="auto">
                <a:xfrm>
                  <a:off x="3360" y="384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1003</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8595">
                                            <p:txEl>
                                              <p:pRg st="0" end="0"/>
                                            </p:txEl>
                                          </p:spTgt>
                                        </p:tgtEl>
                                        <p:attrNameLst>
                                          <p:attrName>style.visibility</p:attrName>
                                        </p:attrNameLst>
                                      </p:cBhvr>
                                      <p:to>
                                        <p:strVal val="visible"/>
                                      </p:to>
                                    </p:set>
                                    <p:anim calcmode="lin" valueType="num">
                                      <p:cBhvr additive="base">
                                        <p:cTn id="7" dur="500" fill="hold"/>
                                        <p:tgtEl>
                                          <p:spTgt spid="1518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8595">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18595">
                                            <p:txEl>
                                              <p:pRg st="0" end="0"/>
                                            </p:txEl>
                                          </p:spTgt>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518596"/>
                                        </p:tgtEl>
                                        <p:attrNameLst>
                                          <p:attrName>style.visibility</p:attrName>
                                        </p:attrNameLst>
                                      </p:cBhvr>
                                      <p:to>
                                        <p:strVal val="visible"/>
                                      </p:to>
                                    </p:set>
                                    <p:animEffect transition="in" filter="blinds(horizontal)">
                                      <p:cBhvr>
                                        <p:cTn id="13" dur="500"/>
                                        <p:tgtEl>
                                          <p:spTgt spid="151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8595"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CC64866-184F-4BC0-AA82-0F8435DC750D}" type="slidenum">
              <a:rPr lang="zh-CN" altLang="en-US"/>
              <a:pPr/>
              <a:t>7</a:t>
            </a:fld>
            <a:endParaRPr lang="en-US" altLang="zh-CN"/>
          </a:p>
        </p:txBody>
      </p:sp>
      <p:sp>
        <p:nvSpPr>
          <p:cNvPr id="6" name="日期占位符 4"/>
          <p:cNvSpPr>
            <a:spLocks noGrp="1"/>
          </p:cNvSpPr>
          <p:nvPr>
            <p:ph type="dt" sz="half" idx="11"/>
          </p:nvPr>
        </p:nvSpPr>
        <p:spPr/>
        <p:txBody>
          <a:bodyPr/>
          <a:lstStyle/>
          <a:p>
            <a:fld id="{F7D6CB58-80CA-4E4F-80FC-FA29C182F21D}" type="datetime1">
              <a:rPr lang="zh-CN" altLang="en-US"/>
              <a:pPr/>
              <a:t>2023/3/5</a:t>
            </a:fld>
            <a:endParaRPr lang="en-US" altLang="zh-CN" sz="1000"/>
          </a:p>
        </p:txBody>
      </p:sp>
      <p:sp>
        <p:nvSpPr>
          <p:cNvPr id="1360898" name="Rectangle 2"/>
          <p:cNvSpPr>
            <a:spLocks noGrp="1" noChangeArrowheads="1"/>
          </p:cNvSpPr>
          <p:nvPr>
            <p:ph type="title"/>
          </p:nvPr>
        </p:nvSpPr>
        <p:spPr/>
        <p:txBody>
          <a:bodyPr/>
          <a:lstStyle/>
          <a:p>
            <a:r>
              <a:rPr lang="en-US" altLang="zh-CN"/>
              <a:t>4.3 </a:t>
            </a:r>
            <a:r>
              <a:rPr lang="zh-CN" altLang="en-US"/>
              <a:t>数 据 定 义</a:t>
            </a:r>
          </a:p>
        </p:txBody>
      </p:sp>
      <p:sp>
        <p:nvSpPr>
          <p:cNvPr id="1360899" name="Rectangle 3"/>
          <p:cNvSpPr>
            <a:spLocks noGrp="1" noChangeArrowheads="1"/>
          </p:cNvSpPr>
          <p:nvPr>
            <p:ph type="body" idx="1"/>
          </p:nvPr>
        </p:nvSpPr>
        <p:spPr>
          <a:xfrm>
            <a:off x="650875" y="1143000"/>
            <a:ext cx="8820150" cy="768350"/>
          </a:xfrm>
        </p:spPr>
        <p:txBody>
          <a:bodyPr/>
          <a:lstStyle/>
          <a:p>
            <a:r>
              <a:rPr lang="en-US" altLang="zh-CN" dirty="0"/>
              <a:t>SQL</a:t>
            </a:r>
            <a:r>
              <a:rPr lang="zh-CN" altLang="en-US" dirty="0"/>
              <a:t>的数据定义功能主要包括定义表、定义视图和定义索引，在</a:t>
            </a:r>
            <a:r>
              <a:rPr lang="en-US" altLang="zh-CN" dirty="0"/>
              <a:t>SQL2</a:t>
            </a:r>
            <a:r>
              <a:rPr lang="zh-CN" altLang="en-US" dirty="0"/>
              <a:t>中还增加了对</a:t>
            </a:r>
            <a:r>
              <a:rPr lang="en-US" altLang="zh-CN" dirty="0"/>
              <a:t>SQL</a:t>
            </a:r>
            <a:r>
              <a:rPr lang="zh-CN" altLang="en-US" dirty="0"/>
              <a:t>数据库模式的定义 </a:t>
            </a:r>
          </a:p>
        </p:txBody>
      </p:sp>
      <p:graphicFrame>
        <p:nvGraphicFramePr>
          <p:cNvPr id="1360900" name="Object 4"/>
          <p:cNvGraphicFramePr>
            <a:graphicFrameLocks noChangeAspect="1"/>
          </p:cNvGraphicFramePr>
          <p:nvPr>
            <p:extLst>
              <p:ext uri="{D42A27DB-BD31-4B8C-83A1-F6EECF244321}">
                <p14:modId xmlns:p14="http://schemas.microsoft.com/office/powerpoint/2010/main" val="2087676471"/>
              </p:ext>
            </p:extLst>
          </p:nvPr>
        </p:nvGraphicFramePr>
        <p:xfrm>
          <a:off x="269875" y="2290763"/>
          <a:ext cx="9297988" cy="3302000"/>
        </p:xfrm>
        <a:graphic>
          <a:graphicData uri="http://schemas.openxmlformats.org/presentationml/2006/ole">
            <mc:AlternateContent xmlns:mc="http://schemas.openxmlformats.org/markup-compatibility/2006">
              <mc:Choice xmlns:v="urn:schemas-microsoft-com:vml" Requires="v">
                <p:oleObj spid="_x0000_s1360969" name="Document" r:id="rId3" imgW="4696910" imgH="1668660" progId="Word.Document.8">
                  <p:embed/>
                </p:oleObj>
              </mc:Choice>
              <mc:Fallback>
                <p:oleObj name="Document" r:id="rId3" imgW="4696910" imgH="1668660" progId="Word.Document.8">
                  <p:embed/>
                  <p:pic>
                    <p:nvPicPr>
                      <p:cNvPr id="0" name="Object 4"/>
                      <p:cNvPicPr>
                        <a:picLocks noChangeAspect="1" noChangeArrowheads="1"/>
                      </p:cNvPicPr>
                      <p:nvPr/>
                    </p:nvPicPr>
                    <p:blipFill>
                      <a:blip r:embed="rId4"/>
                      <a:srcRect/>
                      <a:stretch>
                        <a:fillRect/>
                      </a:stretch>
                    </p:blipFill>
                    <p:spPr bwMode="auto">
                      <a:xfrm>
                        <a:off x="269875" y="2290763"/>
                        <a:ext cx="9297988"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23">
            <a:extLst>
              <a:ext uri="{FF2B5EF4-FFF2-40B4-BE49-F238E27FC236}">
                <a16:creationId xmlns:a16="http://schemas.microsoft.com/office/drawing/2014/main" id="{855F82A9-7BEB-4FF2-9413-BE40DEDAAB76}"/>
              </a:ext>
            </a:extLst>
          </p:cNvPr>
          <p:cNvSpPr>
            <a:spLocks noChangeArrowheads="1"/>
          </p:cNvSpPr>
          <p:nvPr/>
        </p:nvSpPr>
        <p:spPr bwMode="auto">
          <a:xfrm>
            <a:off x="269875" y="5634910"/>
            <a:ext cx="9003605" cy="476726"/>
          </a:xfrm>
          <a:prstGeom prst="wedgeRoundRectCallout">
            <a:avLst>
              <a:gd name="adj1" fmla="val -39402"/>
              <a:gd name="adj2" fmla="val -388436"/>
              <a:gd name="adj3" fmla="val 16667"/>
            </a:avLst>
          </a:prstGeom>
          <a:noFill/>
          <a:ln w="1905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ts val="0"/>
              </a:spcBef>
            </a:pPr>
            <a:r>
              <a:rPr kumimoji="1" lang="zh-CN" altLang="en-US" sz="2800" dirty="0">
                <a:latin typeface="宋体" pitchFamily="2" charset="-122"/>
              </a:rPr>
              <a:t>此处的模式为命名空间，和之前提到的模式不同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 name="灯片编号占位符 3"/>
          <p:cNvSpPr>
            <a:spLocks noGrp="1"/>
          </p:cNvSpPr>
          <p:nvPr>
            <p:ph type="sldNum" sz="quarter" idx="10"/>
          </p:nvPr>
        </p:nvSpPr>
        <p:spPr/>
        <p:txBody>
          <a:bodyPr/>
          <a:lstStyle/>
          <a:p>
            <a:fld id="{91C0496D-CE02-4FE1-B338-4540A41523AF}" type="slidenum">
              <a:rPr lang="zh-CN" altLang="en-US"/>
              <a:pPr/>
              <a:t>70</a:t>
            </a:fld>
            <a:endParaRPr lang="en-US" altLang="zh-CN"/>
          </a:p>
        </p:txBody>
      </p:sp>
      <p:sp>
        <p:nvSpPr>
          <p:cNvPr id="65" name="日期占位符 4"/>
          <p:cNvSpPr>
            <a:spLocks noGrp="1"/>
          </p:cNvSpPr>
          <p:nvPr>
            <p:ph type="dt" sz="half" idx="11"/>
          </p:nvPr>
        </p:nvSpPr>
        <p:spPr/>
        <p:txBody>
          <a:bodyPr/>
          <a:lstStyle/>
          <a:p>
            <a:fld id="{10343F22-82AE-4BB4-9428-EDE3846EE339}" type="datetime1">
              <a:rPr lang="zh-CN" altLang="en-US"/>
              <a:pPr/>
              <a:t>2023/3/5</a:t>
            </a:fld>
            <a:endParaRPr lang="en-US" altLang="zh-CN" sz="1000"/>
          </a:p>
        </p:txBody>
      </p:sp>
      <p:sp>
        <p:nvSpPr>
          <p:cNvPr id="1520642" name="Rectangle 2"/>
          <p:cNvSpPr>
            <a:spLocks noGrp="1" noChangeArrowheads="1"/>
          </p:cNvSpPr>
          <p:nvPr>
            <p:ph type="title"/>
          </p:nvPr>
        </p:nvSpPr>
        <p:spPr/>
        <p:txBody>
          <a:bodyPr/>
          <a:lstStyle/>
          <a:p>
            <a:pPr defTabSz="914400"/>
            <a:r>
              <a:rPr lang="zh-CN" altLang="en-US"/>
              <a:t>连接查询</a:t>
            </a:r>
          </a:p>
        </p:txBody>
      </p:sp>
      <p:sp>
        <p:nvSpPr>
          <p:cNvPr id="1520643" name="Rectangle 3"/>
          <p:cNvSpPr>
            <a:spLocks noGrp="1" noChangeArrowheads="1"/>
          </p:cNvSpPr>
          <p:nvPr>
            <p:ph type="body" idx="1"/>
          </p:nvPr>
        </p:nvSpPr>
        <p:spPr>
          <a:xfrm>
            <a:off x="831850" y="1153796"/>
            <a:ext cx="8820150" cy="2752725"/>
          </a:xfrm>
        </p:spPr>
        <p:txBody>
          <a:bodyPr/>
          <a:lstStyle/>
          <a:p>
            <a:pPr marL="342900" indent="-342900" defTabSz="914400"/>
            <a:r>
              <a:rPr lang="zh-CN" altLang="en-US" dirty="0"/>
              <a:t>内连接</a:t>
            </a:r>
          </a:p>
          <a:p>
            <a:pPr marL="742950" lvl="1" indent="-285750" defTabSz="914400"/>
            <a:r>
              <a:rPr lang="zh-CN" altLang="en-US" dirty="0"/>
              <a:t>典型的联接运算，使用像 </a:t>
            </a:r>
            <a:r>
              <a:rPr lang="en-US" altLang="zh-CN" dirty="0"/>
              <a:t>= </a:t>
            </a:r>
            <a:r>
              <a:rPr lang="zh-CN" altLang="en-US" dirty="0"/>
              <a:t>或 </a:t>
            </a:r>
            <a:r>
              <a:rPr lang="en-US" altLang="zh-CN" dirty="0"/>
              <a:t>&lt;&gt; </a:t>
            </a:r>
            <a:r>
              <a:rPr lang="zh-CN" altLang="en-US" dirty="0"/>
              <a:t>之类的比较运算符）。包括相等联接和自然联接。 </a:t>
            </a:r>
          </a:p>
          <a:p>
            <a:pPr marL="742950" lvl="1" indent="-285750" defTabSz="914400"/>
            <a:r>
              <a:rPr lang="zh-CN" altLang="en-US" dirty="0"/>
              <a:t>内联接使用比较运算符根据每个表共有的列的值匹配两个表中的行</a:t>
            </a:r>
          </a:p>
          <a:p>
            <a:pPr marL="342900" indent="-342900" defTabSz="914400"/>
            <a:r>
              <a:rPr lang="en-US" altLang="zh-CN" dirty="0"/>
              <a:t>SQL Server </a:t>
            </a:r>
            <a:r>
              <a:rPr lang="zh-CN" altLang="en-US" dirty="0"/>
              <a:t>的语法格式，</a:t>
            </a:r>
            <a:r>
              <a:rPr lang="en-US" altLang="zh-CN" dirty="0"/>
              <a:t>INNER </a:t>
            </a:r>
            <a:r>
              <a:rPr lang="zh-CN" altLang="en-US" dirty="0"/>
              <a:t>可以省略</a:t>
            </a:r>
          </a:p>
        </p:txBody>
      </p:sp>
      <p:grpSp>
        <p:nvGrpSpPr>
          <p:cNvPr id="1520644" name="Group 4"/>
          <p:cNvGrpSpPr>
            <a:grpSpLocks/>
          </p:cNvGrpSpPr>
          <p:nvPr/>
        </p:nvGrpSpPr>
        <p:grpSpPr bwMode="auto">
          <a:xfrm>
            <a:off x="577850" y="1125538"/>
            <a:ext cx="8750300" cy="5468937"/>
            <a:chOff x="336" y="624"/>
            <a:chExt cx="5088" cy="3445"/>
          </a:xfrm>
        </p:grpSpPr>
        <p:sp>
          <p:nvSpPr>
            <p:cNvPr id="1520645" name="Rectangle 5"/>
            <p:cNvSpPr>
              <a:spLocks noChangeArrowheads="1"/>
            </p:cNvSpPr>
            <p:nvPr/>
          </p:nvSpPr>
          <p:spPr bwMode="auto">
            <a:xfrm>
              <a:off x="528" y="624"/>
              <a:ext cx="4848" cy="74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a:lnSpc>
                  <a:spcPct val="90000"/>
                </a:lnSpc>
                <a:tabLst>
                  <a:tab pos="2800350" algn="l"/>
                </a:tabLst>
              </a:pPr>
              <a:r>
                <a:rPr lang="en-US" altLang="en-US">
                  <a:latin typeface="Lucida Sans Typewriter" pitchFamily="49" charset="0"/>
                </a:rPr>
                <a:t>SELECT buyer_name, sales.buyer_id, qty</a:t>
              </a:r>
            </a:p>
            <a:p>
              <a:pPr marL="228600" algn="l">
                <a:lnSpc>
                  <a:spcPct val="90000"/>
                </a:lnSpc>
                <a:tabLst>
                  <a:tab pos="2800350" algn="l"/>
                </a:tabLst>
              </a:pPr>
              <a:r>
                <a:rPr lang="en-US" altLang="en-US">
                  <a:latin typeface="Lucida Sans Typewriter" pitchFamily="49" charset="0"/>
                </a:rPr>
                <a:t>  FROM buyers </a:t>
              </a:r>
              <a:r>
                <a:rPr lang="en-US" altLang="zh-CN">
                  <a:solidFill>
                    <a:srgbClr val="FF0000"/>
                  </a:solidFill>
                  <a:latin typeface="Lucida Sans Typewriter" pitchFamily="49" charset="0"/>
                </a:rPr>
                <a:t>INNER JOIN</a:t>
              </a:r>
              <a:r>
                <a:rPr lang="en-US" altLang="zh-CN">
                  <a:latin typeface="Lucida Sans Typewriter" pitchFamily="49" charset="0"/>
                </a:rPr>
                <a:t> </a:t>
              </a:r>
              <a:r>
                <a:rPr lang="en-US" altLang="en-US">
                  <a:latin typeface="Lucida Sans Typewriter" pitchFamily="49" charset="0"/>
                </a:rPr>
                <a:t>sales</a:t>
              </a:r>
            </a:p>
            <a:p>
              <a:pPr marL="228600" algn="l">
                <a:lnSpc>
                  <a:spcPct val="90000"/>
                </a:lnSpc>
                <a:tabLst>
                  <a:tab pos="2800350" algn="l"/>
                </a:tabLst>
              </a:pPr>
              <a:r>
                <a:rPr lang="en-US" altLang="zh-CN">
                  <a:solidFill>
                    <a:srgbClr val="FF0000"/>
                  </a:solidFill>
                  <a:latin typeface="Lucida Sans Typewriter" pitchFamily="49" charset="0"/>
                </a:rPr>
                <a:t>  ON</a:t>
              </a:r>
              <a:r>
                <a:rPr lang="en-US" altLang="en-US">
                  <a:latin typeface="Lucida Sans Typewriter" pitchFamily="49" charset="0"/>
                </a:rPr>
                <a:t> buyers.buyer_id = sales.buyer_id</a:t>
              </a:r>
            </a:p>
          </p:txBody>
        </p:sp>
        <p:grpSp>
          <p:nvGrpSpPr>
            <p:cNvPr id="1520646" name="Group 6"/>
            <p:cNvGrpSpPr>
              <a:grpSpLocks/>
            </p:cNvGrpSpPr>
            <p:nvPr/>
          </p:nvGrpSpPr>
          <p:grpSpPr bwMode="auto">
            <a:xfrm>
              <a:off x="336" y="1313"/>
              <a:ext cx="5088" cy="2731"/>
              <a:chOff x="336" y="1324"/>
              <a:chExt cx="5088" cy="2731"/>
            </a:xfrm>
          </p:grpSpPr>
          <p:grpSp>
            <p:nvGrpSpPr>
              <p:cNvPr id="1520647" name="Group 7"/>
              <p:cNvGrpSpPr>
                <a:grpSpLocks/>
              </p:cNvGrpSpPr>
              <p:nvPr/>
            </p:nvGrpSpPr>
            <p:grpSpPr bwMode="auto">
              <a:xfrm>
                <a:off x="336" y="1324"/>
                <a:ext cx="5088" cy="1460"/>
                <a:chOff x="288" y="1249"/>
                <a:chExt cx="5184" cy="1487"/>
              </a:xfrm>
            </p:grpSpPr>
            <p:grpSp>
              <p:nvGrpSpPr>
                <p:cNvPr id="1520648" name="Group 8"/>
                <p:cNvGrpSpPr>
                  <a:grpSpLocks/>
                </p:cNvGrpSpPr>
                <p:nvPr/>
              </p:nvGrpSpPr>
              <p:grpSpPr bwMode="auto">
                <a:xfrm>
                  <a:off x="3888" y="1249"/>
                  <a:ext cx="1584" cy="1487"/>
                  <a:chOff x="3888" y="1249"/>
                  <a:chExt cx="1584" cy="1487"/>
                </a:xfrm>
              </p:grpSpPr>
              <p:sp>
                <p:nvSpPr>
                  <p:cNvPr id="1520649" name="Text Box 9"/>
                  <p:cNvSpPr txBox="1">
                    <a:spLocks noChangeArrowheads="1"/>
                  </p:cNvSpPr>
                  <p:nvPr/>
                </p:nvSpPr>
                <p:spPr bwMode="auto">
                  <a:xfrm>
                    <a:off x="4400" y="1249"/>
                    <a:ext cx="60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sales</a:t>
                    </a:r>
                  </a:p>
                </p:txBody>
              </p:sp>
              <p:grpSp>
                <p:nvGrpSpPr>
                  <p:cNvPr id="1520650" name="Group 10"/>
                  <p:cNvGrpSpPr>
                    <a:grpSpLocks/>
                  </p:cNvGrpSpPr>
                  <p:nvPr/>
                </p:nvGrpSpPr>
                <p:grpSpPr bwMode="auto">
                  <a:xfrm>
                    <a:off x="3888" y="1527"/>
                    <a:ext cx="1584" cy="1209"/>
                    <a:chOff x="3888" y="1527"/>
                    <a:chExt cx="1584" cy="1209"/>
                  </a:xfrm>
                </p:grpSpPr>
                <p:sp>
                  <p:nvSpPr>
                    <p:cNvPr id="1520651" name="Rectangle 11"/>
                    <p:cNvSpPr>
                      <a:spLocks noChangeArrowheads="1"/>
                    </p:cNvSpPr>
                    <p:nvPr/>
                  </p:nvSpPr>
                  <p:spPr bwMode="auto">
                    <a:xfrm>
                      <a:off x="3888"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20652" name="Rectangle 12"/>
                    <p:cNvSpPr>
                      <a:spLocks noChangeArrowheads="1"/>
                    </p:cNvSpPr>
                    <p:nvPr/>
                  </p:nvSpPr>
                  <p:spPr bwMode="auto">
                    <a:xfrm>
                      <a:off x="4512" y="1527"/>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20653" name="Rectangle 13"/>
                    <p:cNvSpPr>
                      <a:spLocks noChangeArrowheads="1"/>
                    </p:cNvSpPr>
                    <p:nvPr/>
                  </p:nvSpPr>
                  <p:spPr bwMode="auto">
                    <a:xfrm>
                      <a:off x="5088" y="1527"/>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20654" name="Rectangle 14"/>
                    <p:cNvSpPr>
                      <a:spLocks noChangeArrowheads="1"/>
                    </p:cNvSpPr>
                    <p:nvPr/>
                  </p:nvSpPr>
                  <p:spPr bwMode="auto">
                    <a:xfrm>
                      <a:off x="3888"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20655" name="Rectangle 15"/>
                    <p:cNvSpPr>
                      <a:spLocks noChangeArrowheads="1"/>
                    </p:cNvSpPr>
                    <p:nvPr/>
                  </p:nvSpPr>
                  <p:spPr bwMode="auto">
                    <a:xfrm>
                      <a:off x="3888"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20656" name="Rectangle 16"/>
                    <p:cNvSpPr>
                      <a:spLocks noChangeArrowheads="1"/>
                    </p:cNvSpPr>
                    <p:nvPr/>
                  </p:nvSpPr>
                  <p:spPr bwMode="auto">
                    <a:xfrm>
                      <a:off x="3888"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20657" name="Rectangle 17"/>
                    <p:cNvSpPr>
                      <a:spLocks noChangeArrowheads="1"/>
                    </p:cNvSpPr>
                    <p:nvPr/>
                  </p:nvSpPr>
                  <p:spPr bwMode="auto">
                    <a:xfrm>
                      <a:off x="3888" y="234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20658" name="Rectangle 18"/>
                    <p:cNvSpPr>
                      <a:spLocks noChangeArrowheads="1"/>
                    </p:cNvSpPr>
                    <p:nvPr/>
                  </p:nvSpPr>
                  <p:spPr bwMode="auto">
                    <a:xfrm>
                      <a:off x="4512" y="1767"/>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2</a:t>
                      </a:r>
                    </a:p>
                  </p:txBody>
                </p:sp>
                <p:sp>
                  <p:nvSpPr>
                    <p:cNvPr id="1520659" name="Rectangle 19"/>
                    <p:cNvSpPr>
                      <a:spLocks noChangeArrowheads="1"/>
                    </p:cNvSpPr>
                    <p:nvPr/>
                  </p:nvSpPr>
                  <p:spPr bwMode="auto">
                    <a:xfrm>
                      <a:off x="4512" y="1959"/>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a:t>
                      </a:r>
                    </a:p>
                  </p:txBody>
                </p:sp>
                <p:sp>
                  <p:nvSpPr>
                    <p:cNvPr id="1520660" name="Rectangle 20"/>
                    <p:cNvSpPr>
                      <a:spLocks noChangeArrowheads="1"/>
                    </p:cNvSpPr>
                    <p:nvPr/>
                  </p:nvSpPr>
                  <p:spPr bwMode="auto">
                    <a:xfrm>
                      <a:off x="4512" y="2151"/>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a:t>
                      </a:r>
                    </a:p>
                  </p:txBody>
                </p:sp>
                <p:sp>
                  <p:nvSpPr>
                    <p:cNvPr id="1520661" name="Rectangle 21"/>
                    <p:cNvSpPr>
                      <a:spLocks noChangeArrowheads="1"/>
                    </p:cNvSpPr>
                    <p:nvPr/>
                  </p:nvSpPr>
                  <p:spPr bwMode="auto">
                    <a:xfrm>
                      <a:off x="4512" y="2343"/>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20662" name="Rectangle 22"/>
                    <p:cNvSpPr>
                      <a:spLocks noChangeArrowheads="1"/>
                    </p:cNvSpPr>
                    <p:nvPr/>
                  </p:nvSpPr>
                  <p:spPr bwMode="auto">
                    <a:xfrm>
                      <a:off x="5088" y="176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15</a:t>
                      </a:r>
                    </a:p>
                  </p:txBody>
                </p:sp>
                <p:sp>
                  <p:nvSpPr>
                    <p:cNvPr id="1520663" name="Rectangle 23"/>
                    <p:cNvSpPr>
                      <a:spLocks noChangeArrowheads="1"/>
                    </p:cNvSpPr>
                    <p:nvPr/>
                  </p:nvSpPr>
                  <p:spPr bwMode="auto">
                    <a:xfrm>
                      <a:off x="5088" y="195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20664" name="Rectangle 24"/>
                    <p:cNvSpPr>
                      <a:spLocks noChangeArrowheads="1"/>
                    </p:cNvSpPr>
                    <p:nvPr/>
                  </p:nvSpPr>
                  <p:spPr bwMode="auto">
                    <a:xfrm>
                      <a:off x="5088" y="2151"/>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37</a:t>
                      </a:r>
                    </a:p>
                  </p:txBody>
                </p:sp>
                <p:sp>
                  <p:nvSpPr>
                    <p:cNvPr id="1520665" name="Rectangle 25"/>
                    <p:cNvSpPr>
                      <a:spLocks noChangeArrowheads="1"/>
                    </p:cNvSpPr>
                    <p:nvPr/>
                  </p:nvSpPr>
                  <p:spPr bwMode="auto">
                    <a:xfrm>
                      <a:off x="5088" y="234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11</a:t>
                      </a:r>
                    </a:p>
                  </p:txBody>
                </p:sp>
                <p:sp>
                  <p:nvSpPr>
                    <p:cNvPr id="1520666" name="Rectangle 26"/>
                    <p:cNvSpPr>
                      <a:spLocks noChangeArrowheads="1"/>
                    </p:cNvSpPr>
                    <p:nvPr/>
                  </p:nvSpPr>
                  <p:spPr bwMode="auto">
                    <a:xfrm>
                      <a:off x="3888" y="2535"/>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20667" name="Rectangle 27"/>
                    <p:cNvSpPr>
                      <a:spLocks noChangeArrowheads="1"/>
                    </p:cNvSpPr>
                    <p:nvPr/>
                  </p:nvSpPr>
                  <p:spPr bwMode="auto">
                    <a:xfrm>
                      <a:off x="4512" y="2535"/>
                      <a:ext cx="576"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2</a:t>
                      </a:r>
                    </a:p>
                  </p:txBody>
                </p:sp>
                <p:sp>
                  <p:nvSpPr>
                    <p:cNvPr id="1520668" name="Rectangle 28"/>
                    <p:cNvSpPr>
                      <a:spLocks noChangeArrowheads="1"/>
                    </p:cNvSpPr>
                    <p:nvPr/>
                  </p:nvSpPr>
                  <p:spPr bwMode="auto">
                    <a:xfrm>
                      <a:off x="5088" y="2535"/>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1003</a:t>
                      </a:r>
                    </a:p>
                  </p:txBody>
                </p:sp>
              </p:grpSp>
            </p:grpSp>
            <p:grpSp>
              <p:nvGrpSpPr>
                <p:cNvPr id="1520669" name="Group 29"/>
                <p:cNvGrpSpPr>
                  <a:grpSpLocks/>
                </p:cNvGrpSpPr>
                <p:nvPr/>
              </p:nvGrpSpPr>
              <p:grpSpPr bwMode="auto">
                <a:xfrm>
                  <a:off x="288" y="1249"/>
                  <a:ext cx="1536" cy="1295"/>
                  <a:chOff x="288" y="1249"/>
                  <a:chExt cx="1536" cy="1295"/>
                </a:xfrm>
              </p:grpSpPr>
              <p:sp>
                <p:nvSpPr>
                  <p:cNvPr id="1520670" name="Text Box 30"/>
                  <p:cNvSpPr txBox="1">
                    <a:spLocks noChangeArrowheads="1"/>
                  </p:cNvSpPr>
                  <p:nvPr/>
                </p:nvSpPr>
                <p:spPr bwMode="auto">
                  <a:xfrm>
                    <a:off x="725" y="1249"/>
                    <a:ext cx="76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buyers</a:t>
                    </a:r>
                  </a:p>
                </p:txBody>
              </p:sp>
              <p:grpSp>
                <p:nvGrpSpPr>
                  <p:cNvPr id="1520671" name="Group 31"/>
                  <p:cNvGrpSpPr>
                    <a:grpSpLocks/>
                  </p:cNvGrpSpPr>
                  <p:nvPr/>
                </p:nvGrpSpPr>
                <p:grpSpPr bwMode="auto">
                  <a:xfrm>
                    <a:off x="288" y="1527"/>
                    <a:ext cx="1536" cy="1017"/>
                    <a:chOff x="288" y="1527"/>
                    <a:chExt cx="1536" cy="1017"/>
                  </a:xfrm>
                </p:grpSpPr>
                <p:sp>
                  <p:nvSpPr>
                    <p:cNvPr id="1520672" name="Rectangle 32"/>
                    <p:cNvSpPr>
                      <a:spLocks noChangeArrowheads="1"/>
                    </p:cNvSpPr>
                    <p:nvPr/>
                  </p:nvSpPr>
                  <p:spPr bwMode="auto">
                    <a:xfrm>
                      <a:off x="288" y="1527"/>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20673" name="Rectangle 33"/>
                    <p:cNvSpPr>
                      <a:spLocks noChangeArrowheads="1"/>
                    </p:cNvSpPr>
                    <p:nvPr/>
                  </p:nvSpPr>
                  <p:spPr bwMode="auto">
                    <a:xfrm>
                      <a:off x="288" y="1767"/>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20674" name="Rectangle 34"/>
                    <p:cNvSpPr>
                      <a:spLocks noChangeArrowheads="1"/>
                    </p:cNvSpPr>
                    <p:nvPr/>
                  </p:nvSpPr>
                  <p:spPr bwMode="auto">
                    <a:xfrm>
                      <a:off x="288" y="1959"/>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Sean Chai</a:t>
                      </a:r>
                    </a:p>
                  </p:txBody>
                </p:sp>
                <p:sp>
                  <p:nvSpPr>
                    <p:cNvPr id="1520675" name="Rectangle 35"/>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20676" name="Rectangle 36"/>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20677" name="Rectangle 37"/>
                    <p:cNvSpPr>
                      <a:spLocks noChangeArrowheads="1"/>
                    </p:cNvSpPr>
                    <p:nvPr/>
                  </p:nvSpPr>
                  <p:spPr bwMode="auto">
                    <a:xfrm>
                      <a:off x="1200"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20678" name="Rectangle 38"/>
                    <p:cNvSpPr>
                      <a:spLocks noChangeArrowheads="1"/>
                    </p:cNvSpPr>
                    <p:nvPr/>
                  </p:nvSpPr>
                  <p:spPr bwMode="auto">
                    <a:xfrm>
                      <a:off x="1200"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20679" name="Rectangle 39"/>
                    <p:cNvSpPr>
                      <a:spLocks noChangeArrowheads="1"/>
                    </p:cNvSpPr>
                    <p:nvPr/>
                  </p:nvSpPr>
                  <p:spPr bwMode="auto">
                    <a:xfrm>
                      <a:off x="1200"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20680" name="Rectangle 40"/>
                    <p:cNvSpPr>
                      <a:spLocks noChangeArrowheads="1"/>
                    </p:cNvSpPr>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20681" name="Rectangle 41"/>
                    <p:cNvSpPr>
                      <a:spLocks noChangeArrowheads="1"/>
                    </p:cNvSpPr>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grpSp>
            </p:grpSp>
          </p:grpSp>
          <p:sp>
            <p:nvSpPr>
              <p:cNvPr id="1520682" name="Freeform 42"/>
              <p:cNvSpPr>
                <a:spLocks/>
              </p:cNvSpPr>
              <p:nvPr/>
            </p:nvSpPr>
            <p:spPr bwMode="auto">
              <a:xfrm>
                <a:off x="1231" y="2594"/>
                <a:ext cx="3251" cy="1461"/>
              </a:xfrm>
              <a:custGeom>
                <a:avLst/>
                <a:gdLst>
                  <a:gd name="T0" fmla="*/ 0 w 3312"/>
                  <a:gd name="T1" fmla="*/ 0 h 1488"/>
                  <a:gd name="T2" fmla="*/ 624 w 3312"/>
                  <a:gd name="T3" fmla="*/ 0 h 1488"/>
                  <a:gd name="T4" fmla="*/ 624 w 3312"/>
                  <a:gd name="T5" fmla="*/ 528 h 1488"/>
                  <a:gd name="T6" fmla="*/ 2688 w 3312"/>
                  <a:gd name="T7" fmla="*/ 528 h 1488"/>
                  <a:gd name="T8" fmla="*/ 2688 w 3312"/>
                  <a:gd name="T9" fmla="*/ 192 h 1488"/>
                  <a:gd name="T10" fmla="*/ 3312 w 3312"/>
                  <a:gd name="T11" fmla="*/ 192 h 1488"/>
                  <a:gd name="T12" fmla="*/ 3312 w 3312"/>
                  <a:gd name="T13" fmla="*/ 1488 h 1488"/>
                  <a:gd name="T14" fmla="*/ 0 w 3312"/>
                  <a:gd name="T15" fmla="*/ 1488 h 1488"/>
                  <a:gd name="T16" fmla="*/ 0 w 3312"/>
                  <a:gd name="T17" fmla="*/ 0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2" h="1488">
                    <a:moveTo>
                      <a:pt x="0" y="0"/>
                    </a:moveTo>
                    <a:lnTo>
                      <a:pt x="624" y="0"/>
                    </a:lnTo>
                    <a:lnTo>
                      <a:pt x="624" y="528"/>
                    </a:lnTo>
                    <a:lnTo>
                      <a:pt x="2688" y="528"/>
                    </a:lnTo>
                    <a:lnTo>
                      <a:pt x="2688" y="192"/>
                    </a:lnTo>
                    <a:lnTo>
                      <a:pt x="3312" y="192"/>
                    </a:lnTo>
                    <a:lnTo>
                      <a:pt x="3312" y="1488"/>
                    </a:lnTo>
                    <a:lnTo>
                      <a:pt x="0" y="1488"/>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zh-CN" altLang="en-US"/>
              </a:p>
            </p:txBody>
          </p:sp>
        </p:grpSp>
        <p:grpSp>
          <p:nvGrpSpPr>
            <p:cNvPr id="1520683" name="Group 43"/>
            <p:cNvGrpSpPr>
              <a:grpSpLocks/>
            </p:cNvGrpSpPr>
            <p:nvPr/>
          </p:nvGrpSpPr>
          <p:grpSpPr bwMode="auto">
            <a:xfrm>
              <a:off x="1872" y="2574"/>
              <a:ext cx="1920" cy="1495"/>
              <a:chOff x="1872" y="2537"/>
              <a:chExt cx="1920" cy="1495"/>
            </a:xfrm>
          </p:grpSpPr>
          <p:sp>
            <p:nvSpPr>
              <p:cNvPr id="1520684" name="Text Box 44"/>
              <p:cNvSpPr txBox="1">
                <a:spLocks noChangeArrowheads="1"/>
              </p:cNvSpPr>
              <p:nvPr/>
            </p:nvSpPr>
            <p:spPr bwMode="auto">
              <a:xfrm>
                <a:off x="2481" y="2537"/>
                <a:ext cx="7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66FF"/>
                    </a:solidFill>
                  </a:rPr>
                  <a:t>Result</a:t>
                </a:r>
              </a:p>
            </p:txBody>
          </p:sp>
          <p:grpSp>
            <p:nvGrpSpPr>
              <p:cNvPr id="1520685" name="Group 45"/>
              <p:cNvGrpSpPr>
                <a:grpSpLocks/>
              </p:cNvGrpSpPr>
              <p:nvPr/>
            </p:nvGrpSpPr>
            <p:grpSpPr bwMode="auto">
              <a:xfrm>
                <a:off x="1872" y="2823"/>
                <a:ext cx="1920" cy="1209"/>
                <a:chOff x="1872" y="2823"/>
                <a:chExt cx="1920" cy="1209"/>
              </a:xfrm>
            </p:grpSpPr>
            <p:sp>
              <p:nvSpPr>
                <p:cNvPr id="1520686" name="Rectangle 46"/>
                <p:cNvSpPr>
                  <a:spLocks noChangeArrowheads="1"/>
                </p:cNvSpPr>
                <p:nvPr/>
              </p:nvSpPr>
              <p:spPr bwMode="auto">
                <a:xfrm>
                  <a:off x="1872" y="2823"/>
                  <a:ext cx="86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20687" name="Rectangle 47"/>
                <p:cNvSpPr>
                  <a:spLocks noChangeArrowheads="1"/>
                </p:cNvSpPr>
                <p:nvPr/>
              </p:nvSpPr>
              <p:spPr bwMode="auto">
                <a:xfrm>
                  <a:off x="1872" y="3063"/>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20688" name="Rectangle 48"/>
                <p:cNvSpPr>
                  <a:spLocks noChangeArrowheads="1"/>
                </p:cNvSpPr>
                <p:nvPr/>
              </p:nvSpPr>
              <p:spPr bwMode="auto">
                <a:xfrm>
                  <a:off x="1872" y="325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20689" name="Rectangle 49"/>
                <p:cNvSpPr>
                  <a:spLocks noChangeArrowheads="1"/>
                </p:cNvSpPr>
                <p:nvPr/>
              </p:nvSpPr>
              <p:spPr bwMode="auto">
                <a:xfrm>
                  <a:off x="1872" y="344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20690" name="Rectangle 50"/>
                <p:cNvSpPr>
                  <a:spLocks noChangeArrowheads="1"/>
                </p:cNvSpPr>
                <p:nvPr/>
              </p:nvSpPr>
              <p:spPr bwMode="auto">
                <a:xfrm>
                  <a:off x="1872" y="3639"/>
                  <a:ext cx="86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20691" name="Rectangle 51"/>
                <p:cNvSpPr>
                  <a:spLocks noChangeArrowheads="1"/>
                </p:cNvSpPr>
                <p:nvPr/>
              </p:nvSpPr>
              <p:spPr bwMode="auto">
                <a:xfrm>
                  <a:off x="2736" y="2823"/>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20692" name="Rectangle 52"/>
                <p:cNvSpPr>
                  <a:spLocks noChangeArrowheads="1"/>
                </p:cNvSpPr>
                <p:nvPr/>
              </p:nvSpPr>
              <p:spPr bwMode="auto">
                <a:xfrm>
                  <a:off x="3360" y="2823"/>
                  <a:ext cx="43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20693" name="Rectangle 53"/>
                <p:cNvSpPr>
                  <a:spLocks noChangeArrowheads="1"/>
                </p:cNvSpPr>
                <p:nvPr/>
              </p:nvSpPr>
              <p:spPr bwMode="auto">
                <a:xfrm>
                  <a:off x="2736" y="306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20694" name="Rectangle 54"/>
                <p:cNvSpPr>
                  <a:spLocks noChangeArrowheads="1"/>
                </p:cNvSpPr>
                <p:nvPr/>
              </p:nvSpPr>
              <p:spPr bwMode="auto">
                <a:xfrm>
                  <a:off x="2736" y="3255"/>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20695" name="Rectangle 55"/>
                <p:cNvSpPr>
                  <a:spLocks noChangeArrowheads="1"/>
                </p:cNvSpPr>
                <p:nvPr/>
              </p:nvSpPr>
              <p:spPr bwMode="auto">
                <a:xfrm>
                  <a:off x="2736" y="344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20696" name="Rectangle 56"/>
                <p:cNvSpPr>
                  <a:spLocks noChangeArrowheads="1"/>
                </p:cNvSpPr>
                <p:nvPr/>
              </p:nvSpPr>
              <p:spPr bwMode="auto">
                <a:xfrm>
                  <a:off x="2736" y="3639"/>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20697" name="Rectangle 57"/>
                <p:cNvSpPr>
                  <a:spLocks noChangeArrowheads="1"/>
                </p:cNvSpPr>
                <p:nvPr/>
              </p:nvSpPr>
              <p:spPr bwMode="auto">
                <a:xfrm>
                  <a:off x="3360" y="3063"/>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15</a:t>
                  </a:r>
                </a:p>
              </p:txBody>
            </p:sp>
            <p:sp>
              <p:nvSpPr>
                <p:cNvPr id="1520698" name="Rectangle 58"/>
                <p:cNvSpPr>
                  <a:spLocks noChangeArrowheads="1"/>
                </p:cNvSpPr>
                <p:nvPr/>
              </p:nvSpPr>
              <p:spPr bwMode="auto">
                <a:xfrm>
                  <a:off x="3360" y="325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5</a:t>
                  </a:r>
                </a:p>
              </p:txBody>
            </p:sp>
            <p:sp>
              <p:nvSpPr>
                <p:cNvPr id="1520699" name="Rectangle 59"/>
                <p:cNvSpPr>
                  <a:spLocks noChangeArrowheads="1"/>
                </p:cNvSpPr>
                <p:nvPr/>
              </p:nvSpPr>
              <p:spPr bwMode="auto">
                <a:xfrm>
                  <a:off x="3360" y="344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37</a:t>
                  </a:r>
                </a:p>
              </p:txBody>
            </p:sp>
            <p:sp>
              <p:nvSpPr>
                <p:cNvPr id="1520700" name="Rectangle 60"/>
                <p:cNvSpPr>
                  <a:spLocks noChangeArrowheads="1"/>
                </p:cNvSpPr>
                <p:nvPr/>
              </p:nvSpPr>
              <p:spPr bwMode="auto">
                <a:xfrm>
                  <a:off x="3360" y="3639"/>
                  <a:ext cx="43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11</a:t>
                  </a:r>
                </a:p>
              </p:txBody>
            </p:sp>
            <p:sp>
              <p:nvSpPr>
                <p:cNvPr id="1520701" name="Rectangle 61"/>
                <p:cNvSpPr>
                  <a:spLocks noChangeArrowheads="1"/>
                </p:cNvSpPr>
                <p:nvPr/>
              </p:nvSpPr>
              <p:spPr bwMode="auto">
                <a:xfrm>
                  <a:off x="1872" y="384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20702" name="Rectangle 62"/>
                <p:cNvSpPr>
                  <a:spLocks noChangeArrowheads="1"/>
                </p:cNvSpPr>
                <p:nvPr/>
              </p:nvSpPr>
              <p:spPr bwMode="auto">
                <a:xfrm>
                  <a:off x="2736" y="384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20703" name="Rectangle 63"/>
                <p:cNvSpPr>
                  <a:spLocks noChangeArrowheads="1"/>
                </p:cNvSpPr>
                <p:nvPr/>
              </p:nvSpPr>
              <p:spPr bwMode="auto">
                <a:xfrm>
                  <a:off x="3360" y="384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1003</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20643">
                                            <p:txEl>
                                              <p:pRg st="0" end="0"/>
                                            </p:txEl>
                                          </p:spTgt>
                                        </p:tgtEl>
                                        <p:attrNameLst>
                                          <p:attrName>style.visibility</p:attrName>
                                        </p:attrNameLst>
                                      </p:cBhvr>
                                      <p:to>
                                        <p:strVal val="visible"/>
                                      </p:to>
                                    </p:set>
                                    <p:anim calcmode="lin" valueType="num">
                                      <p:cBhvr additive="base">
                                        <p:cTn id="7" dur="500" fill="hold"/>
                                        <p:tgtEl>
                                          <p:spTgt spid="1520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0643">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20643">
                                            <p:txEl>
                                              <p:pRg st="0" end="0"/>
                                            </p:txEl>
                                          </p:spTgt>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520643">
                                            <p:txEl>
                                              <p:pRg st="1" end="1"/>
                                            </p:txEl>
                                          </p:spTgt>
                                        </p:tgtEl>
                                        <p:attrNameLst>
                                          <p:attrName>style.visibility</p:attrName>
                                        </p:attrNameLst>
                                      </p:cBhvr>
                                      <p:to>
                                        <p:strVal val="visible"/>
                                      </p:to>
                                    </p:set>
                                    <p:anim calcmode="lin" valueType="num">
                                      <p:cBhvr additive="base">
                                        <p:cTn id="11" dur="500" fill="hold"/>
                                        <p:tgtEl>
                                          <p:spTgt spid="15206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20643">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20643">
                                            <p:txEl>
                                              <p:pRg st="1" end="1"/>
                                            </p:txEl>
                                          </p:spTgt>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520643">
                                            <p:txEl>
                                              <p:pRg st="2" end="2"/>
                                            </p:txEl>
                                          </p:spTgt>
                                        </p:tgtEl>
                                        <p:attrNameLst>
                                          <p:attrName>style.visibility</p:attrName>
                                        </p:attrNameLst>
                                      </p:cBhvr>
                                      <p:to>
                                        <p:strVal val="visible"/>
                                      </p:to>
                                    </p:set>
                                    <p:anim calcmode="lin" valueType="num">
                                      <p:cBhvr additive="base">
                                        <p:cTn id="15" dur="500" fill="hold"/>
                                        <p:tgtEl>
                                          <p:spTgt spid="15206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20643">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20643">
                                            <p:txEl>
                                              <p:pRg st="2" end="2"/>
                                            </p:txEl>
                                          </p:spTgt>
                                        </p:tgtEl>
                                        <p:attrNameLst>
                                          <p:attrName>style.visibility</p:attrName>
                                        </p:attrNameLst>
                                      </p:cBhvr>
                                      <p:to>
                                        <p:strVal val="hidden"/>
                                      </p:to>
                                    </p:se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520643">
                                            <p:txEl>
                                              <p:pRg st="3" end="3"/>
                                            </p:txEl>
                                          </p:spTgt>
                                        </p:tgtEl>
                                        <p:attrNameLst>
                                          <p:attrName>style.visibility</p:attrName>
                                        </p:attrNameLst>
                                      </p:cBhvr>
                                      <p:to>
                                        <p:strVal val="visible"/>
                                      </p:to>
                                    </p:set>
                                    <p:anim calcmode="lin" valueType="num">
                                      <p:cBhvr additive="base">
                                        <p:cTn id="21" dur="500" fill="hold"/>
                                        <p:tgtEl>
                                          <p:spTgt spid="15206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20643">
                                            <p:txEl>
                                              <p:pRg st="3" end="3"/>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20643">
                                            <p:txEl>
                                              <p:pRg st="3" end="3"/>
                                            </p:txEl>
                                          </p:spTgt>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20644"/>
                                        </p:tgtEl>
                                        <p:attrNameLst>
                                          <p:attrName>style.visibility</p:attrName>
                                        </p:attrNameLst>
                                      </p:cBhvr>
                                      <p:to>
                                        <p:strVal val="visible"/>
                                      </p:to>
                                    </p:set>
                                    <p:animEffect transition="in" filter="blinds(horizontal)">
                                      <p:cBhvr>
                                        <p:cTn id="27" dur="500"/>
                                        <p:tgtEl>
                                          <p:spTgt spid="152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855BA52-94C1-4AD6-BF96-B45FACFDEF39}" type="slidenum">
              <a:rPr lang="zh-CN" altLang="en-US"/>
              <a:pPr/>
              <a:t>71</a:t>
            </a:fld>
            <a:endParaRPr lang="en-US" altLang="zh-CN"/>
          </a:p>
        </p:txBody>
      </p:sp>
      <p:sp>
        <p:nvSpPr>
          <p:cNvPr id="5" name="日期占位符 4"/>
          <p:cNvSpPr>
            <a:spLocks noGrp="1"/>
          </p:cNvSpPr>
          <p:nvPr>
            <p:ph type="dt" sz="half" idx="11"/>
          </p:nvPr>
        </p:nvSpPr>
        <p:spPr/>
        <p:txBody>
          <a:bodyPr/>
          <a:lstStyle/>
          <a:p>
            <a:fld id="{87610893-6364-4BD2-9B22-10ED9B154AAD}" type="datetime1">
              <a:rPr lang="zh-CN" altLang="en-US"/>
              <a:pPr/>
              <a:t>2023/3/5</a:t>
            </a:fld>
            <a:endParaRPr lang="en-US" altLang="zh-CN" sz="1000"/>
          </a:p>
        </p:txBody>
      </p:sp>
      <p:sp>
        <p:nvSpPr>
          <p:cNvPr id="1385474" name="Rectangle 2"/>
          <p:cNvSpPr>
            <a:spLocks noGrp="1" noChangeArrowheads="1"/>
          </p:cNvSpPr>
          <p:nvPr>
            <p:ph type="title"/>
          </p:nvPr>
        </p:nvSpPr>
        <p:spPr/>
        <p:txBody>
          <a:bodyPr/>
          <a:lstStyle/>
          <a:p>
            <a:r>
              <a:rPr lang="zh-CN" altLang="en-US"/>
              <a:t>连接查询</a:t>
            </a:r>
          </a:p>
        </p:txBody>
      </p:sp>
      <p:sp>
        <p:nvSpPr>
          <p:cNvPr id="1385475" name="Rectangle 3"/>
          <p:cNvSpPr>
            <a:spLocks noGrp="1" noChangeArrowheads="1"/>
          </p:cNvSpPr>
          <p:nvPr>
            <p:ph type="body" idx="1"/>
          </p:nvPr>
        </p:nvSpPr>
        <p:spPr>
          <a:xfrm>
            <a:off x="650875" y="1143000"/>
            <a:ext cx="8820150" cy="5016500"/>
          </a:xfrm>
        </p:spPr>
        <p:txBody>
          <a:bodyPr/>
          <a:lstStyle/>
          <a:p>
            <a:pPr marL="342900" indent="-342900" algn="just" defTabSz="914400"/>
            <a:r>
              <a:rPr lang="en-US" altLang="zh-CN" dirty="0"/>
              <a:t>(2) </a:t>
            </a:r>
            <a:r>
              <a:rPr lang="zh-CN" altLang="en-US" dirty="0"/>
              <a:t>等值与非等值连接查询</a:t>
            </a:r>
          </a:p>
          <a:p>
            <a:pPr marL="742950" lvl="1" indent="-285750" algn="just" defTabSz="914400"/>
            <a:r>
              <a:rPr lang="zh-CN" altLang="en-US" dirty="0"/>
              <a:t>非等值连接查询</a:t>
            </a:r>
          </a:p>
          <a:p>
            <a:pPr marL="342900" indent="-342900" algn="just" defTabSz="914400">
              <a:buFont typeface="Wingdings" pitchFamily="2" charset="2"/>
              <a:buNone/>
            </a:pPr>
            <a:r>
              <a:rPr lang="zh-CN" altLang="en-US" sz="2000" dirty="0"/>
              <a:t>  </a:t>
            </a:r>
            <a:r>
              <a:rPr lang="en-US" altLang="zh-CN" dirty="0">
                <a:solidFill>
                  <a:srgbClr val="0000FF"/>
                </a:solidFill>
                <a:highlight>
                  <a:srgbClr val="CCFFCC"/>
                </a:highlight>
              </a:rPr>
              <a:t>[&lt;</a:t>
            </a:r>
            <a:r>
              <a:rPr lang="zh-CN" altLang="en-US" dirty="0">
                <a:solidFill>
                  <a:srgbClr val="0000FF"/>
                </a:solidFill>
                <a:highlight>
                  <a:srgbClr val="CCFFCC"/>
                </a:highlight>
              </a:rPr>
              <a:t>表名</a:t>
            </a:r>
            <a:r>
              <a:rPr lang="en-US" altLang="zh-CN" dirty="0">
                <a:solidFill>
                  <a:srgbClr val="0000FF"/>
                </a:solidFill>
                <a:highlight>
                  <a:srgbClr val="CCFFCC"/>
                </a:highlight>
              </a:rPr>
              <a:t>1&gt;.]&lt;</a:t>
            </a:r>
            <a:r>
              <a:rPr lang="zh-CN" altLang="en-US" dirty="0">
                <a:solidFill>
                  <a:srgbClr val="0000FF"/>
                </a:solidFill>
                <a:highlight>
                  <a:srgbClr val="CCFFCC"/>
                </a:highlight>
              </a:rPr>
              <a:t>列名</a:t>
            </a:r>
            <a:r>
              <a:rPr lang="en-US" altLang="zh-CN" dirty="0">
                <a:solidFill>
                  <a:srgbClr val="0000FF"/>
                </a:solidFill>
                <a:highlight>
                  <a:srgbClr val="CCFFCC"/>
                </a:highlight>
              </a:rPr>
              <a:t>1&gt;  &lt;</a:t>
            </a:r>
            <a:r>
              <a:rPr lang="zh-CN" altLang="en-US" dirty="0">
                <a:solidFill>
                  <a:srgbClr val="0000FF"/>
                </a:solidFill>
                <a:highlight>
                  <a:srgbClr val="CCFFCC"/>
                </a:highlight>
              </a:rPr>
              <a:t>比较运算符</a:t>
            </a:r>
            <a:r>
              <a:rPr lang="en-US" altLang="zh-CN" dirty="0">
                <a:solidFill>
                  <a:srgbClr val="0000FF"/>
                </a:solidFill>
                <a:highlight>
                  <a:srgbClr val="CCFFCC"/>
                </a:highlight>
              </a:rPr>
              <a:t>&gt;  [&lt;</a:t>
            </a:r>
            <a:r>
              <a:rPr lang="zh-CN" altLang="en-US" dirty="0">
                <a:solidFill>
                  <a:srgbClr val="0000FF"/>
                </a:solidFill>
                <a:highlight>
                  <a:srgbClr val="CCFFCC"/>
                </a:highlight>
              </a:rPr>
              <a:t>表名</a:t>
            </a:r>
            <a:r>
              <a:rPr lang="en-US" altLang="zh-CN" dirty="0">
                <a:solidFill>
                  <a:srgbClr val="0000FF"/>
                </a:solidFill>
                <a:highlight>
                  <a:srgbClr val="CCFFCC"/>
                </a:highlight>
              </a:rPr>
              <a:t>2&gt;.]&lt;</a:t>
            </a:r>
            <a:r>
              <a:rPr lang="zh-CN" altLang="en-US" dirty="0">
                <a:solidFill>
                  <a:srgbClr val="0000FF"/>
                </a:solidFill>
                <a:highlight>
                  <a:srgbClr val="CCFFCC"/>
                </a:highlight>
              </a:rPr>
              <a:t>列名</a:t>
            </a:r>
            <a:r>
              <a:rPr lang="en-US" altLang="zh-CN" dirty="0">
                <a:solidFill>
                  <a:srgbClr val="0000FF"/>
                </a:solidFill>
                <a:highlight>
                  <a:srgbClr val="CCFFCC"/>
                </a:highlight>
              </a:rPr>
              <a:t>2&gt;</a:t>
            </a:r>
          </a:p>
          <a:p>
            <a:pPr marL="742950" lvl="1" indent="-285750" algn="just" defTabSz="914400">
              <a:lnSpc>
                <a:spcPct val="110000"/>
              </a:lnSpc>
            </a:pPr>
            <a:r>
              <a:rPr lang="zh-CN" altLang="en-US" dirty="0"/>
              <a:t>比较运算符：</a:t>
            </a:r>
            <a:r>
              <a:rPr lang="en-US" altLang="zh-CN" dirty="0"/>
              <a:t>&gt;</a:t>
            </a:r>
            <a:r>
              <a:rPr lang="zh-CN" altLang="en-US" dirty="0"/>
              <a:t>、</a:t>
            </a:r>
            <a:r>
              <a:rPr lang="en-US" altLang="zh-CN" dirty="0"/>
              <a:t>&lt;</a:t>
            </a:r>
            <a:r>
              <a:rPr lang="zh-CN" altLang="en-US" dirty="0"/>
              <a:t>、</a:t>
            </a:r>
            <a:r>
              <a:rPr lang="en-US" altLang="zh-CN" dirty="0"/>
              <a:t>&gt;=</a:t>
            </a:r>
            <a:r>
              <a:rPr lang="zh-CN" altLang="en-US" dirty="0"/>
              <a:t>、</a:t>
            </a:r>
            <a:r>
              <a:rPr lang="en-US" altLang="zh-CN" dirty="0"/>
              <a:t>&lt;=</a:t>
            </a:r>
            <a:r>
              <a:rPr lang="zh-CN" altLang="en-US" dirty="0"/>
              <a:t>、</a:t>
            </a:r>
            <a:r>
              <a:rPr lang="en-US" altLang="zh-CN" dirty="0"/>
              <a:t>!=</a:t>
            </a:r>
          </a:p>
          <a:p>
            <a:pPr marL="342900" indent="-342900" algn="just" defTabSz="914400">
              <a:lnSpc>
                <a:spcPct val="110000"/>
              </a:lnSpc>
            </a:pPr>
            <a:r>
              <a:rPr lang="en-US" altLang="zh-CN" dirty="0"/>
              <a:t>(3) </a:t>
            </a:r>
            <a:r>
              <a:rPr lang="zh-CN" altLang="en-US" dirty="0"/>
              <a:t>自身连接</a:t>
            </a:r>
          </a:p>
          <a:p>
            <a:pPr marL="742950" lvl="1" indent="-285750" defTabSz="914400">
              <a:lnSpc>
                <a:spcPct val="110000"/>
              </a:lnSpc>
            </a:pPr>
            <a:r>
              <a:rPr lang="zh-CN" altLang="en-US" dirty="0"/>
              <a:t>一个表与其自己进行连接，称为表的自身连接</a:t>
            </a:r>
            <a:endParaRPr lang="zh-CN" altLang="en-US" sz="4000" dirty="0"/>
          </a:p>
          <a:p>
            <a:pPr marL="742950" lvl="1" indent="-285750" defTabSz="914400">
              <a:lnSpc>
                <a:spcPct val="110000"/>
              </a:lnSpc>
            </a:pPr>
            <a:r>
              <a:rPr lang="zh-CN" altLang="en-US" dirty="0">
                <a:solidFill>
                  <a:srgbClr val="0000FF"/>
                </a:solidFill>
              </a:rPr>
              <a:t>需要给表起别名以示区别</a:t>
            </a:r>
          </a:p>
          <a:p>
            <a:pPr marL="742950" lvl="1" indent="-285750" defTabSz="914400">
              <a:lnSpc>
                <a:spcPct val="110000"/>
              </a:lnSpc>
            </a:pPr>
            <a:r>
              <a:rPr lang="zh-CN" altLang="en-US" dirty="0"/>
              <a:t>由于所有属性名都是同名属性，因此必须使用别名前缀</a:t>
            </a: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灯片编号占位符 3"/>
          <p:cNvSpPr>
            <a:spLocks noGrp="1"/>
          </p:cNvSpPr>
          <p:nvPr>
            <p:ph type="sldNum" sz="quarter" idx="10"/>
          </p:nvPr>
        </p:nvSpPr>
        <p:spPr/>
        <p:txBody>
          <a:bodyPr/>
          <a:lstStyle/>
          <a:p>
            <a:fld id="{34F921D2-0BBA-44F4-8767-B79C6A0CC867}" type="slidenum">
              <a:rPr lang="zh-CN" altLang="en-US"/>
              <a:pPr/>
              <a:t>72</a:t>
            </a:fld>
            <a:endParaRPr lang="en-US" altLang="zh-CN"/>
          </a:p>
        </p:txBody>
      </p:sp>
      <p:sp>
        <p:nvSpPr>
          <p:cNvPr id="241" name="日期占位符 4"/>
          <p:cNvSpPr>
            <a:spLocks noGrp="1"/>
          </p:cNvSpPr>
          <p:nvPr>
            <p:ph type="dt" sz="half" idx="11"/>
          </p:nvPr>
        </p:nvSpPr>
        <p:spPr/>
        <p:txBody>
          <a:bodyPr/>
          <a:lstStyle/>
          <a:p>
            <a:fld id="{A3490752-B98D-4BE6-8E05-70B21B96708E}" type="datetime1">
              <a:rPr lang="zh-CN" altLang="en-US"/>
              <a:pPr/>
              <a:t>2023/3/5</a:t>
            </a:fld>
            <a:endParaRPr lang="en-US" altLang="zh-CN" sz="1000"/>
          </a:p>
        </p:txBody>
      </p:sp>
      <p:sp>
        <p:nvSpPr>
          <p:cNvPr id="1387522" name="Rectangle 2"/>
          <p:cNvSpPr>
            <a:spLocks noGrp="1" noChangeArrowheads="1"/>
          </p:cNvSpPr>
          <p:nvPr>
            <p:ph type="title"/>
          </p:nvPr>
        </p:nvSpPr>
        <p:spPr/>
        <p:txBody>
          <a:bodyPr/>
          <a:lstStyle/>
          <a:p>
            <a:r>
              <a:rPr lang="en-US" altLang="zh-CN"/>
              <a:t>(3) </a:t>
            </a:r>
            <a:r>
              <a:rPr lang="zh-CN" altLang="en-US"/>
              <a:t>自身连接</a:t>
            </a:r>
          </a:p>
        </p:txBody>
      </p:sp>
      <p:sp>
        <p:nvSpPr>
          <p:cNvPr id="1387523" name="Rectangle 3"/>
          <p:cNvSpPr>
            <a:spLocks noGrp="1" noChangeArrowheads="1"/>
          </p:cNvSpPr>
          <p:nvPr>
            <p:ph type="body" idx="1"/>
          </p:nvPr>
        </p:nvSpPr>
        <p:spPr>
          <a:xfrm>
            <a:off x="650875" y="1143000"/>
            <a:ext cx="8820150" cy="1484313"/>
          </a:xfrm>
        </p:spPr>
        <p:txBody>
          <a:bodyPr/>
          <a:lstStyle/>
          <a:p>
            <a:pPr marL="342900" indent="-342900" algn="just" defTabSz="914400">
              <a:buFont typeface="Wingdings" pitchFamily="2" charset="2"/>
              <a:buNone/>
            </a:pPr>
            <a:r>
              <a:rPr lang="en-US" altLang="zh-CN"/>
              <a:t>[</a:t>
            </a:r>
            <a:r>
              <a:rPr lang="zh-CN" altLang="en-US">
                <a:ea typeface="黑体" pitchFamily="49" charset="-122"/>
              </a:rPr>
              <a:t>例</a:t>
            </a:r>
            <a:r>
              <a:rPr lang="en-US" altLang="zh-CN"/>
              <a:t>]  </a:t>
            </a:r>
            <a:r>
              <a:rPr lang="zh-CN" altLang="en-US"/>
              <a:t>查询每一门课的间接先修课</a:t>
            </a:r>
            <a:r>
              <a:rPr lang="en-US" altLang="zh-CN"/>
              <a:t>(</a:t>
            </a:r>
            <a:r>
              <a:rPr lang="zh-CN" altLang="en-US"/>
              <a:t>即先修课的先修课</a:t>
            </a:r>
            <a:r>
              <a:rPr lang="en-US" altLang="zh-CN"/>
              <a:t>)</a:t>
            </a:r>
          </a:p>
          <a:p>
            <a:pPr marL="342900" indent="-342900" defTabSz="914400">
              <a:lnSpc>
                <a:spcPct val="60000"/>
              </a:lnSpc>
              <a:buFont typeface="Wingdings" pitchFamily="2" charset="2"/>
              <a:buNone/>
            </a:pPr>
            <a:r>
              <a:rPr lang="zh-CN" altLang="en-US"/>
              <a:t>     </a:t>
            </a:r>
            <a:r>
              <a:rPr lang="en-US" altLang="zh-CN" sz="2400"/>
              <a:t>SELECT  FIRST.Cno</a:t>
            </a:r>
            <a:r>
              <a:rPr lang="zh-CN" altLang="en-US" sz="2400"/>
              <a:t>，</a:t>
            </a:r>
            <a:r>
              <a:rPr lang="en-US" altLang="zh-CN" sz="2400"/>
              <a:t>SECOND.Cpno</a:t>
            </a:r>
          </a:p>
          <a:p>
            <a:pPr marL="342900" indent="-342900" defTabSz="914400">
              <a:lnSpc>
                <a:spcPct val="60000"/>
              </a:lnSpc>
              <a:buFont typeface="Wingdings" pitchFamily="2" charset="2"/>
              <a:buNone/>
            </a:pPr>
            <a:r>
              <a:rPr lang="en-US" altLang="zh-CN" sz="2400"/>
              <a:t>             FROM  Course  </a:t>
            </a:r>
            <a:r>
              <a:rPr lang="en-US" altLang="zh-CN" sz="2400">
                <a:solidFill>
                  <a:srgbClr val="FF0000"/>
                </a:solidFill>
              </a:rPr>
              <a:t>FIRST</a:t>
            </a:r>
            <a:r>
              <a:rPr lang="zh-CN" altLang="en-US" sz="2400"/>
              <a:t>，</a:t>
            </a:r>
            <a:r>
              <a:rPr lang="en-US" altLang="zh-CN" sz="2400"/>
              <a:t>Course  </a:t>
            </a:r>
            <a:r>
              <a:rPr lang="en-US" altLang="zh-CN" sz="2400">
                <a:solidFill>
                  <a:srgbClr val="FF0000"/>
                </a:solidFill>
              </a:rPr>
              <a:t>SECOND</a:t>
            </a:r>
          </a:p>
          <a:p>
            <a:pPr marL="342900" indent="-342900" defTabSz="914400">
              <a:lnSpc>
                <a:spcPct val="60000"/>
              </a:lnSpc>
              <a:buFont typeface="Wingdings" pitchFamily="2" charset="2"/>
              <a:buNone/>
            </a:pPr>
            <a:r>
              <a:rPr lang="en-US" altLang="zh-CN" sz="2400"/>
              <a:t>             WHERE FIRST.Cpno = SECOND.Cno</a:t>
            </a:r>
            <a:r>
              <a:rPr lang="zh-CN" altLang="en-US" sz="2400"/>
              <a:t>； </a:t>
            </a:r>
          </a:p>
        </p:txBody>
      </p:sp>
      <p:sp>
        <p:nvSpPr>
          <p:cNvPr id="1387524" name="Rectangle 4"/>
          <p:cNvSpPr>
            <a:spLocks noChangeArrowheads="1"/>
          </p:cNvSpPr>
          <p:nvPr/>
        </p:nvSpPr>
        <p:spPr bwMode="auto">
          <a:xfrm>
            <a:off x="225425" y="3200400"/>
            <a:ext cx="2887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nSpc>
                <a:spcPct val="90000"/>
              </a:lnSpc>
              <a:spcBef>
                <a:spcPct val="35000"/>
              </a:spcBef>
              <a:buClr>
                <a:srgbClr val="27305F"/>
              </a:buClr>
              <a:buSzPct val="60000"/>
              <a:buFont typeface="Wingdings" pitchFamily="2" charset="2"/>
              <a:buNone/>
            </a:pPr>
            <a:r>
              <a:rPr lang="en-US" altLang="zh-CN" sz="2000"/>
              <a:t>FIRST</a:t>
            </a:r>
            <a:r>
              <a:rPr lang="zh-CN" altLang="en-US" sz="2000"/>
              <a:t>表（</a:t>
            </a:r>
            <a:r>
              <a:rPr lang="en-US" altLang="zh-CN" sz="2000"/>
              <a:t>Course</a:t>
            </a:r>
            <a:r>
              <a:rPr lang="zh-CN" altLang="en-US" sz="2000"/>
              <a:t>表） </a:t>
            </a:r>
          </a:p>
        </p:txBody>
      </p:sp>
      <p:sp>
        <p:nvSpPr>
          <p:cNvPr id="1387624" name="Rectangle 104"/>
          <p:cNvSpPr>
            <a:spLocks noChangeArrowheads="1"/>
          </p:cNvSpPr>
          <p:nvPr/>
        </p:nvSpPr>
        <p:spPr bwMode="auto">
          <a:xfrm>
            <a:off x="3806825" y="3200400"/>
            <a:ext cx="3171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en-US" altLang="zh-CN" sz="2000"/>
              <a:t>SECOND</a:t>
            </a:r>
            <a:r>
              <a:rPr lang="zh-CN" altLang="en-US" sz="2000"/>
              <a:t>表（</a:t>
            </a:r>
            <a:r>
              <a:rPr lang="en-US" altLang="zh-CN" sz="2000"/>
              <a:t>Course</a:t>
            </a:r>
            <a:r>
              <a:rPr lang="zh-CN" altLang="en-US" sz="2000"/>
              <a:t>表）</a:t>
            </a:r>
          </a:p>
        </p:txBody>
      </p:sp>
      <p:grpSp>
        <p:nvGrpSpPr>
          <p:cNvPr id="1387742" name="Group 222"/>
          <p:cNvGrpSpPr>
            <a:grpSpLocks/>
          </p:cNvGrpSpPr>
          <p:nvPr/>
        </p:nvGrpSpPr>
        <p:grpSpPr bwMode="auto">
          <a:xfrm>
            <a:off x="4763" y="3505200"/>
            <a:ext cx="4872037" cy="3200400"/>
            <a:chOff x="-3" y="-3"/>
            <a:chExt cx="3169" cy="3998"/>
          </a:xfrm>
        </p:grpSpPr>
        <p:grpSp>
          <p:nvGrpSpPr>
            <p:cNvPr id="1387743" name="Group 223"/>
            <p:cNvGrpSpPr>
              <a:grpSpLocks/>
            </p:cNvGrpSpPr>
            <p:nvPr/>
          </p:nvGrpSpPr>
          <p:grpSpPr bwMode="auto">
            <a:xfrm>
              <a:off x="0" y="0"/>
              <a:ext cx="3163" cy="3992"/>
              <a:chOff x="0" y="0"/>
              <a:chExt cx="3163" cy="3992"/>
            </a:xfrm>
          </p:grpSpPr>
          <p:grpSp>
            <p:nvGrpSpPr>
              <p:cNvPr id="1387744" name="Group 224"/>
              <p:cNvGrpSpPr>
                <a:grpSpLocks/>
              </p:cNvGrpSpPr>
              <p:nvPr/>
            </p:nvGrpSpPr>
            <p:grpSpPr bwMode="auto">
              <a:xfrm>
                <a:off x="0" y="0"/>
                <a:ext cx="513" cy="499"/>
                <a:chOff x="0" y="0"/>
                <a:chExt cx="513" cy="499"/>
              </a:xfrm>
            </p:grpSpPr>
            <p:sp>
              <p:nvSpPr>
                <p:cNvPr id="1387745" name="Rectangle 225"/>
                <p:cNvSpPr>
                  <a:spLocks noChangeArrowheads="1"/>
                </p:cNvSpPr>
                <p:nvPr/>
              </p:nvSpPr>
              <p:spPr bwMode="auto">
                <a:xfrm>
                  <a:off x="43" y="0"/>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tabLst>
                      <a:tab pos="266700" algn="r"/>
                      <a:tab pos="2636838" algn="ctr"/>
                      <a:tab pos="5273675" algn="r"/>
                    </a:tabLst>
                  </a:pPr>
                  <a:r>
                    <a:rPr kumimoji="1" lang="en-US" altLang="zh-CN" sz="2000">
                      <a:latin typeface="Times New Roman" pitchFamily="18" charset="0"/>
                    </a:rPr>
                    <a:t>Cno</a:t>
                  </a:r>
                  <a:endParaRPr kumimoji="1" lang="zh-CN" altLang="en-US" sz="2000" b="0">
                    <a:latin typeface="Times New Roman" pitchFamily="18" charset="0"/>
                  </a:endParaRPr>
                </a:p>
              </p:txBody>
            </p:sp>
            <p:sp>
              <p:nvSpPr>
                <p:cNvPr id="1387746" name="Rectangle 226"/>
                <p:cNvSpPr>
                  <a:spLocks noChangeArrowheads="1"/>
                </p:cNvSpPr>
                <p:nvPr/>
              </p:nvSpPr>
              <p:spPr bwMode="auto">
                <a:xfrm>
                  <a:off x="0" y="0"/>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47" name="Group 227"/>
              <p:cNvGrpSpPr>
                <a:grpSpLocks/>
              </p:cNvGrpSpPr>
              <p:nvPr/>
            </p:nvGrpSpPr>
            <p:grpSpPr bwMode="auto">
              <a:xfrm>
                <a:off x="513" y="0"/>
                <a:ext cx="1272" cy="499"/>
                <a:chOff x="513" y="0"/>
                <a:chExt cx="1272" cy="499"/>
              </a:xfrm>
            </p:grpSpPr>
            <p:sp>
              <p:nvSpPr>
                <p:cNvPr id="1387748" name="Rectangle 228"/>
                <p:cNvSpPr>
                  <a:spLocks noChangeArrowheads="1"/>
                </p:cNvSpPr>
                <p:nvPr/>
              </p:nvSpPr>
              <p:spPr bwMode="auto">
                <a:xfrm>
                  <a:off x="556" y="0"/>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Cname</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49" name="Rectangle 229"/>
                <p:cNvSpPr>
                  <a:spLocks noChangeArrowheads="1"/>
                </p:cNvSpPr>
                <p:nvPr/>
              </p:nvSpPr>
              <p:spPr bwMode="auto">
                <a:xfrm>
                  <a:off x="513" y="0"/>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50" name="Group 230"/>
              <p:cNvGrpSpPr>
                <a:grpSpLocks/>
              </p:cNvGrpSpPr>
              <p:nvPr/>
            </p:nvGrpSpPr>
            <p:grpSpPr bwMode="auto">
              <a:xfrm>
                <a:off x="1785" y="0"/>
                <a:ext cx="611" cy="499"/>
                <a:chOff x="1785" y="0"/>
                <a:chExt cx="611" cy="499"/>
              </a:xfrm>
            </p:grpSpPr>
            <p:sp>
              <p:nvSpPr>
                <p:cNvPr id="1387751" name="Rectangle 231"/>
                <p:cNvSpPr>
                  <a:spLocks noChangeArrowheads="1"/>
                </p:cNvSpPr>
                <p:nvPr/>
              </p:nvSpPr>
              <p:spPr bwMode="auto">
                <a:xfrm>
                  <a:off x="1828" y="0"/>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000">
                      <a:latin typeface="Times New Roman" pitchFamily="18" charset="0"/>
                    </a:rPr>
                    <a:t>Cpno</a:t>
                  </a:r>
                  <a:endParaRPr kumimoji="1" lang="zh-CN" altLang="en-US" sz="2000" b="0">
                    <a:latin typeface="Times New Roman" pitchFamily="18" charset="0"/>
                  </a:endParaRPr>
                </a:p>
              </p:txBody>
            </p:sp>
            <p:sp>
              <p:nvSpPr>
                <p:cNvPr id="1387752" name="Rectangle 232"/>
                <p:cNvSpPr>
                  <a:spLocks noChangeArrowheads="1"/>
                </p:cNvSpPr>
                <p:nvPr/>
              </p:nvSpPr>
              <p:spPr bwMode="auto">
                <a:xfrm>
                  <a:off x="1785" y="0"/>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53" name="Group 233"/>
              <p:cNvGrpSpPr>
                <a:grpSpLocks/>
              </p:cNvGrpSpPr>
              <p:nvPr/>
            </p:nvGrpSpPr>
            <p:grpSpPr bwMode="auto">
              <a:xfrm>
                <a:off x="2396" y="0"/>
                <a:ext cx="767" cy="499"/>
                <a:chOff x="2396" y="0"/>
                <a:chExt cx="767" cy="499"/>
              </a:xfrm>
            </p:grpSpPr>
            <p:sp>
              <p:nvSpPr>
                <p:cNvPr id="1387754" name="Rectangle 234"/>
                <p:cNvSpPr>
                  <a:spLocks noChangeArrowheads="1"/>
                </p:cNvSpPr>
                <p:nvPr/>
              </p:nvSpPr>
              <p:spPr bwMode="auto">
                <a:xfrm>
                  <a:off x="2439" y="0"/>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000">
                      <a:latin typeface="Times New Roman" pitchFamily="18" charset="0"/>
                    </a:rPr>
                    <a:t>Ccredit</a:t>
                  </a:r>
                  <a:endParaRPr kumimoji="1" lang="zh-CN" altLang="en-US" sz="2000" b="0">
                    <a:latin typeface="Times New Roman" pitchFamily="18" charset="0"/>
                  </a:endParaRPr>
                </a:p>
              </p:txBody>
            </p:sp>
            <p:sp>
              <p:nvSpPr>
                <p:cNvPr id="1387755" name="Rectangle 235"/>
                <p:cNvSpPr>
                  <a:spLocks noChangeArrowheads="1"/>
                </p:cNvSpPr>
                <p:nvPr/>
              </p:nvSpPr>
              <p:spPr bwMode="auto">
                <a:xfrm>
                  <a:off x="2396" y="0"/>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56" name="Group 236"/>
              <p:cNvGrpSpPr>
                <a:grpSpLocks/>
              </p:cNvGrpSpPr>
              <p:nvPr/>
            </p:nvGrpSpPr>
            <p:grpSpPr bwMode="auto">
              <a:xfrm>
                <a:off x="0" y="499"/>
                <a:ext cx="513" cy="499"/>
                <a:chOff x="0" y="499"/>
                <a:chExt cx="513" cy="499"/>
              </a:xfrm>
            </p:grpSpPr>
            <p:sp>
              <p:nvSpPr>
                <p:cNvPr id="1387757" name="Rectangle 237"/>
                <p:cNvSpPr>
                  <a:spLocks noChangeArrowheads="1"/>
                </p:cNvSpPr>
                <p:nvPr/>
              </p:nvSpPr>
              <p:spPr bwMode="auto">
                <a:xfrm>
                  <a:off x="43" y="499"/>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1</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58" name="Rectangle 238"/>
                <p:cNvSpPr>
                  <a:spLocks noChangeArrowheads="1"/>
                </p:cNvSpPr>
                <p:nvPr/>
              </p:nvSpPr>
              <p:spPr bwMode="auto">
                <a:xfrm>
                  <a:off x="0" y="499"/>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59" name="Group 239"/>
              <p:cNvGrpSpPr>
                <a:grpSpLocks/>
              </p:cNvGrpSpPr>
              <p:nvPr/>
            </p:nvGrpSpPr>
            <p:grpSpPr bwMode="auto">
              <a:xfrm>
                <a:off x="513" y="499"/>
                <a:ext cx="1272" cy="499"/>
                <a:chOff x="513" y="499"/>
                <a:chExt cx="1272" cy="499"/>
              </a:xfrm>
            </p:grpSpPr>
            <p:sp>
              <p:nvSpPr>
                <p:cNvPr id="1387760" name="Rectangle 240"/>
                <p:cNvSpPr>
                  <a:spLocks noChangeArrowheads="1"/>
                </p:cNvSpPr>
                <p:nvPr/>
              </p:nvSpPr>
              <p:spPr bwMode="auto">
                <a:xfrm>
                  <a:off x="556" y="499"/>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数据库</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761" name="Rectangle 241"/>
                <p:cNvSpPr>
                  <a:spLocks noChangeArrowheads="1"/>
                </p:cNvSpPr>
                <p:nvPr/>
              </p:nvSpPr>
              <p:spPr bwMode="auto">
                <a:xfrm>
                  <a:off x="513" y="499"/>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62" name="Group 242"/>
              <p:cNvGrpSpPr>
                <a:grpSpLocks/>
              </p:cNvGrpSpPr>
              <p:nvPr/>
            </p:nvGrpSpPr>
            <p:grpSpPr bwMode="auto">
              <a:xfrm>
                <a:off x="1785" y="499"/>
                <a:ext cx="611" cy="499"/>
                <a:chOff x="1785" y="499"/>
                <a:chExt cx="611" cy="499"/>
              </a:xfrm>
            </p:grpSpPr>
            <p:sp>
              <p:nvSpPr>
                <p:cNvPr id="1387763" name="Rectangle 243"/>
                <p:cNvSpPr>
                  <a:spLocks noChangeArrowheads="1"/>
                </p:cNvSpPr>
                <p:nvPr/>
              </p:nvSpPr>
              <p:spPr bwMode="auto">
                <a:xfrm>
                  <a:off x="1828" y="499"/>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5</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64" name="Rectangle 244"/>
                <p:cNvSpPr>
                  <a:spLocks noChangeArrowheads="1"/>
                </p:cNvSpPr>
                <p:nvPr/>
              </p:nvSpPr>
              <p:spPr bwMode="auto">
                <a:xfrm>
                  <a:off x="1785" y="499"/>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65" name="Group 245"/>
              <p:cNvGrpSpPr>
                <a:grpSpLocks/>
              </p:cNvGrpSpPr>
              <p:nvPr/>
            </p:nvGrpSpPr>
            <p:grpSpPr bwMode="auto">
              <a:xfrm>
                <a:off x="2396" y="499"/>
                <a:ext cx="767" cy="499"/>
                <a:chOff x="2396" y="499"/>
                <a:chExt cx="767" cy="499"/>
              </a:xfrm>
            </p:grpSpPr>
            <p:sp>
              <p:nvSpPr>
                <p:cNvPr id="1387766" name="Rectangle 246"/>
                <p:cNvSpPr>
                  <a:spLocks noChangeArrowheads="1"/>
                </p:cNvSpPr>
                <p:nvPr/>
              </p:nvSpPr>
              <p:spPr bwMode="auto">
                <a:xfrm>
                  <a:off x="2439" y="499"/>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  </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67" name="Rectangle 247"/>
                <p:cNvSpPr>
                  <a:spLocks noChangeArrowheads="1"/>
                </p:cNvSpPr>
                <p:nvPr/>
              </p:nvSpPr>
              <p:spPr bwMode="auto">
                <a:xfrm>
                  <a:off x="2396" y="499"/>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68" name="Group 248"/>
              <p:cNvGrpSpPr>
                <a:grpSpLocks/>
              </p:cNvGrpSpPr>
              <p:nvPr/>
            </p:nvGrpSpPr>
            <p:grpSpPr bwMode="auto">
              <a:xfrm>
                <a:off x="0" y="998"/>
                <a:ext cx="513" cy="499"/>
                <a:chOff x="0" y="998"/>
                <a:chExt cx="513" cy="499"/>
              </a:xfrm>
            </p:grpSpPr>
            <p:sp>
              <p:nvSpPr>
                <p:cNvPr id="1387769" name="Rectangle 249"/>
                <p:cNvSpPr>
                  <a:spLocks noChangeArrowheads="1"/>
                </p:cNvSpPr>
                <p:nvPr/>
              </p:nvSpPr>
              <p:spPr bwMode="auto">
                <a:xfrm>
                  <a:off x="43" y="998"/>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70" name="Rectangle 250"/>
                <p:cNvSpPr>
                  <a:spLocks noChangeArrowheads="1"/>
                </p:cNvSpPr>
                <p:nvPr/>
              </p:nvSpPr>
              <p:spPr bwMode="auto">
                <a:xfrm>
                  <a:off x="0" y="998"/>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71" name="Group 251"/>
              <p:cNvGrpSpPr>
                <a:grpSpLocks/>
              </p:cNvGrpSpPr>
              <p:nvPr/>
            </p:nvGrpSpPr>
            <p:grpSpPr bwMode="auto">
              <a:xfrm>
                <a:off x="513" y="998"/>
                <a:ext cx="1272" cy="499"/>
                <a:chOff x="513" y="998"/>
                <a:chExt cx="1272" cy="499"/>
              </a:xfrm>
            </p:grpSpPr>
            <p:sp>
              <p:nvSpPr>
                <p:cNvPr id="1387772" name="Rectangle 252"/>
                <p:cNvSpPr>
                  <a:spLocks noChangeArrowheads="1"/>
                </p:cNvSpPr>
                <p:nvPr/>
              </p:nvSpPr>
              <p:spPr bwMode="auto">
                <a:xfrm>
                  <a:off x="556" y="998"/>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数学</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773" name="Rectangle 253"/>
                <p:cNvSpPr>
                  <a:spLocks noChangeArrowheads="1"/>
                </p:cNvSpPr>
                <p:nvPr/>
              </p:nvSpPr>
              <p:spPr bwMode="auto">
                <a:xfrm>
                  <a:off x="513" y="998"/>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74" name="Group 254"/>
              <p:cNvGrpSpPr>
                <a:grpSpLocks/>
              </p:cNvGrpSpPr>
              <p:nvPr/>
            </p:nvGrpSpPr>
            <p:grpSpPr bwMode="auto">
              <a:xfrm>
                <a:off x="1785" y="998"/>
                <a:ext cx="611" cy="499"/>
                <a:chOff x="1785" y="998"/>
                <a:chExt cx="611" cy="499"/>
              </a:xfrm>
            </p:grpSpPr>
            <p:sp>
              <p:nvSpPr>
                <p:cNvPr id="1387775" name="Rectangle 255"/>
                <p:cNvSpPr>
                  <a:spLocks noChangeArrowheads="1"/>
                </p:cNvSpPr>
                <p:nvPr/>
              </p:nvSpPr>
              <p:spPr bwMode="auto">
                <a:xfrm>
                  <a:off x="1828" y="998"/>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1000" b="0">
                      <a:latin typeface="Times New Roman" pitchFamily="18" charset="0"/>
                    </a:rPr>
                    <a:t> </a:t>
                  </a:r>
                </a:p>
                <a:p>
                  <a:pPr algn="l"/>
                  <a:endParaRPr kumimoji="1" lang="zh-CN" altLang="en-US" b="0">
                    <a:latin typeface="Times New Roman" pitchFamily="18" charset="0"/>
                  </a:endParaRPr>
                </a:p>
              </p:txBody>
            </p:sp>
            <p:sp>
              <p:nvSpPr>
                <p:cNvPr id="1387776" name="Rectangle 256"/>
                <p:cNvSpPr>
                  <a:spLocks noChangeArrowheads="1"/>
                </p:cNvSpPr>
                <p:nvPr/>
              </p:nvSpPr>
              <p:spPr bwMode="auto">
                <a:xfrm>
                  <a:off x="1785" y="998"/>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77" name="Group 257"/>
              <p:cNvGrpSpPr>
                <a:grpSpLocks/>
              </p:cNvGrpSpPr>
              <p:nvPr/>
            </p:nvGrpSpPr>
            <p:grpSpPr bwMode="auto">
              <a:xfrm>
                <a:off x="2396" y="998"/>
                <a:ext cx="767" cy="499"/>
                <a:chOff x="2396" y="998"/>
                <a:chExt cx="767" cy="499"/>
              </a:xfrm>
            </p:grpSpPr>
            <p:sp>
              <p:nvSpPr>
                <p:cNvPr id="1387778" name="Rectangle 258"/>
                <p:cNvSpPr>
                  <a:spLocks noChangeArrowheads="1"/>
                </p:cNvSpPr>
                <p:nvPr/>
              </p:nvSpPr>
              <p:spPr bwMode="auto">
                <a:xfrm>
                  <a:off x="2439" y="998"/>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79" name="Rectangle 259"/>
                <p:cNvSpPr>
                  <a:spLocks noChangeArrowheads="1"/>
                </p:cNvSpPr>
                <p:nvPr/>
              </p:nvSpPr>
              <p:spPr bwMode="auto">
                <a:xfrm>
                  <a:off x="2396" y="998"/>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80" name="Group 260"/>
              <p:cNvGrpSpPr>
                <a:grpSpLocks/>
              </p:cNvGrpSpPr>
              <p:nvPr/>
            </p:nvGrpSpPr>
            <p:grpSpPr bwMode="auto">
              <a:xfrm>
                <a:off x="0" y="1497"/>
                <a:ext cx="513" cy="499"/>
                <a:chOff x="0" y="1497"/>
                <a:chExt cx="513" cy="499"/>
              </a:xfrm>
            </p:grpSpPr>
            <p:sp>
              <p:nvSpPr>
                <p:cNvPr id="1387781" name="Rectangle 261"/>
                <p:cNvSpPr>
                  <a:spLocks noChangeArrowheads="1"/>
                </p:cNvSpPr>
                <p:nvPr/>
              </p:nvSpPr>
              <p:spPr bwMode="auto">
                <a:xfrm>
                  <a:off x="43" y="1497"/>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3</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82" name="Rectangle 262"/>
                <p:cNvSpPr>
                  <a:spLocks noChangeArrowheads="1"/>
                </p:cNvSpPr>
                <p:nvPr/>
              </p:nvSpPr>
              <p:spPr bwMode="auto">
                <a:xfrm>
                  <a:off x="0" y="1497"/>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83" name="Group 263"/>
              <p:cNvGrpSpPr>
                <a:grpSpLocks/>
              </p:cNvGrpSpPr>
              <p:nvPr/>
            </p:nvGrpSpPr>
            <p:grpSpPr bwMode="auto">
              <a:xfrm>
                <a:off x="513" y="1497"/>
                <a:ext cx="1272" cy="499"/>
                <a:chOff x="513" y="1497"/>
                <a:chExt cx="1272" cy="499"/>
              </a:xfrm>
            </p:grpSpPr>
            <p:sp>
              <p:nvSpPr>
                <p:cNvPr id="1387784" name="Rectangle 264"/>
                <p:cNvSpPr>
                  <a:spLocks noChangeArrowheads="1"/>
                </p:cNvSpPr>
                <p:nvPr/>
              </p:nvSpPr>
              <p:spPr bwMode="auto">
                <a:xfrm>
                  <a:off x="556" y="1497"/>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信息系统</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785" name="Rectangle 265"/>
                <p:cNvSpPr>
                  <a:spLocks noChangeArrowheads="1"/>
                </p:cNvSpPr>
                <p:nvPr/>
              </p:nvSpPr>
              <p:spPr bwMode="auto">
                <a:xfrm>
                  <a:off x="513" y="1497"/>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86" name="Group 266"/>
              <p:cNvGrpSpPr>
                <a:grpSpLocks/>
              </p:cNvGrpSpPr>
              <p:nvPr/>
            </p:nvGrpSpPr>
            <p:grpSpPr bwMode="auto">
              <a:xfrm>
                <a:off x="1785" y="1497"/>
                <a:ext cx="611" cy="499"/>
                <a:chOff x="1785" y="1497"/>
                <a:chExt cx="611" cy="499"/>
              </a:xfrm>
            </p:grpSpPr>
            <p:sp>
              <p:nvSpPr>
                <p:cNvPr id="1387787" name="Rectangle 267"/>
                <p:cNvSpPr>
                  <a:spLocks noChangeArrowheads="1"/>
                </p:cNvSpPr>
                <p:nvPr/>
              </p:nvSpPr>
              <p:spPr bwMode="auto">
                <a:xfrm>
                  <a:off x="1828" y="1497"/>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1</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88" name="Rectangle 268"/>
                <p:cNvSpPr>
                  <a:spLocks noChangeArrowheads="1"/>
                </p:cNvSpPr>
                <p:nvPr/>
              </p:nvSpPr>
              <p:spPr bwMode="auto">
                <a:xfrm>
                  <a:off x="1785" y="1497"/>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89" name="Group 269"/>
              <p:cNvGrpSpPr>
                <a:grpSpLocks/>
              </p:cNvGrpSpPr>
              <p:nvPr/>
            </p:nvGrpSpPr>
            <p:grpSpPr bwMode="auto">
              <a:xfrm>
                <a:off x="2396" y="1497"/>
                <a:ext cx="767" cy="499"/>
                <a:chOff x="2396" y="1497"/>
                <a:chExt cx="767" cy="499"/>
              </a:xfrm>
            </p:grpSpPr>
            <p:sp>
              <p:nvSpPr>
                <p:cNvPr id="1387790" name="Rectangle 270"/>
                <p:cNvSpPr>
                  <a:spLocks noChangeArrowheads="1"/>
                </p:cNvSpPr>
                <p:nvPr/>
              </p:nvSpPr>
              <p:spPr bwMode="auto">
                <a:xfrm>
                  <a:off x="2439" y="1497"/>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91" name="Rectangle 271"/>
                <p:cNvSpPr>
                  <a:spLocks noChangeArrowheads="1"/>
                </p:cNvSpPr>
                <p:nvPr/>
              </p:nvSpPr>
              <p:spPr bwMode="auto">
                <a:xfrm>
                  <a:off x="2396" y="1497"/>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92" name="Group 272"/>
              <p:cNvGrpSpPr>
                <a:grpSpLocks/>
              </p:cNvGrpSpPr>
              <p:nvPr/>
            </p:nvGrpSpPr>
            <p:grpSpPr bwMode="auto">
              <a:xfrm>
                <a:off x="0" y="1996"/>
                <a:ext cx="513" cy="499"/>
                <a:chOff x="0" y="1996"/>
                <a:chExt cx="513" cy="499"/>
              </a:xfrm>
            </p:grpSpPr>
            <p:sp>
              <p:nvSpPr>
                <p:cNvPr id="1387793" name="Rectangle 273"/>
                <p:cNvSpPr>
                  <a:spLocks noChangeArrowheads="1"/>
                </p:cNvSpPr>
                <p:nvPr/>
              </p:nvSpPr>
              <p:spPr bwMode="auto">
                <a:xfrm>
                  <a:off x="43" y="1996"/>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794" name="Rectangle 274"/>
                <p:cNvSpPr>
                  <a:spLocks noChangeArrowheads="1"/>
                </p:cNvSpPr>
                <p:nvPr/>
              </p:nvSpPr>
              <p:spPr bwMode="auto">
                <a:xfrm>
                  <a:off x="0" y="1996"/>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95" name="Group 275"/>
              <p:cNvGrpSpPr>
                <a:grpSpLocks/>
              </p:cNvGrpSpPr>
              <p:nvPr/>
            </p:nvGrpSpPr>
            <p:grpSpPr bwMode="auto">
              <a:xfrm>
                <a:off x="513" y="1996"/>
                <a:ext cx="1272" cy="499"/>
                <a:chOff x="513" y="1996"/>
                <a:chExt cx="1272" cy="499"/>
              </a:xfrm>
            </p:grpSpPr>
            <p:sp>
              <p:nvSpPr>
                <p:cNvPr id="1387796" name="Rectangle 276"/>
                <p:cNvSpPr>
                  <a:spLocks noChangeArrowheads="1"/>
                </p:cNvSpPr>
                <p:nvPr/>
              </p:nvSpPr>
              <p:spPr bwMode="auto">
                <a:xfrm>
                  <a:off x="556" y="1996"/>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操作系统</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797" name="Rectangle 277"/>
                <p:cNvSpPr>
                  <a:spLocks noChangeArrowheads="1"/>
                </p:cNvSpPr>
                <p:nvPr/>
              </p:nvSpPr>
              <p:spPr bwMode="auto">
                <a:xfrm>
                  <a:off x="513" y="1996"/>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798" name="Group 278"/>
              <p:cNvGrpSpPr>
                <a:grpSpLocks/>
              </p:cNvGrpSpPr>
              <p:nvPr/>
            </p:nvGrpSpPr>
            <p:grpSpPr bwMode="auto">
              <a:xfrm>
                <a:off x="1785" y="1996"/>
                <a:ext cx="611" cy="499"/>
                <a:chOff x="1785" y="1996"/>
                <a:chExt cx="611" cy="499"/>
              </a:xfrm>
            </p:grpSpPr>
            <p:sp>
              <p:nvSpPr>
                <p:cNvPr id="1387799" name="Rectangle 279"/>
                <p:cNvSpPr>
                  <a:spLocks noChangeArrowheads="1"/>
                </p:cNvSpPr>
                <p:nvPr/>
              </p:nvSpPr>
              <p:spPr bwMode="auto">
                <a:xfrm>
                  <a:off x="1828" y="1996"/>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00" name="Rectangle 280"/>
                <p:cNvSpPr>
                  <a:spLocks noChangeArrowheads="1"/>
                </p:cNvSpPr>
                <p:nvPr/>
              </p:nvSpPr>
              <p:spPr bwMode="auto">
                <a:xfrm>
                  <a:off x="1785" y="1996"/>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01" name="Group 281"/>
              <p:cNvGrpSpPr>
                <a:grpSpLocks/>
              </p:cNvGrpSpPr>
              <p:nvPr/>
            </p:nvGrpSpPr>
            <p:grpSpPr bwMode="auto">
              <a:xfrm>
                <a:off x="2396" y="1996"/>
                <a:ext cx="767" cy="499"/>
                <a:chOff x="2396" y="1996"/>
                <a:chExt cx="767" cy="499"/>
              </a:xfrm>
            </p:grpSpPr>
            <p:sp>
              <p:nvSpPr>
                <p:cNvPr id="1387802" name="Rectangle 282"/>
                <p:cNvSpPr>
                  <a:spLocks noChangeArrowheads="1"/>
                </p:cNvSpPr>
                <p:nvPr/>
              </p:nvSpPr>
              <p:spPr bwMode="auto">
                <a:xfrm>
                  <a:off x="2439" y="1996"/>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3</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03" name="Rectangle 283"/>
                <p:cNvSpPr>
                  <a:spLocks noChangeArrowheads="1"/>
                </p:cNvSpPr>
                <p:nvPr/>
              </p:nvSpPr>
              <p:spPr bwMode="auto">
                <a:xfrm>
                  <a:off x="2396" y="1996"/>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04" name="Group 284"/>
              <p:cNvGrpSpPr>
                <a:grpSpLocks/>
              </p:cNvGrpSpPr>
              <p:nvPr/>
            </p:nvGrpSpPr>
            <p:grpSpPr bwMode="auto">
              <a:xfrm>
                <a:off x="0" y="2495"/>
                <a:ext cx="513" cy="499"/>
                <a:chOff x="0" y="2495"/>
                <a:chExt cx="513" cy="499"/>
              </a:xfrm>
            </p:grpSpPr>
            <p:sp>
              <p:nvSpPr>
                <p:cNvPr id="1387805" name="Rectangle 285"/>
                <p:cNvSpPr>
                  <a:spLocks noChangeArrowheads="1"/>
                </p:cNvSpPr>
                <p:nvPr/>
              </p:nvSpPr>
              <p:spPr bwMode="auto">
                <a:xfrm>
                  <a:off x="43" y="2495"/>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5</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06" name="Rectangle 286"/>
                <p:cNvSpPr>
                  <a:spLocks noChangeArrowheads="1"/>
                </p:cNvSpPr>
                <p:nvPr/>
              </p:nvSpPr>
              <p:spPr bwMode="auto">
                <a:xfrm>
                  <a:off x="0" y="2495"/>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07" name="Group 287"/>
              <p:cNvGrpSpPr>
                <a:grpSpLocks/>
              </p:cNvGrpSpPr>
              <p:nvPr/>
            </p:nvGrpSpPr>
            <p:grpSpPr bwMode="auto">
              <a:xfrm>
                <a:off x="513" y="2495"/>
                <a:ext cx="1272" cy="499"/>
                <a:chOff x="513" y="2495"/>
                <a:chExt cx="1272" cy="499"/>
              </a:xfrm>
            </p:grpSpPr>
            <p:sp>
              <p:nvSpPr>
                <p:cNvPr id="1387808" name="Rectangle 288"/>
                <p:cNvSpPr>
                  <a:spLocks noChangeArrowheads="1"/>
                </p:cNvSpPr>
                <p:nvPr/>
              </p:nvSpPr>
              <p:spPr bwMode="auto">
                <a:xfrm>
                  <a:off x="556" y="2495"/>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数据结构</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09" name="Rectangle 289"/>
                <p:cNvSpPr>
                  <a:spLocks noChangeArrowheads="1"/>
                </p:cNvSpPr>
                <p:nvPr/>
              </p:nvSpPr>
              <p:spPr bwMode="auto">
                <a:xfrm>
                  <a:off x="513" y="2495"/>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10" name="Group 290"/>
              <p:cNvGrpSpPr>
                <a:grpSpLocks/>
              </p:cNvGrpSpPr>
              <p:nvPr/>
            </p:nvGrpSpPr>
            <p:grpSpPr bwMode="auto">
              <a:xfrm>
                <a:off x="1785" y="2495"/>
                <a:ext cx="611" cy="499"/>
                <a:chOff x="1785" y="2495"/>
                <a:chExt cx="611" cy="499"/>
              </a:xfrm>
            </p:grpSpPr>
            <p:sp>
              <p:nvSpPr>
                <p:cNvPr id="1387811" name="Rectangle 291"/>
                <p:cNvSpPr>
                  <a:spLocks noChangeArrowheads="1"/>
                </p:cNvSpPr>
                <p:nvPr/>
              </p:nvSpPr>
              <p:spPr bwMode="auto">
                <a:xfrm>
                  <a:off x="1828" y="2495"/>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7</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12" name="Rectangle 292"/>
                <p:cNvSpPr>
                  <a:spLocks noChangeArrowheads="1"/>
                </p:cNvSpPr>
                <p:nvPr/>
              </p:nvSpPr>
              <p:spPr bwMode="auto">
                <a:xfrm>
                  <a:off x="1785" y="2495"/>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13" name="Group 293"/>
              <p:cNvGrpSpPr>
                <a:grpSpLocks/>
              </p:cNvGrpSpPr>
              <p:nvPr/>
            </p:nvGrpSpPr>
            <p:grpSpPr bwMode="auto">
              <a:xfrm>
                <a:off x="2396" y="2495"/>
                <a:ext cx="767" cy="499"/>
                <a:chOff x="2396" y="2495"/>
                <a:chExt cx="767" cy="499"/>
              </a:xfrm>
            </p:grpSpPr>
            <p:sp>
              <p:nvSpPr>
                <p:cNvPr id="1387814" name="Rectangle 294"/>
                <p:cNvSpPr>
                  <a:spLocks noChangeArrowheads="1"/>
                </p:cNvSpPr>
                <p:nvPr/>
              </p:nvSpPr>
              <p:spPr bwMode="auto">
                <a:xfrm>
                  <a:off x="2439" y="2495"/>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15" name="Rectangle 295"/>
                <p:cNvSpPr>
                  <a:spLocks noChangeArrowheads="1"/>
                </p:cNvSpPr>
                <p:nvPr/>
              </p:nvSpPr>
              <p:spPr bwMode="auto">
                <a:xfrm>
                  <a:off x="2396" y="2495"/>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16" name="Group 296"/>
              <p:cNvGrpSpPr>
                <a:grpSpLocks/>
              </p:cNvGrpSpPr>
              <p:nvPr/>
            </p:nvGrpSpPr>
            <p:grpSpPr bwMode="auto">
              <a:xfrm>
                <a:off x="0" y="2994"/>
                <a:ext cx="513" cy="499"/>
                <a:chOff x="0" y="2994"/>
                <a:chExt cx="513" cy="499"/>
              </a:xfrm>
            </p:grpSpPr>
            <p:sp>
              <p:nvSpPr>
                <p:cNvPr id="1387817" name="Rectangle 297"/>
                <p:cNvSpPr>
                  <a:spLocks noChangeArrowheads="1"/>
                </p:cNvSpPr>
                <p:nvPr/>
              </p:nvSpPr>
              <p:spPr bwMode="auto">
                <a:xfrm>
                  <a:off x="43" y="2994"/>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18" name="Rectangle 298"/>
                <p:cNvSpPr>
                  <a:spLocks noChangeArrowheads="1"/>
                </p:cNvSpPr>
                <p:nvPr/>
              </p:nvSpPr>
              <p:spPr bwMode="auto">
                <a:xfrm>
                  <a:off x="0" y="2994"/>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19" name="Group 299"/>
              <p:cNvGrpSpPr>
                <a:grpSpLocks/>
              </p:cNvGrpSpPr>
              <p:nvPr/>
            </p:nvGrpSpPr>
            <p:grpSpPr bwMode="auto">
              <a:xfrm>
                <a:off x="513" y="2994"/>
                <a:ext cx="1272" cy="499"/>
                <a:chOff x="513" y="2994"/>
                <a:chExt cx="1272" cy="499"/>
              </a:xfrm>
            </p:grpSpPr>
            <p:sp>
              <p:nvSpPr>
                <p:cNvPr id="1387820" name="Rectangle 300"/>
                <p:cNvSpPr>
                  <a:spLocks noChangeArrowheads="1"/>
                </p:cNvSpPr>
                <p:nvPr/>
              </p:nvSpPr>
              <p:spPr bwMode="auto">
                <a:xfrm>
                  <a:off x="556" y="2994"/>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数据处理</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21" name="Rectangle 301"/>
                <p:cNvSpPr>
                  <a:spLocks noChangeArrowheads="1"/>
                </p:cNvSpPr>
                <p:nvPr/>
              </p:nvSpPr>
              <p:spPr bwMode="auto">
                <a:xfrm>
                  <a:off x="513" y="2994"/>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22" name="Group 302"/>
              <p:cNvGrpSpPr>
                <a:grpSpLocks/>
              </p:cNvGrpSpPr>
              <p:nvPr/>
            </p:nvGrpSpPr>
            <p:grpSpPr bwMode="auto">
              <a:xfrm>
                <a:off x="1785" y="2994"/>
                <a:ext cx="611" cy="499"/>
                <a:chOff x="1785" y="2994"/>
                <a:chExt cx="611" cy="499"/>
              </a:xfrm>
            </p:grpSpPr>
            <p:sp>
              <p:nvSpPr>
                <p:cNvPr id="1387823" name="Rectangle 303"/>
                <p:cNvSpPr>
                  <a:spLocks noChangeArrowheads="1"/>
                </p:cNvSpPr>
                <p:nvPr/>
              </p:nvSpPr>
              <p:spPr bwMode="auto">
                <a:xfrm>
                  <a:off x="1828" y="2994"/>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24" name="Rectangle 304"/>
                <p:cNvSpPr>
                  <a:spLocks noChangeArrowheads="1"/>
                </p:cNvSpPr>
                <p:nvPr/>
              </p:nvSpPr>
              <p:spPr bwMode="auto">
                <a:xfrm>
                  <a:off x="1785" y="2994"/>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25" name="Group 305"/>
              <p:cNvGrpSpPr>
                <a:grpSpLocks/>
              </p:cNvGrpSpPr>
              <p:nvPr/>
            </p:nvGrpSpPr>
            <p:grpSpPr bwMode="auto">
              <a:xfrm>
                <a:off x="2396" y="2994"/>
                <a:ext cx="767" cy="499"/>
                <a:chOff x="2396" y="2994"/>
                <a:chExt cx="767" cy="499"/>
              </a:xfrm>
            </p:grpSpPr>
            <p:sp>
              <p:nvSpPr>
                <p:cNvPr id="1387826" name="Rectangle 306"/>
                <p:cNvSpPr>
                  <a:spLocks noChangeArrowheads="1"/>
                </p:cNvSpPr>
                <p:nvPr/>
              </p:nvSpPr>
              <p:spPr bwMode="auto">
                <a:xfrm>
                  <a:off x="2439" y="2994"/>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27" name="Rectangle 307"/>
                <p:cNvSpPr>
                  <a:spLocks noChangeArrowheads="1"/>
                </p:cNvSpPr>
                <p:nvPr/>
              </p:nvSpPr>
              <p:spPr bwMode="auto">
                <a:xfrm>
                  <a:off x="2396" y="2994"/>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28" name="Group 308"/>
              <p:cNvGrpSpPr>
                <a:grpSpLocks/>
              </p:cNvGrpSpPr>
              <p:nvPr/>
            </p:nvGrpSpPr>
            <p:grpSpPr bwMode="auto">
              <a:xfrm>
                <a:off x="0" y="3493"/>
                <a:ext cx="513" cy="499"/>
                <a:chOff x="0" y="3493"/>
                <a:chExt cx="513" cy="499"/>
              </a:xfrm>
            </p:grpSpPr>
            <p:sp>
              <p:nvSpPr>
                <p:cNvPr id="1387829" name="Rectangle 309"/>
                <p:cNvSpPr>
                  <a:spLocks noChangeArrowheads="1"/>
                </p:cNvSpPr>
                <p:nvPr/>
              </p:nvSpPr>
              <p:spPr bwMode="auto">
                <a:xfrm>
                  <a:off x="43" y="3493"/>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7</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30" name="Rectangle 310"/>
                <p:cNvSpPr>
                  <a:spLocks noChangeArrowheads="1"/>
                </p:cNvSpPr>
                <p:nvPr/>
              </p:nvSpPr>
              <p:spPr bwMode="auto">
                <a:xfrm>
                  <a:off x="0" y="3493"/>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31" name="Group 311"/>
              <p:cNvGrpSpPr>
                <a:grpSpLocks/>
              </p:cNvGrpSpPr>
              <p:nvPr/>
            </p:nvGrpSpPr>
            <p:grpSpPr bwMode="auto">
              <a:xfrm>
                <a:off x="513" y="3493"/>
                <a:ext cx="1272" cy="499"/>
                <a:chOff x="513" y="3493"/>
                <a:chExt cx="1272" cy="499"/>
              </a:xfrm>
            </p:grpSpPr>
            <p:sp>
              <p:nvSpPr>
                <p:cNvPr id="1387832" name="Rectangle 312"/>
                <p:cNvSpPr>
                  <a:spLocks noChangeArrowheads="1"/>
                </p:cNvSpPr>
                <p:nvPr/>
              </p:nvSpPr>
              <p:spPr bwMode="auto">
                <a:xfrm>
                  <a:off x="556" y="3493"/>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200">
                      <a:latin typeface="Times New Roman" pitchFamily="18" charset="0"/>
                    </a:rPr>
                    <a:t>PASCAL</a:t>
                  </a:r>
                  <a:endParaRPr kumimoji="1" lang="zh-CN" altLang="en-US" b="0">
                    <a:latin typeface="Times New Roman" pitchFamily="18" charset="0"/>
                  </a:endParaRPr>
                </a:p>
              </p:txBody>
            </p:sp>
            <p:sp>
              <p:nvSpPr>
                <p:cNvPr id="1387833" name="Rectangle 313"/>
                <p:cNvSpPr>
                  <a:spLocks noChangeArrowheads="1"/>
                </p:cNvSpPr>
                <p:nvPr/>
              </p:nvSpPr>
              <p:spPr bwMode="auto">
                <a:xfrm>
                  <a:off x="513" y="3493"/>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34" name="Group 314"/>
              <p:cNvGrpSpPr>
                <a:grpSpLocks/>
              </p:cNvGrpSpPr>
              <p:nvPr/>
            </p:nvGrpSpPr>
            <p:grpSpPr bwMode="auto">
              <a:xfrm>
                <a:off x="1785" y="3493"/>
                <a:ext cx="611" cy="499"/>
                <a:chOff x="1785" y="3493"/>
                <a:chExt cx="611" cy="499"/>
              </a:xfrm>
            </p:grpSpPr>
            <p:sp>
              <p:nvSpPr>
                <p:cNvPr id="1387835" name="Rectangle 315"/>
                <p:cNvSpPr>
                  <a:spLocks noChangeArrowheads="1"/>
                </p:cNvSpPr>
                <p:nvPr/>
              </p:nvSpPr>
              <p:spPr bwMode="auto">
                <a:xfrm>
                  <a:off x="1828" y="3493"/>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36" name="Rectangle 316"/>
                <p:cNvSpPr>
                  <a:spLocks noChangeArrowheads="1"/>
                </p:cNvSpPr>
                <p:nvPr/>
              </p:nvSpPr>
              <p:spPr bwMode="auto">
                <a:xfrm>
                  <a:off x="1785" y="3493"/>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37" name="Group 317"/>
              <p:cNvGrpSpPr>
                <a:grpSpLocks/>
              </p:cNvGrpSpPr>
              <p:nvPr/>
            </p:nvGrpSpPr>
            <p:grpSpPr bwMode="auto">
              <a:xfrm>
                <a:off x="2396" y="3493"/>
                <a:ext cx="767" cy="499"/>
                <a:chOff x="2396" y="3493"/>
                <a:chExt cx="767" cy="499"/>
              </a:xfrm>
            </p:grpSpPr>
            <p:sp>
              <p:nvSpPr>
                <p:cNvPr id="1387838" name="Rectangle 318"/>
                <p:cNvSpPr>
                  <a:spLocks noChangeArrowheads="1"/>
                </p:cNvSpPr>
                <p:nvPr/>
              </p:nvSpPr>
              <p:spPr bwMode="auto">
                <a:xfrm>
                  <a:off x="2439" y="3493"/>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39" name="Rectangle 319"/>
                <p:cNvSpPr>
                  <a:spLocks noChangeArrowheads="1"/>
                </p:cNvSpPr>
                <p:nvPr/>
              </p:nvSpPr>
              <p:spPr bwMode="auto">
                <a:xfrm>
                  <a:off x="2396" y="3493"/>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387840" name="Rectangle 320"/>
            <p:cNvSpPr>
              <a:spLocks noChangeArrowheads="1"/>
            </p:cNvSpPr>
            <p:nvPr/>
          </p:nvSpPr>
          <p:spPr bwMode="auto">
            <a:xfrm>
              <a:off x="-3" y="-3"/>
              <a:ext cx="3169" cy="399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41" name="Group 321"/>
          <p:cNvGrpSpPr>
            <a:grpSpLocks/>
          </p:cNvGrpSpPr>
          <p:nvPr/>
        </p:nvGrpSpPr>
        <p:grpSpPr bwMode="auto">
          <a:xfrm>
            <a:off x="5033963" y="3505200"/>
            <a:ext cx="4872037" cy="3200400"/>
            <a:chOff x="-3" y="-3"/>
            <a:chExt cx="3169" cy="3998"/>
          </a:xfrm>
        </p:grpSpPr>
        <p:grpSp>
          <p:nvGrpSpPr>
            <p:cNvPr id="1387842" name="Group 322"/>
            <p:cNvGrpSpPr>
              <a:grpSpLocks/>
            </p:cNvGrpSpPr>
            <p:nvPr/>
          </p:nvGrpSpPr>
          <p:grpSpPr bwMode="auto">
            <a:xfrm>
              <a:off x="0" y="0"/>
              <a:ext cx="3163" cy="3992"/>
              <a:chOff x="0" y="0"/>
              <a:chExt cx="3163" cy="3992"/>
            </a:xfrm>
          </p:grpSpPr>
          <p:grpSp>
            <p:nvGrpSpPr>
              <p:cNvPr id="1387843" name="Group 323"/>
              <p:cNvGrpSpPr>
                <a:grpSpLocks/>
              </p:cNvGrpSpPr>
              <p:nvPr/>
            </p:nvGrpSpPr>
            <p:grpSpPr bwMode="auto">
              <a:xfrm>
                <a:off x="0" y="0"/>
                <a:ext cx="513" cy="499"/>
                <a:chOff x="0" y="0"/>
                <a:chExt cx="513" cy="499"/>
              </a:xfrm>
            </p:grpSpPr>
            <p:sp>
              <p:nvSpPr>
                <p:cNvPr id="1387844" name="Rectangle 324"/>
                <p:cNvSpPr>
                  <a:spLocks noChangeArrowheads="1"/>
                </p:cNvSpPr>
                <p:nvPr/>
              </p:nvSpPr>
              <p:spPr bwMode="auto">
                <a:xfrm>
                  <a:off x="43" y="0"/>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tabLst>
                      <a:tab pos="266700" algn="r"/>
                      <a:tab pos="2636838" algn="ctr"/>
                      <a:tab pos="5273675" algn="r"/>
                    </a:tabLst>
                  </a:pPr>
                  <a:r>
                    <a:rPr kumimoji="1" lang="en-US" altLang="zh-CN" sz="2000">
                      <a:latin typeface="Times New Roman" pitchFamily="18" charset="0"/>
                    </a:rPr>
                    <a:t>Cno</a:t>
                  </a:r>
                  <a:endParaRPr kumimoji="1" lang="en-US" altLang="zh-CN" sz="800" b="0">
                    <a:latin typeface="Times New Roman" pitchFamily="18" charset="0"/>
                  </a:endParaRPr>
                </a:p>
                <a:p>
                  <a:pPr algn="l">
                    <a:tabLst>
                      <a:tab pos="266700" algn="r"/>
                      <a:tab pos="2636838" algn="ctr"/>
                      <a:tab pos="5273675" algn="r"/>
                    </a:tabLst>
                  </a:pPr>
                  <a:endParaRPr kumimoji="1" lang="zh-CN" altLang="en-US" sz="2000" b="0">
                    <a:latin typeface="Times New Roman" pitchFamily="18" charset="0"/>
                  </a:endParaRPr>
                </a:p>
              </p:txBody>
            </p:sp>
            <p:sp>
              <p:nvSpPr>
                <p:cNvPr id="1387845" name="Rectangle 325"/>
                <p:cNvSpPr>
                  <a:spLocks noChangeArrowheads="1"/>
                </p:cNvSpPr>
                <p:nvPr/>
              </p:nvSpPr>
              <p:spPr bwMode="auto">
                <a:xfrm>
                  <a:off x="0" y="0"/>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46" name="Group 326"/>
              <p:cNvGrpSpPr>
                <a:grpSpLocks/>
              </p:cNvGrpSpPr>
              <p:nvPr/>
            </p:nvGrpSpPr>
            <p:grpSpPr bwMode="auto">
              <a:xfrm>
                <a:off x="513" y="0"/>
                <a:ext cx="1272" cy="499"/>
                <a:chOff x="513" y="0"/>
                <a:chExt cx="1272" cy="499"/>
              </a:xfrm>
            </p:grpSpPr>
            <p:sp>
              <p:nvSpPr>
                <p:cNvPr id="1387847" name="Rectangle 327"/>
                <p:cNvSpPr>
                  <a:spLocks noChangeArrowheads="1"/>
                </p:cNvSpPr>
                <p:nvPr/>
              </p:nvSpPr>
              <p:spPr bwMode="auto">
                <a:xfrm>
                  <a:off x="556" y="0"/>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Cname</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48" name="Rectangle 328"/>
                <p:cNvSpPr>
                  <a:spLocks noChangeArrowheads="1"/>
                </p:cNvSpPr>
                <p:nvPr/>
              </p:nvSpPr>
              <p:spPr bwMode="auto">
                <a:xfrm>
                  <a:off x="513" y="0"/>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49" name="Group 329"/>
              <p:cNvGrpSpPr>
                <a:grpSpLocks/>
              </p:cNvGrpSpPr>
              <p:nvPr/>
            </p:nvGrpSpPr>
            <p:grpSpPr bwMode="auto">
              <a:xfrm>
                <a:off x="1785" y="0"/>
                <a:ext cx="611" cy="499"/>
                <a:chOff x="1785" y="0"/>
                <a:chExt cx="611" cy="499"/>
              </a:xfrm>
            </p:grpSpPr>
            <p:sp>
              <p:nvSpPr>
                <p:cNvPr id="1387850" name="Rectangle 330"/>
                <p:cNvSpPr>
                  <a:spLocks noChangeArrowheads="1"/>
                </p:cNvSpPr>
                <p:nvPr/>
              </p:nvSpPr>
              <p:spPr bwMode="auto">
                <a:xfrm>
                  <a:off x="1828" y="0"/>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000">
                      <a:latin typeface="Times New Roman" pitchFamily="18" charset="0"/>
                    </a:rPr>
                    <a:t>Cpno</a:t>
                  </a:r>
                  <a:endParaRPr kumimoji="1" lang="zh-CN" altLang="en-US" sz="2000" b="0">
                    <a:latin typeface="Times New Roman" pitchFamily="18" charset="0"/>
                  </a:endParaRPr>
                </a:p>
              </p:txBody>
            </p:sp>
            <p:sp>
              <p:nvSpPr>
                <p:cNvPr id="1387851" name="Rectangle 331"/>
                <p:cNvSpPr>
                  <a:spLocks noChangeArrowheads="1"/>
                </p:cNvSpPr>
                <p:nvPr/>
              </p:nvSpPr>
              <p:spPr bwMode="auto">
                <a:xfrm>
                  <a:off x="1785" y="0"/>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52" name="Group 332"/>
              <p:cNvGrpSpPr>
                <a:grpSpLocks/>
              </p:cNvGrpSpPr>
              <p:nvPr/>
            </p:nvGrpSpPr>
            <p:grpSpPr bwMode="auto">
              <a:xfrm>
                <a:off x="2396" y="0"/>
                <a:ext cx="767" cy="499"/>
                <a:chOff x="2396" y="0"/>
                <a:chExt cx="767" cy="499"/>
              </a:xfrm>
            </p:grpSpPr>
            <p:sp>
              <p:nvSpPr>
                <p:cNvPr id="1387853" name="Rectangle 333"/>
                <p:cNvSpPr>
                  <a:spLocks noChangeArrowheads="1"/>
                </p:cNvSpPr>
                <p:nvPr/>
              </p:nvSpPr>
              <p:spPr bwMode="auto">
                <a:xfrm>
                  <a:off x="2439" y="0"/>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000">
                      <a:latin typeface="Times New Roman" pitchFamily="18" charset="0"/>
                    </a:rPr>
                    <a:t>Ccredit</a:t>
                  </a:r>
                  <a:endParaRPr kumimoji="1" lang="zh-CN" altLang="en-US" sz="2000" b="0">
                    <a:latin typeface="Times New Roman" pitchFamily="18" charset="0"/>
                  </a:endParaRPr>
                </a:p>
              </p:txBody>
            </p:sp>
            <p:sp>
              <p:nvSpPr>
                <p:cNvPr id="1387854" name="Rectangle 334"/>
                <p:cNvSpPr>
                  <a:spLocks noChangeArrowheads="1"/>
                </p:cNvSpPr>
                <p:nvPr/>
              </p:nvSpPr>
              <p:spPr bwMode="auto">
                <a:xfrm>
                  <a:off x="2396" y="0"/>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55" name="Group 335"/>
              <p:cNvGrpSpPr>
                <a:grpSpLocks/>
              </p:cNvGrpSpPr>
              <p:nvPr/>
            </p:nvGrpSpPr>
            <p:grpSpPr bwMode="auto">
              <a:xfrm>
                <a:off x="0" y="499"/>
                <a:ext cx="513" cy="499"/>
                <a:chOff x="0" y="499"/>
                <a:chExt cx="513" cy="499"/>
              </a:xfrm>
            </p:grpSpPr>
            <p:sp>
              <p:nvSpPr>
                <p:cNvPr id="1387856" name="Rectangle 336"/>
                <p:cNvSpPr>
                  <a:spLocks noChangeArrowheads="1"/>
                </p:cNvSpPr>
                <p:nvPr/>
              </p:nvSpPr>
              <p:spPr bwMode="auto">
                <a:xfrm>
                  <a:off x="43" y="499"/>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1</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57" name="Rectangle 337"/>
                <p:cNvSpPr>
                  <a:spLocks noChangeArrowheads="1"/>
                </p:cNvSpPr>
                <p:nvPr/>
              </p:nvSpPr>
              <p:spPr bwMode="auto">
                <a:xfrm>
                  <a:off x="0" y="499"/>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58" name="Group 338"/>
              <p:cNvGrpSpPr>
                <a:grpSpLocks/>
              </p:cNvGrpSpPr>
              <p:nvPr/>
            </p:nvGrpSpPr>
            <p:grpSpPr bwMode="auto">
              <a:xfrm>
                <a:off x="513" y="499"/>
                <a:ext cx="1272" cy="499"/>
                <a:chOff x="513" y="499"/>
                <a:chExt cx="1272" cy="499"/>
              </a:xfrm>
            </p:grpSpPr>
            <p:sp>
              <p:nvSpPr>
                <p:cNvPr id="1387859" name="Rectangle 339"/>
                <p:cNvSpPr>
                  <a:spLocks noChangeArrowheads="1"/>
                </p:cNvSpPr>
                <p:nvPr/>
              </p:nvSpPr>
              <p:spPr bwMode="auto">
                <a:xfrm>
                  <a:off x="556" y="499"/>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数据库</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60" name="Rectangle 340"/>
                <p:cNvSpPr>
                  <a:spLocks noChangeArrowheads="1"/>
                </p:cNvSpPr>
                <p:nvPr/>
              </p:nvSpPr>
              <p:spPr bwMode="auto">
                <a:xfrm>
                  <a:off x="513" y="499"/>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61" name="Group 341"/>
              <p:cNvGrpSpPr>
                <a:grpSpLocks/>
              </p:cNvGrpSpPr>
              <p:nvPr/>
            </p:nvGrpSpPr>
            <p:grpSpPr bwMode="auto">
              <a:xfrm>
                <a:off x="1785" y="499"/>
                <a:ext cx="611" cy="499"/>
                <a:chOff x="1785" y="499"/>
                <a:chExt cx="611" cy="499"/>
              </a:xfrm>
            </p:grpSpPr>
            <p:sp>
              <p:nvSpPr>
                <p:cNvPr id="1387862" name="Rectangle 342"/>
                <p:cNvSpPr>
                  <a:spLocks noChangeArrowheads="1"/>
                </p:cNvSpPr>
                <p:nvPr/>
              </p:nvSpPr>
              <p:spPr bwMode="auto">
                <a:xfrm>
                  <a:off x="1828" y="499"/>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5</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63" name="Rectangle 343"/>
                <p:cNvSpPr>
                  <a:spLocks noChangeArrowheads="1"/>
                </p:cNvSpPr>
                <p:nvPr/>
              </p:nvSpPr>
              <p:spPr bwMode="auto">
                <a:xfrm>
                  <a:off x="1785" y="499"/>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64" name="Group 344"/>
              <p:cNvGrpSpPr>
                <a:grpSpLocks/>
              </p:cNvGrpSpPr>
              <p:nvPr/>
            </p:nvGrpSpPr>
            <p:grpSpPr bwMode="auto">
              <a:xfrm>
                <a:off x="2396" y="499"/>
                <a:ext cx="767" cy="499"/>
                <a:chOff x="2396" y="499"/>
                <a:chExt cx="767" cy="499"/>
              </a:xfrm>
            </p:grpSpPr>
            <p:sp>
              <p:nvSpPr>
                <p:cNvPr id="1387865" name="Rectangle 345"/>
                <p:cNvSpPr>
                  <a:spLocks noChangeArrowheads="1"/>
                </p:cNvSpPr>
                <p:nvPr/>
              </p:nvSpPr>
              <p:spPr bwMode="auto">
                <a:xfrm>
                  <a:off x="2439" y="499"/>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  </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66" name="Rectangle 346"/>
                <p:cNvSpPr>
                  <a:spLocks noChangeArrowheads="1"/>
                </p:cNvSpPr>
                <p:nvPr/>
              </p:nvSpPr>
              <p:spPr bwMode="auto">
                <a:xfrm>
                  <a:off x="2396" y="499"/>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67" name="Group 347"/>
              <p:cNvGrpSpPr>
                <a:grpSpLocks/>
              </p:cNvGrpSpPr>
              <p:nvPr/>
            </p:nvGrpSpPr>
            <p:grpSpPr bwMode="auto">
              <a:xfrm>
                <a:off x="0" y="998"/>
                <a:ext cx="513" cy="499"/>
                <a:chOff x="0" y="998"/>
                <a:chExt cx="513" cy="499"/>
              </a:xfrm>
            </p:grpSpPr>
            <p:sp>
              <p:nvSpPr>
                <p:cNvPr id="1387868" name="Rectangle 348"/>
                <p:cNvSpPr>
                  <a:spLocks noChangeArrowheads="1"/>
                </p:cNvSpPr>
                <p:nvPr/>
              </p:nvSpPr>
              <p:spPr bwMode="auto">
                <a:xfrm>
                  <a:off x="43" y="998"/>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69" name="Rectangle 349"/>
                <p:cNvSpPr>
                  <a:spLocks noChangeArrowheads="1"/>
                </p:cNvSpPr>
                <p:nvPr/>
              </p:nvSpPr>
              <p:spPr bwMode="auto">
                <a:xfrm>
                  <a:off x="0" y="998"/>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70" name="Group 350"/>
              <p:cNvGrpSpPr>
                <a:grpSpLocks/>
              </p:cNvGrpSpPr>
              <p:nvPr/>
            </p:nvGrpSpPr>
            <p:grpSpPr bwMode="auto">
              <a:xfrm>
                <a:off x="513" y="998"/>
                <a:ext cx="1272" cy="499"/>
                <a:chOff x="513" y="998"/>
                <a:chExt cx="1272" cy="499"/>
              </a:xfrm>
            </p:grpSpPr>
            <p:sp>
              <p:nvSpPr>
                <p:cNvPr id="1387871" name="Rectangle 351"/>
                <p:cNvSpPr>
                  <a:spLocks noChangeArrowheads="1"/>
                </p:cNvSpPr>
                <p:nvPr/>
              </p:nvSpPr>
              <p:spPr bwMode="auto">
                <a:xfrm>
                  <a:off x="556" y="998"/>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数学</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72" name="Rectangle 352"/>
                <p:cNvSpPr>
                  <a:spLocks noChangeArrowheads="1"/>
                </p:cNvSpPr>
                <p:nvPr/>
              </p:nvSpPr>
              <p:spPr bwMode="auto">
                <a:xfrm>
                  <a:off x="513" y="998"/>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73" name="Group 353"/>
              <p:cNvGrpSpPr>
                <a:grpSpLocks/>
              </p:cNvGrpSpPr>
              <p:nvPr/>
            </p:nvGrpSpPr>
            <p:grpSpPr bwMode="auto">
              <a:xfrm>
                <a:off x="1785" y="998"/>
                <a:ext cx="611" cy="499"/>
                <a:chOff x="1785" y="998"/>
                <a:chExt cx="611" cy="499"/>
              </a:xfrm>
            </p:grpSpPr>
            <p:sp>
              <p:nvSpPr>
                <p:cNvPr id="1387874" name="Rectangle 354"/>
                <p:cNvSpPr>
                  <a:spLocks noChangeArrowheads="1"/>
                </p:cNvSpPr>
                <p:nvPr/>
              </p:nvSpPr>
              <p:spPr bwMode="auto">
                <a:xfrm>
                  <a:off x="1828" y="998"/>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1000" b="0">
                      <a:latin typeface="Times New Roman" pitchFamily="18" charset="0"/>
                    </a:rPr>
                    <a:t> </a:t>
                  </a:r>
                </a:p>
                <a:p>
                  <a:pPr algn="l"/>
                  <a:endParaRPr kumimoji="1" lang="zh-CN" altLang="en-US" b="0">
                    <a:latin typeface="Times New Roman" pitchFamily="18" charset="0"/>
                  </a:endParaRPr>
                </a:p>
              </p:txBody>
            </p:sp>
            <p:sp>
              <p:nvSpPr>
                <p:cNvPr id="1387875" name="Rectangle 355"/>
                <p:cNvSpPr>
                  <a:spLocks noChangeArrowheads="1"/>
                </p:cNvSpPr>
                <p:nvPr/>
              </p:nvSpPr>
              <p:spPr bwMode="auto">
                <a:xfrm>
                  <a:off x="1785" y="998"/>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76" name="Group 356"/>
              <p:cNvGrpSpPr>
                <a:grpSpLocks/>
              </p:cNvGrpSpPr>
              <p:nvPr/>
            </p:nvGrpSpPr>
            <p:grpSpPr bwMode="auto">
              <a:xfrm>
                <a:off x="2396" y="998"/>
                <a:ext cx="767" cy="499"/>
                <a:chOff x="2396" y="998"/>
                <a:chExt cx="767" cy="499"/>
              </a:xfrm>
            </p:grpSpPr>
            <p:sp>
              <p:nvSpPr>
                <p:cNvPr id="1387877" name="Rectangle 357"/>
                <p:cNvSpPr>
                  <a:spLocks noChangeArrowheads="1"/>
                </p:cNvSpPr>
                <p:nvPr/>
              </p:nvSpPr>
              <p:spPr bwMode="auto">
                <a:xfrm>
                  <a:off x="2439" y="998"/>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78" name="Rectangle 358"/>
                <p:cNvSpPr>
                  <a:spLocks noChangeArrowheads="1"/>
                </p:cNvSpPr>
                <p:nvPr/>
              </p:nvSpPr>
              <p:spPr bwMode="auto">
                <a:xfrm>
                  <a:off x="2396" y="998"/>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79" name="Group 359"/>
              <p:cNvGrpSpPr>
                <a:grpSpLocks/>
              </p:cNvGrpSpPr>
              <p:nvPr/>
            </p:nvGrpSpPr>
            <p:grpSpPr bwMode="auto">
              <a:xfrm>
                <a:off x="0" y="1497"/>
                <a:ext cx="513" cy="499"/>
                <a:chOff x="0" y="1497"/>
                <a:chExt cx="513" cy="499"/>
              </a:xfrm>
            </p:grpSpPr>
            <p:sp>
              <p:nvSpPr>
                <p:cNvPr id="1387880" name="Rectangle 360"/>
                <p:cNvSpPr>
                  <a:spLocks noChangeArrowheads="1"/>
                </p:cNvSpPr>
                <p:nvPr/>
              </p:nvSpPr>
              <p:spPr bwMode="auto">
                <a:xfrm>
                  <a:off x="43" y="1497"/>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3</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81" name="Rectangle 361"/>
                <p:cNvSpPr>
                  <a:spLocks noChangeArrowheads="1"/>
                </p:cNvSpPr>
                <p:nvPr/>
              </p:nvSpPr>
              <p:spPr bwMode="auto">
                <a:xfrm>
                  <a:off x="0" y="1497"/>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82" name="Group 362"/>
              <p:cNvGrpSpPr>
                <a:grpSpLocks/>
              </p:cNvGrpSpPr>
              <p:nvPr/>
            </p:nvGrpSpPr>
            <p:grpSpPr bwMode="auto">
              <a:xfrm>
                <a:off x="513" y="1497"/>
                <a:ext cx="1272" cy="499"/>
                <a:chOff x="513" y="1497"/>
                <a:chExt cx="1272" cy="499"/>
              </a:xfrm>
            </p:grpSpPr>
            <p:sp>
              <p:nvSpPr>
                <p:cNvPr id="1387883" name="Rectangle 363"/>
                <p:cNvSpPr>
                  <a:spLocks noChangeArrowheads="1"/>
                </p:cNvSpPr>
                <p:nvPr/>
              </p:nvSpPr>
              <p:spPr bwMode="auto">
                <a:xfrm>
                  <a:off x="556" y="1497"/>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信息系统</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84" name="Rectangle 364"/>
                <p:cNvSpPr>
                  <a:spLocks noChangeArrowheads="1"/>
                </p:cNvSpPr>
                <p:nvPr/>
              </p:nvSpPr>
              <p:spPr bwMode="auto">
                <a:xfrm>
                  <a:off x="513" y="1497"/>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85" name="Group 365"/>
              <p:cNvGrpSpPr>
                <a:grpSpLocks/>
              </p:cNvGrpSpPr>
              <p:nvPr/>
            </p:nvGrpSpPr>
            <p:grpSpPr bwMode="auto">
              <a:xfrm>
                <a:off x="1785" y="1497"/>
                <a:ext cx="611" cy="499"/>
                <a:chOff x="1785" y="1497"/>
                <a:chExt cx="611" cy="499"/>
              </a:xfrm>
            </p:grpSpPr>
            <p:sp>
              <p:nvSpPr>
                <p:cNvPr id="1387886" name="Rectangle 366"/>
                <p:cNvSpPr>
                  <a:spLocks noChangeArrowheads="1"/>
                </p:cNvSpPr>
                <p:nvPr/>
              </p:nvSpPr>
              <p:spPr bwMode="auto">
                <a:xfrm>
                  <a:off x="1828" y="1497"/>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1</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87" name="Rectangle 367"/>
                <p:cNvSpPr>
                  <a:spLocks noChangeArrowheads="1"/>
                </p:cNvSpPr>
                <p:nvPr/>
              </p:nvSpPr>
              <p:spPr bwMode="auto">
                <a:xfrm>
                  <a:off x="1785" y="1497"/>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88" name="Group 368"/>
              <p:cNvGrpSpPr>
                <a:grpSpLocks/>
              </p:cNvGrpSpPr>
              <p:nvPr/>
            </p:nvGrpSpPr>
            <p:grpSpPr bwMode="auto">
              <a:xfrm>
                <a:off x="2396" y="1497"/>
                <a:ext cx="767" cy="499"/>
                <a:chOff x="2396" y="1497"/>
                <a:chExt cx="767" cy="499"/>
              </a:xfrm>
            </p:grpSpPr>
            <p:sp>
              <p:nvSpPr>
                <p:cNvPr id="1387889" name="Rectangle 369"/>
                <p:cNvSpPr>
                  <a:spLocks noChangeArrowheads="1"/>
                </p:cNvSpPr>
                <p:nvPr/>
              </p:nvSpPr>
              <p:spPr bwMode="auto">
                <a:xfrm>
                  <a:off x="2439" y="1497"/>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90" name="Rectangle 370"/>
                <p:cNvSpPr>
                  <a:spLocks noChangeArrowheads="1"/>
                </p:cNvSpPr>
                <p:nvPr/>
              </p:nvSpPr>
              <p:spPr bwMode="auto">
                <a:xfrm>
                  <a:off x="2396" y="1497"/>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91" name="Group 371"/>
              <p:cNvGrpSpPr>
                <a:grpSpLocks/>
              </p:cNvGrpSpPr>
              <p:nvPr/>
            </p:nvGrpSpPr>
            <p:grpSpPr bwMode="auto">
              <a:xfrm>
                <a:off x="0" y="1996"/>
                <a:ext cx="513" cy="499"/>
                <a:chOff x="0" y="1996"/>
                <a:chExt cx="513" cy="499"/>
              </a:xfrm>
            </p:grpSpPr>
            <p:sp>
              <p:nvSpPr>
                <p:cNvPr id="1387892" name="Rectangle 372"/>
                <p:cNvSpPr>
                  <a:spLocks noChangeArrowheads="1"/>
                </p:cNvSpPr>
                <p:nvPr/>
              </p:nvSpPr>
              <p:spPr bwMode="auto">
                <a:xfrm>
                  <a:off x="43" y="1996"/>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93" name="Rectangle 373"/>
                <p:cNvSpPr>
                  <a:spLocks noChangeArrowheads="1"/>
                </p:cNvSpPr>
                <p:nvPr/>
              </p:nvSpPr>
              <p:spPr bwMode="auto">
                <a:xfrm>
                  <a:off x="0" y="1996"/>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94" name="Group 374"/>
              <p:cNvGrpSpPr>
                <a:grpSpLocks/>
              </p:cNvGrpSpPr>
              <p:nvPr/>
            </p:nvGrpSpPr>
            <p:grpSpPr bwMode="auto">
              <a:xfrm>
                <a:off x="513" y="1996"/>
                <a:ext cx="1272" cy="499"/>
                <a:chOff x="513" y="1996"/>
                <a:chExt cx="1272" cy="499"/>
              </a:xfrm>
            </p:grpSpPr>
            <p:sp>
              <p:nvSpPr>
                <p:cNvPr id="1387895" name="Rectangle 375"/>
                <p:cNvSpPr>
                  <a:spLocks noChangeArrowheads="1"/>
                </p:cNvSpPr>
                <p:nvPr/>
              </p:nvSpPr>
              <p:spPr bwMode="auto">
                <a:xfrm>
                  <a:off x="556" y="1996"/>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操作系统</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896" name="Rectangle 376"/>
                <p:cNvSpPr>
                  <a:spLocks noChangeArrowheads="1"/>
                </p:cNvSpPr>
                <p:nvPr/>
              </p:nvSpPr>
              <p:spPr bwMode="auto">
                <a:xfrm>
                  <a:off x="513" y="1996"/>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897" name="Group 377"/>
              <p:cNvGrpSpPr>
                <a:grpSpLocks/>
              </p:cNvGrpSpPr>
              <p:nvPr/>
            </p:nvGrpSpPr>
            <p:grpSpPr bwMode="auto">
              <a:xfrm>
                <a:off x="1785" y="1996"/>
                <a:ext cx="611" cy="499"/>
                <a:chOff x="1785" y="1996"/>
                <a:chExt cx="611" cy="499"/>
              </a:xfrm>
            </p:grpSpPr>
            <p:sp>
              <p:nvSpPr>
                <p:cNvPr id="1387898" name="Rectangle 378"/>
                <p:cNvSpPr>
                  <a:spLocks noChangeArrowheads="1"/>
                </p:cNvSpPr>
                <p:nvPr/>
              </p:nvSpPr>
              <p:spPr bwMode="auto">
                <a:xfrm>
                  <a:off x="1828" y="1996"/>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899" name="Rectangle 379"/>
                <p:cNvSpPr>
                  <a:spLocks noChangeArrowheads="1"/>
                </p:cNvSpPr>
                <p:nvPr/>
              </p:nvSpPr>
              <p:spPr bwMode="auto">
                <a:xfrm>
                  <a:off x="1785" y="1996"/>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00" name="Group 380"/>
              <p:cNvGrpSpPr>
                <a:grpSpLocks/>
              </p:cNvGrpSpPr>
              <p:nvPr/>
            </p:nvGrpSpPr>
            <p:grpSpPr bwMode="auto">
              <a:xfrm>
                <a:off x="2396" y="1996"/>
                <a:ext cx="767" cy="499"/>
                <a:chOff x="2396" y="1996"/>
                <a:chExt cx="767" cy="499"/>
              </a:xfrm>
            </p:grpSpPr>
            <p:sp>
              <p:nvSpPr>
                <p:cNvPr id="1387901" name="Rectangle 381"/>
                <p:cNvSpPr>
                  <a:spLocks noChangeArrowheads="1"/>
                </p:cNvSpPr>
                <p:nvPr/>
              </p:nvSpPr>
              <p:spPr bwMode="auto">
                <a:xfrm>
                  <a:off x="2439" y="1996"/>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3</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02" name="Rectangle 382"/>
                <p:cNvSpPr>
                  <a:spLocks noChangeArrowheads="1"/>
                </p:cNvSpPr>
                <p:nvPr/>
              </p:nvSpPr>
              <p:spPr bwMode="auto">
                <a:xfrm>
                  <a:off x="2396" y="1996"/>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03" name="Group 383"/>
              <p:cNvGrpSpPr>
                <a:grpSpLocks/>
              </p:cNvGrpSpPr>
              <p:nvPr/>
            </p:nvGrpSpPr>
            <p:grpSpPr bwMode="auto">
              <a:xfrm>
                <a:off x="0" y="2495"/>
                <a:ext cx="513" cy="499"/>
                <a:chOff x="0" y="2495"/>
                <a:chExt cx="513" cy="499"/>
              </a:xfrm>
            </p:grpSpPr>
            <p:sp>
              <p:nvSpPr>
                <p:cNvPr id="1387904" name="Rectangle 384"/>
                <p:cNvSpPr>
                  <a:spLocks noChangeArrowheads="1"/>
                </p:cNvSpPr>
                <p:nvPr/>
              </p:nvSpPr>
              <p:spPr bwMode="auto">
                <a:xfrm>
                  <a:off x="43" y="2495"/>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5</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05" name="Rectangle 385"/>
                <p:cNvSpPr>
                  <a:spLocks noChangeArrowheads="1"/>
                </p:cNvSpPr>
                <p:nvPr/>
              </p:nvSpPr>
              <p:spPr bwMode="auto">
                <a:xfrm>
                  <a:off x="0" y="2495"/>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06" name="Group 386"/>
              <p:cNvGrpSpPr>
                <a:grpSpLocks/>
              </p:cNvGrpSpPr>
              <p:nvPr/>
            </p:nvGrpSpPr>
            <p:grpSpPr bwMode="auto">
              <a:xfrm>
                <a:off x="513" y="2495"/>
                <a:ext cx="1272" cy="499"/>
                <a:chOff x="513" y="2495"/>
                <a:chExt cx="1272" cy="499"/>
              </a:xfrm>
            </p:grpSpPr>
            <p:sp>
              <p:nvSpPr>
                <p:cNvPr id="1387907" name="Rectangle 387"/>
                <p:cNvSpPr>
                  <a:spLocks noChangeArrowheads="1"/>
                </p:cNvSpPr>
                <p:nvPr/>
              </p:nvSpPr>
              <p:spPr bwMode="auto">
                <a:xfrm>
                  <a:off x="556" y="2495"/>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数据结构</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908" name="Rectangle 388"/>
                <p:cNvSpPr>
                  <a:spLocks noChangeArrowheads="1"/>
                </p:cNvSpPr>
                <p:nvPr/>
              </p:nvSpPr>
              <p:spPr bwMode="auto">
                <a:xfrm>
                  <a:off x="513" y="2495"/>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09" name="Group 389"/>
              <p:cNvGrpSpPr>
                <a:grpSpLocks/>
              </p:cNvGrpSpPr>
              <p:nvPr/>
            </p:nvGrpSpPr>
            <p:grpSpPr bwMode="auto">
              <a:xfrm>
                <a:off x="1785" y="2495"/>
                <a:ext cx="611" cy="499"/>
                <a:chOff x="1785" y="2495"/>
                <a:chExt cx="611" cy="499"/>
              </a:xfrm>
            </p:grpSpPr>
            <p:sp>
              <p:nvSpPr>
                <p:cNvPr id="1387910" name="Rectangle 390"/>
                <p:cNvSpPr>
                  <a:spLocks noChangeArrowheads="1"/>
                </p:cNvSpPr>
                <p:nvPr/>
              </p:nvSpPr>
              <p:spPr bwMode="auto">
                <a:xfrm>
                  <a:off x="1828" y="2495"/>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7</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11" name="Rectangle 391"/>
                <p:cNvSpPr>
                  <a:spLocks noChangeArrowheads="1"/>
                </p:cNvSpPr>
                <p:nvPr/>
              </p:nvSpPr>
              <p:spPr bwMode="auto">
                <a:xfrm>
                  <a:off x="1785" y="2495"/>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12" name="Group 392"/>
              <p:cNvGrpSpPr>
                <a:grpSpLocks/>
              </p:cNvGrpSpPr>
              <p:nvPr/>
            </p:nvGrpSpPr>
            <p:grpSpPr bwMode="auto">
              <a:xfrm>
                <a:off x="2396" y="2495"/>
                <a:ext cx="767" cy="499"/>
                <a:chOff x="2396" y="2495"/>
                <a:chExt cx="767" cy="499"/>
              </a:xfrm>
            </p:grpSpPr>
            <p:sp>
              <p:nvSpPr>
                <p:cNvPr id="1387913" name="Rectangle 393"/>
                <p:cNvSpPr>
                  <a:spLocks noChangeArrowheads="1"/>
                </p:cNvSpPr>
                <p:nvPr/>
              </p:nvSpPr>
              <p:spPr bwMode="auto">
                <a:xfrm>
                  <a:off x="2439" y="2495"/>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14" name="Rectangle 394"/>
                <p:cNvSpPr>
                  <a:spLocks noChangeArrowheads="1"/>
                </p:cNvSpPr>
                <p:nvPr/>
              </p:nvSpPr>
              <p:spPr bwMode="auto">
                <a:xfrm>
                  <a:off x="2396" y="2495"/>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15" name="Group 395"/>
              <p:cNvGrpSpPr>
                <a:grpSpLocks/>
              </p:cNvGrpSpPr>
              <p:nvPr/>
            </p:nvGrpSpPr>
            <p:grpSpPr bwMode="auto">
              <a:xfrm>
                <a:off x="0" y="2994"/>
                <a:ext cx="513" cy="499"/>
                <a:chOff x="0" y="2994"/>
                <a:chExt cx="513" cy="499"/>
              </a:xfrm>
            </p:grpSpPr>
            <p:sp>
              <p:nvSpPr>
                <p:cNvPr id="1387916" name="Rectangle 396"/>
                <p:cNvSpPr>
                  <a:spLocks noChangeArrowheads="1"/>
                </p:cNvSpPr>
                <p:nvPr/>
              </p:nvSpPr>
              <p:spPr bwMode="auto">
                <a:xfrm>
                  <a:off x="43" y="2994"/>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17" name="Rectangle 397"/>
                <p:cNvSpPr>
                  <a:spLocks noChangeArrowheads="1"/>
                </p:cNvSpPr>
                <p:nvPr/>
              </p:nvSpPr>
              <p:spPr bwMode="auto">
                <a:xfrm>
                  <a:off x="0" y="2994"/>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18" name="Group 398"/>
              <p:cNvGrpSpPr>
                <a:grpSpLocks/>
              </p:cNvGrpSpPr>
              <p:nvPr/>
            </p:nvGrpSpPr>
            <p:grpSpPr bwMode="auto">
              <a:xfrm>
                <a:off x="513" y="2994"/>
                <a:ext cx="1272" cy="499"/>
                <a:chOff x="513" y="2994"/>
                <a:chExt cx="1272" cy="499"/>
              </a:xfrm>
            </p:grpSpPr>
            <p:sp>
              <p:nvSpPr>
                <p:cNvPr id="1387919" name="Rectangle 399"/>
                <p:cNvSpPr>
                  <a:spLocks noChangeArrowheads="1"/>
                </p:cNvSpPr>
                <p:nvPr/>
              </p:nvSpPr>
              <p:spPr bwMode="auto">
                <a:xfrm>
                  <a:off x="556" y="2994"/>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数据处理</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920" name="Rectangle 400"/>
                <p:cNvSpPr>
                  <a:spLocks noChangeArrowheads="1"/>
                </p:cNvSpPr>
                <p:nvPr/>
              </p:nvSpPr>
              <p:spPr bwMode="auto">
                <a:xfrm>
                  <a:off x="513" y="2994"/>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21" name="Group 401"/>
              <p:cNvGrpSpPr>
                <a:grpSpLocks/>
              </p:cNvGrpSpPr>
              <p:nvPr/>
            </p:nvGrpSpPr>
            <p:grpSpPr bwMode="auto">
              <a:xfrm>
                <a:off x="1785" y="2994"/>
                <a:ext cx="611" cy="499"/>
                <a:chOff x="1785" y="2994"/>
                <a:chExt cx="611" cy="499"/>
              </a:xfrm>
            </p:grpSpPr>
            <p:sp>
              <p:nvSpPr>
                <p:cNvPr id="1387922" name="Rectangle 402"/>
                <p:cNvSpPr>
                  <a:spLocks noChangeArrowheads="1"/>
                </p:cNvSpPr>
                <p:nvPr/>
              </p:nvSpPr>
              <p:spPr bwMode="auto">
                <a:xfrm>
                  <a:off x="1828" y="2994"/>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endParaRPr kumimoji="1" lang="zh-CN" altLang="en-US" sz="1000" b="0">
                    <a:latin typeface="Times New Roman" pitchFamily="18" charset="0"/>
                  </a:endParaRPr>
                </a:p>
                <a:p>
                  <a:pPr algn="l"/>
                  <a:endParaRPr kumimoji="1" lang="zh-CN" altLang="en-US" b="0">
                    <a:latin typeface="Times New Roman" pitchFamily="18" charset="0"/>
                  </a:endParaRPr>
                </a:p>
              </p:txBody>
            </p:sp>
            <p:sp>
              <p:nvSpPr>
                <p:cNvPr id="1387923" name="Rectangle 403"/>
                <p:cNvSpPr>
                  <a:spLocks noChangeArrowheads="1"/>
                </p:cNvSpPr>
                <p:nvPr/>
              </p:nvSpPr>
              <p:spPr bwMode="auto">
                <a:xfrm>
                  <a:off x="1785" y="2994"/>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24" name="Group 404"/>
              <p:cNvGrpSpPr>
                <a:grpSpLocks/>
              </p:cNvGrpSpPr>
              <p:nvPr/>
            </p:nvGrpSpPr>
            <p:grpSpPr bwMode="auto">
              <a:xfrm>
                <a:off x="2396" y="2994"/>
                <a:ext cx="767" cy="499"/>
                <a:chOff x="2396" y="2994"/>
                <a:chExt cx="767" cy="499"/>
              </a:xfrm>
            </p:grpSpPr>
            <p:sp>
              <p:nvSpPr>
                <p:cNvPr id="1387925" name="Rectangle 405"/>
                <p:cNvSpPr>
                  <a:spLocks noChangeArrowheads="1"/>
                </p:cNvSpPr>
                <p:nvPr/>
              </p:nvSpPr>
              <p:spPr bwMode="auto">
                <a:xfrm>
                  <a:off x="2439" y="2994"/>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2</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26" name="Rectangle 406"/>
                <p:cNvSpPr>
                  <a:spLocks noChangeArrowheads="1"/>
                </p:cNvSpPr>
                <p:nvPr/>
              </p:nvSpPr>
              <p:spPr bwMode="auto">
                <a:xfrm>
                  <a:off x="2396" y="2994"/>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27" name="Group 407"/>
              <p:cNvGrpSpPr>
                <a:grpSpLocks/>
              </p:cNvGrpSpPr>
              <p:nvPr/>
            </p:nvGrpSpPr>
            <p:grpSpPr bwMode="auto">
              <a:xfrm>
                <a:off x="0" y="3493"/>
                <a:ext cx="513" cy="499"/>
                <a:chOff x="0" y="3493"/>
                <a:chExt cx="513" cy="499"/>
              </a:xfrm>
            </p:grpSpPr>
            <p:sp>
              <p:nvSpPr>
                <p:cNvPr id="1387928" name="Rectangle 408"/>
                <p:cNvSpPr>
                  <a:spLocks noChangeArrowheads="1"/>
                </p:cNvSpPr>
                <p:nvPr/>
              </p:nvSpPr>
              <p:spPr bwMode="auto">
                <a:xfrm>
                  <a:off x="43" y="3493"/>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7</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29" name="Rectangle 409"/>
                <p:cNvSpPr>
                  <a:spLocks noChangeArrowheads="1"/>
                </p:cNvSpPr>
                <p:nvPr/>
              </p:nvSpPr>
              <p:spPr bwMode="auto">
                <a:xfrm>
                  <a:off x="0" y="3493"/>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30" name="Group 410"/>
              <p:cNvGrpSpPr>
                <a:grpSpLocks/>
              </p:cNvGrpSpPr>
              <p:nvPr/>
            </p:nvGrpSpPr>
            <p:grpSpPr bwMode="auto">
              <a:xfrm>
                <a:off x="513" y="3493"/>
                <a:ext cx="1272" cy="499"/>
                <a:chOff x="513" y="3493"/>
                <a:chExt cx="1272" cy="499"/>
              </a:xfrm>
            </p:grpSpPr>
            <p:sp>
              <p:nvSpPr>
                <p:cNvPr id="1387931" name="Rectangle 411"/>
                <p:cNvSpPr>
                  <a:spLocks noChangeArrowheads="1"/>
                </p:cNvSpPr>
                <p:nvPr/>
              </p:nvSpPr>
              <p:spPr bwMode="auto">
                <a:xfrm>
                  <a:off x="556" y="3493"/>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en-US" altLang="zh-CN" sz="2200">
                      <a:latin typeface="Times New Roman" pitchFamily="18" charset="0"/>
                    </a:rPr>
                    <a:t>PASCAL</a:t>
                  </a:r>
                  <a:endParaRPr kumimoji="1" lang="zh-CN" altLang="en-US" b="0">
                    <a:latin typeface="Times New Roman" pitchFamily="18" charset="0"/>
                  </a:endParaRPr>
                </a:p>
              </p:txBody>
            </p:sp>
            <p:sp>
              <p:nvSpPr>
                <p:cNvPr id="1387932" name="Rectangle 412"/>
                <p:cNvSpPr>
                  <a:spLocks noChangeArrowheads="1"/>
                </p:cNvSpPr>
                <p:nvPr/>
              </p:nvSpPr>
              <p:spPr bwMode="auto">
                <a:xfrm>
                  <a:off x="513" y="3493"/>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33" name="Group 413"/>
              <p:cNvGrpSpPr>
                <a:grpSpLocks/>
              </p:cNvGrpSpPr>
              <p:nvPr/>
            </p:nvGrpSpPr>
            <p:grpSpPr bwMode="auto">
              <a:xfrm>
                <a:off x="1785" y="3493"/>
                <a:ext cx="611" cy="499"/>
                <a:chOff x="1785" y="3493"/>
                <a:chExt cx="611" cy="499"/>
              </a:xfrm>
            </p:grpSpPr>
            <p:sp>
              <p:nvSpPr>
                <p:cNvPr id="1387934" name="Rectangle 414"/>
                <p:cNvSpPr>
                  <a:spLocks noChangeArrowheads="1"/>
                </p:cNvSpPr>
                <p:nvPr/>
              </p:nvSpPr>
              <p:spPr bwMode="auto">
                <a:xfrm>
                  <a:off x="1828" y="3493"/>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6</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35" name="Rectangle 415"/>
                <p:cNvSpPr>
                  <a:spLocks noChangeArrowheads="1"/>
                </p:cNvSpPr>
                <p:nvPr/>
              </p:nvSpPr>
              <p:spPr bwMode="auto">
                <a:xfrm>
                  <a:off x="1785" y="3493"/>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7936" name="Group 416"/>
              <p:cNvGrpSpPr>
                <a:grpSpLocks/>
              </p:cNvGrpSpPr>
              <p:nvPr/>
            </p:nvGrpSpPr>
            <p:grpSpPr bwMode="auto">
              <a:xfrm>
                <a:off x="2396" y="3493"/>
                <a:ext cx="767" cy="499"/>
                <a:chOff x="2396" y="3493"/>
                <a:chExt cx="767" cy="499"/>
              </a:xfrm>
            </p:grpSpPr>
            <p:sp>
              <p:nvSpPr>
                <p:cNvPr id="1387937" name="Rectangle 417"/>
                <p:cNvSpPr>
                  <a:spLocks noChangeArrowheads="1"/>
                </p:cNvSpPr>
                <p:nvPr/>
              </p:nvSpPr>
              <p:spPr bwMode="auto">
                <a:xfrm>
                  <a:off x="2439" y="3493"/>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l" eaLnBrk="1" hangingPunct="1"/>
                  <a:r>
                    <a:rPr kumimoji="1" lang="zh-CN" altLang="en-US" sz="2200">
                      <a:latin typeface="Times New Roman" pitchFamily="18" charset="0"/>
                    </a:rPr>
                    <a:t>  </a:t>
                  </a:r>
                  <a:r>
                    <a:rPr kumimoji="1" lang="en-US" altLang="zh-CN" sz="2200">
                      <a:latin typeface="Times New Roman" pitchFamily="18" charset="0"/>
                    </a:rPr>
                    <a:t>4</a:t>
                  </a:r>
                  <a:endParaRPr kumimoji="1" lang="en-US" altLang="zh-CN" sz="1000" b="0">
                    <a:latin typeface="Times New Roman" pitchFamily="18" charset="0"/>
                  </a:endParaRPr>
                </a:p>
                <a:p>
                  <a:pPr algn="l"/>
                  <a:endParaRPr kumimoji="1" lang="zh-CN" altLang="en-US" b="0">
                    <a:latin typeface="Times New Roman" pitchFamily="18" charset="0"/>
                  </a:endParaRPr>
                </a:p>
              </p:txBody>
            </p:sp>
            <p:sp>
              <p:nvSpPr>
                <p:cNvPr id="1387938" name="Rectangle 418"/>
                <p:cNvSpPr>
                  <a:spLocks noChangeArrowheads="1"/>
                </p:cNvSpPr>
                <p:nvPr/>
              </p:nvSpPr>
              <p:spPr bwMode="auto">
                <a:xfrm>
                  <a:off x="2396" y="3493"/>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387939" name="Rectangle 419"/>
            <p:cNvSpPr>
              <a:spLocks noChangeArrowheads="1"/>
            </p:cNvSpPr>
            <p:nvPr/>
          </p:nvSpPr>
          <p:spPr bwMode="auto">
            <a:xfrm>
              <a:off x="-3" y="-3"/>
              <a:ext cx="3169" cy="399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88041" name="Group 521"/>
          <p:cNvGrpSpPr>
            <a:grpSpLocks/>
          </p:cNvGrpSpPr>
          <p:nvPr/>
        </p:nvGrpSpPr>
        <p:grpSpPr bwMode="auto">
          <a:xfrm>
            <a:off x="2438400" y="533400"/>
            <a:ext cx="7315200" cy="911225"/>
            <a:chOff x="1392" y="4320"/>
            <a:chExt cx="4608" cy="574"/>
          </a:xfrm>
        </p:grpSpPr>
        <p:sp>
          <p:nvSpPr>
            <p:cNvPr id="1388019" name="Rectangle 499"/>
            <p:cNvSpPr>
              <a:spLocks noChangeArrowheads="1"/>
            </p:cNvSpPr>
            <p:nvPr/>
          </p:nvSpPr>
          <p:spPr bwMode="auto">
            <a:xfrm>
              <a:off x="3504"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r>
                <a:rPr kumimoji="1" lang="zh-CN" altLang="en-US" sz="2200">
                  <a:latin typeface="Times New Roman" pitchFamily="18" charset="0"/>
                </a:rPr>
                <a:t>数据结构</a:t>
              </a:r>
            </a:p>
          </p:txBody>
        </p:sp>
        <p:sp>
          <p:nvSpPr>
            <p:cNvPr id="1388017" name="Rectangle 497"/>
            <p:cNvSpPr>
              <a:spLocks noChangeArrowheads="1"/>
            </p:cNvSpPr>
            <p:nvPr/>
          </p:nvSpPr>
          <p:spPr bwMode="auto">
            <a:xfrm>
              <a:off x="3504"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SECOND.Cno</a:t>
              </a:r>
              <a:endParaRPr lang="zh-CN" altLang="en-US" sz="2000">
                <a:latin typeface="Times New Roman" pitchFamily="18" charset="0"/>
              </a:endParaRPr>
            </a:p>
          </p:txBody>
        </p:sp>
        <p:sp>
          <p:nvSpPr>
            <p:cNvPr id="1387952" name="Rectangle 432"/>
            <p:cNvSpPr>
              <a:spLocks noChangeArrowheads="1"/>
            </p:cNvSpPr>
            <p:nvPr/>
          </p:nvSpPr>
          <p:spPr bwMode="auto">
            <a:xfrm>
              <a:off x="4752"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zh-CN" altLang="en-US" sz="2200">
                  <a:latin typeface="Times New Roman" pitchFamily="18" charset="0"/>
                </a:rPr>
                <a:t>7</a:t>
              </a:r>
            </a:p>
          </p:txBody>
        </p:sp>
        <p:sp>
          <p:nvSpPr>
            <p:cNvPr id="1387951" name="Rectangle 431"/>
            <p:cNvSpPr>
              <a:spLocks noChangeArrowheads="1"/>
            </p:cNvSpPr>
            <p:nvPr/>
          </p:nvSpPr>
          <p:spPr bwMode="auto">
            <a:xfrm>
              <a:off x="2400" y="4617"/>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endParaRPr kumimoji="1" lang="zh-CN" altLang="en-US" sz="2200">
                <a:latin typeface="Times New Roman" pitchFamily="18" charset="0"/>
              </a:endParaRPr>
            </a:p>
          </p:txBody>
        </p:sp>
        <p:sp>
          <p:nvSpPr>
            <p:cNvPr id="1387950" name="Rectangle 430"/>
            <p:cNvSpPr>
              <a:spLocks noChangeArrowheads="1"/>
            </p:cNvSpPr>
            <p:nvPr/>
          </p:nvSpPr>
          <p:spPr bwMode="auto">
            <a:xfrm>
              <a:off x="1392" y="4617"/>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r>
                <a:rPr kumimoji="1" lang="zh-CN" altLang="en-US" sz="2200">
                  <a:latin typeface="Times New Roman" pitchFamily="18" charset="0"/>
                </a:rPr>
                <a:t>数据库</a:t>
              </a:r>
            </a:p>
          </p:txBody>
        </p:sp>
        <p:sp>
          <p:nvSpPr>
            <p:cNvPr id="1387949" name="Rectangle 429"/>
            <p:cNvSpPr>
              <a:spLocks noChangeArrowheads="1"/>
            </p:cNvSpPr>
            <p:nvPr/>
          </p:nvSpPr>
          <p:spPr bwMode="auto">
            <a:xfrm>
              <a:off x="4752"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SECOND.Cpno</a:t>
              </a:r>
              <a:endParaRPr lang="zh-CN" altLang="en-US" sz="2000">
                <a:latin typeface="Times New Roman" pitchFamily="18" charset="0"/>
              </a:endParaRPr>
            </a:p>
          </p:txBody>
        </p:sp>
        <p:sp>
          <p:nvSpPr>
            <p:cNvPr id="1387948" name="Rectangle 428"/>
            <p:cNvSpPr>
              <a:spLocks noChangeArrowheads="1"/>
            </p:cNvSpPr>
            <p:nvPr/>
          </p:nvSpPr>
          <p:spPr bwMode="auto">
            <a:xfrm>
              <a:off x="2400" y="4320"/>
              <a:ext cx="1104"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FIRST.Cpno</a:t>
              </a:r>
              <a:endParaRPr lang="zh-CN" altLang="en-US" sz="2000">
                <a:latin typeface="Times New Roman" pitchFamily="18" charset="0"/>
              </a:endParaRPr>
            </a:p>
          </p:txBody>
        </p:sp>
        <p:sp>
          <p:nvSpPr>
            <p:cNvPr id="1387947" name="Rectangle 427"/>
            <p:cNvSpPr>
              <a:spLocks noChangeArrowheads="1"/>
            </p:cNvSpPr>
            <p:nvPr/>
          </p:nvSpPr>
          <p:spPr bwMode="auto">
            <a:xfrm>
              <a:off x="1392" y="4320"/>
              <a:ext cx="100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en-US" altLang="zh-CN" sz="2000">
                  <a:latin typeface="Times New Roman" pitchFamily="18" charset="0"/>
                </a:rPr>
                <a:t>FIRST.</a:t>
              </a:r>
              <a:r>
                <a:rPr kumimoji="1" lang="en-US" altLang="zh-CN" sz="2000">
                  <a:latin typeface="Times New Roman" pitchFamily="18" charset="0"/>
                </a:rPr>
                <a:t> Cno</a:t>
              </a:r>
              <a:endParaRPr kumimoji="1" lang="zh-CN" altLang="en-US" sz="2000">
                <a:latin typeface="Times New Roman" pitchFamily="18" charset="0"/>
              </a:endParaRPr>
            </a:p>
          </p:txBody>
        </p:sp>
        <p:sp>
          <p:nvSpPr>
            <p:cNvPr id="1387971" name="Line 451"/>
            <p:cNvSpPr>
              <a:spLocks noChangeShapeType="1"/>
            </p:cNvSpPr>
            <p:nvPr/>
          </p:nvSpPr>
          <p:spPr bwMode="auto">
            <a:xfrm>
              <a:off x="1392" y="4320"/>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387974" name="Line 454"/>
            <p:cNvSpPr>
              <a:spLocks noChangeShapeType="1"/>
            </p:cNvSpPr>
            <p:nvPr/>
          </p:nvSpPr>
          <p:spPr bwMode="auto">
            <a:xfrm>
              <a:off x="1392" y="4617"/>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387975" name="Line 455"/>
            <p:cNvSpPr>
              <a:spLocks noChangeShapeType="1"/>
            </p:cNvSpPr>
            <p:nvPr/>
          </p:nvSpPr>
          <p:spPr bwMode="auto">
            <a:xfrm>
              <a:off x="1392" y="4894"/>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388042" name="Group 522"/>
          <p:cNvGrpSpPr>
            <a:grpSpLocks/>
          </p:cNvGrpSpPr>
          <p:nvPr/>
        </p:nvGrpSpPr>
        <p:grpSpPr bwMode="auto">
          <a:xfrm>
            <a:off x="2438400" y="1444625"/>
            <a:ext cx="7315200" cy="441325"/>
            <a:chOff x="1392" y="4894"/>
            <a:chExt cx="4608" cy="278"/>
          </a:xfrm>
        </p:grpSpPr>
        <p:sp>
          <p:nvSpPr>
            <p:cNvPr id="1388021" name="Rectangle 501"/>
            <p:cNvSpPr>
              <a:spLocks noChangeArrowheads="1"/>
            </p:cNvSpPr>
            <p:nvPr/>
          </p:nvSpPr>
          <p:spPr bwMode="auto">
            <a:xfrm>
              <a:off x="3504"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r>
                <a:rPr kumimoji="1" lang="zh-CN" altLang="en-US" sz="2200">
                  <a:latin typeface="Times New Roman" pitchFamily="18" charset="0"/>
                </a:rPr>
                <a:t>数据库</a:t>
              </a:r>
            </a:p>
          </p:txBody>
        </p:sp>
        <p:sp>
          <p:nvSpPr>
            <p:cNvPr id="1387955" name="Rectangle 435"/>
            <p:cNvSpPr>
              <a:spLocks noChangeArrowheads="1"/>
            </p:cNvSpPr>
            <p:nvPr/>
          </p:nvSpPr>
          <p:spPr bwMode="auto">
            <a:xfrm>
              <a:off x="4752"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5</a:t>
              </a:r>
            </a:p>
          </p:txBody>
        </p:sp>
        <p:sp>
          <p:nvSpPr>
            <p:cNvPr id="1387954" name="Rectangle 434"/>
            <p:cNvSpPr>
              <a:spLocks noChangeArrowheads="1"/>
            </p:cNvSpPr>
            <p:nvPr/>
          </p:nvSpPr>
          <p:spPr bwMode="auto">
            <a:xfrm>
              <a:off x="2400" y="4894"/>
              <a:ext cx="1104"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p>
          </p:txBody>
        </p:sp>
        <p:sp>
          <p:nvSpPr>
            <p:cNvPr id="1387953" name="Rectangle 433"/>
            <p:cNvSpPr>
              <a:spLocks noChangeArrowheads="1"/>
            </p:cNvSpPr>
            <p:nvPr/>
          </p:nvSpPr>
          <p:spPr bwMode="auto">
            <a:xfrm>
              <a:off x="1392" y="4894"/>
              <a:ext cx="100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r>
                <a:rPr kumimoji="1" lang="zh-CN" altLang="en-US" sz="2200">
                  <a:latin typeface="Times New Roman" pitchFamily="18" charset="0"/>
                </a:rPr>
                <a:t>信息系统</a:t>
              </a:r>
            </a:p>
          </p:txBody>
        </p:sp>
        <p:sp>
          <p:nvSpPr>
            <p:cNvPr id="1387976" name="Line 456"/>
            <p:cNvSpPr>
              <a:spLocks noChangeShapeType="1"/>
            </p:cNvSpPr>
            <p:nvPr/>
          </p:nvSpPr>
          <p:spPr bwMode="auto">
            <a:xfrm>
              <a:off x="1392" y="5172"/>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388043" name="Group 523"/>
          <p:cNvGrpSpPr>
            <a:grpSpLocks/>
          </p:cNvGrpSpPr>
          <p:nvPr/>
        </p:nvGrpSpPr>
        <p:grpSpPr bwMode="auto">
          <a:xfrm>
            <a:off x="2438400" y="1885950"/>
            <a:ext cx="7315200" cy="439738"/>
            <a:chOff x="1392" y="5172"/>
            <a:chExt cx="4608" cy="277"/>
          </a:xfrm>
        </p:grpSpPr>
        <p:sp>
          <p:nvSpPr>
            <p:cNvPr id="1388023" name="Rectangle 503"/>
            <p:cNvSpPr>
              <a:spLocks noChangeArrowheads="1"/>
            </p:cNvSpPr>
            <p:nvPr/>
          </p:nvSpPr>
          <p:spPr bwMode="auto">
            <a:xfrm>
              <a:off x="3504"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r>
                <a:rPr kumimoji="1" lang="zh-CN" altLang="en-US" sz="2200">
                  <a:latin typeface="Times New Roman" pitchFamily="18" charset="0"/>
                </a:rPr>
                <a:t>数据处理</a:t>
              </a:r>
            </a:p>
          </p:txBody>
        </p:sp>
        <p:sp>
          <p:nvSpPr>
            <p:cNvPr id="1387958" name="Rectangle 438"/>
            <p:cNvSpPr>
              <a:spLocks noChangeArrowheads="1"/>
            </p:cNvSpPr>
            <p:nvPr/>
          </p:nvSpPr>
          <p:spPr bwMode="auto">
            <a:xfrm>
              <a:off x="4752"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endParaRPr lang="zh-CN" altLang="en-US" sz="2500">
                <a:latin typeface="Times New Roman" pitchFamily="18" charset="0"/>
              </a:endParaRPr>
            </a:p>
          </p:txBody>
        </p:sp>
        <p:sp>
          <p:nvSpPr>
            <p:cNvPr id="1387957" name="Rectangle 437"/>
            <p:cNvSpPr>
              <a:spLocks noChangeArrowheads="1"/>
            </p:cNvSpPr>
            <p:nvPr/>
          </p:nvSpPr>
          <p:spPr bwMode="auto">
            <a:xfrm>
              <a:off x="2400" y="5172"/>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387956" name="Rectangle 436"/>
            <p:cNvSpPr>
              <a:spLocks noChangeArrowheads="1"/>
            </p:cNvSpPr>
            <p:nvPr/>
          </p:nvSpPr>
          <p:spPr bwMode="auto">
            <a:xfrm>
              <a:off x="1392" y="5172"/>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r>
                <a:rPr kumimoji="1" lang="zh-CN" altLang="en-US" sz="2200">
                  <a:latin typeface="Times New Roman" pitchFamily="18" charset="0"/>
                </a:rPr>
                <a:t>操作系统</a:t>
              </a:r>
            </a:p>
          </p:txBody>
        </p:sp>
        <p:sp>
          <p:nvSpPr>
            <p:cNvPr id="1387977" name="Line 457"/>
            <p:cNvSpPr>
              <a:spLocks noChangeShapeType="1"/>
            </p:cNvSpPr>
            <p:nvPr/>
          </p:nvSpPr>
          <p:spPr bwMode="auto">
            <a:xfrm>
              <a:off x="1392" y="5449"/>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388044" name="Group 524"/>
          <p:cNvGrpSpPr>
            <a:grpSpLocks/>
          </p:cNvGrpSpPr>
          <p:nvPr/>
        </p:nvGrpSpPr>
        <p:grpSpPr bwMode="auto">
          <a:xfrm>
            <a:off x="2438400" y="2325688"/>
            <a:ext cx="7315200" cy="439737"/>
            <a:chOff x="1392" y="5449"/>
            <a:chExt cx="4608" cy="277"/>
          </a:xfrm>
        </p:grpSpPr>
        <p:sp>
          <p:nvSpPr>
            <p:cNvPr id="1388025" name="Rectangle 505"/>
            <p:cNvSpPr>
              <a:spLocks noChangeArrowheads="1"/>
            </p:cNvSpPr>
            <p:nvPr/>
          </p:nvSpPr>
          <p:spPr bwMode="auto">
            <a:xfrm>
              <a:off x="3504"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 </a:t>
              </a:r>
              <a:r>
                <a:rPr kumimoji="1" lang="en-US" altLang="zh-CN" sz="2200">
                  <a:latin typeface="Times New Roman" pitchFamily="18" charset="0"/>
                </a:rPr>
                <a:t>PASCAL</a:t>
              </a:r>
              <a:endParaRPr kumimoji="1" lang="zh-CN" altLang="en-US" sz="2200">
                <a:latin typeface="Times New Roman" pitchFamily="18" charset="0"/>
              </a:endParaRPr>
            </a:p>
          </p:txBody>
        </p:sp>
        <p:sp>
          <p:nvSpPr>
            <p:cNvPr id="1387961" name="Rectangle 441"/>
            <p:cNvSpPr>
              <a:spLocks noChangeArrowheads="1"/>
            </p:cNvSpPr>
            <p:nvPr/>
          </p:nvSpPr>
          <p:spPr bwMode="auto">
            <a:xfrm>
              <a:off x="4752"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387960" name="Rectangle 440"/>
            <p:cNvSpPr>
              <a:spLocks noChangeArrowheads="1"/>
            </p:cNvSpPr>
            <p:nvPr/>
          </p:nvSpPr>
          <p:spPr bwMode="auto">
            <a:xfrm>
              <a:off x="2400" y="5449"/>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a:t>
              </a:r>
            </a:p>
          </p:txBody>
        </p:sp>
        <p:sp>
          <p:nvSpPr>
            <p:cNvPr id="1387959" name="Rectangle 439"/>
            <p:cNvSpPr>
              <a:spLocks noChangeArrowheads="1"/>
            </p:cNvSpPr>
            <p:nvPr/>
          </p:nvSpPr>
          <p:spPr bwMode="auto">
            <a:xfrm>
              <a:off x="1392" y="5449"/>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r>
                <a:rPr kumimoji="1" lang="zh-CN" altLang="en-US" sz="2200">
                  <a:latin typeface="Times New Roman" pitchFamily="18" charset="0"/>
                </a:rPr>
                <a:t>数据结构</a:t>
              </a:r>
            </a:p>
          </p:txBody>
        </p:sp>
        <p:sp>
          <p:nvSpPr>
            <p:cNvPr id="1387978" name="Line 458"/>
            <p:cNvSpPr>
              <a:spLocks noChangeShapeType="1"/>
            </p:cNvSpPr>
            <p:nvPr/>
          </p:nvSpPr>
          <p:spPr bwMode="auto">
            <a:xfrm>
              <a:off x="1392" y="5726"/>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388045" name="Group 525"/>
          <p:cNvGrpSpPr>
            <a:grpSpLocks/>
          </p:cNvGrpSpPr>
          <p:nvPr/>
        </p:nvGrpSpPr>
        <p:grpSpPr bwMode="auto">
          <a:xfrm>
            <a:off x="2438400" y="2765425"/>
            <a:ext cx="7315200" cy="439738"/>
            <a:chOff x="1392" y="5726"/>
            <a:chExt cx="4608" cy="277"/>
          </a:xfrm>
        </p:grpSpPr>
        <p:sp>
          <p:nvSpPr>
            <p:cNvPr id="1388027" name="Rectangle 507"/>
            <p:cNvSpPr>
              <a:spLocks noChangeArrowheads="1"/>
            </p:cNvSpPr>
            <p:nvPr/>
          </p:nvSpPr>
          <p:spPr bwMode="auto">
            <a:xfrm>
              <a:off x="3504"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r>
                <a:rPr kumimoji="1" lang="zh-CN" altLang="en-US" sz="2200">
                  <a:latin typeface="Times New Roman" pitchFamily="18" charset="0"/>
                </a:rPr>
                <a:t>数据处理</a:t>
              </a:r>
            </a:p>
          </p:txBody>
        </p:sp>
        <p:sp>
          <p:nvSpPr>
            <p:cNvPr id="1387964" name="Rectangle 444"/>
            <p:cNvSpPr>
              <a:spLocks noChangeArrowheads="1"/>
            </p:cNvSpPr>
            <p:nvPr/>
          </p:nvSpPr>
          <p:spPr bwMode="auto">
            <a:xfrm>
              <a:off x="4752"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endParaRPr lang="zh-CN" altLang="en-US" sz="2500">
                <a:latin typeface="Times New Roman" pitchFamily="18" charset="0"/>
              </a:endParaRPr>
            </a:p>
          </p:txBody>
        </p:sp>
        <p:sp>
          <p:nvSpPr>
            <p:cNvPr id="1387963" name="Rectangle 443"/>
            <p:cNvSpPr>
              <a:spLocks noChangeArrowheads="1"/>
            </p:cNvSpPr>
            <p:nvPr/>
          </p:nvSpPr>
          <p:spPr bwMode="auto">
            <a:xfrm>
              <a:off x="2400" y="5726"/>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387962" name="Rectangle 442"/>
            <p:cNvSpPr>
              <a:spLocks noChangeArrowheads="1"/>
            </p:cNvSpPr>
            <p:nvPr/>
          </p:nvSpPr>
          <p:spPr bwMode="auto">
            <a:xfrm>
              <a:off x="1392" y="5726"/>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 </a:t>
              </a:r>
              <a:r>
                <a:rPr kumimoji="1" lang="en-US" altLang="zh-CN" sz="2200">
                  <a:latin typeface="Times New Roman" pitchFamily="18" charset="0"/>
                </a:rPr>
                <a:t>PASCAL</a:t>
              </a:r>
              <a:endParaRPr kumimoji="1" lang="zh-CN" altLang="en-US" sz="2200">
                <a:latin typeface="Times New Roman" pitchFamily="18" charset="0"/>
              </a:endParaRPr>
            </a:p>
          </p:txBody>
        </p:sp>
        <p:sp>
          <p:nvSpPr>
            <p:cNvPr id="1387981" name="Line 461"/>
            <p:cNvSpPr>
              <a:spLocks noChangeShapeType="1"/>
            </p:cNvSpPr>
            <p:nvPr/>
          </p:nvSpPr>
          <p:spPr bwMode="auto">
            <a:xfrm>
              <a:off x="1392" y="6003"/>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7524"/>
                                        </p:tgtEl>
                                        <p:attrNameLst>
                                          <p:attrName>style.visibility</p:attrName>
                                        </p:attrNameLst>
                                      </p:cBhvr>
                                      <p:to>
                                        <p:strVal val="visible"/>
                                      </p:to>
                                    </p:set>
                                    <p:animEffect transition="in" filter="wipe(left)">
                                      <p:cBhvr>
                                        <p:cTn id="7" dur="500"/>
                                        <p:tgtEl>
                                          <p:spTgt spid="138752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87624"/>
                                        </p:tgtEl>
                                        <p:attrNameLst>
                                          <p:attrName>style.visibility</p:attrName>
                                        </p:attrNameLst>
                                      </p:cBhvr>
                                      <p:to>
                                        <p:strVal val="visible"/>
                                      </p:to>
                                    </p:set>
                                    <p:animEffect transition="in" filter="wipe(left)">
                                      <p:cBhvr>
                                        <p:cTn id="11" dur="500"/>
                                        <p:tgtEl>
                                          <p:spTgt spid="138762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87841"/>
                                        </p:tgtEl>
                                        <p:attrNameLst>
                                          <p:attrName>style.visibility</p:attrName>
                                        </p:attrNameLst>
                                      </p:cBhvr>
                                      <p:to>
                                        <p:strVal val="visible"/>
                                      </p:to>
                                    </p:set>
                                    <p:animEffect transition="in" filter="wipe(left)">
                                      <p:cBhvr>
                                        <p:cTn id="15" dur="500"/>
                                        <p:tgtEl>
                                          <p:spTgt spid="138784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388041"/>
                                        </p:tgtEl>
                                        <p:attrNameLst>
                                          <p:attrName>style.visibility</p:attrName>
                                        </p:attrNameLst>
                                      </p:cBhvr>
                                      <p:to>
                                        <p:strVal val="visible"/>
                                      </p:to>
                                    </p:set>
                                    <p:animEffect transition="in" filter="wipe(up)">
                                      <p:cBhvr>
                                        <p:cTn id="20" dur="500"/>
                                        <p:tgtEl>
                                          <p:spTgt spid="138804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388042"/>
                                        </p:tgtEl>
                                        <p:attrNameLst>
                                          <p:attrName>style.visibility</p:attrName>
                                        </p:attrNameLst>
                                      </p:cBhvr>
                                      <p:to>
                                        <p:strVal val="visible"/>
                                      </p:to>
                                    </p:set>
                                    <p:animEffect transition="in" filter="wipe(up)">
                                      <p:cBhvr>
                                        <p:cTn id="25" dur="500"/>
                                        <p:tgtEl>
                                          <p:spTgt spid="138804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388043"/>
                                        </p:tgtEl>
                                        <p:attrNameLst>
                                          <p:attrName>style.visibility</p:attrName>
                                        </p:attrNameLst>
                                      </p:cBhvr>
                                      <p:to>
                                        <p:strVal val="visible"/>
                                      </p:to>
                                    </p:set>
                                    <p:animEffect transition="in" filter="wipe(up)">
                                      <p:cBhvr>
                                        <p:cTn id="30" dur="500"/>
                                        <p:tgtEl>
                                          <p:spTgt spid="13880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388044"/>
                                        </p:tgtEl>
                                        <p:attrNameLst>
                                          <p:attrName>style.visibility</p:attrName>
                                        </p:attrNameLst>
                                      </p:cBhvr>
                                      <p:to>
                                        <p:strVal val="visible"/>
                                      </p:to>
                                    </p:set>
                                    <p:animEffect transition="in" filter="wipe(up)">
                                      <p:cBhvr>
                                        <p:cTn id="35" dur="500"/>
                                        <p:tgtEl>
                                          <p:spTgt spid="13880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1388045"/>
                                        </p:tgtEl>
                                        <p:attrNameLst>
                                          <p:attrName>style.visibility</p:attrName>
                                        </p:attrNameLst>
                                      </p:cBhvr>
                                      <p:to>
                                        <p:strVal val="visible"/>
                                      </p:to>
                                    </p:set>
                                    <p:animEffect transition="in" filter="wipe(up)">
                                      <p:cBhvr>
                                        <p:cTn id="40" dur="500"/>
                                        <p:tgtEl>
                                          <p:spTgt spid="1388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24" grpId="0" autoUpdateAnimBg="0"/>
      <p:bldP spid="138762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0"/>
          </p:nvPr>
        </p:nvSpPr>
        <p:spPr/>
        <p:txBody>
          <a:bodyPr/>
          <a:lstStyle/>
          <a:p>
            <a:fld id="{9AF7A52B-1C19-45E2-A95C-817B6DCCCFA1}" type="slidenum">
              <a:rPr lang="zh-CN" altLang="en-US"/>
              <a:pPr/>
              <a:t>73</a:t>
            </a:fld>
            <a:endParaRPr lang="en-US" altLang="zh-CN"/>
          </a:p>
        </p:txBody>
      </p:sp>
      <p:sp>
        <p:nvSpPr>
          <p:cNvPr id="42" name="日期占位符 4"/>
          <p:cNvSpPr>
            <a:spLocks noGrp="1"/>
          </p:cNvSpPr>
          <p:nvPr>
            <p:ph type="dt" sz="half" idx="11"/>
          </p:nvPr>
        </p:nvSpPr>
        <p:spPr/>
        <p:txBody>
          <a:bodyPr/>
          <a:lstStyle/>
          <a:p>
            <a:fld id="{3D2D0973-0959-43F2-A39E-C90A9B6B7903}" type="datetime1">
              <a:rPr lang="zh-CN" altLang="en-US"/>
              <a:pPr/>
              <a:t>2023/3/5</a:t>
            </a:fld>
            <a:endParaRPr lang="en-US" altLang="zh-CN" sz="1000"/>
          </a:p>
        </p:txBody>
      </p:sp>
      <p:sp>
        <p:nvSpPr>
          <p:cNvPr id="1812482" name="Rectangle 2"/>
          <p:cNvSpPr>
            <a:spLocks noGrp="1" noChangeArrowheads="1"/>
          </p:cNvSpPr>
          <p:nvPr>
            <p:ph type="title"/>
          </p:nvPr>
        </p:nvSpPr>
        <p:spPr/>
        <p:txBody>
          <a:bodyPr/>
          <a:lstStyle/>
          <a:p>
            <a:r>
              <a:rPr lang="en-US" altLang="zh-CN"/>
              <a:t>(3) </a:t>
            </a:r>
            <a:r>
              <a:rPr lang="zh-CN" altLang="en-US"/>
              <a:t>自身连接</a:t>
            </a:r>
          </a:p>
        </p:txBody>
      </p:sp>
      <p:sp>
        <p:nvSpPr>
          <p:cNvPr id="1812483" name="Rectangle 3"/>
          <p:cNvSpPr>
            <a:spLocks noGrp="1" noChangeArrowheads="1"/>
          </p:cNvSpPr>
          <p:nvPr>
            <p:ph type="body" idx="1"/>
          </p:nvPr>
        </p:nvSpPr>
        <p:spPr>
          <a:xfrm>
            <a:off x="650875" y="1143000"/>
            <a:ext cx="8820150" cy="1515608"/>
          </a:xfrm>
        </p:spPr>
        <p:txBody>
          <a:bodyPr/>
          <a:lstStyle/>
          <a:p>
            <a:pPr marL="342900" indent="-342900" algn="just" defTabSz="914400">
              <a:buFont typeface="Wingdings" pitchFamily="2" charset="2"/>
              <a:buNone/>
            </a:pPr>
            <a:r>
              <a:rPr lang="en-US" altLang="zh-CN" dirty="0"/>
              <a:t>[</a:t>
            </a:r>
            <a:r>
              <a:rPr lang="zh-CN" altLang="en-US" dirty="0">
                <a:ea typeface="黑体" pitchFamily="49" charset="-122"/>
              </a:rPr>
              <a:t>例</a:t>
            </a:r>
            <a:r>
              <a:rPr lang="en-US" altLang="zh-CN" dirty="0"/>
              <a:t>]  </a:t>
            </a:r>
            <a:r>
              <a:rPr lang="zh-CN" altLang="en-US" dirty="0"/>
              <a:t>查询每一门课的间接先修课</a:t>
            </a:r>
            <a:r>
              <a:rPr lang="en-US" altLang="zh-CN" dirty="0"/>
              <a:t>(</a:t>
            </a:r>
            <a:r>
              <a:rPr lang="zh-CN" altLang="en-US" dirty="0"/>
              <a:t>即先修课的先修课</a:t>
            </a:r>
            <a:r>
              <a:rPr lang="en-US" altLang="zh-CN" dirty="0"/>
              <a:t>)</a:t>
            </a:r>
          </a:p>
          <a:p>
            <a:pPr marL="342900" indent="-342900" defTabSz="914400">
              <a:lnSpc>
                <a:spcPct val="60000"/>
              </a:lnSpc>
              <a:buFont typeface="Wingdings" pitchFamily="2" charset="2"/>
              <a:buNone/>
            </a:pPr>
            <a:r>
              <a:rPr lang="zh-CN" altLang="en-US" dirty="0"/>
              <a:t>     </a:t>
            </a:r>
            <a:r>
              <a:rPr lang="en-US" altLang="zh-CN" sz="2400" dirty="0"/>
              <a:t>SELECT  </a:t>
            </a:r>
            <a:r>
              <a:rPr lang="en-US" altLang="zh-CN" sz="2400" dirty="0" err="1"/>
              <a:t>FIRST.Cno</a:t>
            </a:r>
            <a:r>
              <a:rPr lang="zh-CN" altLang="en-US" sz="2400" dirty="0"/>
              <a:t>，</a:t>
            </a:r>
            <a:r>
              <a:rPr lang="en-US" altLang="zh-CN" sz="2400" dirty="0" err="1"/>
              <a:t>SECOND.Cpno</a:t>
            </a:r>
            <a:endParaRPr lang="en-US" altLang="zh-CN" sz="2400" dirty="0"/>
          </a:p>
          <a:p>
            <a:pPr marL="342900" indent="-342900" defTabSz="914400">
              <a:lnSpc>
                <a:spcPct val="60000"/>
              </a:lnSpc>
              <a:buFont typeface="Wingdings" pitchFamily="2" charset="2"/>
              <a:buNone/>
            </a:pPr>
            <a:r>
              <a:rPr lang="en-US" altLang="zh-CN" sz="2400" dirty="0"/>
              <a:t>             FROM  Course  </a:t>
            </a:r>
            <a:r>
              <a:rPr lang="en-US" altLang="zh-CN" sz="2400" dirty="0">
                <a:solidFill>
                  <a:srgbClr val="FF0000"/>
                </a:solidFill>
              </a:rPr>
              <a:t>FIRST</a:t>
            </a:r>
            <a:r>
              <a:rPr lang="zh-CN" altLang="en-US" sz="2400" dirty="0"/>
              <a:t>，</a:t>
            </a:r>
            <a:r>
              <a:rPr lang="en-US" altLang="zh-CN" sz="2400" dirty="0"/>
              <a:t>Course  </a:t>
            </a:r>
            <a:r>
              <a:rPr lang="en-US" altLang="zh-CN" sz="2400" dirty="0">
                <a:solidFill>
                  <a:srgbClr val="FF0000"/>
                </a:solidFill>
              </a:rPr>
              <a:t>SECOND</a:t>
            </a:r>
          </a:p>
          <a:p>
            <a:pPr marL="342900" indent="-342900" defTabSz="914400">
              <a:lnSpc>
                <a:spcPct val="60000"/>
              </a:lnSpc>
              <a:buFont typeface="Wingdings" pitchFamily="2" charset="2"/>
              <a:buNone/>
            </a:pPr>
            <a:r>
              <a:rPr lang="en-US" altLang="zh-CN" sz="2400" dirty="0"/>
              <a:t>             WHERE </a:t>
            </a:r>
            <a:r>
              <a:rPr lang="en-US" altLang="zh-CN" sz="2400" dirty="0" err="1"/>
              <a:t>FIRST.Cpno</a:t>
            </a:r>
            <a:r>
              <a:rPr lang="en-US" altLang="zh-CN" sz="2400" dirty="0"/>
              <a:t> = </a:t>
            </a:r>
            <a:r>
              <a:rPr lang="en-US" altLang="zh-CN" sz="2400" dirty="0" err="1"/>
              <a:t>SECOND.Cno</a:t>
            </a:r>
            <a:r>
              <a:rPr lang="zh-CN" altLang="en-US" sz="2400" dirty="0"/>
              <a:t> </a:t>
            </a:r>
          </a:p>
        </p:txBody>
      </p:sp>
      <p:grpSp>
        <p:nvGrpSpPr>
          <p:cNvPr id="1812639" name="Group 159"/>
          <p:cNvGrpSpPr>
            <a:grpSpLocks/>
          </p:cNvGrpSpPr>
          <p:nvPr/>
        </p:nvGrpSpPr>
        <p:grpSpPr bwMode="auto">
          <a:xfrm>
            <a:off x="1639888" y="2997200"/>
            <a:ext cx="7315200" cy="2671763"/>
            <a:chOff x="0" y="1872"/>
            <a:chExt cx="4608" cy="1683"/>
          </a:xfrm>
        </p:grpSpPr>
        <p:grpSp>
          <p:nvGrpSpPr>
            <p:cNvPr id="1812603" name="Group 123"/>
            <p:cNvGrpSpPr>
              <a:grpSpLocks/>
            </p:cNvGrpSpPr>
            <p:nvPr/>
          </p:nvGrpSpPr>
          <p:grpSpPr bwMode="auto">
            <a:xfrm>
              <a:off x="0" y="1872"/>
              <a:ext cx="4608" cy="574"/>
              <a:chOff x="1392" y="4320"/>
              <a:chExt cx="4608" cy="574"/>
            </a:xfrm>
          </p:grpSpPr>
          <p:sp>
            <p:nvSpPr>
              <p:cNvPr id="1812604" name="Rectangle 124"/>
              <p:cNvSpPr>
                <a:spLocks noChangeArrowheads="1"/>
              </p:cNvSpPr>
              <p:nvPr/>
            </p:nvSpPr>
            <p:spPr bwMode="auto">
              <a:xfrm>
                <a:off x="3504"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r>
                  <a:rPr kumimoji="1" lang="zh-CN" altLang="en-US" sz="2200">
                    <a:latin typeface="Times New Roman" pitchFamily="18" charset="0"/>
                  </a:rPr>
                  <a:t>数据结构</a:t>
                </a:r>
              </a:p>
            </p:txBody>
          </p:sp>
          <p:sp>
            <p:nvSpPr>
              <p:cNvPr id="1812605" name="Rectangle 125"/>
              <p:cNvSpPr>
                <a:spLocks noChangeArrowheads="1"/>
              </p:cNvSpPr>
              <p:nvPr/>
            </p:nvSpPr>
            <p:spPr bwMode="auto">
              <a:xfrm>
                <a:off x="3504"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SECOND.Cno</a:t>
                </a:r>
                <a:endParaRPr lang="zh-CN" altLang="en-US" sz="2000">
                  <a:latin typeface="Times New Roman" pitchFamily="18" charset="0"/>
                </a:endParaRPr>
              </a:p>
            </p:txBody>
          </p:sp>
          <p:sp>
            <p:nvSpPr>
              <p:cNvPr id="1812606" name="Rectangle 126"/>
              <p:cNvSpPr>
                <a:spLocks noChangeArrowheads="1"/>
              </p:cNvSpPr>
              <p:nvPr/>
            </p:nvSpPr>
            <p:spPr bwMode="auto">
              <a:xfrm>
                <a:off x="4752"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zh-CN" altLang="en-US" sz="2200">
                    <a:latin typeface="Times New Roman" pitchFamily="18" charset="0"/>
                  </a:rPr>
                  <a:t>7</a:t>
                </a:r>
              </a:p>
            </p:txBody>
          </p:sp>
          <p:sp>
            <p:nvSpPr>
              <p:cNvPr id="1812607" name="Rectangle 127"/>
              <p:cNvSpPr>
                <a:spLocks noChangeArrowheads="1"/>
              </p:cNvSpPr>
              <p:nvPr/>
            </p:nvSpPr>
            <p:spPr bwMode="auto">
              <a:xfrm>
                <a:off x="2400" y="4617"/>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endParaRPr kumimoji="1" lang="zh-CN" altLang="en-US" sz="2200">
                  <a:latin typeface="Times New Roman" pitchFamily="18" charset="0"/>
                </a:endParaRPr>
              </a:p>
            </p:txBody>
          </p:sp>
          <p:sp>
            <p:nvSpPr>
              <p:cNvPr id="1812608" name="Rectangle 128"/>
              <p:cNvSpPr>
                <a:spLocks noChangeArrowheads="1"/>
              </p:cNvSpPr>
              <p:nvPr/>
            </p:nvSpPr>
            <p:spPr bwMode="auto">
              <a:xfrm>
                <a:off x="1392" y="4617"/>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r>
                  <a:rPr kumimoji="1" lang="zh-CN" altLang="en-US" sz="2200">
                    <a:latin typeface="Times New Roman" pitchFamily="18" charset="0"/>
                  </a:rPr>
                  <a:t>数据库</a:t>
                </a:r>
              </a:p>
            </p:txBody>
          </p:sp>
          <p:sp>
            <p:nvSpPr>
              <p:cNvPr id="1812609" name="Rectangle 129"/>
              <p:cNvSpPr>
                <a:spLocks noChangeArrowheads="1"/>
              </p:cNvSpPr>
              <p:nvPr/>
            </p:nvSpPr>
            <p:spPr bwMode="auto">
              <a:xfrm>
                <a:off x="4752"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SECOND.Cpno</a:t>
                </a:r>
                <a:endParaRPr lang="zh-CN" altLang="en-US" sz="2000">
                  <a:latin typeface="Times New Roman" pitchFamily="18" charset="0"/>
                </a:endParaRPr>
              </a:p>
            </p:txBody>
          </p:sp>
          <p:sp>
            <p:nvSpPr>
              <p:cNvPr id="1812610" name="Rectangle 130"/>
              <p:cNvSpPr>
                <a:spLocks noChangeArrowheads="1"/>
              </p:cNvSpPr>
              <p:nvPr/>
            </p:nvSpPr>
            <p:spPr bwMode="auto">
              <a:xfrm>
                <a:off x="2400" y="4320"/>
                <a:ext cx="1104"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FIRST.Cpno</a:t>
                </a:r>
                <a:endParaRPr lang="zh-CN" altLang="en-US" sz="2000">
                  <a:latin typeface="Times New Roman" pitchFamily="18" charset="0"/>
                </a:endParaRPr>
              </a:p>
            </p:txBody>
          </p:sp>
          <p:sp>
            <p:nvSpPr>
              <p:cNvPr id="1812611" name="Rectangle 131"/>
              <p:cNvSpPr>
                <a:spLocks noChangeArrowheads="1"/>
              </p:cNvSpPr>
              <p:nvPr/>
            </p:nvSpPr>
            <p:spPr bwMode="auto">
              <a:xfrm>
                <a:off x="1392" y="4320"/>
                <a:ext cx="100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en-US" altLang="zh-CN" sz="2000">
                    <a:latin typeface="Times New Roman" pitchFamily="18" charset="0"/>
                  </a:rPr>
                  <a:t>FIRST.</a:t>
                </a:r>
                <a:r>
                  <a:rPr kumimoji="1" lang="en-US" altLang="zh-CN" sz="2000">
                    <a:latin typeface="Times New Roman" pitchFamily="18" charset="0"/>
                  </a:rPr>
                  <a:t> Cno</a:t>
                </a:r>
                <a:endParaRPr kumimoji="1" lang="zh-CN" altLang="en-US" sz="2000">
                  <a:latin typeface="Times New Roman" pitchFamily="18" charset="0"/>
                </a:endParaRPr>
              </a:p>
            </p:txBody>
          </p:sp>
          <p:sp>
            <p:nvSpPr>
              <p:cNvPr id="1812612" name="Line 132"/>
              <p:cNvSpPr>
                <a:spLocks noChangeShapeType="1"/>
              </p:cNvSpPr>
              <p:nvPr/>
            </p:nvSpPr>
            <p:spPr bwMode="auto">
              <a:xfrm>
                <a:off x="1392" y="4320"/>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12613" name="Line 133"/>
              <p:cNvSpPr>
                <a:spLocks noChangeShapeType="1"/>
              </p:cNvSpPr>
              <p:nvPr/>
            </p:nvSpPr>
            <p:spPr bwMode="auto">
              <a:xfrm>
                <a:off x="1392" y="4617"/>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12614" name="Line 134"/>
              <p:cNvSpPr>
                <a:spLocks noChangeShapeType="1"/>
              </p:cNvSpPr>
              <p:nvPr/>
            </p:nvSpPr>
            <p:spPr bwMode="auto">
              <a:xfrm>
                <a:off x="1392" y="4894"/>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812615" name="Group 135"/>
            <p:cNvGrpSpPr>
              <a:grpSpLocks/>
            </p:cNvGrpSpPr>
            <p:nvPr/>
          </p:nvGrpSpPr>
          <p:grpSpPr bwMode="auto">
            <a:xfrm>
              <a:off x="0" y="2446"/>
              <a:ext cx="4608" cy="278"/>
              <a:chOff x="1392" y="4894"/>
              <a:chExt cx="4608" cy="278"/>
            </a:xfrm>
          </p:grpSpPr>
          <p:sp>
            <p:nvSpPr>
              <p:cNvPr id="1812616" name="Rectangle 136"/>
              <p:cNvSpPr>
                <a:spLocks noChangeArrowheads="1"/>
              </p:cNvSpPr>
              <p:nvPr/>
            </p:nvSpPr>
            <p:spPr bwMode="auto">
              <a:xfrm>
                <a:off x="3504"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r>
                  <a:rPr kumimoji="1" lang="zh-CN" altLang="en-US" sz="2200">
                    <a:latin typeface="Times New Roman" pitchFamily="18" charset="0"/>
                  </a:rPr>
                  <a:t>数据库</a:t>
                </a:r>
              </a:p>
            </p:txBody>
          </p:sp>
          <p:sp>
            <p:nvSpPr>
              <p:cNvPr id="1812617" name="Rectangle 137"/>
              <p:cNvSpPr>
                <a:spLocks noChangeArrowheads="1"/>
              </p:cNvSpPr>
              <p:nvPr/>
            </p:nvSpPr>
            <p:spPr bwMode="auto">
              <a:xfrm>
                <a:off x="4752"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5</a:t>
                </a:r>
              </a:p>
            </p:txBody>
          </p:sp>
          <p:sp>
            <p:nvSpPr>
              <p:cNvPr id="1812618" name="Rectangle 138"/>
              <p:cNvSpPr>
                <a:spLocks noChangeArrowheads="1"/>
              </p:cNvSpPr>
              <p:nvPr/>
            </p:nvSpPr>
            <p:spPr bwMode="auto">
              <a:xfrm>
                <a:off x="2400" y="4894"/>
                <a:ext cx="1104"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p>
            </p:txBody>
          </p:sp>
          <p:sp>
            <p:nvSpPr>
              <p:cNvPr id="1812619" name="Rectangle 139"/>
              <p:cNvSpPr>
                <a:spLocks noChangeArrowheads="1"/>
              </p:cNvSpPr>
              <p:nvPr/>
            </p:nvSpPr>
            <p:spPr bwMode="auto">
              <a:xfrm>
                <a:off x="1392" y="4894"/>
                <a:ext cx="100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r>
                  <a:rPr kumimoji="1" lang="zh-CN" altLang="en-US" sz="2200">
                    <a:latin typeface="Times New Roman" pitchFamily="18" charset="0"/>
                  </a:rPr>
                  <a:t>信息系统</a:t>
                </a:r>
              </a:p>
            </p:txBody>
          </p:sp>
          <p:sp>
            <p:nvSpPr>
              <p:cNvPr id="1812620" name="Line 140"/>
              <p:cNvSpPr>
                <a:spLocks noChangeShapeType="1"/>
              </p:cNvSpPr>
              <p:nvPr/>
            </p:nvSpPr>
            <p:spPr bwMode="auto">
              <a:xfrm>
                <a:off x="1392" y="5172"/>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812621" name="Group 141"/>
            <p:cNvGrpSpPr>
              <a:grpSpLocks/>
            </p:cNvGrpSpPr>
            <p:nvPr/>
          </p:nvGrpSpPr>
          <p:grpSpPr bwMode="auto">
            <a:xfrm>
              <a:off x="0" y="2724"/>
              <a:ext cx="4608" cy="277"/>
              <a:chOff x="1392" y="5172"/>
              <a:chExt cx="4608" cy="277"/>
            </a:xfrm>
          </p:grpSpPr>
          <p:sp>
            <p:nvSpPr>
              <p:cNvPr id="1812622" name="Rectangle 142"/>
              <p:cNvSpPr>
                <a:spLocks noChangeArrowheads="1"/>
              </p:cNvSpPr>
              <p:nvPr/>
            </p:nvSpPr>
            <p:spPr bwMode="auto">
              <a:xfrm>
                <a:off x="3504"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r>
                  <a:rPr kumimoji="1" lang="zh-CN" altLang="en-US" sz="2200">
                    <a:latin typeface="Times New Roman" pitchFamily="18" charset="0"/>
                  </a:rPr>
                  <a:t>数据处理</a:t>
                </a:r>
              </a:p>
            </p:txBody>
          </p:sp>
          <p:sp>
            <p:nvSpPr>
              <p:cNvPr id="1812623" name="Rectangle 143"/>
              <p:cNvSpPr>
                <a:spLocks noChangeArrowheads="1"/>
              </p:cNvSpPr>
              <p:nvPr/>
            </p:nvSpPr>
            <p:spPr bwMode="auto">
              <a:xfrm>
                <a:off x="4752"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endParaRPr lang="zh-CN" altLang="en-US" sz="2500">
                  <a:latin typeface="Times New Roman" pitchFamily="18" charset="0"/>
                </a:endParaRPr>
              </a:p>
            </p:txBody>
          </p:sp>
          <p:sp>
            <p:nvSpPr>
              <p:cNvPr id="1812624" name="Rectangle 144"/>
              <p:cNvSpPr>
                <a:spLocks noChangeArrowheads="1"/>
              </p:cNvSpPr>
              <p:nvPr/>
            </p:nvSpPr>
            <p:spPr bwMode="auto">
              <a:xfrm>
                <a:off x="2400" y="5172"/>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812625" name="Rectangle 145"/>
              <p:cNvSpPr>
                <a:spLocks noChangeArrowheads="1"/>
              </p:cNvSpPr>
              <p:nvPr/>
            </p:nvSpPr>
            <p:spPr bwMode="auto">
              <a:xfrm>
                <a:off x="1392" y="5172"/>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r>
                  <a:rPr kumimoji="1" lang="zh-CN" altLang="en-US" sz="2200">
                    <a:latin typeface="Times New Roman" pitchFamily="18" charset="0"/>
                  </a:rPr>
                  <a:t>操作系统</a:t>
                </a:r>
              </a:p>
            </p:txBody>
          </p:sp>
          <p:sp>
            <p:nvSpPr>
              <p:cNvPr id="1812626" name="Line 146"/>
              <p:cNvSpPr>
                <a:spLocks noChangeShapeType="1"/>
              </p:cNvSpPr>
              <p:nvPr/>
            </p:nvSpPr>
            <p:spPr bwMode="auto">
              <a:xfrm>
                <a:off x="1392" y="5449"/>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812627" name="Group 147"/>
            <p:cNvGrpSpPr>
              <a:grpSpLocks/>
            </p:cNvGrpSpPr>
            <p:nvPr/>
          </p:nvGrpSpPr>
          <p:grpSpPr bwMode="auto">
            <a:xfrm>
              <a:off x="0" y="3001"/>
              <a:ext cx="4608" cy="277"/>
              <a:chOff x="1392" y="5449"/>
              <a:chExt cx="4608" cy="277"/>
            </a:xfrm>
          </p:grpSpPr>
          <p:sp>
            <p:nvSpPr>
              <p:cNvPr id="1812628" name="Rectangle 148"/>
              <p:cNvSpPr>
                <a:spLocks noChangeArrowheads="1"/>
              </p:cNvSpPr>
              <p:nvPr/>
            </p:nvSpPr>
            <p:spPr bwMode="auto">
              <a:xfrm>
                <a:off x="3504"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 </a:t>
                </a:r>
                <a:r>
                  <a:rPr kumimoji="1" lang="en-US" altLang="zh-CN" sz="2200">
                    <a:latin typeface="Times New Roman" pitchFamily="18" charset="0"/>
                  </a:rPr>
                  <a:t>PASCAL</a:t>
                </a:r>
                <a:endParaRPr kumimoji="1" lang="zh-CN" altLang="en-US" sz="2200">
                  <a:latin typeface="Times New Roman" pitchFamily="18" charset="0"/>
                </a:endParaRPr>
              </a:p>
            </p:txBody>
          </p:sp>
          <p:sp>
            <p:nvSpPr>
              <p:cNvPr id="1812629" name="Rectangle 149"/>
              <p:cNvSpPr>
                <a:spLocks noChangeArrowheads="1"/>
              </p:cNvSpPr>
              <p:nvPr/>
            </p:nvSpPr>
            <p:spPr bwMode="auto">
              <a:xfrm>
                <a:off x="4752"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812630" name="Rectangle 150"/>
              <p:cNvSpPr>
                <a:spLocks noChangeArrowheads="1"/>
              </p:cNvSpPr>
              <p:nvPr/>
            </p:nvSpPr>
            <p:spPr bwMode="auto">
              <a:xfrm>
                <a:off x="2400" y="5449"/>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a:t>
                </a:r>
              </a:p>
            </p:txBody>
          </p:sp>
          <p:sp>
            <p:nvSpPr>
              <p:cNvPr id="1812631" name="Rectangle 151"/>
              <p:cNvSpPr>
                <a:spLocks noChangeArrowheads="1"/>
              </p:cNvSpPr>
              <p:nvPr/>
            </p:nvSpPr>
            <p:spPr bwMode="auto">
              <a:xfrm>
                <a:off x="1392" y="5449"/>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5</a:t>
                </a:r>
                <a:r>
                  <a:rPr kumimoji="1" lang="zh-CN" altLang="en-US" sz="2200">
                    <a:latin typeface="Times New Roman" pitchFamily="18" charset="0"/>
                  </a:rPr>
                  <a:t>数据结构</a:t>
                </a:r>
              </a:p>
            </p:txBody>
          </p:sp>
          <p:sp>
            <p:nvSpPr>
              <p:cNvPr id="1812632" name="Line 152"/>
              <p:cNvSpPr>
                <a:spLocks noChangeShapeType="1"/>
              </p:cNvSpPr>
              <p:nvPr/>
            </p:nvSpPr>
            <p:spPr bwMode="auto">
              <a:xfrm>
                <a:off x="1392" y="5726"/>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812633" name="Group 153"/>
            <p:cNvGrpSpPr>
              <a:grpSpLocks/>
            </p:cNvGrpSpPr>
            <p:nvPr/>
          </p:nvGrpSpPr>
          <p:grpSpPr bwMode="auto">
            <a:xfrm>
              <a:off x="0" y="3278"/>
              <a:ext cx="4608" cy="277"/>
              <a:chOff x="1392" y="5726"/>
              <a:chExt cx="4608" cy="277"/>
            </a:xfrm>
          </p:grpSpPr>
          <p:sp>
            <p:nvSpPr>
              <p:cNvPr id="1812634" name="Rectangle 154"/>
              <p:cNvSpPr>
                <a:spLocks noChangeArrowheads="1"/>
              </p:cNvSpPr>
              <p:nvPr/>
            </p:nvSpPr>
            <p:spPr bwMode="auto">
              <a:xfrm>
                <a:off x="3504"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r>
                  <a:rPr kumimoji="1" lang="zh-CN" altLang="en-US" sz="2200">
                    <a:latin typeface="Times New Roman" pitchFamily="18" charset="0"/>
                  </a:rPr>
                  <a:t>数据处理</a:t>
                </a:r>
              </a:p>
            </p:txBody>
          </p:sp>
          <p:sp>
            <p:nvSpPr>
              <p:cNvPr id="1812635" name="Rectangle 155"/>
              <p:cNvSpPr>
                <a:spLocks noChangeArrowheads="1"/>
              </p:cNvSpPr>
              <p:nvPr/>
            </p:nvSpPr>
            <p:spPr bwMode="auto">
              <a:xfrm>
                <a:off x="4752"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endParaRPr lang="zh-CN" altLang="en-US" sz="2500">
                  <a:latin typeface="Times New Roman" pitchFamily="18" charset="0"/>
                </a:endParaRPr>
              </a:p>
            </p:txBody>
          </p:sp>
          <p:sp>
            <p:nvSpPr>
              <p:cNvPr id="1812636" name="Rectangle 156"/>
              <p:cNvSpPr>
                <a:spLocks noChangeArrowheads="1"/>
              </p:cNvSpPr>
              <p:nvPr/>
            </p:nvSpPr>
            <p:spPr bwMode="auto">
              <a:xfrm>
                <a:off x="2400" y="5726"/>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6</a:t>
                </a:r>
              </a:p>
            </p:txBody>
          </p:sp>
          <p:sp>
            <p:nvSpPr>
              <p:cNvPr id="1812637" name="Rectangle 157"/>
              <p:cNvSpPr>
                <a:spLocks noChangeArrowheads="1"/>
              </p:cNvSpPr>
              <p:nvPr/>
            </p:nvSpPr>
            <p:spPr bwMode="auto">
              <a:xfrm>
                <a:off x="1392" y="5726"/>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7 </a:t>
                </a:r>
                <a:r>
                  <a:rPr kumimoji="1" lang="en-US" altLang="zh-CN" sz="2200">
                    <a:latin typeface="Times New Roman" pitchFamily="18" charset="0"/>
                  </a:rPr>
                  <a:t>PASCAL</a:t>
                </a:r>
                <a:endParaRPr kumimoji="1" lang="zh-CN" altLang="en-US" sz="2200">
                  <a:latin typeface="Times New Roman" pitchFamily="18" charset="0"/>
                </a:endParaRPr>
              </a:p>
            </p:txBody>
          </p:sp>
          <p:sp>
            <p:nvSpPr>
              <p:cNvPr id="1812638" name="Line 158"/>
              <p:cNvSpPr>
                <a:spLocks noChangeShapeType="1"/>
              </p:cNvSpPr>
              <p:nvPr/>
            </p:nvSpPr>
            <p:spPr bwMode="auto">
              <a:xfrm>
                <a:off x="1392" y="6003"/>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灯片编号占位符 3"/>
          <p:cNvSpPr>
            <a:spLocks noGrp="1"/>
          </p:cNvSpPr>
          <p:nvPr>
            <p:ph type="sldNum" sz="quarter" idx="10"/>
          </p:nvPr>
        </p:nvSpPr>
        <p:spPr/>
        <p:txBody>
          <a:bodyPr/>
          <a:lstStyle/>
          <a:p>
            <a:fld id="{FE8AE8F7-73BC-420B-8650-7505223DAA2E}" type="slidenum">
              <a:rPr lang="zh-CN" altLang="en-US"/>
              <a:pPr/>
              <a:t>74</a:t>
            </a:fld>
            <a:endParaRPr lang="en-US" altLang="zh-CN"/>
          </a:p>
        </p:txBody>
      </p:sp>
      <p:sp>
        <p:nvSpPr>
          <p:cNvPr id="107" name="日期占位符 4"/>
          <p:cNvSpPr>
            <a:spLocks noGrp="1"/>
          </p:cNvSpPr>
          <p:nvPr>
            <p:ph type="dt" sz="half" idx="11"/>
          </p:nvPr>
        </p:nvSpPr>
        <p:spPr/>
        <p:txBody>
          <a:bodyPr/>
          <a:lstStyle/>
          <a:p>
            <a:fld id="{EE172E46-F2AC-4B3C-AB0A-97E71216BC0A}" type="datetime1">
              <a:rPr lang="zh-CN" altLang="en-US"/>
              <a:pPr/>
              <a:t>2023/3/5</a:t>
            </a:fld>
            <a:endParaRPr lang="en-US" altLang="zh-CN" sz="1000"/>
          </a:p>
        </p:txBody>
      </p:sp>
      <p:sp>
        <p:nvSpPr>
          <p:cNvPr id="1509378" name="Rectangle 2"/>
          <p:cNvSpPr>
            <a:spLocks noGrp="1" noChangeArrowheads="1"/>
          </p:cNvSpPr>
          <p:nvPr>
            <p:ph type="title"/>
          </p:nvPr>
        </p:nvSpPr>
        <p:spPr/>
        <p:txBody>
          <a:bodyPr/>
          <a:lstStyle/>
          <a:p>
            <a:r>
              <a:rPr lang="en-US" altLang="zh-CN"/>
              <a:t>(3) </a:t>
            </a:r>
            <a:r>
              <a:rPr lang="zh-CN" altLang="en-US"/>
              <a:t>自身连接</a:t>
            </a:r>
          </a:p>
        </p:txBody>
      </p:sp>
      <p:grpSp>
        <p:nvGrpSpPr>
          <p:cNvPr id="1509381" name="Group 5"/>
          <p:cNvGrpSpPr>
            <a:grpSpLocks/>
          </p:cNvGrpSpPr>
          <p:nvPr/>
        </p:nvGrpSpPr>
        <p:grpSpPr bwMode="auto">
          <a:xfrm>
            <a:off x="76200" y="1371600"/>
            <a:ext cx="8305800" cy="5300663"/>
            <a:chOff x="240" y="624"/>
            <a:chExt cx="5232" cy="3339"/>
          </a:xfrm>
        </p:grpSpPr>
        <p:sp>
          <p:nvSpPr>
            <p:cNvPr id="1509382" name="Rectangle 6"/>
            <p:cNvSpPr>
              <a:spLocks noChangeArrowheads="1"/>
            </p:cNvSpPr>
            <p:nvPr/>
          </p:nvSpPr>
          <p:spPr bwMode="auto">
            <a:xfrm>
              <a:off x="288" y="624"/>
              <a:ext cx="5184" cy="1159"/>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a:lnSpc>
                  <a:spcPct val="90000"/>
                </a:lnSpc>
                <a:tabLst>
                  <a:tab pos="2800350" algn="l"/>
                </a:tabLst>
              </a:pPr>
              <a:r>
                <a:rPr lang="en-US" altLang="en-US">
                  <a:latin typeface="Lucida Sans Typewriter" pitchFamily="49" charset="0"/>
                </a:rPr>
                <a:t>SELECT a.buyer_id AS buyer1, a.prod_id</a:t>
              </a:r>
            </a:p>
            <a:p>
              <a:pPr marL="228600" algn="l">
                <a:lnSpc>
                  <a:spcPct val="90000"/>
                </a:lnSpc>
                <a:tabLst>
                  <a:tab pos="2800350" algn="l"/>
                </a:tabLst>
              </a:pPr>
              <a:r>
                <a:rPr lang="en-US" altLang="en-US">
                  <a:latin typeface="Lucida Sans Typewriter" pitchFamily="49" charset="0"/>
                </a:rPr>
                <a:t>      ,b.buyer_id AS buyer2</a:t>
              </a:r>
            </a:p>
            <a:p>
              <a:pPr marL="228600" algn="l">
                <a:lnSpc>
                  <a:spcPct val="90000"/>
                </a:lnSpc>
                <a:tabLst>
                  <a:tab pos="2800350" algn="l"/>
                </a:tabLst>
              </a:pPr>
              <a:r>
                <a:rPr lang="en-US" altLang="en-US">
                  <a:latin typeface="Lucida Sans Typewriter" pitchFamily="49" charset="0"/>
                </a:rPr>
                <a:t>  FROM sales AS a , sales AS b</a:t>
              </a:r>
            </a:p>
            <a:p>
              <a:pPr marL="228600" algn="l">
                <a:lnSpc>
                  <a:spcPct val="90000"/>
                </a:lnSpc>
                <a:tabLst>
                  <a:tab pos="2800350" algn="l"/>
                </a:tabLst>
              </a:pPr>
              <a:r>
                <a:rPr lang="en-US" altLang="en-US">
                  <a:latin typeface="Lucida Sans Typewriter" pitchFamily="49" charset="0"/>
                </a:rPr>
                <a:t>  WHERE a.prod_id = b.prod_id</a:t>
              </a:r>
            </a:p>
            <a:p>
              <a:pPr marL="228600" algn="l">
                <a:lnSpc>
                  <a:spcPct val="90000"/>
                </a:lnSpc>
                <a:tabLst>
                  <a:tab pos="2800350" algn="l"/>
                </a:tabLst>
              </a:pPr>
              <a:r>
                <a:rPr lang="en-US" altLang="en-US">
                  <a:latin typeface="Lucida Sans Typewriter" pitchFamily="49" charset="0"/>
                </a:rPr>
                <a:t>   AND  a.buyer_id &gt; b.buyer_id</a:t>
              </a:r>
            </a:p>
          </p:txBody>
        </p:sp>
        <p:grpSp>
          <p:nvGrpSpPr>
            <p:cNvPr id="1509383" name="Group 7"/>
            <p:cNvGrpSpPr>
              <a:grpSpLocks/>
            </p:cNvGrpSpPr>
            <p:nvPr/>
          </p:nvGrpSpPr>
          <p:grpSpPr bwMode="auto">
            <a:xfrm>
              <a:off x="240" y="1682"/>
              <a:ext cx="5232" cy="2281"/>
              <a:chOff x="240" y="1682"/>
              <a:chExt cx="5232" cy="2281"/>
            </a:xfrm>
          </p:grpSpPr>
          <p:sp>
            <p:nvSpPr>
              <p:cNvPr id="1509384" name="Rectangle 8"/>
              <p:cNvSpPr>
                <a:spLocks noChangeArrowheads="1"/>
              </p:cNvSpPr>
              <p:nvPr/>
            </p:nvSpPr>
            <p:spPr bwMode="auto">
              <a:xfrm>
                <a:off x="3998" y="1728"/>
                <a:ext cx="1141" cy="109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9385" name="Rectangle 9"/>
              <p:cNvSpPr>
                <a:spLocks noChangeArrowheads="1"/>
              </p:cNvSpPr>
              <p:nvPr/>
            </p:nvSpPr>
            <p:spPr bwMode="auto">
              <a:xfrm>
                <a:off x="478" y="1728"/>
                <a:ext cx="1522" cy="109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9386" name="Rectangle 10"/>
              <p:cNvSpPr>
                <a:spLocks noChangeArrowheads="1"/>
              </p:cNvSpPr>
              <p:nvPr/>
            </p:nvSpPr>
            <p:spPr bwMode="auto">
              <a:xfrm>
                <a:off x="2047" y="3202"/>
                <a:ext cx="1522" cy="761"/>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9387" name="Text Box 11"/>
              <p:cNvSpPr txBox="1">
                <a:spLocks noChangeArrowheads="1"/>
              </p:cNvSpPr>
              <p:nvPr/>
            </p:nvSpPr>
            <p:spPr bwMode="auto">
              <a:xfrm>
                <a:off x="3962" y="1682"/>
                <a:ext cx="7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sales b</a:t>
                </a:r>
              </a:p>
            </p:txBody>
          </p:sp>
          <p:grpSp>
            <p:nvGrpSpPr>
              <p:cNvPr id="1509388" name="Group 12"/>
              <p:cNvGrpSpPr>
                <a:grpSpLocks/>
              </p:cNvGrpSpPr>
              <p:nvPr/>
            </p:nvGrpSpPr>
            <p:grpSpPr bwMode="auto">
              <a:xfrm>
                <a:off x="3902" y="1957"/>
                <a:ext cx="1570" cy="1198"/>
                <a:chOff x="3936" y="1863"/>
                <a:chExt cx="1584" cy="1209"/>
              </a:xfrm>
            </p:grpSpPr>
            <p:sp>
              <p:nvSpPr>
                <p:cNvPr id="1509389" name="Rectangle 13"/>
                <p:cNvSpPr>
                  <a:spLocks noChangeArrowheads="1"/>
                </p:cNvSpPr>
                <p:nvPr/>
              </p:nvSpPr>
              <p:spPr bwMode="auto">
                <a:xfrm>
                  <a:off x="3936" y="1863"/>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09390" name="Rectangle 14"/>
                <p:cNvSpPr>
                  <a:spLocks noChangeArrowheads="1"/>
                </p:cNvSpPr>
                <p:nvPr/>
              </p:nvSpPr>
              <p:spPr bwMode="auto">
                <a:xfrm>
                  <a:off x="4560" y="1863"/>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09391" name="Rectangle 15"/>
                <p:cNvSpPr>
                  <a:spLocks noChangeArrowheads="1"/>
                </p:cNvSpPr>
                <p:nvPr/>
              </p:nvSpPr>
              <p:spPr bwMode="auto">
                <a:xfrm>
                  <a:off x="5136" y="1863"/>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09392" name="Rectangle 16"/>
                <p:cNvSpPr>
                  <a:spLocks noChangeArrowheads="1"/>
                </p:cNvSpPr>
                <p:nvPr/>
              </p:nvSpPr>
              <p:spPr bwMode="auto">
                <a:xfrm>
                  <a:off x="3936" y="2103"/>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393" name="Rectangle 17"/>
                <p:cNvSpPr>
                  <a:spLocks noChangeArrowheads="1"/>
                </p:cNvSpPr>
                <p:nvPr/>
              </p:nvSpPr>
              <p:spPr bwMode="auto">
                <a:xfrm>
                  <a:off x="3936" y="2295"/>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394" name="Rectangle 18"/>
                <p:cNvSpPr>
                  <a:spLocks noChangeArrowheads="1"/>
                </p:cNvSpPr>
                <p:nvPr/>
              </p:nvSpPr>
              <p:spPr bwMode="auto">
                <a:xfrm>
                  <a:off x="3936" y="2487"/>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09395" name="Rectangle 19"/>
                <p:cNvSpPr>
                  <a:spLocks noChangeArrowheads="1"/>
                </p:cNvSpPr>
                <p:nvPr/>
              </p:nvSpPr>
              <p:spPr bwMode="auto">
                <a:xfrm>
                  <a:off x="3936" y="2679"/>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09396" name="Rectangle 20"/>
                <p:cNvSpPr>
                  <a:spLocks noChangeArrowheads="1"/>
                </p:cNvSpPr>
                <p:nvPr/>
              </p:nvSpPr>
              <p:spPr bwMode="auto">
                <a:xfrm>
                  <a:off x="4560" y="2103"/>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09397" name="Rectangle 21"/>
                <p:cNvSpPr>
                  <a:spLocks noChangeArrowheads="1"/>
                </p:cNvSpPr>
                <p:nvPr/>
              </p:nvSpPr>
              <p:spPr bwMode="auto">
                <a:xfrm>
                  <a:off x="4560" y="2295"/>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09398" name="Rectangle 22"/>
                <p:cNvSpPr>
                  <a:spLocks noChangeArrowheads="1"/>
                </p:cNvSpPr>
                <p:nvPr/>
              </p:nvSpPr>
              <p:spPr bwMode="auto">
                <a:xfrm>
                  <a:off x="4560" y="2487"/>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399" name="Rectangle 23"/>
                <p:cNvSpPr>
                  <a:spLocks noChangeArrowheads="1"/>
                </p:cNvSpPr>
                <p:nvPr/>
              </p:nvSpPr>
              <p:spPr bwMode="auto">
                <a:xfrm>
                  <a:off x="4560" y="2679"/>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5</a:t>
                  </a:r>
                </a:p>
              </p:txBody>
            </p:sp>
            <p:sp>
              <p:nvSpPr>
                <p:cNvPr id="1509400" name="Rectangle 24"/>
                <p:cNvSpPr>
                  <a:spLocks noChangeArrowheads="1"/>
                </p:cNvSpPr>
                <p:nvPr/>
              </p:nvSpPr>
              <p:spPr bwMode="auto">
                <a:xfrm>
                  <a:off x="5136" y="210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15</a:t>
                  </a:r>
                </a:p>
              </p:txBody>
            </p:sp>
            <p:sp>
              <p:nvSpPr>
                <p:cNvPr id="1509401" name="Rectangle 25"/>
                <p:cNvSpPr>
                  <a:spLocks noChangeArrowheads="1"/>
                </p:cNvSpPr>
                <p:nvPr/>
              </p:nvSpPr>
              <p:spPr bwMode="auto">
                <a:xfrm>
                  <a:off x="5136" y="2295"/>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5</a:t>
                  </a:r>
                </a:p>
              </p:txBody>
            </p:sp>
            <p:sp>
              <p:nvSpPr>
                <p:cNvPr id="1509402" name="Rectangle 26"/>
                <p:cNvSpPr>
                  <a:spLocks noChangeArrowheads="1"/>
                </p:cNvSpPr>
                <p:nvPr/>
              </p:nvSpPr>
              <p:spPr bwMode="auto">
                <a:xfrm>
                  <a:off x="5136" y="248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37</a:t>
                  </a:r>
                </a:p>
              </p:txBody>
            </p:sp>
            <p:sp>
              <p:nvSpPr>
                <p:cNvPr id="1509403" name="Rectangle 27"/>
                <p:cNvSpPr>
                  <a:spLocks noChangeArrowheads="1"/>
                </p:cNvSpPr>
                <p:nvPr/>
              </p:nvSpPr>
              <p:spPr bwMode="auto">
                <a:xfrm>
                  <a:off x="5136" y="267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11</a:t>
                  </a:r>
                </a:p>
              </p:txBody>
            </p:sp>
            <p:sp>
              <p:nvSpPr>
                <p:cNvPr id="1509404" name="Rectangle 28"/>
                <p:cNvSpPr>
                  <a:spLocks noChangeArrowheads="1"/>
                </p:cNvSpPr>
                <p:nvPr/>
              </p:nvSpPr>
              <p:spPr bwMode="auto">
                <a:xfrm>
                  <a:off x="3936" y="2871"/>
                  <a:ext cx="62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09405" name="Rectangle 29"/>
                <p:cNvSpPr>
                  <a:spLocks noChangeArrowheads="1"/>
                </p:cNvSpPr>
                <p:nvPr/>
              </p:nvSpPr>
              <p:spPr bwMode="auto">
                <a:xfrm>
                  <a:off x="4560" y="2871"/>
                  <a:ext cx="576"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09406" name="Rectangle 30"/>
                <p:cNvSpPr>
                  <a:spLocks noChangeArrowheads="1"/>
                </p:cNvSpPr>
                <p:nvPr/>
              </p:nvSpPr>
              <p:spPr bwMode="auto">
                <a:xfrm>
                  <a:off x="5136" y="2871"/>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1003</a:t>
                  </a:r>
                </a:p>
              </p:txBody>
            </p:sp>
          </p:grpSp>
          <p:sp>
            <p:nvSpPr>
              <p:cNvPr id="1509407" name="Text Box 31"/>
              <p:cNvSpPr txBox="1">
                <a:spLocks noChangeArrowheads="1"/>
              </p:cNvSpPr>
              <p:nvPr/>
            </p:nvSpPr>
            <p:spPr bwMode="auto">
              <a:xfrm>
                <a:off x="423" y="1682"/>
                <a:ext cx="7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sales a</a:t>
                </a:r>
              </a:p>
            </p:txBody>
          </p:sp>
          <p:grpSp>
            <p:nvGrpSpPr>
              <p:cNvPr id="1509408" name="Group 32"/>
              <p:cNvGrpSpPr>
                <a:grpSpLocks/>
              </p:cNvGrpSpPr>
              <p:nvPr/>
            </p:nvGrpSpPr>
            <p:grpSpPr bwMode="auto">
              <a:xfrm>
                <a:off x="240" y="1957"/>
                <a:ext cx="1570" cy="1198"/>
                <a:chOff x="240" y="1863"/>
                <a:chExt cx="1584" cy="1209"/>
              </a:xfrm>
            </p:grpSpPr>
            <p:sp>
              <p:nvSpPr>
                <p:cNvPr id="1509409" name="Rectangle 33"/>
                <p:cNvSpPr>
                  <a:spLocks noChangeArrowheads="1"/>
                </p:cNvSpPr>
                <p:nvPr/>
              </p:nvSpPr>
              <p:spPr bwMode="auto">
                <a:xfrm>
                  <a:off x="240" y="1863"/>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09410" name="Rectangle 34"/>
                <p:cNvSpPr>
                  <a:spLocks noChangeArrowheads="1"/>
                </p:cNvSpPr>
                <p:nvPr/>
              </p:nvSpPr>
              <p:spPr bwMode="auto">
                <a:xfrm>
                  <a:off x="864" y="1863"/>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09411" name="Rectangle 35"/>
                <p:cNvSpPr>
                  <a:spLocks noChangeArrowheads="1"/>
                </p:cNvSpPr>
                <p:nvPr/>
              </p:nvSpPr>
              <p:spPr bwMode="auto">
                <a:xfrm>
                  <a:off x="1440" y="1863"/>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09412" name="Rectangle 36"/>
                <p:cNvSpPr>
                  <a:spLocks noChangeArrowheads="1"/>
                </p:cNvSpPr>
                <p:nvPr/>
              </p:nvSpPr>
              <p:spPr bwMode="auto">
                <a:xfrm>
                  <a:off x="240" y="2103"/>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413" name="Rectangle 37"/>
                <p:cNvSpPr>
                  <a:spLocks noChangeArrowheads="1"/>
                </p:cNvSpPr>
                <p:nvPr/>
              </p:nvSpPr>
              <p:spPr bwMode="auto">
                <a:xfrm>
                  <a:off x="240" y="2295"/>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414" name="Rectangle 38"/>
                <p:cNvSpPr>
                  <a:spLocks noChangeArrowheads="1"/>
                </p:cNvSpPr>
                <p:nvPr/>
              </p:nvSpPr>
              <p:spPr bwMode="auto">
                <a:xfrm>
                  <a:off x="240" y="2487"/>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09415" name="Rectangle 39"/>
                <p:cNvSpPr>
                  <a:spLocks noChangeArrowheads="1"/>
                </p:cNvSpPr>
                <p:nvPr/>
              </p:nvSpPr>
              <p:spPr bwMode="auto">
                <a:xfrm>
                  <a:off x="240" y="2679"/>
                  <a:ext cx="62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09416" name="Rectangle 40"/>
                <p:cNvSpPr>
                  <a:spLocks noChangeArrowheads="1"/>
                </p:cNvSpPr>
                <p:nvPr/>
              </p:nvSpPr>
              <p:spPr bwMode="auto">
                <a:xfrm>
                  <a:off x="864" y="2103"/>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09417" name="Rectangle 41"/>
                <p:cNvSpPr>
                  <a:spLocks noChangeArrowheads="1"/>
                </p:cNvSpPr>
                <p:nvPr/>
              </p:nvSpPr>
              <p:spPr bwMode="auto">
                <a:xfrm>
                  <a:off x="864" y="2295"/>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09418" name="Rectangle 42"/>
                <p:cNvSpPr>
                  <a:spLocks noChangeArrowheads="1"/>
                </p:cNvSpPr>
                <p:nvPr/>
              </p:nvSpPr>
              <p:spPr bwMode="auto">
                <a:xfrm>
                  <a:off x="864" y="2487"/>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09419" name="Rectangle 43"/>
                <p:cNvSpPr>
                  <a:spLocks noChangeArrowheads="1"/>
                </p:cNvSpPr>
                <p:nvPr/>
              </p:nvSpPr>
              <p:spPr bwMode="auto">
                <a:xfrm>
                  <a:off x="864" y="2679"/>
                  <a:ext cx="576"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5</a:t>
                  </a:r>
                </a:p>
              </p:txBody>
            </p:sp>
            <p:sp>
              <p:nvSpPr>
                <p:cNvPr id="1509420" name="Rectangle 44"/>
                <p:cNvSpPr>
                  <a:spLocks noChangeArrowheads="1"/>
                </p:cNvSpPr>
                <p:nvPr/>
              </p:nvSpPr>
              <p:spPr bwMode="auto">
                <a:xfrm>
                  <a:off x="1440" y="210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15</a:t>
                  </a:r>
                </a:p>
              </p:txBody>
            </p:sp>
            <p:sp>
              <p:nvSpPr>
                <p:cNvPr id="1509421" name="Rectangle 45"/>
                <p:cNvSpPr>
                  <a:spLocks noChangeArrowheads="1"/>
                </p:cNvSpPr>
                <p:nvPr/>
              </p:nvSpPr>
              <p:spPr bwMode="auto">
                <a:xfrm>
                  <a:off x="1440" y="2295"/>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5</a:t>
                  </a:r>
                </a:p>
              </p:txBody>
            </p:sp>
            <p:sp>
              <p:nvSpPr>
                <p:cNvPr id="1509422" name="Rectangle 46"/>
                <p:cNvSpPr>
                  <a:spLocks noChangeArrowheads="1"/>
                </p:cNvSpPr>
                <p:nvPr/>
              </p:nvSpPr>
              <p:spPr bwMode="auto">
                <a:xfrm>
                  <a:off x="1440" y="248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37</a:t>
                  </a:r>
                </a:p>
              </p:txBody>
            </p:sp>
            <p:sp>
              <p:nvSpPr>
                <p:cNvPr id="1509423" name="Rectangle 47"/>
                <p:cNvSpPr>
                  <a:spLocks noChangeArrowheads="1"/>
                </p:cNvSpPr>
                <p:nvPr/>
              </p:nvSpPr>
              <p:spPr bwMode="auto">
                <a:xfrm>
                  <a:off x="1440" y="267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11</a:t>
                  </a:r>
                </a:p>
              </p:txBody>
            </p:sp>
            <p:sp>
              <p:nvSpPr>
                <p:cNvPr id="1509424" name="Rectangle 48"/>
                <p:cNvSpPr>
                  <a:spLocks noChangeArrowheads="1"/>
                </p:cNvSpPr>
                <p:nvPr/>
              </p:nvSpPr>
              <p:spPr bwMode="auto">
                <a:xfrm>
                  <a:off x="240" y="2871"/>
                  <a:ext cx="62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09425" name="Rectangle 49"/>
                <p:cNvSpPr>
                  <a:spLocks noChangeArrowheads="1"/>
                </p:cNvSpPr>
                <p:nvPr/>
              </p:nvSpPr>
              <p:spPr bwMode="auto">
                <a:xfrm>
                  <a:off x="864" y="2871"/>
                  <a:ext cx="576"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09426" name="Rectangle 50"/>
                <p:cNvSpPr>
                  <a:spLocks noChangeArrowheads="1"/>
                </p:cNvSpPr>
                <p:nvPr/>
              </p:nvSpPr>
              <p:spPr bwMode="auto">
                <a:xfrm>
                  <a:off x="1440" y="2871"/>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800"/>
                    <a:t>1003</a:t>
                  </a:r>
                </a:p>
              </p:txBody>
            </p:sp>
          </p:grpSp>
          <p:sp>
            <p:nvSpPr>
              <p:cNvPr id="1509427" name="Freeform 51"/>
              <p:cNvSpPr>
                <a:spLocks/>
              </p:cNvSpPr>
              <p:nvPr/>
            </p:nvSpPr>
            <p:spPr bwMode="auto">
              <a:xfrm>
                <a:off x="858" y="3155"/>
                <a:ext cx="4233" cy="713"/>
              </a:xfrm>
              <a:custGeom>
                <a:avLst/>
                <a:gdLst>
                  <a:gd name="T0" fmla="*/ 0 w 4272"/>
                  <a:gd name="T1" fmla="*/ 0 h 720"/>
                  <a:gd name="T2" fmla="*/ 576 w 4272"/>
                  <a:gd name="T3" fmla="*/ 0 h 720"/>
                  <a:gd name="T4" fmla="*/ 576 w 4272"/>
                  <a:gd name="T5" fmla="*/ 528 h 720"/>
                  <a:gd name="T6" fmla="*/ 3696 w 4272"/>
                  <a:gd name="T7" fmla="*/ 528 h 720"/>
                  <a:gd name="T8" fmla="*/ 3696 w 4272"/>
                  <a:gd name="T9" fmla="*/ 0 h 720"/>
                  <a:gd name="T10" fmla="*/ 4272 w 4272"/>
                  <a:gd name="T11" fmla="*/ 0 h 720"/>
                  <a:gd name="T12" fmla="*/ 4272 w 4272"/>
                  <a:gd name="T13" fmla="*/ 720 h 720"/>
                  <a:gd name="T14" fmla="*/ 0 w 4272"/>
                  <a:gd name="T15" fmla="*/ 720 h 720"/>
                  <a:gd name="T16" fmla="*/ 0 w 4272"/>
                  <a:gd name="T17" fmla="*/ 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2" h="720">
                    <a:moveTo>
                      <a:pt x="0" y="0"/>
                    </a:moveTo>
                    <a:lnTo>
                      <a:pt x="576" y="0"/>
                    </a:lnTo>
                    <a:lnTo>
                      <a:pt x="576" y="528"/>
                    </a:lnTo>
                    <a:lnTo>
                      <a:pt x="3696" y="528"/>
                    </a:lnTo>
                    <a:lnTo>
                      <a:pt x="3696" y="0"/>
                    </a:lnTo>
                    <a:lnTo>
                      <a:pt x="4272" y="0"/>
                    </a:lnTo>
                    <a:lnTo>
                      <a:pt x="4272" y="720"/>
                    </a:lnTo>
                    <a:lnTo>
                      <a:pt x="0" y="720"/>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zh-CN" altLang="en-US"/>
              </a:p>
            </p:txBody>
          </p:sp>
          <p:sp>
            <p:nvSpPr>
              <p:cNvPr id="1509428" name="Text Box 52"/>
              <p:cNvSpPr txBox="1">
                <a:spLocks noChangeArrowheads="1"/>
              </p:cNvSpPr>
              <p:nvPr/>
            </p:nvSpPr>
            <p:spPr bwMode="auto">
              <a:xfrm>
                <a:off x="2020" y="3156"/>
                <a:ext cx="7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Result</a:t>
                </a:r>
              </a:p>
            </p:txBody>
          </p:sp>
          <p:grpSp>
            <p:nvGrpSpPr>
              <p:cNvPr id="1509429" name="Group 53"/>
              <p:cNvGrpSpPr>
                <a:grpSpLocks/>
              </p:cNvGrpSpPr>
              <p:nvPr/>
            </p:nvGrpSpPr>
            <p:grpSpPr bwMode="auto">
              <a:xfrm>
                <a:off x="2000" y="3440"/>
                <a:ext cx="1760" cy="428"/>
                <a:chOff x="2016" y="3360"/>
                <a:chExt cx="1776" cy="432"/>
              </a:xfrm>
            </p:grpSpPr>
            <p:sp>
              <p:nvSpPr>
                <p:cNvPr id="1509430" name="Rectangle 54"/>
                <p:cNvSpPr>
                  <a:spLocks noChangeArrowheads="1"/>
                </p:cNvSpPr>
                <p:nvPr/>
              </p:nvSpPr>
              <p:spPr bwMode="auto">
                <a:xfrm>
                  <a:off x="2016" y="3360"/>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buyer1</a:t>
                  </a:r>
                </a:p>
              </p:txBody>
            </p:sp>
            <p:sp>
              <p:nvSpPr>
                <p:cNvPr id="1509431" name="Rectangle 55"/>
                <p:cNvSpPr>
                  <a:spLocks noChangeArrowheads="1"/>
                </p:cNvSpPr>
                <p:nvPr/>
              </p:nvSpPr>
              <p:spPr bwMode="auto">
                <a:xfrm>
                  <a:off x="2016" y="3600"/>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09432" name="Rectangle 56"/>
                <p:cNvSpPr>
                  <a:spLocks noChangeArrowheads="1"/>
                </p:cNvSpPr>
                <p:nvPr/>
              </p:nvSpPr>
              <p:spPr bwMode="auto">
                <a:xfrm>
                  <a:off x="2592" y="3360"/>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09433" name="Rectangle 57"/>
                <p:cNvSpPr>
                  <a:spLocks noChangeArrowheads="1"/>
                </p:cNvSpPr>
                <p:nvPr/>
              </p:nvSpPr>
              <p:spPr bwMode="auto">
                <a:xfrm>
                  <a:off x="3216" y="3360"/>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buyer2</a:t>
                  </a:r>
                </a:p>
              </p:txBody>
            </p:sp>
            <p:sp>
              <p:nvSpPr>
                <p:cNvPr id="1509434" name="Rectangle 58"/>
                <p:cNvSpPr>
                  <a:spLocks noChangeArrowheads="1"/>
                </p:cNvSpPr>
                <p:nvPr/>
              </p:nvSpPr>
              <p:spPr bwMode="auto">
                <a:xfrm>
                  <a:off x="2592" y="360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r>
                    <a:rPr lang="en-US" altLang="en-US" sz="1800"/>
                    <a:t>2</a:t>
                  </a:r>
                </a:p>
              </p:txBody>
            </p:sp>
            <p:sp>
              <p:nvSpPr>
                <p:cNvPr id="1509435" name="Rectangle 59"/>
                <p:cNvSpPr>
                  <a:spLocks noChangeArrowheads="1"/>
                </p:cNvSpPr>
                <p:nvPr/>
              </p:nvSpPr>
              <p:spPr bwMode="auto">
                <a:xfrm>
                  <a:off x="3216" y="3600"/>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grpSp>
        </p:grpSp>
      </p:grpSp>
      <p:grpSp>
        <p:nvGrpSpPr>
          <p:cNvPr id="1509436" name="Group 60"/>
          <p:cNvGrpSpPr>
            <a:grpSpLocks/>
          </p:cNvGrpSpPr>
          <p:nvPr/>
        </p:nvGrpSpPr>
        <p:grpSpPr bwMode="auto">
          <a:xfrm>
            <a:off x="4160912" y="0"/>
            <a:ext cx="5668888" cy="1368425"/>
            <a:chOff x="1392" y="4320"/>
            <a:chExt cx="4608" cy="574"/>
          </a:xfrm>
        </p:grpSpPr>
        <p:sp>
          <p:nvSpPr>
            <p:cNvPr id="1509437" name="Rectangle 61"/>
            <p:cNvSpPr>
              <a:spLocks noChangeArrowheads="1"/>
            </p:cNvSpPr>
            <p:nvPr/>
          </p:nvSpPr>
          <p:spPr bwMode="auto">
            <a:xfrm>
              <a:off x="3504"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2</a:t>
              </a:r>
              <a:endParaRPr kumimoji="1" lang="zh-CN" altLang="en-US" sz="2200">
                <a:latin typeface="Times New Roman" pitchFamily="18" charset="0"/>
              </a:endParaRPr>
            </a:p>
          </p:txBody>
        </p:sp>
        <p:sp>
          <p:nvSpPr>
            <p:cNvPr id="1509438" name="Rectangle 62"/>
            <p:cNvSpPr>
              <a:spLocks noChangeArrowheads="1"/>
            </p:cNvSpPr>
            <p:nvPr/>
          </p:nvSpPr>
          <p:spPr bwMode="auto">
            <a:xfrm>
              <a:off x="3504"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b.prod_id</a:t>
              </a:r>
              <a:endParaRPr lang="zh-CN" altLang="en-US" sz="2000">
                <a:latin typeface="Times New Roman" pitchFamily="18" charset="0"/>
              </a:endParaRPr>
            </a:p>
          </p:txBody>
        </p:sp>
        <p:sp>
          <p:nvSpPr>
            <p:cNvPr id="1509439" name="Rectangle 63"/>
            <p:cNvSpPr>
              <a:spLocks noChangeArrowheads="1"/>
            </p:cNvSpPr>
            <p:nvPr/>
          </p:nvSpPr>
          <p:spPr bwMode="auto">
            <a:xfrm>
              <a:off x="4752" y="4617"/>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zh-CN" altLang="en-US" sz="2200">
                  <a:latin typeface="Times New Roman" pitchFamily="18" charset="0"/>
                </a:rPr>
                <a:t>1</a:t>
              </a:r>
            </a:p>
          </p:txBody>
        </p:sp>
        <p:sp>
          <p:nvSpPr>
            <p:cNvPr id="1509440" name="Rectangle 64"/>
            <p:cNvSpPr>
              <a:spLocks noChangeArrowheads="1"/>
            </p:cNvSpPr>
            <p:nvPr/>
          </p:nvSpPr>
          <p:spPr bwMode="auto">
            <a:xfrm>
              <a:off x="2400" y="4617"/>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2</a:t>
              </a:r>
              <a:endParaRPr kumimoji="1" lang="zh-CN" altLang="en-US" sz="2200">
                <a:latin typeface="Times New Roman" pitchFamily="18" charset="0"/>
              </a:endParaRPr>
            </a:p>
          </p:txBody>
        </p:sp>
        <p:sp>
          <p:nvSpPr>
            <p:cNvPr id="1509441" name="Rectangle 65"/>
            <p:cNvSpPr>
              <a:spLocks noChangeArrowheads="1"/>
            </p:cNvSpPr>
            <p:nvPr/>
          </p:nvSpPr>
          <p:spPr bwMode="auto">
            <a:xfrm>
              <a:off x="1392" y="4617"/>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endParaRPr kumimoji="1" lang="zh-CN" altLang="en-US" sz="2200">
                <a:latin typeface="Times New Roman" pitchFamily="18" charset="0"/>
              </a:endParaRPr>
            </a:p>
          </p:txBody>
        </p:sp>
        <p:sp>
          <p:nvSpPr>
            <p:cNvPr id="1509442" name="Rectangle 66"/>
            <p:cNvSpPr>
              <a:spLocks noChangeArrowheads="1"/>
            </p:cNvSpPr>
            <p:nvPr/>
          </p:nvSpPr>
          <p:spPr bwMode="auto">
            <a:xfrm>
              <a:off x="4752" y="4320"/>
              <a:ext cx="124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kumimoji="1" lang="en-US" altLang="zh-CN" sz="2000">
                  <a:latin typeface="Times New Roman" pitchFamily="18" charset="0"/>
                </a:rPr>
                <a:t>b.buyer_id</a:t>
              </a:r>
              <a:endParaRPr kumimoji="1" lang="zh-CN" altLang="en-US" sz="2000">
                <a:latin typeface="Times New Roman" pitchFamily="18" charset="0"/>
              </a:endParaRPr>
            </a:p>
          </p:txBody>
        </p:sp>
        <p:sp>
          <p:nvSpPr>
            <p:cNvPr id="1509443" name="Rectangle 67"/>
            <p:cNvSpPr>
              <a:spLocks noChangeArrowheads="1"/>
            </p:cNvSpPr>
            <p:nvPr/>
          </p:nvSpPr>
          <p:spPr bwMode="auto">
            <a:xfrm>
              <a:off x="2400" y="4320"/>
              <a:ext cx="1104"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eaLnBrk="1" hangingPunct="1"/>
              <a:r>
                <a:rPr lang="en-US" altLang="zh-CN" sz="2000">
                  <a:latin typeface="Times New Roman" pitchFamily="18" charset="0"/>
                </a:rPr>
                <a:t>a.prod_id</a:t>
              </a:r>
              <a:endParaRPr lang="zh-CN" altLang="en-US" sz="2000">
                <a:latin typeface="Times New Roman" pitchFamily="18" charset="0"/>
              </a:endParaRPr>
            </a:p>
          </p:txBody>
        </p:sp>
        <p:sp>
          <p:nvSpPr>
            <p:cNvPr id="1509444" name="Rectangle 68"/>
            <p:cNvSpPr>
              <a:spLocks noChangeArrowheads="1"/>
            </p:cNvSpPr>
            <p:nvPr/>
          </p:nvSpPr>
          <p:spPr bwMode="auto">
            <a:xfrm>
              <a:off x="1392" y="4320"/>
              <a:ext cx="1008" cy="29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1800">
                  <a:latin typeface="Times New Roman" pitchFamily="18" charset="0"/>
                </a:rPr>
                <a:t>a.buyer_id</a:t>
              </a:r>
              <a:endParaRPr kumimoji="1" lang="zh-CN" altLang="en-US" sz="1800">
                <a:latin typeface="Times New Roman" pitchFamily="18" charset="0"/>
              </a:endParaRPr>
            </a:p>
          </p:txBody>
        </p:sp>
        <p:sp>
          <p:nvSpPr>
            <p:cNvPr id="1509445" name="Line 69"/>
            <p:cNvSpPr>
              <a:spLocks noChangeShapeType="1"/>
            </p:cNvSpPr>
            <p:nvPr/>
          </p:nvSpPr>
          <p:spPr bwMode="auto">
            <a:xfrm>
              <a:off x="1392" y="4320"/>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09446" name="Line 70"/>
            <p:cNvSpPr>
              <a:spLocks noChangeShapeType="1"/>
            </p:cNvSpPr>
            <p:nvPr/>
          </p:nvSpPr>
          <p:spPr bwMode="auto">
            <a:xfrm>
              <a:off x="1392" y="4617"/>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09447" name="Line 71"/>
            <p:cNvSpPr>
              <a:spLocks noChangeShapeType="1"/>
            </p:cNvSpPr>
            <p:nvPr/>
          </p:nvSpPr>
          <p:spPr bwMode="auto">
            <a:xfrm>
              <a:off x="1392" y="4894"/>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48" name="Group 72"/>
          <p:cNvGrpSpPr>
            <a:grpSpLocks/>
          </p:cNvGrpSpPr>
          <p:nvPr/>
        </p:nvGrpSpPr>
        <p:grpSpPr bwMode="auto">
          <a:xfrm>
            <a:off x="4160912" y="1176338"/>
            <a:ext cx="5668888" cy="441325"/>
            <a:chOff x="1392" y="4894"/>
            <a:chExt cx="4608" cy="278"/>
          </a:xfrm>
        </p:grpSpPr>
        <p:sp>
          <p:nvSpPr>
            <p:cNvPr id="1509449" name="Rectangle 73"/>
            <p:cNvSpPr>
              <a:spLocks noChangeArrowheads="1"/>
            </p:cNvSpPr>
            <p:nvPr/>
          </p:nvSpPr>
          <p:spPr bwMode="auto">
            <a:xfrm>
              <a:off x="3504"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endParaRPr kumimoji="1" lang="zh-CN" altLang="en-US" sz="2200">
                <a:latin typeface="Times New Roman" pitchFamily="18" charset="0"/>
              </a:endParaRPr>
            </a:p>
          </p:txBody>
        </p:sp>
        <p:sp>
          <p:nvSpPr>
            <p:cNvPr id="1509450" name="Rectangle 74"/>
            <p:cNvSpPr>
              <a:spLocks noChangeArrowheads="1"/>
            </p:cNvSpPr>
            <p:nvPr/>
          </p:nvSpPr>
          <p:spPr bwMode="auto">
            <a:xfrm>
              <a:off x="4752" y="4894"/>
              <a:ext cx="124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p>
          </p:txBody>
        </p:sp>
        <p:sp>
          <p:nvSpPr>
            <p:cNvPr id="1509451" name="Rectangle 75"/>
            <p:cNvSpPr>
              <a:spLocks noChangeArrowheads="1"/>
            </p:cNvSpPr>
            <p:nvPr/>
          </p:nvSpPr>
          <p:spPr bwMode="auto">
            <a:xfrm>
              <a:off x="2400" y="4894"/>
              <a:ext cx="1104"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p>
          </p:txBody>
        </p:sp>
        <p:sp>
          <p:nvSpPr>
            <p:cNvPr id="1509452" name="Rectangle 76"/>
            <p:cNvSpPr>
              <a:spLocks noChangeArrowheads="1"/>
            </p:cNvSpPr>
            <p:nvPr/>
          </p:nvSpPr>
          <p:spPr bwMode="auto">
            <a:xfrm>
              <a:off x="1392" y="4894"/>
              <a:ext cx="1008" cy="278"/>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endParaRPr kumimoji="1" lang="zh-CN" altLang="en-US" sz="2200">
                <a:latin typeface="Times New Roman" pitchFamily="18" charset="0"/>
              </a:endParaRPr>
            </a:p>
          </p:txBody>
        </p:sp>
        <p:sp>
          <p:nvSpPr>
            <p:cNvPr id="1509453" name="Line 77"/>
            <p:cNvSpPr>
              <a:spLocks noChangeShapeType="1"/>
            </p:cNvSpPr>
            <p:nvPr/>
          </p:nvSpPr>
          <p:spPr bwMode="auto">
            <a:xfrm>
              <a:off x="1392" y="5172"/>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54" name="Group 78"/>
          <p:cNvGrpSpPr>
            <a:grpSpLocks/>
          </p:cNvGrpSpPr>
          <p:nvPr/>
        </p:nvGrpSpPr>
        <p:grpSpPr bwMode="auto">
          <a:xfrm>
            <a:off x="4160912" y="1617663"/>
            <a:ext cx="5668888" cy="439737"/>
            <a:chOff x="1392" y="5172"/>
            <a:chExt cx="4608" cy="277"/>
          </a:xfrm>
        </p:grpSpPr>
        <p:sp>
          <p:nvSpPr>
            <p:cNvPr id="1509455" name="Rectangle 79"/>
            <p:cNvSpPr>
              <a:spLocks noChangeArrowheads="1"/>
            </p:cNvSpPr>
            <p:nvPr/>
          </p:nvSpPr>
          <p:spPr bwMode="auto">
            <a:xfrm>
              <a:off x="3504"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endParaRPr kumimoji="1" lang="zh-CN" altLang="en-US" sz="2200">
                <a:latin typeface="Times New Roman" pitchFamily="18" charset="0"/>
              </a:endParaRPr>
            </a:p>
          </p:txBody>
        </p:sp>
        <p:sp>
          <p:nvSpPr>
            <p:cNvPr id="1509456" name="Rectangle 80"/>
            <p:cNvSpPr>
              <a:spLocks noChangeArrowheads="1"/>
            </p:cNvSpPr>
            <p:nvPr/>
          </p:nvSpPr>
          <p:spPr bwMode="auto">
            <a:xfrm>
              <a:off x="4752" y="5172"/>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p>
          </p:txBody>
        </p:sp>
        <p:sp>
          <p:nvSpPr>
            <p:cNvPr id="1509457" name="Rectangle 81"/>
            <p:cNvSpPr>
              <a:spLocks noChangeArrowheads="1"/>
            </p:cNvSpPr>
            <p:nvPr/>
          </p:nvSpPr>
          <p:spPr bwMode="auto">
            <a:xfrm>
              <a:off x="2400" y="5172"/>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p>
          </p:txBody>
        </p:sp>
        <p:sp>
          <p:nvSpPr>
            <p:cNvPr id="1509458" name="Rectangle 82"/>
            <p:cNvSpPr>
              <a:spLocks noChangeArrowheads="1"/>
            </p:cNvSpPr>
            <p:nvPr/>
          </p:nvSpPr>
          <p:spPr bwMode="auto">
            <a:xfrm>
              <a:off x="1392" y="5172"/>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endParaRPr kumimoji="1" lang="zh-CN" altLang="en-US" sz="2200">
                <a:latin typeface="Times New Roman" pitchFamily="18" charset="0"/>
              </a:endParaRPr>
            </a:p>
          </p:txBody>
        </p:sp>
        <p:sp>
          <p:nvSpPr>
            <p:cNvPr id="1509459" name="Line 83"/>
            <p:cNvSpPr>
              <a:spLocks noChangeShapeType="1"/>
            </p:cNvSpPr>
            <p:nvPr/>
          </p:nvSpPr>
          <p:spPr bwMode="auto">
            <a:xfrm>
              <a:off x="1392" y="5449"/>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60" name="Group 84"/>
          <p:cNvGrpSpPr>
            <a:grpSpLocks/>
          </p:cNvGrpSpPr>
          <p:nvPr/>
        </p:nvGrpSpPr>
        <p:grpSpPr bwMode="auto">
          <a:xfrm>
            <a:off x="4160912" y="2057400"/>
            <a:ext cx="5668888" cy="439738"/>
            <a:chOff x="1392" y="5449"/>
            <a:chExt cx="4608" cy="277"/>
          </a:xfrm>
        </p:grpSpPr>
        <p:sp>
          <p:nvSpPr>
            <p:cNvPr id="1509461" name="Rectangle 85"/>
            <p:cNvSpPr>
              <a:spLocks noChangeArrowheads="1"/>
            </p:cNvSpPr>
            <p:nvPr/>
          </p:nvSpPr>
          <p:spPr bwMode="auto">
            <a:xfrm>
              <a:off x="3504"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endParaRPr kumimoji="1" lang="zh-CN" altLang="en-US" sz="2200">
                <a:latin typeface="Times New Roman" pitchFamily="18" charset="0"/>
              </a:endParaRPr>
            </a:p>
          </p:txBody>
        </p:sp>
        <p:sp>
          <p:nvSpPr>
            <p:cNvPr id="1509462" name="Rectangle 86"/>
            <p:cNvSpPr>
              <a:spLocks noChangeArrowheads="1"/>
            </p:cNvSpPr>
            <p:nvPr/>
          </p:nvSpPr>
          <p:spPr bwMode="auto">
            <a:xfrm>
              <a:off x="4752"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p>
          </p:txBody>
        </p:sp>
        <p:sp>
          <p:nvSpPr>
            <p:cNvPr id="1509463" name="Rectangle 87"/>
            <p:cNvSpPr>
              <a:spLocks noChangeArrowheads="1"/>
            </p:cNvSpPr>
            <p:nvPr/>
          </p:nvSpPr>
          <p:spPr bwMode="auto">
            <a:xfrm>
              <a:off x="2400" y="5449"/>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p>
          </p:txBody>
        </p:sp>
        <p:sp>
          <p:nvSpPr>
            <p:cNvPr id="1509464" name="Rectangle 88"/>
            <p:cNvSpPr>
              <a:spLocks noChangeArrowheads="1"/>
            </p:cNvSpPr>
            <p:nvPr/>
          </p:nvSpPr>
          <p:spPr bwMode="auto">
            <a:xfrm>
              <a:off x="1392" y="5449"/>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4</a:t>
              </a:r>
              <a:endParaRPr kumimoji="1" lang="zh-CN" altLang="en-US" sz="2200">
                <a:latin typeface="Times New Roman" pitchFamily="18" charset="0"/>
              </a:endParaRPr>
            </a:p>
          </p:txBody>
        </p:sp>
        <p:sp>
          <p:nvSpPr>
            <p:cNvPr id="1509465" name="Line 89"/>
            <p:cNvSpPr>
              <a:spLocks noChangeShapeType="1"/>
            </p:cNvSpPr>
            <p:nvPr/>
          </p:nvSpPr>
          <p:spPr bwMode="auto">
            <a:xfrm>
              <a:off x="1392" y="5726"/>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66" name="Group 90"/>
          <p:cNvGrpSpPr>
            <a:grpSpLocks/>
          </p:cNvGrpSpPr>
          <p:nvPr/>
        </p:nvGrpSpPr>
        <p:grpSpPr bwMode="auto">
          <a:xfrm>
            <a:off x="4160912" y="2497138"/>
            <a:ext cx="5668888" cy="439737"/>
            <a:chOff x="1392" y="5726"/>
            <a:chExt cx="4608" cy="277"/>
          </a:xfrm>
        </p:grpSpPr>
        <p:sp>
          <p:nvSpPr>
            <p:cNvPr id="1509467" name="Rectangle 91"/>
            <p:cNvSpPr>
              <a:spLocks noChangeArrowheads="1"/>
            </p:cNvSpPr>
            <p:nvPr/>
          </p:nvSpPr>
          <p:spPr bwMode="auto">
            <a:xfrm>
              <a:off x="3504"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5</a:t>
              </a:r>
              <a:endParaRPr kumimoji="1" lang="zh-CN" altLang="en-US" sz="2200">
                <a:latin typeface="Times New Roman" pitchFamily="18" charset="0"/>
              </a:endParaRPr>
            </a:p>
          </p:txBody>
        </p:sp>
        <p:sp>
          <p:nvSpPr>
            <p:cNvPr id="1509468" name="Rectangle 92"/>
            <p:cNvSpPr>
              <a:spLocks noChangeArrowheads="1"/>
            </p:cNvSpPr>
            <p:nvPr/>
          </p:nvSpPr>
          <p:spPr bwMode="auto">
            <a:xfrm>
              <a:off x="4752"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p>
          </p:txBody>
        </p:sp>
        <p:sp>
          <p:nvSpPr>
            <p:cNvPr id="1509469" name="Rectangle 93"/>
            <p:cNvSpPr>
              <a:spLocks noChangeArrowheads="1"/>
            </p:cNvSpPr>
            <p:nvPr/>
          </p:nvSpPr>
          <p:spPr bwMode="auto">
            <a:xfrm>
              <a:off x="2400" y="5726"/>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5</a:t>
              </a:r>
            </a:p>
          </p:txBody>
        </p:sp>
        <p:sp>
          <p:nvSpPr>
            <p:cNvPr id="1509470" name="Rectangle 94"/>
            <p:cNvSpPr>
              <a:spLocks noChangeArrowheads="1"/>
            </p:cNvSpPr>
            <p:nvPr/>
          </p:nvSpPr>
          <p:spPr bwMode="auto">
            <a:xfrm>
              <a:off x="1392" y="5726"/>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3</a:t>
              </a:r>
              <a:endParaRPr kumimoji="1" lang="zh-CN" altLang="en-US" sz="2200">
                <a:latin typeface="Times New Roman" pitchFamily="18" charset="0"/>
              </a:endParaRPr>
            </a:p>
          </p:txBody>
        </p:sp>
        <p:sp>
          <p:nvSpPr>
            <p:cNvPr id="1509471" name="Line 95"/>
            <p:cNvSpPr>
              <a:spLocks noChangeShapeType="1"/>
            </p:cNvSpPr>
            <p:nvPr/>
          </p:nvSpPr>
          <p:spPr bwMode="auto">
            <a:xfrm>
              <a:off x="1392" y="6003"/>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72" name="Group 96"/>
          <p:cNvGrpSpPr>
            <a:grpSpLocks/>
          </p:cNvGrpSpPr>
          <p:nvPr/>
        </p:nvGrpSpPr>
        <p:grpSpPr bwMode="auto">
          <a:xfrm>
            <a:off x="4160912" y="2890838"/>
            <a:ext cx="5668888" cy="439737"/>
            <a:chOff x="1392" y="5449"/>
            <a:chExt cx="4608" cy="277"/>
          </a:xfrm>
        </p:grpSpPr>
        <p:sp>
          <p:nvSpPr>
            <p:cNvPr id="1509473" name="Rectangle 97"/>
            <p:cNvSpPr>
              <a:spLocks noChangeArrowheads="1"/>
            </p:cNvSpPr>
            <p:nvPr/>
          </p:nvSpPr>
          <p:spPr bwMode="auto">
            <a:xfrm>
              <a:off x="3504"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endParaRPr kumimoji="1" lang="zh-CN" altLang="en-US" sz="2200">
                <a:latin typeface="Times New Roman" pitchFamily="18" charset="0"/>
              </a:endParaRPr>
            </a:p>
          </p:txBody>
        </p:sp>
        <p:sp>
          <p:nvSpPr>
            <p:cNvPr id="1509474" name="Rectangle 98"/>
            <p:cNvSpPr>
              <a:spLocks noChangeArrowheads="1"/>
            </p:cNvSpPr>
            <p:nvPr/>
          </p:nvSpPr>
          <p:spPr bwMode="auto">
            <a:xfrm>
              <a:off x="4752" y="5449"/>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1</a:t>
              </a:r>
            </a:p>
          </p:txBody>
        </p:sp>
        <p:sp>
          <p:nvSpPr>
            <p:cNvPr id="1509475" name="Rectangle 99"/>
            <p:cNvSpPr>
              <a:spLocks noChangeArrowheads="1"/>
            </p:cNvSpPr>
            <p:nvPr/>
          </p:nvSpPr>
          <p:spPr bwMode="auto">
            <a:xfrm>
              <a:off x="2400" y="5449"/>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p>
          </p:txBody>
        </p:sp>
        <p:sp>
          <p:nvSpPr>
            <p:cNvPr id="1509476" name="Rectangle 100"/>
            <p:cNvSpPr>
              <a:spLocks noChangeArrowheads="1"/>
            </p:cNvSpPr>
            <p:nvPr/>
          </p:nvSpPr>
          <p:spPr bwMode="auto">
            <a:xfrm>
              <a:off x="1392" y="5449"/>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kumimoji="1" lang="en-US" altLang="zh-CN" sz="2200">
                  <a:latin typeface="Times New Roman" pitchFamily="18" charset="0"/>
                </a:rPr>
                <a:t>4</a:t>
              </a:r>
              <a:endParaRPr kumimoji="1" lang="zh-CN" altLang="en-US" sz="2200">
                <a:latin typeface="Times New Roman" pitchFamily="18" charset="0"/>
              </a:endParaRPr>
            </a:p>
          </p:txBody>
        </p:sp>
        <p:sp>
          <p:nvSpPr>
            <p:cNvPr id="1509477" name="Line 101"/>
            <p:cNvSpPr>
              <a:spLocks noChangeShapeType="1"/>
            </p:cNvSpPr>
            <p:nvPr/>
          </p:nvSpPr>
          <p:spPr bwMode="auto">
            <a:xfrm>
              <a:off x="1392" y="5726"/>
              <a:ext cx="4608"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509478" name="Group 102"/>
          <p:cNvGrpSpPr>
            <a:grpSpLocks/>
          </p:cNvGrpSpPr>
          <p:nvPr/>
        </p:nvGrpSpPr>
        <p:grpSpPr bwMode="auto">
          <a:xfrm>
            <a:off x="4160912" y="3330575"/>
            <a:ext cx="5668888" cy="439738"/>
            <a:chOff x="1392" y="5726"/>
            <a:chExt cx="4608" cy="277"/>
          </a:xfrm>
        </p:grpSpPr>
        <p:sp>
          <p:nvSpPr>
            <p:cNvPr id="1509479" name="Rectangle 103"/>
            <p:cNvSpPr>
              <a:spLocks noChangeArrowheads="1"/>
            </p:cNvSpPr>
            <p:nvPr/>
          </p:nvSpPr>
          <p:spPr bwMode="auto">
            <a:xfrm>
              <a:off x="3504"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endParaRPr kumimoji="1" lang="zh-CN" altLang="en-US" sz="2200">
                <a:latin typeface="Times New Roman" pitchFamily="18" charset="0"/>
              </a:endParaRPr>
            </a:p>
          </p:txBody>
        </p:sp>
        <p:sp>
          <p:nvSpPr>
            <p:cNvPr id="1509480" name="Rectangle 104"/>
            <p:cNvSpPr>
              <a:spLocks noChangeArrowheads="1"/>
            </p:cNvSpPr>
            <p:nvPr/>
          </p:nvSpPr>
          <p:spPr bwMode="auto">
            <a:xfrm>
              <a:off x="4752" y="5726"/>
              <a:ext cx="124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p>
          </p:txBody>
        </p:sp>
        <p:sp>
          <p:nvSpPr>
            <p:cNvPr id="1509481" name="Rectangle 105"/>
            <p:cNvSpPr>
              <a:spLocks noChangeArrowheads="1"/>
            </p:cNvSpPr>
            <p:nvPr/>
          </p:nvSpPr>
          <p:spPr bwMode="auto">
            <a:xfrm>
              <a:off x="2400" y="5726"/>
              <a:ext cx="1104"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2</a:t>
              </a:r>
            </a:p>
          </p:txBody>
        </p:sp>
        <p:sp>
          <p:nvSpPr>
            <p:cNvPr id="1509482" name="Rectangle 106"/>
            <p:cNvSpPr>
              <a:spLocks noChangeArrowheads="1"/>
            </p:cNvSpPr>
            <p:nvPr/>
          </p:nvSpPr>
          <p:spPr bwMode="auto">
            <a:xfrm>
              <a:off x="1392" y="5726"/>
              <a:ext cx="1008" cy="277"/>
            </a:xfrm>
            <a:prstGeom prst="rect">
              <a:avLst/>
            </a:prstGeom>
            <a:gradFill rotWithShape="0">
              <a:gsLst>
                <a:gs pos="0">
                  <a:srgbClr val="99CCFF"/>
                </a:gs>
                <a:gs pos="100000">
                  <a:srgbClr val="99CCFF">
                    <a:gamma/>
                    <a:tint val="0"/>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gn="l" defTabSz="814388">
                <a:lnSpc>
                  <a:spcPct val="90000"/>
                </a:lnSpc>
                <a:spcBef>
                  <a:spcPct val="35000"/>
                </a:spcBef>
                <a:buClr>
                  <a:srgbClr val="27305F"/>
                </a:buClr>
                <a:buSzPct val="60000"/>
                <a:buFont typeface="Wingdings" pitchFamily="2" charset="2"/>
                <a:buNone/>
              </a:pPr>
              <a:r>
                <a:rPr lang="zh-CN" altLang="en-US" sz="2500">
                  <a:latin typeface="Times New Roman" pitchFamily="18" charset="0"/>
                </a:rPr>
                <a:t>4</a:t>
              </a:r>
              <a:endParaRPr kumimoji="1" lang="zh-CN" altLang="en-US" sz="2200">
                <a:latin typeface="Times New Roman" pitchFamily="18" charset="0"/>
              </a:endParaRPr>
            </a:p>
          </p:txBody>
        </p:sp>
        <p:sp>
          <p:nvSpPr>
            <p:cNvPr id="1509483" name="Line 107"/>
            <p:cNvSpPr>
              <a:spLocks noChangeShapeType="1"/>
            </p:cNvSpPr>
            <p:nvPr/>
          </p:nvSpPr>
          <p:spPr bwMode="auto">
            <a:xfrm>
              <a:off x="1392" y="6003"/>
              <a:ext cx="4608" cy="0"/>
            </a:xfrm>
            <a:prstGeom prst="line">
              <a:avLst/>
            </a:prstGeom>
            <a:noFill/>
            <a:ln w="28575" cap="sq">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09381"/>
                                        </p:tgtEl>
                                        <p:attrNameLst>
                                          <p:attrName>style.visibility</p:attrName>
                                        </p:attrNameLst>
                                      </p:cBhvr>
                                      <p:to>
                                        <p:strVal val="visible"/>
                                      </p:to>
                                    </p:set>
                                    <p:animEffect transition="in" filter="dissolve">
                                      <p:cBhvr>
                                        <p:cTn id="7" dur="500"/>
                                        <p:tgtEl>
                                          <p:spTgt spid="1509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09436"/>
                                        </p:tgtEl>
                                        <p:attrNameLst>
                                          <p:attrName>style.visibility</p:attrName>
                                        </p:attrNameLst>
                                      </p:cBhvr>
                                      <p:to>
                                        <p:strVal val="visible"/>
                                      </p:to>
                                    </p:set>
                                    <p:animEffect transition="in" filter="wipe(up)">
                                      <p:cBhvr>
                                        <p:cTn id="12" dur="500"/>
                                        <p:tgtEl>
                                          <p:spTgt spid="1509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09448"/>
                                        </p:tgtEl>
                                        <p:attrNameLst>
                                          <p:attrName>style.visibility</p:attrName>
                                        </p:attrNameLst>
                                      </p:cBhvr>
                                      <p:to>
                                        <p:strVal val="visible"/>
                                      </p:to>
                                    </p:set>
                                    <p:animEffect transition="in" filter="wipe(up)">
                                      <p:cBhvr>
                                        <p:cTn id="17" dur="500"/>
                                        <p:tgtEl>
                                          <p:spTgt spid="1509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09454"/>
                                        </p:tgtEl>
                                        <p:attrNameLst>
                                          <p:attrName>style.visibility</p:attrName>
                                        </p:attrNameLst>
                                      </p:cBhvr>
                                      <p:to>
                                        <p:strVal val="visible"/>
                                      </p:to>
                                    </p:set>
                                    <p:animEffect transition="in" filter="wipe(up)">
                                      <p:cBhvr>
                                        <p:cTn id="22" dur="500"/>
                                        <p:tgtEl>
                                          <p:spTgt spid="15094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509460"/>
                                        </p:tgtEl>
                                        <p:attrNameLst>
                                          <p:attrName>style.visibility</p:attrName>
                                        </p:attrNameLst>
                                      </p:cBhvr>
                                      <p:to>
                                        <p:strVal val="visible"/>
                                      </p:to>
                                    </p:set>
                                    <p:animEffect transition="in" filter="wipe(up)">
                                      <p:cBhvr>
                                        <p:cTn id="27" dur="500"/>
                                        <p:tgtEl>
                                          <p:spTgt spid="15094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509466"/>
                                        </p:tgtEl>
                                        <p:attrNameLst>
                                          <p:attrName>style.visibility</p:attrName>
                                        </p:attrNameLst>
                                      </p:cBhvr>
                                      <p:to>
                                        <p:strVal val="visible"/>
                                      </p:to>
                                    </p:set>
                                    <p:animEffect transition="in" filter="wipe(up)">
                                      <p:cBhvr>
                                        <p:cTn id="32" dur="500"/>
                                        <p:tgtEl>
                                          <p:spTgt spid="15094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509472"/>
                                        </p:tgtEl>
                                        <p:attrNameLst>
                                          <p:attrName>style.visibility</p:attrName>
                                        </p:attrNameLst>
                                      </p:cBhvr>
                                      <p:to>
                                        <p:strVal val="visible"/>
                                      </p:to>
                                    </p:set>
                                    <p:animEffect transition="in" filter="wipe(up)">
                                      <p:cBhvr>
                                        <p:cTn id="37" dur="500"/>
                                        <p:tgtEl>
                                          <p:spTgt spid="15094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509478"/>
                                        </p:tgtEl>
                                        <p:attrNameLst>
                                          <p:attrName>style.visibility</p:attrName>
                                        </p:attrNameLst>
                                      </p:cBhvr>
                                      <p:to>
                                        <p:strVal val="visible"/>
                                      </p:to>
                                    </p:set>
                                    <p:animEffect transition="in" filter="wipe(up)">
                                      <p:cBhvr>
                                        <p:cTn id="42" dur="500"/>
                                        <p:tgtEl>
                                          <p:spTgt spid="1509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694016-CBA1-4CF4-BDC1-06CA27A6336D}" type="slidenum">
              <a:rPr lang="zh-CN" altLang="en-US"/>
              <a:pPr/>
              <a:t>75</a:t>
            </a:fld>
            <a:endParaRPr lang="en-US" altLang="zh-CN"/>
          </a:p>
        </p:txBody>
      </p:sp>
      <p:sp>
        <p:nvSpPr>
          <p:cNvPr id="5" name="日期占位符 4"/>
          <p:cNvSpPr>
            <a:spLocks noGrp="1"/>
          </p:cNvSpPr>
          <p:nvPr>
            <p:ph type="dt" sz="half" idx="11"/>
          </p:nvPr>
        </p:nvSpPr>
        <p:spPr/>
        <p:txBody>
          <a:bodyPr/>
          <a:lstStyle/>
          <a:p>
            <a:fld id="{484BD8F2-3E52-4FA6-8F3B-B1DCD4AE5598}" type="datetime1">
              <a:rPr lang="zh-CN" altLang="en-US"/>
              <a:pPr/>
              <a:t>2023/3/5</a:t>
            </a:fld>
            <a:endParaRPr lang="en-US" altLang="zh-CN" sz="1000"/>
          </a:p>
        </p:txBody>
      </p:sp>
      <p:sp>
        <p:nvSpPr>
          <p:cNvPr id="1391618" name="Rectangle 2"/>
          <p:cNvSpPr>
            <a:spLocks noGrp="1" noChangeArrowheads="1"/>
          </p:cNvSpPr>
          <p:nvPr>
            <p:ph type="title"/>
          </p:nvPr>
        </p:nvSpPr>
        <p:spPr/>
        <p:txBody>
          <a:bodyPr/>
          <a:lstStyle/>
          <a:p>
            <a:r>
              <a:rPr lang="en-US" altLang="zh-CN"/>
              <a:t>(4) </a:t>
            </a:r>
            <a:r>
              <a:rPr lang="zh-CN" altLang="en-US"/>
              <a:t>外连接（</a:t>
            </a:r>
            <a:r>
              <a:rPr lang="en-US" altLang="zh-CN"/>
              <a:t>Outer Join</a:t>
            </a:r>
            <a:r>
              <a:rPr lang="zh-CN" altLang="en-US"/>
              <a:t>） </a:t>
            </a:r>
          </a:p>
        </p:txBody>
      </p:sp>
      <p:sp>
        <p:nvSpPr>
          <p:cNvPr id="1391619" name="Rectangle 3"/>
          <p:cNvSpPr>
            <a:spLocks noGrp="1" noChangeArrowheads="1"/>
          </p:cNvSpPr>
          <p:nvPr>
            <p:ph type="body" idx="1"/>
          </p:nvPr>
        </p:nvSpPr>
        <p:spPr>
          <a:xfrm>
            <a:off x="650875" y="1143000"/>
            <a:ext cx="8820150" cy="5380038"/>
          </a:xfrm>
        </p:spPr>
        <p:txBody>
          <a:bodyPr/>
          <a:lstStyle/>
          <a:p>
            <a:pPr algn="just">
              <a:spcBef>
                <a:spcPct val="10000"/>
              </a:spcBef>
            </a:pPr>
            <a:r>
              <a:rPr lang="zh-CN" altLang="en-US" dirty="0"/>
              <a:t>外连接与普通连接的区别</a:t>
            </a:r>
          </a:p>
          <a:p>
            <a:pPr lvl="1" algn="just">
              <a:spcBef>
                <a:spcPct val="10000"/>
              </a:spcBef>
            </a:pPr>
            <a:r>
              <a:rPr lang="zh-CN" altLang="en-US" dirty="0"/>
              <a:t>普通连接操作只输出满足连接条件的元组</a:t>
            </a:r>
          </a:p>
          <a:p>
            <a:pPr lvl="1">
              <a:spcBef>
                <a:spcPct val="10000"/>
              </a:spcBef>
            </a:pPr>
            <a:r>
              <a:rPr lang="zh-CN" altLang="en-US" dirty="0"/>
              <a:t>外连接操作以指定表为连接主体，将</a:t>
            </a:r>
            <a:r>
              <a:rPr lang="zh-CN" altLang="en-US" dirty="0">
                <a:solidFill>
                  <a:srgbClr val="0000FF"/>
                </a:solidFill>
              </a:rPr>
              <a:t>主体表</a:t>
            </a:r>
            <a:r>
              <a:rPr lang="zh-CN" altLang="en-US" dirty="0"/>
              <a:t>中不满足连接条件的元组一并输出</a:t>
            </a:r>
          </a:p>
          <a:p>
            <a:pPr algn="just">
              <a:spcBef>
                <a:spcPct val="10000"/>
              </a:spcBef>
            </a:pPr>
            <a:r>
              <a:rPr lang="zh-CN" altLang="en-US" dirty="0"/>
              <a:t>外连接</a:t>
            </a:r>
            <a:endParaRPr lang="en-US" altLang="zh-CN" dirty="0"/>
          </a:p>
          <a:p>
            <a:pPr lvl="1" algn="just">
              <a:spcBef>
                <a:spcPct val="10000"/>
              </a:spcBef>
            </a:pPr>
            <a:r>
              <a:rPr lang="zh-CN" altLang="en-US" dirty="0"/>
              <a:t>在表名后面加外连接操作符指定非主体表</a:t>
            </a:r>
          </a:p>
          <a:p>
            <a:pPr lvl="1" algn="just">
              <a:spcBef>
                <a:spcPct val="10000"/>
              </a:spcBef>
            </a:pPr>
            <a:r>
              <a:rPr lang="zh-CN" altLang="en-US" dirty="0"/>
              <a:t>非主体表有一</a:t>
            </a:r>
            <a:r>
              <a:rPr lang="zh-CN" altLang="en-US" dirty="0">
                <a:latin typeface="Courier New"/>
              </a:rPr>
              <a:t>“</a:t>
            </a:r>
            <a:r>
              <a:rPr lang="zh-CN" altLang="en-US" dirty="0"/>
              <a:t>万能</a:t>
            </a:r>
            <a:r>
              <a:rPr lang="zh-CN" altLang="en-US" dirty="0">
                <a:latin typeface="Courier New"/>
              </a:rPr>
              <a:t>”</a:t>
            </a:r>
            <a:r>
              <a:rPr lang="zh-CN" altLang="en-US" dirty="0"/>
              <a:t>的虚行</a:t>
            </a:r>
            <a:r>
              <a:rPr lang="en-US" altLang="zh-CN" dirty="0"/>
              <a:t>,</a:t>
            </a:r>
            <a:r>
              <a:rPr lang="zh-CN" altLang="en-US" dirty="0"/>
              <a:t>该行全部由空值组成</a:t>
            </a:r>
          </a:p>
          <a:p>
            <a:pPr lvl="1" algn="just">
              <a:spcBef>
                <a:spcPct val="10000"/>
              </a:spcBef>
            </a:pPr>
            <a:r>
              <a:rPr lang="zh-CN" altLang="en-US" dirty="0"/>
              <a:t>虚行可以和主体表中所有不满足连接条件的元组进行连接</a:t>
            </a:r>
          </a:p>
          <a:p>
            <a:pPr lvl="1" algn="just">
              <a:spcBef>
                <a:spcPct val="10000"/>
              </a:spcBef>
            </a:pPr>
            <a:r>
              <a:rPr lang="zh-CN" altLang="en-US" dirty="0"/>
              <a:t>由于虚行各列全部是空值，因此与虚行连接的结果中，来自非主体表的属性值全部是空值 </a:t>
            </a:r>
          </a:p>
          <a:p>
            <a:pPr algn="just">
              <a:spcBef>
                <a:spcPct val="10000"/>
              </a:spcBef>
            </a:pPr>
            <a:r>
              <a:rPr lang="zh-CN" altLang="en-US" dirty="0"/>
              <a:t>左外连接列出左边关系中所有的元组</a:t>
            </a:r>
          </a:p>
          <a:p>
            <a:pPr algn="just">
              <a:spcBef>
                <a:spcPct val="10000"/>
              </a:spcBef>
            </a:pPr>
            <a:r>
              <a:rPr lang="zh-CN" altLang="en-US" dirty="0"/>
              <a:t>右外连接列出右边关系中所有的元组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animEffect transition="in" filter="wipe(up)">
                                      <p:cBhvr>
                                        <p:cTn id="7" dur="500"/>
                                        <p:tgtEl>
                                          <p:spTgt spid="139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91619">
                                            <p:txEl>
                                              <p:pRg st="1" end="1"/>
                                            </p:txEl>
                                          </p:spTgt>
                                        </p:tgtEl>
                                        <p:attrNameLst>
                                          <p:attrName>style.visibility</p:attrName>
                                        </p:attrNameLst>
                                      </p:cBhvr>
                                      <p:to>
                                        <p:strVal val="visible"/>
                                      </p:to>
                                    </p:set>
                                    <p:animEffect transition="in" filter="wipe(up)">
                                      <p:cBhvr>
                                        <p:cTn id="12" dur="500"/>
                                        <p:tgtEl>
                                          <p:spTgt spid="139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91619">
                                            <p:txEl>
                                              <p:pRg st="2" end="2"/>
                                            </p:txEl>
                                          </p:spTgt>
                                        </p:tgtEl>
                                        <p:attrNameLst>
                                          <p:attrName>style.visibility</p:attrName>
                                        </p:attrNameLst>
                                      </p:cBhvr>
                                      <p:to>
                                        <p:strVal val="visible"/>
                                      </p:to>
                                    </p:set>
                                    <p:animEffect transition="in" filter="wipe(up)">
                                      <p:cBhvr>
                                        <p:cTn id="17" dur="500"/>
                                        <p:tgtEl>
                                          <p:spTgt spid="139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91619">
                                            <p:txEl>
                                              <p:pRg st="3" end="3"/>
                                            </p:txEl>
                                          </p:spTgt>
                                        </p:tgtEl>
                                        <p:attrNameLst>
                                          <p:attrName>style.visibility</p:attrName>
                                        </p:attrNameLst>
                                      </p:cBhvr>
                                      <p:to>
                                        <p:strVal val="visible"/>
                                      </p:to>
                                    </p:set>
                                    <p:animEffect transition="in" filter="wipe(up)">
                                      <p:cBhvr>
                                        <p:cTn id="22" dur="500"/>
                                        <p:tgtEl>
                                          <p:spTgt spid="139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91619">
                                            <p:txEl>
                                              <p:pRg st="4" end="4"/>
                                            </p:txEl>
                                          </p:spTgt>
                                        </p:tgtEl>
                                        <p:attrNameLst>
                                          <p:attrName>style.visibility</p:attrName>
                                        </p:attrNameLst>
                                      </p:cBhvr>
                                      <p:to>
                                        <p:strVal val="visible"/>
                                      </p:to>
                                    </p:set>
                                    <p:animEffect transition="in" filter="wipe(up)">
                                      <p:cBhvr>
                                        <p:cTn id="27" dur="500"/>
                                        <p:tgtEl>
                                          <p:spTgt spid="139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91619">
                                            <p:txEl>
                                              <p:pRg st="5" end="5"/>
                                            </p:txEl>
                                          </p:spTgt>
                                        </p:tgtEl>
                                        <p:attrNameLst>
                                          <p:attrName>style.visibility</p:attrName>
                                        </p:attrNameLst>
                                      </p:cBhvr>
                                      <p:to>
                                        <p:strVal val="visible"/>
                                      </p:to>
                                    </p:set>
                                    <p:animEffect transition="in" filter="wipe(up)">
                                      <p:cBhvr>
                                        <p:cTn id="32" dur="500"/>
                                        <p:tgtEl>
                                          <p:spTgt spid="13916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91619">
                                            <p:txEl>
                                              <p:pRg st="6" end="6"/>
                                            </p:txEl>
                                          </p:spTgt>
                                        </p:tgtEl>
                                        <p:attrNameLst>
                                          <p:attrName>style.visibility</p:attrName>
                                        </p:attrNameLst>
                                      </p:cBhvr>
                                      <p:to>
                                        <p:strVal val="visible"/>
                                      </p:to>
                                    </p:set>
                                    <p:animEffect transition="in" filter="wipe(up)">
                                      <p:cBhvr>
                                        <p:cTn id="37" dur="500"/>
                                        <p:tgtEl>
                                          <p:spTgt spid="13916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91619">
                                            <p:txEl>
                                              <p:pRg st="7" end="7"/>
                                            </p:txEl>
                                          </p:spTgt>
                                        </p:tgtEl>
                                        <p:attrNameLst>
                                          <p:attrName>style.visibility</p:attrName>
                                        </p:attrNameLst>
                                      </p:cBhvr>
                                      <p:to>
                                        <p:strVal val="visible"/>
                                      </p:to>
                                    </p:set>
                                    <p:animEffect transition="in" filter="wipe(up)">
                                      <p:cBhvr>
                                        <p:cTn id="42" dur="500"/>
                                        <p:tgtEl>
                                          <p:spTgt spid="13916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91619">
                                            <p:txEl>
                                              <p:pRg st="8" end="8"/>
                                            </p:txEl>
                                          </p:spTgt>
                                        </p:tgtEl>
                                        <p:attrNameLst>
                                          <p:attrName>style.visibility</p:attrName>
                                        </p:attrNameLst>
                                      </p:cBhvr>
                                      <p:to>
                                        <p:strVal val="visible"/>
                                      </p:to>
                                    </p:set>
                                    <p:animEffect transition="in" filter="wipe(up)">
                                      <p:cBhvr>
                                        <p:cTn id="47" dur="500"/>
                                        <p:tgtEl>
                                          <p:spTgt spid="139161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91619">
                                            <p:txEl>
                                              <p:pRg st="9" end="9"/>
                                            </p:txEl>
                                          </p:spTgt>
                                        </p:tgtEl>
                                        <p:attrNameLst>
                                          <p:attrName>style.visibility</p:attrName>
                                        </p:attrNameLst>
                                      </p:cBhvr>
                                      <p:to>
                                        <p:strVal val="visible"/>
                                      </p:to>
                                    </p:set>
                                    <p:animEffect transition="in" filter="wipe(up)">
                                      <p:cBhvr>
                                        <p:cTn id="52" dur="500"/>
                                        <p:tgtEl>
                                          <p:spTgt spid="13916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19" grpId="0" build="p" bldLvl="2"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灯片编号占位符 3"/>
          <p:cNvSpPr>
            <a:spLocks noGrp="1"/>
          </p:cNvSpPr>
          <p:nvPr>
            <p:ph type="sldNum" sz="quarter" idx="10"/>
          </p:nvPr>
        </p:nvSpPr>
        <p:spPr/>
        <p:txBody>
          <a:bodyPr/>
          <a:lstStyle/>
          <a:p>
            <a:fld id="{D1C41C56-9AB6-4D5A-AFC5-350DA0984A16}" type="slidenum">
              <a:rPr lang="zh-CN" altLang="en-US"/>
              <a:pPr/>
              <a:t>76</a:t>
            </a:fld>
            <a:endParaRPr lang="en-US" altLang="zh-CN"/>
          </a:p>
        </p:txBody>
      </p:sp>
      <p:sp>
        <p:nvSpPr>
          <p:cNvPr id="122" name="日期占位符 4"/>
          <p:cNvSpPr>
            <a:spLocks noGrp="1"/>
          </p:cNvSpPr>
          <p:nvPr>
            <p:ph type="dt" sz="half" idx="11"/>
          </p:nvPr>
        </p:nvSpPr>
        <p:spPr/>
        <p:txBody>
          <a:bodyPr/>
          <a:lstStyle/>
          <a:p>
            <a:fld id="{F06C5DDD-8B82-4608-BFB8-794DE287CCE4}" type="datetime1">
              <a:rPr lang="zh-CN" altLang="en-US"/>
              <a:pPr/>
              <a:t>2023/3/5</a:t>
            </a:fld>
            <a:endParaRPr lang="en-US" altLang="zh-CN" sz="1000"/>
          </a:p>
        </p:txBody>
      </p:sp>
      <p:sp>
        <p:nvSpPr>
          <p:cNvPr id="1392642" name="Rectangle 2"/>
          <p:cNvSpPr>
            <a:spLocks noGrp="1" noChangeArrowheads="1"/>
          </p:cNvSpPr>
          <p:nvPr>
            <p:ph type="title"/>
          </p:nvPr>
        </p:nvSpPr>
        <p:spPr/>
        <p:txBody>
          <a:bodyPr/>
          <a:lstStyle/>
          <a:p>
            <a:r>
              <a:rPr lang="en-US" altLang="zh-CN"/>
              <a:t>(4) </a:t>
            </a:r>
            <a:r>
              <a:rPr lang="zh-CN" altLang="en-US"/>
              <a:t>外连接（</a:t>
            </a:r>
            <a:r>
              <a:rPr lang="en-US" altLang="zh-CN"/>
              <a:t>Outer Join</a:t>
            </a:r>
            <a:r>
              <a:rPr lang="zh-CN" altLang="en-US"/>
              <a:t>）</a:t>
            </a:r>
          </a:p>
        </p:txBody>
      </p:sp>
      <p:sp>
        <p:nvSpPr>
          <p:cNvPr id="1392643" name="Rectangle 3"/>
          <p:cNvSpPr>
            <a:spLocks noGrp="1" noChangeArrowheads="1"/>
          </p:cNvSpPr>
          <p:nvPr>
            <p:ph type="body" idx="1"/>
          </p:nvPr>
        </p:nvSpPr>
        <p:spPr>
          <a:xfrm>
            <a:off x="650875" y="1143000"/>
            <a:ext cx="8820150" cy="1630363"/>
          </a:xfrm>
        </p:spPr>
        <p:txBody>
          <a:bodyPr/>
          <a:lstStyle/>
          <a:p>
            <a:pPr algn="just">
              <a:buFont typeface="Wingdings" pitchFamily="2" charset="2"/>
              <a:buNone/>
            </a:pPr>
            <a:r>
              <a:rPr lang="zh-CN" altLang="en-US"/>
              <a:t> </a:t>
            </a:r>
            <a:r>
              <a:rPr lang="en-US" altLang="zh-CN"/>
              <a:t>[</a:t>
            </a:r>
            <a:r>
              <a:rPr lang="zh-CN" altLang="en-US">
                <a:ea typeface="黑体" pitchFamily="49" charset="-122"/>
              </a:rPr>
              <a:t>例</a:t>
            </a:r>
            <a:r>
              <a:rPr lang="en-US" altLang="zh-CN"/>
              <a:t>] </a:t>
            </a:r>
            <a:r>
              <a:rPr lang="zh-CN" altLang="en-US"/>
              <a:t>查询每个学生及其选修课程的情况包括没有选修课程的学生</a:t>
            </a:r>
          </a:p>
          <a:p>
            <a:pPr algn="just">
              <a:buFont typeface="Wingdings" pitchFamily="2" charset="2"/>
              <a:buNone/>
            </a:pPr>
            <a:r>
              <a:rPr lang="en-US" altLang="en-US" sz="2400"/>
              <a:t>SELECT  Student.Sno,Sname,Ssex, Sage,Sdept,Cno,Grade</a:t>
            </a:r>
          </a:p>
          <a:p>
            <a:pPr>
              <a:lnSpc>
                <a:spcPct val="60000"/>
              </a:lnSpc>
              <a:buFont typeface="Wingdings" pitchFamily="2" charset="2"/>
              <a:buNone/>
            </a:pPr>
            <a:r>
              <a:rPr lang="en-US" altLang="en-US" sz="2400"/>
              <a:t> </a:t>
            </a:r>
            <a:r>
              <a:rPr lang="en-US" altLang="zh-CN" sz="2400"/>
              <a:t>     </a:t>
            </a:r>
            <a:r>
              <a:rPr lang="en-US" altLang="en-US" sz="2400"/>
              <a:t>FROM   Student LEFT JOIN SC ON (Student.Sno = SC.Sno)</a:t>
            </a:r>
            <a:r>
              <a:rPr lang="en-US" altLang="en-US"/>
              <a:t> </a:t>
            </a:r>
            <a:endParaRPr lang="zh-CN" altLang="en-US"/>
          </a:p>
        </p:txBody>
      </p:sp>
      <p:grpSp>
        <p:nvGrpSpPr>
          <p:cNvPr id="1392645" name="Group 5"/>
          <p:cNvGrpSpPr>
            <a:grpSpLocks/>
          </p:cNvGrpSpPr>
          <p:nvPr/>
        </p:nvGrpSpPr>
        <p:grpSpPr bwMode="auto">
          <a:xfrm>
            <a:off x="415925" y="2852738"/>
            <a:ext cx="5040313" cy="2524125"/>
            <a:chOff x="-3" y="-3"/>
            <a:chExt cx="3155" cy="2511"/>
          </a:xfrm>
        </p:grpSpPr>
        <p:grpSp>
          <p:nvGrpSpPr>
            <p:cNvPr id="1392646" name="Group 6"/>
            <p:cNvGrpSpPr>
              <a:grpSpLocks/>
            </p:cNvGrpSpPr>
            <p:nvPr/>
          </p:nvGrpSpPr>
          <p:grpSpPr bwMode="auto">
            <a:xfrm>
              <a:off x="0" y="0"/>
              <a:ext cx="3149" cy="2505"/>
              <a:chOff x="0" y="0"/>
              <a:chExt cx="3149" cy="2505"/>
            </a:xfrm>
          </p:grpSpPr>
          <p:grpSp>
            <p:nvGrpSpPr>
              <p:cNvPr id="1392647" name="Group 7"/>
              <p:cNvGrpSpPr>
                <a:grpSpLocks/>
              </p:cNvGrpSpPr>
              <p:nvPr/>
            </p:nvGrpSpPr>
            <p:grpSpPr bwMode="auto">
              <a:xfrm>
                <a:off x="0" y="0"/>
                <a:ext cx="640" cy="509"/>
                <a:chOff x="0" y="0"/>
                <a:chExt cx="640" cy="509"/>
              </a:xfrm>
            </p:grpSpPr>
            <p:sp>
              <p:nvSpPr>
                <p:cNvPr id="1392648" name="Rectangle 8"/>
                <p:cNvSpPr>
                  <a:spLocks noChangeArrowheads="1"/>
                </p:cNvSpPr>
                <p:nvPr/>
              </p:nvSpPr>
              <p:spPr bwMode="auto">
                <a:xfrm>
                  <a:off x="43" y="0"/>
                  <a:ext cx="554"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Sno </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49" name="Rectangle 9"/>
                <p:cNvSpPr>
                  <a:spLocks noChangeArrowheads="1"/>
                </p:cNvSpPr>
                <p:nvPr/>
              </p:nvSpPr>
              <p:spPr bwMode="auto">
                <a:xfrm>
                  <a:off x="0" y="0"/>
                  <a:ext cx="640"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50" name="Group 10"/>
              <p:cNvGrpSpPr>
                <a:grpSpLocks/>
              </p:cNvGrpSpPr>
              <p:nvPr/>
            </p:nvGrpSpPr>
            <p:grpSpPr bwMode="auto">
              <a:xfrm>
                <a:off x="640" y="0"/>
                <a:ext cx="709" cy="509"/>
                <a:chOff x="640" y="0"/>
                <a:chExt cx="709" cy="509"/>
              </a:xfrm>
            </p:grpSpPr>
            <p:sp>
              <p:nvSpPr>
                <p:cNvPr id="1392651" name="Rectangle 11"/>
                <p:cNvSpPr>
                  <a:spLocks noChangeArrowheads="1"/>
                </p:cNvSpPr>
                <p:nvPr/>
              </p:nvSpPr>
              <p:spPr bwMode="auto">
                <a:xfrm>
                  <a:off x="683" y="0"/>
                  <a:ext cx="623"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Sname</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52" name="Rectangle 12"/>
                <p:cNvSpPr>
                  <a:spLocks noChangeArrowheads="1"/>
                </p:cNvSpPr>
                <p:nvPr/>
              </p:nvSpPr>
              <p:spPr bwMode="auto">
                <a:xfrm>
                  <a:off x="640" y="0"/>
                  <a:ext cx="709"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53" name="Group 13"/>
              <p:cNvGrpSpPr>
                <a:grpSpLocks/>
              </p:cNvGrpSpPr>
              <p:nvPr/>
            </p:nvGrpSpPr>
            <p:grpSpPr bwMode="auto">
              <a:xfrm>
                <a:off x="1349" y="0"/>
                <a:ext cx="553" cy="509"/>
                <a:chOff x="1349" y="0"/>
                <a:chExt cx="553" cy="509"/>
              </a:xfrm>
            </p:grpSpPr>
            <p:sp>
              <p:nvSpPr>
                <p:cNvPr id="1392654" name="Rectangle 14"/>
                <p:cNvSpPr>
                  <a:spLocks noChangeArrowheads="1"/>
                </p:cNvSpPr>
                <p:nvPr/>
              </p:nvSpPr>
              <p:spPr bwMode="auto">
                <a:xfrm>
                  <a:off x="1392" y="0"/>
                  <a:ext cx="467"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Ssex</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55" name="Rectangle 15"/>
                <p:cNvSpPr>
                  <a:spLocks noChangeArrowheads="1"/>
                </p:cNvSpPr>
                <p:nvPr/>
              </p:nvSpPr>
              <p:spPr bwMode="auto">
                <a:xfrm>
                  <a:off x="1349" y="0"/>
                  <a:ext cx="553"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56" name="Group 16"/>
              <p:cNvGrpSpPr>
                <a:grpSpLocks/>
              </p:cNvGrpSpPr>
              <p:nvPr/>
            </p:nvGrpSpPr>
            <p:grpSpPr bwMode="auto">
              <a:xfrm>
                <a:off x="1902" y="0"/>
                <a:ext cx="616" cy="509"/>
                <a:chOff x="1902" y="0"/>
                <a:chExt cx="616" cy="509"/>
              </a:xfrm>
            </p:grpSpPr>
            <p:sp>
              <p:nvSpPr>
                <p:cNvPr id="1392657" name="Rectangle 17"/>
                <p:cNvSpPr>
                  <a:spLocks noChangeArrowheads="1"/>
                </p:cNvSpPr>
                <p:nvPr/>
              </p:nvSpPr>
              <p:spPr bwMode="auto">
                <a:xfrm>
                  <a:off x="1945" y="0"/>
                  <a:ext cx="53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just" eaLnBrk="1" hangingPunct="1"/>
                  <a:r>
                    <a:rPr kumimoji="1" lang="en-US" altLang="zh-CN" sz="2600">
                      <a:latin typeface="Times New Roman" pitchFamily="18" charset="0"/>
                      <a:cs typeface="Times New Roman" pitchFamily="18" charset="0"/>
                    </a:rPr>
                    <a:t>Sage</a:t>
                  </a:r>
                </a:p>
                <a:p>
                  <a:pPr algn="just"/>
                  <a:endParaRPr kumimoji="1" lang="zh-CN" altLang="en-US" b="0">
                    <a:latin typeface="Times New Roman" pitchFamily="18" charset="0"/>
                  </a:endParaRPr>
                </a:p>
              </p:txBody>
            </p:sp>
            <p:sp>
              <p:nvSpPr>
                <p:cNvPr id="1392658" name="Rectangle 18"/>
                <p:cNvSpPr>
                  <a:spLocks noChangeArrowheads="1"/>
                </p:cNvSpPr>
                <p:nvPr/>
              </p:nvSpPr>
              <p:spPr bwMode="auto">
                <a:xfrm>
                  <a:off x="1902" y="0"/>
                  <a:ext cx="61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59" name="Group 19"/>
              <p:cNvGrpSpPr>
                <a:grpSpLocks/>
              </p:cNvGrpSpPr>
              <p:nvPr/>
            </p:nvGrpSpPr>
            <p:grpSpPr bwMode="auto">
              <a:xfrm>
                <a:off x="2518" y="0"/>
                <a:ext cx="631" cy="509"/>
                <a:chOff x="2518" y="0"/>
                <a:chExt cx="631" cy="509"/>
              </a:xfrm>
            </p:grpSpPr>
            <p:sp>
              <p:nvSpPr>
                <p:cNvPr id="1392660" name="Rectangle 20"/>
                <p:cNvSpPr>
                  <a:spLocks noChangeArrowheads="1"/>
                </p:cNvSpPr>
                <p:nvPr/>
              </p:nvSpPr>
              <p:spPr bwMode="auto">
                <a:xfrm>
                  <a:off x="2561" y="0"/>
                  <a:ext cx="545"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Sdept</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61" name="Rectangle 21"/>
                <p:cNvSpPr>
                  <a:spLocks noChangeArrowheads="1"/>
                </p:cNvSpPr>
                <p:nvPr/>
              </p:nvSpPr>
              <p:spPr bwMode="auto">
                <a:xfrm>
                  <a:off x="2518" y="0"/>
                  <a:ext cx="631"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62" name="Group 22"/>
              <p:cNvGrpSpPr>
                <a:grpSpLocks/>
              </p:cNvGrpSpPr>
              <p:nvPr/>
            </p:nvGrpSpPr>
            <p:grpSpPr bwMode="auto">
              <a:xfrm>
                <a:off x="0" y="509"/>
                <a:ext cx="640" cy="499"/>
                <a:chOff x="0" y="509"/>
                <a:chExt cx="640" cy="499"/>
              </a:xfrm>
            </p:grpSpPr>
            <p:sp>
              <p:nvSpPr>
                <p:cNvPr id="1392663" name="Rectangle 23"/>
                <p:cNvSpPr>
                  <a:spLocks noChangeArrowheads="1"/>
                </p:cNvSpPr>
                <p:nvPr/>
              </p:nvSpPr>
              <p:spPr bwMode="auto">
                <a:xfrm>
                  <a:off x="43" y="509"/>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95001</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64" name="Rectangle 24"/>
                <p:cNvSpPr>
                  <a:spLocks noChangeArrowheads="1"/>
                </p:cNvSpPr>
                <p:nvPr/>
              </p:nvSpPr>
              <p:spPr bwMode="auto">
                <a:xfrm>
                  <a:off x="0" y="509"/>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65" name="Group 25"/>
              <p:cNvGrpSpPr>
                <a:grpSpLocks/>
              </p:cNvGrpSpPr>
              <p:nvPr/>
            </p:nvGrpSpPr>
            <p:grpSpPr bwMode="auto">
              <a:xfrm>
                <a:off x="640" y="509"/>
                <a:ext cx="709" cy="499"/>
                <a:chOff x="640" y="509"/>
                <a:chExt cx="709" cy="499"/>
              </a:xfrm>
            </p:grpSpPr>
            <p:sp>
              <p:nvSpPr>
                <p:cNvPr id="1392666" name="Rectangle 26"/>
                <p:cNvSpPr>
                  <a:spLocks noChangeArrowheads="1"/>
                </p:cNvSpPr>
                <p:nvPr/>
              </p:nvSpPr>
              <p:spPr bwMode="auto">
                <a:xfrm>
                  <a:off x="683" y="509"/>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李勇</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667" name="Rectangle 27"/>
                <p:cNvSpPr>
                  <a:spLocks noChangeArrowheads="1"/>
                </p:cNvSpPr>
                <p:nvPr/>
              </p:nvSpPr>
              <p:spPr bwMode="auto">
                <a:xfrm>
                  <a:off x="640" y="509"/>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68" name="Group 28"/>
              <p:cNvGrpSpPr>
                <a:grpSpLocks/>
              </p:cNvGrpSpPr>
              <p:nvPr/>
            </p:nvGrpSpPr>
            <p:grpSpPr bwMode="auto">
              <a:xfrm>
                <a:off x="1349" y="509"/>
                <a:ext cx="553" cy="499"/>
                <a:chOff x="1349" y="509"/>
                <a:chExt cx="553" cy="499"/>
              </a:xfrm>
            </p:grpSpPr>
            <p:sp>
              <p:nvSpPr>
                <p:cNvPr id="1392669" name="Rectangle 29"/>
                <p:cNvSpPr>
                  <a:spLocks noChangeArrowheads="1"/>
                </p:cNvSpPr>
                <p:nvPr/>
              </p:nvSpPr>
              <p:spPr bwMode="auto">
                <a:xfrm>
                  <a:off x="1392" y="509"/>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670" name="Rectangle 30"/>
                <p:cNvSpPr>
                  <a:spLocks noChangeArrowheads="1"/>
                </p:cNvSpPr>
                <p:nvPr/>
              </p:nvSpPr>
              <p:spPr bwMode="auto">
                <a:xfrm>
                  <a:off x="1349" y="509"/>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71" name="Group 31"/>
              <p:cNvGrpSpPr>
                <a:grpSpLocks/>
              </p:cNvGrpSpPr>
              <p:nvPr/>
            </p:nvGrpSpPr>
            <p:grpSpPr bwMode="auto">
              <a:xfrm>
                <a:off x="1902" y="509"/>
                <a:ext cx="616" cy="499"/>
                <a:chOff x="1902" y="509"/>
                <a:chExt cx="616" cy="499"/>
              </a:xfrm>
            </p:grpSpPr>
            <p:sp>
              <p:nvSpPr>
                <p:cNvPr id="1392672" name="Rectangle 32"/>
                <p:cNvSpPr>
                  <a:spLocks noChangeArrowheads="1"/>
                </p:cNvSpPr>
                <p:nvPr/>
              </p:nvSpPr>
              <p:spPr bwMode="auto">
                <a:xfrm>
                  <a:off x="1945" y="509"/>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20</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73" name="Rectangle 33"/>
                <p:cNvSpPr>
                  <a:spLocks noChangeArrowheads="1"/>
                </p:cNvSpPr>
                <p:nvPr/>
              </p:nvSpPr>
              <p:spPr bwMode="auto">
                <a:xfrm>
                  <a:off x="1902" y="509"/>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74" name="Group 34"/>
              <p:cNvGrpSpPr>
                <a:grpSpLocks/>
              </p:cNvGrpSpPr>
              <p:nvPr/>
            </p:nvGrpSpPr>
            <p:grpSpPr bwMode="auto">
              <a:xfrm>
                <a:off x="2518" y="509"/>
                <a:ext cx="631" cy="499"/>
                <a:chOff x="2518" y="509"/>
                <a:chExt cx="631" cy="499"/>
              </a:xfrm>
            </p:grpSpPr>
            <p:sp>
              <p:nvSpPr>
                <p:cNvPr id="1392675" name="Rectangle 35"/>
                <p:cNvSpPr>
                  <a:spLocks noChangeArrowheads="1"/>
                </p:cNvSpPr>
                <p:nvPr/>
              </p:nvSpPr>
              <p:spPr bwMode="auto">
                <a:xfrm>
                  <a:off x="2561" y="509"/>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CS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76" name="Rectangle 36"/>
                <p:cNvSpPr>
                  <a:spLocks noChangeArrowheads="1"/>
                </p:cNvSpPr>
                <p:nvPr/>
              </p:nvSpPr>
              <p:spPr bwMode="auto">
                <a:xfrm>
                  <a:off x="2518" y="509"/>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77" name="Group 37"/>
              <p:cNvGrpSpPr>
                <a:grpSpLocks/>
              </p:cNvGrpSpPr>
              <p:nvPr/>
            </p:nvGrpSpPr>
            <p:grpSpPr bwMode="auto">
              <a:xfrm>
                <a:off x="0" y="1008"/>
                <a:ext cx="640" cy="499"/>
                <a:chOff x="0" y="1008"/>
                <a:chExt cx="640" cy="499"/>
              </a:xfrm>
            </p:grpSpPr>
            <p:sp>
              <p:nvSpPr>
                <p:cNvPr id="1392678" name="Rectangle 38"/>
                <p:cNvSpPr>
                  <a:spLocks noChangeArrowheads="1"/>
                </p:cNvSpPr>
                <p:nvPr/>
              </p:nvSpPr>
              <p:spPr bwMode="auto">
                <a:xfrm>
                  <a:off x="43" y="1008"/>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95002</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79" name="Rectangle 39"/>
                <p:cNvSpPr>
                  <a:spLocks noChangeArrowheads="1"/>
                </p:cNvSpPr>
                <p:nvPr/>
              </p:nvSpPr>
              <p:spPr bwMode="auto">
                <a:xfrm>
                  <a:off x="0" y="1008"/>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80" name="Group 40"/>
              <p:cNvGrpSpPr>
                <a:grpSpLocks/>
              </p:cNvGrpSpPr>
              <p:nvPr/>
            </p:nvGrpSpPr>
            <p:grpSpPr bwMode="auto">
              <a:xfrm>
                <a:off x="640" y="1008"/>
                <a:ext cx="709" cy="499"/>
                <a:chOff x="640" y="1008"/>
                <a:chExt cx="709" cy="499"/>
              </a:xfrm>
            </p:grpSpPr>
            <p:sp>
              <p:nvSpPr>
                <p:cNvPr id="1392681" name="Rectangle 41"/>
                <p:cNvSpPr>
                  <a:spLocks noChangeArrowheads="1"/>
                </p:cNvSpPr>
                <p:nvPr/>
              </p:nvSpPr>
              <p:spPr bwMode="auto">
                <a:xfrm>
                  <a:off x="683" y="1008"/>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刘晨</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682" name="Rectangle 42"/>
                <p:cNvSpPr>
                  <a:spLocks noChangeArrowheads="1"/>
                </p:cNvSpPr>
                <p:nvPr/>
              </p:nvSpPr>
              <p:spPr bwMode="auto">
                <a:xfrm>
                  <a:off x="640" y="1008"/>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83" name="Group 43"/>
              <p:cNvGrpSpPr>
                <a:grpSpLocks/>
              </p:cNvGrpSpPr>
              <p:nvPr/>
            </p:nvGrpSpPr>
            <p:grpSpPr bwMode="auto">
              <a:xfrm>
                <a:off x="1349" y="1008"/>
                <a:ext cx="553" cy="499"/>
                <a:chOff x="1349" y="1008"/>
                <a:chExt cx="553" cy="499"/>
              </a:xfrm>
            </p:grpSpPr>
            <p:sp>
              <p:nvSpPr>
                <p:cNvPr id="1392684" name="Rectangle 44"/>
                <p:cNvSpPr>
                  <a:spLocks noChangeArrowheads="1"/>
                </p:cNvSpPr>
                <p:nvPr/>
              </p:nvSpPr>
              <p:spPr bwMode="auto">
                <a:xfrm>
                  <a:off x="1392" y="1008"/>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685" name="Rectangle 45"/>
                <p:cNvSpPr>
                  <a:spLocks noChangeArrowheads="1"/>
                </p:cNvSpPr>
                <p:nvPr/>
              </p:nvSpPr>
              <p:spPr bwMode="auto">
                <a:xfrm>
                  <a:off x="1349" y="1008"/>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86" name="Group 46"/>
              <p:cNvGrpSpPr>
                <a:grpSpLocks/>
              </p:cNvGrpSpPr>
              <p:nvPr/>
            </p:nvGrpSpPr>
            <p:grpSpPr bwMode="auto">
              <a:xfrm>
                <a:off x="1902" y="1008"/>
                <a:ext cx="616" cy="499"/>
                <a:chOff x="1902" y="1008"/>
                <a:chExt cx="616" cy="499"/>
              </a:xfrm>
            </p:grpSpPr>
            <p:sp>
              <p:nvSpPr>
                <p:cNvPr id="1392687" name="Rectangle 47"/>
                <p:cNvSpPr>
                  <a:spLocks noChangeArrowheads="1"/>
                </p:cNvSpPr>
                <p:nvPr/>
              </p:nvSpPr>
              <p:spPr bwMode="auto">
                <a:xfrm>
                  <a:off x="1945" y="1008"/>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88" name="Rectangle 48"/>
                <p:cNvSpPr>
                  <a:spLocks noChangeArrowheads="1"/>
                </p:cNvSpPr>
                <p:nvPr/>
              </p:nvSpPr>
              <p:spPr bwMode="auto">
                <a:xfrm>
                  <a:off x="1902" y="1008"/>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89" name="Group 49"/>
              <p:cNvGrpSpPr>
                <a:grpSpLocks/>
              </p:cNvGrpSpPr>
              <p:nvPr/>
            </p:nvGrpSpPr>
            <p:grpSpPr bwMode="auto">
              <a:xfrm>
                <a:off x="2518" y="1008"/>
                <a:ext cx="631" cy="499"/>
                <a:chOff x="2518" y="1008"/>
                <a:chExt cx="631" cy="499"/>
              </a:xfrm>
            </p:grpSpPr>
            <p:sp>
              <p:nvSpPr>
                <p:cNvPr id="1392690" name="Rectangle 50"/>
                <p:cNvSpPr>
                  <a:spLocks noChangeArrowheads="1"/>
                </p:cNvSpPr>
                <p:nvPr/>
              </p:nvSpPr>
              <p:spPr bwMode="auto">
                <a:xfrm>
                  <a:off x="2561" y="1008"/>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91" name="Rectangle 51"/>
                <p:cNvSpPr>
                  <a:spLocks noChangeArrowheads="1"/>
                </p:cNvSpPr>
                <p:nvPr/>
              </p:nvSpPr>
              <p:spPr bwMode="auto">
                <a:xfrm>
                  <a:off x="2518" y="1008"/>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92" name="Group 52"/>
              <p:cNvGrpSpPr>
                <a:grpSpLocks/>
              </p:cNvGrpSpPr>
              <p:nvPr/>
            </p:nvGrpSpPr>
            <p:grpSpPr bwMode="auto">
              <a:xfrm>
                <a:off x="0" y="1507"/>
                <a:ext cx="640" cy="499"/>
                <a:chOff x="0" y="1507"/>
                <a:chExt cx="640" cy="499"/>
              </a:xfrm>
            </p:grpSpPr>
            <p:sp>
              <p:nvSpPr>
                <p:cNvPr id="1392693" name="Rectangle 53"/>
                <p:cNvSpPr>
                  <a:spLocks noChangeArrowheads="1"/>
                </p:cNvSpPr>
                <p:nvPr/>
              </p:nvSpPr>
              <p:spPr bwMode="auto">
                <a:xfrm>
                  <a:off x="43" y="1507"/>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95003</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694" name="Rectangle 54"/>
                <p:cNvSpPr>
                  <a:spLocks noChangeArrowheads="1"/>
                </p:cNvSpPr>
                <p:nvPr/>
              </p:nvSpPr>
              <p:spPr bwMode="auto">
                <a:xfrm>
                  <a:off x="0" y="1507"/>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95" name="Group 55"/>
              <p:cNvGrpSpPr>
                <a:grpSpLocks/>
              </p:cNvGrpSpPr>
              <p:nvPr/>
            </p:nvGrpSpPr>
            <p:grpSpPr bwMode="auto">
              <a:xfrm>
                <a:off x="640" y="1507"/>
                <a:ext cx="709" cy="499"/>
                <a:chOff x="640" y="1507"/>
                <a:chExt cx="709" cy="499"/>
              </a:xfrm>
            </p:grpSpPr>
            <p:sp>
              <p:nvSpPr>
                <p:cNvPr id="1392696" name="Rectangle 56"/>
                <p:cNvSpPr>
                  <a:spLocks noChangeArrowheads="1"/>
                </p:cNvSpPr>
                <p:nvPr/>
              </p:nvSpPr>
              <p:spPr bwMode="auto">
                <a:xfrm>
                  <a:off x="683" y="1507"/>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王敏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697" name="Rectangle 57"/>
                <p:cNvSpPr>
                  <a:spLocks noChangeArrowheads="1"/>
                </p:cNvSpPr>
                <p:nvPr/>
              </p:nvSpPr>
              <p:spPr bwMode="auto">
                <a:xfrm>
                  <a:off x="640" y="1507"/>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698" name="Group 58"/>
              <p:cNvGrpSpPr>
                <a:grpSpLocks/>
              </p:cNvGrpSpPr>
              <p:nvPr/>
            </p:nvGrpSpPr>
            <p:grpSpPr bwMode="auto">
              <a:xfrm>
                <a:off x="1349" y="1507"/>
                <a:ext cx="553" cy="499"/>
                <a:chOff x="1349" y="1507"/>
                <a:chExt cx="553" cy="499"/>
              </a:xfrm>
            </p:grpSpPr>
            <p:sp>
              <p:nvSpPr>
                <p:cNvPr id="1392699" name="Rectangle 59"/>
                <p:cNvSpPr>
                  <a:spLocks noChangeArrowheads="1"/>
                </p:cNvSpPr>
                <p:nvPr/>
              </p:nvSpPr>
              <p:spPr bwMode="auto">
                <a:xfrm>
                  <a:off x="1392" y="1507"/>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女</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700" name="Rectangle 60"/>
                <p:cNvSpPr>
                  <a:spLocks noChangeArrowheads="1"/>
                </p:cNvSpPr>
                <p:nvPr/>
              </p:nvSpPr>
              <p:spPr bwMode="auto">
                <a:xfrm>
                  <a:off x="1349" y="1507"/>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01" name="Group 61"/>
              <p:cNvGrpSpPr>
                <a:grpSpLocks/>
              </p:cNvGrpSpPr>
              <p:nvPr/>
            </p:nvGrpSpPr>
            <p:grpSpPr bwMode="auto">
              <a:xfrm>
                <a:off x="1902" y="1507"/>
                <a:ext cx="616" cy="499"/>
                <a:chOff x="1902" y="1507"/>
                <a:chExt cx="616" cy="499"/>
              </a:xfrm>
            </p:grpSpPr>
            <p:sp>
              <p:nvSpPr>
                <p:cNvPr id="1392702" name="Rectangle 62"/>
                <p:cNvSpPr>
                  <a:spLocks noChangeArrowheads="1"/>
                </p:cNvSpPr>
                <p:nvPr/>
              </p:nvSpPr>
              <p:spPr bwMode="auto">
                <a:xfrm>
                  <a:off x="1945" y="1507"/>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18</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703" name="Rectangle 63"/>
                <p:cNvSpPr>
                  <a:spLocks noChangeArrowheads="1"/>
                </p:cNvSpPr>
                <p:nvPr/>
              </p:nvSpPr>
              <p:spPr bwMode="auto">
                <a:xfrm>
                  <a:off x="1902" y="1507"/>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04" name="Group 64"/>
              <p:cNvGrpSpPr>
                <a:grpSpLocks/>
              </p:cNvGrpSpPr>
              <p:nvPr/>
            </p:nvGrpSpPr>
            <p:grpSpPr bwMode="auto">
              <a:xfrm>
                <a:off x="2518" y="1507"/>
                <a:ext cx="631" cy="499"/>
                <a:chOff x="2518" y="1507"/>
                <a:chExt cx="631" cy="499"/>
              </a:xfrm>
            </p:grpSpPr>
            <p:sp>
              <p:nvSpPr>
                <p:cNvPr id="1392705" name="Rectangle 65"/>
                <p:cNvSpPr>
                  <a:spLocks noChangeArrowheads="1"/>
                </p:cNvSpPr>
                <p:nvPr/>
              </p:nvSpPr>
              <p:spPr bwMode="auto">
                <a:xfrm>
                  <a:off x="2561" y="1507"/>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MA</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706" name="Rectangle 66"/>
                <p:cNvSpPr>
                  <a:spLocks noChangeArrowheads="1"/>
                </p:cNvSpPr>
                <p:nvPr/>
              </p:nvSpPr>
              <p:spPr bwMode="auto">
                <a:xfrm>
                  <a:off x="2518" y="1507"/>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07" name="Group 67"/>
              <p:cNvGrpSpPr>
                <a:grpSpLocks/>
              </p:cNvGrpSpPr>
              <p:nvPr/>
            </p:nvGrpSpPr>
            <p:grpSpPr bwMode="auto">
              <a:xfrm>
                <a:off x="0" y="2006"/>
                <a:ext cx="640" cy="499"/>
                <a:chOff x="0" y="2006"/>
                <a:chExt cx="640" cy="499"/>
              </a:xfrm>
            </p:grpSpPr>
            <p:sp>
              <p:nvSpPr>
                <p:cNvPr id="1392708" name="Rectangle 68"/>
                <p:cNvSpPr>
                  <a:spLocks noChangeArrowheads="1"/>
                </p:cNvSpPr>
                <p:nvPr/>
              </p:nvSpPr>
              <p:spPr bwMode="auto">
                <a:xfrm>
                  <a:off x="43" y="2006"/>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en-US" altLang="zh-CN" sz="2200">
                      <a:latin typeface="Times New Roman" pitchFamily="18" charset="0"/>
                    </a:rPr>
                    <a:t>95004</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709" name="Rectangle 69"/>
                <p:cNvSpPr>
                  <a:spLocks noChangeArrowheads="1"/>
                </p:cNvSpPr>
                <p:nvPr/>
              </p:nvSpPr>
              <p:spPr bwMode="auto">
                <a:xfrm>
                  <a:off x="0" y="2006"/>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10" name="Group 70"/>
              <p:cNvGrpSpPr>
                <a:grpSpLocks/>
              </p:cNvGrpSpPr>
              <p:nvPr/>
            </p:nvGrpSpPr>
            <p:grpSpPr bwMode="auto">
              <a:xfrm>
                <a:off x="640" y="2006"/>
                <a:ext cx="709" cy="499"/>
                <a:chOff x="640" y="2006"/>
                <a:chExt cx="709" cy="499"/>
              </a:xfrm>
            </p:grpSpPr>
            <p:sp>
              <p:nvSpPr>
                <p:cNvPr id="1392711" name="Rectangle 71"/>
                <p:cNvSpPr>
                  <a:spLocks noChangeArrowheads="1"/>
                </p:cNvSpPr>
                <p:nvPr/>
              </p:nvSpPr>
              <p:spPr bwMode="auto">
                <a:xfrm>
                  <a:off x="683" y="2006"/>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张立</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712" name="Rectangle 72"/>
                <p:cNvSpPr>
                  <a:spLocks noChangeArrowheads="1"/>
                </p:cNvSpPr>
                <p:nvPr/>
              </p:nvSpPr>
              <p:spPr bwMode="auto">
                <a:xfrm>
                  <a:off x="640" y="2006"/>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13" name="Group 73"/>
              <p:cNvGrpSpPr>
                <a:grpSpLocks/>
              </p:cNvGrpSpPr>
              <p:nvPr/>
            </p:nvGrpSpPr>
            <p:grpSpPr bwMode="auto">
              <a:xfrm>
                <a:off x="1349" y="2006"/>
                <a:ext cx="553" cy="499"/>
                <a:chOff x="1349" y="2006"/>
                <a:chExt cx="553" cy="499"/>
              </a:xfrm>
            </p:grpSpPr>
            <p:sp>
              <p:nvSpPr>
                <p:cNvPr id="1392714" name="Rectangle 74"/>
                <p:cNvSpPr>
                  <a:spLocks noChangeArrowheads="1"/>
                </p:cNvSpPr>
                <p:nvPr/>
              </p:nvSpPr>
              <p:spPr bwMode="auto">
                <a:xfrm>
                  <a:off x="1392" y="2006"/>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男   </a:t>
                  </a:r>
                  <a:endParaRPr kumimoji="1" lang="zh-CN" altLang="en-US" sz="1000" b="0">
                    <a:latin typeface="Times New Roman" pitchFamily="18" charset="0"/>
                  </a:endParaRPr>
                </a:p>
                <a:p>
                  <a:pPr algn="just"/>
                  <a:endParaRPr kumimoji="1" lang="zh-CN" altLang="en-US" b="0">
                    <a:latin typeface="Times New Roman" pitchFamily="18" charset="0"/>
                  </a:endParaRPr>
                </a:p>
              </p:txBody>
            </p:sp>
            <p:sp>
              <p:nvSpPr>
                <p:cNvPr id="1392715" name="Rectangle 75"/>
                <p:cNvSpPr>
                  <a:spLocks noChangeArrowheads="1"/>
                </p:cNvSpPr>
                <p:nvPr/>
              </p:nvSpPr>
              <p:spPr bwMode="auto">
                <a:xfrm>
                  <a:off x="1349" y="2006"/>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16" name="Group 76"/>
              <p:cNvGrpSpPr>
                <a:grpSpLocks/>
              </p:cNvGrpSpPr>
              <p:nvPr/>
            </p:nvGrpSpPr>
            <p:grpSpPr bwMode="auto">
              <a:xfrm>
                <a:off x="1902" y="2006"/>
                <a:ext cx="616" cy="499"/>
                <a:chOff x="1902" y="2006"/>
                <a:chExt cx="616" cy="499"/>
              </a:xfrm>
            </p:grpSpPr>
            <p:sp>
              <p:nvSpPr>
                <p:cNvPr id="1392717" name="Rectangle 77"/>
                <p:cNvSpPr>
                  <a:spLocks noChangeArrowheads="1"/>
                </p:cNvSpPr>
                <p:nvPr/>
              </p:nvSpPr>
              <p:spPr bwMode="auto">
                <a:xfrm>
                  <a:off x="1945" y="2006"/>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19</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718" name="Rectangle 78"/>
                <p:cNvSpPr>
                  <a:spLocks noChangeArrowheads="1"/>
                </p:cNvSpPr>
                <p:nvPr/>
              </p:nvSpPr>
              <p:spPr bwMode="auto">
                <a:xfrm>
                  <a:off x="1902" y="2006"/>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19" name="Group 79"/>
              <p:cNvGrpSpPr>
                <a:grpSpLocks/>
              </p:cNvGrpSpPr>
              <p:nvPr/>
            </p:nvGrpSpPr>
            <p:grpSpPr bwMode="auto">
              <a:xfrm>
                <a:off x="2518" y="2006"/>
                <a:ext cx="631" cy="499"/>
                <a:chOff x="2518" y="2006"/>
                <a:chExt cx="631" cy="499"/>
              </a:xfrm>
            </p:grpSpPr>
            <p:sp>
              <p:nvSpPr>
                <p:cNvPr id="1392720" name="Rectangle 80"/>
                <p:cNvSpPr>
                  <a:spLocks noChangeArrowheads="1"/>
                </p:cNvSpPr>
                <p:nvPr/>
              </p:nvSpPr>
              <p:spPr bwMode="auto">
                <a:xfrm>
                  <a:off x="2561" y="2006"/>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eaLnBrk="1" hangingPunct="1"/>
                  <a:r>
                    <a:rPr kumimoji="1" lang="zh-CN" altLang="en-US" sz="2200">
                      <a:latin typeface="Times New Roman" pitchFamily="18" charset="0"/>
                    </a:rPr>
                    <a:t> </a:t>
                  </a:r>
                  <a:r>
                    <a:rPr kumimoji="1" lang="en-US" altLang="zh-CN" sz="2200">
                      <a:latin typeface="Times New Roman" pitchFamily="18" charset="0"/>
                    </a:rPr>
                    <a:t>IS</a:t>
                  </a:r>
                  <a:endParaRPr kumimoji="1" lang="en-US" altLang="zh-CN" sz="1000" b="0">
                    <a:latin typeface="Times New Roman" pitchFamily="18" charset="0"/>
                  </a:endParaRPr>
                </a:p>
                <a:p>
                  <a:pPr algn="just"/>
                  <a:endParaRPr kumimoji="1" lang="zh-CN" altLang="en-US" b="0">
                    <a:latin typeface="Times New Roman" pitchFamily="18" charset="0"/>
                  </a:endParaRPr>
                </a:p>
              </p:txBody>
            </p:sp>
            <p:sp>
              <p:nvSpPr>
                <p:cNvPr id="1392721" name="Rectangle 81"/>
                <p:cNvSpPr>
                  <a:spLocks noChangeArrowheads="1"/>
                </p:cNvSpPr>
                <p:nvPr/>
              </p:nvSpPr>
              <p:spPr bwMode="auto">
                <a:xfrm>
                  <a:off x="2518" y="2006"/>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392722" name="Rectangle 82"/>
            <p:cNvSpPr>
              <a:spLocks noChangeArrowheads="1"/>
            </p:cNvSpPr>
            <p:nvPr/>
          </p:nvSpPr>
          <p:spPr bwMode="auto">
            <a:xfrm>
              <a:off x="-3" y="-3"/>
              <a:ext cx="3155" cy="251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392723" name="Group 83"/>
          <p:cNvGrpSpPr>
            <a:grpSpLocks/>
          </p:cNvGrpSpPr>
          <p:nvPr/>
        </p:nvGrpSpPr>
        <p:grpSpPr bwMode="auto">
          <a:xfrm>
            <a:off x="5745163" y="2781300"/>
            <a:ext cx="3790950" cy="3036888"/>
            <a:chOff x="3574" y="2478"/>
            <a:chExt cx="2388" cy="1781"/>
          </a:xfrm>
        </p:grpSpPr>
        <p:grpSp>
          <p:nvGrpSpPr>
            <p:cNvPr id="1392724" name="Group 84"/>
            <p:cNvGrpSpPr>
              <a:grpSpLocks/>
            </p:cNvGrpSpPr>
            <p:nvPr/>
          </p:nvGrpSpPr>
          <p:grpSpPr bwMode="auto">
            <a:xfrm>
              <a:off x="3574" y="2478"/>
              <a:ext cx="2388" cy="1127"/>
              <a:chOff x="3574" y="2478"/>
              <a:chExt cx="2388" cy="1127"/>
            </a:xfrm>
          </p:grpSpPr>
          <p:grpSp>
            <p:nvGrpSpPr>
              <p:cNvPr id="1392725" name="Group 85"/>
              <p:cNvGrpSpPr>
                <a:grpSpLocks/>
              </p:cNvGrpSpPr>
              <p:nvPr/>
            </p:nvGrpSpPr>
            <p:grpSpPr bwMode="auto">
              <a:xfrm>
                <a:off x="3574" y="2478"/>
                <a:ext cx="841" cy="420"/>
                <a:chOff x="0" y="0"/>
                <a:chExt cx="748" cy="873"/>
              </a:xfrm>
            </p:grpSpPr>
            <p:sp>
              <p:nvSpPr>
                <p:cNvPr id="1392726" name="Rectangle 86"/>
                <p:cNvSpPr>
                  <a:spLocks noChangeArrowheads="1"/>
                </p:cNvSpPr>
                <p:nvPr/>
              </p:nvSpPr>
              <p:spPr bwMode="auto">
                <a:xfrm>
                  <a:off x="41" y="0"/>
                  <a:ext cx="664" cy="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Sno </a:t>
                  </a:r>
                </a:p>
                <a:p>
                  <a:pPr algn="just"/>
                  <a:endParaRPr kumimoji="1" lang="zh-CN" altLang="en-US" b="0">
                    <a:latin typeface="Times New Roman" pitchFamily="18" charset="0"/>
                  </a:endParaRPr>
                </a:p>
              </p:txBody>
            </p:sp>
            <p:sp>
              <p:nvSpPr>
                <p:cNvPr id="1392727" name="Rectangle 87"/>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28" name="Group 88"/>
              <p:cNvGrpSpPr>
                <a:grpSpLocks/>
              </p:cNvGrpSpPr>
              <p:nvPr/>
            </p:nvGrpSpPr>
            <p:grpSpPr bwMode="auto">
              <a:xfrm>
                <a:off x="4415" y="2478"/>
                <a:ext cx="841" cy="420"/>
                <a:chOff x="748" y="-1"/>
                <a:chExt cx="748" cy="847"/>
              </a:xfrm>
            </p:grpSpPr>
            <p:sp>
              <p:nvSpPr>
                <p:cNvPr id="1392729" name="Rectangle 89"/>
                <p:cNvSpPr>
                  <a:spLocks noChangeArrowheads="1"/>
                </p:cNvSpPr>
                <p:nvPr/>
              </p:nvSpPr>
              <p:spPr bwMode="auto">
                <a:xfrm>
                  <a:off x="791" y="-1"/>
                  <a:ext cx="663" cy="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dirty="0" err="1">
                      <a:latin typeface="Times New Roman" pitchFamily="18" charset="0"/>
                      <a:cs typeface="Times New Roman" pitchFamily="18" charset="0"/>
                    </a:rPr>
                    <a:t>Cno</a:t>
                  </a:r>
                  <a:endParaRPr kumimoji="1" lang="en-US" altLang="zh-CN" sz="2000" dirty="0">
                    <a:latin typeface="Times New Roman" pitchFamily="18" charset="0"/>
                    <a:cs typeface="Times New Roman" pitchFamily="18" charset="0"/>
                  </a:endParaRPr>
                </a:p>
                <a:p>
                  <a:pPr algn="just"/>
                  <a:endParaRPr kumimoji="1" lang="zh-CN" altLang="en-US" b="0" dirty="0">
                    <a:latin typeface="Times New Roman" pitchFamily="18" charset="0"/>
                  </a:endParaRPr>
                </a:p>
              </p:txBody>
            </p:sp>
            <p:sp>
              <p:nvSpPr>
                <p:cNvPr id="1392730" name="Rectangle 90"/>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31" name="Group 91"/>
              <p:cNvGrpSpPr>
                <a:grpSpLocks/>
              </p:cNvGrpSpPr>
              <p:nvPr/>
            </p:nvGrpSpPr>
            <p:grpSpPr bwMode="auto">
              <a:xfrm>
                <a:off x="5256" y="2478"/>
                <a:ext cx="706" cy="420"/>
                <a:chOff x="1496" y="0"/>
                <a:chExt cx="628" cy="873"/>
              </a:xfrm>
            </p:grpSpPr>
            <p:sp>
              <p:nvSpPr>
                <p:cNvPr id="1392732" name="Rectangle 92"/>
                <p:cNvSpPr>
                  <a:spLocks noChangeArrowheads="1"/>
                </p:cNvSpPr>
                <p:nvPr/>
              </p:nvSpPr>
              <p:spPr bwMode="auto">
                <a:xfrm>
                  <a:off x="1539" y="0"/>
                  <a:ext cx="544" cy="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eaLnBrk="1" hangingPunct="1"/>
                  <a:r>
                    <a:rPr kumimoji="1" lang="en-US" altLang="zh-CN" sz="2000">
                      <a:latin typeface="Times New Roman" pitchFamily="18" charset="0"/>
                      <a:cs typeface="Times New Roman" pitchFamily="18" charset="0"/>
                    </a:rPr>
                    <a:t>Grade</a:t>
                  </a:r>
                </a:p>
                <a:p>
                  <a:pPr algn="just"/>
                  <a:endParaRPr kumimoji="1" lang="zh-CN" altLang="en-US" b="0">
                    <a:latin typeface="Times New Roman" pitchFamily="18" charset="0"/>
                  </a:endParaRPr>
                </a:p>
              </p:txBody>
            </p:sp>
            <p:sp>
              <p:nvSpPr>
                <p:cNvPr id="1392733" name="Rectangle 93"/>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34" name="Group 94"/>
              <p:cNvGrpSpPr>
                <a:grpSpLocks/>
              </p:cNvGrpSpPr>
              <p:nvPr/>
            </p:nvGrpSpPr>
            <p:grpSpPr bwMode="auto">
              <a:xfrm>
                <a:off x="3574" y="2787"/>
                <a:ext cx="841" cy="447"/>
                <a:chOff x="0" y="643"/>
                <a:chExt cx="748" cy="591"/>
              </a:xfrm>
            </p:grpSpPr>
            <p:sp>
              <p:nvSpPr>
                <p:cNvPr id="1392735" name="Rectangle 95"/>
                <p:cNvSpPr>
                  <a:spLocks noChangeArrowheads="1"/>
                </p:cNvSpPr>
                <p:nvPr/>
              </p:nvSpPr>
              <p:spPr bwMode="auto">
                <a:xfrm>
                  <a:off x="41" y="644"/>
                  <a:ext cx="664" cy="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392736" name="Rectangle 96"/>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37" name="Group 97"/>
              <p:cNvGrpSpPr>
                <a:grpSpLocks/>
              </p:cNvGrpSpPr>
              <p:nvPr/>
            </p:nvGrpSpPr>
            <p:grpSpPr bwMode="auto">
              <a:xfrm>
                <a:off x="4411" y="2795"/>
                <a:ext cx="841" cy="483"/>
                <a:chOff x="748" y="643"/>
                <a:chExt cx="748" cy="637"/>
              </a:xfrm>
            </p:grpSpPr>
            <p:sp>
              <p:nvSpPr>
                <p:cNvPr id="1392738" name="Rectangle 98"/>
                <p:cNvSpPr>
                  <a:spLocks noChangeArrowheads="1"/>
                </p:cNvSpPr>
                <p:nvPr/>
              </p:nvSpPr>
              <p:spPr bwMode="auto">
                <a:xfrm>
                  <a:off x="791" y="644"/>
                  <a:ext cx="663"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1</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392739" name="Rectangle 99"/>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40" name="Group 100"/>
              <p:cNvGrpSpPr>
                <a:grpSpLocks/>
              </p:cNvGrpSpPr>
              <p:nvPr/>
            </p:nvGrpSpPr>
            <p:grpSpPr bwMode="auto">
              <a:xfrm>
                <a:off x="5256" y="2787"/>
                <a:ext cx="706" cy="413"/>
                <a:chOff x="1496" y="643"/>
                <a:chExt cx="628" cy="545"/>
              </a:xfrm>
            </p:grpSpPr>
            <p:sp>
              <p:nvSpPr>
                <p:cNvPr id="1392741" name="Rectangle 101"/>
                <p:cNvSpPr>
                  <a:spLocks noChangeArrowheads="1"/>
                </p:cNvSpPr>
                <p:nvPr/>
              </p:nvSpPr>
              <p:spPr bwMode="auto">
                <a:xfrm>
                  <a:off x="1539" y="644"/>
                  <a:ext cx="544"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sz="2000">
                      <a:latin typeface="Times New Roman" pitchFamily="18" charset="0"/>
                    </a:rPr>
                    <a:t>92</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92742" name="Rectangle 102"/>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392743" name="Group 103"/>
              <p:cNvGrpSpPr>
                <a:grpSpLocks/>
              </p:cNvGrpSpPr>
              <p:nvPr/>
            </p:nvGrpSpPr>
            <p:grpSpPr bwMode="auto">
              <a:xfrm>
                <a:off x="3574" y="3122"/>
                <a:ext cx="841" cy="411"/>
                <a:chOff x="0" y="1085"/>
                <a:chExt cx="748" cy="543"/>
              </a:xfrm>
            </p:grpSpPr>
            <p:sp>
              <p:nvSpPr>
                <p:cNvPr id="1392744" name="Rectangle 104"/>
                <p:cNvSpPr>
                  <a:spLocks noChangeArrowheads="1"/>
                </p:cNvSpPr>
                <p:nvPr/>
              </p:nvSpPr>
              <p:spPr bwMode="auto">
                <a:xfrm>
                  <a:off x="41" y="1085"/>
                  <a:ext cx="664"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92745" name="Rectangle 105"/>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46" name="Group 106"/>
              <p:cNvGrpSpPr>
                <a:grpSpLocks/>
              </p:cNvGrpSpPr>
              <p:nvPr/>
            </p:nvGrpSpPr>
            <p:grpSpPr bwMode="auto">
              <a:xfrm>
                <a:off x="4415" y="3122"/>
                <a:ext cx="841" cy="483"/>
                <a:chOff x="748" y="1085"/>
                <a:chExt cx="748" cy="637"/>
              </a:xfrm>
            </p:grpSpPr>
            <p:sp>
              <p:nvSpPr>
                <p:cNvPr id="1392747" name="Rectangle 107"/>
                <p:cNvSpPr>
                  <a:spLocks noChangeArrowheads="1"/>
                </p:cNvSpPr>
                <p:nvPr/>
              </p:nvSpPr>
              <p:spPr bwMode="auto">
                <a:xfrm>
                  <a:off x="791" y="1085"/>
                  <a:ext cx="663"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a:latin typeface="Times New Roman" pitchFamily="18" charset="0"/>
                    </a:rPr>
                    <a:t>2</a:t>
                  </a:r>
                  <a:endParaRPr kumimoji="1" lang="en-US" altLang="zh-CN" b="0">
                    <a:latin typeface="Times New Roman" pitchFamily="18" charset="0"/>
                  </a:endParaRPr>
                </a:p>
                <a:p>
                  <a:pPr algn="just"/>
                  <a:endParaRPr kumimoji="1" lang="zh-CN" altLang="en-US" b="0">
                    <a:latin typeface="Times New Roman" pitchFamily="18" charset="0"/>
                  </a:endParaRPr>
                </a:p>
              </p:txBody>
            </p:sp>
            <p:sp>
              <p:nvSpPr>
                <p:cNvPr id="1392748" name="Rectangle 108"/>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49" name="Group 109"/>
              <p:cNvGrpSpPr>
                <a:grpSpLocks/>
              </p:cNvGrpSpPr>
              <p:nvPr/>
            </p:nvGrpSpPr>
            <p:grpSpPr bwMode="auto">
              <a:xfrm>
                <a:off x="5256" y="3122"/>
                <a:ext cx="706" cy="411"/>
                <a:chOff x="1496" y="1085"/>
                <a:chExt cx="628" cy="543"/>
              </a:xfrm>
            </p:grpSpPr>
            <p:sp>
              <p:nvSpPr>
                <p:cNvPr id="1392750" name="Rectangle 110"/>
                <p:cNvSpPr>
                  <a:spLocks noChangeArrowheads="1"/>
                </p:cNvSpPr>
                <p:nvPr/>
              </p:nvSpPr>
              <p:spPr bwMode="auto">
                <a:xfrm>
                  <a:off x="1539" y="1085"/>
                  <a:ext cx="544"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2000">
                      <a:latin typeface="Times New Roman" pitchFamily="18" charset="0"/>
                    </a:rPr>
                    <a:t> </a:t>
                  </a:r>
                  <a:r>
                    <a:rPr kumimoji="1" lang="en-US" altLang="zh-CN" sz="2000">
                      <a:latin typeface="Times New Roman" pitchFamily="18" charset="0"/>
                    </a:rPr>
                    <a:t>85</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92751" name="Rectangle 111"/>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1392752" name="Group 112"/>
            <p:cNvGrpSpPr>
              <a:grpSpLocks/>
            </p:cNvGrpSpPr>
            <p:nvPr/>
          </p:nvGrpSpPr>
          <p:grpSpPr bwMode="auto">
            <a:xfrm>
              <a:off x="3574" y="3455"/>
              <a:ext cx="841" cy="804"/>
              <a:chOff x="0" y="1525"/>
              <a:chExt cx="748" cy="1060"/>
            </a:xfrm>
          </p:grpSpPr>
          <p:sp>
            <p:nvSpPr>
              <p:cNvPr id="1392753" name="Rectangle 113"/>
              <p:cNvSpPr>
                <a:spLocks noChangeArrowheads="1"/>
              </p:cNvSpPr>
              <p:nvPr/>
            </p:nvSpPr>
            <p:spPr bwMode="auto">
              <a:xfrm>
                <a:off x="41" y="1525"/>
                <a:ext cx="664" cy="1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en-US" altLang="zh-CN" sz="2000">
                    <a:latin typeface="Times New Roman" pitchFamily="18" charset="0"/>
                  </a:rPr>
                  <a:t>95001</a:t>
                </a:r>
                <a:endParaRPr kumimoji="1" lang="en-US" altLang="zh-CN" sz="2000" b="0">
                  <a:latin typeface="Times New Roman" pitchFamily="18" charset="0"/>
                </a:endParaRPr>
              </a:p>
              <a:p>
                <a:pPr algn="just"/>
                <a:r>
                  <a:rPr kumimoji="1" lang="en-US" altLang="zh-CN" sz="2000">
                    <a:latin typeface="Times New Roman" pitchFamily="18" charset="0"/>
                  </a:rPr>
                  <a:t>95002</a:t>
                </a:r>
                <a:endParaRPr kumimoji="1" lang="en-US" altLang="zh-CN" sz="2000" b="0">
                  <a:latin typeface="Times New Roman" pitchFamily="18" charset="0"/>
                </a:endParaRPr>
              </a:p>
              <a:p>
                <a:pPr algn="just"/>
                <a:r>
                  <a:rPr kumimoji="1" lang="en-US" altLang="zh-CN" sz="2000">
                    <a:latin typeface="Times New Roman" pitchFamily="18" charset="0"/>
                  </a:rPr>
                  <a:t>95002</a:t>
                </a:r>
                <a:endParaRPr kumimoji="1" lang="en-US" altLang="zh-CN" sz="2000" b="0">
                  <a:latin typeface="Times New Roman" pitchFamily="18" charset="0"/>
                </a:endParaRPr>
              </a:p>
              <a:p>
                <a:pPr algn="just"/>
                <a:endParaRPr kumimoji="1" lang="zh-CN" altLang="en-US" b="0">
                  <a:latin typeface="Times New Roman" pitchFamily="18" charset="0"/>
                </a:endParaRPr>
              </a:p>
            </p:txBody>
          </p:sp>
          <p:sp>
            <p:nvSpPr>
              <p:cNvPr id="1392754" name="Rectangle 114"/>
              <p:cNvSpPr>
                <a:spLocks noChangeArrowheads="1"/>
              </p:cNvSpPr>
              <p:nvPr/>
            </p:nvSpPr>
            <p:spPr bwMode="auto">
              <a:xfrm>
                <a:off x="0" y="1527"/>
                <a:ext cx="748"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55" name="Group 115"/>
            <p:cNvGrpSpPr>
              <a:grpSpLocks/>
            </p:cNvGrpSpPr>
            <p:nvPr/>
          </p:nvGrpSpPr>
          <p:grpSpPr bwMode="auto">
            <a:xfrm>
              <a:off x="4415" y="3455"/>
              <a:ext cx="841" cy="770"/>
              <a:chOff x="748" y="1525"/>
              <a:chExt cx="748" cy="1014"/>
            </a:xfrm>
          </p:grpSpPr>
          <p:sp>
            <p:nvSpPr>
              <p:cNvPr id="1392756" name="Rectangle 116"/>
              <p:cNvSpPr>
                <a:spLocks noChangeArrowheads="1"/>
              </p:cNvSpPr>
              <p:nvPr/>
            </p:nvSpPr>
            <p:spPr bwMode="auto">
              <a:xfrm>
                <a:off x="791" y="1525"/>
                <a:ext cx="663" cy="1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sz="2000">
                    <a:latin typeface="Times New Roman" pitchFamily="18" charset="0"/>
                  </a:rPr>
                  <a:t>3  </a:t>
                </a:r>
                <a:endParaRPr kumimoji="1" lang="en-US" altLang="zh-CN" sz="2000" b="0">
                  <a:latin typeface="Times New Roman" pitchFamily="18" charset="0"/>
                </a:endParaRPr>
              </a:p>
              <a:p>
                <a:pPr algn="just"/>
                <a:r>
                  <a:rPr kumimoji="1" lang="en-US" altLang="zh-CN" sz="2000">
                    <a:latin typeface="Times New Roman" pitchFamily="18" charset="0"/>
                  </a:rPr>
                  <a:t>  2</a:t>
                </a:r>
                <a:endParaRPr kumimoji="1" lang="en-US" altLang="zh-CN" sz="2000" b="0">
                  <a:latin typeface="Times New Roman" pitchFamily="18" charset="0"/>
                </a:endParaRPr>
              </a:p>
              <a:p>
                <a:pPr algn="just"/>
                <a:r>
                  <a:rPr kumimoji="1" lang="en-US" altLang="zh-CN" sz="2000">
                    <a:latin typeface="Times New Roman" pitchFamily="18" charset="0"/>
                  </a:rPr>
                  <a:t>  3</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92757" name="Rectangle 117"/>
              <p:cNvSpPr>
                <a:spLocks noChangeArrowheads="1"/>
              </p:cNvSpPr>
              <p:nvPr/>
            </p:nvSpPr>
            <p:spPr bwMode="auto">
              <a:xfrm>
                <a:off x="748" y="1527"/>
                <a:ext cx="748"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392758" name="Group 118"/>
            <p:cNvGrpSpPr>
              <a:grpSpLocks/>
            </p:cNvGrpSpPr>
            <p:nvPr/>
          </p:nvGrpSpPr>
          <p:grpSpPr bwMode="auto">
            <a:xfrm>
              <a:off x="5256" y="3456"/>
              <a:ext cx="706" cy="768"/>
              <a:chOff x="1496" y="1526"/>
              <a:chExt cx="628" cy="1013"/>
            </a:xfrm>
          </p:grpSpPr>
          <p:sp>
            <p:nvSpPr>
              <p:cNvPr id="1392759" name="Rectangle 119"/>
              <p:cNvSpPr>
                <a:spLocks noChangeArrowheads="1"/>
              </p:cNvSpPr>
              <p:nvPr/>
            </p:nvSpPr>
            <p:spPr bwMode="auto">
              <a:xfrm>
                <a:off x="1539" y="1526"/>
                <a:ext cx="544" cy="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eaLnBrk="1" hangingPunct="1"/>
                <a:r>
                  <a:rPr kumimoji="1" lang="zh-CN" altLang="en-US" sz="1600">
                    <a:latin typeface="Times New Roman" pitchFamily="18" charset="0"/>
                  </a:rPr>
                  <a:t> </a:t>
                </a:r>
                <a:r>
                  <a:rPr kumimoji="1" lang="en-US" altLang="zh-CN" sz="2000">
                    <a:latin typeface="Times New Roman" pitchFamily="18" charset="0"/>
                  </a:rPr>
                  <a:t>88</a:t>
                </a:r>
                <a:endParaRPr kumimoji="1" lang="en-US" altLang="zh-CN" sz="2000" b="0">
                  <a:latin typeface="Times New Roman" pitchFamily="18" charset="0"/>
                </a:endParaRPr>
              </a:p>
              <a:p>
                <a:pPr algn="just"/>
                <a:r>
                  <a:rPr kumimoji="1" lang="en-US" altLang="zh-CN" sz="2000">
                    <a:latin typeface="Times New Roman" pitchFamily="18" charset="0"/>
                  </a:rPr>
                  <a:t> 90</a:t>
                </a:r>
                <a:endParaRPr kumimoji="1" lang="en-US" altLang="zh-CN" sz="2000" b="0">
                  <a:latin typeface="Times New Roman" pitchFamily="18" charset="0"/>
                </a:endParaRPr>
              </a:p>
              <a:p>
                <a:pPr algn="just"/>
                <a:r>
                  <a:rPr kumimoji="1" lang="en-US" altLang="zh-CN" sz="2000">
                    <a:latin typeface="Times New Roman" pitchFamily="18" charset="0"/>
                  </a:rPr>
                  <a:t> 80</a:t>
                </a:r>
                <a:endParaRPr kumimoji="1" lang="en-US" altLang="zh-CN" sz="2000" b="0">
                  <a:latin typeface="Times New Roman" pitchFamily="18" charset="0"/>
                </a:endParaRPr>
              </a:p>
              <a:p>
                <a:pPr algn="just"/>
                <a:endParaRPr kumimoji="1" lang="zh-CN" altLang="en-US" sz="2000" b="0">
                  <a:latin typeface="Times New Roman" pitchFamily="18" charset="0"/>
                </a:endParaRPr>
              </a:p>
            </p:txBody>
          </p:sp>
          <p:sp>
            <p:nvSpPr>
              <p:cNvPr id="1392760" name="Rectangle 120"/>
              <p:cNvSpPr>
                <a:spLocks noChangeArrowheads="1"/>
              </p:cNvSpPr>
              <p:nvPr/>
            </p:nvSpPr>
            <p:spPr bwMode="auto">
              <a:xfrm>
                <a:off x="1496" y="1527"/>
                <a:ext cx="628"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sp>
        <p:nvSpPr>
          <p:cNvPr id="1392644" name="Rectangle 4"/>
          <p:cNvSpPr>
            <a:spLocks noChangeArrowheads="1"/>
          </p:cNvSpPr>
          <p:nvPr/>
        </p:nvSpPr>
        <p:spPr bwMode="auto">
          <a:xfrm>
            <a:off x="2489200" y="3614738"/>
            <a:ext cx="7143750" cy="3054350"/>
          </a:xfrm>
          <a:prstGeom prst="rect">
            <a:avLst/>
          </a:prstGeom>
          <a:gradFill rotWithShape="0">
            <a:gsLst>
              <a:gs pos="0">
                <a:srgbClr val="FFCCFF"/>
              </a:gs>
              <a:gs pos="100000">
                <a:srgbClr val="FFCCFF">
                  <a:gamma/>
                  <a:tint val="0"/>
                  <a:invGamma/>
                </a:srgbClr>
              </a:gs>
            </a:gsLst>
            <a:lin ang="0" scaled="1"/>
          </a:gradFill>
          <a:ln w="12700">
            <a:solidFill>
              <a:schemeClr val="tx1"/>
            </a:solidFill>
            <a:miter lim="800000"/>
            <a:headEnd/>
            <a:tailEnd/>
          </a:ln>
          <a:effectLst>
            <a:outerShdw dist="107763" dir="2700000" algn="ctr" rotWithShape="0">
              <a:schemeClr val="bg2">
                <a:alpha val="50000"/>
              </a:schemeClr>
            </a:outerShdw>
          </a:effectLst>
        </p:spPr>
        <p:txBody>
          <a:bodyPr lIns="0" tIns="0" rIns="0" bIns="0">
            <a:spAutoFit/>
          </a:bodyPr>
          <a:lstStyle/>
          <a:p>
            <a:pPr marL="342900" indent="-342900" algn="just">
              <a:lnSpc>
                <a:spcPct val="70000"/>
              </a:lnSpc>
              <a:spcBef>
                <a:spcPct val="35000"/>
              </a:spcBef>
              <a:buClr>
                <a:srgbClr val="27305F"/>
              </a:buClr>
              <a:buSzPct val="60000"/>
              <a:buFont typeface="Wingdings" pitchFamily="2" charset="2"/>
              <a:buNone/>
            </a:pPr>
            <a:r>
              <a:rPr lang="zh-CN" altLang="en-US">
                <a:latin typeface="Times New Roman" pitchFamily="18" charset="0"/>
              </a:rPr>
              <a:t>结果</a:t>
            </a:r>
            <a:r>
              <a:rPr lang="zh-CN" altLang="en-US" sz="2000">
                <a:latin typeface="Times New Roman" pitchFamily="18" charset="0"/>
              </a:rPr>
              <a:t>： </a:t>
            </a:r>
          </a:p>
          <a:p>
            <a:pPr marL="342900" indent="-342900" algn="just">
              <a:lnSpc>
                <a:spcPct val="70000"/>
              </a:lnSpc>
              <a:spcBef>
                <a:spcPct val="35000"/>
              </a:spcBef>
              <a:buClr>
                <a:srgbClr val="27305F"/>
              </a:buClr>
              <a:buSzPct val="60000"/>
              <a:buFont typeface="Wingdings" pitchFamily="2" charset="2"/>
              <a:buNone/>
            </a:pPr>
            <a:r>
              <a:rPr lang="zh-CN" altLang="en-US" sz="1800">
                <a:latin typeface="Times New Roman" pitchFamily="18" charset="0"/>
              </a:rPr>
              <a:t>	</a:t>
            </a:r>
            <a:r>
              <a:rPr lang="en-US" altLang="zh-CN" sz="1800">
                <a:latin typeface="Times New Roman" pitchFamily="18" charset="0"/>
              </a:rPr>
              <a:t>Student.Sno 	  Sname         Ssex    Sage         Sdept      Cno    Grade</a:t>
            </a:r>
            <a:r>
              <a:rPr lang="en-US" altLang="zh-CN" sz="2000">
                <a:latin typeface="Times New Roman" pitchFamily="18" charset="0"/>
              </a:rPr>
              <a:t> </a:t>
            </a:r>
          </a:p>
          <a:p>
            <a:pPr marL="342900" indent="-342900" algn="just">
              <a:lnSpc>
                <a:spcPct val="70000"/>
              </a:lnSpc>
              <a:spcBef>
                <a:spcPct val="35000"/>
              </a:spcBef>
              <a:buClr>
                <a:srgbClr val="27305F"/>
              </a:buClr>
              <a:buSzPct val="60000"/>
              <a:buFont typeface="Wingdings" pitchFamily="2" charset="2"/>
              <a:buNone/>
            </a:pPr>
            <a:r>
              <a:rPr lang="en-US" altLang="zh-CN" sz="2000">
                <a:latin typeface="Times New Roman" pitchFamily="18" charset="0"/>
              </a:rPr>
              <a:t> </a:t>
            </a:r>
            <a:r>
              <a:rPr lang="en-US" altLang="zh-CN" sz="2200">
                <a:latin typeface="Times New Roman" pitchFamily="18" charset="0"/>
              </a:rPr>
              <a:t>	    95001         </a:t>
            </a:r>
            <a:r>
              <a:rPr lang="zh-CN" altLang="en-US" sz="2200">
                <a:latin typeface="Times New Roman" pitchFamily="18" charset="0"/>
              </a:rPr>
              <a:t>李勇        男        </a:t>
            </a:r>
            <a:r>
              <a:rPr lang="en-US" altLang="zh-CN" sz="2200">
                <a:latin typeface="Times New Roman" pitchFamily="18" charset="0"/>
              </a:rPr>
              <a:t>20         CS         1        92</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95001         </a:t>
            </a:r>
            <a:r>
              <a:rPr lang="zh-CN" altLang="en-US" sz="2200">
                <a:latin typeface="Times New Roman" pitchFamily="18" charset="0"/>
              </a:rPr>
              <a:t>李勇        男        </a:t>
            </a:r>
            <a:r>
              <a:rPr lang="en-US" altLang="zh-CN" sz="2200">
                <a:latin typeface="Times New Roman" pitchFamily="18" charset="0"/>
              </a:rPr>
              <a:t>20         CS         2        85</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95001         </a:t>
            </a:r>
            <a:r>
              <a:rPr lang="zh-CN" altLang="en-US" sz="2200">
                <a:latin typeface="Times New Roman" pitchFamily="18" charset="0"/>
              </a:rPr>
              <a:t>李勇        男        </a:t>
            </a:r>
            <a:r>
              <a:rPr lang="en-US" altLang="zh-CN" sz="2200">
                <a:latin typeface="Times New Roman" pitchFamily="18" charset="0"/>
              </a:rPr>
              <a:t>20         CS         3        88</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95002         </a:t>
            </a:r>
            <a:r>
              <a:rPr lang="zh-CN" altLang="en-US" sz="2200">
                <a:latin typeface="Times New Roman" pitchFamily="18" charset="0"/>
              </a:rPr>
              <a:t>刘晨        女        </a:t>
            </a:r>
            <a:r>
              <a:rPr lang="en-US" altLang="zh-CN" sz="2200">
                <a:latin typeface="Times New Roman" pitchFamily="18" charset="0"/>
              </a:rPr>
              <a:t>19         IS          2        90</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95002         </a:t>
            </a:r>
            <a:r>
              <a:rPr lang="zh-CN" altLang="en-US" sz="2200">
                <a:latin typeface="Times New Roman" pitchFamily="18" charset="0"/>
              </a:rPr>
              <a:t>刘晨        女        </a:t>
            </a:r>
            <a:r>
              <a:rPr lang="en-US" altLang="zh-CN" sz="2200">
                <a:latin typeface="Times New Roman" pitchFamily="18" charset="0"/>
              </a:rPr>
              <a:t>19         IS          3        80</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95003         </a:t>
            </a:r>
            <a:r>
              <a:rPr lang="zh-CN" altLang="en-US" sz="2200">
                <a:latin typeface="Times New Roman" pitchFamily="18" charset="0"/>
              </a:rPr>
              <a:t>王敏        女        </a:t>
            </a:r>
            <a:r>
              <a:rPr lang="en-US" altLang="zh-CN" sz="2200">
                <a:latin typeface="Times New Roman" pitchFamily="18" charset="0"/>
              </a:rPr>
              <a:t>18         MA</a:t>
            </a:r>
          </a:p>
          <a:p>
            <a:pPr marL="342900" indent="-342900" algn="just">
              <a:lnSpc>
                <a:spcPct val="70000"/>
              </a:lnSpc>
              <a:spcBef>
                <a:spcPct val="35000"/>
              </a:spcBef>
              <a:buClr>
                <a:srgbClr val="27305F"/>
              </a:buClr>
              <a:buSzPct val="60000"/>
              <a:buFont typeface="Wingdings" pitchFamily="2" charset="2"/>
              <a:buNone/>
            </a:pPr>
            <a:r>
              <a:rPr lang="en-US" altLang="zh-CN" sz="2200">
                <a:latin typeface="Times New Roman" pitchFamily="18" charset="0"/>
              </a:rPr>
              <a:t>         95004         </a:t>
            </a:r>
            <a:r>
              <a:rPr lang="zh-CN" altLang="en-US" sz="2200">
                <a:latin typeface="Times New Roman" pitchFamily="18" charset="0"/>
              </a:rPr>
              <a:t>张立        男        </a:t>
            </a:r>
            <a:r>
              <a:rPr lang="en-US" altLang="zh-CN" sz="2200">
                <a:latin typeface="Times New Roman" pitchFamily="18" charset="0"/>
              </a:rPr>
              <a:t>19         IS</a:t>
            </a:r>
            <a:endParaRPr lang="zh-CN" altLang="en-US" sz="22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644"/>
                                        </p:tgtEl>
                                        <p:attrNameLst>
                                          <p:attrName>style.visibility</p:attrName>
                                        </p:attrNameLst>
                                      </p:cBhvr>
                                      <p:to>
                                        <p:strVal val="visible"/>
                                      </p:to>
                                    </p:set>
                                    <p:animEffect transition="in" filter="blinds(horizontal)">
                                      <p:cBhvr>
                                        <p:cTn id="7" dur="500"/>
                                        <p:tgtEl>
                                          <p:spTgt spid="139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3"/>
          <p:cNvSpPr>
            <a:spLocks noGrp="1"/>
          </p:cNvSpPr>
          <p:nvPr>
            <p:ph type="sldNum" sz="quarter" idx="10"/>
          </p:nvPr>
        </p:nvSpPr>
        <p:spPr/>
        <p:txBody>
          <a:bodyPr/>
          <a:lstStyle/>
          <a:p>
            <a:fld id="{54C2E4A6-B66A-4EE1-A0E8-A2F8EBFAC092}" type="slidenum">
              <a:rPr lang="zh-CN" altLang="en-US"/>
              <a:pPr/>
              <a:t>77</a:t>
            </a:fld>
            <a:endParaRPr lang="en-US" altLang="zh-CN"/>
          </a:p>
        </p:txBody>
      </p:sp>
      <p:sp>
        <p:nvSpPr>
          <p:cNvPr id="71" name="日期占位符 4"/>
          <p:cNvSpPr>
            <a:spLocks noGrp="1"/>
          </p:cNvSpPr>
          <p:nvPr>
            <p:ph type="dt" sz="half" idx="11"/>
          </p:nvPr>
        </p:nvSpPr>
        <p:spPr/>
        <p:txBody>
          <a:bodyPr/>
          <a:lstStyle/>
          <a:p>
            <a:fld id="{E6B37ED0-444B-495C-A5E4-E2154110553D}" type="datetime1">
              <a:rPr lang="zh-CN" altLang="en-US"/>
              <a:pPr/>
              <a:t>2023/3/5</a:t>
            </a:fld>
            <a:endParaRPr lang="en-US" altLang="zh-CN" sz="1000"/>
          </a:p>
        </p:txBody>
      </p:sp>
      <p:sp>
        <p:nvSpPr>
          <p:cNvPr id="1511426" name="Rectangle 2"/>
          <p:cNvSpPr>
            <a:spLocks noGrp="1" noChangeArrowheads="1"/>
          </p:cNvSpPr>
          <p:nvPr>
            <p:ph type="title"/>
          </p:nvPr>
        </p:nvSpPr>
        <p:spPr/>
        <p:txBody>
          <a:bodyPr/>
          <a:lstStyle/>
          <a:p>
            <a:pPr defTabSz="914400"/>
            <a:r>
              <a:rPr lang="zh-CN" altLang="en-US"/>
              <a:t>（</a:t>
            </a:r>
            <a:r>
              <a:rPr lang="en-US" altLang="zh-CN"/>
              <a:t>4</a:t>
            </a:r>
            <a:r>
              <a:rPr lang="zh-CN" altLang="en-US"/>
              <a:t>）外连接（</a:t>
            </a:r>
            <a:r>
              <a:rPr lang="en-US" altLang="zh-CN"/>
              <a:t>Outer Join </a:t>
            </a:r>
            <a:r>
              <a:rPr lang="zh-CN" altLang="en-US"/>
              <a:t>）</a:t>
            </a:r>
          </a:p>
        </p:txBody>
      </p:sp>
      <p:sp>
        <p:nvSpPr>
          <p:cNvPr id="1511427" name="Rectangle 3"/>
          <p:cNvSpPr>
            <a:spLocks noGrp="1" noChangeArrowheads="1"/>
          </p:cNvSpPr>
          <p:nvPr>
            <p:ph type="body" idx="1"/>
          </p:nvPr>
        </p:nvSpPr>
        <p:spPr>
          <a:xfrm>
            <a:off x="580071" y="1204716"/>
            <a:ext cx="8820150" cy="926407"/>
          </a:xfrm>
        </p:spPr>
        <p:txBody>
          <a:bodyPr/>
          <a:lstStyle/>
          <a:p>
            <a:pPr marL="342900" indent="-342900" defTabSz="914400"/>
            <a:r>
              <a:rPr lang="zh-CN" altLang="en-US" dirty="0"/>
              <a:t>外连接</a:t>
            </a:r>
          </a:p>
          <a:p>
            <a:pPr marL="742950" lvl="1" indent="-285750" defTabSz="914400"/>
            <a:r>
              <a:rPr lang="en-US" altLang="zh-CN" dirty="0"/>
              <a:t>SQL Server  </a:t>
            </a:r>
            <a:r>
              <a:rPr lang="zh-CN" altLang="en-US" dirty="0"/>
              <a:t>中左外连接的表示</a:t>
            </a:r>
          </a:p>
        </p:txBody>
      </p:sp>
      <p:grpSp>
        <p:nvGrpSpPr>
          <p:cNvPr id="1511428" name="Group 4"/>
          <p:cNvGrpSpPr>
            <a:grpSpLocks/>
          </p:cNvGrpSpPr>
          <p:nvPr/>
        </p:nvGrpSpPr>
        <p:grpSpPr bwMode="auto">
          <a:xfrm>
            <a:off x="495300" y="1069975"/>
            <a:ext cx="8915400" cy="5454650"/>
            <a:chOff x="288" y="653"/>
            <a:chExt cx="5184" cy="3436"/>
          </a:xfrm>
        </p:grpSpPr>
        <p:sp>
          <p:nvSpPr>
            <p:cNvPr id="1511429" name="Rectangle 5"/>
            <p:cNvSpPr>
              <a:spLocks noChangeArrowheads="1"/>
            </p:cNvSpPr>
            <p:nvPr/>
          </p:nvSpPr>
          <p:spPr bwMode="auto">
            <a:xfrm>
              <a:off x="564" y="653"/>
              <a:ext cx="4656" cy="74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a:lnSpc>
                  <a:spcPct val="90000"/>
                </a:lnSpc>
                <a:tabLst>
                  <a:tab pos="2800350" algn="l"/>
                </a:tabLst>
              </a:pPr>
              <a:r>
                <a:rPr lang="en-US" altLang="en-US">
                  <a:latin typeface="Lucida Sans Typewriter" pitchFamily="49" charset="0"/>
                </a:rPr>
                <a:t>SELECT buyer_name, sales.buyer_id, qty</a:t>
              </a:r>
            </a:p>
            <a:p>
              <a:pPr marL="228600" algn="l">
                <a:lnSpc>
                  <a:spcPct val="90000"/>
                </a:lnSpc>
                <a:tabLst>
                  <a:tab pos="2800350" algn="l"/>
                </a:tabLst>
              </a:pPr>
              <a:r>
                <a:rPr lang="en-US" altLang="en-US">
                  <a:latin typeface="Lucida Sans Typewriter" pitchFamily="49" charset="0"/>
                </a:rPr>
                <a:t> FROM buyers  LEFT OUTER JOIN sales</a:t>
              </a:r>
            </a:p>
            <a:p>
              <a:pPr marL="228600" algn="l">
                <a:lnSpc>
                  <a:spcPct val="90000"/>
                </a:lnSpc>
                <a:tabLst>
                  <a:tab pos="2800350" algn="l"/>
                </a:tabLst>
              </a:pPr>
              <a:r>
                <a:rPr lang="en-US" altLang="en-US">
                  <a:latin typeface="Lucida Sans Typewriter" pitchFamily="49" charset="0"/>
                </a:rPr>
                <a:t>  ON buyers.buyer_id = sales.buyer_id</a:t>
              </a:r>
            </a:p>
          </p:txBody>
        </p:sp>
        <p:grpSp>
          <p:nvGrpSpPr>
            <p:cNvPr id="1511430" name="Group 6"/>
            <p:cNvGrpSpPr>
              <a:grpSpLocks/>
            </p:cNvGrpSpPr>
            <p:nvPr/>
          </p:nvGrpSpPr>
          <p:grpSpPr bwMode="auto">
            <a:xfrm>
              <a:off x="288" y="1249"/>
              <a:ext cx="5184" cy="2840"/>
              <a:chOff x="288" y="1250"/>
              <a:chExt cx="5184" cy="2839"/>
            </a:xfrm>
          </p:grpSpPr>
          <p:sp>
            <p:nvSpPr>
              <p:cNvPr id="1511431" name="Rectangle 7"/>
              <p:cNvSpPr>
                <a:spLocks noChangeArrowheads="1"/>
              </p:cNvSpPr>
              <p:nvPr/>
            </p:nvSpPr>
            <p:spPr bwMode="auto">
              <a:xfrm>
                <a:off x="2016" y="2448"/>
                <a:ext cx="1536"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1432" name="Rectangle 8"/>
              <p:cNvSpPr>
                <a:spLocks noChangeArrowheads="1"/>
              </p:cNvSpPr>
              <p:nvPr/>
            </p:nvSpPr>
            <p:spPr bwMode="auto">
              <a:xfrm>
                <a:off x="4032" y="1344"/>
                <a:ext cx="1152"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1433" name="Rectangle 9"/>
              <p:cNvSpPr>
                <a:spLocks noChangeArrowheads="1"/>
              </p:cNvSpPr>
              <p:nvPr/>
            </p:nvSpPr>
            <p:spPr bwMode="auto">
              <a:xfrm>
                <a:off x="480" y="1344"/>
                <a:ext cx="1536"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11434" name="Group 10"/>
              <p:cNvGrpSpPr>
                <a:grpSpLocks/>
              </p:cNvGrpSpPr>
              <p:nvPr/>
            </p:nvGrpSpPr>
            <p:grpSpPr bwMode="auto">
              <a:xfrm>
                <a:off x="288" y="1250"/>
                <a:ext cx="5184" cy="1486"/>
                <a:chOff x="288" y="1250"/>
                <a:chExt cx="5184" cy="1486"/>
              </a:xfrm>
            </p:grpSpPr>
            <p:grpSp>
              <p:nvGrpSpPr>
                <p:cNvPr id="1511435" name="Group 11"/>
                <p:cNvGrpSpPr>
                  <a:grpSpLocks/>
                </p:cNvGrpSpPr>
                <p:nvPr/>
              </p:nvGrpSpPr>
              <p:grpSpPr bwMode="auto">
                <a:xfrm>
                  <a:off x="3888" y="1250"/>
                  <a:ext cx="1584" cy="1486"/>
                  <a:chOff x="3888" y="1250"/>
                  <a:chExt cx="1584" cy="1486"/>
                </a:xfrm>
              </p:grpSpPr>
              <p:sp>
                <p:nvSpPr>
                  <p:cNvPr id="1511436" name="Text Box 12"/>
                  <p:cNvSpPr txBox="1">
                    <a:spLocks noChangeArrowheads="1"/>
                  </p:cNvSpPr>
                  <p:nvPr/>
                </p:nvSpPr>
                <p:spPr bwMode="auto">
                  <a:xfrm>
                    <a:off x="4406" y="1250"/>
                    <a:ext cx="5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sales</a:t>
                    </a:r>
                  </a:p>
                </p:txBody>
              </p:sp>
              <p:grpSp>
                <p:nvGrpSpPr>
                  <p:cNvPr id="1511437" name="Group 13"/>
                  <p:cNvGrpSpPr>
                    <a:grpSpLocks/>
                  </p:cNvGrpSpPr>
                  <p:nvPr/>
                </p:nvGrpSpPr>
                <p:grpSpPr bwMode="auto">
                  <a:xfrm>
                    <a:off x="3888" y="1527"/>
                    <a:ext cx="1584" cy="1209"/>
                    <a:chOff x="3888" y="1527"/>
                    <a:chExt cx="1584" cy="1209"/>
                  </a:xfrm>
                </p:grpSpPr>
                <p:sp>
                  <p:nvSpPr>
                    <p:cNvPr id="1511438" name="Rectangle 14"/>
                    <p:cNvSpPr>
                      <a:spLocks noChangeArrowheads="1"/>
                    </p:cNvSpPr>
                    <p:nvPr/>
                  </p:nvSpPr>
                  <p:spPr bwMode="auto">
                    <a:xfrm>
                      <a:off x="3888"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1439" name="Rectangle 15"/>
                    <p:cNvSpPr>
                      <a:spLocks noChangeArrowheads="1"/>
                    </p:cNvSpPr>
                    <p:nvPr/>
                  </p:nvSpPr>
                  <p:spPr bwMode="auto">
                    <a:xfrm>
                      <a:off x="4512" y="1527"/>
                      <a:ext cx="576"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prod_id</a:t>
                      </a:r>
                    </a:p>
                  </p:txBody>
                </p:sp>
                <p:sp>
                  <p:nvSpPr>
                    <p:cNvPr id="1511440" name="Rectangle 16"/>
                    <p:cNvSpPr>
                      <a:spLocks noChangeArrowheads="1"/>
                    </p:cNvSpPr>
                    <p:nvPr/>
                  </p:nvSpPr>
                  <p:spPr bwMode="auto">
                    <a:xfrm>
                      <a:off x="5088" y="1527"/>
                      <a:ext cx="38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11441" name="Rectangle 17"/>
                    <p:cNvSpPr>
                      <a:spLocks noChangeArrowheads="1"/>
                    </p:cNvSpPr>
                    <p:nvPr/>
                  </p:nvSpPr>
                  <p:spPr bwMode="auto">
                    <a:xfrm>
                      <a:off x="3888"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42" name="Rectangle 18"/>
                    <p:cNvSpPr>
                      <a:spLocks noChangeArrowheads="1"/>
                    </p:cNvSpPr>
                    <p:nvPr/>
                  </p:nvSpPr>
                  <p:spPr bwMode="auto">
                    <a:xfrm>
                      <a:off x="3888"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43" name="Rectangle 19"/>
                    <p:cNvSpPr>
                      <a:spLocks noChangeArrowheads="1"/>
                    </p:cNvSpPr>
                    <p:nvPr/>
                  </p:nvSpPr>
                  <p:spPr bwMode="auto">
                    <a:xfrm>
                      <a:off x="3888"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1444" name="Rectangle 20"/>
                    <p:cNvSpPr>
                      <a:spLocks noChangeArrowheads="1"/>
                    </p:cNvSpPr>
                    <p:nvPr/>
                  </p:nvSpPr>
                  <p:spPr bwMode="auto">
                    <a:xfrm>
                      <a:off x="3888" y="2343"/>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1445" name="Rectangle 21"/>
                    <p:cNvSpPr>
                      <a:spLocks noChangeArrowheads="1"/>
                    </p:cNvSpPr>
                    <p:nvPr/>
                  </p:nvSpPr>
                  <p:spPr bwMode="auto">
                    <a:xfrm>
                      <a:off x="4512" y="1767"/>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11446" name="Rectangle 22"/>
                    <p:cNvSpPr>
                      <a:spLocks noChangeArrowheads="1"/>
                    </p:cNvSpPr>
                    <p:nvPr/>
                  </p:nvSpPr>
                  <p:spPr bwMode="auto">
                    <a:xfrm>
                      <a:off x="4512" y="1959"/>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1447" name="Rectangle 23"/>
                    <p:cNvSpPr>
                      <a:spLocks noChangeArrowheads="1"/>
                    </p:cNvSpPr>
                    <p:nvPr/>
                  </p:nvSpPr>
                  <p:spPr bwMode="auto">
                    <a:xfrm>
                      <a:off x="4512" y="2151"/>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48" name="Rectangle 24"/>
                    <p:cNvSpPr>
                      <a:spLocks noChangeArrowheads="1"/>
                    </p:cNvSpPr>
                    <p:nvPr/>
                  </p:nvSpPr>
                  <p:spPr bwMode="auto">
                    <a:xfrm>
                      <a:off x="4512" y="2343"/>
                      <a:ext cx="57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5</a:t>
                      </a:r>
                    </a:p>
                  </p:txBody>
                </p:sp>
                <p:sp>
                  <p:nvSpPr>
                    <p:cNvPr id="1511449" name="Rectangle 25"/>
                    <p:cNvSpPr>
                      <a:spLocks noChangeArrowheads="1"/>
                    </p:cNvSpPr>
                    <p:nvPr/>
                  </p:nvSpPr>
                  <p:spPr bwMode="auto">
                    <a:xfrm>
                      <a:off x="5088" y="1767"/>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15</a:t>
                      </a:r>
                    </a:p>
                  </p:txBody>
                </p:sp>
                <p:sp>
                  <p:nvSpPr>
                    <p:cNvPr id="1511450" name="Rectangle 26"/>
                    <p:cNvSpPr>
                      <a:spLocks noChangeArrowheads="1"/>
                    </p:cNvSpPr>
                    <p:nvPr/>
                  </p:nvSpPr>
                  <p:spPr bwMode="auto">
                    <a:xfrm>
                      <a:off x="5088" y="1959"/>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5</a:t>
                      </a:r>
                    </a:p>
                  </p:txBody>
                </p:sp>
                <p:sp>
                  <p:nvSpPr>
                    <p:cNvPr id="1511451" name="Rectangle 27"/>
                    <p:cNvSpPr>
                      <a:spLocks noChangeArrowheads="1"/>
                    </p:cNvSpPr>
                    <p:nvPr/>
                  </p:nvSpPr>
                  <p:spPr bwMode="auto">
                    <a:xfrm>
                      <a:off x="5088" y="2151"/>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37</a:t>
                      </a:r>
                    </a:p>
                  </p:txBody>
                </p:sp>
                <p:sp>
                  <p:nvSpPr>
                    <p:cNvPr id="1511452" name="Rectangle 28"/>
                    <p:cNvSpPr>
                      <a:spLocks noChangeArrowheads="1"/>
                    </p:cNvSpPr>
                    <p:nvPr/>
                  </p:nvSpPr>
                  <p:spPr bwMode="auto">
                    <a:xfrm>
                      <a:off x="5088" y="2343"/>
                      <a:ext cx="38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11</a:t>
                      </a:r>
                    </a:p>
                  </p:txBody>
                </p:sp>
                <p:sp>
                  <p:nvSpPr>
                    <p:cNvPr id="1511453" name="Rectangle 29"/>
                    <p:cNvSpPr>
                      <a:spLocks noChangeArrowheads="1"/>
                    </p:cNvSpPr>
                    <p:nvPr/>
                  </p:nvSpPr>
                  <p:spPr bwMode="auto">
                    <a:xfrm>
                      <a:off x="3888" y="2535"/>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1454" name="Rectangle 30"/>
                    <p:cNvSpPr>
                      <a:spLocks noChangeArrowheads="1"/>
                    </p:cNvSpPr>
                    <p:nvPr/>
                  </p:nvSpPr>
                  <p:spPr bwMode="auto">
                    <a:xfrm>
                      <a:off x="4512" y="2535"/>
                      <a:ext cx="576"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11455" name="Rectangle 31"/>
                    <p:cNvSpPr>
                      <a:spLocks noChangeArrowheads="1"/>
                    </p:cNvSpPr>
                    <p:nvPr/>
                  </p:nvSpPr>
                  <p:spPr bwMode="auto">
                    <a:xfrm>
                      <a:off x="5088" y="2535"/>
                      <a:ext cx="38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1003</a:t>
                      </a:r>
                    </a:p>
                  </p:txBody>
                </p:sp>
              </p:grpSp>
            </p:grpSp>
            <p:grpSp>
              <p:nvGrpSpPr>
                <p:cNvPr id="1511456" name="Group 32"/>
                <p:cNvGrpSpPr>
                  <a:grpSpLocks/>
                </p:cNvGrpSpPr>
                <p:nvPr/>
              </p:nvGrpSpPr>
              <p:grpSpPr bwMode="auto">
                <a:xfrm>
                  <a:off x="288" y="1250"/>
                  <a:ext cx="1536" cy="1294"/>
                  <a:chOff x="288" y="1250"/>
                  <a:chExt cx="1536" cy="1294"/>
                </a:xfrm>
              </p:grpSpPr>
              <p:sp>
                <p:nvSpPr>
                  <p:cNvPr id="1511457" name="Text Box 33"/>
                  <p:cNvSpPr txBox="1">
                    <a:spLocks noChangeArrowheads="1"/>
                  </p:cNvSpPr>
                  <p:nvPr/>
                </p:nvSpPr>
                <p:spPr bwMode="auto">
                  <a:xfrm>
                    <a:off x="731" y="1250"/>
                    <a:ext cx="7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buyers</a:t>
                    </a:r>
                  </a:p>
                </p:txBody>
              </p:sp>
              <p:grpSp>
                <p:nvGrpSpPr>
                  <p:cNvPr id="1511458" name="Group 34"/>
                  <p:cNvGrpSpPr>
                    <a:grpSpLocks/>
                  </p:cNvGrpSpPr>
                  <p:nvPr/>
                </p:nvGrpSpPr>
                <p:grpSpPr bwMode="auto">
                  <a:xfrm>
                    <a:off x="288" y="1527"/>
                    <a:ext cx="1536" cy="1017"/>
                    <a:chOff x="288" y="1527"/>
                    <a:chExt cx="1536" cy="1017"/>
                  </a:xfrm>
                </p:grpSpPr>
                <p:sp>
                  <p:nvSpPr>
                    <p:cNvPr id="1511459" name="Rectangle 35"/>
                    <p:cNvSpPr>
                      <a:spLocks noChangeArrowheads="1"/>
                    </p:cNvSpPr>
                    <p:nvPr/>
                  </p:nvSpPr>
                  <p:spPr bwMode="auto">
                    <a:xfrm>
                      <a:off x="288" y="1527"/>
                      <a:ext cx="91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11460" name="Rectangle 36"/>
                    <p:cNvSpPr>
                      <a:spLocks noChangeArrowheads="1"/>
                    </p:cNvSpPr>
                    <p:nvPr/>
                  </p:nvSpPr>
                  <p:spPr bwMode="auto">
                    <a:xfrm>
                      <a:off x="288" y="1767"/>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1461" name="Rectangle 37"/>
                    <p:cNvSpPr>
                      <a:spLocks noChangeArrowheads="1"/>
                    </p:cNvSpPr>
                    <p:nvPr/>
                  </p:nvSpPr>
                  <p:spPr bwMode="auto">
                    <a:xfrm>
                      <a:off x="288" y="1959"/>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Sean Chai</a:t>
                      </a:r>
                    </a:p>
                  </p:txBody>
                </p:sp>
                <p:sp>
                  <p:nvSpPr>
                    <p:cNvPr id="1511462" name="Rectangle 38"/>
                    <p:cNvSpPr>
                      <a:spLocks noChangeArrowheads="1"/>
                    </p:cNvSpPr>
                    <p:nvPr/>
                  </p:nvSpPr>
                  <p:spPr bwMode="auto">
                    <a:xfrm>
                      <a:off x="288" y="2151"/>
                      <a:ext cx="91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11463" name="Rectangle 39"/>
                    <p:cNvSpPr>
                      <a:spLocks noChangeArrowheads="1"/>
                    </p:cNvSpPr>
                    <p:nvPr/>
                  </p:nvSpPr>
                  <p:spPr bwMode="auto">
                    <a:xfrm>
                      <a:off x="288" y="2343"/>
                      <a:ext cx="91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1464" name="Rectangle 40"/>
                    <p:cNvSpPr>
                      <a:spLocks noChangeArrowheads="1"/>
                    </p:cNvSpPr>
                    <p:nvPr/>
                  </p:nvSpPr>
                  <p:spPr bwMode="auto">
                    <a:xfrm>
                      <a:off x="1200" y="1527"/>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1465" name="Rectangle 41"/>
                    <p:cNvSpPr>
                      <a:spLocks noChangeArrowheads="1"/>
                    </p:cNvSpPr>
                    <p:nvPr/>
                  </p:nvSpPr>
                  <p:spPr bwMode="auto">
                    <a:xfrm>
                      <a:off x="1200" y="176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66" name="Rectangle 42"/>
                    <p:cNvSpPr>
                      <a:spLocks noChangeArrowheads="1"/>
                    </p:cNvSpPr>
                    <p:nvPr/>
                  </p:nvSpPr>
                  <p:spPr bwMode="auto">
                    <a:xfrm>
                      <a:off x="1200" y="1959"/>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2</a:t>
                      </a:r>
                    </a:p>
                  </p:txBody>
                </p:sp>
                <p:sp>
                  <p:nvSpPr>
                    <p:cNvPr id="1511467" name="Rectangle 43"/>
                    <p:cNvSpPr>
                      <a:spLocks noChangeArrowheads="1"/>
                    </p:cNvSpPr>
                    <p:nvPr/>
                  </p:nvSpPr>
                  <p:spPr bwMode="auto">
                    <a:xfrm>
                      <a:off x="1200" y="2151"/>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1468" name="Rectangle 44"/>
                    <p:cNvSpPr>
                      <a:spLocks noChangeArrowheads="1"/>
                    </p:cNvSpPr>
                    <p:nvPr/>
                  </p:nvSpPr>
                  <p:spPr bwMode="auto">
                    <a:xfrm>
                      <a:off x="1200" y="2343"/>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grpSp>
            </p:grpSp>
          </p:grpSp>
          <p:sp>
            <p:nvSpPr>
              <p:cNvPr id="1511469" name="Freeform 45"/>
              <p:cNvSpPr>
                <a:spLocks/>
              </p:cNvSpPr>
              <p:nvPr/>
            </p:nvSpPr>
            <p:spPr bwMode="auto">
              <a:xfrm>
                <a:off x="1200" y="2544"/>
                <a:ext cx="3312" cy="1536"/>
              </a:xfrm>
              <a:custGeom>
                <a:avLst/>
                <a:gdLst>
                  <a:gd name="T0" fmla="*/ 0 w 3312"/>
                  <a:gd name="T1" fmla="*/ 0 h 1536"/>
                  <a:gd name="T2" fmla="*/ 624 w 3312"/>
                  <a:gd name="T3" fmla="*/ 0 h 1536"/>
                  <a:gd name="T4" fmla="*/ 624 w 3312"/>
                  <a:gd name="T5" fmla="*/ 384 h 1536"/>
                  <a:gd name="T6" fmla="*/ 2688 w 3312"/>
                  <a:gd name="T7" fmla="*/ 384 h 1536"/>
                  <a:gd name="T8" fmla="*/ 2688 w 3312"/>
                  <a:gd name="T9" fmla="*/ 192 h 1536"/>
                  <a:gd name="T10" fmla="*/ 3312 w 3312"/>
                  <a:gd name="T11" fmla="*/ 192 h 1536"/>
                  <a:gd name="T12" fmla="*/ 3312 w 3312"/>
                  <a:gd name="T13" fmla="*/ 1536 h 1536"/>
                  <a:gd name="T14" fmla="*/ 0 w 3312"/>
                  <a:gd name="T15" fmla="*/ 1536 h 1536"/>
                  <a:gd name="T16" fmla="*/ 0 w 3312"/>
                  <a:gd name="T17"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2" h="1536">
                    <a:moveTo>
                      <a:pt x="0" y="0"/>
                    </a:moveTo>
                    <a:lnTo>
                      <a:pt x="624" y="0"/>
                    </a:lnTo>
                    <a:lnTo>
                      <a:pt x="624" y="384"/>
                    </a:lnTo>
                    <a:lnTo>
                      <a:pt x="2688" y="384"/>
                    </a:lnTo>
                    <a:lnTo>
                      <a:pt x="2688" y="192"/>
                    </a:lnTo>
                    <a:lnTo>
                      <a:pt x="3312" y="192"/>
                    </a:lnTo>
                    <a:lnTo>
                      <a:pt x="3312" y="1536"/>
                    </a:lnTo>
                    <a:lnTo>
                      <a:pt x="0" y="1536"/>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zh-CN" altLang="en-US"/>
              </a:p>
            </p:txBody>
          </p:sp>
          <p:grpSp>
            <p:nvGrpSpPr>
              <p:cNvPr id="1511470" name="Group 46"/>
              <p:cNvGrpSpPr>
                <a:grpSpLocks/>
              </p:cNvGrpSpPr>
              <p:nvPr/>
            </p:nvGrpSpPr>
            <p:grpSpPr bwMode="auto">
              <a:xfrm>
                <a:off x="1872" y="2402"/>
                <a:ext cx="1920" cy="1687"/>
                <a:chOff x="1872" y="2402"/>
                <a:chExt cx="1920" cy="1687"/>
              </a:xfrm>
            </p:grpSpPr>
            <p:sp>
              <p:nvSpPr>
                <p:cNvPr id="1511471" name="Text Box 47"/>
                <p:cNvSpPr txBox="1">
                  <a:spLocks noChangeArrowheads="1"/>
                </p:cNvSpPr>
                <p:nvPr/>
              </p:nvSpPr>
              <p:spPr bwMode="auto">
                <a:xfrm>
                  <a:off x="2481" y="2402"/>
                  <a:ext cx="7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Result</a:t>
                  </a:r>
                </a:p>
              </p:txBody>
            </p:sp>
            <p:grpSp>
              <p:nvGrpSpPr>
                <p:cNvPr id="1511472" name="Group 48"/>
                <p:cNvGrpSpPr>
                  <a:grpSpLocks/>
                </p:cNvGrpSpPr>
                <p:nvPr/>
              </p:nvGrpSpPr>
              <p:grpSpPr bwMode="auto">
                <a:xfrm>
                  <a:off x="1872" y="2688"/>
                  <a:ext cx="1920" cy="1401"/>
                  <a:chOff x="1872" y="2688"/>
                  <a:chExt cx="1920" cy="1401"/>
                </a:xfrm>
              </p:grpSpPr>
              <p:sp>
                <p:nvSpPr>
                  <p:cNvPr id="1511473" name="Rectangle 49"/>
                  <p:cNvSpPr>
                    <a:spLocks noChangeArrowheads="1"/>
                  </p:cNvSpPr>
                  <p:nvPr/>
                </p:nvSpPr>
                <p:spPr bwMode="auto">
                  <a:xfrm>
                    <a:off x="1872" y="2688"/>
                    <a:ext cx="86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buyer_name</a:t>
                    </a:r>
                  </a:p>
                </p:txBody>
              </p:sp>
              <p:sp>
                <p:nvSpPr>
                  <p:cNvPr id="1511474" name="Rectangle 50"/>
                  <p:cNvSpPr>
                    <a:spLocks noChangeArrowheads="1"/>
                  </p:cNvSpPr>
                  <p:nvPr/>
                </p:nvSpPr>
                <p:spPr bwMode="auto">
                  <a:xfrm>
                    <a:off x="1872" y="292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1475" name="Rectangle 51"/>
                  <p:cNvSpPr>
                    <a:spLocks noChangeArrowheads="1"/>
                  </p:cNvSpPr>
                  <p:nvPr/>
                </p:nvSpPr>
                <p:spPr bwMode="auto">
                  <a:xfrm>
                    <a:off x="1872" y="312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Adam Barr</a:t>
                    </a:r>
                  </a:p>
                </p:txBody>
              </p:sp>
              <p:sp>
                <p:nvSpPr>
                  <p:cNvPr id="1511476" name="Rectangle 52"/>
                  <p:cNvSpPr>
                    <a:spLocks noChangeArrowheads="1"/>
                  </p:cNvSpPr>
                  <p:nvPr/>
                </p:nvSpPr>
                <p:spPr bwMode="auto">
                  <a:xfrm>
                    <a:off x="1872" y="3312"/>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1477" name="Rectangle 53"/>
                  <p:cNvSpPr>
                    <a:spLocks noChangeArrowheads="1"/>
                  </p:cNvSpPr>
                  <p:nvPr/>
                </p:nvSpPr>
                <p:spPr bwMode="auto">
                  <a:xfrm>
                    <a:off x="1872" y="3504"/>
                    <a:ext cx="864"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Eva Corets</a:t>
                    </a:r>
                  </a:p>
                </p:txBody>
              </p:sp>
              <p:sp>
                <p:nvSpPr>
                  <p:cNvPr id="1511478" name="Rectangle 54"/>
                  <p:cNvSpPr>
                    <a:spLocks noChangeArrowheads="1"/>
                  </p:cNvSpPr>
                  <p:nvPr/>
                </p:nvSpPr>
                <p:spPr bwMode="auto">
                  <a:xfrm>
                    <a:off x="2736" y="2688"/>
                    <a:ext cx="624"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800" i="1">
                        <a:solidFill>
                          <a:schemeClr val="bg1"/>
                        </a:solidFill>
                        <a:effectLst>
                          <a:outerShdw blurRad="38100" dist="38100" dir="2700000" algn="tl">
                            <a:srgbClr val="000000"/>
                          </a:outerShdw>
                        </a:effectLst>
                      </a:rPr>
                      <a:t>buyer_id</a:t>
                    </a:r>
                  </a:p>
                </p:txBody>
              </p:sp>
              <p:sp>
                <p:nvSpPr>
                  <p:cNvPr id="1511479" name="Rectangle 55"/>
                  <p:cNvSpPr>
                    <a:spLocks noChangeArrowheads="1"/>
                  </p:cNvSpPr>
                  <p:nvPr/>
                </p:nvSpPr>
                <p:spPr bwMode="auto">
                  <a:xfrm>
                    <a:off x="3360" y="2688"/>
                    <a:ext cx="432" cy="24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tabLst>
                        <a:tab pos="1657350" algn="l"/>
                      </a:tabLst>
                    </a:pPr>
                    <a:r>
                      <a:rPr lang="en-US" altLang="en-US" sz="1800" i="1">
                        <a:solidFill>
                          <a:schemeClr val="bg1"/>
                        </a:solidFill>
                        <a:effectLst>
                          <a:outerShdw blurRad="38100" dist="38100" dir="2700000" algn="tl">
                            <a:srgbClr val="000000"/>
                          </a:outerShdw>
                        </a:effectLst>
                      </a:rPr>
                      <a:t>qty</a:t>
                    </a:r>
                  </a:p>
                </p:txBody>
              </p:sp>
              <p:sp>
                <p:nvSpPr>
                  <p:cNvPr id="1511480" name="Rectangle 56"/>
                  <p:cNvSpPr>
                    <a:spLocks noChangeArrowheads="1"/>
                  </p:cNvSpPr>
                  <p:nvPr/>
                </p:nvSpPr>
                <p:spPr bwMode="auto">
                  <a:xfrm>
                    <a:off x="2736" y="2928"/>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81" name="Rectangle 57"/>
                  <p:cNvSpPr>
                    <a:spLocks noChangeArrowheads="1"/>
                  </p:cNvSpPr>
                  <p:nvPr/>
                </p:nvSpPr>
                <p:spPr bwMode="auto">
                  <a:xfrm>
                    <a:off x="2736" y="312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a:t>
                    </a:r>
                  </a:p>
                </p:txBody>
              </p:sp>
              <p:sp>
                <p:nvSpPr>
                  <p:cNvPr id="1511482" name="Rectangle 58"/>
                  <p:cNvSpPr>
                    <a:spLocks noChangeArrowheads="1"/>
                  </p:cNvSpPr>
                  <p:nvPr/>
                </p:nvSpPr>
                <p:spPr bwMode="auto">
                  <a:xfrm>
                    <a:off x="2736" y="3312"/>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1483" name="Rectangle 59"/>
                  <p:cNvSpPr>
                    <a:spLocks noChangeArrowheads="1"/>
                  </p:cNvSpPr>
                  <p:nvPr/>
                </p:nvSpPr>
                <p:spPr bwMode="auto">
                  <a:xfrm>
                    <a:off x="2736" y="3504"/>
                    <a:ext cx="624" cy="201"/>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a:t>
                    </a:r>
                  </a:p>
                </p:txBody>
              </p:sp>
              <p:sp>
                <p:nvSpPr>
                  <p:cNvPr id="1511484" name="Rectangle 60"/>
                  <p:cNvSpPr>
                    <a:spLocks noChangeArrowheads="1"/>
                  </p:cNvSpPr>
                  <p:nvPr/>
                </p:nvSpPr>
                <p:spPr bwMode="auto">
                  <a:xfrm>
                    <a:off x="3360" y="2928"/>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15</a:t>
                    </a:r>
                  </a:p>
                </p:txBody>
              </p:sp>
              <p:sp>
                <p:nvSpPr>
                  <p:cNvPr id="1511485" name="Rectangle 61"/>
                  <p:cNvSpPr>
                    <a:spLocks noChangeArrowheads="1"/>
                  </p:cNvSpPr>
                  <p:nvPr/>
                </p:nvSpPr>
                <p:spPr bwMode="auto">
                  <a:xfrm>
                    <a:off x="3360" y="312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5</a:t>
                    </a:r>
                  </a:p>
                </p:txBody>
              </p:sp>
              <p:sp>
                <p:nvSpPr>
                  <p:cNvPr id="1511486" name="Rectangle 62"/>
                  <p:cNvSpPr>
                    <a:spLocks noChangeArrowheads="1"/>
                  </p:cNvSpPr>
                  <p:nvPr/>
                </p:nvSpPr>
                <p:spPr bwMode="auto">
                  <a:xfrm>
                    <a:off x="3360" y="3312"/>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37</a:t>
                    </a:r>
                  </a:p>
                </p:txBody>
              </p:sp>
              <p:sp>
                <p:nvSpPr>
                  <p:cNvPr id="1511487" name="Rectangle 63"/>
                  <p:cNvSpPr>
                    <a:spLocks noChangeArrowheads="1"/>
                  </p:cNvSpPr>
                  <p:nvPr/>
                </p:nvSpPr>
                <p:spPr bwMode="auto">
                  <a:xfrm>
                    <a:off x="3360" y="3504"/>
                    <a:ext cx="432"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11</a:t>
                    </a:r>
                  </a:p>
                </p:txBody>
              </p:sp>
              <p:sp>
                <p:nvSpPr>
                  <p:cNvPr id="1511488" name="Rectangle 64"/>
                  <p:cNvSpPr>
                    <a:spLocks noChangeArrowheads="1"/>
                  </p:cNvSpPr>
                  <p:nvPr/>
                </p:nvSpPr>
                <p:spPr bwMode="auto">
                  <a:xfrm>
                    <a:off x="1872" y="3705"/>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Erin O’Melia</a:t>
                    </a:r>
                  </a:p>
                </p:txBody>
              </p:sp>
              <p:sp>
                <p:nvSpPr>
                  <p:cNvPr id="1511489" name="Rectangle 65"/>
                  <p:cNvSpPr>
                    <a:spLocks noChangeArrowheads="1"/>
                  </p:cNvSpPr>
                  <p:nvPr/>
                </p:nvSpPr>
                <p:spPr bwMode="auto">
                  <a:xfrm>
                    <a:off x="2736" y="3705"/>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4</a:t>
                    </a:r>
                  </a:p>
                </p:txBody>
              </p:sp>
              <p:sp>
                <p:nvSpPr>
                  <p:cNvPr id="1511490" name="Rectangle 66"/>
                  <p:cNvSpPr>
                    <a:spLocks noChangeArrowheads="1"/>
                  </p:cNvSpPr>
                  <p:nvPr/>
                </p:nvSpPr>
                <p:spPr bwMode="auto">
                  <a:xfrm>
                    <a:off x="3360" y="3705"/>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1003</a:t>
                    </a:r>
                  </a:p>
                </p:txBody>
              </p:sp>
              <p:sp>
                <p:nvSpPr>
                  <p:cNvPr id="1511491" name="Rectangle 67"/>
                  <p:cNvSpPr>
                    <a:spLocks noChangeArrowheads="1"/>
                  </p:cNvSpPr>
                  <p:nvPr/>
                </p:nvSpPr>
                <p:spPr bwMode="auto">
                  <a:xfrm>
                    <a:off x="1872" y="3897"/>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800"/>
                      <a:t>Sean Chai</a:t>
                    </a:r>
                  </a:p>
                </p:txBody>
              </p:sp>
              <p:sp>
                <p:nvSpPr>
                  <p:cNvPr id="1511492" name="Rectangle 68"/>
                  <p:cNvSpPr>
                    <a:spLocks noChangeArrowheads="1"/>
                  </p:cNvSpPr>
                  <p:nvPr/>
                </p:nvSpPr>
                <p:spPr bwMode="auto">
                  <a:xfrm>
                    <a:off x="2736" y="3897"/>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zh-CN" sz="1800"/>
                      <a:t>2</a:t>
                    </a:r>
                    <a:endParaRPr lang="en-US" altLang="en-US" sz="1800"/>
                  </a:p>
                </p:txBody>
              </p:sp>
              <p:sp>
                <p:nvSpPr>
                  <p:cNvPr id="1511493" name="Rectangle 69"/>
                  <p:cNvSpPr>
                    <a:spLocks noChangeArrowheads="1"/>
                  </p:cNvSpPr>
                  <p:nvPr/>
                </p:nvSpPr>
                <p:spPr bwMode="auto">
                  <a:xfrm>
                    <a:off x="3360" y="3897"/>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800"/>
                      <a:t>NULL</a:t>
                    </a: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11428"/>
                                        </p:tgtEl>
                                        <p:attrNameLst>
                                          <p:attrName>style.visibility</p:attrName>
                                        </p:attrNameLst>
                                      </p:cBhvr>
                                      <p:to>
                                        <p:strVal val="visible"/>
                                      </p:to>
                                    </p:set>
                                    <p:animEffect transition="in" filter="slide(fromBottom)">
                                      <p:cBhvr>
                                        <p:cTn id="7" dur="500"/>
                                        <p:tgtEl>
                                          <p:spTgt spid="151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97A4D72-C71F-497B-BD8F-7AB86AF9B284}" type="slidenum">
              <a:rPr lang="zh-CN" altLang="en-US"/>
              <a:pPr/>
              <a:t>78</a:t>
            </a:fld>
            <a:endParaRPr lang="en-US" altLang="zh-CN"/>
          </a:p>
        </p:txBody>
      </p:sp>
      <p:sp>
        <p:nvSpPr>
          <p:cNvPr id="5" name="日期占位符 4"/>
          <p:cNvSpPr>
            <a:spLocks noGrp="1"/>
          </p:cNvSpPr>
          <p:nvPr>
            <p:ph type="dt" sz="half" idx="11"/>
          </p:nvPr>
        </p:nvSpPr>
        <p:spPr/>
        <p:txBody>
          <a:bodyPr/>
          <a:lstStyle/>
          <a:p>
            <a:fld id="{BCF5AB11-2E8C-4224-AEC5-1B8B9C3D5928}" type="datetime1">
              <a:rPr lang="zh-CN" altLang="en-US"/>
              <a:pPr/>
              <a:t>2023/3/5</a:t>
            </a:fld>
            <a:endParaRPr lang="en-US" altLang="zh-CN" sz="1000"/>
          </a:p>
        </p:txBody>
      </p:sp>
      <p:sp>
        <p:nvSpPr>
          <p:cNvPr id="1396738" name="Rectangle 2"/>
          <p:cNvSpPr>
            <a:spLocks noGrp="1" noChangeArrowheads="1"/>
          </p:cNvSpPr>
          <p:nvPr>
            <p:ph type="title"/>
          </p:nvPr>
        </p:nvSpPr>
        <p:spPr/>
        <p:txBody>
          <a:bodyPr/>
          <a:lstStyle/>
          <a:p>
            <a:r>
              <a:rPr lang="zh-CN" altLang="en-US"/>
              <a:t>（</a:t>
            </a:r>
            <a:r>
              <a:rPr lang="en-US" altLang="zh-CN"/>
              <a:t>5</a:t>
            </a:r>
            <a:r>
              <a:rPr lang="zh-CN" altLang="en-US"/>
              <a:t>）复合条件连接</a:t>
            </a:r>
          </a:p>
        </p:txBody>
      </p:sp>
      <p:sp>
        <p:nvSpPr>
          <p:cNvPr id="1396739" name="Rectangle 3"/>
          <p:cNvSpPr>
            <a:spLocks noGrp="1" noChangeArrowheads="1"/>
          </p:cNvSpPr>
          <p:nvPr>
            <p:ph type="body" idx="1"/>
          </p:nvPr>
        </p:nvSpPr>
        <p:spPr>
          <a:xfrm>
            <a:off x="560388" y="1125538"/>
            <a:ext cx="9072562" cy="4886325"/>
          </a:xfrm>
        </p:spPr>
        <p:txBody>
          <a:bodyPr/>
          <a:lstStyle/>
          <a:p>
            <a:pPr marL="342900" indent="-342900" algn="just" defTabSz="914400"/>
            <a:r>
              <a:rPr lang="en-US" altLang="zh-CN" dirty="0"/>
              <a:t>WHERE</a:t>
            </a:r>
            <a:r>
              <a:rPr lang="zh-CN" altLang="en-US" dirty="0"/>
              <a:t>子句中含多个连接条件时，称为复合条件连接</a:t>
            </a:r>
          </a:p>
          <a:p>
            <a:pPr marL="742950" lvl="1" indent="-285750" algn="just" defTabSz="914400"/>
            <a:r>
              <a:rPr lang="zh-CN" altLang="en-US" dirty="0"/>
              <a:t>复合条件连接可以看作（普通）连接后得到的关系（表）又进行一次选择运算</a:t>
            </a:r>
          </a:p>
          <a:p>
            <a:pPr marL="342900" indent="-342900" defTabSz="914400"/>
            <a:r>
              <a:rPr lang="en-US" altLang="zh-CN" dirty="0"/>
              <a:t>[</a:t>
            </a:r>
            <a:r>
              <a:rPr lang="zh-CN" altLang="en-US" dirty="0"/>
              <a:t>例</a:t>
            </a:r>
            <a:r>
              <a:rPr lang="en-US" altLang="zh-CN" dirty="0"/>
              <a:t>]</a:t>
            </a:r>
            <a:r>
              <a:rPr lang="zh-CN" altLang="en-US" dirty="0"/>
              <a:t>查询选修</a:t>
            </a:r>
            <a:r>
              <a:rPr lang="en-US" altLang="zh-CN" dirty="0"/>
              <a:t>2</a:t>
            </a:r>
            <a:r>
              <a:rPr lang="zh-CN" altLang="en-US" dirty="0"/>
              <a:t>号课程且成绩在</a:t>
            </a:r>
            <a:r>
              <a:rPr lang="en-US" altLang="zh-CN" dirty="0"/>
              <a:t>90</a:t>
            </a:r>
            <a:r>
              <a:rPr lang="zh-CN" altLang="en-US" dirty="0"/>
              <a:t>分以上的所有学生的 学号、姓名</a:t>
            </a:r>
          </a:p>
          <a:p>
            <a:pPr marL="1143000" lvl="2" indent="-228600" defTabSz="914400">
              <a:buFont typeface="Wingdings" pitchFamily="2" charset="2"/>
              <a:buNone/>
            </a:pPr>
            <a:r>
              <a:rPr lang="en-US" altLang="zh-CN" dirty="0">
                <a:solidFill>
                  <a:srgbClr val="0000FF"/>
                </a:solidFill>
              </a:rPr>
              <a:t>SELECT </a:t>
            </a:r>
            <a:r>
              <a:rPr lang="en-US" altLang="zh-CN" dirty="0" err="1">
                <a:solidFill>
                  <a:srgbClr val="0000FF"/>
                </a:solidFill>
              </a:rPr>
              <a:t>Student.Sno</a:t>
            </a:r>
            <a:r>
              <a:rPr lang="en-US" altLang="zh-CN" dirty="0">
                <a:solidFill>
                  <a:srgbClr val="0000FF"/>
                </a:solidFill>
              </a:rPr>
              <a:t>, </a:t>
            </a:r>
            <a:r>
              <a:rPr lang="en-US" altLang="zh-CN" dirty="0" err="1">
                <a:solidFill>
                  <a:srgbClr val="0000FF"/>
                </a:solidFill>
              </a:rPr>
              <a:t>student.Sname</a:t>
            </a:r>
            <a:endParaRPr lang="en-US" altLang="zh-CN" dirty="0">
              <a:solidFill>
                <a:srgbClr val="0000FF"/>
              </a:solidFill>
            </a:endParaRPr>
          </a:p>
          <a:p>
            <a:pPr marL="1143000" lvl="2" indent="-228600" defTabSz="914400">
              <a:buFont typeface="Wingdings" pitchFamily="2" charset="2"/>
              <a:buNone/>
            </a:pPr>
            <a:r>
              <a:rPr lang="en-US" altLang="zh-CN" dirty="0">
                <a:solidFill>
                  <a:srgbClr val="0000FF"/>
                </a:solidFill>
              </a:rPr>
              <a:t>   FROM    Student, SC</a:t>
            </a:r>
          </a:p>
          <a:p>
            <a:pPr marL="1143000" lvl="2" indent="-228600" defTabSz="914400">
              <a:buFont typeface="Wingdings" pitchFamily="2" charset="2"/>
              <a:buNone/>
            </a:pPr>
            <a:r>
              <a:rPr lang="en-US" altLang="zh-CN" dirty="0">
                <a:solidFill>
                  <a:srgbClr val="0000FF"/>
                </a:solidFill>
              </a:rPr>
              <a:t>   WHERE </a:t>
            </a:r>
            <a:r>
              <a:rPr lang="en-US" altLang="zh-CN" dirty="0" err="1">
                <a:solidFill>
                  <a:srgbClr val="0000FF"/>
                </a:solidFill>
              </a:rPr>
              <a:t>Student.Sno</a:t>
            </a:r>
            <a:r>
              <a:rPr lang="en-US" altLang="zh-CN" dirty="0">
                <a:solidFill>
                  <a:srgbClr val="0000FF"/>
                </a:solidFill>
              </a:rPr>
              <a:t> = </a:t>
            </a:r>
            <a:r>
              <a:rPr lang="en-US" altLang="zh-CN" dirty="0" err="1">
                <a:solidFill>
                  <a:srgbClr val="0000FF"/>
                </a:solidFill>
              </a:rPr>
              <a:t>SC.Sno</a:t>
            </a:r>
            <a:r>
              <a:rPr lang="en-US" altLang="zh-CN" dirty="0">
                <a:solidFill>
                  <a:srgbClr val="0000FF"/>
                </a:solidFill>
              </a:rPr>
              <a:t> AND /* </a:t>
            </a:r>
            <a:r>
              <a:rPr lang="zh-CN" altLang="en-US" dirty="0">
                <a:solidFill>
                  <a:srgbClr val="0000FF"/>
                </a:solidFill>
              </a:rPr>
              <a:t>连接谓词*</a:t>
            </a:r>
            <a:r>
              <a:rPr lang="en-US" altLang="zh-CN" dirty="0">
                <a:solidFill>
                  <a:srgbClr val="0000FF"/>
                </a:solidFill>
              </a:rPr>
              <a:t>/</a:t>
            </a:r>
          </a:p>
          <a:p>
            <a:pPr marL="1143000" lvl="2" indent="-228600" defTabSz="914400">
              <a:buFont typeface="Wingdings" pitchFamily="2" charset="2"/>
              <a:buNone/>
            </a:pPr>
            <a:r>
              <a:rPr lang="en-US" altLang="zh-CN" dirty="0">
                <a:solidFill>
                  <a:srgbClr val="0000FF"/>
                </a:solidFill>
              </a:rPr>
              <a:t>          </a:t>
            </a:r>
            <a:r>
              <a:rPr lang="en-US" altLang="zh-CN" dirty="0" err="1">
                <a:solidFill>
                  <a:srgbClr val="0000FF"/>
                </a:solidFill>
              </a:rPr>
              <a:t>SC.Cno</a:t>
            </a:r>
            <a:r>
              <a:rPr lang="en-US" altLang="zh-CN" dirty="0">
                <a:solidFill>
                  <a:srgbClr val="0000FF"/>
                </a:solidFill>
              </a:rPr>
              <a:t>= ' 2 ' AND           /* </a:t>
            </a:r>
            <a:r>
              <a:rPr lang="zh-CN" altLang="en-US" dirty="0">
                <a:solidFill>
                  <a:srgbClr val="0000FF"/>
                </a:solidFill>
              </a:rPr>
              <a:t>其他限定条件 *</a:t>
            </a:r>
            <a:r>
              <a:rPr lang="en-US" altLang="zh-CN" dirty="0">
                <a:solidFill>
                  <a:srgbClr val="0000FF"/>
                </a:solidFill>
              </a:rPr>
              <a:t>/</a:t>
            </a:r>
          </a:p>
          <a:p>
            <a:pPr marL="742950" lvl="1" indent="-285750" defTabSz="914400">
              <a:buFontTx/>
              <a:buNone/>
            </a:pPr>
            <a:r>
              <a:rPr lang="en-US" altLang="zh-CN" dirty="0">
                <a:solidFill>
                  <a:srgbClr val="0000FF"/>
                </a:solidFill>
              </a:rPr>
              <a:t>                </a:t>
            </a:r>
            <a:r>
              <a:rPr lang="en-US" altLang="zh-CN" dirty="0" err="1">
                <a:solidFill>
                  <a:srgbClr val="0000FF"/>
                </a:solidFill>
              </a:rPr>
              <a:t>SC.Grade</a:t>
            </a:r>
            <a:r>
              <a:rPr lang="en-US" altLang="zh-CN" dirty="0">
                <a:solidFill>
                  <a:srgbClr val="0000FF"/>
                </a:solidFill>
              </a:rPr>
              <a:t> &gt; 90</a:t>
            </a:r>
            <a:r>
              <a:rPr lang="zh-CN" altLang="en-US" dirty="0">
                <a:solidFill>
                  <a:srgbClr val="0000FF"/>
                </a:solidFill>
              </a:rPr>
              <a:t>；       </a:t>
            </a:r>
            <a:r>
              <a:rPr lang="en-US" altLang="zh-CN" dirty="0">
                <a:solidFill>
                  <a:srgbClr val="0000FF"/>
                </a:solidFill>
              </a:rPr>
              <a:t>/* </a:t>
            </a:r>
            <a:r>
              <a:rPr lang="zh-CN" altLang="en-US" dirty="0">
                <a:solidFill>
                  <a:srgbClr val="0000FF"/>
                </a:solidFill>
              </a:rPr>
              <a:t>其他限定条件 *</a:t>
            </a:r>
            <a:r>
              <a:rPr lang="en-US" altLang="zh-CN" dirty="0">
                <a:solidFill>
                  <a:srgbClr val="0000FF"/>
                </a:solidFill>
              </a:rPr>
              <a:t>/</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6739">
                                            <p:txEl>
                                              <p:pRg st="0" end="0"/>
                                            </p:txEl>
                                          </p:spTgt>
                                        </p:tgtEl>
                                        <p:attrNameLst>
                                          <p:attrName>style.visibility</p:attrName>
                                        </p:attrNameLst>
                                      </p:cBhvr>
                                      <p:to>
                                        <p:strVal val="visible"/>
                                      </p:to>
                                    </p:set>
                                    <p:anim calcmode="lin" valueType="num">
                                      <p:cBhvr additive="base">
                                        <p:cTn id="7" dur="500" fill="hold"/>
                                        <p:tgtEl>
                                          <p:spTgt spid="139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67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96739">
                                            <p:txEl>
                                              <p:pRg st="1" end="1"/>
                                            </p:txEl>
                                          </p:spTgt>
                                        </p:tgtEl>
                                        <p:attrNameLst>
                                          <p:attrName>style.visibility</p:attrName>
                                        </p:attrNameLst>
                                      </p:cBhvr>
                                      <p:to>
                                        <p:strVal val="visible"/>
                                      </p:to>
                                    </p:set>
                                    <p:anim calcmode="lin" valueType="num">
                                      <p:cBhvr additive="base">
                                        <p:cTn id="11" dur="500" fill="hold"/>
                                        <p:tgtEl>
                                          <p:spTgt spid="13967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96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96739">
                                            <p:txEl>
                                              <p:pRg st="2" end="2"/>
                                            </p:txEl>
                                          </p:spTgt>
                                        </p:tgtEl>
                                        <p:attrNameLst>
                                          <p:attrName>style.visibility</p:attrName>
                                        </p:attrNameLst>
                                      </p:cBhvr>
                                      <p:to>
                                        <p:strVal val="visible"/>
                                      </p:to>
                                    </p:set>
                                    <p:anim calcmode="lin" valueType="num">
                                      <p:cBhvr additive="base">
                                        <p:cTn id="17" dur="500" fill="hold"/>
                                        <p:tgtEl>
                                          <p:spTgt spid="13967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9673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96739">
                                            <p:txEl>
                                              <p:pRg st="3" end="3"/>
                                            </p:txEl>
                                          </p:spTgt>
                                        </p:tgtEl>
                                        <p:attrNameLst>
                                          <p:attrName>style.visibility</p:attrName>
                                        </p:attrNameLst>
                                      </p:cBhvr>
                                      <p:to>
                                        <p:strVal val="visible"/>
                                      </p:to>
                                    </p:set>
                                    <p:anim calcmode="lin" valueType="num">
                                      <p:cBhvr additive="base">
                                        <p:cTn id="21" dur="500" fill="hold"/>
                                        <p:tgtEl>
                                          <p:spTgt spid="139673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9673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96739">
                                            <p:txEl>
                                              <p:pRg st="4" end="4"/>
                                            </p:txEl>
                                          </p:spTgt>
                                        </p:tgtEl>
                                        <p:attrNameLst>
                                          <p:attrName>style.visibility</p:attrName>
                                        </p:attrNameLst>
                                      </p:cBhvr>
                                      <p:to>
                                        <p:strVal val="visible"/>
                                      </p:to>
                                    </p:set>
                                    <p:anim calcmode="lin" valueType="num">
                                      <p:cBhvr additive="base">
                                        <p:cTn id="25" dur="500" fill="hold"/>
                                        <p:tgtEl>
                                          <p:spTgt spid="13967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967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96739">
                                            <p:txEl>
                                              <p:pRg st="5" end="5"/>
                                            </p:txEl>
                                          </p:spTgt>
                                        </p:tgtEl>
                                        <p:attrNameLst>
                                          <p:attrName>style.visibility</p:attrName>
                                        </p:attrNameLst>
                                      </p:cBhvr>
                                      <p:to>
                                        <p:strVal val="visible"/>
                                      </p:to>
                                    </p:set>
                                    <p:anim calcmode="lin" valueType="num">
                                      <p:cBhvr additive="base">
                                        <p:cTn id="29" dur="500" fill="hold"/>
                                        <p:tgtEl>
                                          <p:spTgt spid="139673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967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96739">
                                            <p:txEl>
                                              <p:pRg st="6" end="6"/>
                                            </p:txEl>
                                          </p:spTgt>
                                        </p:tgtEl>
                                        <p:attrNameLst>
                                          <p:attrName>style.visibility</p:attrName>
                                        </p:attrNameLst>
                                      </p:cBhvr>
                                      <p:to>
                                        <p:strVal val="visible"/>
                                      </p:to>
                                    </p:set>
                                    <p:anim calcmode="lin" valueType="num">
                                      <p:cBhvr additive="base">
                                        <p:cTn id="33" dur="500" fill="hold"/>
                                        <p:tgtEl>
                                          <p:spTgt spid="139673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9673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396739">
                                            <p:txEl>
                                              <p:pRg st="7" end="7"/>
                                            </p:txEl>
                                          </p:spTgt>
                                        </p:tgtEl>
                                        <p:attrNameLst>
                                          <p:attrName>style.visibility</p:attrName>
                                        </p:attrNameLst>
                                      </p:cBhvr>
                                      <p:to>
                                        <p:strVal val="visible"/>
                                      </p:to>
                                    </p:set>
                                    <p:anim calcmode="lin" valueType="num">
                                      <p:cBhvr additive="base">
                                        <p:cTn id="37" dur="500" fill="hold"/>
                                        <p:tgtEl>
                                          <p:spTgt spid="139673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9673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673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12C68A5-8CEC-491B-B9DC-D547BD83CB01}" type="slidenum">
              <a:rPr lang="zh-CN" altLang="en-US"/>
              <a:pPr/>
              <a:t>79</a:t>
            </a:fld>
            <a:endParaRPr lang="en-US" altLang="zh-CN"/>
          </a:p>
        </p:txBody>
      </p:sp>
      <p:sp>
        <p:nvSpPr>
          <p:cNvPr id="5" name="日期占位符 4"/>
          <p:cNvSpPr>
            <a:spLocks noGrp="1"/>
          </p:cNvSpPr>
          <p:nvPr>
            <p:ph type="dt" sz="half" idx="11"/>
          </p:nvPr>
        </p:nvSpPr>
        <p:spPr/>
        <p:txBody>
          <a:bodyPr/>
          <a:lstStyle/>
          <a:p>
            <a:fld id="{1413C324-A6DA-4C04-AE3D-A63F48E1FA51}" type="datetime1">
              <a:rPr lang="zh-CN" altLang="en-US"/>
              <a:pPr/>
              <a:t>2023/3/5</a:t>
            </a:fld>
            <a:endParaRPr lang="en-US" altLang="zh-CN" sz="1000"/>
          </a:p>
        </p:txBody>
      </p:sp>
      <p:sp>
        <p:nvSpPr>
          <p:cNvPr id="1397762" name="Rectangle 2"/>
          <p:cNvSpPr>
            <a:spLocks noGrp="1" noChangeArrowheads="1"/>
          </p:cNvSpPr>
          <p:nvPr>
            <p:ph type="title"/>
          </p:nvPr>
        </p:nvSpPr>
        <p:spPr/>
        <p:txBody>
          <a:bodyPr/>
          <a:lstStyle/>
          <a:p>
            <a:r>
              <a:rPr lang="zh-CN" altLang="en-US"/>
              <a:t>（</a:t>
            </a:r>
            <a:r>
              <a:rPr lang="en-US" altLang="zh-CN"/>
              <a:t>5</a:t>
            </a:r>
            <a:r>
              <a:rPr lang="zh-CN" altLang="en-US"/>
              <a:t>）复合条件连接</a:t>
            </a:r>
          </a:p>
        </p:txBody>
      </p:sp>
      <p:sp>
        <p:nvSpPr>
          <p:cNvPr id="1397763" name="Rectangle 3"/>
          <p:cNvSpPr>
            <a:spLocks noGrp="1" noChangeArrowheads="1"/>
          </p:cNvSpPr>
          <p:nvPr>
            <p:ph type="body" idx="1"/>
          </p:nvPr>
        </p:nvSpPr>
        <p:spPr>
          <a:xfrm>
            <a:off x="488950" y="1196975"/>
            <a:ext cx="8420100" cy="5380038"/>
          </a:xfrm>
        </p:spPr>
        <p:txBody>
          <a:bodyPr/>
          <a:lstStyle/>
          <a:p>
            <a:pPr marL="342900" indent="-342900" algn="just" defTabSz="914400">
              <a:lnSpc>
                <a:spcPct val="80000"/>
              </a:lnSpc>
            </a:pPr>
            <a:r>
              <a:rPr lang="zh-CN" altLang="en-US" dirty="0"/>
              <a:t>多表连接：连接操作可以是多个表以上的连接</a:t>
            </a:r>
          </a:p>
          <a:p>
            <a:pPr marL="342900" indent="-342900" algn="just" defTabSz="914400">
              <a:lnSpc>
                <a:spcPct val="80000"/>
              </a:lnSpc>
            </a:pPr>
            <a:r>
              <a:rPr lang="en-US" altLang="zh-CN" dirty="0"/>
              <a:t>[</a:t>
            </a:r>
            <a:r>
              <a:rPr lang="zh-CN" altLang="en-US" dirty="0"/>
              <a:t>例</a:t>
            </a:r>
            <a:r>
              <a:rPr lang="en-US" altLang="zh-CN" dirty="0"/>
              <a:t>]  </a:t>
            </a:r>
            <a:r>
              <a:rPr lang="zh-CN" altLang="en-US" dirty="0"/>
              <a:t>查询每个学生的学号、姓名、选修的课程名及成绩。</a:t>
            </a:r>
          </a:p>
          <a:p>
            <a:pPr marL="742950" lvl="1" indent="-285750" algn="just" defTabSz="914400">
              <a:lnSpc>
                <a:spcPct val="80000"/>
              </a:lnSpc>
              <a:buFontTx/>
              <a:buNone/>
            </a:pPr>
            <a:r>
              <a:rPr lang="zh-CN" altLang="en-US" sz="2400" dirty="0"/>
              <a:t>   </a:t>
            </a:r>
            <a:r>
              <a:rPr lang="en-US" altLang="zh-CN" sz="2400" dirty="0">
                <a:solidFill>
                  <a:srgbClr val="0000FF"/>
                </a:solidFill>
              </a:rPr>
              <a:t>SELECT </a:t>
            </a:r>
            <a:r>
              <a:rPr lang="en-US" altLang="zh-CN" sz="2400" dirty="0" err="1">
                <a:solidFill>
                  <a:srgbClr val="0000FF"/>
                </a:solidFill>
              </a:rPr>
              <a:t>Student.Sno</a:t>
            </a:r>
            <a:r>
              <a:rPr lang="en-US" altLang="zh-CN" sz="2400" dirty="0">
                <a:solidFill>
                  <a:srgbClr val="0000FF"/>
                </a:solidFill>
              </a:rPr>
              <a:t>, </a:t>
            </a:r>
            <a:r>
              <a:rPr lang="en-US" altLang="zh-CN" sz="2400" dirty="0" err="1">
                <a:solidFill>
                  <a:srgbClr val="0000FF"/>
                </a:solidFill>
              </a:rPr>
              <a:t>Sname</a:t>
            </a:r>
            <a:r>
              <a:rPr lang="en-US" altLang="zh-CN" sz="2400" dirty="0">
                <a:solidFill>
                  <a:srgbClr val="0000FF"/>
                </a:solidFill>
              </a:rPr>
              <a:t>, </a:t>
            </a:r>
            <a:r>
              <a:rPr lang="en-US" altLang="zh-CN" sz="2400" dirty="0" err="1">
                <a:solidFill>
                  <a:srgbClr val="0000FF"/>
                </a:solidFill>
              </a:rPr>
              <a:t>Cname</a:t>
            </a:r>
            <a:r>
              <a:rPr lang="en-US" altLang="zh-CN" sz="2400" dirty="0">
                <a:solidFill>
                  <a:srgbClr val="0000FF"/>
                </a:solidFill>
              </a:rPr>
              <a:t>, Grade</a:t>
            </a:r>
          </a:p>
          <a:p>
            <a:pPr marL="742950" lvl="1" indent="-285750" algn="just" defTabSz="914400">
              <a:lnSpc>
                <a:spcPct val="80000"/>
              </a:lnSpc>
              <a:buFontTx/>
              <a:buNone/>
            </a:pPr>
            <a:r>
              <a:rPr lang="en-US" altLang="zh-CN" sz="2400" dirty="0">
                <a:solidFill>
                  <a:srgbClr val="0000FF"/>
                </a:solidFill>
              </a:rPr>
              <a:t>         FROM    Student, SC, Course</a:t>
            </a:r>
          </a:p>
          <a:p>
            <a:pPr marL="742950" lvl="1" indent="-285750" algn="just" defTabSz="914400">
              <a:lnSpc>
                <a:spcPct val="80000"/>
              </a:lnSpc>
              <a:buFontTx/>
              <a:buNone/>
            </a:pPr>
            <a:r>
              <a:rPr lang="en-US" altLang="zh-CN" sz="2400" dirty="0">
                <a:solidFill>
                  <a:srgbClr val="0000FF"/>
                </a:solidFill>
              </a:rPr>
              <a:t>              WHERE     </a:t>
            </a:r>
            <a:r>
              <a:rPr lang="en-US" altLang="zh-CN" sz="2400" dirty="0" err="1">
                <a:solidFill>
                  <a:srgbClr val="0000FF"/>
                </a:solidFill>
              </a:rPr>
              <a:t>Student.Sno</a:t>
            </a:r>
            <a:r>
              <a:rPr lang="en-US" altLang="zh-CN" sz="2400" dirty="0">
                <a:solidFill>
                  <a:srgbClr val="0000FF"/>
                </a:solidFill>
              </a:rPr>
              <a:t> = </a:t>
            </a:r>
            <a:r>
              <a:rPr lang="en-US" altLang="zh-CN" sz="2400" dirty="0" err="1">
                <a:solidFill>
                  <a:srgbClr val="0000FF"/>
                </a:solidFill>
              </a:rPr>
              <a:t>SC.Sno</a:t>
            </a:r>
            <a:r>
              <a:rPr lang="en-US" altLang="zh-CN" sz="2400" dirty="0">
                <a:solidFill>
                  <a:srgbClr val="0000FF"/>
                </a:solidFill>
              </a:rPr>
              <a:t> </a:t>
            </a:r>
          </a:p>
          <a:p>
            <a:pPr marL="742950" lvl="1" indent="-285750" algn="just" defTabSz="914400">
              <a:lnSpc>
                <a:spcPct val="80000"/>
              </a:lnSpc>
              <a:buFontTx/>
              <a:buNone/>
            </a:pPr>
            <a:r>
              <a:rPr lang="en-US" altLang="zh-CN" sz="2400" dirty="0">
                <a:solidFill>
                  <a:srgbClr val="0000FF"/>
                </a:solidFill>
              </a:rPr>
              <a:t>                                  and </a:t>
            </a:r>
            <a:r>
              <a:rPr lang="en-US" altLang="zh-CN" sz="2400" dirty="0" err="1">
                <a:solidFill>
                  <a:srgbClr val="0000FF"/>
                </a:solidFill>
              </a:rPr>
              <a:t>SC.Cno</a:t>
            </a:r>
            <a:r>
              <a:rPr lang="en-US" altLang="zh-CN" sz="2400" dirty="0">
                <a:solidFill>
                  <a:srgbClr val="0000FF"/>
                </a:solidFill>
              </a:rPr>
              <a:t> = </a:t>
            </a:r>
            <a:r>
              <a:rPr lang="en-US" altLang="zh-CN" sz="2400" dirty="0" err="1">
                <a:solidFill>
                  <a:srgbClr val="0000FF"/>
                </a:solidFill>
              </a:rPr>
              <a:t>Course.Cno</a:t>
            </a:r>
            <a:endParaRPr lang="zh-CN" altLang="en-US" sz="2400" dirty="0"/>
          </a:p>
          <a:p>
            <a:pPr marL="342900" indent="-342900" algn="just" defTabSz="914400">
              <a:lnSpc>
                <a:spcPct val="80000"/>
              </a:lnSpc>
              <a:buFont typeface="Wingdings" pitchFamily="2" charset="2"/>
              <a:buNone/>
            </a:pPr>
            <a:r>
              <a:rPr lang="zh-CN" altLang="en-US" sz="1800" dirty="0">
                <a:latin typeface="Courier New"/>
              </a:rPr>
              <a:t> </a:t>
            </a:r>
            <a:r>
              <a:rPr lang="zh-CN" altLang="en-US" sz="2400" dirty="0"/>
              <a:t>结果：</a:t>
            </a:r>
            <a:r>
              <a:rPr lang="en-US" altLang="zh-CN" sz="2400" dirty="0" err="1"/>
              <a:t>Student.Sno</a:t>
            </a:r>
            <a:r>
              <a:rPr lang="en-US" altLang="zh-CN" sz="2400" dirty="0"/>
              <a:t>    </a:t>
            </a:r>
            <a:r>
              <a:rPr lang="en-US" altLang="zh-CN" sz="2400" dirty="0" err="1"/>
              <a:t>Sname</a:t>
            </a:r>
            <a:r>
              <a:rPr lang="en-US" altLang="zh-CN" sz="2400" dirty="0"/>
              <a:t>         </a:t>
            </a:r>
            <a:r>
              <a:rPr lang="en-US" altLang="zh-CN" sz="2400" dirty="0" err="1"/>
              <a:t>Cname</a:t>
            </a:r>
            <a:r>
              <a:rPr lang="en-US" altLang="zh-CN" sz="2400" dirty="0"/>
              <a:t>     Grade </a:t>
            </a:r>
          </a:p>
          <a:p>
            <a:pPr marL="742950" lvl="1" indent="-285750" algn="just" defTabSz="914400">
              <a:lnSpc>
                <a:spcPct val="80000"/>
              </a:lnSpc>
              <a:buFontTx/>
              <a:buNone/>
            </a:pPr>
            <a:r>
              <a:rPr lang="en-US" altLang="zh-CN" sz="2400" dirty="0"/>
              <a:t>	   95001             </a:t>
            </a:r>
            <a:r>
              <a:rPr lang="zh-CN" altLang="en-US" sz="2400" dirty="0"/>
              <a:t>李勇           数据库            </a:t>
            </a:r>
            <a:r>
              <a:rPr lang="en-US" altLang="zh-CN" sz="2400" dirty="0"/>
              <a:t>92</a:t>
            </a:r>
          </a:p>
          <a:p>
            <a:pPr marL="742950" lvl="1" indent="-285750" algn="just" defTabSz="914400">
              <a:lnSpc>
                <a:spcPct val="80000"/>
              </a:lnSpc>
              <a:buFontTx/>
              <a:buNone/>
            </a:pPr>
            <a:r>
              <a:rPr lang="en-US" altLang="zh-CN" sz="2400" dirty="0"/>
              <a:t>        95001             </a:t>
            </a:r>
            <a:r>
              <a:rPr lang="zh-CN" altLang="en-US" sz="2400" dirty="0"/>
              <a:t>李勇           数学                 </a:t>
            </a:r>
            <a:r>
              <a:rPr lang="en-US" altLang="zh-CN" sz="2400" dirty="0"/>
              <a:t>85</a:t>
            </a:r>
          </a:p>
          <a:p>
            <a:pPr marL="742950" lvl="1" indent="-285750" algn="just" defTabSz="914400">
              <a:lnSpc>
                <a:spcPct val="80000"/>
              </a:lnSpc>
              <a:buFontTx/>
              <a:buNone/>
            </a:pPr>
            <a:r>
              <a:rPr lang="en-US" altLang="zh-CN" sz="2400" dirty="0"/>
              <a:t>        95001             </a:t>
            </a:r>
            <a:r>
              <a:rPr lang="zh-CN" altLang="en-US" sz="2400" dirty="0"/>
              <a:t>李勇           信息系统        </a:t>
            </a:r>
            <a:r>
              <a:rPr lang="en-US" altLang="zh-CN" sz="2400" dirty="0"/>
              <a:t>88</a:t>
            </a:r>
          </a:p>
          <a:p>
            <a:pPr marL="742950" lvl="1" indent="-285750" algn="just" defTabSz="914400">
              <a:lnSpc>
                <a:spcPct val="80000"/>
              </a:lnSpc>
              <a:buFontTx/>
              <a:buNone/>
            </a:pPr>
            <a:r>
              <a:rPr lang="en-US" altLang="zh-CN" sz="2400" dirty="0"/>
              <a:t>        95002             </a:t>
            </a:r>
            <a:r>
              <a:rPr lang="zh-CN" altLang="en-US" sz="2400" dirty="0"/>
              <a:t>刘晨           数学                 </a:t>
            </a:r>
            <a:r>
              <a:rPr lang="en-US" altLang="zh-CN" sz="2400" dirty="0"/>
              <a:t>90</a:t>
            </a:r>
          </a:p>
          <a:p>
            <a:pPr marL="742950" lvl="1" indent="-285750" algn="just" defTabSz="914400">
              <a:lnSpc>
                <a:spcPct val="80000"/>
              </a:lnSpc>
              <a:buFontTx/>
              <a:buNone/>
            </a:pPr>
            <a:r>
              <a:rPr lang="en-US" altLang="zh-CN" sz="2400" dirty="0"/>
              <a:t>        95002             </a:t>
            </a:r>
            <a:r>
              <a:rPr lang="zh-CN" altLang="en-US" sz="2400" dirty="0"/>
              <a:t>刘晨           信息系统         </a:t>
            </a:r>
            <a:r>
              <a:rPr lang="en-US" altLang="zh-CN" sz="2400" dirty="0"/>
              <a:t>80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97763">
                                            <p:txEl>
                                              <p:pRg st="0" end="0"/>
                                            </p:txEl>
                                          </p:spTgt>
                                        </p:tgtEl>
                                        <p:attrNameLst>
                                          <p:attrName>style.visibility</p:attrName>
                                        </p:attrNameLst>
                                      </p:cBhvr>
                                      <p:to>
                                        <p:strVal val="visible"/>
                                      </p:to>
                                    </p:set>
                                    <p:animEffect transition="in" filter="wipe(up)">
                                      <p:cBhvr>
                                        <p:cTn id="7" dur="500"/>
                                        <p:tgtEl>
                                          <p:spTgt spid="139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97763">
                                            <p:txEl>
                                              <p:pRg st="1" end="1"/>
                                            </p:txEl>
                                          </p:spTgt>
                                        </p:tgtEl>
                                        <p:attrNameLst>
                                          <p:attrName>style.visibility</p:attrName>
                                        </p:attrNameLst>
                                      </p:cBhvr>
                                      <p:to>
                                        <p:strVal val="visible"/>
                                      </p:to>
                                    </p:set>
                                    <p:animEffect transition="in" filter="wipe(up)">
                                      <p:cBhvr>
                                        <p:cTn id="12" dur="500"/>
                                        <p:tgtEl>
                                          <p:spTgt spid="139776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97763">
                                            <p:txEl>
                                              <p:pRg st="2" end="2"/>
                                            </p:txEl>
                                          </p:spTgt>
                                        </p:tgtEl>
                                        <p:attrNameLst>
                                          <p:attrName>style.visibility</p:attrName>
                                        </p:attrNameLst>
                                      </p:cBhvr>
                                      <p:to>
                                        <p:strVal val="visible"/>
                                      </p:to>
                                    </p:set>
                                    <p:animEffect transition="in" filter="wipe(up)">
                                      <p:cBhvr>
                                        <p:cTn id="15" dur="500"/>
                                        <p:tgtEl>
                                          <p:spTgt spid="139776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397763">
                                            <p:txEl>
                                              <p:pRg st="3" end="3"/>
                                            </p:txEl>
                                          </p:spTgt>
                                        </p:tgtEl>
                                        <p:attrNameLst>
                                          <p:attrName>style.visibility</p:attrName>
                                        </p:attrNameLst>
                                      </p:cBhvr>
                                      <p:to>
                                        <p:strVal val="visible"/>
                                      </p:to>
                                    </p:set>
                                    <p:animEffect transition="in" filter="wipe(up)">
                                      <p:cBhvr>
                                        <p:cTn id="18" dur="500"/>
                                        <p:tgtEl>
                                          <p:spTgt spid="139776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97763">
                                            <p:txEl>
                                              <p:pRg st="4" end="4"/>
                                            </p:txEl>
                                          </p:spTgt>
                                        </p:tgtEl>
                                        <p:attrNameLst>
                                          <p:attrName>style.visibility</p:attrName>
                                        </p:attrNameLst>
                                      </p:cBhvr>
                                      <p:to>
                                        <p:strVal val="visible"/>
                                      </p:to>
                                    </p:set>
                                    <p:animEffect transition="in" filter="wipe(up)">
                                      <p:cBhvr>
                                        <p:cTn id="21" dur="500"/>
                                        <p:tgtEl>
                                          <p:spTgt spid="139776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97763">
                                            <p:txEl>
                                              <p:pRg st="5" end="5"/>
                                            </p:txEl>
                                          </p:spTgt>
                                        </p:tgtEl>
                                        <p:attrNameLst>
                                          <p:attrName>style.visibility</p:attrName>
                                        </p:attrNameLst>
                                      </p:cBhvr>
                                      <p:to>
                                        <p:strVal val="visible"/>
                                      </p:to>
                                    </p:set>
                                    <p:animEffect transition="in" filter="wipe(up)">
                                      <p:cBhvr>
                                        <p:cTn id="24" dur="500"/>
                                        <p:tgtEl>
                                          <p:spTgt spid="139776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97763">
                                            <p:txEl>
                                              <p:pRg st="6" end="6"/>
                                            </p:txEl>
                                          </p:spTgt>
                                        </p:tgtEl>
                                        <p:attrNameLst>
                                          <p:attrName>style.visibility</p:attrName>
                                        </p:attrNameLst>
                                      </p:cBhvr>
                                      <p:to>
                                        <p:strVal val="visible"/>
                                      </p:to>
                                    </p:set>
                                    <p:animEffect transition="in" filter="wipe(up)">
                                      <p:cBhvr>
                                        <p:cTn id="29" dur="500"/>
                                        <p:tgtEl>
                                          <p:spTgt spid="1397763">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97763">
                                            <p:txEl>
                                              <p:pRg st="7" end="7"/>
                                            </p:txEl>
                                          </p:spTgt>
                                        </p:tgtEl>
                                        <p:attrNameLst>
                                          <p:attrName>style.visibility</p:attrName>
                                        </p:attrNameLst>
                                      </p:cBhvr>
                                      <p:to>
                                        <p:strVal val="visible"/>
                                      </p:to>
                                    </p:set>
                                    <p:animEffect transition="in" filter="wipe(up)">
                                      <p:cBhvr>
                                        <p:cTn id="32" dur="500"/>
                                        <p:tgtEl>
                                          <p:spTgt spid="1397763">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97763">
                                            <p:txEl>
                                              <p:pRg st="8" end="8"/>
                                            </p:txEl>
                                          </p:spTgt>
                                        </p:tgtEl>
                                        <p:attrNameLst>
                                          <p:attrName>style.visibility</p:attrName>
                                        </p:attrNameLst>
                                      </p:cBhvr>
                                      <p:to>
                                        <p:strVal val="visible"/>
                                      </p:to>
                                    </p:set>
                                    <p:animEffect transition="in" filter="wipe(up)">
                                      <p:cBhvr>
                                        <p:cTn id="35" dur="500"/>
                                        <p:tgtEl>
                                          <p:spTgt spid="1397763">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97763">
                                            <p:txEl>
                                              <p:pRg st="9" end="9"/>
                                            </p:txEl>
                                          </p:spTgt>
                                        </p:tgtEl>
                                        <p:attrNameLst>
                                          <p:attrName>style.visibility</p:attrName>
                                        </p:attrNameLst>
                                      </p:cBhvr>
                                      <p:to>
                                        <p:strVal val="visible"/>
                                      </p:to>
                                    </p:set>
                                    <p:animEffect transition="in" filter="wipe(up)">
                                      <p:cBhvr>
                                        <p:cTn id="38" dur="500"/>
                                        <p:tgtEl>
                                          <p:spTgt spid="1397763">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97763">
                                            <p:txEl>
                                              <p:pRg st="10" end="10"/>
                                            </p:txEl>
                                          </p:spTgt>
                                        </p:tgtEl>
                                        <p:attrNameLst>
                                          <p:attrName>style.visibility</p:attrName>
                                        </p:attrNameLst>
                                      </p:cBhvr>
                                      <p:to>
                                        <p:strVal val="visible"/>
                                      </p:to>
                                    </p:set>
                                    <p:animEffect transition="in" filter="wipe(up)">
                                      <p:cBhvr>
                                        <p:cTn id="41" dur="500"/>
                                        <p:tgtEl>
                                          <p:spTgt spid="1397763">
                                            <p:txEl>
                                              <p:pRg st="10" end="10"/>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397763">
                                            <p:txEl>
                                              <p:pRg st="11" end="11"/>
                                            </p:txEl>
                                          </p:spTgt>
                                        </p:tgtEl>
                                        <p:attrNameLst>
                                          <p:attrName>style.visibility</p:attrName>
                                        </p:attrNameLst>
                                      </p:cBhvr>
                                      <p:to>
                                        <p:strVal val="visible"/>
                                      </p:to>
                                    </p:set>
                                    <p:animEffect transition="in" filter="wipe(up)">
                                      <p:cBhvr>
                                        <p:cTn id="44" dur="500"/>
                                        <p:tgtEl>
                                          <p:spTgt spid="1397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776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6331EC1-D2C0-49AB-A2C7-70CC51EF9E9A}" type="slidenum">
              <a:rPr lang="zh-CN" altLang="en-US"/>
              <a:pPr/>
              <a:t>8</a:t>
            </a:fld>
            <a:endParaRPr lang="en-US" altLang="zh-CN"/>
          </a:p>
        </p:txBody>
      </p:sp>
      <p:sp>
        <p:nvSpPr>
          <p:cNvPr id="6" name="日期占位符 4"/>
          <p:cNvSpPr>
            <a:spLocks noGrp="1"/>
          </p:cNvSpPr>
          <p:nvPr>
            <p:ph type="dt" sz="half" idx="11"/>
          </p:nvPr>
        </p:nvSpPr>
        <p:spPr/>
        <p:txBody>
          <a:bodyPr/>
          <a:lstStyle/>
          <a:p>
            <a:fld id="{83CB9DF7-EBB1-4D6B-ABC2-EBFF18551E2E}" type="datetime1">
              <a:rPr lang="zh-CN" altLang="en-US"/>
              <a:pPr/>
              <a:t>2023/3/5</a:t>
            </a:fld>
            <a:endParaRPr lang="en-US" altLang="zh-CN" sz="1000"/>
          </a:p>
        </p:txBody>
      </p:sp>
      <p:sp>
        <p:nvSpPr>
          <p:cNvPr id="1720322" name="Rectangle 2"/>
          <p:cNvSpPr>
            <a:spLocks noGrp="1" noChangeArrowheads="1"/>
          </p:cNvSpPr>
          <p:nvPr>
            <p:ph type="title"/>
          </p:nvPr>
        </p:nvSpPr>
        <p:spPr/>
        <p:txBody>
          <a:bodyPr/>
          <a:lstStyle/>
          <a:p>
            <a:r>
              <a:rPr lang="en-US" altLang="zh-CN"/>
              <a:t>4.3.1 </a:t>
            </a:r>
            <a:r>
              <a:rPr lang="zh-CN" altLang="en-US"/>
              <a:t>模式的定义和删除</a:t>
            </a:r>
          </a:p>
        </p:txBody>
      </p:sp>
      <p:sp>
        <p:nvSpPr>
          <p:cNvPr id="1720323" name="Rectangle 3"/>
          <p:cNvSpPr>
            <a:spLocks noGrp="1" noChangeArrowheads="1"/>
          </p:cNvSpPr>
          <p:nvPr>
            <p:ph type="body" idx="1"/>
          </p:nvPr>
        </p:nvSpPr>
        <p:spPr>
          <a:xfrm>
            <a:off x="650875" y="1143000"/>
            <a:ext cx="8820150" cy="2752725"/>
          </a:xfrm>
        </p:spPr>
        <p:txBody>
          <a:bodyPr/>
          <a:lstStyle/>
          <a:p>
            <a:r>
              <a:rPr lang="zh-CN" altLang="en-US" dirty="0"/>
              <a:t>在</a:t>
            </a:r>
            <a:r>
              <a:rPr lang="en-US" altLang="zh-CN" dirty="0"/>
              <a:t>SQL</a:t>
            </a:r>
            <a:r>
              <a:rPr lang="zh-CN" altLang="en-US" dirty="0"/>
              <a:t>中，一个</a:t>
            </a:r>
            <a:r>
              <a:rPr lang="en-US" altLang="zh-CN" dirty="0"/>
              <a:t>SQL</a:t>
            </a:r>
            <a:r>
              <a:rPr lang="zh-CN" altLang="en-US" dirty="0"/>
              <a:t>模式</a:t>
            </a:r>
            <a:r>
              <a:rPr lang="en-US" altLang="zh-CN" dirty="0"/>
              <a:t>(SQL Schema)</a:t>
            </a:r>
            <a:r>
              <a:rPr lang="zh-CN" altLang="en-US" dirty="0"/>
              <a:t>由</a:t>
            </a:r>
            <a:r>
              <a:rPr lang="zh-CN" altLang="en-US" dirty="0">
                <a:solidFill>
                  <a:srgbClr val="0000FF"/>
                </a:solidFill>
              </a:rPr>
              <a:t>模式名</a:t>
            </a:r>
            <a:r>
              <a:rPr lang="zh-CN" altLang="en-US" dirty="0"/>
              <a:t>、</a:t>
            </a:r>
            <a:r>
              <a:rPr lang="zh-CN" altLang="en-US" dirty="0">
                <a:solidFill>
                  <a:srgbClr val="0000FF"/>
                </a:solidFill>
              </a:rPr>
              <a:t>权限标识符</a:t>
            </a:r>
            <a:r>
              <a:rPr lang="zh-CN" altLang="en-US" dirty="0"/>
              <a:t>和模式中</a:t>
            </a:r>
            <a:r>
              <a:rPr lang="zh-CN" altLang="en-US" dirty="0">
                <a:solidFill>
                  <a:srgbClr val="0000FF"/>
                </a:solidFill>
              </a:rPr>
              <a:t>元素的描述符</a:t>
            </a:r>
            <a:r>
              <a:rPr lang="zh-CN" altLang="en-US" dirty="0"/>
              <a:t>组成。</a:t>
            </a:r>
          </a:p>
          <a:p>
            <a:pPr lvl="1"/>
            <a:r>
              <a:rPr lang="zh-CN" altLang="en-US" dirty="0"/>
              <a:t>权限标识符指明拥有该模式的用户或帐号</a:t>
            </a:r>
          </a:p>
          <a:p>
            <a:pPr lvl="1"/>
            <a:r>
              <a:rPr lang="zh-CN" altLang="en-US" dirty="0"/>
              <a:t>模式元素包含一个数据库应用的表、视图和索引等</a:t>
            </a:r>
          </a:p>
          <a:p>
            <a:pPr lvl="1"/>
            <a:r>
              <a:rPr lang="zh-CN" altLang="en-US" dirty="0"/>
              <a:t>属于同一应用的表、视图和索引等可以定义在同一模式中。</a:t>
            </a:r>
          </a:p>
        </p:txBody>
      </p:sp>
      <p:sp>
        <p:nvSpPr>
          <p:cNvPr id="1720324" name="Rectangle 4"/>
          <p:cNvSpPr>
            <a:spLocks noChangeArrowheads="1"/>
          </p:cNvSpPr>
          <p:nvPr/>
        </p:nvSpPr>
        <p:spPr bwMode="auto">
          <a:xfrm>
            <a:off x="628650" y="3962400"/>
            <a:ext cx="882015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zh-CN" altLang="en-US" sz="2800" dirty="0">
                <a:latin typeface="Times New Roman" pitchFamily="18" charset="0"/>
              </a:rPr>
              <a:t>在定义模式时可先给出模式名和权限标识符，以后再定义其中的元素 ，语法格式：</a:t>
            </a:r>
            <a:endParaRPr lang="en-US" altLang="zh-CN" sz="2800" dirty="0">
              <a:latin typeface="Times New Roman" pitchFamily="18" charset="0"/>
            </a:endParaRPr>
          </a:p>
          <a:p>
            <a:pPr marL="258763" indent="-258763" algn="l" defTabSz="814388">
              <a:lnSpc>
                <a:spcPct val="90000"/>
              </a:lnSpc>
              <a:spcBef>
                <a:spcPct val="35000"/>
              </a:spcBef>
              <a:buClr>
                <a:srgbClr val="27305F"/>
              </a:buClr>
              <a:buSzPct val="60000"/>
              <a:buFont typeface="Wingdings" pitchFamily="2" charset="2"/>
              <a:buNone/>
            </a:pPr>
            <a:r>
              <a:rPr lang="en-US" altLang="zh-CN" dirty="0">
                <a:highlight>
                  <a:srgbClr val="CCFFCC"/>
                </a:highlight>
                <a:latin typeface="Times New Roman" pitchFamily="18" charset="0"/>
              </a:rPr>
              <a:t>CREATE SCHEMA &lt;</a:t>
            </a:r>
            <a:r>
              <a:rPr lang="zh-CN" altLang="en-US" dirty="0">
                <a:highlight>
                  <a:srgbClr val="CCFFCC"/>
                </a:highlight>
                <a:latin typeface="Times New Roman" pitchFamily="18" charset="0"/>
              </a:rPr>
              <a:t>模式名</a:t>
            </a:r>
            <a:r>
              <a:rPr lang="en-US" altLang="zh-CN" dirty="0">
                <a:highlight>
                  <a:srgbClr val="CCFFCC"/>
                </a:highlight>
                <a:latin typeface="Times New Roman" pitchFamily="18" charset="0"/>
              </a:rPr>
              <a:t>&gt;  AUTHORIZATION &lt;</a:t>
            </a:r>
            <a:r>
              <a:rPr lang="zh-CN" altLang="en-US" dirty="0">
                <a:highlight>
                  <a:srgbClr val="CCFFCC"/>
                </a:highlight>
                <a:latin typeface="Times New Roman" pitchFamily="18" charset="0"/>
              </a:rPr>
              <a:t>用户名</a:t>
            </a:r>
            <a:r>
              <a:rPr lang="en-US" altLang="zh-CN" dirty="0">
                <a:highlight>
                  <a:srgbClr val="CCFFCC"/>
                </a:highlight>
                <a:latin typeface="Times New Roman" pitchFamily="18" charset="0"/>
              </a:rPr>
              <a:t>&gt;</a:t>
            </a:r>
          </a:p>
          <a:p>
            <a:pPr marL="649288" lvl="1" indent="-261938" algn="l" defTabSz="814388">
              <a:lnSpc>
                <a:spcPct val="90000"/>
              </a:lnSpc>
              <a:spcBef>
                <a:spcPct val="35000"/>
              </a:spcBef>
              <a:buClr>
                <a:srgbClr val="27305F"/>
              </a:buClr>
              <a:buFontTx/>
              <a:buChar char="–"/>
            </a:pPr>
            <a:r>
              <a:rPr lang="zh-CN" altLang="en-US" sz="2800" dirty="0">
                <a:latin typeface="Times New Roman" pitchFamily="18" charset="0"/>
              </a:rPr>
              <a:t>如果没有指定</a:t>
            </a:r>
            <a:r>
              <a:rPr lang="en-US" altLang="zh-CN" sz="2800" dirty="0">
                <a:latin typeface="Times New Roman" pitchFamily="18" charset="0"/>
              </a:rPr>
              <a:t>&lt;</a:t>
            </a:r>
            <a:r>
              <a:rPr lang="zh-CN" altLang="en-US" sz="2800" dirty="0">
                <a:latin typeface="Times New Roman" pitchFamily="18" charset="0"/>
              </a:rPr>
              <a:t>模式名</a:t>
            </a:r>
            <a:r>
              <a:rPr lang="en-US" altLang="zh-CN" sz="2800" dirty="0">
                <a:latin typeface="Times New Roman" pitchFamily="18" charset="0"/>
              </a:rPr>
              <a:t>&gt;</a:t>
            </a:r>
            <a:r>
              <a:rPr lang="zh-CN" altLang="en-US" sz="2800" dirty="0">
                <a:latin typeface="Times New Roman" pitchFamily="18" charset="0"/>
              </a:rPr>
              <a:t>，则隐含为</a:t>
            </a:r>
            <a:r>
              <a:rPr lang="en-US" altLang="zh-CN" sz="2800" dirty="0">
                <a:latin typeface="Times New Roman" pitchFamily="18" charset="0"/>
              </a:rPr>
              <a:t>&lt;</a:t>
            </a:r>
            <a:r>
              <a:rPr lang="zh-CN" altLang="en-US" sz="2800" dirty="0">
                <a:latin typeface="Times New Roman" pitchFamily="18" charset="0"/>
              </a:rPr>
              <a:t>用户名</a:t>
            </a:r>
            <a:r>
              <a:rPr lang="en-US" altLang="zh-CN" sz="2800" dirty="0">
                <a:latin typeface="Times New Roman" pitchFamily="18" charset="0"/>
              </a:rPr>
              <a:t>&gt;</a:t>
            </a:r>
            <a:endParaRPr lang="zh-CN" altLang="en-US"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20324"/>
                                        </p:tgtEl>
                                        <p:attrNameLst>
                                          <p:attrName>style.visibility</p:attrName>
                                        </p:attrNameLst>
                                      </p:cBhvr>
                                      <p:to>
                                        <p:strVal val="visible"/>
                                      </p:to>
                                    </p:set>
                                    <p:animEffect transition="in" filter="wipe(up)">
                                      <p:cBhvr>
                                        <p:cTn id="7" dur="500"/>
                                        <p:tgtEl>
                                          <p:spTgt spid="1720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24"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3"/>
          <p:cNvSpPr>
            <a:spLocks noGrp="1"/>
          </p:cNvSpPr>
          <p:nvPr>
            <p:ph type="sldNum" sz="quarter" idx="10"/>
          </p:nvPr>
        </p:nvSpPr>
        <p:spPr/>
        <p:txBody>
          <a:bodyPr/>
          <a:lstStyle/>
          <a:p>
            <a:fld id="{93720D57-D7DA-433F-A76F-F19866245459}" type="slidenum">
              <a:rPr lang="zh-CN" altLang="en-US"/>
              <a:pPr/>
              <a:t>80</a:t>
            </a:fld>
            <a:endParaRPr lang="en-US" altLang="zh-CN"/>
          </a:p>
        </p:txBody>
      </p:sp>
      <p:sp>
        <p:nvSpPr>
          <p:cNvPr id="80" name="日期占位符 4"/>
          <p:cNvSpPr>
            <a:spLocks noGrp="1"/>
          </p:cNvSpPr>
          <p:nvPr>
            <p:ph type="dt" sz="half" idx="11"/>
          </p:nvPr>
        </p:nvSpPr>
        <p:spPr/>
        <p:txBody>
          <a:bodyPr/>
          <a:lstStyle/>
          <a:p>
            <a:fld id="{FBC51D67-EAB7-4B8C-830A-72401D92C3A5}" type="datetime1">
              <a:rPr lang="zh-CN" altLang="en-US"/>
              <a:pPr/>
              <a:t>2023/3/5</a:t>
            </a:fld>
            <a:endParaRPr lang="en-US" altLang="zh-CN" sz="1000"/>
          </a:p>
        </p:txBody>
      </p:sp>
      <p:sp>
        <p:nvSpPr>
          <p:cNvPr id="1513474" name="Rectangle 2"/>
          <p:cNvSpPr>
            <a:spLocks noGrp="1" noChangeArrowheads="1"/>
          </p:cNvSpPr>
          <p:nvPr>
            <p:ph type="title"/>
          </p:nvPr>
        </p:nvSpPr>
        <p:spPr/>
        <p:txBody>
          <a:bodyPr/>
          <a:lstStyle/>
          <a:p>
            <a:r>
              <a:rPr lang="zh-CN" altLang="en-US"/>
              <a:t>（</a:t>
            </a:r>
            <a:r>
              <a:rPr lang="en-US" altLang="zh-CN"/>
              <a:t>5</a:t>
            </a:r>
            <a:r>
              <a:rPr lang="zh-CN" altLang="en-US"/>
              <a:t>）复合条件连接</a:t>
            </a:r>
          </a:p>
        </p:txBody>
      </p:sp>
      <p:sp>
        <p:nvSpPr>
          <p:cNvPr id="1513475" name="Rectangle 3"/>
          <p:cNvSpPr>
            <a:spLocks noGrp="1" noChangeArrowheads="1"/>
          </p:cNvSpPr>
          <p:nvPr>
            <p:ph type="body" idx="1"/>
          </p:nvPr>
        </p:nvSpPr>
        <p:spPr>
          <a:xfrm>
            <a:off x="650875" y="1143000"/>
            <a:ext cx="8820150" cy="768350"/>
          </a:xfrm>
        </p:spPr>
        <p:txBody>
          <a:bodyPr/>
          <a:lstStyle/>
          <a:p>
            <a:r>
              <a:rPr lang="zh-CN" altLang="en-US"/>
              <a:t>多表连接的结果可以看作是两表连接结果与第三表的连接，并依此类推</a:t>
            </a:r>
          </a:p>
        </p:txBody>
      </p:sp>
      <p:grpSp>
        <p:nvGrpSpPr>
          <p:cNvPr id="1513476" name="Group 4"/>
          <p:cNvGrpSpPr>
            <a:grpSpLocks/>
          </p:cNvGrpSpPr>
          <p:nvPr/>
        </p:nvGrpSpPr>
        <p:grpSpPr bwMode="auto">
          <a:xfrm>
            <a:off x="1423988" y="1196975"/>
            <a:ext cx="8077200" cy="5384800"/>
            <a:chOff x="384" y="600"/>
            <a:chExt cx="5088" cy="3392"/>
          </a:xfrm>
        </p:grpSpPr>
        <p:sp>
          <p:nvSpPr>
            <p:cNvPr id="1513477" name="Rectangle 5"/>
            <p:cNvSpPr>
              <a:spLocks noChangeArrowheads="1"/>
            </p:cNvSpPr>
            <p:nvPr/>
          </p:nvSpPr>
          <p:spPr bwMode="auto">
            <a:xfrm>
              <a:off x="384" y="600"/>
              <a:ext cx="5040" cy="952"/>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p>
              <a:pPr marL="228600" algn="l">
                <a:lnSpc>
                  <a:spcPct val="90000"/>
                </a:lnSpc>
                <a:tabLst>
                  <a:tab pos="2800350" algn="l"/>
                </a:tabLst>
              </a:pPr>
              <a:r>
                <a:rPr lang="en-US" altLang="en-US" noProof="1">
                  <a:latin typeface="Lucida Sans Typewriter" pitchFamily="49" charset="0"/>
                </a:rPr>
                <a:t>SELECT buyer_name, prod_name, qty</a:t>
              </a:r>
            </a:p>
            <a:p>
              <a:pPr marL="228600" algn="l">
                <a:lnSpc>
                  <a:spcPct val="90000"/>
                </a:lnSpc>
                <a:tabLst>
                  <a:tab pos="2800350" algn="l"/>
                </a:tabLst>
              </a:pPr>
              <a:r>
                <a:rPr lang="en-US" altLang="en-US">
                  <a:latin typeface="Lucida Sans Typewriter" pitchFamily="49" charset="0"/>
                </a:rPr>
                <a:t> </a:t>
              </a:r>
              <a:r>
                <a:rPr lang="en-US" altLang="en-US" noProof="1">
                  <a:latin typeface="Lucida Sans Typewriter" pitchFamily="49" charset="0"/>
                </a:rPr>
                <a:t>FROM buyers</a:t>
              </a:r>
              <a:r>
                <a:rPr lang="en-US" altLang="en-US">
                  <a:latin typeface="Lucida Sans Typewriter" pitchFamily="49" charset="0"/>
                </a:rPr>
                <a:t>,</a:t>
              </a:r>
              <a:r>
                <a:rPr lang="en-US" altLang="en-US" noProof="1">
                  <a:latin typeface="Lucida Sans Typewriter" pitchFamily="49" charset="0"/>
                </a:rPr>
                <a:t> sales</a:t>
              </a:r>
              <a:r>
                <a:rPr lang="en-US" altLang="en-US">
                  <a:latin typeface="Lucida Sans Typewriter" pitchFamily="49" charset="0"/>
                </a:rPr>
                <a:t> , </a:t>
              </a:r>
              <a:r>
                <a:rPr lang="en-US" altLang="en-US" noProof="1">
                  <a:latin typeface="Lucida Sans Typewriter" pitchFamily="49" charset="0"/>
                </a:rPr>
                <a:t>produce</a:t>
              </a:r>
            </a:p>
            <a:p>
              <a:pPr marL="228600" algn="l">
                <a:lnSpc>
                  <a:spcPct val="90000"/>
                </a:lnSpc>
                <a:tabLst>
                  <a:tab pos="2800350" algn="l"/>
                </a:tabLst>
              </a:pPr>
              <a:r>
                <a:rPr lang="en-US" altLang="en-US">
                  <a:latin typeface="Lucida Sans Typewriter" pitchFamily="49" charset="0"/>
                </a:rPr>
                <a:t>  WHERE</a:t>
              </a:r>
              <a:r>
                <a:rPr lang="en-US" altLang="en-US" noProof="1">
                  <a:latin typeface="Lucida Sans Typewriter" pitchFamily="49" charset="0"/>
                </a:rPr>
                <a:t> buyers.buyer_id = sales.buyer_id</a:t>
              </a:r>
            </a:p>
            <a:p>
              <a:pPr marL="228600" algn="l">
                <a:lnSpc>
                  <a:spcPct val="90000"/>
                </a:lnSpc>
                <a:tabLst>
                  <a:tab pos="2800350" algn="l"/>
                </a:tabLst>
              </a:pPr>
              <a:r>
                <a:rPr lang="en-US" altLang="en-US">
                  <a:latin typeface="Lucida Sans Typewriter" pitchFamily="49" charset="0"/>
                </a:rPr>
                <a:t>    AND</a:t>
              </a:r>
              <a:r>
                <a:rPr lang="en-US" altLang="en-US" noProof="1">
                  <a:latin typeface="Lucida Sans Typewriter" pitchFamily="49" charset="0"/>
                </a:rPr>
                <a:t> sales.prod_id = produce.prod_id</a:t>
              </a:r>
            </a:p>
          </p:txBody>
        </p:sp>
        <p:grpSp>
          <p:nvGrpSpPr>
            <p:cNvPr id="1513478" name="Group 6"/>
            <p:cNvGrpSpPr>
              <a:grpSpLocks/>
            </p:cNvGrpSpPr>
            <p:nvPr/>
          </p:nvGrpSpPr>
          <p:grpSpPr bwMode="auto">
            <a:xfrm>
              <a:off x="384" y="1417"/>
              <a:ext cx="5088" cy="2575"/>
              <a:chOff x="336" y="1408"/>
              <a:chExt cx="5184" cy="2624"/>
            </a:xfrm>
          </p:grpSpPr>
          <p:sp>
            <p:nvSpPr>
              <p:cNvPr id="1513479" name="Rectangle 7"/>
              <p:cNvSpPr>
                <a:spLocks noChangeArrowheads="1"/>
              </p:cNvSpPr>
              <p:nvPr/>
            </p:nvSpPr>
            <p:spPr bwMode="auto">
              <a:xfrm>
                <a:off x="1488" y="2688"/>
                <a:ext cx="1536"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3480" name="Rectangle 8"/>
              <p:cNvSpPr>
                <a:spLocks noChangeArrowheads="1"/>
              </p:cNvSpPr>
              <p:nvPr/>
            </p:nvSpPr>
            <p:spPr bwMode="auto">
              <a:xfrm>
                <a:off x="4272" y="1488"/>
                <a:ext cx="960"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3481" name="Rectangle 9"/>
              <p:cNvSpPr>
                <a:spLocks noChangeArrowheads="1"/>
              </p:cNvSpPr>
              <p:nvPr/>
            </p:nvSpPr>
            <p:spPr bwMode="auto">
              <a:xfrm>
                <a:off x="2256" y="1488"/>
                <a:ext cx="1536"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3482" name="Rectangle 10"/>
              <p:cNvSpPr>
                <a:spLocks noChangeArrowheads="1"/>
              </p:cNvSpPr>
              <p:nvPr/>
            </p:nvSpPr>
            <p:spPr bwMode="auto">
              <a:xfrm>
                <a:off x="480" y="1488"/>
                <a:ext cx="1536" cy="1104"/>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3483" name="Text Box 11"/>
              <p:cNvSpPr txBox="1">
                <a:spLocks noChangeArrowheads="1"/>
              </p:cNvSpPr>
              <p:nvPr/>
            </p:nvSpPr>
            <p:spPr bwMode="auto">
              <a:xfrm>
                <a:off x="4391" y="1408"/>
                <a:ext cx="762"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produce</a:t>
                </a:r>
              </a:p>
            </p:txBody>
          </p:sp>
          <p:grpSp>
            <p:nvGrpSpPr>
              <p:cNvPr id="1513484" name="Group 12"/>
              <p:cNvGrpSpPr>
                <a:grpSpLocks/>
              </p:cNvGrpSpPr>
              <p:nvPr/>
            </p:nvGrpSpPr>
            <p:grpSpPr bwMode="auto">
              <a:xfrm>
                <a:off x="4176" y="1632"/>
                <a:ext cx="1344" cy="1104"/>
                <a:chOff x="4176" y="1632"/>
                <a:chExt cx="1344" cy="1104"/>
              </a:xfrm>
            </p:grpSpPr>
            <p:sp>
              <p:nvSpPr>
                <p:cNvPr id="1513485" name="Rectangle 13"/>
                <p:cNvSpPr>
                  <a:spLocks noChangeArrowheads="1"/>
                </p:cNvSpPr>
                <p:nvPr/>
              </p:nvSpPr>
              <p:spPr bwMode="auto">
                <a:xfrm>
                  <a:off x="4176" y="1632"/>
                  <a:ext cx="528"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prod_id</a:t>
                  </a:r>
                </a:p>
              </p:txBody>
            </p:sp>
            <p:sp>
              <p:nvSpPr>
                <p:cNvPr id="1513486" name="Rectangle 14"/>
                <p:cNvSpPr>
                  <a:spLocks noChangeArrowheads="1"/>
                </p:cNvSpPr>
                <p:nvPr/>
              </p:nvSpPr>
              <p:spPr bwMode="auto">
                <a:xfrm>
                  <a:off x="4704" y="1632"/>
                  <a:ext cx="816"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prod_name</a:t>
                  </a:r>
                </a:p>
              </p:txBody>
            </p:sp>
            <p:sp>
              <p:nvSpPr>
                <p:cNvPr id="1513487" name="Rectangle 15"/>
                <p:cNvSpPr>
                  <a:spLocks noChangeArrowheads="1"/>
                </p:cNvSpPr>
                <p:nvPr/>
              </p:nvSpPr>
              <p:spPr bwMode="auto">
                <a:xfrm>
                  <a:off x="4176" y="1796"/>
                  <a:ext cx="528" cy="17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1</a:t>
                  </a:r>
                </a:p>
              </p:txBody>
            </p:sp>
            <p:sp>
              <p:nvSpPr>
                <p:cNvPr id="1513488" name="Rectangle 16"/>
                <p:cNvSpPr>
                  <a:spLocks noChangeArrowheads="1"/>
                </p:cNvSpPr>
                <p:nvPr/>
              </p:nvSpPr>
              <p:spPr bwMode="auto">
                <a:xfrm>
                  <a:off x="4176" y="1968"/>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2</a:t>
                  </a:r>
                </a:p>
              </p:txBody>
            </p:sp>
            <p:sp>
              <p:nvSpPr>
                <p:cNvPr id="1513489" name="Rectangle 17"/>
                <p:cNvSpPr>
                  <a:spLocks noChangeArrowheads="1"/>
                </p:cNvSpPr>
                <p:nvPr/>
              </p:nvSpPr>
              <p:spPr bwMode="auto">
                <a:xfrm>
                  <a:off x="4176" y="2160"/>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3</a:t>
                  </a:r>
                </a:p>
              </p:txBody>
            </p:sp>
            <p:sp>
              <p:nvSpPr>
                <p:cNvPr id="1513490" name="Rectangle 18"/>
                <p:cNvSpPr>
                  <a:spLocks noChangeArrowheads="1"/>
                </p:cNvSpPr>
                <p:nvPr/>
              </p:nvSpPr>
              <p:spPr bwMode="auto">
                <a:xfrm>
                  <a:off x="4176" y="2352"/>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4</a:t>
                  </a:r>
                </a:p>
              </p:txBody>
            </p:sp>
            <p:sp>
              <p:nvSpPr>
                <p:cNvPr id="1513491" name="Rectangle 19"/>
                <p:cNvSpPr>
                  <a:spLocks noChangeArrowheads="1"/>
                </p:cNvSpPr>
                <p:nvPr/>
              </p:nvSpPr>
              <p:spPr bwMode="auto">
                <a:xfrm>
                  <a:off x="4704" y="1796"/>
                  <a:ext cx="816" cy="17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Apples</a:t>
                  </a:r>
                </a:p>
              </p:txBody>
            </p:sp>
            <p:sp>
              <p:nvSpPr>
                <p:cNvPr id="1513492" name="Rectangle 20"/>
                <p:cNvSpPr>
                  <a:spLocks noChangeArrowheads="1"/>
                </p:cNvSpPr>
                <p:nvPr/>
              </p:nvSpPr>
              <p:spPr bwMode="auto">
                <a:xfrm>
                  <a:off x="4704" y="1968"/>
                  <a:ext cx="81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Pears</a:t>
                  </a:r>
                </a:p>
              </p:txBody>
            </p:sp>
            <p:sp>
              <p:nvSpPr>
                <p:cNvPr id="1513493" name="Rectangle 21"/>
                <p:cNvSpPr>
                  <a:spLocks noChangeArrowheads="1"/>
                </p:cNvSpPr>
                <p:nvPr/>
              </p:nvSpPr>
              <p:spPr bwMode="auto">
                <a:xfrm>
                  <a:off x="4704" y="2160"/>
                  <a:ext cx="81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Oranges</a:t>
                  </a:r>
                </a:p>
              </p:txBody>
            </p:sp>
            <p:sp>
              <p:nvSpPr>
                <p:cNvPr id="1513494" name="Rectangle 22"/>
                <p:cNvSpPr>
                  <a:spLocks noChangeArrowheads="1"/>
                </p:cNvSpPr>
                <p:nvPr/>
              </p:nvSpPr>
              <p:spPr bwMode="auto">
                <a:xfrm>
                  <a:off x="4704" y="2352"/>
                  <a:ext cx="81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Bananas</a:t>
                  </a:r>
                </a:p>
              </p:txBody>
            </p:sp>
            <p:sp>
              <p:nvSpPr>
                <p:cNvPr id="1513495" name="Rectangle 23"/>
                <p:cNvSpPr>
                  <a:spLocks noChangeArrowheads="1"/>
                </p:cNvSpPr>
                <p:nvPr/>
              </p:nvSpPr>
              <p:spPr bwMode="auto">
                <a:xfrm>
                  <a:off x="4176" y="2544"/>
                  <a:ext cx="528"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5</a:t>
                  </a:r>
                </a:p>
              </p:txBody>
            </p:sp>
            <p:sp>
              <p:nvSpPr>
                <p:cNvPr id="1513496" name="Rectangle 24"/>
                <p:cNvSpPr>
                  <a:spLocks noChangeArrowheads="1"/>
                </p:cNvSpPr>
                <p:nvPr/>
              </p:nvSpPr>
              <p:spPr bwMode="auto">
                <a:xfrm>
                  <a:off x="4704" y="2544"/>
                  <a:ext cx="816"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Peaches</a:t>
                  </a:r>
                </a:p>
              </p:txBody>
            </p:sp>
          </p:grpSp>
          <p:sp>
            <p:nvSpPr>
              <p:cNvPr id="1513497" name="Text Box 25"/>
              <p:cNvSpPr txBox="1">
                <a:spLocks noChangeArrowheads="1"/>
              </p:cNvSpPr>
              <p:nvPr/>
            </p:nvSpPr>
            <p:spPr bwMode="auto">
              <a:xfrm>
                <a:off x="678" y="1408"/>
                <a:ext cx="653"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buyers</a:t>
                </a:r>
              </a:p>
            </p:txBody>
          </p:sp>
          <p:grpSp>
            <p:nvGrpSpPr>
              <p:cNvPr id="1513498" name="Group 26"/>
              <p:cNvGrpSpPr>
                <a:grpSpLocks/>
              </p:cNvGrpSpPr>
              <p:nvPr/>
            </p:nvGrpSpPr>
            <p:grpSpPr bwMode="auto">
              <a:xfrm>
                <a:off x="336" y="1632"/>
                <a:ext cx="1392" cy="912"/>
                <a:chOff x="336" y="1632"/>
                <a:chExt cx="1392" cy="912"/>
              </a:xfrm>
            </p:grpSpPr>
            <p:sp>
              <p:nvSpPr>
                <p:cNvPr id="1513499" name="Rectangle 27"/>
                <p:cNvSpPr>
                  <a:spLocks noChangeArrowheads="1"/>
                </p:cNvSpPr>
                <p:nvPr/>
              </p:nvSpPr>
              <p:spPr bwMode="auto">
                <a:xfrm>
                  <a:off x="336" y="1632"/>
                  <a:ext cx="528"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buyer_id</a:t>
                  </a:r>
                </a:p>
              </p:txBody>
            </p:sp>
            <p:sp>
              <p:nvSpPr>
                <p:cNvPr id="1513500" name="Rectangle 28"/>
                <p:cNvSpPr>
                  <a:spLocks noChangeArrowheads="1"/>
                </p:cNvSpPr>
                <p:nvPr/>
              </p:nvSpPr>
              <p:spPr bwMode="auto">
                <a:xfrm>
                  <a:off x="336" y="1796"/>
                  <a:ext cx="528" cy="17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1</a:t>
                  </a:r>
                </a:p>
              </p:txBody>
            </p:sp>
            <p:sp>
              <p:nvSpPr>
                <p:cNvPr id="1513501" name="Rectangle 29"/>
                <p:cNvSpPr>
                  <a:spLocks noChangeArrowheads="1"/>
                </p:cNvSpPr>
                <p:nvPr/>
              </p:nvSpPr>
              <p:spPr bwMode="auto">
                <a:xfrm>
                  <a:off x="336" y="1968"/>
                  <a:ext cx="528"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2</a:t>
                  </a:r>
                </a:p>
              </p:txBody>
            </p:sp>
            <p:sp>
              <p:nvSpPr>
                <p:cNvPr id="1513502" name="Rectangle 30"/>
                <p:cNvSpPr>
                  <a:spLocks noChangeArrowheads="1"/>
                </p:cNvSpPr>
                <p:nvPr/>
              </p:nvSpPr>
              <p:spPr bwMode="auto">
                <a:xfrm>
                  <a:off x="336" y="2160"/>
                  <a:ext cx="528"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3</a:t>
                  </a:r>
                </a:p>
              </p:txBody>
            </p:sp>
            <p:sp>
              <p:nvSpPr>
                <p:cNvPr id="1513503" name="Rectangle 31"/>
                <p:cNvSpPr>
                  <a:spLocks noChangeArrowheads="1"/>
                </p:cNvSpPr>
                <p:nvPr/>
              </p:nvSpPr>
              <p:spPr bwMode="auto">
                <a:xfrm>
                  <a:off x="336" y="2352"/>
                  <a:ext cx="528"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4</a:t>
                  </a:r>
                </a:p>
              </p:txBody>
            </p:sp>
            <p:sp>
              <p:nvSpPr>
                <p:cNvPr id="1513504" name="Rectangle 32"/>
                <p:cNvSpPr>
                  <a:spLocks noChangeArrowheads="1"/>
                </p:cNvSpPr>
                <p:nvPr/>
              </p:nvSpPr>
              <p:spPr bwMode="auto">
                <a:xfrm>
                  <a:off x="864" y="1632"/>
                  <a:ext cx="864"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buyer_name</a:t>
                  </a:r>
                </a:p>
              </p:txBody>
            </p:sp>
            <p:sp>
              <p:nvSpPr>
                <p:cNvPr id="1513505" name="Rectangle 33"/>
                <p:cNvSpPr>
                  <a:spLocks noChangeArrowheads="1"/>
                </p:cNvSpPr>
                <p:nvPr/>
              </p:nvSpPr>
              <p:spPr bwMode="auto">
                <a:xfrm>
                  <a:off x="864" y="1796"/>
                  <a:ext cx="864" cy="17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Adam Barr</a:t>
                  </a:r>
                </a:p>
              </p:txBody>
            </p:sp>
            <p:sp>
              <p:nvSpPr>
                <p:cNvPr id="1513506" name="Rectangle 34"/>
                <p:cNvSpPr>
                  <a:spLocks noChangeArrowheads="1"/>
                </p:cNvSpPr>
                <p:nvPr/>
              </p:nvSpPr>
              <p:spPr bwMode="auto">
                <a:xfrm>
                  <a:off x="864" y="1968"/>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Sean Chai</a:t>
                  </a:r>
                </a:p>
              </p:txBody>
            </p:sp>
            <p:sp>
              <p:nvSpPr>
                <p:cNvPr id="1513507" name="Rectangle 35"/>
                <p:cNvSpPr>
                  <a:spLocks noChangeArrowheads="1"/>
                </p:cNvSpPr>
                <p:nvPr/>
              </p:nvSpPr>
              <p:spPr bwMode="auto">
                <a:xfrm>
                  <a:off x="864" y="2160"/>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Eva </a:t>
                  </a:r>
                  <a:r>
                    <a:rPr lang="en-US" altLang="en-US" sz="1600" dirty="0" err="1"/>
                    <a:t>Corets</a:t>
                  </a:r>
                  <a:endParaRPr lang="en-US" altLang="en-US" sz="1600" dirty="0"/>
                </a:p>
              </p:txBody>
            </p:sp>
            <p:sp>
              <p:nvSpPr>
                <p:cNvPr id="1513508" name="Rectangle 36"/>
                <p:cNvSpPr>
                  <a:spLocks noChangeArrowheads="1"/>
                </p:cNvSpPr>
                <p:nvPr/>
              </p:nvSpPr>
              <p:spPr bwMode="auto">
                <a:xfrm>
                  <a:off x="864" y="2352"/>
                  <a:ext cx="864"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Erin </a:t>
                  </a:r>
                  <a:r>
                    <a:rPr lang="en-US" altLang="en-US" sz="1600" dirty="0" err="1"/>
                    <a:t>O’Melia</a:t>
                  </a:r>
                  <a:endParaRPr lang="en-US" altLang="en-US" sz="1600" dirty="0"/>
                </a:p>
              </p:txBody>
            </p:sp>
          </p:grpSp>
          <p:sp>
            <p:nvSpPr>
              <p:cNvPr id="1513509" name="Text Box 37"/>
              <p:cNvSpPr txBox="1">
                <a:spLocks noChangeArrowheads="1"/>
              </p:cNvSpPr>
              <p:nvPr/>
            </p:nvSpPr>
            <p:spPr bwMode="auto">
              <a:xfrm>
                <a:off x="2710" y="1408"/>
                <a:ext cx="526"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sales</a:t>
                </a:r>
              </a:p>
            </p:txBody>
          </p:sp>
          <p:grpSp>
            <p:nvGrpSpPr>
              <p:cNvPr id="1513510" name="Group 38"/>
              <p:cNvGrpSpPr>
                <a:grpSpLocks/>
              </p:cNvGrpSpPr>
              <p:nvPr/>
            </p:nvGrpSpPr>
            <p:grpSpPr bwMode="auto">
              <a:xfrm>
                <a:off x="2160" y="1632"/>
                <a:ext cx="1632" cy="1104"/>
                <a:chOff x="2160" y="1632"/>
                <a:chExt cx="1632" cy="1104"/>
              </a:xfrm>
            </p:grpSpPr>
            <p:sp>
              <p:nvSpPr>
                <p:cNvPr id="1513511" name="Rectangle 39"/>
                <p:cNvSpPr>
                  <a:spLocks noChangeArrowheads="1"/>
                </p:cNvSpPr>
                <p:nvPr/>
              </p:nvSpPr>
              <p:spPr bwMode="auto">
                <a:xfrm>
                  <a:off x="2160" y="1632"/>
                  <a:ext cx="624"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buyer_id</a:t>
                  </a:r>
                </a:p>
              </p:txBody>
            </p:sp>
            <p:sp>
              <p:nvSpPr>
                <p:cNvPr id="1513512" name="Rectangle 40"/>
                <p:cNvSpPr>
                  <a:spLocks noChangeArrowheads="1"/>
                </p:cNvSpPr>
                <p:nvPr/>
              </p:nvSpPr>
              <p:spPr bwMode="auto">
                <a:xfrm>
                  <a:off x="2160" y="1796"/>
                  <a:ext cx="624" cy="17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1</a:t>
                  </a:r>
                </a:p>
              </p:txBody>
            </p:sp>
            <p:sp>
              <p:nvSpPr>
                <p:cNvPr id="1513513" name="Rectangle 41"/>
                <p:cNvSpPr>
                  <a:spLocks noChangeArrowheads="1"/>
                </p:cNvSpPr>
                <p:nvPr/>
              </p:nvSpPr>
              <p:spPr bwMode="auto">
                <a:xfrm>
                  <a:off x="2160" y="1968"/>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1</a:t>
                  </a:r>
                </a:p>
              </p:txBody>
            </p:sp>
            <p:sp>
              <p:nvSpPr>
                <p:cNvPr id="1513514" name="Rectangle 42"/>
                <p:cNvSpPr>
                  <a:spLocks noChangeArrowheads="1"/>
                </p:cNvSpPr>
                <p:nvPr/>
              </p:nvSpPr>
              <p:spPr bwMode="auto">
                <a:xfrm>
                  <a:off x="2160" y="2160"/>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3</a:t>
                  </a:r>
                </a:p>
              </p:txBody>
            </p:sp>
            <p:sp>
              <p:nvSpPr>
                <p:cNvPr id="1513515" name="Rectangle 43"/>
                <p:cNvSpPr>
                  <a:spLocks noChangeArrowheads="1"/>
                </p:cNvSpPr>
                <p:nvPr/>
              </p:nvSpPr>
              <p:spPr bwMode="auto">
                <a:xfrm>
                  <a:off x="2160" y="2352"/>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4</a:t>
                  </a:r>
                </a:p>
              </p:txBody>
            </p:sp>
            <p:sp>
              <p:nvSpPr>
                <p:cNvPr id="1513516" name="Rectangle 44"/>
                <p:cNvSpPr>
                  <a:spLocks noChangeArrowheads="1"/>
                </p:cNvSpPr>
                <p:nvPr/>
              </p:nvSpPr>
              <p:spPr bwMode="auto">
                <a:xfrm>
                  <a:off x="2784" y="1632"/>
                  <a:ext cx="576"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prod_id</a:t>
                  </a:r>
                </a:p>
              </p:txBody>
            </p:sp>
            <p:sp>
              <p:nvSpPr>
                <p:cNvPr id="1513517" name="Rectangle 45"/>
                <p:cNvSpPr>
                  <a:spLocks noChangeArrowheads="1"/>
                </p:cNvSpPr>
                <p:nvPr/>
              </p:nvSpPr>
              <p:spPr bwMode="auto">
                <a:xfrm>
                  <a:off x="2784" y="1796"/>
                  <a:ext cx="576" cy="17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2</a:t>
                  </a:r>
                </a:p>
              </p:txBody>
            </p:sp>
            <p:sp>
              <p:nvSpPr>
                <p:cNvPr id="1513518" name="Rectangle 46"/>
                <p:cNvSpPr>
                  <a:spLocks noChangeArrowheads="1"/>
                </p:cNvSpPr>
                <p:nvPr/>
              </p:nvSpPr>
              <p:spPr bwMode="auto">
                <a:xfrm>
                  <a:off x="2784" y="1968"/>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3</a:t>
                  </a:r>
                </a:p>
              </p:txBody>
            </p:sp>
            <p:sp>
              <p:nvSpPr>
                <p:cNvPr id="1513519" name="Rectangle 47"/>
                <p:cNvSpPr>
                  <a:spLocks noChangeArrowheads="1"/>
                </p:cNvSpPr>
                <p:nvPr/>
              </p:nvSpPr>
              <p:spPr bwMode="auto">
                <a:xfrm>
                  <a:off x="2784" y="2160"/>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1</a:t>
                  </a:r>
                </a:p>
              </p:txBody>
            </p:sp>
            <p:sp>
              <p:nvSpPr>
                <p:cNvPr id="1513520" name="Rectangle 48"/>
                <p:cNvSpPr>
                  <a:spLocks noChangeArrowheads="1"/>
                </p:cNvSpPr>
                <p:nvPr/>
              </p:nvSpPr>
              <p:spPr bwMode="auto">
                <a:xfrm>
                  <a:off x="2784" y="2352"/>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5</a:t>
                  </a:r>
                </a:p>
              </p:txBody>
            </p:sp>
            <p:sp>
              <p:nvSpPr>
                <p:cNvPr id="1513521" name="Rectangle 49"/>
                <p:cNvSpPr>
                  <a:spLocks noChangeArrowheads="1"/>
                </p:cNvSpPr>
                <p:nvPr/>
              </p:nvSpPr>
              <p:spPr bwMode="auto">
                <a:xfrm>
                  <a:off x="2160" y="2544"/>
                  <a:ext cx="624" cy="192"/>
                </a:xfrm>
                <a:prstGeom prst="rect">
                  <a:avLst/>
                </a:prstGeom>
                <a:gradFill rotWithShape="0">
                  <a:gsLst>
                    <a:gs pos="0">
                      <a:srgbClr val="FFCC00"/>
                    </a:gs>
                    <a:gs pos="100000">
                      <a:srgbClr val="FFCC00">
                        <a:gamma/>
                        <a:tint val="27451"/>
                        <a:invGamma/>
                      </a:srgbClr>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r>
                    <a:rPr lang="en-US" altLang="en-US" sz="1600"/>
                    <a:t>2</a:t>
                  </a:r>
                </a:p>
              </p:txBody>
            </p:sp>
            <p:sp>
              <p:nvSpPr>
                <p:cNvPr id="1513522" name="Rectangle 50"/>
                <p:cNvSpPr>
                  <a:spLocks noChangeArrowheads="1"/>
                </p:cNvSpPr>
                <p:nvPr/>
              </p:nvSpPr>
              <p:spPr bwMode="auto">
                <a:xfrm>
                  <a:off x="2784" y="2544"/>
                  <a:ext cx="576" cy="192"/>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1600"/>
                    <a:t>2</a:t>
                  </a:r>
                </a:p>
              </p:txBody>
            </p:sp>
            <p:sp>
              <p:nvSpPr>
                <p:cNvPr id="1513523" name="Rectangle 51"/>
                <p:cNvSpPr>
                  <a:spLocks noChangeArrowheads="1"/>
                </p:cNvSpPr>
                <p:nvPr/>
              </p:nvSpPr>
              <p:spPr bwMode="auto">
                <a:xfrm>
                  <a:off x="3360" y="1632"/>
                  <a:ext cx="432" cy="164"/>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qty</a:t>
                  </a:r>
                </a:p>
              </p:txBody>
            </p:sp>
            <p:sp>
              <p:nvSpPr>
                <p:cNvPr id="1513524" name="Rectangle 52"/>
                <p:cNvSpPr>
                  <a:spLocks noChangeArrowheads="1"/>
                </p:cNvSpPr>
                <p:nvPr/>
              </p:nvSpPr>
              <p:spPr bwMode="auto">
                <a:xfrm>
                  <a:off x="3360" y="1796"/>
                  <a:ext cx="432" cy="17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15</a:t>
                  </a:r>
                </a:p>
              </p:txBody>
            </p:sp>
            <p:sp>
              <p:nvSpPr>
                <p:cNvPr id="1513525" name="Rectangle 53"/>
                <p:cNvSpPr>
                  <a:spLocks noChangeArrowheads="1"/>
                </p:cNvSpPr>
                <p:nvPr/>
              </p:nvSpPr>
              <p:spPr bwMode="auto">
                <a:xfrm>
                  <a:off x="3360" y="1968"/>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5</a:t>
                  </a:r>
                </a:p>
              </p:txBody>
            </p:sp>
            <p:sp>
              <p:nvSpPr>
                <p:cNvPr id="1513526" name="Rectangle 54"/>
                <p:cNvSpPr>
                  <a:spLocks noChangeArrowheads="1"/>
                </p:cNvSpPr>
                <p:nvPr/>
              </p:nvSpPr>
              <p:spPr bwMode="auto">
                <a:xfrm>
                  <a:off x="3360" y="2160"/>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37</a:t>
                  </a:r>
                </a:p>
              </p:txBody>
            </p:sp>
            <p:sp>
              <p:nvSpPr>
                <p:cNvPr id="1513527" name="Rectangle 55"/>
                <p:cNvSpPr>
                  <a:spLocks noChangeArrowheads="1"/>
                </p:cNvSpPr>
                <p:nvPr/>
              </p:nvSpPr>
              <p:spPr bwMode="auto">
                <a:xfrm>
                  <a:off x="3360" y="2352"/>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11</a:t>
                  </a:r>
                </a:p>
              </p:txBody>
            </p:sp>
            <p:sp>
              <p:nvSpPr>
                <p:cNvPr id="1513528" name="Rectangle 56"/>
                <p:cNvSpPr>
                  <a:spLocks noChangeArrowheads="1"/>
                </p:cNvSpPr>
                <p:nvPr/>
              </p:nvSpPr>
              <p:spPr bwMode="auto">
                <a:xfrm>
                  <a:off x="3360" y="2544"/>
                  <a:ext cx="432"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1003</a:t>
                  </a:r>
                </a:p>
              </p:txBody>
            </p:sp>
          </p:grpSp>
          <p:sp>
            <p:nvSpPr>
              <p:cNvPr id="1513529" name="Freeform 57"/>
              <p:cNvSpPr>
                <a:spLocks/>
              </p:cNvSpPr>
              <p:nvPr/>
            </p:nvSpPr>
            <p:spPr bwMode="auto">
              <a:xfrm>
                <a:off x="336" y="2544"/>
                <a:ext cx="2448" cy="1440"/>
              </a:xfrm>
              <a:custGeom>
                <a:avLst/>
                <a:gdLst>
                  <a:gd name="T0" fmla="*/ 0 w 2448"/>
                  <a:gd name="T1" fmla="*/ 0 h 1440"/>
                  <a:gd name="T2" fmla="*/ 0 w 2448"/>
                  <a:gd name="T3" fmla="*/ 1440 h 1440"/>
                  <a:gd name="T4" fmla="*/ 2448 w 2448"/>
                  <a:gd name="T5" fmla="*/ 1440 h 1440"/>
                  <a:gd name="T6" fmla="*/ 2448 w 2448"/>
                  <a:gd name="T7" fmla="*/ 192 h 1440"/>
                  <a:gd name="T8" fmla="*/ 1824 w 2448"/>
                  <a:gd name="T9" fmla="*/ 192 h 1440"/>
                  <a:gd name="T10" fmla="*/ 1824 w 2448"/>
                  <a:gd name="T11" fmla="*/ 480 h 1440"/>
                  <a:gd name="T12" fmla="*/ 528 w 2448"/>
                  <a:gd name="T13" fmla="*/ 480 h 1440"/>
                  <a:gd name="T14" fmla="*/ 528 w 2448"/>
                  <a:gd name="T15" fmla="*/ 0 h 1440"/>
                  <a:gd name="T16" fmla="*/ 0 w 2448"/>
                  <a:gd name="T17"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8" h="1440">
                    <a:moveTo>
                      <a:pt x="0" y="0"/>
                    </a:moveTo>
                    <a:lnTo>
                      <a:pt x="0" y="1440"/>
                    </a:lnTo>
                    <a:lnTo>
                      <a:pt x="2448" y="1440"/>
                    </a:lnTo>
                    <a:lnTo>
                      <a:pt x="2448" y="192"/>
                    </a:lnTo>
                    <a:lnTo>
                      <a:pt x="1824" y="192"/>
                    </a:lnTo>
                    <a:lnTo>
                      <a:pt x="1824" y="480"/>
                    </a:lnTo>
                    <a:lnTo>
                      <a:pt x="528" y="480"/>
                    </a:lnTo>
                    <a:lnTo>
                      <a:pt x="528" y="0"/>
                    </a:lnTo>
                    <a:lnTo>
                      <a:pt x="0" y="0"/>
                    </a:lnTo>
                    <a:close/>
                  </a:path>
                </a:pathLst>
              </a:custGeom>
              <a:gradFill rotWithShape="0">
                <a:gsLst>
                  <a:gs pos="0">
                    <a:srgbClr val="FFCC00"/>
                  </a:gs>
                  <a:gs pos="100000">
                    <a:srgbClr val="FFCC00">
                      <a:gamma/>
                      <a:tint val="27451"/>
                      <a:invGamma/>
                    </a:srgbClr>
                  </a:gs>
                </a:gsLst>
                <a:lin ang="5400000" scaled="1"/>
              </a:gradFill>
              <a:ln w="9525" cap="flat" cmpd="sng">
                <a:solidFill>
                  <a:schemeClr val="tx1"/>
                </a:solidFill>
                <a:prstDash val="solid"/>
                <a:round/>
                <a:headEnd type="none" w="med" len="med"/>
                <a:tailEnd type="none" w="med" len="med"/>
              </a:ln>
              <a:effectLst>
                <a:outerShdw dist="107763" dir="2700000" algn="ctr" rotWithShape="0">
                  <a:srgbClr val="C0C0C0"/>
                </a:outerShdw>
              </a:effectLst>
            </p:spPr>
            <p:txBody>
              <a:bodyPr wrap="none" anchor="ctr"/>
              <a:lstStyle/>
              <a:p>
                <a:endParaRPr lang="zh-CN" altLang="en-US"/>
              </a:p>
            </p:txBody>
          </p:sp>
          <p:sp>
            <p:nvSpPr>
              <p:cNvPr id="1513530" name="Text Box 58"/>
              <p:cNvSpPr txBox="1">
                <a:spLocks noChangeArrowheads="1"/>
              </p:cNvSpPr>
              <p:nvPr/>
            </p:nvSpPr>
            <p:spPr bwMode="auto">
              <a:xfrm>
                <a:off x="1480" y="2656"/>
                <a:ext cx="617"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Result</a:t>
                </a:r>
              </a:p>
            </p:txBody>
          </p:sp>
          <p:sp>
            <p:nvSpPr>
              <p:cNvPr id="1513531" name="Freeform 59"/>
              <p:cNvSpPr>
                <a:spLocks/>
              </p:cNvSpPr>
              <p:nvPr/>
            </p:nvSpPr>
            <p:spPr bwMode="auto">
              <a:xfrm>
                <a:off x="2784" y="2736"/>
                <a:ext cx="1920" cy="1248"/>
              </a:xfrm>
              <a:custGeom>
                <a:avLst/>
                <a:gdLst>
                  <a:gd name="T0" fmla="*/ 0 w 1920"/>
                  <a:gd name="T1" fmla="*/ 0 h 1248"/>
                  <a:gd name="T2" fmla="*/ 0 w 1920"/>
                  <a:gd name="T3" fmla="*/ 1248 h 1248"/>
                  <a:gd name="T4" fmla="*/ 1920 w 1920"/>
                  <a:gd name="T5" fmla="*/ 1248 h 1248"/>
                  <a:gd name="T6" fmla="*/ 1920 w 1920"/>
                  <a:gd name="T7" fmla="*/ 0 h 1248"/>
                  <a:gd name="T8" fmla="*/ 1392 w 1920"/>
                  <a:gd name="T9" fmla="*/ 0 h 1248"/>
                  <a:gd name="T10" fmla="*/ 1392 w 1920"/>
                  <a:gd name="T11" fmla="*/ 288 h 1248"/>
                  <a:gd name="T12" fmla="*/ 576 w 1920"/>
                  <a:gd name="T13" fmla="*/ 288 h 1248"/>
                  <a:gd name="T14" fmla="*/ 576 w 1920"/>
                  <a:gd name="T15" fmla="*/ 0 h 1248"/>
                  <a:gd name="T16" fmla="*/ 0 w 1920"/>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0" h="1248">
                    <a:moveTo>
                      <a:pt x="0" y="0"/>
                    </a:moveTo>
                    <a:lnTo>
                      <a:pt x="0" y="1248"/>
                    </a:lnTo>
                    <a:lnTo>
                      <a:pt x="1920" y="1248"/>
                    </a:lnTo>
                    <a:lnTo>
                      <a:pt x="1920" y="0"/>
                    </a:lnTo>
                    <a:lnTo>
                      <a:pt x="1392" y="0"/>
                    </a:lnTo>
                    <a:lnTo>
                      <a:pt x="1392" y="288"/>
                    </a:lnTo>
                    <a:lnTo>
                      <a:pt x="576" y="288"/>
                    </a:lnTo>
                    <a:lnTo>
                      <a:pt x="576" y="0"/>
                    </a:lnTo>
                    <a:lnTo>
                      <a:pt x="0" y="0"/>
                    </a:lnTo>
                    <a:close/>
                  </a:path>
                </a:pathLst>
              </a:custGeom>
              <a:gradFill rotWithShape="0">
                <a:gsLst>
                  <a:gs pos="0">
                    <a:srgbClr val="99CCFF"/>
                  </a:gs>
                  <a:gs pos="100000">
                    <a:srgbClr val="99CCFF">
                      <a:gamma/>
                      <a:tint val="0"/>
                      <a:invGamma/>
                    </a:srgbClr>
                  </a:gs>
                </a:gsLst>
                <a:lin ang="5400000" scaled="1"/>
              </a:gradFill>
              <a:ln w="9525" cap="flat" cmpd="sng">
                <a:solidFill>
                  <a:schemeClr val="tx1"/>
                </a:solidFill>
                <a:prstDash val="solid"/>
                <a:round/>
                <a:headEnd type="none" w="med" len="med"/>
                <a:tailEnd type="none" w="med" len="med"/>
              </a:ln>
              <a:effectLst>
                <a:outerShdw dist="125724" dir="2700000" algn="ctr" rotWithShape="0">
                  <a:srgbClr val="C0C0C0"/>
                </a:outerShdw>
              </a:effectLst>
            </p:spPr>
            <p:txBody>
              <a:bodyPr wrap="none" lIns="182880" tIns="182880" rIns="182880" bIns="182880" anchor="ctr"/>
              <a:lstStyle/>
              <a:p>
                <a:endParaRPr lang="zh-CN" altLang="en-US"/>
              </a:p>
            </p:txBody>
          </p:sp>
          <p:grpSp>
            <p:nvGrpSpPr>
              <p:cNvPr id="1513532" name="Group 60"/>
              <p:cNvGrpSpPr>
                <a:grpSpLocks/>
              </p:cNvGrpSpPr>
              <p:nvPr/>
            </p:nvGrpSpPr>
            <p:grpSpPr bwMode="auto">
              <a:xfrm>
                <a:off x="1584" y="2880"/>
                <a:ext cx="2496" cy="1152"/>
                <a:chOff x="1584" y="2880"/>
                <a:chExt cx="2496" cy="1152"/>
              </a:xfrm>
            </p:grpSpPr>
            <p:sp>
              <p:nvSpPr>
                <p:cNvPr id="1513533" name="Rectangle 61"/>
                <p:cNvSpPr>
                  <a:spLocks noChangeArrowheads="1"/>
                </p:cNvSpPr>
                <p:nvPr/>
              </p:nvSpPr>
              <p:spPr bwMode="auto">
                <a:xfrm>
                  <a:off x="1584" y="2880"/>
                  <a:ext cx="1283" cy="183"/>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buyer_name</a:t>
                  </a:r>
                </a:p>
              </p:txBody>
            </p:sp>
            <p:sp>
              <p:nvSpPr>
                <p:cNvPr id="1513534" name="Rectangle 62"/>
                <p:cNvSpPr>
                  <a:spLocks noChangeArrowheads="1"/>
                </p:cNvSpPr>
                <p:nvPr/>
              </p:nvSpPr>
              <p:spPr bwMode="auto">
                <a:xfrm>
                  <a:off x="1584" y="3063"/>
                  <a:ext cx="1283"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Eva </a:t>
                  </a:r>
                  <a:r>
                    <a:rPr lang="en-US" altLang="en-US" sz="1600" dirty="0" err="1"/>
                    <a:t>Corets</a:t>
                  </a:r>
                  <a:endParaRPr lang="en-US" altLang="en-US" sz="1600" dirty="0"/>
                </a:p>
              </p:txBody>
            </p:sp>
            <p:sp>
              <p:nvSpPr>
                <p:cNvPr id="1513535" name="Rectangle 63"/>
                <p:cNvSpPr>
                  <a:spLocks noChangeArrowheads="1"/>
                </p:cNvSpPr>
                <p:nvPr/>
              </p:nvSpPr>
              <p:spPr bwMode="auto">
                <a:xfrm>
                  <a:off x="1584" y="3255"/>
                  <a:ext cx="1283"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Adam Barr</a:t>
                  </a:r>
                </a:p>
              </p:txBody>
            </p:sp>
            <p:sp>
              <p:nvSpPr>
                <p:cNvPr id="1513536" name="Rectangle 64"/>
                <p:cNvSpPr>
                  <a:spLocks noChangeArrowheads="1"/>
                </p:cNvSpPr>
                <p:nvPr/>
              </p:nvSpPr>
              <p:spPr bwMode="auto">
                <a:xfrm>
                  <a:off x="1595" y="3447"/>
                  <a:ext cx="1283"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Sean Chai</a:t>
                  </a:r>
                </a:p>
              </p:txBody>
            </p:sp>
            <p:sp>
              <p:nvSpPr>
                <p:cNvPr id="1513537" name="Rectangle 65"/>
                <p:cNvSpPr>
                  <a:spLocks noChangeArrowheads="1"/>
                </p:cNvSpPr>
                <p:nvPr/>
              </p:nvSpPr>
              <p:spPr bwMode="auto">
                <a:xfrm>
                  <a:off x="1584" y="3639"/>
                  <a:ext cx="1283"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Adam Barr</a:t>
                  </a:r>
                </a:p>
              </p:txBody>
            </p:sp>
            <p:sp>
              <p:nvSpPr>
                <p:cNvPr id="1513538" name="Rectangle 66"/>
                <p:cNvSpPr>
                  <a:spLocks noChangeArrowheads="1"/>
                </p:cNvSpPr>
                <p:nvPr/>
              </p:nvSpPr>
              <p:spPr bwMode="auto">
                <a:xfrm>
                  <a:off x="1584" y="3840"/>
                  <a:ext cx="1283"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dirty="0"/>
                    <a:t>Erin </a:t>
                  </a:r>
                  <a:r>
                    <a:rPr lang="en-US" altLang="en-US" sz="1600" dirty="0" err="1"/>
                    <a:t>O’Melia</a:t>
                  </a:r>
                  <a:endParaRPr lang="en-US" altLang="en-US" sz="1600" dirty="0"/>
                </a:p>
              </p:txBody>
            </p:sp>
            <p:sp>
              <p:nvSpPr>
                <p:cNvPr id="1513539" name="Rectangle 67"/>
                <p:cNvSpPr>
                  <a:spLocks noChangeArrowheads="1"/>
                </p:cNvSpPr>
                <p:nvPr/>
              </p:nvSpPr>
              <p:spPr bwMode="auto">
                <a:xfrm>
                  <a:off x="2867" y="2880"/>
                  <a:ext cx="781" cy="183"/>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prod_name</a:t>
                  </a:r>
                </a:p>
              </p:txBody>
            </p:sp>
            <p:sp>
              <p:nvSpPr>
                <p:cNvPr id="1513540" name="Rectangle 68"/>
                <p:cNvSpPr>
                  <a:spLocks noChangeArrowheads="1"/>
                </p:cNvSpPr>
                <p:nvPr/>
              </p:nvSpPr>
              <p:spPr bwMode="auto">
                <a:xfrm>
                  <a:off x="2867" y="3063"/>
                  <a:ext cx="781"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Apples</a:t>
                  </a:r>
                </a:p>
              </p:txBody>
            </p:sp>
            <p:sp>
              <p:nvSpPr>
                <p:cNvPr id="1513541" name="Rectangle 69"/>
                <p:cNvSpPr>
                  <a:spLocks noChangeArrowheads="1"/>
                </p:cNvSpPr>
                <p:nvPr/>
              </p:nvSpPr>
              <p:spPr bwMode="auto">
                <a:xfrm>
                  <a:off x="2867" y="3255"/>
                  <a:ext cx="781"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Pears</a:t>
                  </a:r>
                </a:p>
              </p:txBody>
            </p:sp>
            <p:sp>
              <p:nvSpPr>
                <p:cNvPr id="1513542" name="Rectangle 70"/>
                <p:cNvSpPr>
                  <a:spLocks noChangeArrowheads="1"/>
                </p:cNvSpPr>
                <p:nvPr/>
              </p:nvSpPr>
              <p:spPr bwMode="auto">
                <a:xfrm>
                  <a:off x="2867" y="3447"/>
                  <a:ext cx="781"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Pears</a:t>
                  </a:r>
                </a:p>
              </p:txBody>
            </p:sp>
            <p:sp>
              <p:nvSpPr>
                <p:cNvPr id="1513543" name="Rectangle 71"/>
                <p:cNvSpPr>
                  <a:spLocks noChangeArrowheads="1"/>
                </p:cNvSpPr>
                <p:nvPr/>
              </p:nvSpPr>
              <p:spPr bwMode="auto">
                <a:xfrm>
                  <a:off x="2867" y="3639"/>
                  <a:ext cx="781"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Oranges</a:t>
                  </a:r>
                </a:p>
              </p:txBody>
            </p:sp>
            <p:sp>
              <p:nvSpPr>
                <p:cNvPr id="1513544" name="Rectangle 72"/>
                <p:cNvSpPr>
                  <a:spLocks noChangeArrowheads="1"/>
                </p:cNvSpPr>
                <p:nvPr/>
              </p:nvSpPr>
              <p:spPr bwMode="auto">
                <a:xfrm>
                  <a:off x="2867" y="3840"/>
                  <a:ext cx="781"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l"/>
                  <a:r>
                    <a:rPr lang="en-US" altLang="en-US" sz="1600"/>
                    <a:t>Peaches</a:t>
                  </a:r>
                </a:p>
              </p:txBody>
            </p:sp>
            <p:sp>
              <p:nvSpPr>
                <p:cNvPr id="1513545" name="Rectangle 73"/>
                <p:cNvSpPr>
                  <a:spLocks noChangeArrowheads="1"/>
                </p:cNvSpPr>
                <p:nvPr/>
              </p:nvSpPr>
              <p:spPr bwMode="auto">
                <a:xfrm>
                  <a:off x="3652" y="2880"/>
                  <a:ext cx="428" cy="183"/>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p>
                  <a:pPr algn="l">
                    <a:tabLst>
                      <a:tab pos="1657350" algn="l"/>
                    </a:tabLst>
                  </a:pPr>
                  <a:r>
                    <a:rPr lang="en-US" altLang="en-US" sz="1600" i="1">
                      <a:solidFill>
                        <a:schemeClr val="bg1"/>
                      </a:solidFill>
                      <a:effectLst>
                        <a:outerShdw blurRad="38100" dist="38100" dir="2700000" algn="tl">
                          <a:srgbClr val="000000"/>
                        </a:outerShdw>
                      </a:effectLst>
                    </a:rPr>
                    <a:t>qty</a:t>
                  </a:r>
                </a:p>
              </p:txBody>
            </p:sp>
            <p:sp>
              <p:nvSpPr>
                <p:cNvPr id="1513546" name="Rectangle 74"/>
                <p:cNvSpPr>
                  <a:spLocks noChangeArrowheads="1"/>
                </p:cNvSpPr>
                <p:nvPr/>
              </p:nvSpPr>
              <p:spPr bwMode="auto">
                <a:xfrm>
                  <a:off x="3652" y="3063"/>
                  <a:ext cx="42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37</a:t>
                  </a:r>
                </a:p>
              </p:txBody>
            </p:sp>
            <p:sp>
              <p:nvSpPr>
                <p:cNvPr id="1513547" name="Rectangle 75"/>
                <p:cNvSpPr>
                  <a:spLocks noChangeArrowheads="1"/>
                </p:cNvSpPr>
                <p:nvPr/>
              </p:nvSpPr>
              <p:spPr bwMode="auto">
                <a:xfrm>
                  <a:off x="3652" y="3255"/>
                  <a:ext cx="42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15</a:t>
                  </a:r>
                </a:p>
              </p:txBody>
            </p:sp>
            <p:sp>
              <p:nvSpPr>
                <p:cNvPr id="1513548" name="Rectangle 76"/>
                <p:cNvSpPr>
                  <a:spLocks noChangeArrowheads="1"/>
                </p:cNvSpPr>
                <p:nvPr/>
              </p:nvSpPr>
              <p:spPr bwMode="auto">
                <a:xfrm>
                  <a:off x="3652" y="3447"/>
                  <a:ext cx="42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1003</a:t>
                  </a:r>
                </a:p>
              </p:txBody>
            </p:sp>
            <p:sp>
              <p:nvSpPr>
                <p:cNvPr id="1513549" name="Rectangle 77"/>
                <p:cNvSpPr>
                  <a:spLocks noChangeArrowheads="1"/>
                </p:cNvSpPr>
                <p:nvPr/>
              </p:nvSpPr>
              <p:spPr bwMode="auto">
                <a:xfrm>
                  <a:off x="3652" y="3639"/>
                  <a:ext cx="428" cy="201"/>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5</a:t>
                  </a:r>
                </a:p>
              </p:txBody>
            </p:sp>
            <p:sp>
              <p:nvSpPr>
                <p:cNvPr id="1513550" name="Rectangle 78"/>
                <p:cNvSpPr>
                  <a:spLocks noChangeArrowheads="1"/>
                </p:cNvSpPr>
                <p:nvPr/>
              </p:nvSpPr>
              <p:spPr bwMode="auto">
                <a:xfrm>
                  <a:off x="3652" y="3840"/>
                  <a:ext cx="428" cy="192"/>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p>
                  <a:pPr algn="r"/>
                  <a:r>
                    <a:rPr lang="en-US" altLang="en-US" sz="1600"/>
                    <a:t>11</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513476"/>
                                        </p:tgtEl>
                                        <p:attrNameLst>
                                          <p:attrName>style.visibility</p:attrName>
                                        </p:attrNameLst>
                                      </p:cBhvr>
                                      <p:to>
                                        <p:strVal val="visible"/>
                                      </p:to>
                                    </p:set>
                                    <p:animEffect transition="in" filter="barn(inHorizontal)">
                                      <p:cBhvr>
                                        <p:cTn id="7" dur="500"/>
                                        <p:tgtEl>
                                          <p:spTgt spid="1513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2DD6DB9-8491-4686-9358-1B646F2DED23}" type="slidenum">
              <a:rPr lang="zh-CN" altLang="en-US"/>
              <a:pPr/>
              <a:t>81</a:t>
            </a:fld>
            <a:endParaRPr lang="en-US" altLang="zh-CN"/>
          </a:p>
        </p:txBody>
      </p:sp>
      <p:sp>
        <p:nvSpPr>
          <p:cNvPr id="5" name="日期占位符 4"/>
          <p:cNvSpPr>
            <a:spLocks noGrp="1"/>
          </p:cNvSpPr>
          <p:nvPr>
            <p:ph type="dt" sz="half" idx="11"/>
          </p:nvPr>
        </p:nvSpPr>
        <p:spPr/>
        <p:txBody>
          <a:bodyPr/>
          <a:lstStyle/>
          <a:p>
            <a:fld id="{BA864449-2D74-4F7C-84F1-F06F5EB7DB8A}" type="datetime1">
              <a:rPr lang="zh-CN" altLang="en-US"/>
              <a:pPr/>
              <a:t>2023/3/5</a:t>
            </a:fld>
            <a:endParaRPr lang="en-US" altLang="zh-CN" sz="1000"/>
          </a:p>
        </p:txBody>
      </p:sp>
      <p:sp>
        <p:nvSpPr>
          <p:cNvPr id="1725442" name="Rectangle 2"/>
          <p:cNvSpPr>
            <a:spLocks noGrp="1" noChangeArrowheads="1"/>
          </p:cNvSpPr>
          <p:nvPr>
            <p:ph type="title"/>
          </p:nvPr>
        </p:nvSpPr>
        <p:spPr/>
        <p:txBody>
          <a:bodyPr/>
          <a:lstStyle/>
          <a:p>
            <a:r>
              <a:rPr lang="en-US" altLang="en-US"/>
              <a:t>4.4.1</a:t>
            </a:r>
            <a:r>
              <a:rPr lang="en-US" altLang="zh-CN"/>
              <a:t> </a:t>
            </a:r>
            <a:r>
              <a:rPr lang="en-US" altLang="en-US"/>
              <a:t>数据查询</a:t>
            </a:r>
            <a:endParaRPr lang="zh-CN" altLang="en-US"/>
          </a:p>
        </p:txBody>
      </p:sp>
      <p:sp>
        <p:nvSpPr>
          <p:cNvPr id="1725443" name="Rectangle 3"/>
          <p:cNvSpPr>
            <a:spLocks noGrp="1" noChangeArrowheads="1"/>
          </p:cNvSpPr>
          <p:nvPr>
            <p:ph type="body" idx="1"/>
          </p:nvPr>
        </p:nvSpPr>
        <p:spPr>
          <a:xfrm>
            <a:off x="631825" y="1268413"/>
            <a:ext cx="8497888" cy="5246687"/>
          </a:xfrm>
        </p:spPr>
        <p:txBody>
          <a:bodyPr/>
          <a:lstStyle/>
          <a:p>
            <a:pPr>
              <a:lnSpc>
                <a:spcPct val="80000"/>
              </a:lnSpc>
            </a:pPr>
            <a:r>
              <a:rPr lang="en-US" altLang="zh-CN">
                <a:ea typeface=""/>
                <a:cs typeface=""/>
              </a:rPr>
              <a:t>1. 单表查询</a:t>
            </a:r>
          </a:p>
          <a:p>
            <a:pPr>
              <a:lnSpc>
                <a:spcPct val="80000"/>
              </a:lnSpc>
            </a:pPr>
            <a:r>
              <a:rPr lang="en-US" altLang="zh-CN">
                <a:ea typeface=""/>
                <a:cs typeface=""/>
              </a:rPr>
              <a:t>2. 连接查询</a:t>
            </a:r>
          </a:p>
          <a:p>
            <a:pPr>
              <a:lnSpc>
                <a:spcPct val="80000"/>
              </a:lnSpc>
            </a:pPr>
            <a:r>
              <a:rPr lang="en-US" altLang="zh-CN">
                <a:solidFill>
                  <a:srgbClr val="0000FF"/>
                </a:solidFill>
                <a:ea typeface=""/>
                <a:cs typeface=""/>
              </a:rPr>
              <a:t>3. 嵌套查询</a:t>
            </a:r>
          </a:p>
          <a:p>
            <a:pPr lvl="1">
              <a:lnSpc>
                <a:spcPct val="80000"/>
              </a:lnSpc>
            </a:pPr>
            <a:r>
              <a:rPr lang="en-US" altLang="zh-CN"/>
              <a:t>(1) </a:t>
            </a:r>
            <a:r>
              <a:rPr lang="zh-CN" altLang="en-US"/>
              <a:t>嵌套查询概述</a:t>
            </a:r>
          </a:p>
          <a:p>
            <a:pPr lvl="1">
              <a:lnSpc>
                <a:spcPct val="80000"/>
              </a:lnSpc>
            </a:pPr>
            <a:r>
              <a:rPr lang="en-US" altLang="zh-CN"/>
              <a:t>(2) </a:t>
            </a:r>
            <a:r>
              <a:rPr lang="zh-CN" altLang="en-US"/>
              <a:t>嵌套查询分类及求解方法</a:t>
            </a:r>
          </a:p>
          <a:p>
            <a:pPr lvl="1">
              <a:lnSpc>
                <a:spcPct val="80000"/>
              </a:lnSpc>
            </a:pPr>
            <a:r>
              <a:rPr lang="en-US" altLang="zh-CN"/>
              <a:t>(3) </a:t>
            </a:r>
            <a:r>
              <a:rPr lang="zh-CN" altLang="en-US"/>
              <a:t>引出子查询的谓词</a:t>
            </a:r>
          </a:p>
          <a:p>
            <a:pPr lvl="2">
              <a:lnSpc>
                <a:spcPct val="80000"/>
              </a:lnSpc>
            </a:pPr>
            <a:r>
              <a:rPr lang="zh-CN" altLang="en-US">
                <a:latin typeface="宋体" pitchFamily="2" charset="-122"/>
              </a:rPr>
              <a:t>带有</a:t>
            </a:r>
            <a:r>
              <a:rPr lang="en-US" altLang="zh-CN">
                <a:latin typeface="宋体" pitchFamily="2" charset="-122"/>
              </a:rPr>
              <a:t>IN</a:t>
            </a:r>
            <a:r>
              <a:rPr lang="zh-CN" altLang="en-US">
                <a:latin typeface="宋体" pitchFamily="2" charset="-122"/>
              </a:rPr>
              <a:t>谓词的子查询</a:t>
            </a:r>
          </a:p>
          <a:p>
            <a:pPr lvl="2">
              <a:lnSpc>
                <a:spcPct val="80000"/>
              </a:lnSpc>
            </a:pPr>
            <a:r>
              <a:rPr lang="zh-CN" altLang="en-US">
                <a:latin typeface="宋体" pitchFamily="2" charset="-122"/>
              </a:rPr>
              <a:t>带有比较运算符的子查询</a:t>
            </a:r>
          </a:p>
          <a:p>
            <a:pPr lvl="2">
              <a:lnSpc>
                <a:spcPct val="80000"/>
              </a:lnSpc>
            </a:pPr>
            <a:r>
              <a:rPr lang="zh-CN" altLang="en-US">
                <a:latin typeface="宋体" pitchFamily="2" charset="-122"/>
              </a:rPr>
              <a:t>带有</a:t>
            </a:r>
            <a:r>
              <a:rPr lang="en-US" altLang="zh-CN">
                <a:latin typeface="宋体" pitchFamily="2" charset="-122"/>
              </a:rPr>
              <a:t>ANY</a:t>
            </a:r>
            <a:r>
              <a:rPr lang="zh-CN" altLang="en-US">
                <a:latin typeface="宋体" pitchFamily="2" charset="-122"/>
              </a:rPr>
              <a:t>或</a:t>
            </a:r>
            <a:r>
              <a:rPr lang="en-US" altLang="zh-CN">
                <a:latin typeface="宋体" pitchFamily="2" charset="-122"/>
              </a:rPr>
              <a:t>ALL</a:t>
            </a:r>
            <a:r>
              <a:rPr lang="zh-CN" altLang="en-US">
                <a:latin typeface="宋体" pitchFamily="2" charset="-122"/>
              </a:rPr>
              <a:t>谓词的子查询</a:t>
            </a:r>
          </a:p>
          <a:p>
            <a:pPr lvl="2">
              <a:lnSpc>
                <a:spcPct val="80000"/>
              </a:lnSpc>
            </a:pPr>
            <a:r>
              <a:rPr lang="zh-CN" altLang="en-US">
                <a:latin typeface="宋体" pitchFamily="2" charset="-122"/>
              </a:rPr>
              <a:t>带有</a:t>
            </a:r>
            <a:r>
              <a:rPr lang="en-US" altLang="zh-CN">
                <a:latin typeface="宋体" pitchFamily="2" charset="-122"/>
              </a:rPr>
              <a:t>EXISTS</a:t>
            </a:r>
            <a:r>
              <a:rPr lang="zh-CN" altLang="en-US">
                <a:latin typeface="宋体" pitchFamily="2" charset="-122"/>
              </a:rPr>
              <a:t>谓词的子查询</a:t>
            </a:r>
            <a:r>
              <a:rPr lang="zh-CN" altLang="en-US">
                <a:solidFill>
                  <a:schemeClr val="tx2"/>
                </a:solidFill>
              </a:rPr>
              <a:t> </a:t>
            </a:r>
            <a:endParaRPr lang="en-US" altLang="zh-CN">
              <a:ea typeface=""/>
              <a:cs typeface=""/>
            </a:endParaRPr>
          </a:p>
          <a:p>
            <a:pPr>
              <a:lnSpc>
                <a:spcPct val="80000"/>
              </a:lnSpc>
            </a:pPr>
            <a:r>
              <a:rPr lang="en-US" altLang="zh-CN">
                <a:ea typeface=""/>
                <a:cs typeface=""/>
              </a:rPr>
              <a:t>4. 集合查询</a:t>
            </a:r>
            <a:endParaRPr lang="en-US" altLang="en-US">
              <a:ea typeface=""/>
              <a:cs typeface=""/>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CD8C703-3285-4E24-98E3-3D90014B958D}" type="slidenum">
              <a:rPr lang="zh-CN" altLang="en-US"/>
              <a:pPr/>
              <a:t>82</a:t>
            </a:fld>
            <a:endParaRPr lang="en-US" altLang="zh-CN"/>
          </a:p>
        </p:txBody>
      </p:sp>
      <p:sp>
        <p:nvSpPr>
          <p:cNvPr id="5" name="日期占位符 4"/>
          <p:cNvSpPr>
            <a:spLocks noGrp="1"/>
          </p:cNvSpPr>
          <p:nvPr>
            <p:ph type="dt" sz="half" idx="11"/>
          </p:nvPr>
        </p:nvSpPr>
        <p:spPr/>
        <p:txBody>
          <a:bodyPr/>
          <a:lstStyle/>
          <a:p>
            <a:fld id="{3D37FDC7-81FD-47F5-B802-9047A210590D}" type="datetime1">
              <a:rPr lang="zh-CN" altLang="en-US"/>
              <a:pPr/>
              <a:t>2023/3/5</a:t>
            </a:fld>
            <a:endParaRPr lang="en-US" altLang="zh-CN" sz="1000"/>
          </a:p>
        </p:txBody>
      </p:sp>
      <p:sp>
        <p:nvSpPr>
          <p:cNvPr id="1401858" name="Rectangle 2"/>
          <p:cNvSpPr>
            <a:spLocks noGrp="1" noChangeArrowheads="1"/>
          </p:cNvSpPr>
          <p:nvPr>
            <p:ph type="title"/>
          </p:nvPr>
        </p:nvSpPr>
        <p:spPr/>
        <p:txBody>
          <a:bodyPr/>
          <a:lstStyle/>
          <a:p>
            <a:r>
              <a:rPr lang="en-US" altLang="zh-CN"/>
              <a:t>(1)  </a:t>
            </a:r>
            <a:r>
              <a:rPr lang="zh-CN" altLang="en-US"/>
              <a:t>嵌套查询概述</a:t>
            </a:r>
          </a:p>
        </p:txBody>
      </p:sp>
      <p:sp>
        <p:nvSpPr>
          <p:cNvPr id="1401859" name="Rectangle 3"/>
          <p:cNvSpPr>
            <a:spLocks noGrp="1" noChangeArrowheads="1"/>
          </p:cNvSpPr>
          <p:nvPr>
            <p:ph type="body" idx="1"/>
          </p:nvPr>
        </p:nvSpPr>
        <p:spPr>
          <a:xfrm>
            <a:off x="631825" y="1196975"/>
            <a:ext cx="8858250" cy="5164491"/>
          </a:xfrm>
        </p:spPr>
        <p:txBody>
          <a:bodyPr/>
          <a:lstStyle/>
          <a:p>
            <a:pPr marL="342900" indent="-342900" defTabSz="914400">
              <a:spcBef>
                <a:spcPct val="0"/>
              </a:spcBef>
              <a:spcAft>
                <a:spcPct val="40000"/>
              </a:spcAft>
            </a:pPr>
            <a:r>
              <a:rPr lang="zh-CN" altLang="en-US" dirty="0"/>
              <a:t>一个</a:t>
            </a:r>
            <a:r>
              <a:rPr lang="en-US" altLang="zh-CN" dirty="0"/>
              <a:t>SELECT-FROM-WHERE</a:t>
            </a:r>
            <a:r>
              <a:rPr lang="zh-CN" altLang="en-US" dirty="0"/>
              <a:t>语句称为一个查询块</a:t>
            </a:r>
          </a:p>
          <a:p>
            <a:pPr marL="342900" indent="-342900" defTabSz="914400">
              <a:spcBef>
                <a:spcPct val="0"/>
              </a:spcBef>
              <a:spcAft>
                <a:spcPct val="40000"/>
              </a:spcAft>
            </a:pPr>
            <a:r>
              <a:rPr lang="zh-CN" altLang="en-US" dirty="0"/>
              <a:t>将一个查询块嵌套在另一个查询块的</a:t>
            </a:r>
            <a:r>
              <a:rPr lang="en-US" altLang="zh-CN" dirty="0"/>
              <a:t>WHERE</a:t>
            </a:r>
            <a:r>
              <a:rPr lang="zh-CN" altLang="en-US" dirty="0"/>
              <a:t>子句或</a:t>
            </a:r>
            <a:r>
              <a:rPr lang="en-US" altLang="zh-CN" dirty="0"/>
              <a:t>HAVING</a:t>
            </a:r>
            <a:r>
              <a:rPr lang="zh-CN" altLang="en-US" dirty="0"/>
              <a:t>短语的条件中的查询称为嵌套查询</a:t>
            </a:r>
          </a:p>
          <a:p>
            <a:pPr marL="1143000" lvl="2" indent="-228600" defTabSz="914400">
              <a:spcBef>
                <a:spcPct val="0"/>
              </a:spcBef>
              <a:buFont typeface="Wingdings" pitchFamily="2" charset="2"/>
              <a:buNone/>
            </a:pPr>
            <a:r>
              <a:rPr lang="zh-CN" altLang="en-US" dirty="0"/>
              <a:t> </a:t>
            </a:r>
            <a:r>
              <a:rPr lang="en-US" altLang="zh-CN" sz="2400" dirty="0">
                <a:solidFill>
                  <a:srgbClr val="0000FF"/>
                </a:solidFill>
              </a:rPr>
              <a:t>SELECT </a:t>
            </a:r>
            <a:r>
              <a:rPr lang="en-US" altLang="zh-CN" sz="2400" dirty="0" err="1">
                <a:solidFill>
                  <a:srgbClr val="0000FF"/>
                </a:solidFill>
              </a:rPr>
              <a:t>Sname</a:t>
            </a:r>
            <a:r>
              <a:rPr lang="en-US" altLang="zh-CN" sz="2400" dirty="0">
                <a:solidFill>
                  <a:srgbClr val="0000FF"/>
                </a:solidFill>
              </a:rPr>
              <a:t>	 </a:t>
            </a:r>
          </a:p>
          <a:p>
            <a:pPr marL="1143000" lvl="2" indent="-228600" defTabSz="914400">
              <a:spcBef>
                <a:spcPct val="0"/>
              </a:spcBef>
              <a:buFont typeface="Wingdings" pitchFamily="2" charset="2"/>
              <a:buNone/>
            </a:pPr>
            <a:r>
              <a:rPr lang="en-US" altLang="zh-CN" sz="2400" dirty="0">
                <a:solidFill>
                  <a:srgbClr val="0000FF"/>
                </a:solidFill>
              </a:rPr>
              <a:t>	   FROM Student 	-- </a:t>
            </a:r>
            <a:r>
              <a:rPr lang="zh-CN" altLang="en-US" sz="2400" dirty="0">
                <a:solidFill>
                  <a:srgbClr val="0000FF"/>
                </a:solidFill>
              </a:rPr>
              <a:t>外层查询</a:t>
            </a:r>
            <a:r>
              <a:rPr lang="en-US" altLang="zh-CN" sz="2400" dirty="0">
                <a:solidFill>
                  <a:srgbClr val="0000FF"/>
                </a:solidFill>
              </a:rPr>
              <a:t>/</a:t>
            </a:r>
            <a:r>
              <a:rPr lang="zh-CN" altLang="en-US" sz="2400" dirty="0">
                <a:solidFill>
                  <a:srgbClr val="0000FF"/>
                </a:solidFill>
              </a:rPr>
              <a:t>父查询</a:t>
            </a:r>
          </a:p>
          <a:p>
            <a:pPr marL="1143000" lvl="2" indent="-228600" defTabSz="914400">
              <a:spcBef>
                <a:spcPct val="0"/>
              </a:spcBef>
              <a:buClrTx/>
              <a:buFontTx/>
              <a:buNone/>
            </a:pPr>
            <a:r>
              <a:rPr lang="zh-CN" altLang="en-US" sz="2400" dirty="0">
                <a:solidFill>
                  <a:srgbClr val="0000FF"/>
                </a:solidFill>
              </a:rPr>
              <a:t> </a:t>
            </a:r>
            <a:r>
              <a:rPr lang="en-US" altLang="zh-CN" sz="2400" dirty="0">
                <a:solidFill>
                  <a:srgbClr val="0000FF"/>
                </a:solidFill>
              </a:rPr>
              <a:t> 	          WHERE </a:t>
            </a:r>
            <a:r>
              <a:rPr lang="en-US" altLang="zh-CN" sz="2400" dirty="0" err="1">
                <a:solidFill>
                  <a:srgbClr val="0000FF"/>
                </a:solidFill>
              </a:rPr>
              <a:t>Sno</a:t>
            </a:r>
            <a:r>
              <a:rPr lang="en-US" altLang="zh-CN" sz="2400" dirty="0">
                <a:solidFill>
                  <a:srgbClr val="0000FF"/>
                </a:solidFill>
              </a:rPr>
              <a:t> IN</a:t>
            </a:r>
          </a:p>
          <a:p>
            <a:pPr marL="1143000" lvl="2" indent="-228600" defTabSz="914400">
              <a:spcBef>
                <a:spcPct val="0"/>
              </a:spcBef>
              <a:buClrTx/>
              <a:buFontTx/>
              <a:buNone/>
            </a:pPr>
            <a:r>
              <a:rPr lang="en-US" altLang="zh-CN" sz="2400" dirty="0"/>
              <a:t>                 </a:t>
            </a:r>
            <a:r>
              <a:rPr lang="en-US" altLang="zh-CN" sz="2400" dirty="0">
                <a:solidFill>
                  <a:srgbClr val="FF0000"/>
                </a:solidFill>
              </a:rPr>
              <a:t>(SELECT </a:t>
            </a:r>
            <a:r>
              <a:rPr lang="en-US" altLang="zh-CN" sz="2400" dirty="0" err="1">
                <a:solidFill>
                  <a:srgbClr val="FF0000"/>
                </a:solidFill>
              </a:rPr>
              <a:t>Sno</a:t>
            </a:r>
            <a:r>
              <a:rPr lang="en-US" altLang="zh-CN" sz="2400" dirty="0">
                <a:solidFill>
                  <a:srgbClr val="FF0000"/>
                </a:solidFill>
              </a:rPr>
              <a:t> FROM SC --</a:t>
            </a:r>
            <a:r>
              <a:rPr lang="zh-CN" altLang="en-US" sz="2400" dirty="0">
                <a:solidFill>
                  <a:srgbClr val="FF0000"/>
                </a:solidFill>
              </a:rPr>
              <a:t>内层查询</a:t>
            </a:r>
            <a:r>
              <a:rPr lang="en-US" altLang="zh-CN" sz="2400" dirty="0">
                <a:solidFill>
                  <a:srgbClr val="FF0000"/>
                </a:solidFill>
              </a:rPr>
              <a:t>/</a:t>
            </a:r>
            <a:r>
              <a:rPr lang="zh-CN" altLang="en-US" sz="2400" dirty="0">
                <a:solidFill>
                  <a:srgbClr val="FF0000"/>
                </a:solidFill>
              </a:rPr>
              <a:t>子查询</a:t>
            </a:r>
          </a:p>
          <a:p>
            <a:pPr marL="742950" lvl="1" indent="-285750" defTabSz="914400">
              <a:spcBef>
                <a:spcPct val="0"/>
              </a:spcBef>
              <a:buClrTx/>
              <a:buSzPct val="100000"/>
              <a:buFontTx/>
              <a:buNone/>
            </a:pPr>
            <a:r>
              <a:rPr lang="zh-CN" altLang="en-US" sz="2400" dirty="0">
                <a:solidFill>
                  <a:srgbClr val="FF0000"/>
                </a:solidFill>
              </a:rPr>
              <a:t>                       </a:t>
            </a:r>
            <a:r>
              <a:rPr lang="en-US" altLang="zh-CN" sz="2400" dirty="0">
                <a:solidFill>
                  <a:srgbClr val="FF0000"/>
                </a:solidFill>
              </a:rPr>
              <a:t>       WHERE </a:t>
            </a:r>
            <a:r>
              <a:rPr lang="en-US" altLang="zh-CN" sz="2400" dirty="0" err="1">
                <a:solidFill>
                  <a:srgbClr val="FF0000"/>
                </a:solidFill>
              </a:rPr>
              <a:t>Cno</a:t>
            </a:r>
            <a:r>
              <a:rPr lang="en-US" altLang="zh-CN" sz="2400" dirty="0">
                <a:solidFill>
                  <a:srgbClr val="FF0000"/>
                </a:solidFill>
              </a:rPr>
              <a:t>= ' 2 ')</a:t>
            </a:r>
            <a:r>
              <a:rPr lang="zh-CN" altLang="en-US" sz="2400" dirty="0">
                <a:solidFill>
                  <a:srgbClr val="FF0000"/>
                </a:solidFill>
              </a:rPr>
              <a:t> </a:t>
            </a:r>
          </a:p>
          <a:p>
            <a:pPr marL="742950" lvl="1" indent="-285750" defTabSz="914400">
              <a:spcBef>
                <a:spcPct val="0"/>
              </a:spcBef>
            </a:pPr>
            <a:r>
              <a:rPr lang="zh-CN" altLang="en-US" dirty="0"/>
              <a:t>子查询的限制：不能使用</a:t>
            </a:r>
            <a:r>
              <a:rPr lang="en-US" altLang="zh-CN" dirty="0"/>
              <a:t>ORDER BY</a:t>
            </a:r>
            <a:r>
              <a:rPr lang="zh-CN" altLang="en-US" dirty="0"/>
              <a:t>子句</a:t>
            </a:r>
          </a:p>
          <a:p>
            <a:pPr marL="742950" lvl="1" indent="-285750" defTabSz="914400">
              <a:spcBef>
                <a:spcPct val="0"/>
              </a:spcBef>
            </a:pPr>
            <a:r>
              <a:rPr lang="zh-CN" altLang="en-US" dirty="0"/>
              <a:t>层层嵌套方式反映了 </a:t>
            </a:r>
            <a:r>
              <a:rPr lang="en-US" altLang="zh-CN" dirty="0"/>
              <a:t>SQL</a:t>
            </a:r>
            <a:r>
              <a:rPr lang="zh-CN" altLang="en-US" dirty="0"/>
              <a:t>语言的结构化</a:t>
            </a:r>
          </a:p>
          <a:p>
            <a:pPr marL="742950" lvl="1" indent="-285750" defTabSz="914400">
              <a:spcBef>
                <a:spcPct val="0"/>
              </a:spcBef>
            </a:pPr>
            <a:r>
              <a:rPr lang="zh-CN" altLang="en-US" dirty="0"/>
              <a:t>有些嵌套查询可以用连接运算替代</a:t>
            </a:r>
          </a:p>
          <a:p>
            <a:pPr marL="742950" lvl="1" indent="-285750" defTabSz="914400">
              <a:spcBef>
                <a:spcPct val="0"/>
              </a:spcBef>
            </a:pPr>
            <a:r>
              <a:rPr kumimoji="1" lang="zh-CN" altLang="en-US" dirty="0"/>
              <a:t>嵌套查询的实现一般是从里到外，即先进行子查询,再把其结果用于父查询作为条件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1859">
                                            <p:txEl>
                                              <p:pRg st="0" end="0"/>
                                            </p:txEl>
                                          </p:spTgt>
                                        </p:tgtEl>
                                        <p:attrNameLst>
                                          <p:attrName>style.visibility</p:attrName>
                                        </p:attrNameLst>
                                      </p:cBhvr>
                                      <p:to>
                                        <p:strVal val="visible"/>
                                      </p:to>
                                    </p:set>
                                    <p:animEffect transition="in" filter="wipe(up)">
                                      <p:cBhvr>
                                        <p:cTn id="7" dur="500"/>
                                        <p:tgtEl>
                                          <p:spTgt spid="1401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01859">
                                            <p:txEl>
                                              <p:pRg st="1" end="1"/>
                                            </p:txEl>
                                          </p:spTgt>
                                        </p:tgtEl>
                                        <p:attrNameLst>
                                          <p:attrName>style.visibility</p:attrName>
                                        </p:attrNameLst>
                                      </p:cBhvr>
                                      <p:to>
                                        <p:strVal val="visible"/>
                                      </p:to>
                                    </p:set>
                                    <p:animEffect transition="in" filter="wipe(up)">
                                      <p:cBhvr>
                                        <p:cTn id="12" dur="500"/>
                                        <p:tgtEl>
                                          <p:spTgt spid="1401859">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01859">
                                            <p:txEl>
                                              <p:pRg st="2" end="2"/>
                                            </p:txEl>
                                          </p:spTgt>
                                        </p:tgtEl>
                                        <p:attrNameLst>
                                          <p:attrName>style.visibility</p:attrName>
                                        </p:attrNameLst>
                                      </p:cBhvr>
                                      <p:to>
                                        <p:strVal val="visible"/>
                                      </p:to>
                                    </p:set>
                                    <p:animEffect transition="in" filter="wipe(up)">
                                      <p:cBhvr>
                                        <p:cTn id="15" dur="500"/>
                                        <p:tgtEl>
                                          <p:spTgt spid="1401859">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01859">
                                            <p:txEl>
                                              <p:pRg st="3" end="3"/>
                                            </p:txEl>
                                          </p:spTgt>
                                        </p:tgtEl>
                                        <p:attrNameLst>
                                          <p:attrName>style.visibility</p:attrName>
                                        </p:attrNameLst>
                                      </p:cBhvr>
                                      <p:to>
                                        <p:strVal val="visible"/>
                                      </p:to>
                                    </p:set>
                                    <p:animEffect transition="in" filter="wipe(up)">
                                      <p:cBhvr>
                                        <p:cTn id="18" dur="500"/>
                                        <p:tgtEl>
                                          <p:spTgt spid="140185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01859">
                                            <p:txEl>
                                              <p:pRg st="4" end="4"/>
                                            </p:txEl>
                                          </p:spTgt>
                                        </p:tgtEl>
                                        <p:attrNameLst>
                                          <p:attrName>style.visibility</p:attrName>
                                        </p:attrNameLst>
                                      </p:cBhvr>
                                      <p:to>
                                        <p:strVal val="visible"/>
                                      </p:to>
                                    </p:set>
                                    <p:animEffect transition="in" filter="wipe(up)">
                                      <p:cBhvr>
                                        <p:cTn id="21" dur="500"/>
                                        <p:tgtEl>
                                          <p:spTgt spid="140185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01859">
                                            <p:txEl>
                                              <p:pRg st="5" end="5"/>
                                            </p:txEl>
                                          </p:spTgt>
                                        </p:tgtEl>
                                        <p:attrNameLst>
                                          <p:attrName>style.visibility</p:attrName>
                                        </p:attrNameLst>
                                      </p:cBhvr>
                                      <p:to>
                                        <p:strVal val="visible"/>
                                      </p:to>
                                    </p:set>
                                    <p:animEffect transition="in" filter="wipe(up)">
                                      <p:cBhvr>
                                        <p:cTn id="24" dur="500"/>
                                        <p:tgtEl>
                                          <p:spTgt spid="140185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01859">
                                            <p:txEl>
                                              <p:pRg st="6" end="6"/>
                                            </p:txEl>
                                          </p:spTgt>
                                        </p:tgtEl>
                                        <p:attrNameLst>
                                          <p:attrName>style.visibility</p:attrName>
                                        </p:attrNameLst>
                                      </p:cBhvr>
                                      <p:to>
                                        <p:strVal val="visible"/>
                                      </p:to>
                                    </p:set>
                                    <p:animEffect transition="in" filter="wipe(up)">
                                      <p:cBhvr>
                                        <p:cTn id="27" dur="500"/>
                                        <p:tgtEl>
                                          <p:spTgt spid="140185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01859">
                                            <p:txEl>
                                              <p:pRg st="7" end="7"/>
                                            </p:txEl>
                                          </p:spTgt>
                                        </p:tgtEl>
                                        <p:attrNameLst>
                                          <p:attrName>style.visibility</p:attrName>
                                        </p:attrNameLst>
                                      </p:cBhvr>
                                      <p:to>
                                        <p:strVal val="visible"/>
                                      </p:to>
                                    </p:set>
                                    <p:animEffect transition="in" filter="wipe(up)">
                                      <p:cBhvr>
                                        <p:cTn id="30" dur="500"/>
                                        <p:tgtEl>
                                          <p:spTgt spid="1401859">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401859">
                                            <p:txEl>
                                              <p:pRg st="8" end="8"/>
                                            </p:txEl>
                                          </p:spTgt>
                                        </p:tgtEl>
                                        <p:attrNameLst>
                                          <p:attrName>style.visibility</p:attrName>
                                        </p:attrNameLst>
                                      </p:cBhvr>
                                      <p:to>
                                        <p:strVal val="visible"/>
                                      </p:to>
                                    </p:set>
                                    <p:animEffect transition="in" filter="wipe(up)">
                                      <p:cBhvr>
                                        <p:cTn id="33" dur="500"/>
                                        <p:tgtEl>
                                          <p:spTgt spid="1401859">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401859">
                                            <p:txEl>
                                              <p:pRg st="9" end="9"/>
                                            </p:txEl>
                                          </p:spTgt>
                                        </p:tgtEl>
                                        <p:attrNameLst>
                                          <p:attrName>style.visibility</p:attrName>
                                        </p:attrNameLst>
                                      </p:cBhvr>
                                      <p:to>
                                        <p:strVal val="visible"/>
                                      </p:to>
                                    </p:set>
                                    <p:animEffect transition="in" filter="wipe(up)">
                                      <p:cBhvr>
                                        <p:cTn id="36" dur="500"/>
                                        <p:tgtEl>
                                          <p:spTgt spid="1401859">
                                            <p:txEl>
                                              <p:pRg st="9" end="9"/>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401859">
                                            <p:txEl>
                                              <p:pRg st="10" end="10"/>
                                            </p:txEl>
                                          </p:spTgt>
                                        </p:tgtEl>
                                        <p:attrNameLst>
                                          <p:attrName>style.visibility</p:attrName>
                                        </p:attrNameLst>
                                      </p:cBhvr>
                                      <p:to>
                                        <p:strVal val="visible"/>
                                      </p:to>
                                    </p:set>
                                    <p:animEffect transition="in" filter="wipe(up)">
                                      <p:cBhvr>
                                        <p:cTn id="39" dur="500"/>
                                        <p:tgtEl>
                                          <p:spTgt spid="1401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59"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7B90C9-D8A3-45FF-B759-9164AE5353E9}" type="slidenum">
              <a:rPr lang="zh-CN" altLang="en-US"/>
              <a:pPr/>
              <a:t>83</a:t>
            </a:fld>
            <a:endParaRPr lang="en-US" altLang="zh-CN"/>
          </a:p>
        </p:txBody>
      </p:sp>
      <p:sp>
        <p:nvSpPr>
          <p:cNvPr id="5" name="日期占位符 4"/>
          <p:cNvSpPr>
            <a:spLocks noGrp="1"/>
          </p:cNvSpPr>
          <p:nvPr>
            <p:ph type="dt" sz="half" idx="11"/>
          </p:nvPr>
        </p:nvSpPr>
        <p:spPr/>
        <p:txBody>
          <a:bodyPr/>
          <a:lstStyle/>
          <a:p>
            <a:fld id="{E9C8F084-6F60-4B94-8B56-1088840D6BEA}" type="datetime1">
              <a:rPr lang="zh-CN" altLang="en-US"/>
              <a:pPr/>
              <a:t>2023/3/5</a:t>
            </a:fld>
            <a:endParaRPr lang="en-US" altLang="zh-CN" sz="1000"/>
          </a:p>
        </p:txBody>
      </p:sp>
      <p:sp>
        <p:nvSpPr>
          <p:cNvPr id="1403906" name="Rectangle 2"/>
          <p:cNvSpPr>
            <a:spLocks noGrp="1" noChangeArrowheads="1"/>
          </p:cNvSpPr>
          <p:nvPr>
            <p:ph type="title"/>
          </p:nvPr>
        </p:nvSpPr>
        <p:spPr/>
        <p:txBody>
          <a:bodyPr/>
          <a:lstStyle/>
          <a:p>
            <a:r>
              <a:rPr lang="en-US" altLang="zh-CN"/>
              <a:t>(2) </a:t>
            </a:r>
            <a:r>
              <a:rPr lang="zh-CN" altLang="en-US"/>
              <a:t>嵌套查询分类及求解方法</a:t>
            </a:r>
          </a:p>
        </p:txBody>
      </p:sp>
      <p:sp>
        <p:nvSpPr>
          <p:cNvPr id="1403907" name="Rectangle 3"/>
          <p:cNvSpPr>
            <a:spLocks noGrp="1" noChangeArrowheads="1"/>
          </p:cNvSpPr>
          <p:nvPr>
            <p:ph type="body" idx="1"/>
          </p:nvPr>
        </p:nvSpPr>
        <p:spPr>
          <a:xfrm>
            <a:off x="650875" y="1143000"/>
            <a:ext cx="8820150" cy="5210175"/>
          </a:xfrm>
        </p:spPr>
        <p:txBody>
          <a:bodyPr/>
          <a:lstStyle/>
          <a:p>
            <a:pPr>
              <a:spcBef>
                <a:spcPct val="20000"/>
              </a:spcBef>
            </a:pPr>
            <a:r>
              <a:rPr lang="zh-CN" altLang="en-US"/>
              <a:t>不相关子查询</a:t>
            </a:r>
          </a:p>
          <a:p>
            <a:pPr lvl="1">
              <a:spcBef>
                <a:spcPct val="20000"/>
              </a:spcBef>
            </a:pPr>
            <a:r>
              <a:rPr lang="zh-CN" altLang="en-US"/>
              <a:t>子查询的查询条件不依赖于父查询</a:t>
            </a:r>
          </a:p>
          <a:p>
            <a:pPr lvl="1">
              <a:spcBef>
                <a:spcPct val="20000"/>
              </a:spcBef>
            </a:pPr>
            <a:r>
              <a:rPr lang="zh-CN" altLang="en-US"/>
              <a:t>是由里向外逐层处理。即每个子查询在上一级查询处理之前求解，子查询的结果用于建立其父查询的查找条件。</a:t>
            </a:r>
          </a:p>
          <a:p>
            <a:pPr>
              <a:spcBef>
                <a:spcPct val="20000"/>
              </a:spcBef>
            </a:pPr>
            <a:r>
              <a:rPr lang="zh-CN" altLang="en-US"/>
              <a:t>相关子查询</a:t>
            </a:r>
          </a:p>
          <a:p>
            <a:pPr lvl="1">
              <a:spcBef>
                <a:spcPct val="20000"/>
              </a:spcBef>
            </a:pPr>
            <a:r>
              <a:rPr lang="zh-CN" altLang="en-US"/>
              <a:t>子查询的查询条件依赖于父查询</a:t>
            </a:r>
          </a:p>
          <a:p>
            <a:pPr lvl="1">
              <a:spcBef>
                <a:spcPct val="20000"/>
              </a:spcBef>
            </a:pPr>
            <a:r>
              <a:rPr lang="zh-CN" altLang="en-US"/>
              <a:t>首先取外层查询中表的第一个元组，根据它与内层查询相关的属性值处理内层查询，若</a:t>
            </a:r>
            <a:r>
              <a:rPr lang="en-US" altLang="zh-CN"/>
              <a:t>WHERE</a:t>
            </a:r>
            <a:r>
              <a:rPr lang="zh-CN" altLang="en-US"/>
              <a:t>子句返回值为真，则取此元组放入结果表；</a:t>
            </a:r>
          </a:p>
          <a:p>
            <a:pPr lvl="1">
              <a:spcBef>
                <a:spcPct val="20000"/>
              </a:spcBef>
            </a:pPr>
            <a:r>
              <a:rPr lang="zh-CN" altLang="en-US"/>
              <a:t>然后再取外层表的下一个元组；</a:t>
            </a:r>
          </a:p>
          <a:p>
            <a:pPr lvl="1">
              <a:spcBef>
                <a:spcPct val="20000"/>
              </a:spcBef>
            </a:pPr>
            <a:r>
              <a:rPr lang="zh-CN" altLang="en-US"/>
              <a:t>重复这一过程，直至外层表全部检查完为止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3907">
                                            <p:txEl>
                                              <p:pRg st="0" end="0"/>
                                            </p:txEl>
                                          </p:spTgt>
                                        </p:tgtEl>
                                        <p:attrNameLst>
                                          <p:attrName>style.visibility</p:attrName>
                                        </p:attrNameLst>
                                      </p:cBhvr>
                                      <p:to>
                                        <p:strVal val="visible"/>
                                      </p:to>
                                    </p:set>
                                    <p:animEffect transition="in" filter="wipe(up)">
                                      <p:cBhvr>
                                        <p:cTn id="7" dur="500"/>
                                        <p:tgtEl>
                                          <p:spTgt spid="14039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03907">
                                            <p:txEl>
                                              <p:pRg st="1" end="1"/>
                                            </p:txEl>
                                          </p:spTgt>
                                        </p:tgtEl>
                                        <p:attrNameLst>
                                          <p:attrName>style.visibility</p:attrName>
                                        </p:attrNameLst>
                                      </p:cBhvr>
                                      <p:to>
                                        <p:strVal val="visible"/>
                                      </p:to>
                                    </p:set>
                                    <p:animEffect transition="in" filter="wipe(up)">
                                      <p:cBhvr>
                                        <p:cTn id="10" dur="500"/>
                                        <p:tgtEl>
                                          <p:spTgt spid="14039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03907">
                                            <p:txEl>
                                              <p:pRg st="2" end="2"/>
                                            </p:txEl>
                                          </p:spTgt>
                                        </p:tgtEl>
                                        <p:attrNameLst>
                                          <p:attrName>style.visibility</p:attrName>
                                        </p:attrNameLst>
                                      </p:cBhvr>
                                      <p:to>
                                        <p:strVal val="visible"/>
                                      </p:to>
                                    </p:set>
                                    <p:animEffect transition="in" filter="wipe(up)">
                                      <p:cBhvr>
                                        <p:cTn id="13" dur="500"/>
                                        <p:tgtEl>
                                          <p:spTgt spid="14039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03907">
                                            <p:txEl>
                                              <p:pRg st="3" end="3"/>
                                            </p:txEl>
                                          </p:spTgt>
                                        </p:tgtEl>
                                        <p:attrNameLst>
                                          <p:attrName>style.visibility</p:attrName>
                                        </p:attrNameLst>
                                      </p:cBhvr>
                                      <p:to>
                                        <p:strVal val="visible"/>
                                      </p:to>
                                    </p:set>
                                    <p:animEffect transition="in" filter="wipe(up)">
                                      <p:cBhvr>
                                        <p:cTn id="18" dur="500"/>
                                        <p:tgtEl>
                                          <p:spTgt spid="140390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03907">
                                            <p:txEl>
                                              <p:pRg st="4" end="4"/>
                                            </p:txEl>
                                          </p:spTgt>
                                        </p:tgtEl>
                                        <p:attrNameLst>
                                          <p:attrName>style.visibility</p:attrName>
                                        </p:attrNameLst>
                                      </p:cBhvr>
                                      <p:to>
                                        <p:strVal val="visible"/>
                                      </p:to>
                                    </p:set>
                                    <p:animEffect transition="in" filter="wipe(up)">
                                      <p:cBhvr>
                                        <p:cTn id="21" dur="500"/>
                                        <p:tgtEl>
                                          <p:spTgt spid="140390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03907">
                                            <p:txEl>
                                              <p:pRg st="5" end="5"/>
                                            </p:txEl>
                                          </p:spTgt>
                                        </p:tgtEl>
                                        <p:attrNameLst>
                                          <p:attrName>style.visibility</p:attrName>
                                        </p:attrNameLst>
                                      </p:cBhvr>
                                      <p:to>
                                        <p:strVal val="visible"/>
                                      </p:to>
                                    </p:set>
                                    <p:animEffect transition="in" filter="wipe(up)">
                                      <p:cBhvr>
                                        <p:cTn id="24" dur="500"/>
                                        <p:tgtEl>
                                          <p:spTgt spid="140390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03907">
                                            <p:txEl>
                                              <p:pRg st="6" end="6"/>
                                            </p:txEl>
                                          </p:spTgt>
                                        </p:tgtEl>
                                        <p:attrNameLst>
                                          <p:attrName>style.visibility</p:attrName>
                                        </p:attrNameLst>
                                      </p:cBhvr>
                                      <p:to>
                                        <p:strVal val="visible"/>
                                      </p:to>
                                    </p:set>
                                    <p:animEffect transition="in" filter="wipe(up)">
                                      <p:cBhvr>
                                        <p:cTn id="27" dur="500"/>
                                        <p:tgtEl>
                                          <p:spTgt spid="1403907">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03907">
                                            <p:txEl>
                                              <p:pRg st="7" end="7"/>
                                            </p:txEl>
                                          </p:spTgt>
                                        </p:tgtEl>
                                        <p:attrNameLst>
                                          <p:attrName>style.visibility</p:attrName>
                                        </p:attrNameLst>
                                      </p:cBhvr>
                                      <p:to>
                                        <p:strVal val="visible"/>
                                      </p:to>
                                    </p:set>
                                    <p:animEffect transition="in" filter="wipe(up)">
                                      <p:cBhvr>
                                        <p:cTn id="30" dur="500"/>
                                        <p:tgtEl>
                                          <p:spTgt spid="140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0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C7ADDB7-1319-4D1C-98E9-4731B98762F9}" type="slidenum">
              <a:rPr lang="zh-CN" altLang="en-US"/>
              <a:pPr/>
              <a:t>84</a:t>
            </a:fld>
            <a:endParaRPr lang="en-US" altLang="zh-CN"/>
          </a:p>
        </p:txBody>
      </p:sp>
      <p:sp>
        <p:nvSpPr>
          <p:cNvPr id="5" name="日期占位符 4"/>
          <p:cNvSpPr>
            <a:spLocks noGrp="1"/>
          </p:cNvSpPr>
          <p:nvPr>
            <p:ph type="dt" sz="half" idx="11"/>
          </p:nvPr>
        </p:nvSpPr>
        <p:spPr/>
        <p:txBody>
          <a:bodyPr/>
          <a:lstStyle/>
          <a:p>
            <a:fld id="{9D7E2366-2F46-4A16-B7E5-D4EC183BB7A4}" type="datetime1">
              <a:rPr lang="zh-CN" altLang="en-US"/>
              <a:pPr/>
              <a:t>2023/3/5</a:t>
            </a:fld>
            <a:endParaRPr lang="en-US" altLang="zh-CN" sz="1000"/>
          </a:p>
        </p:txBody>
      </p:sp>
      <p:sp>
        <p:nvSpPr>
          <p:cNvPr id="1405954" name="Rectangle 2"/>
          <p:cNvSpPr>
            <a:spLocks noGrp="1" noChangeArrowheads="1"/>
          </p:cNvSpPr>
          <p:nvPr>
            <p:ph type="title"/>
          </p:nvPr>
        </p:nvSpPr>
        <p:spPr/>
        <p:txBody>
          <a:bodyPr/>
          <a:lstStyle/>
          <a:p>
            <a:r>
              <a:rPr lang="en-US" altLang="zh-CN"/>
              <a:t>(3) </a:t>
            </a:r>
            <a:r>
              <a:rPr lang="zh-CN" altLang="en-US"/>
              <a:t>引出子查询的谓词</a:t>
            </a:r>
          </a:p>
        </p:txBody>
      </p:sp>
      <p:sp>
        <p:nvSpPr>
          <p:cNvPr id="1405955" name="Rectangle 3"/>
          <p:cNvSpPr>
            <a:spLocks noGrp="1" noChangeArrowheads="1"/>
          </p:cNvSpPr>
          <p:nvPr>
            <p:ph type="body" idx="1"/>
          </p:nvPr>
        </p:nvSpPr>
        <p:spPr>
          <a:xfrm>
            <a:off x="650875" y="1143000"/>
            <a:ext cx="8820150" cy="3998018"/>
          </a:xfrm>
        </p:spPr>
        <p:txBody>
          <a:bodyPr/>
          <a:lstStyle/>
          <a:p>
            <a:pPr>
              <a:lnSpc>
                <a:spcPct val="170000"/>
              </a:lnSpc>
            </a:pPr>
            <a:r>
              <a:rPr lang="zh-CN" altLang="en-US" dirty="0">
                <a:latin typeface="宋体" pitchFamily="2" charset="-122"/>
              </a:rPr>
              <a:t>带有</a:t>
            </a:r>
            <a:r>
              <a:rPr lang="en-US" altLang="zh-CN" dirty="0">
                <a:latin typeface="宋体" pitchFamily="2" charset="-122"/>
              </a:rPr>
              <a:t>IN</a:t>
            </a:r>
            <a:r>
              <a:rPr lang="zh-CN" altLang="en-US" dirty="0">
                <a:latin typeface="宋体" pitchFamily="2" charset="-122"/>
              </a:rPr>
              <a:t>谓词的子查询</a:t>
            </a:r>
          </a:p>
          <a:p>
            <a:pPr>
              <a:lnSpc>
                <a:spcPct val="170000"/>
              </a:lnSpc>
            </a:pPr>
            <a:r>
              <a:rPr lang="zh-CN" altLang="en-US" dirty="0">
                <a:latin typeface="宋体" pitchFamily="2" charset="-122"/>
              </a:rPr>
              <a:t>带有比较运算符的子查询</a:t>
            </a:r>
          </a:p>
          <a:p>
            <a:pPr>
              <a:lnSpc>
                <a:spcPct val="170000"/>
              </a:lnSpc>
            </a:pPr>
            <a:r>
              <a:rPr lang="zh-CN" altLang="en-US" dirty="0">
                <a:latin typeface="宋体" pitchFamily="2" charset="-122"/>
              </a:rPr>
              <a:t>带有</a:t>
            </a:r>
            <a:r>
              <a:rPr lang="en-US" altLang="zh-CN" dirty="0">
                <a:latin typeface="宋体" pitchFamily="2" charset="-122"/>
              </a:rPr>
              <a:t>ANY</a:t>
            </a:r>
            <a:r>
              <a:rPr lang="zh-CN" altLang="en-US" dirty="0">
                <a:latin typeface="宋体" pitchFamily="2" charset="-122"/>
              </a:rPr>
              <a:t>或</a:t>
            </a:r>
            <a:r>
              <a:rPr lang="en-US" altLang="zh-CN" dirty="0">
                <a:latin typeface="宋体" pitchFamily="2" charset="-122"/>
              </a:rPr>
              <a:t>ALL</a:t>
            </a:r>
            <a:r>
              <a:rPr lang="zh-CN" altLang="en-US" dirty="0">
                <a:latin typeface="宋体" pitchFamily="2" charset="-122"/>
              </a:rPr>
              <a:t>谓词的子查询</a:t>
            </a:r>
          </a:p>
          <a:p>
            <a:pPr>
              <a:lnSpc>
                <a:spcPct val="170000"/>
              </a:lnSpc>
            </a:pPr>
            <a:r>
              <a:rPr lang="zh-CN" altLang="en-US" dirty="0">
                <a:latin typeface="宋体" pitchFamily="2" charset="-122"/>
              </a:rPr>
              <a:t>带有</a:t>
            </a:r>
            <a:r>
              <a:rPr lang="en-US" altLang="zh-CN" dirty="0">
                <a:latin typeface="宋体" pitchFamily="2" charset="-122"/>
              </a:rPr>
              <a:t>EXISTS</a:t>
            </a:r>
            <a:r>
              <a:rPr lang="zh-CN" altLang="en-US" dirty="0">
                <a:latin typeface="宋体" pitchFamily="2" charset="-122"/>
              </a:rPr>
              <a:t>谓词的子查询</a:t>
            </a:r>
            <a:endParaRPr lang="zh-CN" altLang="en-US" sz="3200" dirty="0">
              <a:latin typeface="宋体" pitchFamily="2" charset="-122"/>
            </a:endParaRPr>
          </a:p>
          <a:p>
            <a:pPr>
              <a:buFont typeface="Wingdings" pitchFamily="2" charset="2"/>
              <a:buNone/>
            </a:pPr>
            <a:endParaRPr lang="zh-CN" altLang="en-US" sz="32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3717116-7FA9-4782-9147-5E714CAF8E18}" type="slidenum">
              <a:rPr lang="zh-CN" altLang="en-US"/>
              <a:pPr/>
              <a:t>85</a:t>
            </a:fld>
            <a:endParaRPr lang="en-US" altLang="zh-CN"/>
          </a:p>
        </p:txBody>
      </p:sp>
      <p:sp>
        <p:nvSpPr>
          <p:cNvPr id="6" name="日期占位符 4"/>
          <p:cNvSpPr>
            <a:spLocks noGrp="1"/>
          </p:cNvSpPr>
          <p:nvPr>
            <p:ph type="dt" sz="half" idx="11"/>
          </p:nvPr>
        </p:nvSpPr>
        <p:spPr/>
        <p:txBody>
          <a:bodyPr/>
          <a:lstStyle/>
          <a:p>
            <a:fld id="{E3FD904B-7C3C-4F89-B6BF-3D599E8D91DF}" type="datetime1">
              <a:rPr lang="zh-CN" altLang="en-US"/>
              <a:pPr/>
              <a:t>2023/3/5</a:t>
            </a:fld>
            <a:endParaRPr lang="en-US" altLang="zh-CN" sz="1000"/>
          </a:p>
        </p:txBody>
      </p:sp>
      <p:sp>
        <p:nvSpPr>
          <p:cNvPr id="1406978" name="Rectangle 2"/>
          <p:cNvSpPr>
            <a:spLocks noGrp="1" noChangeArrowheads="1"/>
          </p:cNvSpPr>
          <p:nvPr>
            <p:ph type="title"/>
          </p:nvPr>
        </p:nvSpPr>
        <p:spPr/>
        <p:txBody>
          <a:bodyPr/>
          <a:lstStyle/>
          <a:p>
            <a:r>
              <a:rPr lang="zh-CN" altLang="en-US"/>
              <a:t>带有</a:t>
            </a:r>
            <a:r>
              <a:rPr lang="en-US" altLang="zh-CN"/>
              <a:t>IN</a:t>
            </a:r>
            <a:r>
              <a:rPr lang="zh-CN" altLang="en-US"/>
              <a:t>谓词的子查询</a:t>
            </a:r>
          </a:p>
        </p:txBody>
      </p:sp>
      <p:sp>
        <p:nvSpPr>
          <p:cNvPr id="1406979" name="Rectangle 3"/>
          <p:cNvSpPr>
            <a:spLocks noGrp="1" noChangeArrowheads="1"/>
          </p:cNvSpPr>
          <p:nvPr>
            <p:ph type="body" idx="1"/>
          </p:nvPr>
        </p:nvSpPr>
        <p:spPr>
          <a:xfrm>
            <a:off x="415925" y="1143000"/>
            <a:ext cx="8820150" cy="4627563"/>
          </a:xfrm>
        </p:spPr>
        <p:txBody>
          <a:bodyPr/>
          <a:lstStyle/>
          <a:p>
            <a:pPr marL="342900" indent="-342900" defTabSz="914400">
              <a:buFont typeface="Wingdings" pitchFamily="2" charset="2"/>
              <a:buNone/>
            </a:pPr>
            <a:r>
              <a:rPr lang="en-US" altLang="zh-CN" dirty="0"/>
              <a:t>[</a:t>
            </a:r>
            <a:r>
              <a:rPr lang="zh-CN" altLang="en-US" dirty="0"/>
              <a:t>例</a:t>
            </a:r>
            <a:r>
              <a:rPr lang="en-US" altLang="zh-CN" dirty="0"/>
              <a:t>]  </a:t>
            </a:r>
            <a:r>
              <a:rPr lang="zh-CN" altLang="en-US" dirty="0"/>
              <a:t>查询与“刘晨”在同一个系学习的学生。</a:t>
            </a:r>
          </a:p>
          <a:p>
            <a:pPr marL="342900" indent="-342900" defTabSz="914400">
              <a:buFont typeface="Wingdings" pitchFamily="2" charset="2"/>
              <a:buNone/>
            </a:pPr>
            <a:r>
              <a:rPr lang="zh-CN" altLang="en-US" dirty="0"/>
              <a:t>         此查询要求可以分步来完成</a:t>
            </a:r>
          </a:p>
          <a:p>
            <a:pPr marL="342900" indent="-342900" defTabSz="914400">
              <a:lnSpc>
                <a:spcPct val="140000"/>
              </a:lnSpc>
              <a:buFont typeface="Wingdings" pitchFamily="2" charset="2"/>
              <a:buNone/>
            </a:pPr>
            <a:r>
              <a:rPr lang="en-US" altLang="zh-CN" dirty="0"/>
              <a:t>① </a:t>
            </a:r>
            <a:r>
              <a:rPr lang="zh-CN" altLang="en-US" dirty="0"/>
              <a:t>确定“刘晨”所在系名</a:t>
            </a:r>
            <a:r>
              <a:rPr lang="zh-CN" altLang="en-US" sz="2400" dirty="0"/>
              <a:t>             </a:t>
            </a:r>
          </a:p>
          <a:p>
            <a:pPr marL="342900" indent="-342900" defTabSz="914400">
              <a:buFont typeface="Wingdings" pitchFamily="2" charset="2"/>
              <a:buNone/>
            </a:pPr>
            <a:r>
              <a:rPr lang="zh-CN" altLang="en-US" sz="2400" dirty="0"/>
              <a:t>    </a:t>
            </a:r>
            <a:r>
              <a:rPr lang="en-US" altLang="zh-CN" sz="2400" dirty="0"/>
              <a:t>SELECT  </a:t>
            </a:r>
            <a:r>
              <a:rPr lang="en-US" altLang="zh-CN" sz="2400" dirty="0" err="1"/>
              <a:t>Sdept</a:t>
            </a:r>
            <a:r>
              <a:rPr lang="en-US" altLang="zh-CN" sz="2400" dirty="0"/>
              <a:t>  </a:t>
            </a:r>
          </a:p>
          <a:p>
            <a:pPr marL="342900" indent="-342900" defTabSz="914400">
              <a:buFont typeface="Wingdings" pitchFamily="2" charset="2"/>
              <a:buNone/>
            </a:pPr>
            <a:r>
              <a:rPr lang="en-US" altLang="zh-CN" sz="2400" dirty="0"/>
              <a:t>         FROM     Student                            </a:t>
            </a:r>
          </a:p>
          <a:p>
            <a:pPr marL="342900" indent="-342900" defTabSz="914400">
              <a:buFont typeface="Wingdings" pitchFamily="2" charset="2"/>
              <a:buNone/>
            </a:pPr>
            <a:r>
              <a:rPr lang="en-US" altLang="zh-CN" sz="2400" dirty="0"/>
              <a:t>         WHERE  </a:t>
            </a:r>
            <a:r>
              <a:rPr lang="en-US" altLang="zh-CN" sz="2400" dirty="0" err="1"/>
              <a:t>Sname</a:t>
            </a:r>
            <a:r>
              <a:rPr lang="en-US" altLang="zh-CN" sz="2400" dirty="0"/>
              <a:t>= ' </a:t>
            </a:r>
            <a:r>
              <a:rPr lang="zh-CN" altLang="en-US" sz="2400" dirty="0"/>
              <a:t>刘晨 </a:t>
            </a:r>
            <a:r>
              <a:rPr lang="en-US" altLang="zh-CN" sz="2400" dirty="0"/>
              <a:t>'</a:t>
            </a:r>
            <a:endParaRPr lang="zh-CN" altLang="en-US" sz="2400" dirty="0"/>
          </a:p>
          <a:p>
            <a:pPr marL="342900" indent="-342900" defTabSz="914400">
              <a:lnSpc>
                <a:spcPct val="150000"/>
              </a:lnSpc>
              <a:buFont typeface="Wingdings" pitchFamily="2" charset="2"/>
              <a:buNone/>
            </a:pPr>
            <a:r>
              <a:rPr lang="zh-CN" altLang="en-US" sz="2400" dirty="0"/>
              <a:t>	结果为：  </a:t>
            </a:r>
          </a:p>
          <a:p>
            <a:pPr marL="342900" indent="-342900" defTabSz="914400">
              <a:buFont typeface="Wingdings" pitchFamily="2" charset="2"/>
              <a:buNone/>
            </a:pPr>
            <a:r>
              <a:rPr lang="zh-CN" altLang="en-US" sz="2400" dirty="0"/>
              <a:t>			</a:t>
            </a:r>
            <a:r>
              <a:rPr lang="en-US" altLang="zh-CN" sz="2400" dirty="0" err="1"/>
              <a:t>Sdept</a:t>
            </a:r>
            <a:endParaRPr lang="en-US" altLang="zh-CN" sz="2400" dirty="0"/>
          </a:p>
          <a:p>
            <a:pPr marL="342900" indent="-342900" defTabSz="914400">
              <a:buFont typeface="Wingdings" pitchFamily="2" charset="2"/>
              <a:buNone/>
            </a:pPr>
            <a:r>
              <a:rPr lang="en-US" altLang="zh-CN" sz="2400" dirty="0"/>
              <a:t>             	 CS</a:t>
            </a:r>
          </a:p>
        </p:txBody>
      </p:sp>
      <p:sp>
        <p:nvSpPr>
          <p:cNvPr id="1406980" name="Rectangle 4"/>
          <p:cNvSpPr>
            <a:spLocks noChangeArrowheads="1"/>
          </p:cNvSpPr>
          <p:nvPr/>
        </p:nvSpPr>
        <p:spPr bwMode="auto">
          <a:xfrm>
            <a:off x="4595813" y="2349500"/>
            <a:ext cx="5310187"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90000"/>
              </a:lnSpc>
              <a:spcBef>
                <a:spcPct val="35000"/>
              </a:spcBef>
              <a:buClr>
                <a:srgbClr val="27305F"/>
              </a:buClr>
              <a:buSzPct val="60000"/>
              <a:buFont typeface="Wingdings" pitchFamily="2" charset="2"/>
              <a:buNone/>
            </a:pPr>
            <a:r>
              <a:rPr lang="en-US" altLang="zh-CN" sz="2800" dirty="0">
                <a:latin typeface="Times New Roman" pitchFamily="18" charset="0"/>
              </a:rPr>
              <a:t>② </a:t>
            </a:r>
            <a:r>
              <a:rPr lang="zh-CN" altLang="en-US" sz="2800" dirty="0">
                <a:latin typeface="Times New Roman" pitchFamily="18" charset="0"/>
              </a:rPr>
              <a:t>查找所有在</a:t>
            </a:r>
            <a:r>
              <a:rPr lang="en-US" altLang="zh-CN" dirty="0">
                <a:latin typeface="Times New Roman" pitchFamily="18" charset="0"/>
              </a:rPr>
              <a:t>CS</a:t>
            </a:r>
            <a:r>
              <a:rPr lang="zh-CN" altLang="en-US" sz="2800" dirty="0">
                <a:latin typeface="Times New Roman" pitchFamily="18" charset="0"/>
              </a:rPr>
              <a:t>系学习的学生。</a:t>
            </a:r>
            <a:r>
              <a:rPr lang="zh-CN" altLang="en-US" dirty="0">
                <a:latin typeface="Times New Roman" pitchFamily="18" charset="0"/>
              </a:rPr>
              <a:t>    </a:t>
            </a:r>
          </a:p>
          <a:p>
            <a:pPr marL="342900" indent="-342900" algn="l">
              <a:lnSpc>
                <a:spcPct val="90000"/>
              </a:lnSpc>
              <a:spcBef>
                <a:spcPct val="35000"/>
              </a:spcBef>
              <a:buClr>
                <a:srgbClr val="27305F"/>
              </a:buClr>
              <a:buSzPct val="60000"/>
              <a:buFont typeface="Wingdings" pitchFamily="2" charset="2"/>
              <a:buNone/>
            </a:pPr>
            <a:r>
              <a:rPr lang="zh-CN" altLang="en-US" dirty="0">
                <a:latin typeface="Times New Roman" pitchFamily="18" charset="0"/>
              </a:rPr>
              <a:t>        </a:t>
            </a:r>
            <a:r>
              <a:rPr lang="en-US" altLang="zh-CN" dirty="0">
                <a:latin typeface="Times New Roman" pitchFamily="18" charset="0"/>
              </a:rPr>
              <a:t>SELECT   </a:t>
            </a:r>
            <a:r>
              <a:rPr lang="en-US" altLang="zh-CN" dirty="0" err="1">
                <a:latin typeface="Times New Roman" pitchFamily="18" charset="0"/>
              </a:rPr>
              <a:t>Sno</a:t>
            </a:r>
            <a:r>
              <a:rPr lang="zh-CN" altLang="en-US" dirty="0">
                <a:latin typeface="Times New Roman" pitchFamily="18" charset="0"/>
              </a:rPr>
              <a:t>，</a:t>
            </a:r>
            <a:r>
              <a:rPr lang="en-US" altLang="zh-CN" dirty="0" err="1">
                <a:latin typeface="Times New Roman" pitchFamily="18" charset="0"/>
              </a:rPr>
              <a:t>Sname</a:t>
            </a:r>
            <a:r>
              <a:rPr lang="zh-CN" altLang="en-US" dirty="0">
                <a:latin typeface="Times New Roman" pitchFamily="18" charset="0"/>
              </a:rPr>
              <a:t>，</a:t>
            </a:r>
            <a:r>
              <a:rPr lang="en-US" altLang="zh-CN" dirty="0" err="1">
                <a:latin typeface="Times New Roman" pitchFamily="18" charset="0"/>
              </a:rPr>
              <a:t>Sdept</a:t>
            </a:r>
            <a:r>
              <a:rPr lang="en-US" altLang="zh-CN" dirty="0">
                <a:latin typeface="Times New Roman" pitchFamily="18" charset="0"/>
              </a:rPr>
              <a:t>     </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FROM      Student                 </a:t>
            </a:r>
          </a:p>
          <a:p>
            <a:pPr marL="342900" indent="-342900" algn="l">
              <a:lnSpc>
                <a:spcPct val="90000"/>
              </a:lnSpc>
              <a:spcBef>
                <a:spcPct val="35000"/>
              </a:spcBef>
              <a:buClr>
                <a:srgbClr val="27305F"/>
              </a:buClr>
              <a:buSzPct val="60000"/>
              <a:buFont typeface="Wingdings" pitchFamily="2" charset="2"/>
              <a:buNone/>
            </a:pPr>
            <a:r>
              <a:rPr lang="en-US" altLang="zh-CN" dirty="0">
                <a:latin typeface="Times New Roman" pitchFamily="18" charset="0"/>
              </a:rPr>
              <a:t>              WHERE  </a:t>
            </a:r>
            <a:r>
              <a:rPr lang="en-US" altLang="zh-CN" dirty="0" err="1">
                <a:latin typeface="Times New Roman" pitchFamily="18" charset="0"/>
              </a:rPr>
              <a:t>Sdept</a:t>
            </a:r>
            <a:r>
              <a:rPr lang="en-US" altLang="zh-CN" dirty="0">
                <a:latin typeface="Times New Roman" pitchFamily="18" charset="0"/>
              </a:rPr>
              <a:t>= ' CS '</a:t>
            </a:r>
            <a:r>
              <a:rPr lang="zh-CN" altLang="en-US" dirty="0">
                <a:latin typeface="Times New Roman" pitchFamily="18" charset="0"/>
              </a:rPr>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F122B429-E937-412F-973E-23346876AC34}" type="slidenum">
              <a:rPr lang="zh-CN" altLang="en-US"/>
              <a:pPr/>
              <a:t>86</a:t>
            </a:fld>
            <a:endParaRPr lang="en-US" altLang="zh-CN"/>
          </a:p>
        </p:txBody>
      </p:sp>
      <p:sp>
        <p:nvSpPr>
          <p:cNvPr id="7" name="日期占位符 4"/>
          <p:cNvSpPr>
            <a:spLocks noGrp="1"/>
          </p:cNvSpPr>
          <p:nvPr>
            <p:ph type="dt" sz="half" idx="11"/>
          </p:nvPr>
        </p:nvSpPr>
        <p:spPr/>
        <p:txBody>
          <a:bodyPr/>
          <a:lstStyle/>
          <a:p>
            <a:fld id="{E1C94247-F4A7-45DD-8D69-EC775AD0796F}" type="datetime1">
              <a:rPr lang="zh-CN" altLang="en-US"/>
              <a:pPr/>
              <a:t>2023/3/5</a:t>
            </a:fld>
            <a:endParaRPr lang="en-US" altLang="zh-CN" sz="1000"/>
          </a:p>
        </p:txBody>
      </p:sp>
      <p:sp>
        <p:nvSpPr>
          <p:cNvPr id="1409026" name="Rectangle 2"/>
          <p:cNvSpPr>
            <a:spLocks noGrp="1" noChangeArrowheads="1"/>
          </p:cNvSpPr>
          <p:nvPr>
            <p:ph type="title"/>
          </p:nvPr>
        </p:nvSpPr>
        <p:spPr/>
        <p:txBody>
          <a:bodyPr/>
          <a:lstStyle/>
          <a:p>
            <a:r>
              <a:rPr lang="zh-CN" altLang="en-US"/>
              <a:t>带有</a:t>
            </a:r>
            <a:r>
              <a:rPr lang="en-US" altLang="zh-CN"/>
              <a:t>IN</a:t>
            </a:r>
            <a:r>
              <a:rPr lang="zh-CN" altLang="en-US"/>
              <a:t>谓词的子查询</a:t>
            </a:r>
          </a:p>
        </p:txBody>
      </p:sp>
      <p:sp>
        <p:nvSpPr>
          <p:cNvPr id="1409027" name="Rectangle 3"/>
          <p:cNvSpPr>
            <a:spLocks noGrp="1" noChangeArrowheads="1"/>
          </p:cNvSpPr>
          <p:nvPr>
            <p:ph type="body" idx="1"/>
          </p:nvPr>
        </p:nvSpPr>
        <p:spPr>
          <a:xfrm>
            <a:off x="560388" y="1125538"/>
            <a:ext cx="8820150" cy="5018087"/>
          </a:xfrm>
        </p:spPr>
        <p:txBody>
          <a:bodyPr/>
          <a:lstStyle/>
          <a:p>
            <a:pPr marL="342900" indent="-342900" defTabSz="914400"/>
            <a:r>
              <a:rPr lang="zh-CN" altLang="en-US" dirty="0"/>
              <a:t>构造嵌套查询</a:t>
            </a:r>
          </a:p>
          <a:p>
            <a:pPr marL="742950" lvl="1" indent="-285750" defTabSz="914400"/>
            <a:r>
              <a:rPr lang="zh-CN" altLang="en-US" dirty="0"/>
              <a:t>将第一步查询嵌入到第二步查询的条件中</a:t>
            </a:r>
          </a:p>
          <a:p>
            <a:pPr marL="1600200" lvl="3" indent="-228600" defTabSz="914400">
              <a:lnSpc>
                <a:spcPct val="140000"/>
              </a:lnSpc>
              <a:buFontTx/>
              <a:buNone/>
            </a:pPr>
            <a:r>
              <a:rPr lang="zh-CN" altLang="en-US" sz="2400" dirty="0"/>
              <a:t>    </a:t>
            </a:r>
            <a:r>
              <a:rPr lang="en-US" altLang="zh-CN" sz="2400" dirty="0"/>
              <a:t>SELECT </a:t>
            </a:r>
            <a:r>
              <a:rPr lang="en-US" altLang="zh-CN" sz="2400" dirty="0" err="1"/>
              <a:t>Sno</a:t>
            </a:r>
            <a:r>
              <a:rPr lang="en-US" altLang="zh-CN" sz="2400" dirty="0"/>
              <a:t>, </a:t>
            </a:r>
            <a:r>
              <a:rPr lang="en-US" altLang="zh-CN" sz="2400" dirty="0" err="1"/>
              <a:t>Sname</a:t>
            </a:r>
            <a:r>
              <a:rPr lang="en-US" altLang="zh-CN" sz="2400" dirty="0"/>
              <a:t>, </a:t>
            </a:r>
            <a:r>
              <a:rPr lang="en-US" altLang="zh-CN" sz="2400" dirty="0" err="1"/>
              <a:t>Sdept</a:t>
            </a:r>
            <a:endParaRPr lang="en-US" altLang="zh-CN" sz="2400" dirty="0"/>
          </a:p>
          <a:p>
            <a:pPr marL="1600200" lvl="3" indent="-228600" defTabSz="914400">
              <a:buFontTx/>
              <a:buNone/>
            </a:pPr>
            <a:r>
              <a:rPr lang="en-US" altLang="zh-CN" sz="2400" dirty="0"/>
              <a:t>          FROM Student</a:t>
            </a:r>
          </a:p>
          <a:p>
            <a:pPr marL="1600200" lvl="3" indent="-228600" defTabSz="914400">
              <a:buFontTx/>
              <a:buNone/>
            </a:pPr>
            <a:r>
              <a:rPr lang="en-US" altLang="zh-CN" sz="2400" dirty="0"/>
              <a:t>          WHERE </a:t>
            </a:r>
            <a:r>
              <a:rPr lang="en-US" altLang="zh-CN" sz="2400" dirty="0" err="1"/>
              <a:t>Sdept</a:t>
            </a:r>
            <a:r>
              <a:rPr lang="en-US" altLang="zh-CN" sz="2400" dirty="0"/>
              <a:t>  IN</a:t>
            </a:r>
          </a:p>
          <a:p>
            <a:pPr marL="1600200" lvl="3" indent="-228600" defTabSz="914400">
              <a:buFontTx/>
              <a:buNone/>
            </a:pPr>
            <a:r>
              <a:rPr lang="en-US" altLang="zh-CN" sz="2400" dirty="0"/>
              <a:t>               ( SELECT </a:t>
            </a:r>
            <a:r>
              <a:rPr lang="en-US" altLang="zh-CN" sz="2400" dirty="0" err="1"/>
              <a:t>Sdept</a:t>
            </a:r>
            <a:endParaRPr lang="en-US" altLang="zh-CN" sz="2400" dirty="0"/>
          </a:p>
          <a:p>
            <a:pPr marL="1600200" lvl="3" indent="-228600" defTabSz="914400">
              <a:buFontTx/>
              <a:buNone/>
            </a:pPr>
            <a:r>
              <a:rPr lang="en-US" altLang="zh-CN" sz="2400" dirty="0"/>
              <a:t>                      FROM Student</a:t>
            </a:r>
          </a:p>
          <a:p>
            <a:pPr marL="1600200" lvl="3" indent="-228600" defTabSz="914400">
              <a:buFontTx/>
              <a:buNone/>
            </a:pPr>
            <a:r>
              <a:rPr lang="en-US" altLang="zh-CN" sz="2400" dirty="0"/>
              <a:t>                      WHERE </a:t>
            </a:r>
            <a:r>
              <a:rPr lang="en-US" altLang="zh-CN" sz="2400" dirty="0" err="1"/>
              <a:t>Sname</a:t>
            </a:r>
            <a:r>
              <a:rPr lang="en-US" altLang="zh-CN" sz="2400" dirty="0"/>
              <a:t>= '</a:t>
            </a:r>
            <a:r>
              <a:rPr lang="zh-CN" altLang="en-US" sz="2400" dirty="0"/>
              <a:t>刘晨 </a:t>
            </a:r>
            <a:r>
              <a:rPr lang="en-US" altLang="zh-CN" sz="2400" dirty="0"/>
              <a:t>')</a:t>
            </a:r>
            <a:endParaRPr lang="zh-CN" altLang="en-US" sz="2400" dirty="0"/>
          </a:p>
          <a:p>
            <a:pPr marL="342900" indent="-342900" defTabSz="914400">
              <a:lnSpc>
                <a:spcPct val="120000"/>
              </a:lnSpc>
            </a:pPr>
            <a:r>
              <a:rPr lang="zh-CN" altLang="en-US" dirty="0"/>
              <a:t>此查询为不相关子查询。</a:t>
            </a:r>
            <a:r>
              <a:rPr lang="en-US" altLang="zh-CN" dirty="0"/>
              <a:t>DBMS</a:t>
            </a:r>
            <a:r>
              <a:rPr lang="zh-CN" altLang="en-US" dirty="0"/>
              <a:t>求解该查询时也是分步去做的。</a:t>
            </a:r>
          </a:p>
        </p:txBody>
      </p:sp>
      <p:sp>
        <p:nvSpPr>
          <p:cNvPr id="1409029" name="AutoShape 5">
            <a:hlinkClick r:id="" action="ppaction://hlinkshowjump?jump=nextslide" highlightClick="1"/>
          </p:cNvPr>
          <p:cNvSpPr>
            <a:spLocks noChangeArrowheads="1"/>
          </p:cNvSpPr>
          <p:nvPr/>
        </p:nvSpPr>
        <p:spPr bwMode="auto">
          <a:xfrm>
            <a:off x="8832850" y="6248400"/>
            <a:ext cx="330200" cy="304800"/>
          </a:xfrm>
          <a:prstGeom prst="actionButtonForwardNex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09030" name="Text Box 6"/>
          <p:cNvSpPr txBox="1">
            <a:spLocks noChangeArrowheads="1"/>
          </p:cNvSpPr>
          <p:nvPr/>
        </p:nvSpPr>
        <p:spPr bwMode="auto">
          <a:xfrm>
            <a:off x="8239125" y="6172200"/>
            <a:ext cx="19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spcBef>
                <a:spcPct val="50000"/>
              </a:spcBef>
            </a:pPr>
            <a:endParaRPr kumimoji="1" lang="zh-CN" altLang="en-US" b="0">
              <a:latin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2E4EDD0-E005-40F9-A885-6AE1C8FD3D22}" type="slidenum">
              <a:rPr lang="zh-CN" altLang="en-US"/>
              <a:pPr/>
              <a:t>87</a:t>
            </a:fld>
            <a:endParaRPr lang="en-US" altLang="zh-CN"/>
          </a:p>
        </p:txBody>
      </p:sp>
      <p:sp>
        <p:nvSpPr>
          <p:cNvPr id="5" name="日期占位符 4"/>
          <p:cNvSpPr>
            <a:spLocks noGrp="1"/>
          </p:cNvSpPr>
          <p:nvPr>
            <p:ph type="dt" sz="half" idx="11"/>
          </p:nvPr>
        </p:nvSpPr>
        <p:spPr/>
        <p:txBody>
          <a:bodyPr/>
          <a:lstStyle/>
          <a:p>
            <a:fld id="{E8A4524D-ACCF-4416-9084-E0F8B26EAC36}" type="datetime1">
              <a:rPr lang="zh-CN" altLang="en-US"/>
              <a:pPr/>
              <a:t>2023/3/5</a:t>
            </a:fld>
            <a:endParaRPr lang="en-US" altLang="zh-CN" sz="1000"/>
          </a:p>
        </p:txBody>
      </p:sp>
      <p:sp>
        <p:nvSpPr>
          <p:cNvPr id="1411074" name="Rectangle 2"/>
          <p:cNvSpPr>
            <a:spLocks noGrp="1" noChangeArrowheads="1"/>
          </p:cNvSpPr>
          <p:nvPr>
            <p:ph type="title"/>
          </p:nvPr>
        </p:nvSpPr>
        <p:spPr/>
        <p:txBody>
          <a:bodyPr/>
          <a:lstStyle/>
          <a:p>
            <a:r>
              <a:rPr lang="zh-CN" altLang="en-US" dirty="0"/>
              <a:t>带有</a:t>
            </a:r>
            <a:r>
              <a:rPr lang="en-US" altLang="zh-CN" dirty="0"/>
              <a:t>IN</a:t>
            </a:r>
            <a:r>
              <a:rPr lang="zh-CN" altLang="en-US" dirty="0"/>
              <a:t>谓词的子查询</a:t>
            </a:r>
          </a:p>
        </p:txBody>
      </p:sp>
      <p:sp>
        <p:nvSpPr>
          <p:cNvPr id="1411075" name="Rectangle 3"/>
          <p:cNvSpPr>
            <a:spLocks noGrp="1" noChangeArrowheads="1"/>
          </p:cNvSpPr>
          <p:nvPr>
            <p:ph type="body" idx="1"/>
          </p:nvPr>
        </p:nvSpPr>
        <p:spPr>
          <a:xfrm>
            <a:off x="631825" y="1052513"/>
            <a:ext cx="8861425" cy="5565775"/>
          </a:xfrm>
        </p:spPr>
        <p:txBody>
          <a:bodyPr/>
          <a:lstStyle/>
          <a:p>
            <a:pPr marL="342900" indent="-342900" defTabSz="914400"/>
            <a:r>
              <a:rPr lang="zh-CN" altLang="en-US" dirty="0"/>
              <a:t>父查询和子查询中的表均可以定义别名</a:t>
            </a:r>
          </a:p>
          <a:p>
            <a:pPr marL="1600200" lvl="3" indent="-228600" defTabSz="914400">
              <a:buFontTx/>
              <a:buNone/>
            </a:pPr>
            <a:r>
              <a:rPr lang="zh-CN" altLang="en-US" dirty="0"/>
              <a:t>    </a:t>
            </a:r>
            <a:r>
              <a:rPr lang="en-US" altLang="zh-CN" sz="2400" dirty="0"/>
              <a:t>SELECT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Sdept</a:t>
            </a:r>
            <a:endParaRPr lang="en-US" altLang="zh-CN" sz="2400" dirty="0"/>
          </a:p>
          <a:p>
            <a:pPr marL="1600200" lvl="3" indent="-228600" defTabSz="914400">
              <a:buFontTx/>
              <a:buNone/>
            </a:pPr>
            <a:r>
              <a:rPr lang="en-US" altLang="zh-CN" sz="2400" dirty="0"/>
              <a:t>           FROM   Student  S1</a:t>
            </a:r>
          </a:p>
          <a:p>
            <a:pPr marL="1600200" lvl="3" indent="-228600" defTabSz="914400">
              <a:buFontTx/>
              <a:buNone/>
            </a:pPr>
            <a:r>
              <a:rPr lang="en-US" altLang="zh-CN" sz="2400" dirty="0"/>
              <a:t>           WHERE  S1.Sdept  IN</a:t>
            </a:r>
          </a:p>
          <a:p>
            <a:pPr marL="1600200" lvl="3" indent="-228600" defTabSz="914400">
              <a:buFontTx/>
              <a:buNone/>
            </a:pPr>
            <a:r>
              <a:rPr lang="en-US" altLang="zh-CN" sz="2400" dirty="0"/>
              <a:t>               ( SELECT </a:t>
            </a:r>
            <a:r>
              <a:rPr lang="en-US" altLang="zh-CN" sz="2400" dirty="0" err="1"/>
              <a:t>Sdept</a:t>
            </a:r>
            <a:endParaRPr lang="en-US" altLang="zh-CN" sz="2400" dirty="0"/>
          </a:p>
          <a:p>
            <a:pPr marL="1600200" lvl="3" indent="-228600" defTabSz="914400">
              <a:buFontTx/>
              <a:buNone/>
            </a:pPr>
            <a:r>
              <a:rPr lang="en-US" altLang="zh-CN" sz="2400" dirty="0"/>
              <a:t>                       FROM    Student  S2</a:t>
            </a:r>
          </a:p>
          <a:p>
            <a:pPr marL="1600200" lvl="3" indent="-228600" defTabSz="914400">
              <a:buFontTx/>
              <a:buNone/>
            </a:pPr>
            <a:r>
              <a:rPr lang="en-US" altLang="zh-CN" sz="2400" dirty="0"/>
              <a:t>                       WHERE S2.Sname= '</a:t>
            </a:r>
            <a:r>
              <a:rPr lang="zh-CN" altLang="en-US" sz="2400" dirty="0"/>
              <a:t>刘晨</a:t>
            </a:r>
            <a:r>
              <a:rPr lang="en-US" altLang="zh-CN" sz="2400" dirty="0"/>
              <a:t>')</a:t>
            </a:r>
            <a:endParaRPr lang="zh-CN" altLang="en-US" sz="2400" dirty="0"/>
          </a:p>
          <a:p>
            <a:pPr marL="342900" indent="-342900" defTabSz="914400"/>
            <a:r>
              <a:rPr lang="zh-CN" altLang="en-US" dirty="0"/>
              <a:t>用自身连接完成本查询要求</a:t>
            </a:r>
          </a:p>
          <a:p>
            <a:pPr marL="1600200" lvl="3" indent="-228600" defTabSz="914400">
              <a:buFontTx/>
              <a:buNone/>
            </a:pPr>
            <a:r>
              <a:rPr lang="en-US" altLang="zh-CN" sz="2400" dirty="0"/>
              <a:t>SELECT  S1.Sno</a:t>
            </a:r>
            <a:r>
              <a:rPr lang="zh-CN" altLang="en-US" sz="2400" dirty="0"/>
              <a:t>，</a:t>
            </a:r>
            <a:r>
              <a:rPr lang="en-US" altLang="zh-CN" sz="2400" dirty="0"/>
              <a:t>S1.Sname</a:t>
            </a:r>
            <a:r>
              <a:rPr lang="zh-CN" altLang="en-US" sz="2400" dirty="0"/>
              <a:t>，</a:t>
            </a:r>
            <a:r>
              <a:rPr lang="en-US" altLang="zh-CN" sz="2400" dirty="0"/>
              <a:t>S1.Sdept</a:t>
            </a:r>
          </a:p>
          <a:p>
            <a:pPr marL="1600200" lvl="3" indent="-228600" defTabSz="914400">
              <a:buFontTx/>
              <a:buNone/>
            </a:pPr>
            <a:r>
              <a:rPr lang="en-US" altLang="zh-CN" sz="2400" dirty="0"/>
              <a:t>      FROM     Student S1</a:t>
            </a:r>
            <a:r>
              <a:rPr lang="zh-CN" altLang="en-US" sz="2400" dirty="0"/>
              <a:t>，</a:t>
            </a:r>
            <a:r>
              <a:rPr lang="en-US" altLang="zh-CN" sz="2400" dirty="0"/>
              <a:t>Student S2</a:t>
            </a:r>
          </a:p>
          <a:p>
            <a:pPr marL="1600200" lvl="3" indent="-228600" defTabSz="914400">
              <a:buFontTx/>
              <a:buNone/>
            </a:pPr>
            <a:r>
              <a:rPr lang="en-US" altLang="zh-CN" sz="2400" dirty="0"/>
              <a:t>      WHERE  S1.Sdept = S2.Sdept  AND  </a:t>
            </a:r>
          </a:p>
          <a:p>
            <a:pPr marL="1600200" lvl="3" indent="-228600" defTabSz="914400">
              <a:buFontTx/>
              <a:buNone/>
            </a:pPr>
            <a:r>
              <a:rPr lang="en-US" altLang="zh-CN" sz="2400" dirty="0"/>
              <a:t>               S2.Sname = '</a:t>
            </a:r>
            <a:r>
              <a:rPr lang="zh-CN" altLang="en-US" sz="2400" dirty="0"/>
              <a:t>刘晨</a:t>
            </a:r>
            <a:r>
              <a:rPr lang="en-US" altLang="zh-CN"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1075">
                                            <p:txEl>
                                              <p:pRg st="0" end="0"/>
                                            </p:txEl>
                                          </p:spTgt>
                                        </p:tgtEl>
                                        <p:attrNameLst>
                                          <p:attrName>style.visibility</p:attrName>
                                        </p:attrNameLst>
                                      </p:cBhvr>
                                      <p:to>
                                        <p:strVal val="visible"/>
                                      </p:to>
                                    </p:set>
                                    <p:anim calcmode="lin" valueType="num">
                                      <p:cBhvr additive="base">
                                        <p:cTn id="7" dur="500" fill="hold"/>
                                        <p:tgtEl>
                                          <p:spTgt spid="141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110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11075">
                                            <p:txEl>
                                              <p:pRg st="1" end="1"/>
                                            </p:txEl>
                                          </p:spTgt>
                                        </p:tgtEl>
                                        <p:attrNameLst>
                                          <p:attrName>style.visibility</p:attrName>
                                        </p:attrNameLst>
                                      </p:cBhvr>
                                      <p:to>
                                        <p:strVal val="visible"/>
                                      </p:to>
                                    </p:set>
                                    <p:anim calcmode="lin" valueType="num">
                                      <p:cBhvr additive="base">
                                        <p:cTn id="11" dur="500" fill="hold"/>
                                        <p:tgtEl>
                                          <p:spTgt spid="14110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110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11075">
                                            <p:txEl>
                                              <p:pRg st="2" end="2"/>
                                            </p:txEl>
                                          </p:spTgt>
                                        </p:tgtEl>
                                        <p:attrNameLst>
                                          <p:attrName>style.visibility</p:attrName>
                                        </p:attrNameLst>
                                      </p:cBhvr>
                                      <p:to>
                                        <p:strVal val="visible"/>
                                      </p:to>
                                    </p:set>
                                    <p:anim calcmode="lin" valueType="num">
                                      <p:cBhvr additive="base">
                                        <p:cTn id="15" dur="500" fill="hold"/>
                                        <p:tgtEl>
                                          <p:spTgt spid="14110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110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11075">
                                            <p:txEl>
                                              <p:pRg st="3" end="3"/>
                                            </p:txEl>
                                          </p:spTgt>
                                        </p:tgtEl>
                                        <p:attrNameLst>
                                          <p:attrName>style.visibility</p:attrName>
                                        </p:attrNameLst>
                                      </p:cBhvr>
                                      <p:to>
                                        <p:strVal val="visible"/>
                                      </p:to>
                                    </p:set>
                                    <p:anim calcmode="lin" valueType="num">
                                      <p:cBhvr additive="base">
                                        <p:cTn id="19" dur="500" fill="hold"/>
                                        <p:tgtEl>
                                          <p:spTgt spid="14110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110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11075">
                                            <p:txEl>
                                              <p:pRg st="4" end="4"/>
                                            </p:txEl>
                                          </p:spTgt>
                                        </p:tgtEl>
                                        <p:attrNameLst>
                                          <p:attrName>style.visibility</p:attrName>
                                        </p:attrNameLst>
                                      </p:cBhvr>
                                      <p:to>
                                        <p:strVal val="visible"/>
                                      </p:to>
                                    </p:set>
                                    <p:anim calcmode="lin" valueType="num">
                                      <p:cBhvr additive="base">
                                        <p:cTn id="23" dur="500" fill="hold"/>
                                        <p:tgtEl>
                                          <p:spTgt spid="14110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110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411075">
                                            <p:txEl>
                                              <p:pRg st="5" end="5"/>
                                            </p:txEl>
                                          </p:spTgt>
                                        </p:tgtEl>
                                        <p:attrNameLst>
                                          <p:attrName>style.visibility</p:attrName>
                                        </p:attrNameLst>
                                      </p:cBhvr>
                                      <p:to>
                                        <p:strVal val="visible"/>
                                      </p:to>
                                    </p:set>
                                    <p:anim calcmode="lin" valueType="num">
                                      <p:cBhvr additive="base">
                                        <p:cTn id="27" dur="500" fill="hold"/>
                                        <p:tgtEl>
                                          <p:spTgt spid="14110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110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11075">
                                            <p:txEl>
                                              <p:pRg st="6" end="6"/>
                                            </p:txEl>
                                          </p:spTgt>
                                        </p:tgtEl>
                                        <p:attrNameLst>
                                          <p:attrName>style.visibility</p:attrName>
                                        </p:attrNameLst>
                                      </p:cBhvr>
                                      <p:to>
                                        <p:strVal val="visible"/>
                                      </p:to>
                                    </p:set>
                                    <p:anim calcmode="lin" valueType="num">
                                      <p:cBhvr additive="base">
                                        <p:cTn id="31" dur="500" fill="hold"/>
                                        <p:tgtEl>
                                          <p:spTgt spid="14110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110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11075">
                                            <p:txEl>
                                              <p:pRg st="7" end="7"/>
                                            </p:txEl>
                                          </p:spTgt>
                                        </p:tgtEl>
                                        <p:attrNameLst>
                                          <p:attrName>style.visibility</p:attrName>
                                        </p:attrNameLst>
                                      </p:cBhvr>
                                      <p:to>
                                        <p:strVal val="visible"/>
                                      </p:to>
                                    </p:set>
                                    <p:anim calcmode="lin" valueType="num">
                                      <p:cBhvr additive="base">
                                        <p:cTn id="37" dur="500" fill="hold"/>
                                        <p:tgtEl>
                                          <p:spTgt spid="141107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110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411075">
                                            <p:txEl>
                                              <p:pRg st="8" end="8"/>
                                            </p:txEl>
                                          </p:spTgt>
                                        </p:tgtEl>
                                        <p:attrNameLst>
                                          <p:attrName>style.visibility</p:attrName>
                                        </p:attrNameLst>
                                      </p:cBhvr>
                                      <p:to>
                                        <p:strVal val="visible"/>
                                      </p:to>
                                    </p:set>
                                    <p:anim calcmode="lin" valueType="num">
                                      <p:cBhvr additive="base">
                                        <p:cTn id="41" dur="500" fill="hold"/>
                                        <p:tgtEl>
                                          <p:spTgt spid="141107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1107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411075">
                                            <p:txEl>
                                              <p:pRg st="9" end="9"/>
                                            </p:txEl>
                                          </p:spTgt>
                                        </p:tgtEl>
                                        <p:attrNameLst>
                                          <p:attrName>style.visibility</p:attrName>
                                        </p:attrNameLst>
                                      </p:cBhvr>
                                      <p:to>
                                        <p:strVal val="visible"/>
                                      </p:to>
                                    </p:set>
                                    <p:anim calcmode="lin" valueType="num">
                                      <p:cBhvr additive="base">
                                        <p:cTn id="45" dur="500" fill="hold"/>
                                        <p:tgtEl>
                                          <p:spTgt spid="1411075">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11075">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411075">
                                            <p:txEl>
                                              <p:pRg st="10" end="10"/>
                                            </p:txEl>
                                          </p:spTgt>
                                        </p:tgtEl>
                                        <p:attrNameLst>
                                          <p:attrName>style.visibility</p:attrName>
                                        </p:attrNameLst>
                                      </p:cBhvr>
                                      <p:to>
                                        <p:strVal val="visible"/>
                                      </p:to>
                                    </p:set>
                                    <p:anim calcmode="lin" valueType="num">
                                      <p:cBhvr additive="base">
                                        <p:cTn id="49" dur="500" fill="hold"/>
                                        <p:tgtEl>
                                          <p:spTgt spid="1411075">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11075">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411075">
                                            <p:txEl>
                                              <p:pRg st="11" end="11"/>
                                            </p:txEl>
                                          </p:spTgt>
                                        </p:tgtEl>
                                        <p:attrNameLst>
                                          <p:attrName>style.visibility</p:attrName>
                                        </p:attrNameLst>
                                      </p:cBhvr>
                                      <p:to>
                                        <p:strVal val="visible"/>
                                      </p:to>
                                    </p:set>
                                    <p:anim calcmode="lin" valueType="num">
                                      <p:cBhvr additive="base">
                                        <p:cTn id="53" dur="500" fill="hold"/>
                                        <p:tgtEl>
                                          <p:spTgt spid="1411075">
                                            <p:txEl>
                                              <p:pRg st="11" end="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41107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5"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46DE15C-7909-4485-BA6A-8F6F8135D824}" type="slidenum">
              <a:rPr lang="zh-CN" altLang="en-US"/>
              <a:pPr/>
              <a:t>88</a:t>
            </a:fld>
            <a:endParaRPr lang="en-US" altLang="zh-CN"/>
          </a:p>
        </p:txBody>
      </p:sp>
      <p:sp>
        <p:nvSpPr>
          <p:cNvPr id="6" name="日期占位符 4"/>
          <p:cNvSpPr>
            <a:spLocks noGrp="1"/>
          </p:cNvSpPr>
          <p:nvPr>
            <p:ph type="dt" sz="half" idx="11"/>
          </p:nvPr>
        </p:nvSpPr>
        <p:spPr/>
        <p:txBody>
          <a:bodyPr/>
          <a:lstStyle/>
          <a:p>
            <a:fld id="{9031D56C-6E5D-4067-B743-27C69361EB73}" type="datetime1">
              <a:rPr lang="zh-CN" altLang="en-US"/>
              <a:pPr/>
              <a:t>2023/3/5</a:t>
            </a:fld>
            <a:endParaRPr lang="en-US" altLang="zh-CN" sz="1000"/>
          </a:p>
        </p:txBody>
      </p:sp>
      <p:sp>
        <p:nvSpPr>
          <p:cNvPr id="1412098" name="Rectangle 2"/>
          <p:cNvSpPr>
            <a:spLocks noGrp="1" noChangeArrowheads="1"/>
          </p:cNvSpPr>
          <p:nvPr>
            <p:ph type="title"/>
          </p:nvPr>
        </p:nvSpPr>
        <p:spPr/>
        <p:txBody>
          <a:bodyPr/>
          <a:lstStyle/>
          <a:p>
            <a:r>
              <a:rPr lang="zh-CN" altLang="en-US" dirty="0"/>
              <a:t>带有</a:t>
            </a:r>
            <a:r>
              <a:rPr lang="en-US" altLang="zh-CN" dirty="0"/>
              <a:t>IN</a:t>
            </a:r>
            <a:r>
              <a:rPr lang="zh-CN" altLang="en-US" dirty="0"/>
              <a:t>谓词的子查询</a:t>
            </a:r>
          </a:p>
        </p:txBody>
      </p:sp>
      <p:sp>
        <p:nvSpPr>
          <p:cNvPr id="1412099" name="Rectangle 3"/>
          <p:cNvSpPr>
            <a:spLocks noGrp="1" noChangeArrowheads="1"/>
          </p:cNvSpPr>
          <p:nvPr>
            <p:ph type="body" idx="1"/>
          </p:nvPr>
        </p:nvSpPr>
        <p:spPr>
          <a:xfrm>
            <a:off x="488950" y="1196975"/>
            <a:ext cx="8928100" cy="3558603"/>
          </a:xfrm>
        </p:spPr>
        <p:txBody>
          <a:bodyPr/>
          <a:lstStyle/>
          <a:p>
            <a:pPr marL="342900" indent="-342900" defTabSz="914400">
              <a:buFont typeface="Wingdings" pitchFamily="2" charset="2"/>
              <a:buNone/>
            </a:pPr>
            <a:r>
              <a:rPr lang="en-US" altLang="zh-CN" dirty="0"/>
              <a:t>[</a:t>
            </a:r>
            <a:r>
              <a:rPr lang="zh-CN" altLang="en-US" dirty="0"/>
              <a:t>例</a:t>
            </a:r>
            <a:r>
              <a:rPr lang="en-US" altLang="zh-CN" dirty="0"/>
              <a:t>]</a:t>
            </a:r>
            <a:r>
              <a:rPr lang="zh-CN" altLang="en-US" dirty="0"/>
              <a:t>查询选修了课程名为“信息系统”的学生学号和姓名</a:t>
            </a:r>
          </a:p>
          <a:p>
            <a:pPr marL="342900" indent="-342900" defTabSz="914400">
              <a:lnSpc>
                <a:spcPct val="60000"/>
              </a:lnSpc>
              <a:buFont typeface="Wingdings" pitchFamily="2" charset="2"/>
              <a:buNone/>
            </a:pPr>
            <a:r>
              <a:rPr lang="zh-CN" altLang="en-US" sz="2400" dirty="0"/>
              <a:t> </a:t>
            </a:r>
            <a:r>
              <a:rPr lang="en-US" altLang="zh-CN" sz="2400" dirty="0"/>
              <a:t>SELECT </a:t>
            </a:r>
            <a:r>
              <a:rPr lang="en-US" altLang="zh-CN" sz="2400" dirty="0" err="1"/>
              <a:t>Sno</a:t>
            </a:r>
            <a:r>
              <a:rPr lang="zh-CN" altLang="en-US" sz="2400" dirty="0"/>
              <a:t>，</a:t>
            </a:r>
            <a:r>
              <a:rPr lang="en-US" altLang="zh-CN" sz="2400" dirty="0" err="1"/>
              <a:t>Sname</a:t>
            </a:r>
            <a:r>
              <a:rPr lang="en-US" altLang="zh-CN" sz="2400" dirty="0"/>
              <a:t>            </a:t>
            </a:r>
            <a:r>
              <a:rPr lang="en-US" altLang="zh-CN" sz="2400" dirty="0">
                <a:solidFill>
                  <a:srgbClr val="FF3399"/>
                </a:solidFill>
              </a:rPr>
              <a:t>③ </a:t>
            </a:r>
            <a:r>
              <a:rPr lang="zh-CN" altLang="en-US" sz="2400" dirty="0">
                <a:solidFill>
                  <a:srgbClr val="FF3399"/>
                </a:solidFill>
              </a:rPr>
              <a:t>最后在</a:t>
            </a:r>
            <a:r>
              <a:rPr lang="en-US" altLang="zh-CN" sz="2400" dirty="0">
                <a:solidFill>
                  <a:srgbClr val="FF3399"/>
                </a:solidFill>
              </a:rPr>
              <a:t>Student</a:t>
            </a:r>
            <a:r>
              <a:rPr lang="zh-CN" altLang="en-US" sz="2400" dirty="0">
                <a:solidFill>
                  <a:srgbClr val="FF3399"/>
                </a:solidFill>
              </a:rPr>
              <a:t>关系中</a:t>
            </a:r>
            <a:endParaRPr lang="zh-CN" altLang="en-US" sz="2400" dirty="0"/>
          </a:p>
          <a:p>
            <a:pPr marL="342900" indent="-342900" defTabSz="914400">
              <a:lnSpc>
                <a:spcPct val="60000"/>
              </a:lnSpc>
              <a:buFont typeface="Wingdings" pitchFamily="2" charset="2"/>
              <a:buNone/>
            </a:pPr>
            <a:r>
              <a:rPr lang="zh-CN" altLang="en-US" sz="2400" dirty="0"/>
              <a:t> </a:t>
            </a:r>
            <a:r>
              <a:rPr lang="en-US" altLang="zh-CN" sz="2400" dirty="0"/>
              <a:t>FROM    Student                              </a:t>
            </a:r>
            <a:r>
              <a:rPr lang="zh-CN" altLang="en-US" sz="2400" dirty="0">
                <a:solidFill>
                  <a:srgbClr val="FF3399"/>
                </a:solidFill>
              </a:rPr>
              <a:t>取出</a:t>
            </a:r>
            <a:r>
              <a:rPr lang="en-US" altLang="zh-CN" sz="2400" dirty="0" err="1">
                <a:solidFill>
                  <a:srgbClr val="FF3399"/>
                </a:solidFill>
              </a:rPr>
              <a:t>Sno</a:t>
            </a:r>
            <a:r>
              <a:rPr lang="zh-CN" altLang="en-US" sz="2400" dirty="0">
                <a:solidFill>
                  <a:srgbClr val="FF3399"/>
                </a:solidFill>
              </a:rPr>
              <a:t>和</a:t>
            </a:r>
            <a:r>
              <a:rPr lang="en-US" altLang="zh-CN" sz="2400" dirty="0" err="1">
                <a:solidFill>
                  <a:srgbClr val="FF3399"/>
                </a:solidFill>
              </a:rPr>
              <a:t>Sname</a:t>
            </a:r>
            <a:endParaRPr lang="en-US" altLang="zh-CN" sz="2400" dirty="0"/>
          </a:p>
          <a:p>
            <a:pPr marL="342900" indent="-342900" defTabSz="914400">
              <a:lnSpc>
                <a:spcPct val="60000"/>
              </a:lnSpc>
              <a:buFont typeface="Wingdings" pitchFamily="2" charset="2"/>
              <a:buNone/>
            </a:pPr>
            <a:r>
              <a:rPr lang="en-US" altLang="zh-CN" sz="2400" dirty="0"/>
              <a:t> WHERE </a:t>
            </a:r>
            <a:r>
              <a:rPr lang="en-US" altLang="zh-CN" sz="2400" dirty="0" err="1"/>
              <a:t>Sno</a:t>
            </a:r>
            <a:r>
              <a:rPr lang="en-US" altLang="zh-CN" sz="2400" dirty="0"/>
              <a:t>  IN</a:t>
            </a:r>
          </a:p>
          <a:p>
            <a:pPr marL="342900" indent="-342900" defTabSz="914400">
              <a:lnSpc>
                <a:spcPct val="60000"/>
              </a:lnSpc>
              <a:buFont typeface="Wingdings" pitchFamily="2" charset="2"/>
              <a:buNone/>
            </a:pPr>
            <a:r>
              <a:rPr lang="en-US" altLang="zh-CN" sz="2400" dirty="0"/>
              <a:t>           (SELECT </a:t>
            </a:r>
            <a:r>
              <a:rPr lang="en-US" altLang="zh-CN" sz="2400" dirty="0" err="1"/>
              <a:t>Sno</a:t>
            </a:r>
            <a:r>
              <a:rPr lang="en-US" altLang="zh-CN" sz="2400" dirty="0"/>
              <a:t>                 </a:t>
            </a:r>
            <a:r>
              <a:rPr lang="en-US" altLang="zh-CN" sz="2400" dirty="0">
                <a:solidFill>
                  <a:srgbClr val="FF3399"/>
                </a:solidFill>
              </a:rPr>
              <a:t>② </a:t>
            </a:r>
            <a:r>
              <a:rPr lang="zh-CN" altLang="en-US" sz="2400" dirty="0">
                <a:solidFill>
                  <a:srgbClr val="FF3399"/>
                </a:solidFill>
              </a:rPr>
              <a:t>然后在</a:t>
            </a:r>
            <a:r>
              <a:rPr lang="en-US" altLang="zh-CN" sz="2400" dirty="0">
                <a:solidFill>
                  <a:srgbClr val="FF3399"/>
                </a:solidFill>
              </a:rPr>
              <a:t>SC</a:t>
            </a:r>
            <a:r>
              <a:rPr lang="zh-CN" altLang="en-US" sz="2400" dirty="0">
                <a:solidFill>
                  <a:srgbClr val="FF3399"/>
                </a:solidFill>
              </a:rPr>
              <a:t>关系中找出选</a:t>
            </a:r>
          </a:p>
          <a:p>
            <a:pPr marL="342900" indent="-342900" defTabSz="914400">
              <a:lnSpc>
                <a:spcPct val="60000"/>
              </a:lnSpc>
              <a:buFont typeface="Wingdings" pitchFamily="2" charset="2"/>
              <a:buNone/>
            </a:pPr>
            <a:r>
              <a:rPr lang="zh-CN" altLang="en-US" sz="2400" dirty="0"/>
              <a:t>            </a:t>
            </a:r>
            <a:r>
              <a:rPr lang="en-US" altLang="zh-CN" sz="2400" dirty="0"/>
              <a:t>FROM    SC                       </a:t>
            </a:r>
            <a:r>
              <a:rPr lang="zh-CN" altLang="en-US" sz="2400" dirty="0">
                <a:solidFill>
                  <a:srgbClr val="FF3399"/>
                </a:solidFill>
              </a:rPr>
              <a:t>修了</a:t>
            </a:r>
            <a:r>
              <a:rPr lang="en-US" altLang="zh-CN" sz="2400" dirty="0">
                <a:solidFill>
                  <a:srgbClr val="FF3399"/>
                </a:solidFill>
              </a:rPr>
              <a:t>3</a:t>
            </a:r>
            <a:r>
              <a:rPr lang="zh-CN" altLang="en-US" sz="2400" dirty="0">
                <a:solidFill>
                  <a:srgbClr val="FF3399"/>
                </a:solidFill>
              </a:rPr>
              <a:t>号课程的学生学号</a:t>
            </a:r>
            <a:endParaRPr lang="zh-CN" altLang="en-US" sz="2400" dirty="0"/>
          </a:p>
          <a:p>
            <a:pPr marL="342900" indent="-342900" defTabSz="914400">
              <a:lnSpc>
                <a:spcPct val="60000"/>
              </a:lnSpc>
              <a:buFont typeface="Wingdings" pitchFamily="2" charset="2"/>
              <a:buNone/>
            </a:pPr>
            <a:r>
              <a:rPr lang="zh-CN" altLang="en-US" sz="2400" dirty="0"/>
              <a:t>            </a:t>
            </a:r>
            <a:r>
              <a:rPr lang="en-US" altLang="zh-CN" sz="2400" dirty="0"/>
              <a:t>WHERE  </a:t>
            </a:r>
            <a:r>
              <a:rPr lang="en-US" altLang="zh-CN" sz="2400" dirty="0" err="1"/>
              <a:t>Cno</a:t>
            </a:r>
            <a:r>
              <a:rPr lang="en-US" altLang="zh-CN" sz="2400" dirty="0"/>
              <a:t> IN</a:t>
            </a:r>
          </a:p>
          <a:p>
            <a:pPr marL="342900" indent="-342900" defTabSz="914400">
              <a:lnSpc>
                <a:spcPct val="60000"/>
              </a:lnSpc>
              <a:buFont typeface="Wingdings" pitchFamily="2" charset="2"/>
              <a:buNone/>
            </a:pPr>
            <a:r>
              <a:rPr lang="en-US" altLang="zh-CN" sz="2400" dirty="0"/>
              <a:t>                   (SELECT </a:t>
            </a:r>
            <a:r>
              <a:rPr lang="en-US" altLang="zh-CN" sz="2400" dirty="0" err="1"/>
              <a:t>Cno</a:t>
            </a:r>
            <a:r>
              <a:rPr lang="en-US" altLang="zh-CN" sz="2400" dirty="0"/>
              <a:t>        </a:t>
            </a:r>
            <a:r>
              <a:rPr lang="en-US" altLang="zh-CN" sz="2400" dirty="0">
                <a:solidFill>
                  <a:srgbClr val="FF3399"/>
                </a:solidFill>
              </a:rPr>
              <a:t>① </a:t>
            </a:r>
            <a:r>
              <a:rPr lang="zh-CN" altLang="en-US" sz="2400" dirty="0">
                <a:solidFill>
                  <a:srgbClr val="FF3399"/>
                </a:solidFill>
              </a:rPr>
              <a:t>首先在</a:t>
            </a:r>
            <a:r>
              <a:rPr lang="en-US" altLang="zh-CN" sz="2400" dirty="0">
                <a:solidFill>
                  <a:srgbClr val="FF3399"/>
                </a:solidFill>
              </a:rPr>
              <a:t>Course</a:t>
            </a:r>
            <a:r>
              <a:rPr lang="zh-CN" altLang="en-US" sz="2400" dirty="0">
                <a:solidFill>
                  <a:srgbClr val="FF3399"/>
                </a:solidFill>
              </a:rPr>
              <a:t>关系中找出“信</a:t>
            </a:r>
            <a:endParaRPr lang="zh-CN" altLang="en-US" sz="2400" dirty="0"/>
          </a:p>
          <a:p>
            <a:pPr marL="342900" indent="-342900" defTabSz="914400">
              <a:lnSpc>
                <a:spcPct val="60000"/>
              </a:lnSpc>
              <a:buFont typeface="Wingdings" pitchFamily="2" charset="2"/>
              <a:buNone/>
            </a:pPr>
            <a:r>
              <a:rPr lang="zh-CN" altLang="en-US" sz="2400" dirty="0"/>
              <a:t>                    </a:t>
            </a:r>
            <a:r>
              <a:rPr lang="en-US" altLang="zh-CN" sz="2400" dirty="0"/>
              <a:t>FROM Course          </a:t>
            </a:r>
            <a:r>
              <a:rPr lang="zh-CN" altLang="en-US" sz="2400" dirty="0">
                <a:solidFill>
                  <a:srgbClr val="FF3399"/>
                </a:solidFill>
              </a:rPr>
              <a:t>息系统”的课程号，结果为</a:t>
            </a:r>
            <a:r>
              <a:rPr lang="en-US" altLang="zh-CN" sz="2400" dirty="0">
                <a:solidFill>
                  <a:srgbClr val="FF3399"/>
                </a:solidFill>
              </a:rPr>
              <a:t>3</a:t>
            </a:r>
            <a:r>
              <a:rPr lang="zh-CN" altLang="en-US" sz="2400" dirty="0">
                <a:solidFill>
                  <a:srgbClr val="FF3399"/>
                </a:solidFill>
              </a:rPr>
              <a:t>号</a:t>
            </a:r>
            <a:endParaRPr lang="zh-CN" altLang="en-US" sz="2400" dirty="0"/>
          </a:p>
          <a:p>
            <a:pPr marL="342900" indent="-342900" defTabSz="914400">
              <a:lnSpc>
                <a:spcPct val="60000"/>
              </a:lnSpc>
              <a:buNone/>
            </a:pPr>
            <a:r>
              <a:rPr lang="zh-CN" altLang="en-US" sz="2400" dirty="0"/>
              <a:t>                    </a:t>
            </a:r>
            <a:r>
              <a:rPr lang="en-US" altLang="zh-CN" sz="2400" dirty="0"/>
              <a:t>WHERE </a:t>
            </a:r>
            <a:r>
              <a:rPr lang="en-US" altLang="zh-CN" sz="2400" dirty="0" err="1"/>
              <a:t>Cname</a:t>
            </a:r>
            <a:r>
              <a:rPr lang="en-US" altLang="zh-CN" sz="2400" dirty="0"/>
              <a:t>= '</a:t>
            </a:r>
            <a:r>
              <a:rPr lang="zh-CN" altLang="en-US" sz="2400" dirty="0"/>
              <a:t>信息系统</a:t>
            </a:r>
            <a:r>
              <a:rPr lang="en-US" altLang="zh-CN" sz="2400" dirty="0"/>
              <a:t>'))</a:t>
            </a:r>
          </a:p>
        </p:txBody>
      </p:sp>
      <p:sp>
        <p:nvSpPr>
          <p:cNvPr id="1412101" name="Rectangle 5"/>
          <p:cNvSpPr>
            <a:spLocks noChangeArrowheads="1"/>
          </p:cNvSpPr>
          <p:nvPr/>
        </p:nvSpPr>
        <p:spPr bwMode="auto">
          <a:xfrm>
            <a:off x="457200" y="4724400"/>
            <a:ext cx="8896350" cy="188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342900" indent="-342900" algn="l">
              <a:lnSpc>
                <a:spcPct val="90000"/>
              </a:lnSpc>
              <a:spcBef>
                <a:spcPct val="35000"/>
              </a:spcBef>
              <a:buClr>
                <a:srgbClr val="27305F"/>
              </a:buClr>
              <a:buSzPct val="60000"/>
              <a:buFont typeface="Wingdings" pitchFamily="2" charset="2"/>
              <a:buChar char="n"/>
            </a:pPr>
            <a:r>
              <a:rPr lang="zh-CN" altLang="en-US" dirty="0">
                <a:latin typeface="宋体" pitchFamily="2" charset="-122"/>
              </a:rPr>
              <a:t>用连接查询</a:t>
            </a:r>
          </a:p>
          <a:p>
            <a:pPr marL="342900" indent="-342900" algn="l">
              <a:lnSpc>
                <a:spcPct val="70000"/>
              </a:lnSpc>
              <a:spcBef>
                <a:spcPct val="35000"/>
              </a:spcBef>
              <a:buClr>
                <a:srgbClr val="27305F"/>
              </a:buClr>
              <a:buSzPct val="60000"/>
              <a:buFont typeface="Wingdings" pitchFamily="2" charset="2"/>
              <a:buNone/>
            </a:pPr>
            <a:r>
              <a:rPr lang="zh-CN" altLang="en-US" dirty="0">
                <a:latin typeface="Times New Roman" pitchFamily="18" charset="0"/>
              </a:rPr>
              <a:t>    </a:t>
            </a:r>
            <a:r>
              <a:rPr lang="en-US" altLang="zh-CN" dirty="0">
                <a:latin typeface="Times New Roman" pitchFamily="18" charset="0"/>
              </a:rPr>
              <a:t>SELECT </a:t>
            </a:r>
            <a:r>
              <a:rPr lang="en-US" altLang="zh-CN" dirty="0" err="1">
                <a:latin typeface="Times New Roman" pitchFamily="18" charset="0"/>
              </a:rPr>
              <a:t>Student.Sno</a:t>
            </a:r>
            <a:r>
              <a:rPr lang="en-US" altLang="zh-CN" dirty="0">
                <a:latin typeface="Times New Roman" pitchFamily="18" charset="0"/>
              </a:rPr>
              <a:t>, </a:t>
            </a:r>
            <a:r>
              <a:rPr lang="en-US" altLang="zh-CN" dirty="0" err="1">
                <a:latin typeface="Times New Roman" pitchFamily="18" charset="0"/>
              </a:rPr>
              <a:t>Student.Sname</a:t>
            </a:r>
            <a:endParaRPr lang="en-US" altLang="zh-CN" dirty="0">
              <a:latin typeface="Times New Roman" pitchFamily="18" charset="0"/>
            </a:endParaRP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FROM    Student, </a:t>
            </a:r>
            <a:r>
              <a:rPr lang="en-US" altLang="zh-CN" dirty="0" err="1">
                <a:latin typeface="Times New Roman" pitchFamily="18" charset="0"/>
              </a:rPr>
              <a:t>SC,Course</a:t>
            </a:r>
            <a:endParaRPr lang="en-US" altLang="zh-CN" dirty="0">
              <a:latin typeface="Times New Roman" pitchFamily="18" charset="0"/>
            </a:endParaRP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WHERE </a:t>
            </a:r>
            <a:r>
              <a:rPr lang="en-US" altLang="zh-CN" dirty="0" err="1">
                <a:latin typeface="Times New Roman" pitchFamily="18" charset="0"/>
              </a:rPr>
              <a:t>Student.Sno</a:t>
            </a:r>
            <a:r>
              <a:rPr lang="en-US" altLang="zh-CN" dirty="0">
                <a:latin typeface="Times New Roman" pitchFamily="18" charset="0"/>
              </a:rPr>
              <a:t> = </a:t>
            </a:r>
            <a:r>
              <a:rPr lang="en-US" altLang="zh-CN" dirty="0" err="1">
                <a:latin typeface="Times New Roman" pitchFamily="18" charset="0"/>
              </a:rPr>
              <a:t>SC.Sno</a:t>
            </a:r>
            <a:r>
              <a:rPr lang="en-US" altLang="zh-CN" dirty="0">
                <a:latin typeface="Times New Roman" pitchFamily="18" charset="0"/>
              </a:rPr>
              <a:t>  AND  </a:t>
            </a:r>
            <a:r>
              <a:rPr lang="en-US" altLang="zh-CN" dirty="0" err="1">
                <a:latin typeface="Times New Roman" pitchFamily="18" charset="0"/>
              </a:rPr>
              <a:t>SC.Cno</a:t>
            </a:r>
            <a:r>
              <a:rPr lang="en-US" altLang="zh-CN" dirty="0">
                <a:latin typeface="Times New Roman" pitchFamily="18" charset="0"/>
              </a:rPr>
              <a:t> = </a:t>
            </a:r>
            <a:r>
              <a:rPr lang="en-US" altLang="zh-CN" dirty="0" err="1">
                <a:latin typeface="Times New Roman" pitchFamily="18" charset="0"/>
              </a:rPr>
              <a:t>Course.Cno</a:t>
            </a:r>
            <a:r>
              <a:rPr lang="en-US" altLang="zh-CN" dirty="0">
                <a:latin typeface="Times New Roman" pitchFamily="18" charset="0"/>
              </a:rPr>
              <a:t> </a:t>
            </a: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AND    </a:t>
            </a:r>
            <a:r>
              <a:rPr lang="en-US" altLang="zh-CN" dirty="0" err="1">
                <a:latin typeface="Times New Roman" pitchFamily="18" charset="0"/>
              </a:rPr>
              <a:t>Course.Cname</a:t>
            </a:r>
            <a:r>
              <a:rPr lang="en-US" altLang="zh-CN" dirty="0">
                <a:latin typeface="Times New Roman" pitchFamily="18" charset="0"/>
              </a:rPr>
              <a:t>= </a:t>
            </a:r>
            <a:r>
              <a:rPr lang="en-US" altLang="zh-CN" dirty="0"/>
              <a:t>'</a:t>
            </a:r>
            <a:r>
              <a:rPr lang="zh-CN" altLang="en-US" dirty="0">
                <a:latin typeface="Times New Roman" pitchFamily="18" charset="0"/>
              </a:rPr>
              <a:t>信息系统</a:t>
            </a:r>
            <a:r>
              <a:rPr lang="en-US" altLang="zh-CN" dirty="0"/>
              <a:t>'</a:t>
            </a:r>
            <a:endParaRPr lang="zh-CN" alt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2101"/>
                                        </p:tgtEl>
                                        <p:attrNameLst>
                                          <p:attrName>style.visibility</p:attrName>
                                        </p:attrNameLst>
                                      </p:cBhvr>
                                      <p:to>
                                        <p:strVal val="visible"/>
                                      </p:to>
                                    </p:set>
                                    <p:anim calcmode="lin" valueType="num">
                                      <p:cBhvr additive="base">
                                        <p:cTn id="7" dur="500" fill="hold"/>
                                        <p:tgtEl>
                                          <p:spTgt spid="1412101"/>
                                        </p:tgtEl>
                                        <p:attrNameLst>
                                          <p:attrName>ppt_x</p:attrName>
                                        </p:attrNameLst>
                                      </p:cBhvr>
                                      <p:tavLst>
                                        <p:tav tm="0">
                                          <p:val>
                                            <p:strVal val="0-#ppt_w/2"/>
                                          </p:val>
                                        </p:tav>
                                        <p:tav tm="100000">
                                          <p:val>
                                            <p:strVal val="#ppt_x"/>
                                          </p:val>
                                        </p:tav>
                                      </p:tavLst>
                                    </p:anim>
                                    <p:anim calcmode="lin" valueType="num">
                                      <p:cBhvr additive="base">
                                        <p:cTn id="8" dur="500" fill="hold"/>
                                        <p:tgtEl>
                                          <p:spTgt spid="1412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101"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DD94D88B-94C7-4C49-B771-249FC089A4E5}" type="slidenum">
              <a:rPr lang="zh-CN" altLang="en-US"/>
              <a:pPr/>
              <a:t>89</a:t>
            </a:fld>
            <a:endParaRPr lang="en-US" altLang="zh-CN"/>
          </a:p>
        </p:txBody>
      </p:sp>
      <p:sp>
        <p:nvSpPr>
          <p:cNvPr id="7" name="日期占位符 4"/>
          <p:cNvSpPr>
            <a:spLocks noGrp="1"/>
          </p:cNvSpPr>
          <p:nvPr>
            <p:ph type="dt" sz="half" idx="11"/>
          </p:nvPr>
        </p:nvSpPr>
        <p:spPr/>
        <p:txBody>
          <a:bodyPr/>
          <a:lstStyle/>
          <a:p>
            <a:fld id="{B59397B6-6515-413B-83EF-8FEF7AF37C9E}" type="datetime1">
              <a:rPr lang="zh-CN" altLang="en-US"/>
              <a:pPr/>
              <a:t>2023/3/5</a:t>
            </a:fld>
            <a:endParaRPr lang="en-US" altLang="zh-CN" sz="1000"/>
          </a:p>
        </p:txBody>
      </p:sp>
      <p:sp>
        <p:nvSpPr>
          <p:cNvPr id="1416194" name="Rectangle 2"/>
          <p:cNvSpPr>
            <a:spLocks noGrp="1" noChangeArrowheads="1"/>
          </p:cNvSpPr>
          <p:nvPr>
            <p:ph type="title"/>
          </p:nvPr>
        </p:nvSpPr>
        <p:spPr>
          <a:xfrm>
            <a:off x="650875" y="311150"/>
            <a:ext cx="8820150" cy="603250"/>
          </a:xfrm>
        </p:spPr>
        <p:txBody>
          <a:bodyPr/>
          <a:lstStyle/>
          <a:p>
            <a:pPr defTabSz="914400"/>
            <a:r>
              <a:rPr lang="zh-CN" altLang="en-US" sz="4400" dirty="0"/>
              <a:t>带有比较运算符的子查询</a:t>
            </a:r>
          </a:p>
        </p:txBody>
      </p:sp>
      <p:sp>
        <p:nvSpPr>
          <p:cNvPr id="1416195" name="Rectangle 3"/>
          <p:cNvSpPr>
            <a:spLocks noGrp="1" noChangeArrowheads="1"/>
          </p:cNvSpPr>
          <p:nvPr>
            <p:ph type="body" idx="1"/>
          </p:nvPr>
        </p:nvSpPr>
        <p:spPr>
          <a:xfrm>
            <a:off x="650875" y="1143000"/>
            <a:ext cx="8820150" cy="2070100"/>
          </a:xfrm>
        </p:spPr>
        <p:txBody>
          <a:bodyPr/>
          <a:lstStyle/>
          <a:p>
            <a:pPr marL="342900" indent="-342900" defTabSz="914400"/>
            <a:r>
              <a:rPr lang="zh-CN" altLang="en-US" dirty="0"/>
              <a:t>当能确切知道内层查询返回单值时，可用比较运算符（</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或</a:t>
            </a:r>
            <a:r>
              <a:rPr lang="en-US" altLang="zh-CN" dirty="0"/>
              <a:t>&lt; &gt;</a:t>
            </a:r>
            <a:r>
              <a:rPr lang="zh-CN" altLang="en-US" dirty="0"/>
              <a:t>）与</a:t>
            </a:r>
            <a:r>
              <a:rPr lang="en-US" altLang="zh-CN" dirty="0"/>
              <a:t>ANY</a:t>
            </a:r>
            <a:r>
              <a:rPr lang="zh-CN" altLang="en-US" dirty="0"/>
              <a:t>或</a:t>
            </a:r>
            <a:r>
              <a:rPr lang="en-US" altLang="zh-CN" dirty="0"/>
              <a:t>ALL</a:t>
            </a:r>
            <a:r>
              <a:rPr lang="zh-CN" altLang="en-US" dirty="0"/>
              <a:t>谓词配合使用</a:t>
            </a:r>
          </a:p>
          <a:p>
            <a:pPr marL="342900" indent="-342900" defTabSz="914400"/>
            <a:r>
              <a:rPr lang="zh-CN" altLang="en-US" dirty="0"/>
              <a:t>例：假设一个学生只可能在一个系学习，并且必须属于一个系，则在左例可以</a:t>
            </a:r>
            <a:r>
              <a:rPr lang="zh-CN" altLang="en-US" dirty="0">
                <a:solidFill>
                  <a:srgbClr val="FF0000"/>
                </a:solidFill>
              </a:rPr>
              <a:t>用 </a:t>
            </a:r>
            <a:r>
              <a:rPr lang="en-US" altLang="zh-CN" dirty="0">
                <a:solidFill>
                  <a:srgbClr val="FF0000"/>
                </a:solidFill>
              </a:rPr>
              <a:t>= </a:t>
            </a:r>
            <a:r>
              <a:rPr lang="zh-CN" altLang="en-US" dirty="0">
                <a:solidFill>
                  <a:srgbClr val="FF0000"/>
                </a:solidFill>
              </a:rPr>
              <a:t>代替</a:t>
            </a:r>
            <a:r>
              <a:rPr lang="en-US" altLang="zh-CN" dirty="0">
                <a:solidFill>
                  <a:srgbClr val="FF0000"/>
                </a:solidFill>
              </a:rPr>
              <a:t>IN</a:t>
            </a:r>
            <a:r>
              <a:rPr lang="en-US" altLang="zh-CN" dirty="0"/>
              <a:t> </a:t>
            </a:r>
            <a:r>
              <a:rPr lang="zh-CN" altLang="en-US" dirty="0"/>
              <a:t>：</a:t>
            </a:r>
            <a:endParaRPr lang="zh-CN" altLang="en-US" sz="2400" dirty="0"/>
          </a:p>
        </p:txBody>
      </p:sp>
      <p:sp>
        <p:nvSpPr>
          <p:cNvPr id="1416197" name="Rectangle 5"/>
          <p:cNvSpPr>
            <a:spLocks noChangeArrowheads="1"/>
          </p:cNvSpPr>
          <p:nvPr/>
        </p:nvSpPr>
        <p:spPr bwMode="auto">
          <a:xfrm>
            <a:off x="128588" y="3500438"/>
            <a:ext cx="50403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en-US" altLang="zh-CN" dirty="0">
                <a:solidFill>
                  <a:srgbClr val="0000FF"/>
                </a:solidFill>
              </a:rPr>
              <a:t>SELECT </a:t>
            </a:r>
            <a:r>
              <a:rPr lang="en-US" altLang="zh-CN" dirty="0" err="1">
                <a:solidFill>
                  <a:srgbClr val="0000FF"/>
                </a:solidFill>
              </a:rPr>
              <a:t>Sno,Sname,Sdept</a:t>
            </a:r>
            <a:endParaRPr lang="en-US" altLang="zh-CN" dirty="0">
              <a:solidFill>
                <a:srgbClr val="0000FF"/>
              </a:solidFill>
            </a:endParaRPr>
          </a:p>
          <a:p>
            <a:pPr algn="l"/>
            <a:r>
              <a:rPr lang="en-US" altLang="zh-CN" dirty="0">
                <a:solidFill>
                  <a:srgbClr val="0000FF"/>
                </a:solidFill>
              </a:rPr>
              <a:t>    FROM Student</a:t>
            </a:r>
          </a:p>
          <a:p>
            <a:pPr algn="l"/>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  IN</a:t>
            </a:r>
          </a:p>
          <a:p>
            <a:pPr algn="l"/>
            <a:r>
              <a:rPr lang="en-US" altLang="zh-CN" dirty="0">
                <a:solidFill>
                  <a:srgbClr val="0000FF"/>
                </a:solidFill>
              </a:rPr>
              <a:t>          (SELECT </a:t>
            </a:r>
            <a:r>
              <a:rPr lang="en-US" altLang="zh-CN" dirty="0" err="1">
                <a:solidFill>
                  <a:srgbClr val="0000FF"/>
                </a:solidFill>
              </a:rPr>
              <a:t>Sdept</a:t>
            </a:r>
            <a:endParaRPr lang="en-US" altLang="zh-CN" dirty="0">
              <a:solidFill>
                <a:srgbClr val="0000FF"/>
              </a:solidFill>
            </a:endParaRPr>
          </a:p>
          <a:p>
            <a:pPr algn="l"/>
            <a:r>
              <a:rPr lang="en-US" altLang="zh-CN" dirty="0">
                <a:solidFill>
                  <a:srgbClr val="0000FF"/>
                </a:solidFill>
              </a:rPr>
              <a:t>           FROM Student</a:t>
            </a:r>
          </a:p>
          <a:p>
            <a:pPr algn="l"/>
            <a:r>
              <a:rPr lang="en-US" altLang="zh-CN" dirty="0">
                <a:solidFill>
                  <a:srgbClr val="0000FF"/>
                </a:solidFill>
              </a:rPr>
              <a:t>           WHERE </a:t>
            </a:r>
            <a:r>
              <a:rPr lang="en-US" altLang="zh-CN" dirty="0" err="1">
                <a:solidFill>
                  <a:srgbClr val="0000FF"/>
                </a:solidFill>
              </a:rPr>
              <a:t>Sname</a:t>
            </a:r>
            <a:r>
              <a:rPr lang="en-US" altLang="zh-CN" dirty="0">
                <a:solidFill>
                  <a:srgbClr val="0000FF"/>
                </a:solidFill>
              </a:rPr>
              <a:t>=' </a:t>
            </a:r>
            <a:r>
              <a:rPr lang="zh-CN" altLang="en-US" dirty="0">
                <a:solidFill>
                  <a:srgbClr val="0000FF"/>
                </a:solidFill>
              </a:rPr>
              <a:t>刘晨</a:t>
            </a:r>
            <a:r>
              <a:rPr lang="en-US" altLang="zh-CN" dirty="0">
                <a:solidFill>
                  <a:srgbClr val="0000FF"/>
                </a:solidFill>
              </a:rPr>
              <a:t>')</a:t>
            </a:r>
            <a:endParaRPr lang="zh-CN" altLang="en-US" dirty="0">
              <a:solidFill>
                <a:srgbClr val="0000FF"/>
              </a:solidFill>
            </a:endParaRPr>
          </a:p>
        </p:txBody>
      </p:sp>
      <p:sp>
        <p:nvSpPr>
          <p:cNvPr id="1416198" name="Rectangle 6"/>
          <p:cNvSpPr>
            <a:spLocks noChangeArrowheads="1"/>
          </p:cNvSpPr>
          <p:nvPr/>
        </p:nvSpPr>
        <p:spPr bwMode="auto">
          <a:xfrm>
            <a:off x="3581400" y="3571875"/>
            <a:ext cx="6242050" cy="2438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SELECT </a:t>
            </a:r>
            <a:r>
              <a:rPr lang="en-US" altLang="zh-CN" dirty="0" err="1">
                <a:latin typeface="Times New Roman" pitchFamily="18" charset="0"/>
              </a:rPr>
              <a:t>Sno</a:t>
            </a:r>
            <a:r>
              <a:rPr lang="zh-CN" altLang="en-US" dirty="0">
                <a:latin typeface="Times New Roman" pitchFamily="18" charset="0"/>
              </a:rPr>
              <a:t>，</a:t>
            </a:r>
            <a:r>
              <a:rPr lang="en-US" altLang="zh-CN" dirty="0" err="1">
                <a:latin typeface="Times New Roman" pitchFamily="18" charset="0"/>
              </a:rPr>
              <a:t>Sname</a:t>
            </a:r>
            <a:r>
              <a:rPr lang="zh-CN" altLang="en-US" dirty="0">
                <a:latin typeface="Times New Roman" pitchFamily="18" charset="0"/>
              </a:rPr>
              <a:t>，</a:t>
            </a:r>
            <a:r>
              <a:rPr lang="en-US" altLang="zh-CN" dirty="0" err="1">
                <a:latin typeface="Times New Roman" pitchFamily="18" charset="0"/>
              </a:rPr>
              <a:t>Sdept</a:t>
            </a:r>
            <a:endParaRPr lang="en-US" altLang="zh-CN" dirty="0">
              <a:latin typeface="Times New Roman" pitchFamily="18" charset="0"/>
            </a:endParaRP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FROM    Student</a:t>
            </a:r>
          </a:p>
          <a:p>
            <a:pPr marL="342900" indent="-342900" algn="l">
              <a:lnSpc>
                <a:spcPct val="70000"/>
              </a:lnSpc>
              <a:spcBef>
                <a:spcPct val="35000"/>
              </a:spcBef>
              <a:buClr>
                <a:srgbClr val="27305F"/>
              </a:buClr>
              <a:buSzPct val="60000"/>
              <a:buFont typeface="Wingdings" pitchFamily="2" charset="2"/>
              <a:buNone/>
            </a:pPr>
            <a:r>
              <a:rPr lang="en-US" altLang="zh-CN" dirty="0">
                <a:latin typeface="Times New Roman" pitchFamily="18" charset="0"/>
              </a:rPr>
              <a:t>                    WHERE </a:t>
            </a:r>
            <a:r>
              <a:rPr lang="en-US" altLang="zh-CN" dirty="0" err="1">
                <a:latin typeface="Times New Roman" pitchFamily="18" charset="0"/>
              </a:rPr>
              <a:t>Sdept</a:t>
            </a:r>
            <a:r>
              <a:rPr lang="en-US" altLang="zh-CN" dirty="0">
                <a:latin typeface="Times New Roman" pitchFamily="18" charset="0"/>
              </a:rPr>
              <a:t>  </a:t>
            </a:r>
            <a:r>
              <a:rPr lang="en-US" altLang="zh-CN" b="0" dirty="0">
                <a:solidFill>
                  <a:srgbClr val="FF0000"/>
                </a:solidFill>
                <a:latin typeface="Times New Roman" pitchFamily="18" charset="0"/>
              </a:rPr>
              <a:t> </a:t>
            </a:r>
            <a:r>
              <a:rPr lang="en-US" altLang="zh-CN" sz="3600" dirty="0">
                <a:solidFill>
                  <a:srgbClr val="FF0000"/>
                </a:solidFill>
                <a:latin typeface="Times New Roman" pitchFamily="18" charset="0"/>
              </a:rPr>
              <a:t>=</a:t>
            </a:r>
          </a:p>
          <a:p>
            <a:pPr marL="2057400" lvl="4" indent="-228600" algn="l">
              <a:lnSpc>
                <a:spcPct val="70000"/>
              </a:lnSpc>
              <a:spcBef>
                <a:spcPct val="35000"/>
              </a:spcBef>
              <a:buClr>
                <a:srgbClr val="27305F"/>
              </a:buClr>
              <a:buFont typeface="宋体" pitchFamily="2" charset="-122"/>
              <a:buNone/>
            </a:pPr>
            <a:r>
              <a:rPr lang="en-US" altLang="zh-CN" dirty="0">
                <a:latin typeface="Times New Roman" pitchFamily="18" charset="0"/>
              </a:rPr>
              <a:t>    (</a:t>
            </a:r>
            <a:r>
              <a:rPr lang="zh-CN" altLang="en-US" dirty="0">
                <a:latin typeface="Times New Roman" pitchFamily="18" charset="0"/>
              </a:rPr>
              <a:t>   </a:t>
            </a:r>
            <a:r>
              <a:rPr lang="en-US" altLang="zh-CN" dirty="0">
                <a:latin typeface="Times New Roman" pitchFamily="18" charset="0"/>
              </a:rPr>
              <a:t>SELECT </a:t>
            </a:r>
            <a:r>
              <a:rPr lang="en-US" altLang="zh-CN" dirty="0" err="1">
                <a:latin typeface="Times New Roman" pitchFamily="18" charset="0"/>
              </a:rPr>
              <a:t>Sdept</a:t>
            </a:r>
            <a:endParaRPr lang="en-US" altLang="zh-CN" dirty="0">
              <a:latin typeface="Times New Roman" pitchFamily="18" charset="0"/>
            </a:endParaRPr>
          </a:p>
          <a:p>
            <a:pPr marL="2057400" lvl="4" indent="-228600" algn="l">
              <a:lnSpc>
                <a:spcPct val="70000"/>
              </a:lnSpc>
              <a:spcBef>
                <a:spcPct val="35000"/>
              </a:spcBef>
              <a:buClr>
                <a:srgbClr val="27305F"/>
              </a:buClr>
              <a:buFont typeface="宋体" pitchFamily="2" charset="-122"/>
              <a:buNone/>
            </a:pPr>
            <a:r>
              <a:rPr lang="en-US" altLang="zh-CN" dirty="0">
                <a:latin typeface="Times New Roman" pitchFamily="18" charset="0"/>
              </a:rPr>
              <a:t>       	FROM    Student</a:t>
            </a:r>
          </a:p>
          <a:p>
            <a:pPr marL="2057400" lvl="4" indent="-228600" algn="l">
              <a:lnSpc>
                <a:spcPct val="70000"/>
              </a:lnSpc>
              <a:spcBef>
                <a:spcPct val="35000"/>
              </a:spcBef>
              <a:buClr>
                <a:srgbClr val="27305F"/>
              </a:buClr>
              <a:buFont typeface="宋体" pitchFamily="2" charset="-122"/>
              <a:buNone/>
            </a:pPr>
            <a:r>
              <a:rPr lang="en-US" altLang="zh-CN" dirty="0">
                <a:latin typeface="Times New Roman" pitchFamily="18" charset="0"/>
              </a:rPr>
              <a:t>       	WHERE </a:t>
            </a:r>
            <a:r>
              <a:rPr lang="en-US" altLang="zh-CN" dirty="0" err="1">
                <a:latin typeface="Times New Roman" pitchFamily="18" charset="0"/>
              </a:rPr>
              <a:t>Sname</a:t>
            </a:r>
            <a:r>
              <a:rPr lang="en-US" altLang="zh-CN" dirty="0">
                <a:latin typeface="Times New Roman" pitchFamily="18" charset="0"/>
              </a:rPr>
              <a:t>=</a:t>
            </a:r>
            <a:r>
              <a:rPr lang="en-US" altLang="zh-CN" dirty="0"/>
              <a:t>'</a:t>
            </a:r>
            <a:r>
              <a:rPr lang="zh-CN" altLang="en-US" dirty="0">
                <a:latin typeface="Times New Roman" pitchFamily="18" charset="0"/>
              </a:rPr>
              <a:t>刘晨</a:t>
            </a:r>
            <a:r>
              <a:rPr lang="en-US" altLang="zh-CN" dirty="0"/>
              <a:t>'</a:t>
            </a:r>
            <a:r>
              <a:rPr lang="en-US" altLang="zh-CN"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6198"/>
                                        </p:tgtEl>
                                        <p:attrNameLst>
                                          <p:attrName>style.visibility</p:attrName>
                                        </p:attrNameLst>
                                      </p:cBhvr>
                                      <p:to>
                                        <p:strVal val="visible"/>
                                      </p:to>
                                    </p:set>
                                    <p:anim calcmode="lin" valueType="num">
                                      <p:cBhvr additive="base">
                                        <p:cTn id="7" dur="500" fill="hold"/>
                                        <p:tgtEl>
                                          <p:spTgt spid="1416198"/>
                                        </p:tgtEl>
                                        <p:attrNameLst>
                                          <p:attrName>ppt_x</p:attrName>
                                        </p:attrNameLst>
                                      </p:cBhvr>
                                      <p:tavLst>
                                        <p:tav tm="0">
                                          <p:val>
                                            <p:strVal val="0-#ppt_w/2"/>
                                          </p:val>
                                        </p:tav>
                                        <p:tav tm="100000">
                                          <p:val>
                                            <p:strVal val="#ppt_x"/>
                                          </p:val>
                                        </p:tav>
                                      </p:tavLst>
                                    </p:anim>
                                    <p:anim calcmode="lin" valueType="num">
                                      <p:cBhvr additive="base">
                                        <p:cTn id="8" dur="500" fill="hold"/>
                                        <p:tgtEl>
                                          <p:spTgt spid="1416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19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F1C191BF-32AA-4AB6-9640-2D4E512B522C}" type="slidenum">
              <a:rPr lang="zh-CN" altLang="en-US"/>
              <a:pPr/>
              <a:t>9</a:t>
            </a:fld>
            <a:endParaRPr lang="en-US" altLang="zh-CN"/>
          </a:p>
        </p:txBody>
      </p:sp>
      <p:sp>
        <p:nvSpPr>
          <p:cNvPr id="6" name="日期占位符 4"/>
          <p:cNvSpPr>
            <a:spLocks noGrp="1"/>
          </p:cNvSpPr>
          <p:nvPr>
            <p:ph type="dt" sz="half" idx="11"/>
          </p:nvPr>
        </p:nvSpPr>
        <p:spPr/>
        <p:txBody>
          <a:bodyPr/>
          <a:lstStyle/>
          <a:p>
            <a:fld id="{1D96C240-98B9-499D-986F-96292B388DD2}" type="datetime1">
              <a:rPr lang="zh-CN" altLang="en-US"/>
              <a:pPr/>
              <a:t>2023/3/5</a:t>
            </a:fld>
            <a:endParaRPr lang="en-US" altLang="zh-CN" sz="1000"/>
          </a:p>
        </p:txBody>
      </p:sp>
      <p:sp>
        <p:nvSpPr>
          <p:cNvPr id="1530882" name="Rectangle 2"/>
          <p:cNvSpPr>
            <a:spLocks noGrp="1" noChangeArrowheads="1"/>
          </p:cNvSpPr>
          <p:nvPr>
            <p:ph type="title"/>
          </p:nvPr>
        </p:nvSpPr>
        <p:spPr/>
        <p:txBody>
          <a:bodyPr/>
          <a:lstStyle/>
          <a:p>
            <a:r>
              <a:rPr lang="en-US" altLang="zh-CN"/>
              <a:t>4.3.1 </a:t>
            </a:r>
            <a:r>
              <a:rPr lang="zh-CN" altLang="en-US"/>
              <a:t>模式的定义和删除</a:t>
            </a:r>
          </a:p>
        </p:txBody>
      </p:sp>
      <p:sp>
        <p:nvSpPr>
          <p:cNvPr id="1530883" name="Rectangle 3"/>
          <p:cNvSpPr>
            <a:spLocks noGrp="1" noChangeArrowheads="1"/>
          </p:cNvSpPr>
          <p:nvPr>
            <p:ph type="body" idx="1"/>
          </p:nvPr>
        </p:nvSpPr>
        <p:spPr>
          <a:xfrm>
            <a:off x="650875" y="1143000"/>
            <a:ext cx="8820150" cy="1450975"/>
          </a:xfrm>
        </p:spPr>
        <p:txBody>
          <a:bodyPr/>
          <a:lstStyle/>
          <a:p>
            <a:r>
              <a:rPr lang="en-US" altLang="zh-CN" dirty="0"/>
              <a:t>【</a:t>
            </a:r>
            <a:r>
              <a:rPr lang="zh-CN" altLang="en-US" dirty="0"/>
              <a:t>例</a:t>
            </a:r>
            <a:r>
              <a:rPr lang="en-US" altLang="zh-CN" dirty="0"/>
              <a:t>4-1】</a:t>
            </a:r>
            <a:r>
              <a:rPr lang="zh-CN" altLang="en-US" dirty="0"/>
              <a:t>定义学生数据库模式</a:t>
            </a:r>
            <a:r>
              <a:rPr lang="en-US" altLang="zh-CN" dirty="0"/>
              <a:t>SST</a:t>
            </a:r>
            <a:r>
              <a:rPr lang="zh-CN" altLang="en-US" dirty="0"/>
              <a:t>，用户为</a:t>
            </a:r>
            <a:r>
              <a:rPr lang="en-US" altLang="zh-CN" dirty="0"/>
              <a:t>SDBA</a:t>
            </a:r>
            <a:r>
              <a:rPr lang="zh-CN" altLang="en-US" dirty="0"/>
              <a:t>。</a:t>
            </a:r>
          </a:p>
          <a:p>
            <a:pPr>
              <a:buNone/>
            </a:pPr>
            <a:r>
              <a:rPr lang="en-US" altLang="zh-CN" dirty="0"/>
              <a:t>      CREATE </a:t>
            </a:r>
            <a:r>
              <a:rPr lang="en-US" altLang="zh-CN" dirty="0">
                <a:latin typeface="Times New Roman" pitchFamily="18" charset="0"/>
              </a:rPr>
              <a:t>SCHEMA</a:t>
            </a:r>
            <a:r>
              <a:rPr lang="en-US" altLang="zh-CN" dirty="0"/>
              <a:t> SST </a:t>
            </a:r>
          </a:p>
          <a:p>
            <a:pPr>
              <a:buFont typeface="Wingdings" pitchFamily="2" charset="2"/>
              <a:buNone/>
            </a:pPr>
            <a:r>
              <a:rPr lang="en-US" altLang="zh-CN" dirty="0"/>
              <a:t>                    AUTHORITHZATION SDBA;</a:t>
            </a:r>
          </a:p>
        </p:txBody>
      </p:sp>
      <p:sp>
        <p:nvSpPr>
          <p:cNvPr id="1530884" name="Rectangle 4"/>
          <p:cNvSpPr>
            <a:spLocks noChangeArrowheads="1"/>
          </p:cNvSpPr>
          <p:nvPr/>
        </p:nvSpPr>
        <p:spPr bwMode="auto">
          <a:xfrm>
            <a:off x="628650" y="2736850"/>
            <a:ext cx="882015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zh-CN" altLang="en-US" sz="2800">
                <a:latin typeface="Times New Roman" pitchFamily="18" charset="0"/>
              </a:rPr>
              <a:t>［例］</a:t>
            </a:r>
            <a:r>
              <a:rPr lang="en-US" altLang="zh-CN" sz="2800">
                <a:latin typeface="Times New Roman" pitchFamily="18" charset="0"/>
              </a:rPr>
              <a:t>CREATE SCHEMA </a:t>
            </a:r>
          </a:p>
          <a:p>
            <a:pPr marL="258763" indent="-258763" algn="l" defTabSz="814388">
              <a:lnSpc>
                <a:spcPct val="90000"/>
              </a:lnSpc>
              <a:spcBef>
                <a:spcPct val="35000"/>
              </a:spcBef>
              <a:buClr>
                <a:srgbClr val="27305F"/>
              </a:buClr>
              <a:buSzPct val="60000"/>
              <a:buFont typeface="Wingdings" pitchFamily="2" charset="2"/>
              <a:buNone/>
            </a:pPr>
            <a:r>
              <a:rPr lang="en-US" altLang="zh-CN" sz="2800">
                <a:latin typeface="Times New Roman" pitchFamily="18" charset="0"/>
              </a:rPr>
              <a:t>                        AUTHORIZATION WANG</a:t>
            </a:r>
          </a:p>
          <a:p>
            <a:pPr marL="649288" lvl="1" indent="-261938" algn="l" defTabSz="814388">
              <a:lnSpc>
                <a:spcPct val="90000"/>
              </a:lnSpc>
              <a:spcBef>
                <a:spcPct val="35000"/>
              </a:spcBef>
              <a:buClr>
                <a:srgbClr val="27305F"/>
              </a:buClr>
            </a:pPr>
            <a:r>
              <a:rPr lang="zh-CN" altLang="en-US" sz="2800">
                <a:latin typeface="Times New Roman" pitchFamily="18" charset="0"/>
              </a:rPr>
              <a:t>   没有指定“模式名”，所以“模式名”隐含为用户名</a:t>
            </a:r>
            <a:r>
              <a:rPr lang="en-US" altLang="zh-CN" sz="2800">
                <a:latin typeface="Times New Roman" pitchFamily="18" charset="0"/>
              </a:rPr>
              <a:t>WANG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0884"/>
                                        </p:tgtEl>
                                        <p:attrNameLst>
                                          <p:attrName>style.visibility</p:attrName>
                                        </p:attrNameLst>
                                      </p:cBhvr>
                                      <p:to>
                                        <p:strVal val="visible"/>
                                      </p:to>
                                    </p:set>
                                    <p:animEffect transition="in" filter="wipe(up)">
                                      <p:cBhvr>
                                        <p:cTn id="7" dur="500"/>
                                        <p:tgtEl>
                                          <p:spTgt spid="153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088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23D1BE2-B8CF-40DB-8DA5-B6F0A1E27D9D}" type="slidenum">
              <a:rPr lang="zh-CN" altLang="en-US"/>
              <a:pPr/>
              <a:t>90</a:t>
            </a:fld>
            <a:endParaRPr lang="en-US" altLang="zh-CN"/>
          </a:p>
        </p:txBody>
      </p:sp>
      <p:sp>
        <p:nvSpPr>
          <p:cNvPr id="5" name="日期占位符 4"/>
          <p:cNvSpPr>
            <a:spLocks noGrp="1"/>
          </p:cNvSpPr>
          <p:nvPr>
            <p:ph type="dt" sz="half" idx="11"/>
          </p:nvPr>
        </p:nvSpPr>
        <p:spPr/>
        <p:txBody>
          <a:bodyPr/>
          <a:lstStyle/>
          <a:p>
            <a:fld id="{79CC9B96-1903-4BE7-A13B-9102D37A29F0}" type="datetime1">
              <a:rPr lang="zh-CN" altLang="en-US"/>
              <a:pPr/>
              <a:t>2023/3/5</a:t>
            </a:fld>
            <a:endParaRPr lang="en-US" altLang="zh-CN" sz="1000"/>
          </a:p>
        </p:txBody>
      </p:sp>
      <p:sp>
        <p:nvSpPr>
          <p:cNvPr id="1417218" name="Rectangle 2"/>
          <p:cNvSpPr>
            <a:spLocks noGrp="1" noChangeArrowheads="1"/>
          </p:cNvSpPr>
          <p:nvPr>
            <p:ph type="title"/>
          </p:nvPr>
        </p:nvSpPr>
        <p:spPr>
          <a:xfrm>
            <a:off x="650875" y="311150"/>
            <a:ext cx="8820150" cy="603250"/>
          </a:xfrm>
        </p:spPr>
        <p:txBody>
          <a:bodyPr/>
          <a:lstStyle/>
          <a:p>
            <a:pPr defTabSz="914400"/>
            <a:r>
              <a:rPr lang="zh-CN" altLang="en-US" sz="4400" dirty="0"/>
              <a:t>带有比较运算符的子查询</a:t>
            </a:r>
          </a:p>
        </p:txBody>
      </p:sp>
      <p:sp>
        <p:nvSpPr>
          <p:cNvPr id="1417219" name="Rectangle 3"/>
          <p:cNvSpPr>
            <a:spLocks noGrp="1" noChangeArrowheads="1"/>
          </p:cNvSpPr>
          <p:nvPr>
            <p:ph type="body" idx="1"/>
          </p:nvPr>
        </p:nvSpPr>
        <p:spPr>
          <a:xfrm>
            <a:off x="776288" y="1268413"/>
            <a:ext cx="8420100" cy="4117975"/>
          </a:xfrm>
        </p:spPr>
        <p:txBody>
          <a:bodyPr/>
          <a:lstStyle/>
          <a:p>
            <a:r>
              <a:rPr lang="zh-CN" altLang="en-US" dirty="0"/>
              <a:t> 子查询一定要跟在比较符之后</a:t>
            </a:r>
          </a:p>
          <a:p>
            <a:r>
              <a:rPr lang="zh-CN" altLang="en-US" dirty="0"/>
              <a:t>    </a:t>
            </a:r>
            <a:r>
              <a:rPr lang="zh-CN" altLang="en-US" dirty="0">
                <a:solidFill>
                  <a:srgbClr val="FF0000"/>
                </a:solidFill>
              </a:rPr>
              <a:t>错误</a:t>
            </a:r>
            <a:r>
              <a:rPr lang="zh-CN" altLang="en-US" dirty="0"/>
              <a:t>的例子：</a:t>
            </a:r>
          </a:p>
          <a:p>
            <a:pPr>
              <a:buFont typeface="宋体" pitchFamily="2" charset="-122"/>
              <a:buNone/>
            </a:pPr>
            <a:r>
              <a:rPr lang="zh-CN" altLang="en-US" dirty="0"/>
              <a:t>     </a:t>
            </a:r>
            <a:r>
              <a:rPr lang="en-US" altLang="zh-CN" dirty="0"/>
              <a:t>SELECT  </a:t>
            </a:r>
            <a:r>
              <a:rPr lang="en-US" altLang="zh-CN" dirty="0" err="1"/>
              <a:t>Sno</a:t>
            </a:r>
            <a:r>
              <a:rPr lang="zh-CN" altLang="en-US" dirty="0"/>
              <a:t>，</a:t>
            </a:r>
            <a:r>
              <a:rPr lang="en-US" altLang="zh-CN" dirty="0" err="1"/>
              <a:t>Sname</a:t>
            </a:r>
            <a:r>
              <a:rPr lang="zh-CN" altLang="en-US" dirty="0"/>
              <a:t>，</a:t>
            </a:r>
            <a:r>
              <a:rPr lang="en-US" altLang="zh-CN" dirty="0" err="1"/>
              <a:t>Sdept</a:t>
            </a:r>
            <a:endParaRPr lang="en-US" altLang="zh-CN" dirty="0"/>
          </a:p>
          <a:p>
            <a:pPr>
              <a:buFont typeface="宋体" pitchFamily="2" charset="-122"/>
              <a:buNone/>
            </a:pPr>
            <a:r>
              <a:rPr lang="en-US" altLang="zh-CN" dirty="0"/>
              <a:t>        FROM     Student</a:t>
            </a:r>
          </a:p>
          <a:p>
            <a:pPr>
              <a:buFont typeface="宋体" pitchFamily="2" charset="-122"/>
              <a:buNone/>
            </a:pPr>
            <a:r>
              <a:rPr lang="en-US" altLang="zh-CN" dirty="0"/>
              <a:t>           WHERE ( SELECT </a:t>
            </a:r>
            <a:r>
              <a:rPr lang="en-US" altLang="zh-CN" dirty="0" err="1"/>
              <a:t>Sdept</a:t>
            </a:r>
            <a:endParaRPr lang="en-US" altLang="zh-CN" dirty="0"/>
          </a:p>
          <a:p>
            <a:pPr>
              <a:buFont typeface="宋体" pitchFamily="2" charset="-122"/>
              <a:buNone/>
            </a:pPr>
            <a:r>
              <a:rPr lang="en-US" altLang="zh-CN" dirty="0"/>
              <a:t>                                FROM Student</a:t>
            </a:r>
          </a:p>
          <a:p>
            <a:pPr>
              <a:buFont typeface="宋体" pitchFamily="2" charset="-122"/>
              <a:buNone/>
            </a:pPr>
            <a:r>
              <a:rPr lang="en-US" altLang="zh-CN" dirty="0"/>
              <a:t>                                       WHERE </a:t>
            </a:r>
            <a:r>
              <a:rPr lang="en-US" altLang="zh-CN" dirty="0" err="1"/>
              <a:t>Sname</a:t>
            </a:r>
            <a:r>
              <a:rPr lang="en-US" altLang="zh-CN" dirty="0"/>
              <a:t>= '</a:t>
            </a:r>
            <a:r>
              <a:rPr lang="zh-CN" altLang="en-US" dirty="0"/>
              <a:t>刘晨</a:t>
            </a:r>
            <a:r>
              <a:rPr lang="en-US" altLang="zh-CN" dirty="0"/>
              <a:t>'</a:t>
            </a:r>
            <a:r>
              <a:rPr lang="zh-CN" altLang="en-US" dirty="0"/>
              <a:t> </a:t>
            </a:r>
            <a:r>
              <a:rPr lang="en-US" altLang="zh-CN" dirty="0"/>
              <a:t>) </a:t>
            </a:r>
          </a:p>
          <a:p>
            <a:pPr>
              <a:buFont typeface="宋体" pitchFamily="2" charset="-122"/>
              <a:buNone/>
            </a:pPr>
            <a:r>
              <a:rPr lang="en-US" altLang="zh-CN" dirty="0">
                <a:solidFill>
                  <a:srgbClr val="D75B5B"/>
                </a:solidFill>
              </a:rPr>
              <a:t>                            </a:t>
            </a:r>
            <a:r>
              <a:rPr lang="en-US" altLang="zh-CN" dirty="0">
                <a:solidFill>
                  <a:srgbClr val="FF0000"/>
                </a:solidFill>
              </a:rPr>
              <a:t>= </a:t>
            </a:r>
            <a:r>
              <a:rPr lang="en-US" altLang="zh-CN" dirty="0" err="1">
                <a:solidFill>
                  <a:srgbClr val="FF0000"/>
                </a:solidFill>
              </a:rPr>
              <a:t>Sdept</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3576A0C4-BC44-4FCD-B172-77FF5012C908}" type="slidenum">
              <a:rPr lang="zh-CN" altLang="en-US"/>
              <a:pPr/>
              <a:t>91</a:t>
            </a:fld>
            <a:endParaRPr lang="en-US" altLang="zh-CN"/>
          </a:p>
        </p:txBody>
      </p:sp>
      <p:sp>
        <p:nvSpPr>
          <p:cNvPr id="7" name="日期占位符 4"/>
          <p:cNvSpPr>
            <a:spLocks noGrp="1"/>
          </p:cNvSpPr>
          <p:nvPr>
            <p:ph type="dt" sz="half" idx="11"/>
          </p:nvPr>
        </p:nvSpPr>
        <p:spPr/>
        <p:txBody>
          <a:bodyPr/>
          <a:lstStyle/>
          <a:p>
            <a:fld id="{40E9240A-F2B8-42F9-972F-9A3E927C5555}" type="datetime1">
              <a:rPr lang="zh-CN" altLang="en-US"/>
              <a:pPr/>
              <a:t>2023/3/5</a:t>
            </a:fld>
            <a:endParaRPr lang="en-US" altLang="zh-CN" sz="1000"/>
          </a:p>
        </p:txBody>
      </p:sp>
      <p:sp>
        <p:nvSpPr>
          <p:cNvPr id="1524738" name="Rectangle 2"/>
          <p:cNvSpPr>
            <a:spLocks noGrp="1" noChangeArrowheads="1"/>
          </p:cNvSpPr>
          <p:nvPr>
            <p:ph type="title"/>
          </p:nvPr>
        </p:nvSpPr>
        <p:spPr/>
        <p:txBody>
          <a:bodyPr/>
          <a:lstStyle/>
          <a:p>
            <a:r>
              <a:rPr lang="zh-CN" altLang="en-US"/>
              <a:t>带有比较运算符的子查询</a:t>
            </a:r>
          </a:p>
        </p:txBody>
      </p:sp>
      <p:sp>
        <p:nvSpPr>
          <p:cNvPr id="1524739" name="Rectangle 3"/>
          <p:cNvSpPr>
            <a:spLocks noGrp="1" noChangeArrowheads="1"/>
          </p:cNvSpPr>
          <p:nvPr>
            <p:ph type="body" idx="1"/>
          </p:nvPr>
        </p:nvSpPr>
        <p:spPr>
          <a:xfrm>
            <a:off x="650875" y="1125538"/>
            <a:ext cx="9255125" cy="1874837"/>
          </a:xfrm>
        </p:spPr>
        <p:txBody>
          <a:bodyPr/>
          <a:lstStyle/>
          <a:p>
            <a:pPr>
              <a:lnSpc>
                <a:spcPct val="60000"/>
              </a:lnSpc>
              <a:buFont typeface="Wingdings" pitchFamily="2" charset="2"/>
              <a:buNone/>
            </a:pPr>
            <a:r>
              <a:rPr kumimoji="1" lang="en-US" altLang="zh-CN"/>
              <a:t>SELECT orderid, customerid</a:t>
            </a:r>
          </a:p>
          <a:p>
            <a:pPr>
              <a:lnSpc>
                <a:spcPct val="60000"/>
              </a:lnSpc>
              <a:buFont typeface="Wingdings" pitchFamily="2" charset="2"/>
              <a:buNone/>
            </a:pPr>
            <a:r>
              <a:rPr kumimoji="1" lang="en-US" altLang="zh-CN"/>
              <a:t>FROM orders or1</a:t>
            </a:r>
          </a:p>
          <a:p>
            <a:pPr>
              <a:lnSpc>
                <a:spcPct val="60000"/>
              </a:lnSpc>
              <a:buFont typeface="Wingdings" pitchFamily="2" charset="2"/>
              <a:buNone/>
            </a:pPr>
            <a:r>
              <a:rPr kumimoji="1" lang="en-US" altLang="zh-CN"/>
              <a:t>WHERE 20 &lt; (SELECT quantity</a:t>
            </a:r>
          </a:p>
          <a:p>
            <a:pPr>
              <a:lnSpc>
                <a:spcPct val="60000"/>
              </a:lnSpc>
              <a:buFont typeface="Wingdings" pitchFamily="2" charset="2"/>
              <a:buNone/>
            </a:pPr>
            <a:r>
              <a:rPr kumimoji="1" lang="en-US" altLang="zh-CN"/>
              <a:t>     FROM [order details] od      </a:t>
            </a:r>
          </a:p>
          <a:p>
            <a:pPr>
              <a:lnSpc>
                <a:spcPct val="60000"/>
              </a:lnSpc>
              <a:buFont typeface="Wingdings" pitchFamily="2" charset="2"/>
              <a:buNone/>
            </a:pPr>
            <a:r>
              <a:rPr kumimoji="1" lang="en-US" altLang="zh-CN"/>
              <a:t>    WHERE or1.orderid=od.orderid AND od.productid=23)</a:t>
            </a:r>
            <a:endParaRPr lang="zh-CN" altLang="en-US"/>
          </a:p>
        </p:txBody>
      </p:sp>
      <p:graphicFrame>
        <p:nvGraphicFramePr>
          <p:cNvPr id="1524741" name="Object 5"/>
          <p:cNvGraphicFramePr>
            <a:graphicFrameLocks noChangeAspect="1"/>
          </p:cNvGraphicFramePr>
          <p:nvPr/>
        </p:nvGraphicFramePr>
        <p:xfrm>
          <a:off x="0" y="0"/>
          <a:ext cx="9906000" cy="6053138"/>
        </p:xfrm>
        <a:graphic>
          <a:graphicData uri="http://schemas.openxmlformats.org/presentationml/2006/ole">
            <mc:AlternateContent xmlns:mc="http://schemas.openxmlformats.org/markup-compatibility/2006">
              <mc:Choice xmlns:v="urn:schemas-microsoft-com:vml" Requires="v">
                <p:oleObj spid="_x0000_s1524877" name="位图图像" r:id="rId3" imgW="5315692" imgH="3247619" progId="Paint.Picture">
                  <p:embed/>
                </p:oleObj>
              </mc:Choice>
              <mc:Fallback>
                <p:oleObj name="位图图像" r:id="rId3" imgW="5315692" imgH="3247619"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906000" cy="605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1524742" name="Object 6"/>
          <p:cNvGraphicFramePr>
            <a:graphicFrameLocks noChangeAspect="1"/>
          </p:cNvGraphicFramePr>
          <p:nvPr/>
        </p:nvGraphicFramePr>
        <p:xfrm>
          <a:off x="1568450" y="2133600"/>
          <a:ext cx="8337550" cy="4687888"/>
        </p:xfrm>
        <a:graphic>
          <a:graphicData uri="http://schemas.openxmlformats.org/presentationml/2006/ole">
            <mc:AlternateContent xmlns:mc="http://schemas.openxmlformats.org/markup-compatibility/2006">
              <mc:Choice xmlns:v="urn:schemas-microsoft-com:vml" Requires="v">
                <p:oleObj spid="_x0000_s1524878" name="位图图像" r:id="rId5" imgW="3742857" imgH="2104762" progId="Paint.Picture">
                  <p:embed/>
                </p:oleObj>
              </mc:Choice>
              <mc:Fallback>
                <p:oleObj name="位图图像" r:id="rId5" imgW="3742857" imgH="2104762"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8450" y="2133600"/>
                        <a:ext cx="8337550" cy="4687888"/>
                      </a:xfrm>
                      <a:prstGeom prst="rect">
                        <a:avLst/>
                      </a:prstGeom>
                      <a:noFill/>
                      <a:ln w="50800" algn="ctr">
                        <a:solidFill>
                          <a:schemeClr val="tx1"/>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4741"/>
                                        </p:tgtEl>
                                        <p:attrNameLst>
                                          <p:attrName>style.visibility</p:attrName>
                                        </p:attrNameLst>
                                      </p:cBhvr>
                                      <p:to>
                                        <p:strVal val="visible"/>
                                      </p:to>
                                    </p:set>
                                    <p:animEffect transition="in" filter="blinds(horizontal)">
                                      <p:cBhvr>
                                        <p:cTn id="7" dur="500"/>
                                        <p:tgtEl>
                                          <p:spTgt spid="1524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4742"/>
                                        </p:tgtEl>
                                        <p:attrNameLst>
                                          <p:attrName>style.visibility</p:attrName>
                                        </p:attrNameLst>
                                      </p:cBhvr>
                                      <p:to>
                                        <p:strVal val="visible"/>
                                      </p:to>
                                    </p:set>
                                    <p:animEffect transition="in" filter="blinds(horizontal)">
                                      <p:cBhvr>
                                        <p:cTn id="12" dur="500"/>
                                        <p:tgtEl>
                                          <p:spTgt spid="1524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34B85097-AD01-4E46-B4D5-72BFCD381B96}" type="slidenum">
              <a:rPr lang="zh-CN" altLang="en-US"/>
              <a:pPr/>
              <a:t>92</a:t>
            </a:fld>
            <a:endParaRPr lang="en-US" altLang="zh-CN"/>
          </a:p>
        </p:txBody>
      </p:sp>
      <p:sp>
        <p:nvSpPr>
          <p:cNvPr id="8" name="日期占位符 4"/>
          <p:cNvSpPr>
            <a:spLocks noGrp="1"/>
          </p:cNvSpPr>
          <p:nvPr>
            <p:ph type="dt" sz="half" idx="11"/>
          </p:nvPr>
        </p:nvSpPr>
        <p:spPr/>
        <p:txBody>
          <a:bodyPr/>
          <a:lstStyle/>
          <a:p>
            <a:fld id="{C8574ABE-3F9B-4B53-A595-5BEB924309B4}" type="datetime1">
              <a:rPr lang="zh-CN" altLang="en-US"/>
              <a:pPr/>
              <a:t>2023/3/5</a:t>
            </a:fld>
            <a:endParaRPr lang="en-US" altLang="zh-CN" sz="1000"/>
          </a:p>
        </p:txBody>
      </p:sp>
      <p:sp>
        <p:nvSpPr>
          <p:cNvPr id="1525762" name="Rectangle 2"/>
          <p:cNvSpPr>
            <a:spLocks noGrp="1" noChangeArrowheads="1"/>
          </p:cNvSpPr>
          <p:nvPr>
            <p:ph type="title"/>
          </p:nvPr>
        </p:nvSpPr>
        <p:spPr/>
        <p:txBody>
          <a:bodyPr/>
          <a:lstStyle/>
          <a:p>
            <a:r>
              <a:rPr lang="zh-CN" altLang="en-US"/>
              <a:t>带有比较运算符的子查询</a:t>
            </a:r>
          </a:p>
        </p:txBody>
      </p:sp>
      <p:sp>
        <p:nvSpPr>
          <p:cNvPr id="1525763" name="Rectangle 3"/>
          <p:cNvSpPr>
            <a:spLocks noGrp="1" noChangeArrowheads="1"/>
          </p:cNvSpPr>
          <p:nvPr>
            <p:ph type="body" idx="1"/>
          </p:nvPr>
        </p:nvSpPr>
        <p:spPr>
          <a:xfrm>
            <a:off x="650875" y="1125538"/>
            <a:ext cx="9255125" cy="1874837"/>
          </a:xfrm>
        </p:spPr>
        <p:txBody>
          <a:bodyPr/>
          <a:lstStyle/>
          <a:p>
            <a:pPr>
              <a:lnSpc>
                <a:spcPct val="60000"/>
              </a:lnSpc>
              <a:buFont typeface="Wingdings" pitchFamily="2" charset="2"/>
              <a:buNone/>
            </a:pPr>
            <a:r>
              <a:rPr kumimoji="1" lang="en-US" altLang="zh-CN"/>
              <a:t>SELECT orderid, customerid</a:t>
            </a:r>
          </a:p>
          <a:p>
            <a:pPr>
              <a:lnSpc>
                <a:spcPct val="60000"/>
              </a:lnSpc>
              <a:buFont typeface="Wingdings" pitchFamily="2" charset="2"/>
              <a:buNone/>
            </a:pPr>
            <a:r>
              <a:rPr kumimoji="1" lang="en-US" altLang="zh-CN"/>
              <a:t>FROM orders or1</a:t>
            </a:r>
          </a:p>
          <a:p>
            <a:pPr>
              <a:lnSpc>
                <a:spcPct val="60000"/>
              </a:lnSpc>
              <a:buFont typeface="Wingdings" pitchFamily="2" charset="2"/>
              <a:buNone/>
            </a:pPr>
            <a:r>
              <a:rPr kumimoji="1" lang="en-US" altLang="zh-CN"/>
              <a:t>WHERE 20 &lt; (SELECT quantity</a:t>
            </a:r>
          </a:p>
          <a:p>
            <a:pPr>
              <a:lnSpc>
                <a:spcPct val="60000"/>
              </a:lnSpc>
              <a:buFont typeface="Wingdings" pitchFamily="2" charset="2"/>
              <a:buNone/>
            </a:pPr>
            <a:r>
              <a:rPr kumimoji="1" lang="en-US" altLang="zh-CN"/>
              <a:t>     FROM [order details] od      </a:t>
            </a:r>
          </a:p>
          <a:p>
            <a:pPr>
              <a:lnSpc>
                <a:spcPct val="60000"/>
              </a:lnSpc>
              <a:buFont typeface="Wingdings" pitchFamily="2" charset="2"/>
              <a:buNone/>
            </a:pPr>
            <a:r>
              <a:rPr kumimoji="1" lang="en-US" altLang="zh-CN"/>
              <a:t>    WHERE or1.orderid=od.orderid AND od.productid=23)</a:t>
            </a:r>
            <a:endParaRPr lang="zh-CN" altLang="en-US"/>
          </a:p>
        </p:txBody>
      </p:sp>
      <p:graphicFrame>
        <p:nvGraphicFramePr>
          <p:cNvPr id="1525766" name="Object 6"/>
          <p:cNvGraphicFramePr>
            <a:graphicFrameLocks noChangeAspect="1"/>
          </p:cNvGraphicFramePr>
          <p:nvPr/>
        </p:nvGraphicFramePr>
        <p:xfrm>
          <a:off x="0" y="0"/>
          <a:ext cx="8913813" cy="6875463"/>
        </p:xfrm>
        <a:graphic>
          <a:graphicData uri="http://schemas.openxmlformats.org/presentationml/2006/ole">
            <mc:AlternateContent xmlns:mc="http://schemas.openxmlformats.org/markup-compatibility/2006">
              <mc:Choice xmlns:v="urn:schemas-microsoft-com:vml" Requires="v">
                <p:oleObj spid="_x0000_s1525970" name="位图图像" r:id="rId3" imgW="4247619" imgH="3277057" progId="Paint.Picture">
                  <p:embed/>
                </p:oleObj>
              </mc:Choice>
              <mc:Fallback>
                <p:oleObj name="位图图像" r:id="rId3" imgW="4247619" imgH="3277057"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913813" cy="687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1525767" name="Object 7"/>
          <p:cNvGraphicFramePr>
            <a:graphicFrameLocks noChangeAspect="1"/>
          </p:cNvGraphicFramePr>
          <p:nvPr/>
        </p:nvGraphicFramePr>
        <p:xfrm>
          <a:off x="1138238" y="573088"/>
          <a:ext cx="7775575" cy="6096000"/>
        </p:xfrm>
        <a:graphic>
          <a:graphicData uri="http://schemas.openxmlformats.org/presentationml/2006/ole">
            <mc:AlternateContent xmlns:mc="http://schemas.openxmlformats.org/markup-compatibility/2006">
              <mc:Choice xmlns:v="urn:schemas-microsoft-com:vml" Requires="v">
                <p:oleObj spid="_x0000_s1525971" name="位图图像" r:id="rId5" imgW="4277322" imgH="3352381" progId="Paint.Picture">
                  <p:embed/>
                </p:oleObj>
              </mc:Choice>
              <mc:Fallback>
                <p:oleObj name="位图图像" r:id="rId5" imgW="4277322" imgH="3352381"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238" y="573088"/>
                        <a:ext cx="777557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1525768" name="Object 8"/>
          <p:cNvGraphicFramePr>
            <a:graphicFrameLocks noChangeAspect="1"/>
          </p:cNvGraphicFramePr>
          <p:nvPr/>
        </p:nvGraphicFramePr>
        <p:xfrm>
          <a:off x="2216150" y="692150"/>
          <a:ext cx="7689850" cy="5835650"/>
        </p:xfrm>
        <a:graphic>
          <a:graphicData uri="http://schemas.openxmlformats.org/presentationml/2006/ole">
            <mc:AlternateContent xmlns:mc="http://schemas.openxmlformats.org/markup-compatibility/2006">
              <mc:Choice xmlns:v="urn:schemas-microsoft-com:vml" Requires="v">
                <p:oleObj spid="_x0000_s1525972" name="位图图像" r:id="rId7" imgW="4304762" imgH="3266667" progId="Paint.Picture">
                  <p:embed/>
                </p:oleObj>
              </mc:Choice>
              <mc:Fallback>
                <p:oleObj name="位图图像" r:id="rId7" imgW="4304762" imgH="3266667" progId="Paint.Picture">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6150" y="692150"/>
                        <a:ext cx="7689850" cy="583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766"/>
                                        </p:tgtEl>
                                        <p:attrNameLst>
                                          <p:attrName>style.visibility</p:attrName>
                                        </p:attrNameLst>
                                      </p:cBhvr>
                                      <p:to>
                                        <p:strVal val="visible"/>
                                      </p:to>
                                    </p:set>
                                    <p:animEffect transition="in" filter="blinds(horizontal)">
                                      <p:cBhvr>
                                        <p:cTn id="7" dur="500"/>
                                        <p:tgtEl>
                                          <p:spTgt spid="15257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5767"/>
                                        </p:tgtEl>
                                        <p:attrNameLst>
                                          <p:attrName>style.visibility</p:attrName>
                                        </p:attrNameLst>
                                      </p:cBhvr>
                                      <p:to>
                                        <p:strVal val="visible"/>
                                      </p:to>
                                    </p:set>
                                    <p:animEffect transition="in" filter="blinds(horizontal)">
                                      <p:cBhvr>
                                        <p:cTn id="12" dur="500"/>
                                        <p:tgtEl>
                                          <p:spTgt spid="15257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25768"/>
                                        </p:tgtEl>
                                        <p:attrNameLst>
                                          <p:attrName>style.visibility</p:attrName>
                                        </p:attrNameLst>
                                      </p:cBhvr>
                                      <p:to>
                                        <p:strVal val="visible"/>
                                      </p:to>
                                    </p:set>
                                    <p:animEffect transition="in" filter="blinds(horizontal)">
                                      <p:cBhvr>
                                        <p:cTn id="17" dur="500"/>
                                        <p:tgtEl>
                                          <p:spTgt spid="1525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fld id="{C1BBE7A3-2BB9-49C6-8538-19FD10026637}" type="slidenum">
              <a:rPr lang="zh-CN" altLang="en-US"/>
              <a:pPr/>
              <a:t>93</a:t>
            </a:fld>
            <a:endParaRPr lang="en-US" altLang="zh-CN"/>
          </a:p>
        </p:txBody>
      </p:sp>
      <p:sp>
        <p:nvSpPr>
          <p:cNvPr id="19" name="日期占位符 4"/>
          <p:cNvSpPr>
            <a:spLocks noGrp="1"/>
          </p:cNvSpPr>
          <p:nvPr>
            <p:ph type="dt" sz="half" idx="11"/>
          </p:nvPr>
        </p:nvSpPr>
        <p:spPr/>
        <p:txBody>
          <a:bodyPr/>
          <a:lstStyle/>
          <a:p>
            <a:fld id="{CBCCF1B2-F426-48C2-83FE-AD498EB49D2E}" type="datetime1">
              <a:rPr lang="zh-CN" altLang="en-US"/>
              <a:pPr/>
              <a:t>2023/3/5</a:t>
            </a:fld>
            <a:endParaRPr lang="en-US" altLang="zh-CN" sz="1000"/>
          </a:p>
        </p:txBody>
      </p:sp>
      <p:sp>
        <p:nvSpPr>
          <p:cNvPr id="1526786" name="Rectangle 2"/>
          <p:cNvSpPr>
            <a:spLocks noGrp="1" noChangeArrowheads="1"/>
          </p:cNvSpPr>
          <p:nvPr>
            <p:ph type="title"/>
          </p:nvPr>
        </p:nvSpPr>
        <p:spPr/>
        <p:txBody>
          <a:bodyPr/>
          <a:lstStyle/>
          <a:p>
            <a:endParaRPr lang="zh-CN" altLang="en-US"/>
          </a:p>
        </p:txBody>
      </p:sp>
      <p:sp>
        <p:nvSpPr>
          <p:cNvPr id="1526789" name="Text Box 5"/>
          <p:cNvSpPr txBox="1">
            <a:spLocks noChangeArrowheads="1"/>
          </p:cNvSpPr>
          <p:nvPr/>
        </p:nvSpPr>
        <p:spPr bwMode="auto">
          <a:xfrm>
            <a:off x="4700588" y="6018213"/>
            <a:ext cx="2819400" cy="650875"/>
          </a:xfrm>
          <a:prstGeom prst="rect">
            <a:avLst/>
          </a:prstGeom>
          <a:solidFill>
            <a:srgbClr val="CCECFF"/>
          </a:solidFill>
          <a:ln w="12700">
            <a:solidFill>
              <a:srgbClr val="6600CC"/>
            </a:solidFill>
            <a:miter lim="800000"/>
            <a:headEnd/>
            <a:tailEnd/>
          </a:ln>
          <a:effectLst>
            <a:outerShdw dist="107763" dir="2700000" algn="ctr" rotWithShape="0">
              <a:srgbClr val="6666FF"/>
            </a:outerShdw>
          </a:effectLst>
        </p:spPr>
        <p:txBody>
          <a:bodyPr lIns="90488" tIns="137160" rIns="90488" bIns="137160">
            <a:spAutoFit/>
          </a:bodyPr>
          <a:lstStyle>
            <a:lvl1pPr marL="228600" algn="l">
              <a:tabLst>
                <a:tab pos="2800350" algn="l"/>
              </a:tabLst>
              <a:defRPr sz="2400">
                <a:solidFill>
                  <a:schemeClr val="tx1"/>
                </a:solidFill>
                <a:latin typeface="Arial" pitchFamily="34" charset="0"/>
                <a:ea typeface="宋体" pitchFamily="2" charset="-122"/>
              </a:defRPr>
            </a:lvl1pPr>
            <a:lvl2pPr marL="857250" algn="l">
              <a:tabLst>
                <a:tab pos="2800350" algn="l"/>
              </a:tabLst>
              <a:defRPr sz="2400">
                <a:solidFill>
                  <a:schemeClr val="tx1"/>
                </a:solidFill>
                <a:latin typeface="Arial" pitchFamily="34" charset="0"/>
                <a:ea typeface="宋体" pitchFamily="2" charset="-122"/>
              </a:defRPr>
            </a:lvl2pPr>
            <a:lvl3pPr marL="971550" algn="l">
              <a:tabLst>
                <a:tab pos="2800350" algn="l"/>
              </a:tabLst>
              <a:defRPr sz="2400">
                <a:solidFill>
                  <a:schemeClr val="tx1"/>
                </a:solidFill>
                <a:latin typeface="Arial" pitchFamily="34" charset="0"/>
                <a:ea typeface="宋体" pitchFamily="2" charset="-122"/>
              </a:defRPr>
            </a:lvl3pPr>
            <a:lvl4pPr algn="l">
              <a:tabLst>
                <a:tab pos="2800350" algn="l"/>
              </a:tabLst>
              <a:defRPr sz="2400">
                <a:solidFill>
                  <a:schemeClr val="tx1"/>
                </a:solidFill>
                <a:latin typeface="Arial" pitchFamily="34" charset="0"/>
                <a:ea typeface="宋体" pitchFamily="2" charset="-122"/>
              </a:defRPr>
            </a:lvl4pPr>
            <a:lvl5pPr algn="l">
              <a:tabLst>
                <a:tab pos="2800350" algn="l"/>
              </a:tabLst>
              <a:defRPr sz="2400">
                <a:solidFill>
                  <a:schemeClr val="tx1"/>
                </a:solidFill>
                <a:latin typeface="Arial" pitchFamily="34" charset="0"/>
                <a:ea typeface="宋体" pitchFamily="2" charset="-122"/>
              </a:defRPr>
            </a:lvl5pPr>
            <a:lvl6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6pPr>
            <a:lvl7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7pPr>
            <a:lvl8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8pPr>
            <a:lvl9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9pPr>
          </a:lstStyle>
          <a:p>
            <a:pPr algn="ctr" eaLnBrk="1" hangingPunct="1"/>
            <a:r>
              <a:rPr kumimoji="1" lang="en-US" altLang="zh-CN" i="1">
                <a:latin typeface="Arial Narrow" pitchFamily="34" charset="0"/>
              </a:rPr>
              <a:t>Back to Step 1</a:t>
            </a:r>
          </a:p>
        </p:txBody>
      </p:sp>
      <p:sp>
        <p:nvSpPr>
          <p:cNvPr id="1526790" name="Rectangle 6"/>
          <p:cNvSpPr>
            <a:spLocks noChangeArrowheads="1"/>
          </p:cNvSpPr>
          <p:nvPr/>
        </p:nvSpPr>
        <p:spPr bwMode="auto">
          <a:xfrm>
            <a:off x="457200" y="1844675"/>
            <a:ext cx="8959850" cy="20383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137160" rIns="90488" bIns="137160">
            <a:spAutoFit/>
          </a:bodyPr>
          <a:lstStyle/>
          <a:p>
            <a:pPr marL="228600" algn="l" eaLnBrk="1" hangingPunct="1">
              <a:lnSpc>
                <a:spcPct val="80000"/>
              </a:lnSpc>
              <a:tabLst>
                <a:tab pos="2800350" algn="l"/>
              </a:tabLst>
            </a:pPr>
            <a:r>
              <a:rPr kumimoji="1" lang="en-US" altLang="zh-CN">
                <a:latin typeface="Lucida Sans Typewriter" pitchFamily="49" charset="0"/>
              </a:rPr>
              <a:t>SELECT orderid, customerid</a:t>
            </a:r>
          </a:p>
          <a:p>
            <a:pPr marL="228600" algn="l" eaLnBrk="1" hangingPunct="1">
              <a:lnSpc>
                <a:spcPct val="80000"/>
              </a:lnSpc>
              <a:tabLst>
                <a:tab pos="2800350" algn="l"/>
              </a:tabLst>
            </a:pPr>
            <a:r>
              <a:rPr kumimoji="1" lang="en-US" altLang="zh-CN">
                <a:latin typeface="Lucida Sans Typewriter" pitchFamily="49" charset="0"/>
              </a:rPr>
              <a:t>FROM orders or1</a:t>
            </a:r>
          </a:p>
          <a:p>
            <a:pPr marL="228600" algn="l" eaLnBrk="1" hangingPunct="1">
              <a:lnSpc>
                <a:spcPct val="80000"/>
              </a:lnSpc>
              <a:tabLst>
                <a:tab pos="2800350" algn="l"/>
              </a:tabLst>
            </a:pPr>
            <a:r>
              <a:rPr kumimoji="1" lang="en-US" altLang="zh-CN">
                <a:latin typeface="Lucida Sans Typewriter" pitchFamily="49" charset="0"/>
              </a:rPr>
              <a:t>WHERE 20 &lt; (SELECT quantity</a:t>
            </a:r>
            <a:br>
              <a:rPr kumimoji="1" lang="en-US" altLang="zh-CN">
                <a:latin typeface="Lucida Sans Typewriter" pitchFamily="49" charset="0"/>
              </a:rPr>
            </a:br>
            <a:r>
              <a:rPr kumimoji="1" lang="en-US" altLang="zh-CN">
                <a:latin typeface="Lucida Sans Typewriter" pitchFamily="49" charset="0"/>
              </a:rPr>
              <a:t> 	FROM [order details] od       	  WHERE or1.orderid = od.orderid</a:t>
            </a:r>
          </a:p>
          <a:p>
            <a:pPr marL="228600" algn="l" eaLnBrk="1" hangingPunct="1">
              <a:lnSpc>
                <a:spcPct val="80000"/>
              </a:lnSpc>
              <a:tabLst>
                <a:tab pos="2800350" algn="l"/>
              </a:tabLst>
            </a:pPr>
            <a:r>
              <a:rPr kumimoji="1" lang="en-US" altLang="zh-CN">
                <a:latin typeface="Lucida Sans Typewriter" pitchFamily="49" charset="0"/>
              </a:rPr>
              <a:t>  	AND od.productid = 23)</a:t>
            </a:r>
          </a:p>
        </p:txBody>
      </p:sp>
      <p:grpSp>
        <p:nvGrpSpPr>
          <p:cNvPr id="1526791" name="Group 7"/>
          <p:cNvGrpSpPr>
            <a:grpSpLocks/>
          </p:cNvGrpSpPr>
          <p:nvPr/>
        </p:nvGrpSpPr>
        <p:grpSpPr bwMode="auto">
          <a:xfrm>
            <a:off x="128588" y="684213"/>
            <a:ext cx="4495800" cy="1016000"/>
            <a:chOff x="192" y="1104"/>
            <a:chExt cx="2496" cy="640"/>
          </a:xfrm>
        </p:grpSpPr>
        <p:sp>
          <p:nvSpPr>
            <p:cNvPr id="1526792" name="Text Box 8"/>
            <p:cNvSpPr txBox="1">
              <a:spLocks noChangeArrowheads="1"/>
            </p:cNvSpPr>
            <p:nvPr/>
          </p:nvSpPr>
          <p:spPr bwMode="auto">
            <a:xfrm>
              <a:off x="249" y="1104"/>
              <a:ext cx="2439" cy="64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gn="l">
                <a:tabLst>
                  <a:tab pos="2800350" algn="l"/>
                </a:tabLst>
                <a:defRPr sz="2400">
                  <a:solidFill>
                    <a:schemeClr val="tx1"/>
                  </a:solidFill>
                  <a:latin typeface="Arial" pitchFamily="34" charset="0"/>
                  <a:ea typeface="宋体" pitchFamily="2" charset="-122"/>
                </a:defRPr>
              </a:lvl1pPr>
              <a:lvl2pPr marL="857250" algn="l">
                <a:tabLst>
                  <a:tab pos="2800350" algn="l"/>
                </a:tabLst>
                <a:defRPr sz="2400">
                  <a:solidFill>
                    <a:schemeClr val="tx1"/>
                  </a:solidFill>
                  <a:latin typeface="Arial" pitchFamily="34" charset="0"/>
                  <a:ea typeface="宋体" pitchFamily="2" charset="-122"/>
                </a:defRPr>
              </a:lvl2pPr>
              <a:lvl3pPr marL="971550" algn="l">
                <a:tabLst>
                  <a:tab pos="2800350" algn="l"/>
                </a:tabLst>
                <a:defRPr sz="2400">
                  <a:solidFill>
                    <a:schemeClr val="tx1"/>
                  </a:solidFill>
                  <a:latin typeface="Arial" pitchFamily="34" charset="0"/>
                  <a:ea typeface="宋体" pitchFamily="2" charset="-122"/>
                </a:defRPr>
              </a:lvl3pPr>
              <a:lvl4pPr algn="l">
                <a:tabLst>
                  <a:tab pos="2800350" algn="l"/>
                </a:tabLst>
                <a:defRPr sz="2400">
                  <a:solidFill>
                    <a:schemeClr val="tx1"/>
                  </a:solidFill>
                  <a:latin typeface="Arial" pitchFamily="34" charset="0"/>
                  <a:ea typeface="宋体" pitchFamily="2" charset="-122"/>
                </a:defRPr>
              </a:lvl4pPr>
              <a:lvl5pPr algn="l">
                <a:tabLst>
                  <a:tab pos="2800350" algn="l"/>
                </a:tabLst>
                <a:defRPr sz="2400">
                  <a:solidFill>
                    <a:schemeClr val="tx1"/>
                  </a:solidFill>
                  <a:latin typeface="Arial" pitchFamily="34" charset="0"/>
                  <a:ea typeface="宋体" pitchFamily="2" charset="-122"/>
                </a:defRPr>
              </a:lvl5pPr>
              <a:lvl6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6pPr>
              <a:lvl7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7pPr>
              <a:lvl8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8pPr>
              <a:lvl9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9pPr>
            </a:lstStyle>
            <a:p>
              <a:pPr eaLnBrk="1" hangingPunct="1"/>
              <a:r>
                <a:rPr kumimoji="1" lang="en-US" altLang="zh-CN" dirty="0">
                  <a:latin typeface="Arial Narrow" pitchFamily="34" charset="0"/>
                </a:rPr>
                <a:t>Outer query passes</a:t>
              </a:r>
              <a:br>
                <a:rPr kumimoji="1" lang="en-US" altLang="zh-CN" dirty="0">
                  <a:latin typeface="Arial Narrow" pitchFamily="34" charset="0"/>
                </a:rPr>
              </a:br>
              <a:r>
                <a:rPr kumimoji="1" lang="en-US" altLang="zh-CN" dirty="0">
                  <a:latin typeface="Arial Narrow" pitchFamily="34" charset="0"/>
                </a:rPr>
                <a:t>column values to the inner query</a:t>
              </a:r>
            </a:p>
          </p:txBody>
        </p:sp>
        <p:sp>
          <p:nvSpPr>
            <p:cNvPr id="1526793" name="Oval 9"/>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r>
                <a:rPr kumimoji="1" lang="en-US" altLang="zh-CN">
                  <a:solidFill>
                    <a:schemeClr val="bg1"/>
                  </a:solidFill>
                  <a:effectLst>
                    <a:outerShdw blurRad="38100" dist="38100" dir="2700000" algn="tl">
                      <a:srgbClr val="000000"/>
                    </a:outerShdw>
                  </a:effectLst>
                </a:rPr>
                <a:t>1</a:t>
              </a:r>
            </a:p>
          </p:txBody>
        </p:sp>
      </p:grpSp>
      <p:grpSp>
        <p:nvGrpSpPr>
          <p:cNvPr id="1526794" name="Group 10"/>
          <p:cNvGrpSpPr>
            <a:grpSpLocks/>
          </p:cNvGrpSpPr>
          <p:nvPr/>
        </p:nvGrpSpPr>
        <p:grpSpPr bwMode="auto">
          <a:xfrm>
            <a:off x="5529263" y="1189038"/>
            <a:ext cx="3810000" cy="1016000"/>
            <a:chOff x="3168" y="1490"/>
            <a:chExt cx="2400" cy="640"/>
          </a:xfrm>
        </p:grpSpPr>
        <p:sp>
          <p:nvSpPr>
            <p:cNvPr id="1526795" name="Text Box 11"/>
            <p:cNvSpPr txBox="1">
              <a:spLocks noChangeArrowheads="1"/>
            </p:cNvSpPr>
            <p:nvPr/>
          </p:nvSpPr>
          <p:spPr bwMode="auto">
            <a:xfrm>
              <a:off x="3235" y="1490"/>
              <a:ext cx="2333" cy="64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gn="l">
                <a:tabLst>
                  <a:tab pos="2800350" algn="l"/>
                </a:tabLst>
                <a:defRPr sz="2400">
                  <a:solidFill>
                    <a:schemeClr val="tx1"/>
                  </a:solidFill>
                  <a:latin typeface="Arial" pitchFamily="34" charset="0"/>
                  <a:ea typeface="宋体" pitchFamily="2" charset="-122"/>
                </a:defRPr>
              </a:lvl1pPr>
              <a:lvl2pPr marL="857250" algn="l">
                <a:tabLst>
                  <a:tab pos="2800350" algn="l"/>
                </a:tabLst>
                <a:defRPr sz="2400">
                  <a:solidFill>
                    <a:schemeClr val="tx1"/>
                  </a:solidFill>
                  <a:latin typeface="Arial" pitchFamily="34" charset="0"/>
                  <a:ea typeface="宋体" pitchFamily="2" charset="-122"/>
                </a:defRPr>
              </a:lvl2pPr>
              <a:lvl3pPr marL="971550" algn="l">
                <a:tabLst>
                  <a:tab pos="2800350" algn="l"/>
                </a:tabLst>
                <a:defRPr sz="2400">
                  <a:solidFill>
                    <a:schemeClr val="tx1"/>
                  </a:solidFill>
                  <a:latin typeface="Arial" pitchFamily="34" charset="0"/>
                  <a:ea typeface="宋体" pitchFamily="2" charset="-122"/>
                </a:defRPr>
              </a:lvl3pPr>
              <a:lvl4pPr algn="l">
                <a:tabLst>
                  <a:tab pos="2800350" algn="l"/>
                </a:tabLst>
                <a:defRPr sz="2400">
                  <a:solidFill>
                    <a:schemeClr val="tx1"/>
                  </a:solidFill>
                  <a:latin typeface="Arial" pitchFamily="34" charset="0"/>
                  <a:ea typeface="宋体" pitchFamily="2" charset="-122"/>
                </a:defRPr>
              </a:lvl4pPr>
              <a:lvl5pPr algn="l">
                <a:tabLst>
                  <a:tab pos="2800350" algn="l"/>
                </a:tabLst>
                <a:defRPr sz="2400">
                  <a:solidFill>
                    <a:schemeClr val="tx1"/>
                  </a:solidFill>
                  <a:latin typeface="Arial" pitchFamily="34" charset="0"/>
                  <a:ea typeface="宋体" pitchFamily="2" charset="-122"/>
                </a:defRPr>
              </a:lvl5pPr>
              <a:lvl6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6pPr>
              <a:lvl7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7pPr>
              <a:lvl8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8pPr>
              <a:lvl9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9pPr>
            </a:lstStyle>
            <a:p>
              <a:pPr eaLnBrk="1" hangingPunct="1"/>
              <a:r>
                <a:rPr kumimoji="1" lang="en-US" altLang="zh-CN">
                  <a:latin typeface="Arial Narrow" pitchFamily="34" charset="0"/>
                </a:rPr>
                <a:t>Inner query uses that value to satisfy the inner query</a:t>
              </a:r>
              <a:endParaRPr kumimoji="1" lang="en-US" altLang="zh-CN">
                <a:latin typeface="Times New Roman" pitchFamily="18" charset="0"/>
              </a:endParaRPr>
            </a:p>
          </p:txBody>
        </p:sp>
        <p:sp>
          <p:nvSpPr>
            <p:cNvPr id="1526796" name="Oval 12"/>
            <p:cNvSpPr>
              <a:spLocks noChangeArrowheads="1"/>
            </p:cNvSpPr>
            <p:nvPr/>
          </p:nvSpPr>
          <p:spPr bwMode="auto">
            <a:xfrm>
              <a:off x="3168" y="1536"/>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r>
                <a:rPr kumimoji="1" lang="en-US" altLang="zh-CN">
                  <a:solidFill>
                    <a:schemeClr val="bg1"/>
                  </a:solidFill>
                  <a:effectLst>
                    <a:outerShdw blurRad="38100" dist="38100" dir="2700000" algn="tl">
                      <a:srgbClr val="000000"/>
                    </a:outerShdw>
                  </a:effectLst>
                </a:rPr>
                <a:t>2</a:t>
              </a:r>
            </a:p>
          </p:txBody>
        </p:sp>
      </p:grpSp>
      <p:grpSp>
        <p:nvGrpSpPr>
          <p:cNvPr id="1526797" name="Group 13"/>
          <p:cNvGrpSpPr>
            <a:grpSpLocks/>
          </p:cNvGrpSpPr>
          <p:nvPr/>
        </p:nvGrpSpPr>
        <p:grpSpPr bwMode="auto">
          <a:xfrm>
            <a:off x="200025" y="4068763"/>
            <a:ext cx="3960813" cy="1016000"/>
            <a:chOff x="192" y="2882"/>
            <a:chExt cx="2160" cy="640"/>
          </a:xfrm>
        </p:grpSpPr>
        <p:sp>
          <p:nvSpPr>
            <p:cNvPr id="1526798" name="Text Box 14"/>
            <p:cNvSpPr txBox="1">
              <a:spLocks noChangeArrowheads="1"/>
            </p:cNvSpPr>
            <p:nvPr/>
          </p:nvSpPr>
          <p:spPr bwMode="auto">
            <a:xfrm>
              <a:off x="240" y="2882"/>
              <a:ext cx="2112" cy="64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gn="l">
                <a:tabLst>
                  <a:tab pos="2800350" algn="l"/>
                </a:tabLst>
                <a:defRPr sz="2400">
                  <a:solidFill>
                    <a:schemeClr val="tx1"/>
                  </a:solidFill>
                  <a:latin typeface="Arial" pitchFamily="34" charset="0"/>
                  <a:ea typeface="宋体" pitchFamily="2" charset="-122"/>
                </a:defRPr>
              </a:lvl1pPr>
              <a:lvl2pPr marL="857250" algn="l">
                <a:tabLst>
                  <a:tab pos="2800350" algn="l"/>
                </a:tabLst>
                <a:defRPr sz="2400">
                  <a:solidFill>
                    <a:schemeClr val="tx1"/>
                  </a:solidFill>
                  <a:latin typeface="Arial" pitchFamily="34" charset="0"/>
                  <a:ea typeface="宋体" pitchFamily="2" charset="-122"/>
                </a:defRPr>
              </a:lvl2pPr>
              <a:lvl3pPr marL="971550" algn="l">
                <a:tabLst>
                  <a:tab pos="2800350" algn="l"/>
                </a:tabLst>
                <a:defRPr sz="2400">
                  <a:solidFill>
                    <a:schemeClr val="tx1"/>
                  </a:solidFill>
                  <a:latin typeface="Arial" pitchFamily="34" charset="0"/>
                  <a:ea typeface="宋体" pitchFamily="2" charset="-122"/>
                </a:defRPr>
              </a:lvl3pPr>
              <a:lvl4pPr algn="l">
                <a:tabLst>
                  <a:tab pos="2800350" algn="l"/>
                </a:tabLst>
                <a:defRPr sz="2400">
                  <a:solidFill>
                    <a:schemeClr val="tx1"/>
                  </a:solidFill>
                  <a:latin typeface="Arial" pitchFamily="34" charset="0"/>
                  <a:ea typeface="宋体" pitchFamily="2" charset="-122"/>
                </a:defRPr>
              </a:lvl4pPr>
              <a:lvl5pPr algn="l">
                <a:tabLst>
                  <a:tab pos="2800350" algn="l"/>
                </a:tabLst>
                <a:defRPr sz="2400">
                  <a:solidFill>
                    <a:schemeClr val="tx1"/>
                  </a:solidFill>
                  <a:latin typeface="Arial" pitchFamily="34" charset="0"/>
                  <a:ea typeface="宋体" pitchFamily="2" charset="-122"/>
                </a:defRPr>
              </a:lvl5pPr>
              <a:lvl6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6pPr>
              <a:lvl7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7pPr>
              <a:lvl8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8pPr>
              <a:lvl9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9pPr>
            </a:lstStyle>
            <a:p>
              <a:pPr eaLnBrk="1" hangingPunct="1"/>
              <a:r>
                <a:rPr kumimoji="1" lang="en-US" altLang="zh-CN">
                  <a:latin typeface="Arial Narrow" pitchFamily="34" charset="0"/>
                </a:rPr>
                <a:t>Inner query returns a value back to the outer query</a:t>
              </a:r>
              <a:endParaRPr kumimoji="1" lang="en-US" altLang="zh-CN">
                <a:latin typeface="Times New Roman" pitchFamily="18" charset="0"/>
              </a:endParaRPr>
            </a:p>
          </p:txBody>
        </p:sp>
        <p:sp>
          <p:nvSpPr>
            <p:cNvPr id="1526799" name="Oval 15"/>
            <p:cNvSpPr>
              <a:spLocks noChangeArrowheads="1"/>
            </p:cNvSpPr>
            <p:nvPr/>
          </p:nvSpPr>
          <p:spPr bwMode="auto">
            <a:xfrm>
              <a:off x="192" y="2928"/>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r>
                <a:rPr kumimoji="1" lang="en-US" altLang="zh-CN" sz="1800">
                  <a:solidFill>
                    <a:schemeClr val="bg1"/>
                  </a:solidFill>
                  <a:effectLst>
                    <a:outerShdw blurRad="38100" dist="38100" dir="2700000" algn="tl">
                      <a:srgbClr val="000000"/>
                    </a:outerShdw>
                  </a:effectLst>
                </a:rPr>
                <a:t>3</a:t>
              </a:r>
            </a:p>
          </p:txBody>
        </p:sp>
      </p:grpSp>
      <p:grpSp>
        <p:nvGrpSpPr>
          <p:cNvPr id="1526800" name="Group 16"/>
          <p:cNvGrpSpPr>
            <a:grpSpLocks/>
          </p:cNvGrpSpPr>
          <p:nvPr/>
        </p:nvGrpSpPr>
        <p:grpSpPr bwMode="auto">
          <a:xfrm>
            <a:off x="4376738" y="4495800"/>
            <a:ext cx="5159375" cy="1016000"/>
            <a:chOff x="2736" y="2880"/>
            <a:chExt cx="2496" cy="640"/>
          </a:xfrm>
        </p:grpSpPr>
        <p:sp>
          <p:nvSpPr>
            <p:cNvPr id="1526801" name="Text Box 17"/>
            <p:cNvSpPr txBox="1">
              <a:spLocks noChangeArrowheads="1"/>
            </p:cNvSpPr>
            <p:nvPr/>
          </p:nvSpPr>
          <p:spPr bwMode="auto">
            <a:xfrm>
              <a:off x="2793" y="2880"/>
              <a:ext cx="2439" cy="64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gn="l">
                <a:tabLst>
                  <a:tab pos="2800350" algn="l"/>
                </a:tabLst>
                <a:defRPr sz="2400">
                  <a:solidFill>
                    <a:schemeClr val="tx1"/>
                  </a:solidFill>
                  <a:latin typeface="Arial" pitchFamily="34" charset="0"/>
                  <a:ea typeface="宋体" pitchFamily="2" charset="-122"/>
                </a:defRPr>
              </a:lvl1pPr>
              <a:lvl2pPr marL="857250" algn="l">
                <a:tabLst>
                  <a:tab pos="2800350" algn="l"/>
                </a:tabLst>
                <a:defRPr sz="2400">
                  <a:solidFill>
                    <a:schemeClr val="tx1"/>
                  </a:solidFill>
                  <a:latin typeface="Arial" pitchFamily="34" charset="0"/>
                  <a:ea typeface="宋体" pitchFamily="2" charset="-122"/>
                </a:defRPr>
              </a:lvl2pPr>
              <a:lvl3pPr marL="971550" algn="l">
                <a:tabLst>
                  <a:tab pos="2800350" algn="l"/>
                </a:tabLst>
                <a:defRPr sz="2400">
                  <a:solidFill>
                    <a:schemeClr val="tx1"/>
                  </a:solidFill>
                  <a:latin typeface="Arial" pitchFamily="34" charset="0"/>
                  <a:ea typeface="宋体" pitchFamily="2" charset="-122"/>
                </a:defRPr>
              </a:lvl3pPr>
              <a:lvl4pPr algn="l">
                <a:tabLst>
                  <a:tab pos="2800350" algn="l"/>
                </a:tabLst>
                <a:defRPr sz="2400">
                  <a:solidFill>
                    <a:schemeClr val="tx1"/>
                  </a:solidFill>
                  <a:latin typeface="Arial" pitchFamily="34" charset="0"/>
                  <a:ea typeface="宋体" pitchFamily="2" charset="-122"/>
                </a:defRPr>
              </a:lvl4pPr>
              <a:lvl5pPr algn="l">
                <a:tabLst>
                  <a:tab pos="2800350" algn="l"/>
                </a:tabLst>
                <a:defRPr sz="2400">
                  <a:solidFill>
                    <a:schemeClr val="tx1"/>
                  </a:solidFill>
                  <a:latin typeface="Arial" pitchFamily="34" charset="0"/>
                  <a:ea typeface="宋体" pitchFamily="2" charset="-122"/>
                </a:defRPr>
              </a:lvl5pPr>
              <a:lvl6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6pPr>
              <a:lvl7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7pPr>
              <a:lvl8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8pPr>
              <a:lvl9pPr eaLnBrk="0" fontAlgn="base" hangingPunct="0">
                <a:spcBef>
                  <a:spcPct val="0"/>
                </a:spcBef>
                <a:spcAft>
                  <a:spcPct val="0"/>
                </a:spcAft>
                <a:tabLst>
                  <a:tab pos="2800350" algn="l"/>
                </a:tabLst>
                <a:defRPr sz="2400">
                  <a:solidFill>
                    <a:schemeClr val="tx1"/>
                  </a:solidFill>
                  <a:latin typeface="Arial" pitchFamily="34" charset="0"/>
                  <a:ea typeface="宋体" pitchFamily="2" charset="-122"/>
                </a:defRPr>
              </a:lvl9pPr>
            </a:lstStyle>
            <a:p>
              <a:pPr eaLnBrk="1" hangingPunct="1"/>
              <a:r>
                <a:rPr kumimoji="1" lang="en-US" altLang="zh-CN">
                  <a:latin typeface="Arial Narrow" pitchFamily="34" charset="0"/>
                </a:rPr>
                <a:t>The process is repeated for the next column value of the outer query</a:t>
              </a:r>
            </a:p>
          </p:txBody>
        </p:sp>
        <p:sp>
          <p:nvSpPr>
            <p:cNvPr id="1526802" name="Oval 18"/>
            <p:cNvSpPr>
              <a:spLocks noChangeArrowheads="1"/>
            </p:cNvSpPr>
            <p:nvPr/>
          </p:nvSpPr>
          <p:spPr bwMode="auto">
            <a:xfrm>
              <a:off x="2736" y="2928"/>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r>
                <a:rPr kumimoji="1" lang="en-US" altLang="zh-CN">
                  <a:solidFill>
                    <a:schemeClr val="bg1"/>
                  </a:solidFill>
                  <a:effectLst>
                    <a:outerShdw blurRad="38100" dist="38100" dir="2700000" algn="tl">
                      <a:srgbClr val="000000"/>
                    </a:outerShdw>
                  </a:effectLst>
                </a:rPr>
                <a:t>4</a:t>
              </a:r>
            </a:p>
          </p:txBody>
        </p:sp>
      </p:grpSp>
      <p:sp>
        <p:nvSpPr>
          <p:cNvPr id="1526803" name="AutoShape 19"/>
          <p:cNvSpPr>
            <a:spLocks noChangeArrowheads="1"/>
          </p:cNvSpPr>
          <p:nvPr/>
        </p:nvSpPr>
        <p:spPr bwMode="auto">
          <a:xfrm>
            <a:off x="5803900" y="5387975"/>
            <a:ext cx="609600" cy="609600"/>
          </a:xfrm>
          <a:prstGeom prst="downArrow">
            <a:avLst>
              <a:gd name="adj1" fmla="val 57574"/>
              <a:gd name="adj2" fmla="val 58852"/>
            </a:avLst>
          </a:prstGeom>
          <a:solidFill>
            <a:srgbClr val="00FF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6790"/>
                                        </p:tgtEl>
                                        <p:attrNameLst>
                                          <p:attrName>style.visibility</p:attrName>
                                        </p:attrNameLst>
                                      </p:cBhvr>
                                      <p:to>
                                        <p:strVal val="visible"/>
                                      </p:to>
                                    </p:set>
                                    <p:animEffect transition="in" filter="fade">
                                      <p:cBhvr>
                                        <p:cTn id="7" dur="500"/>
                                        <p:tgtEl>
                                          <p:spTgt spid="15267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26791"/>
                                        </p:tgtEl>
                                        <p:attrNameLst>
                                          <p:attrName>style.visibility</p:attrName>
                                        </p:attrNameLst>
                                      </p:cBhvr>
                                      <p:to>
                                        <p:strVal val="visible"/>
                                      </p:to>
                                    </p:set>
                                    <p:animEffect transition="in" filter="fade">
                                      <p:cBhvr>
                                        <p:cTn id="12" dur="500"/>
                                        <p:tgtEl>
                                          <p:spTgt spid="15267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26794"/>
                                        </p:tgtEl>
                                        <p:attrNameLst>
                                          <p:attrName>style.visibility</p:attrName>
                                        </p:attrNameLst>
                                      </p:cBhvr>
                                      <p:to>
                                        <p:strVal val="visible"/>
                                      </p:to>
                                    </p:set>
                                    <p:animEffect transition="in" filter="fade">
                                      <p:cBhvr>
                                        <p:cTn id="17" dur="500"/>
                                        <p:tgtEl>
                                          <p:spTgt spid="15267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526797"/>
                                        </p:tgtEl>
                                        <p:attrNameLst>
                                          <p:attrName>style.visibility</p:attrName>
                                        </p:attrNameLst>
                                      </p:cBhvr>
                                      <p:to>
                                        <p:strVal val="visible"/>
                                      </p:to>
                                    </p:set>
                                    <p:animEffect transition="in" filter="fade">
                                      <p:cBhvr>
                                        <p:cTn id="22" dur="500"/>
                                        <p:tgtEl>
                                          <p:spTgt spid="15267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526800"/>
                                        </p:tgtEl>
                                        <p:attrNameLst>
                                          <p:attrName>style.visibility</p:attrName>
                                        </p:attrNameLst>
                                      </p:cBhvr>
                                      <p:to>
                                        <p:strVal val="visible"/>
                                      </p:to>
                                    </p:set>
                                    <p:animEffect transition="in" filter="fade">
                                      <p:cBhvr>
                                        <p:cTn id="27" dur="500"/>
                                        <p:tgtEl>
                                          <p:spTgt spid="15268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526803"/>
                                        </p:tgtEl>
                                        <p:attrNameLst>
                                          <p:attrName>style.visibility</p:attrName>
                                        </p:attrNameLst>
                                      </p:cBhvr>
                                      <p:to>
                                        <p:strVal val="visible"/>
                                      </p:to>
                                    </p:set>
                                    <p:animEffect transition="in" filter="slide(fromTop)">
                                      <p:cBhvr>
                                        <p:cTn id="32" dur="500"/>
                                        <p:tgtEl>
                                          <p:spTgt spid="1526803"/>
                                        </p:tgtEl>
                                      </p:cBhvr>
                                    </p:animEffect>
                                  </p:childTnLst>
                                </p:cTn>
                              </p:par>
                            </p:childTnLst>
                          </p:cTn>
                        </p:par>
                        <p:par>
                          <p:cTn id="33" fill="hold" nodeType="afterGroup">
                            <p:stCondLst>
                              <p:cond delay="500"/>
                            </p:stCondLst>
                            <p:childTnLst>
                              <p:par>
                                <p:cTn id="34" presetID="12" presetClass="entr" presetSubtype="1" fill="hold" grpId="0" nodeType="afterEffect">
                                  <p:stCondLst>
                                    <p:cond delay="0"/>
                                  </p:stCondLst>
                                  <p:childTnLst>
                                    <p:set>
                                      <p:cBhvr>
                                        <p:cTn id="35" dur="1" fill="hold">
                                          <p:stCondLst>
                                            <p:cond delay="0"/>
                                          </p:stCondLst>
                                        </p:cTn>
                                        <p:tgtEl>
                                          <p:spTgt spid="1526789"/>
                                        </p:tgtEl>
                                        <p:attrNameLst>
                                          <p:attrName>style.visibility</p:attrName>
                                        </p:attrNameLst>
                                      </p:cBhvr>
                                      <p:to>
                                        <p:strVal val="visible"/>
                                      </p:to>
                                    </p:set>
                                    <p:animEffect transition="in" filter="slide(fromTop)">
                                      <p:cBhvr>
                                        <p:cTn id="36" dur="500"/>
                                        <p:tgtEl>
                                          <p:spTgt spid="1526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89" grpId="0" animBg="1"/>
      <p:bldP spid="1526790" grpId="0" animBg="1"/>
      <p:bldP spid="152680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A61C41B-B0D2-4425-826C-9C3AC73019D6}" type="slidenum">
              <a:rPr lang="zh-CN" altLang="en-US"/>
              <a:pPr/>
              <a:t>94</a:t>
            </a:fld>
            <a:endParaRPr lang="en-US" altLang="zh-CN"/>
          </a:p>
        </p:txBody>
      </p:sp>
      <p:sp>
        <p:nvSpPr>
          <p:cNvPr id="5" name="日期占位符 4"/>
          <p:cNvSpPr>
            <a:spLocks noGrp="1"/>
          </p:cNvSpPr>
          <p:nvPr>
            <p:ph type="dt" sz="half" idx="11"/>
          </p:nvPr>
        </p:nvSpPr>
        <p:spPr/>
        <p:txBody>
          <a:bodyPr/>
          <a:lstStyle/>
          <a:p>
            <a:fld id="{5A0E4F0B-0831-4E4B-963A-5EF6AC0B6E3A}" type="datetime1">
              <a:rPr lang="zh-CN" altLang="en-US"/>
              <a:pPr/>
              <a:t>2023/3/5</a:t>
            </a:fld>
            <a:endParaRPr lang="en-US" altLang="zh-CN" sz="1000"/>
          </a:p>
        </p:txBody>
      </p:sp>
      <p:sp>
        <p:nvSpPr>
          <p:cNvPr id="1418242" name="Rectangle 2"/>
          <p:cNvSpPr>
            <a:spLocks noGrp="1" noChangeArrowheads="1"/>
          </p:cNvSpPr>
          <p:nvPr>
            <p:ph type="title"/>
          </p:nvPr>
        </p:nvSpPr>
        <p:spPr>
          <a:xfrm>
            <a:off x="650875" y="365125"/>
            <a:ext cx="8820150" cy="549275"/>
          </a:xfrm>
        </p:spPr>
        <p:txBody>
          <a:bodyPr/>
          <a:lstStyle/>
          <a:p>
            <a:pPr defTabSz="914400"/>
            <a:r>
              <a:rPr lang="zh-CN" altLang="en-US" sz="4000" dirty="0"/>
              <a:t>带有</a:t>
            </a:r>
            <a:r>
              <a:rPr lang="en-US" altLang="zh-CN" sz="4000" dirty="0"/>
              <a:t>ANY</a:t>
            </a:r>
            <a:r>
              <a:rPr lang="zh-CN" altLang="en-US" sz="4000" dirty="0"/>
              <a:t>或</a:t>
            </a:r>
            <a:r>
              <a:rPr lang="en-US" altLang="zh-CN" sz="4000" dirty="0"/>
              <a:t>ALL</a:t>
            </a:r>
            <a:r>
              <a:rPr lang="zh-CN" altLang="en-US" sz="4000" dirty="0"/>
              <a:t>谓词的子查询</a:t>
            </a:r>
            <a:endParaRPr lang="zh-CN" altLang="en-US" sz="4400" dirty="0"/>
          </a:p>
        </p:txBody>
      </p:sp>
      <p:sp>
        <p:nvSpPr>
          <p:cNvPr id="1418245" name="Rectangle 5"/>
          <p:cNvSpPr>
            <a:spLocks noGrp="1" noChangeArrowheads="1"/>
          </p:cNvSpPr>
          <p:nvPr>
            <p:ph type="body" idx="1"/>
          </p:nvPr>
        </p:nvSpPr>
        <p:spPr>
          <a:xfrm>
            <a:off x="650875" y="1143000"/>
            <a:ext cx="8820150" cy="5441950"/>
          </a:xfrm>
        </p:spPr>
        <p:txBody>
          <a:bodyPr/>
          <a:lstStyle/>
          <a:p>
            <a:pPr>
              <a:lnSpc>
                <a:spcPct val="80000"/>
              </a:lnSpc>
            </a:pPr>
            <a:r>
              <a:rPr lang="zh-CN" altLang="en-US"/>
              <a:t>谓词语义 </a:t>
            </a:r>
            <a:r>
              <a:rPr lang="en-US" altLang="zh-CN"/>
              <a:t>: ANY</a:t>
            </a:r>
            <a:r>
              <a:rPr lang="zh-CN" altLang="en-US"/>
              <a:t>   任意一个值</a:t>
            </a:r>
            <a:r>
              <a:rPr lang="en-US" altLang="zh-CN"/>
              <a:t>;   ALL</a:t>
            </a:r>
            <a:r>
              <a:rPr lang="zh-CN" altLang="en-US"/>
              <a:t>   所有值</a:t>
            </a:r>
          </a:p>
          <a:p>
            <a:pPr>
              <a:lnSpc>
                <a:spcPct val="80000"/>
              </a:lnSpc>
            </a:pPr>
            <a:r>
              <a:rPr lang="zh-CN" altLang="en-US"/>
              <a:t>需要配合使用比较运算符</a:t>
            </a:r>
          </a:p>
          <a:p>
            <a:pPr lvl="1">
              <a:lnSpc>
                <a:spcPct val="70000"/>
              </a:lnSpc>
              <a:buFont typeface="宋体" pitchFamily="2" charset="-122"/>
              <a:buNone/>
            </a:pPr>
            <a:r>
              <a:rPr lang="en-US" altLang="zh-CN" sz="2400"/>
              <a:t>&gt; ANY	</a:t>
            </a:r>
            <a:r>
              <a:rPr lang="zh-CN" altLang="en-US" sz="2400"/>
              <a:t>大于子查询结果中的某个值       </a:t>
            </a:r>
          </a:p>
          <a:p>
            <a:pPr lvl="1">
              <a:lnSpc>
                <a:spcPct val="70000"/>
              </a:lnSpc>
              <a:buFont typeface="宋体" pitchFamily="2" charset="-122"/>
              <a:buNone/>
            </a:pPr>
            <a:r>
              <a:rPr lang="zh-CN" altLang="en-US" sz="2400"/>
              <a:t> </a:t>
            </a:r>
            <a:r>
              <a:rPr lang="en-US" altLang="zh-CN" sz="2400"/>
              <a:t>&gt; ALL	</a:t>
            </a:r>
            <a:r>
              <a:rPr lang="zh-CN" altLang="en-US" sz="2400"/>
              <a:t>大于子查询结果中的所有值</a:t>
            </a:r>
          </a:p>
          <a:p>
            <a:pPr lvl="1">
              <a:lnSpc>
                <a:spcPct val="70000"/>
              </a:lnSpc>
              <a:buFont typeface="宋体" pitchFamily="2" charset="-122"/>
              <a:buNone/>
            </a:pPr>
            <a:r>
              <a:rPr lang="en-US" altLang="zh-CN" sz="2400"/>
              <a:t>&lt; ANY	</a:t>
            </a:r>
            <a:r>
              <a:rPr lang="zh-CN" altLang="en-US" sz="2400"/>
              <a:t>小于子查询结果中的某个值    </a:t>
            </a:r>
          </a:p>
          <a:p>
            <a:pPr lvl="1">
              <a:lnSpc>
                <a:spcPct val="70000"/>
              </a:lnSpc>
              <a:buFont typeface="宋体" pitchFamily="2" charset="-122"/>
              <a:buNone/>
            </a:pPr>
            <a:r>
              <a:rPr lang="en-US" altLang="zh-CN" sz="2400"/>
              <a:t>&lt; ALL	</a:t>
            </a:r>
            <a:r>
              <a:rPr lang="zh-CN" altLang="en-US" sz="2400"/>
              <a:t>小于子查询结果中的所有值</a:t>
            </a:r>
          </a:p>
          <a:p>
            <a:pPr lvl="1">
              <a:lnSpc>
                <a:spcPct val="70000"/>
              </a:lnSpc>
              <a:buFont typeface="宋体" pitchFamily="2" charset="-122"/>
              <a:buNone/>
            </a:pPr>
            <a:r>
              <a:rPr lang="en-US" altLang="zh-CN" sz="2400"/>
              <a:t>&gt;= ANY	</a:t>
            </a:r>
            <a:r>
              <a:rPr lang="zh-CN" altLang="en-US" sz="2400"/>
              <a:t>大于等于子查询结果中的某个值    </a:t>
            </a:r>
          </a:p>
          <a:p>
            <a:pPr lvl="1">
              <a:lnSpc>
                <a:spcPct val="70000"/>
              </a:lnSpc>
              <a:buFont typeface="宋体" pitchFamily="2" charset="-122"/>
              <a:buNone/>
            </a:pPr>
            <a:r>
              <a:rPr lang="en-US" altLang="zh-CN" sz="2400"/>
              <a:t>&gt;= ALL	</a:t>
            </a:r>
            <a:r>
              <a:rPr lang="zh-CN" altLang="en-US" sz="2400"/>
              <a:t>大于等于子查询结果中的所有值</a:t>
            </a:r>
          </a:p>
          <a:p>
            <a:pPr lvl="1">
              <a:lnSpc>
                <a:spcPct val="70000"/>
              </a:lnSpc>
              <a:buFont typeface="宋体" pitchFamily="2" charset="-122"/>
              <a:buNone/>
            </a:pPr>
            <a:r>
              <a:rPr lang="en-US" altLang="zh-CN" sz="2400"/>
              <a:t>&lt;= ANY	</a:t>
            </a:r>
            <a:r>
              <a:rPr lang="zh-CN" altLang="en-US" sz="2400"/>
              <a:t>小于等于子查询结果中的某个值    </a:t>
            </a:r>
          </a:p>
          <a:p>
            <a:pPr lvl="1">
              <a:lnSpc>
                <a:spcPct val="70000"/>
              </a:lnSpc>
              <a:buFont typeface="宋体" pitchFamily="2" charset="-122"/>
              <a:buNone/>
            </a:pPr>
            <a:r>
              <a:rPr lang="en-US" altLang="zh-CN" sz="2400"/>
              <a:t>&lt;= ALL	</a:t>
            </a:r>
            <a:r>
              <a:rPr lang="zh-CN" altLang="en-US" sz="2400"/>
              <a:t>小于等于子查询结果中的所有值</a:t>
            </a:r>
          </a:p>
          <a:p>
            <a:pPr lvl="1">
              <a:lnSpc>
                <a:spcPct val="70000"/>
              </a:lnSpc>
              <a:buFont typeface="宋体" pitchFamily="2" charset="-122"/>
              <a:buNone/>
            </a:pPr>
            <a:r>
              <a:rPr lang="en-US" altLang="zh-CN" sz="2400"/>
              <a:t>= ANY	</a:t>
            </a:r>
            <a:r>
              <a:rPr lang="zh-CN" altLang="en-US" sz="2400"/>
              <a:t>等于子查询结果中的某个值        </a:t>
            </a:r>
          </a:p>
          <a:p>
            <a:pPr lvl="1">
              <a:lnSpc>
                <a:spcPct val="70000"/>
              </a:lnSpc>
              <a:buFont typeface="宋体" pitchFamily="2" charset="-122"/>
              <a:buNone/>
            </a:pPr>
            <a:r>
              <a:rPr lang="en-US" altLang="zh-CN" sz="2400"/>
              <a:t>=ALL	</a:t>
            </a:r>
            <a:r>
              <a:rPr lang="zh-CN" altLang="en-US" sz="2400"/>
              <a:t>等于子查询结果中的所有值（通常没有实际意义）</a:t>
            </a:r>
          </a:p>
          <a:p>
            <a:pPr lvl="1">
              <a:lnSpc>
                <a:spcPct val="70000"/>
              </a:lnSpc>
              <a:buFont typeface="宋体" pitchFamily="2" charset="-122"/>
              <a:buNone/>
            </a:pPr>
            <a:r>
              <a:rPr lang="en-US" altLang="zh-CN" sz="2400"/>
              <a:t>!=</a:t>
            </a:r>
            <a:r>
              <a:rPr lang="zh-CN" altLang="en-US" sz="2400"/>
              <a:t>（或</a:t>
            </a:r>
            <a:r>
              <a:rPr lang="en-US" altLang="zh-CN" sz="2400"/>
              <a:t>&lt;&gt;</a:t>
            </a:r>
            <a:r>
              <a:rPr lang="zh-CN" altLang="en-US" sz="2400"/>
              <a:t>）</a:t>
            </a:r>
            <a:r>
              <a:rPr lang="en-US" altLang="zh-CN" sz="2400"/>
              <a:t>ANY	</a:t>
            </a:r>
            <a:r>
              <a:rPr lang="zh-CN" altLang="en-US" sz="2400"/>
              <a:t>不等于子查询结果中的某个值</a:t>
            </a:r>
          </a:p>
          <a:p>
            <a:pPr lvl="1">
              <a:lnSpc>
                <a:spcPct val="70000"/>
              </a:lnSpc>
              <a:buFont typeface="宋体" pitchFamily="2" charset="-122"/>
              <a:buNone/>
            </a:pPr>
            <a:r>
              <a:rPr lang="en-US" altLang="zh-CN" sz="2400"/>
              <a:t>!=</a:t>
            </a:r>
            <a:r>
              <a:rPr lang="zh-CN" altLang="en-US" sz="2400"/>
              <a:t>（或</a:t>
            </a:r>
            <a:r>
              <a:rPr lang="en-US" altLang="zh-CN" sz="2400"/>
              <a:t>&lt;&gt;</a:t>
            </a:r>
            <a:r>
              <a:rPr lang="zh-CN" altLang="en-US" sz="2400"/>
              <a:t>）</a:t>
            </a:r>
            <a:r>
              <a:rPr lang="en-US" altLang="zh-CN" sz="2400"/>
              <a:t>ALL	</a:t>
            </a:r>
            <a:r>
              <a:rPr lang="zh-CN" altLang="en-US" sz="2400"/>
              <a:t>不等于子查询结果中的任何一个值</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51A38B9-209C-4A2A-9C0A-F7F312AE51D9}" type="slidenum">
              <a:rPr lang="zh-CN" altLang="en-US"/>
              <a:pPr/>
              <a:t>95</a:t>
            </a:fld>
            <a:endParaRPr lang="en-US" altLang="zh-CN"/>
          </a:p>
        </p:txBody>
      </p:sp>
      <p:sp>
        <p:nvSpPr>
          <p:cNvPr id="5" name="日期占位符 4"/>
          <p:cNvSpPr>
            <a:spLocks noGrp="1"/>
          </p:cNvSpPr>
          <p:nvPr>
            <p:ph type="dt" sz="half" idx="11"/>
          </p:nvPr>
        </p:nvSpPr>
        <p:spPr/>
        <p:txBody>
          <a:bodyPr/>
          <a:lstStyle/>
          <a:p>
            <a:fld id="{78853DA2-9B11-48A3-A565-5A74B54613C8}" type="datetime1">
              <a:rPr lang="zh-CN" altLang="en-US"/>
              <a:pPr/>
              <a:t>2023/3/5</a:t>
            </a:fld>
            <a:endParaRPr lang="en-US" altLang="zh-CN" sz="1000"/>
          </a:p>
        </p:txBody>
      </p:sp>
      <p:sp>
        <p:nvSpPr>
          <p:cNvPr id="1420290" name="Rectangle 2"/>
          <p:cNvSpPr>
            <a:spLocks noGrp="1" noChangeArrowheads="1"/>
          </p:cNvSpPr>
          <p:nvPr>
            <p:ph type="title"/>
          </p:nvPr>
        </p:nvSpPr>
        <p:spPr>
          <a:xfrm>
            <a:off x="650875" y="365125"/>
            <a:ext cx="8820150" cy="549275"/>
          </a:xfrm>
        </p:spPr>
        <p:txBody>
          <a:bodyPr/>
          <a:lstStyle/>
          <a:p>
            <a:pPr defTabSz="914400"/>
            <a:r>
              <a:rPr lang="zh-CN" altLang="en-US" sz="4000"/>
              <a:t>带有</a:t>
            </a:r>
            <a:r>
              <a:rPr lang="en-US" altLang="zh-CN" sz="4000"/>
              <a:t>ANY</a:t>
            </a:r>
            <a:r>
              <a:rPr lang="zh-CN" altLang="en-US" sz="4000"/>
              <a:t>或</a:t>
            </a:r>
            <a:r>
              <a:rPr lang="en-US" altLang="zh-CN" sz="4000"/>
              <a:t>ALL</a:t>
            </a:r>
            <a:r>
              <a:rPr lang="zh-CN" altLang="en-US" sz="4000"/>
              <a:t>谓词的子查询</a:t>
            </a:r>
          </a:p>
        </p:txBody>
      </p:sp>
      <p:sp>
        <p:nvSpPr>
          <p:cNvPr id="1420291" name="Rectangle 3"/>
          <p:cNvSpPr>
            <a:spLocks noGrp="1" noChangeArrowheads="1"/>
          </p:cNvSpPr>
          <p:nvPr>
            <p:ph type="body" idx="1"/>
          </p:nvPr>
        </p:nvSpPr>
        <p:spPr>
          <a:xfrm>
            <a:off x="200025" y="1220788"/>
            <a:ext cx="9255125" cy="4795837"/>
          </a:xfrm>
        </p:spPr>
        <p:txBody>
          <a:bodyPr/>
          <a:lstStyle/>
          <a:p>
            <a:pPr marL="609600" indent="-609600" defTabSz="914400"/>
            <a:r>
              <a:rPr lang="en-US" altLang="zh-CN" dirty="0"/>
              <a:t>[</a:t>
            </a:r>
            <a:r>
              <a:rPr lang="zh-CN" altLang="en-US" dirty="0"/>
              <a:t>例</a:t>
            </a:r>
            <a:r>
              <a:rPr lang="en-US" altLang="zh-CN" dirty="0"/>
              <a:t>]  </a:t>
            </a:r>
            <a:r>
              <a:rPr lang="zh-CN" altLang="en-US" dirty="0"/>
              <a:t>查询其他系中比</a:t>
            </a:r>
            <a:r>
              <a:rPr lang="en-US" altLang="zh-CN" dirty="0"/>
              <a:t>CS</a:t>
            </a:r>
            <a:r>
              <a:rPr lang="zh-CN" altLang="en-US" dirty="0"/>
              <a:t>系任意</a:t>
            </a:r>
            <a:r>
              <a:rPr lang="zh-CN" altLang="en-US" dirty="0">
                <a:solidFill>
                  <a:srgbClr val="FF0000"/>
                </a:solidFill>
              </a:rPr>
              <a:t>一</a:t>
            </a:r>
            <a:r>
              <a:rPr lang="zh-CN" altLang="en-US" dirty="0"/>
              <a:t>个</a:t>
            </a:r>
            <a:r>
              <a:rPr lang="en-US" altLang="zh-CN" dirty="0"/>
              <a:t>(</a:t>
            </a:r>
            <a:r>
              <a:rPr lang="zh-CN" altLang="en-US" dirty="0"/>
              <a:t>其中某</a:t>
            </a:r>
            <a:r>
              <a:rPr lang="zh-CN" altLang="en-US" dirty="0">
                <a:solidFill>
                  <a:srgbClr val="FF0000"/>
                </a:solidFill>
              </a:rPr>
              <a:t>一</a:t>
            </a:r>
            <a:r>
              <a:rPr lang="zh-CN" altLang="en-US" dirty="0"/>
              <a:t>个</a:t>
            </a:r>
            <a:r>
              <a:rPr lang="en-US" altLang="zh-CN" dirty="0"/>
              <a:t>)</a:t>
            </a:r>
            <a:r>
              <a:rPr lang="zh-CN" altLang="en-US" dirty="0"/>
              <a:t>学生年龄小的学生姓名和年龄</a:t>
            </a:r>
          </a:p>
          <a:p>
            <a:pPr marL="990600" lvl="1" indent="-533400" defTabSz="914400">
              <a:buFont typeface="宋体" pitchFamily="2" charset="-122"/>
              <a:buNone/>
            </a:pPr>
            <a:r>
              <a:rPr lang="zh-CN" altLang="en-US" sz="2400" dirty="0"/>
              <a:t>    </a:t>
            </a:r>
            <a:r>
              <a:rPr lang="en-US" altLang="zh-CN" sz="2400" dirty="0"/>
              <a:t>SELECT </a:t>
            </a:r>
            <a:r>
              <a:rPr lang="en-US" altLang="zh-CN" sz="2400" dirty="0" err="1"/>
              <a:t>Sname</a:t>
            </a:r>
            <a:r>
              <a:rPr lang="zh-CN" altLang="en-US" sz="2400" dirty="0"/>
              <a:t>，</a:t>
            </a:r>
            <a:r>
              <a:rPr lang="en-US" altLang="zh-CN" sz="2400" dirty="0"/>
              <a:t>Sage      FROM    Student</a:t>
            </a:r>
          </a:p>
          <a:p>
            <a:pPr marL="990600" lvl="1" indent="-533400" defTabSz="914400">
              <a:buFont typeface="宋体" pitchFamily="2" charset="-122"/>
              <a:buNone/>
            </a:pPr>
            <a:r>
              <a:rPr lang="en-US" altLang="zh-CN" sz="2400" dirty="0"/>
              <a:t>          WHERE  Sage &lt; </a:t>
            </a:r>
            <a:r>
              <a:rPr lang="en-US" altLang="zh-CN" sz="2400" dirty="0">
                <a:solidFill>
                  <a:srgbClr val="FF0000"/>
                </a:solidFill>
              </a:rPr>
              <a:t>ANY</a:t>
            </a:r>
            <a:r>
              <a:rPr lang="en-US" altLang="zh-CN" sz="2400" dirty="0"/>
              <a:t> (SELECT  Sage    FROM    Student</a:t>
            </a:r>
          </a:p>
          <a:p>
            <a:pPr marL="990600" lvl="1" indent="-533400" defTabSz="914400">
              <a:buFont typeface="宋体" pitchFamily="2" charset="-122"/>
              <a:buNone/>
            </a:pPr>
            <a:r>
              <a:rPr lang="en-US" altLang="zh-CN" sz="2400" dirty="0"/>
              <a:t>                                                          WHERE </a:t>
            </a:r>
            <a:r>
              <a:rPr lang="en-US" altLang="zh-CN" sz="2400" dirty="0" err="1"/>
              <a:t>Sdept</a:t>
            </a:r>
            <a:r>
              <a:rPr lang="en-US" altLang="zh-CN" sz="2400" dirty="0"/>
              <a:t>= ‘CS ')</a:t>
            </a:r>
          </a:p>
          <a:p>
            <a:pPr marL="990600" lvl="1" indent="-533400" defTabSz="914400">
              <a:buFont typeface="宋体" pitchFamily="2" charset="-122"/>
              <a:buNone/>
            </a:pPr>
            <a:r>
              <a:rPr lang="en-US" altLang="zh-CN" sz="2400" dirty="0"/>
              <a:t>                    </a:t>
            </a:r>
            <a:r>
              <a:rPr lang="en-US" altLang="zh-CN" sz="2400" dirty="0">
                <a:solidFill>
                  <a:srgbClr val="FF0000"/>
                </a:solidFill>
              </a:rPr>
              <a:t>AND </a:t>
            </a:r>
            <a:r>
              <a:rPr lang="en-US" altLang="zh-CN" sz="2400" dirty="0" err="1">
                <a:solidFill>
                  <a:srgbClr val="FF0000"/>
                </a:solidFill>
              </a:rPr>
              <a:t>Sdept</a:t>
            </a:r>
            <a:r>
              <a:rPr lang="en-US" altLang="zh-CN" sz="2400" dirty="0">
                <a:solidFill>
                  <a:srgbClr val="FF0000"/>
                </a:solidFill>
              </a:rPr>
              <a:t> &lt;&gt; 'CS '</a:t>
            </a:r>
            <a:r>
              <a:rPr lang="en-US" altLang="zh-CN" sz="2400" dirty="0"/>
              <a:t> ; /* </a:t>
            </a:r>
            <a:r>
              <a:rPr lang="zh-CN" altLang="en-US" sz="2400" dirty="0"/>
              <a:t>注意这是父查询块中的条件 *</a:t>
            </a:r>
            <a:r>
              <a:rPr lang="en-US" altLang="zh-CN" sz="2400" dirty="0"/>
              <a:t>/</a:t>
            </a:r>
          </a:p>
          <a:p>
            <a:pPr marL="609600" indent="-609600" defTabSz="914400">
              <a:lnSpc>
                <a:spcPct val="50000"/>
              </a:lnSpc>
            </a:pPr>
            <a:r>
              <a:rPr lang="zh-CN" altLang="en-US" dirty="0"/>
              <a:t>执行过程</a:t>
            </a:r>
          </a:p>
          <a:p>
            <a:pPr marL="990600" lvl="1" indent="-533400" defTabSz="914400">
              <a:buFont typeface="宋体" pitchFamily="2" charset="-122"/>
              <a:buNone/>
            </a:pPr>
            <a:r>
              <a:rPr lang="en-US" altLang="zh-CN" dirty="0"/>
              <a:t>     1. DBMS</a:t>
            </a:r>
            <a:r>
              <a:rPr lang="zh-CN" altLang="en-US" dirty="0"/>
              <a:t>执行此查询时，首先处理子查询，找出</a:t>
            </a:r>
            <a:r>
              <a:rPr lang="en-US" altLang="zh-CN" dirty="0"/>
              <a:t>IS</a:t>
            </a:r>
            <a:r>
              <a:rPr lang="zh-CN" altLang="en-US" dirty="0"/>
              <a:t>系中所有学生的年龄，构成一个集合</a:t>
            </a:r>
            <a:r>
              <a:rPr lang="en-US" altLang="zh-CN" dirty="0"/>
              <a:t>(20</a:t>
            </a:r>
            <a:r>
              <a:rPr lang="zh-CN" altLang="en-US" dirty="0"/>
              <a:t>，</a:t>
            </a:r>
            <a:r>
              <a:rPr lang="en-US" altLang="zh-CN" dirty="0"/>
              <a:t>19)</a:t>
            </a:r>
          </a:p>
          <a:p>
            <a:pPr marL="990600" lvl="1" indent="-533400" defTabSz="914400">
              <a:buFont typeface="宋体" pitchFamily="2" charset="-122"/>
              <a:buNone/>
            </a:pPr>
            <a:r>
              <a:rPr lang="en-US" altLang="zh-CN" dirty="0"/>
              <a:t>     2. </a:t>
            </a:r>
            <a:r>
              <a:rPr lang="zh-CN" altLang="en-US" dirty="0"/>
              <a:t>处理父查询，找所有不是</a:t>
            </a:r>
            <a:r>
              <a:rPr lang="en-US" altLang="zh-CN" dirty="0"/>
              <a:t>CS</a:t>
            </a:r>
            <a:r>
              <a:rPr lang="zh-CN" altLang="en-US" dirty="0"/>
              <a:t>系且年龄小于 </a:t>
            </a:r>
            <a:r>
              <a:rPr lang="en-US" altLang="zh-CN" dirty="0"/>
              <a:t>19 </a:t>
            </a:r>
            <a:r>
              <a:rPr lang="zh-CN" altLang="en-US" dirty="0">
                <a:solidFill>
                  <a:srgbClr val="FF0000"/>
                </a:solidFill>
              </a:rPr>
              <a:t>或</a:t>
            </a:r>
            <a:r>
              <a:rPr lang="zh-CN" altLang="en-US" dirty="0">
                <a:solidFill>
                  <a:srgbClr val="D75B5B"/>
                </a:solidFill>
              </a:rPr>
              <a:t> </a:t>
            </a:r>
            <a:r>
              <a:rPr lang="en-US" altLang="zh-CN" dirty="0"/>
              <a:t>20</a:t>
            </a:r>
            <a:r>
              <a:rPr lang="zh-CN" altLang="en-US" dirty="0"/>
              <a:t>的学生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0291">
                                            <p:txEl>
                                              <p:pRg st="0" end="0"/>
                                            </p:txEl>
                                          </p:spTgt>
                                        </p:tgtEl>
                                        <p:attrNameLst>
                                          <p:attrName>style.visibility</p:attrName>
                                        </p:attrNameLst>
                                      </p:cBhvr>
                                      <p:to>
                                        <p:strVal val="visible"/>
                                      </p:to>
                                    </p:set>
                                    <p:anim calcmode="lin" valueType="num">
                                      <p:cBhvr additive="base">
                                        <p:cTn id="7" dur="500" fill="hold"/>
                                        <p:tgtEl>
                                          <p:spTgt spid="1420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02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20291">
                                            <p:txEl>
                                              <p:pRg st="1" end="1"/>
                                            </p:txEl>
                                          </p:spTgt>
                                        </p:tgtEl>
                                        <p:attrNameLst>
                                          <p:attrName>style.visibility</p:attrName>
                                        </p:attrNameLst>
                                      </p:cBhvr>
                                      <p:to>
                                        <p:strVal val="visible"/>
                                      </p:to>
                                    </p:set>
                                    <p:anim calcmode="lin" valueType="num">
                                      <p:cBhvr additive="base">
                                        <p:cTn id="11" dur="500" fill="hold"/>
                                        <p:tgtEl>
                                          <p:spTgt spid="14202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202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20291">
                                            <p:txEl>
                                              <p:pRg st="2" end="2"/>
                                            </p:txEl>
                                          </p:spTgt>
                                        </p:tgtEl>
                                        <p:attrNameLst>
                                          <p:attrName>style.visibility</p:attrName>
                                        </p:attrNameLst>
                                      </p:cBhvr>
                                      <p:to>
                                        <p:strVal val="visible"/>
                                      </p:to>
                                    </p:set>
                                    <p:anim calcmode="lin" valueType="num">
                                      <p:cBhvr additive="base">
                                        <p:cTn id="15" dur="500" fill="hold"/>
                                        <p:tgtEl>
                                          <p:spTgt spid="142029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202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20291">
                                            <p:txEl>
                                              <p:pRg st="3" end="3"/>
                                            </p:txEl>
                                          </p:spTgt>
                                        </p:tgtEl>
                                        <p:attrNameLst>
                                          <p:attrName>style.visibility</p:attrName>
                                        </p:attrNameLst>
                                      </p:cBhvr>
                                      <p:to>
                                        <p:strVal val="visible"/>
                                      </p:to>
                                    </p:set>
                                    <p:anim calcmode="lin" valueType="num">
                                      <p:cBhvr additive="base">
                                        <p:cTn id="19" dur="500" fill="hold"/>
                                        <p:tgtEl>
                                          <p:spTgt spid="142029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029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20291">
                                            <p:txEl>
                                              <p:pRg st="4" end="4"/>
                                            </p:txEl>
                                          </p:spTgt>
                                        </p:tgtEl>
                                        <p:attrNameLst>
                                          <p:attrName>style.visibility</p:attrName>
                                        </p:attrNameLst>
                                      </p:cBhvr>
                                      <p:to>
                                        <p:strVal val="visible"/>
                                      </p:to>
                                    </p:set>
                                    <p:anim calcmode="lin" valueType="num">
                                      <p:cBhvr additive="base">
                                        <p:cTn id="23" dur="500" fill="hold"/>
                                        <p:tgtEl>
                                          <p:spTgt spid="1420291">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202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20291">
                                            <p:txEl>
                                              <p:pRg st="5" end="5"/>
                                            </p:txEl>
                                          </p:spTgt>
                                        </p:tgtEl>
                                        <p:attrNameLst>
                                          <p:attrName>style.visibility</p:attrName>
                                        </p:attrNameLst>
                                      </p:cBhvr>
                                      <p:to>
                                        <p:strVal val="visible"/>
                                      </p:to>
                                    </p:set>
                                    <p:anim calcmode="lin" valueType="num">
                                      <p:cBhvr additive="base">
                                        <p:cTn id="29" dur="500" fill="hold"/>
                                        <p:tgtEl>
                                          <p:spTgt spid="142029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2029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20291">
                                            <p:txEl>
                                              <p:pRg st="6" end="6"/>
                                            </p:txEl>
                                          </p:spTgt>
                                        </p:tgtEl>
                                        <p:attrNameLst>
                                          <p:attrName>style.visibility</p:attrName>
                                        </p:attrNameLst>
                                      </p:cBhvr>
                                      <p:to>
                                        <p:strVal val="visible"/>
                                      </p:to>
                                    </p:set>
                                    <p:anim calcmode="lin" valueType="num">
                                      <p:cBhvr additive="base">
                                        <p:cTn id="33" dur="500" fill="hold"/>
                                        <p:tgtEl>
                                          <p:spTgt spid="142029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42029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20291">
                                            <p:txEl>
                                              <p:pRg st="7" end="7"/>
                                            </p:txEl>
                                          </p:spTgt>
                                        </p:tgtEl>
                                        <p:attrNameLst>
                                          <p:attrName>style.visibility</p:attrName>
                                        </p:attrNameLst>
                                      </p:cBhvr>
                                      <p:to>
                                        <p:strVal val="visible"/>
                                      </p:to>
                                    </p:set>
                                    <p:anim calcmode="lin" valueType="num">
                                      <p:cBhvr additive="base">
                                        <p:cTn id="37" dur="500" fill="hold"/>
                                        <p:tgtEl>
                                          <p:spTgt spid="142029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2029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1"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3"/>
          <p:cNvSpPr>
            <a:spLocks noGrp="1"/>
          </p:cNvSpPr>
          <p:nvPr>
            <p:ph type="sldNum" sz="quarter" idx="10"/>
          </p:nvPr>
        </p:nvSpPr>
        <p:spPr/>
        <p:txBody>
          <a:bodyPr/>
          <a:lstStyle/>
          <a:p>
            <a:fld id="{3273629D-8C1F-4961-8413-71C7B08CD756}" type="slidenum">
              <a:rPr lang="zh-CN" altLang="en-US"/>
              <a:pPr/>
              <a:t>96</a:t>
            </a:fld>
            <a:endParaRPr lang="en-US" altLang="zh-CN"/>
          </a:p>
        </p:txBody>
      </p:sp>
      <p:sp>
        <p:nvSpPr>
          <p:cNvPr id="71" name="日期占位符 4"/>
          <p:cNvSpPr>
            <a:spLocks noGrp="1"/>
          </p:cNvSpPr>
          <p:nvPr>
            <p:ph type="dt" sz="half" idx="11"/>
          </p:nvPr>
        </p:nvSpPr>
        <p:spPr/>
        <p:txBody>
          <a:bodyPr/>
          <a:lstStyle/>
          <a:p>
            <a:fld id="{1643AAF9-6921-43A3-A443-E96D8011455B}" type="datetime1">
              <a:rPr lang="zh-CN" altLang="en-US"/>
              <a:pPr/>
              <a:t>2023/3/5</a:t>
            </a:fld>
            <a:endParaRPr lang="en-US" altLang="zh-CN" sz="1000"/>
          </a:p>
        </p:txBody>
      </p:sp>
      <p:sp>
        <p:nvSpPr>
          <p:cNvPr id="1422338" name="Rectangle 2"/>
          <p:cNvSpPr>
            <a:spLocks noGrp="1" noChangeArrowheads="1"/>
          </p:cNvSpPr>
          <p:nvPr>
            <p:ph type="title"/>
          </p:nvPr>
        </p:nvSpPr>
        <p:spPr>
          <a:xfrm>
            <a:off x="650875" y="365125"/>
            <a:ext cx="8820150" cy="549275"/>
          </a:xfrm>
        </p:spPr>
        <p:txBody>
          <a:bodyPr/>
          <a:lstStyle/>
          <a:p>
            <a:pPr defTabSz="914400"/>
            <a:r>
              <a:rPr lang="zh-CN" altLang="en-US" sz="4000"/>
              <a:t>带有</a:t>
            </a:r>
            <a:r>
              <a:rPr lang="en-US" altLang="zh-CN" sz="4000"/>
              <a:t>ANY</a:t>
            </a:r>
            <a:r>
              <a:rPr lang="zh-CN" altLang="en-US" sz="4000"/>
              <a:t>或</a:t>
            </a:r>
            <a:r>
              <a:rPr lang="en-US" altLang="zh-CN" sz="4000"/>
              <a:t>ALL</a:t>
            </a:r>
            <a:r>
              <a:rPr lang="zh-CN" altLang="en-US" sz="4000"/>
              <a:t>谓词的子查询</a:t>
            </a:r>
          </a:p>
        </p:txBody>
      </p:sp>
      <p:sp>
        <p:nvSpPr>
          <p:cNvPr id="1422339" name="Rectangle 3"/>
          <p:cNvSpPr>
            <a:spLocks noGrp="1" noChangeArrowheads="1"/>
          </p:cNvSpPr>
          <p:nvPr>
            <p:ph type="body" idx="1"/>
          </p:nvPr>
        </p:nvSpPr>
        <p:spPr>
          <a:xfrm>
            <a:off x="650875" y="1143000"/>
            <a:ext cx="8820150" cy="4225925"/>
          </a:xfrm>
        </p:spPr>
        <p:txBody>
          <a:bodyPr/>
          <a:lstStyle/>
          <a:p>
            <a:pPr marL="609600" indent="-609600" defTabSz="914400"/>
            <a:r>
              <a:rPr lang="en-US" altLang="zh-CN"/>
              <a:t>ANY</a:t>
            </a:r>
            <a:r>
              <a:rPr lang="zh-CN" altLang="en-US"/>
              <a:t>和</a:t>
            </a:r>
            <a:r>
              <a:rPr lang="en-US" altLang="zh-CN"/>
              <a:t>ALL</a:t>
            </a:r>
            <a:r>
              <a:rPr lang="zh-CN" altLang="en-US"/>
              <a:t>谓词有时可以用集函数实现</a:t>
            </a:r>
          </a:p>
          <a:p>
            <a:pPr marL="990600" lvl="1" indent="-533400" defTabSz="914400"/>
            <a:r>
              <a:rPr lang="en-US" altLang="zh-CN"/>
              <a:t>ANY</a:t>
            </a:r>
            <a:r>
              <a:rPr lang="zh-CN" altLang="en-US"/>
              <a:t>与</a:t>
            </a:r>
            <a:r>
              <a:rPr lang="en-US" altLang="zh-CN"/>
              <a:t>ALL</a:t>
            </a:r>
            <a:r>
              <a:rPr lang="zh-CN" altLang="en-US"/>
              <a:t>与集函数的对应关系</a:t>
            </a:r>
          </a:p>
          <a:p>
            <a:pPr marL="990600" lvl="1" indent="-533400" defTabSz="914400"/>
            <a:endParaRPr lang="zh-CN" altLang="en-US"/>
          </a:p>
          <a:p>
            <a:pPr marL="990600" lvl="1" indent="-533400" defTabSz="914400"/>
            <a:endParaRPr lang="zh-CN" altLang="en-US"/>
          </a:p>
          <a:p>
            <a:pPr marL="990600" lvl="1" indent="-533400" defTabSz="914400"/>
            <a:endParaRPr lang="zh-CN" altLang="en-US"/>
          </a:p>
          <a:p>
            <a:pPr marL="990600" lvl="1" indent="-533400" defTabSz="914400"/>
            <a:endParaRPr lang="zh-CN" altLang="en-US"/>
          </a:p>
          <a:p>
            <a:pPr marL="990600" lvl="1" indent="-533400" defTabSz="914400">
              <a:lnSpc>
                <a:spcPct val="120000"/>
              </a:lnSpc>
            </a:pPr>
            <a:r>
              <a:rPr lang="zh-CN" altLang="en-US"/>
              <a:t>用集函数实现子查询通常比直接用</a:t>
            </a:r>
            <a:r>
              <a:rPr lang="en-US" altLang="zh-CN"/>
              <a:t>ANY</a:t>
            </a:r>
            <a:r>
              <a:rPr lang="zh-CN" altLang="en-US"/>
              <a:t>或</a:t>
            </a:r>
            <a:r>
              <a:rPr lang="en-US" altLang="zh-CN"/>
              <a:t>ALL</a:t>
            </a:r>
            <a:r>
              <a:rPr lang="zh-CN" altLang="en-US"/>
              <a:t>查询效率要高，因为前者通常能够减少比较次数</a:t>
            </a:r>
          </a:p>
        </p:txBody>
      </p:sp>
      <p:grpSp>
        <p:nvGrpSpPr>
          <p:cNvPr id="1422340" name="Group 4"/>
          <p:cNvGrpSpPr>
            <a:grpSpLocks/>
          </p:cNvGrpSpPr>
          <p:nvPr/>
        </p:nvGrpSpPr>
        <p:grpSpPr bwMode="auto">
          <a:xfrm>
            <a:off x="776288" y="2205038"/>
            <a:ext cx="8585200" cy="2057400"/>
            <a:chOff x="-3" y="-3"/>
            <a:chExt cx="4065" cy="1302"/>
          </a:xfrm>
        </p:grpSpPr>
        <p:grpSp>
          <p:nvGrpSpPr>
            <p:cNvPr id="1422341" name="Group 5"/>
            <p:cNvGrpSpPr>
              <a:grpSpLocks/>
            </p:cNvGrpSpPr>
            <p:nvPr/>
          </p:nvGrpSpPr>
          <p:grpSpPr bwMode="auto">
            <a:xfrm>
              <a:off x="0" y="0"/>
              <a:ext cx="4059" cy="1296"/>
              <a:chOff x="0" y="0"/>
              <a:chExt cx="4059" cy="1296"/>
            </a:xfrm>
          </p:grpSpPr>
          <p:grpSp>
            <p:nvGrpSpPr>
              <p:cNvPr id="1422342" name="Group 6"/>
              <p:cNvGrpSpPr>
                <a:grpSpLocks/>
              </p:cNvGrpSpPr>
              <p:nvPr/>
            </p:nvGrpSpPr>
            <p:grpSpPr bwMode="auto">
              <a:xfrm>
                <a:off x="0" y="0"/>
                <a:ext cx="493" cy="432"/>
                <a:chOff x="0" y="0"/>
                <a:chExt cx="493" cy="432"/>
              </a:xfrm>
            </p:grpSpPr>
            <p:sp>
              <p:nvSpPr>
                <p:cNvPr id="1422343" name="Rectangle 7"/>
                <p:cNvSpPr>
                  <a:spLocks noChangeArrowheads="1"/>
                </p:cNvSpPr>
                <p:nvPr/>
              </p:nvSpPr>
              <p:spPr bwMode="auto">
                <a:xfrm>
                  <a:off x="44" y="0"/>
                  <a:ext cx="40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900" b="0">
                      <a:latin typeface="Times New Roman" pitchFamily="18" charset="0"/>
                    </a:rPr>
                    <a:t> </a:t>
                  </a:r>
                </a:p>
                <a:p>
                  <a:pPr algn="l"/>
                  <a:endParaRPr kumimoji="1" lang="zh-CN" altLang="en-US" b="0">
                    <a:latin typeface="Times New Roman" pitchFamily="18" charset="0"/>
                  </a:endParaRPr>
                </a:p>
              </p:txBody>
            </p:sp>
            <p:sp>
              <p:nvSpPr>
                <p:cNvPr id="1422344" name="Rectangle 8"/>
                <p:cNvSpPr>
                  <a:spLocks noChangeArrowheads="1"/>
                </p:cNvSpPr>
                <p:nvPr/>
              </p:nvSpPr>
              <p:spPr bwMode="auto">
                <a:xfrm>
                  <a:off x="0" y="0"/>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45" name="Group 9"/>
              <p:cNvGrpSpPr>
                <a:grpSpLocks/>
              </p:cNvGrpSpPr>
              <p:nvPr/>
            </p:nvGrpSpPr>
            <p:grpSpPr bwMode="auto">
              <a:xfrm>
                <a:off x="493" y="0"/>
                <a:ext cx="396" cy="432"/>
                <a:chOff x="493" y="0"/>
                <a:chExt cx="396" cy="432"/>
              </a:xfrm>
            </p:grpSpPr>
            <p:sp>
              <p:nvSpPr>
                <p:cNvPr id="1422346" name="Rectangle 10"/>
                <p:cNvSpPr>
                  <a:spLocks noChangeArrowheads="1"/>
                </p:cNvSpPr>
                <p:nvPr/>
              </p:nvSpPr>
              <p:spPr bwMode="auto">
                <a:xfrm>
                  <a:off x="536" y="0"/>
                  <a:ext cx="31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a:t>
                  </a:r>
                  <a:endParaRPr kumimoji="1" lang="en-US" altLang="zh-CN" b="0">
                    <a:latin typeface="Times New Roman" pitchFamily="18" charset="0"/>
                  </a:endParaRPr>
                </a:p>
              </p:txBody>
            </p:sp>
            <p:sp>
              <p:nvSpPr>
                <p:cNvPr id="1422347" name="Rectangle 11"/>
                <p:cNvSpPr>
                  <a:spLocks noChangeArrowheads="1"/>
                </p:cNvSpPr>
                <p:nvPr/>
              </p:nvSpPr>
              <p:spPr bwMode="auto">
                <a:xfrm>
                  <a:off x="493" y="0"/>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48" name="Group 12"/>
              <p:cNvGrpSpPr>
                <a:grpSpLocks/>
              </p:cNvGrpSpPr>
              <p:nvPr/>
            </p:nvGrpSpPr>
            <p:grpSpPr bwMode="auto">
              <a:xfrm>
                <a:off x="889" y="0"/>
                <a:ext cx="656" cy="432"/>
                <a:chOff x="889" y="0"/>
                <a:chExt cx="656" cy="432"/>
              </a:xfrm>
            </p:grpSpPr>
            <p:sp>
              <p:nvSpPr>
                <p:cNvPr id="1422349" name="Rectangle 13"/>
                <p:cNvSpPr>
                  <a:spLocks noChangeArrowheads="1"/>
                </p:cNvSpPr>
                <p:nvPr/>
              </p:nvSpPr>
              <p:spPr bwMode="auto">
                <a:xfrm>
                  <a:off x="934" y="0"/>
                  <a:ext cx="5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a:latin typeface="Times New Roman" pitchFamily="18" charset="0"/>
                    </a:rPr>
                    <a:t> </a:t>
                  </a:r>
                  <a:r>
                    <a:rPr kumimoji="1" lang="en-US" altLang="zh-CN" sz="2000">
                      <a:latin typeface="Times New Roman" pitchFamily="18" charset="0"/>
                    </a:rPr>
                    <a:t>&lt;&gt;</a:t>
                  </a:r>
                  <a:r>
                    <a:rPr kumimoji="1" lang="zh-CN" altLang="en-US" sz="2000">
                      <a:latin typeface="Times New Roman" pitchFamily="18" charset="0"/>
                    </a:rPr>
                    <a:t>或</a:t>
                  </a:r>
                  <a:r>
                    <a:rPr kumimoji="1" lang="en-US" altLang="zh-CN" sz="2000">
                      <a:latin typeface="Times New Roman" pitchFamily="18" charset="0"/>
                    </a:rPr>
                    <a:t>!=</a:t>
                  </a:r>
                  <a:endParaRPr kumimoji="1" lang="en-US" altLang="zh-CN" sz="2000" b="0">
                    <a:latin typeface="Times New Roman" pitchFamily="18" charset="0"/>
                  </a:endParaRPr>
                </a:p>
              </p:txBody>
            </p:sp>
            <p:sp>
              <p:nvSpPr>
                <p:cNvPr id="1422350" name="Rectangle 14"/>
                <p:cNvSpPr>
                  <a:spLocks noChangeArrowheads="1"/>
                </p:cNvSpPr>
                <p:nvPr/>
              </p:nvSpPr>
              <p:spPr bwMode="auto">
                <a:xfrm>
                  <a:off x="889" y="0"/>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51" name="Group 15"/>
              <p:cNvGrpSpPr>
                <a:grpSpLocks/>
              </p:cNvGrpSpPr>
              <p:nvPr/>
            </p:nvGrpSpPr>
            <p:grpSpPr bwMode="auto">
              <a:xfrm>
                <a:off x="1545" y="0"/>
                <a:ext cx="617" cy="432"/>
                <a:chOff x="1545" y="0"/>
                <a:chExt cx="617" cy="432"/>
              </a:xfrm>
            </p:grpSpPr>
            <p:sp>
              <p:nvSpPr>
                <p:cNvPr id="1422352" name="Rectangle 16"/>
                <p:cNvSpPr>
                  <a:spLocks noChangeArrowheads="1"/>
                </p:cNvSpPr>
                <p:nvPr/>
              </p:nvSpPr>
              <p:spPr bwMode="auto">
                <a:xfrm>
                  <a:off x="1588" y="0"/>
                  <a:ext cx="53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sz="2000">
                      <a:latin typeface="Times New Roman" pitchFamily="18" charset="0"/>
                    </a:rPr>
                    <a:t>   </a:t>
                  </a:r>
                  <a:r>
                    <a:rPr kumimoji="1" lang="en-US" altLang="zh-CN" sz="2000">
                      <a:solidFill>
                        <a:srgbClr val="FF0000"/>
                      </a:solidFill>
                      <a:latin typeface="Times New Roman" pitchFamily="18" charset="0"/>
                    </a:rPr>
                    <a:t>&lt;</a:t>
                  </a:r>
                  <a:endParaRPr kumimoji="1" lang="en-US" altLang="zh-CN" sz="2000" b="0">
                    <a:solidFill>
                      <a:srgbClr val="FF0000"/>
                    </a:solidFill>
                    <a:latin typeface="Times New Roman" pitchFamily="18" charset="0"/>
                  </a:endParaRPr>
                </a:p>
              </p:txBody>
            </p:sp>
            <p:sp>
              <p:nvSpPr>
                <p:cNvPr id="1422353" name="Rectangle 17"/>
                <p:cNvSpPr>
                  <a:spLocks noChangeArrowheads="1"/>
                </p:cNvSpPr>
                <p:nvPr/>
              </p:nvSpPr>
              <p:spPr bwMode="auto">
                <a:xfrm>
                  <a:off x="1545" y="0"/>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54" name="Group 18"/>
              <p:cNvGrpSpPr>
                <a:grpSpLocks/>
              </p:cNvGrpSpPr>
              <p:nvPr/>
            </p:nvGrpSpPr>
            <p:grpSpPr bwMode="auto">
              <a:xfrm>
                <a:off x="2162" y="0"/>
                <a:ext cx="655" cy="432"/>
                <a:chOff x="2162" y="0"/>
                <a:chExt cx="655" cy="432"/>
              </a:xfrm>
            </p:grpSpPr>
            <p:sp>
              <p:nvSpPr>
                <p:cNvPr id="1422355" name="Rectangle 19"/>
                <p:cNvSpPr>
                  <a:spLocks noChangeArrowheads="1"/>
                </p:cNvSpPr>
                <p:nvPr/>
              </p:nvSpPr>
              <p:spPr bwMode="auto">
                <a:xfrm>
                  <a:off x="2205" y="0"/>
                  <a:ext cx="56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&lt;=</a:t>
                  </a:r>
                  <a:endParaRPr kumimoji="1" lang="en-US" altLang="zh-CN" b="0">
                    <a:latin typeface="Times New Roman" pitchFamily="18" charset="0"/>
                  </a:endParaRPr>
                </a:p>
              </p:txBody>
            </p:sp>
            <p:sp>
              <p:nvSpPr>
                <p:cNvPr id="1422356" name="Rectangle 20"/>
                <p:cNvSpPr>
                  <a:spLocks noChangeArrowheads="1"/>
                </p:cNvSpPr>
                <p:nvPr/>
              </p:nvSpPr>
              <p:spPr bwMode="auto">
                <a:xfrm>
                  <a:off x="2162" y="0"/>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57" name="Group 21"/>
              <p:cNvGrpSpPr>
                <a:grpSpLocks/>
              </p:cNvGrpSpPr>
              <p:nvPr/>
            </p:nvGrpSpPr>
            <p:grpSpPr bwMode="auto">
              <a:xfrm>
                <a:off x="2817" y="0"/>
                <a:ext cx="587" cy="432"/>
                <a:chOff x="2817" y="0"/>
                <a:chExt cx="587" cy="432"/>
              </a:xfrm>
            </p:grpSpPr>
            <p:sp>
              <p:nvSpPr>
                <p:cNvPr id="1422358" name="Rectangle 22"/>
                <p:cNvSpPr>
                  <a:spLocks noChangeArrowheads="1"/>
                </p:cNvSpPr>
                <p:nvPr/>
              </p:nvSpPr>
              <p:spPr bwMode="auto">
                <a:xfrm>
                  <a:off x="2860" y="0"/>
                  <a:ext cx="50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&gt;</a:t>
                  </a:r>
                  <a:endParaRPr kumimoji="1" lang="en-US" altLang="zh-CN" b="0">
                    <a:latin typeface="Times New Roman" pitchFamily="18" charset="0"/>
                  </a:endParaRPr>
                </a:p>
              </p:txBody>
            </p:sp>
            <p:sp>
              <p:nvSpPr>
                <p:cNvPr id="1422359" name="Rectangle 23"/>
                <p:cNvSpPr>
                  <a:spLocks noChangeArrowheads="1"/>
                </p:cNvSpPr>
                <p:nvPr/>
              </p:nvSpPr>
              <p:spPr bwMode="auto">
                <a:xfrm>
                  <a:off x="2817" y="0"/>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0" name="Group 24"/>
              <p:cNvGrpSpPr>
                <a:grpSpLocks/>
              </p:cNvGrpSpPr>
              <p:nvPr/>
            </p:nvGrpSpPr>
            <p:grpSpPr bwMode="auto">
              <a:xfrm>
                <a:off x="3404" y="0"/>
                <a:ext cx="655" cy="432"/>
                <a:chOff x="3404" y="0"/>
                <a:chExt cx="655" cy="432"/>
              </a:xfrm>
            </p:grpSpPr>
            <p:sp>
              <p:nvSpPr>
                <p:cNvPr id="1422361" name="Rectangle 25"/>
                <p:cNvSpPr>
                  <a:spLocks noChangeArrowheads="1"/>
                </p:cNvSpPr>
                <p:nvPr/>
              </p:nvSpPr>
              <p:spPr bwMode="auto">
                <a:xfrm>
                  <a:off x="3447" y="0"/>
                  <a:ext cx="5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&gt;=</a:t>
                  </a:r>
                  <a:endParaRPr kumimoji="1" lang="en-US" altLang="zh-CN" b="0">
                    <a:latin typeface="Times New Roman" pitchFamily="18" charset="0"/>
                  </a:endParaRPr>
                </a:p>
              </p:txBody>
            </p:sp>
            <p:sp>
              <p:nvSpPr>
                <p:cNvPr id="1422362" name="Rectangle 26"/>
                <p:cNvSpPr>
                  <a:spLocks noChangeArrowheads="1"/>
                </p:cNvSpPr>
                <p:nvPr/>
              </p:nvSpPr>
              <p:spPr bwMode="auto">
                <a:xfrm>
                  <a:off x="3404" y="0"/>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3" name="Group 27"/>
              <p:cNvGrpSpPr>
                <a:grpSpLocks/>
              </p:cNvGrpSpPr>
              <p:nvPr/>
            </p:nvGrpSpPr>
            <p:grpSpPr bwMode="auto">
              <a:xfrm>
                <a:off x="0" y="432"/>
                <a:ext cx="493" cy="432"/>
                <a:chOff x="0" y="432"/>
                <a:chExt cx="493" cy="432"/>
              </a:xfrm>
            </p:grpSpPr>
            <p:sp>
              <p:nvSpPr>
                <p:cNvPr id="1422364" name="Rectangle 28"/>
                <p:cNvSpPr>
                  <a:spLocks noChangeArrowheads="1"/>
                </p:cNvSpPr>
                <p:nvPr/>
              </p:nvSpPr>
              <p:spPr bwMode="auto">
                <a:xfrm>
                  <a:off x="44" y="434"/>
                  <a:ext cx="40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ANY</a:t>
                  </a:r>
                  <a:endParaRPr kumimoji="1" lang="en-US" altLang="zh-CN" sz="2000" b="0">
                    <a:latin typeface="Times New Roman" pitchFamily="18" charset="0"/>
                  </a:endParaRPr>
                </a:p>
              </p:txBody>
            </p:sp>
            <p:sp>
              <p:nvSpPr>
                <p:cNvPr id="1422365" name="Rectangle 29"/>
                <p:cNvSpPr>
                  <a:spLocks noChangeArrowheads="1"/>
                </p:cNvSpPr>
                <p:nvPr/>
              </p:nvSpPr>
              <p:spPr bwMode="auto">
                <a:xfrm>
                  <a:off x="0" y="432"/>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6" name="Group 30"/>
              <p:cNvGrpSpPr>
                <a:grpSpLocks/>
              </p:cNvGrpSpPr>
              <p:nvPr/>
            </p:nvGrpSpPr>
            <p:grpSpPr bwMode="auto">
              <a:xfrm>
                <a:off x="493" y="432"/>
                <a:ext cx="396" cy="432"/>
                <a:chOff x="493" y="432"/>
                <a:chExt cx="396" cy="432"/>
              </a:xfrm>
            </p:grpSpPr>
            <p:sp>
              <p:nvSpPr>
                <p:cNvPr id="1422367" name="Rectangle 31"/>
                <p:cNvSpPr>
                  <a:spLocks noChangeArrowheads="1"/>
                </p:cNvSpPr>
                <p:nvPr/>
              </p:nvSpPr>
              <p:spPr bwMode="auto">
                <a:xfrm>
                  <a:off x="536" y="434"/>
                  <a:ext cx="31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1500">
                      <a:latin typeface="Times New Roman" pitchFamily="18" charset="0"/>
                    </a:rPr>
                    <a:t> </a:t>
                  </a:r>
                  <a:r>
                    <a:rPr kumimoji="1" lang="zh-CN" altLang="en-US" sz="2000">
                      <a:latin typeface="Times New Roman" pitchFamily="18" charset="0"/>
                    </a:rPr>
                    <a:t> </a:t>
                  </a:r>
                  <a:r>
                    <a:rPr kumimoji="1" lang="en-US" altLang="zh-CN" sz="2000">
                      <a:latin typeface="Times New Roman" pitchFamily="18" charset="0"/>
                    </a:rPr>
                    <a:t>IN</a:t>
                  </a:r>
                  <a:endParaRPr kumimoji="1" lang="en-US" altLang="zh-CN" sz="2000" b="0">
                    <a:latin typeface="Times New Roman" pitchFamily="18" charset="0"/>
                  </a:endParaRPr>
                </a:p>
              </p:txBody>
            </p:sp>
            <p:sp>
              <p:nvSpPr>
                <p:cNvPr id="1422368" name="Rectangle 32"/>
                <p:cNvSpPr>
                  <a:spLocks noChangeArrowheads="1"/>
                </p:cNvSpPr>
                <p:nvPr/>
              </p:nvSpPr>
              <p:spPr bwMode="auto">
                <a:xfrm>
                  <a:off x="493" y="432"/>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9" name="Group 33"/>
              <p:cNvGrpSpPr>
                <a:grpSpLocks/>
              </p:cNvGrpSpPr>
              <p:nvPr/>
            </p:nvGrpSpPr>
            <p:grpSpPr bwMode="auto">
              <a:xfrm>
                <a:off x="889" y="432"/>
                <a:ext cx="656" cy="432"/>
                <a:chOff x="889" y="432"/>
                <a:chExt cx="656" cy="432"/>
              </a:xfrm>
            </p:grpSpPr>
            <p:sp>
              <p:nvSpPr>
                <p:cNvPr id="1422370" name="Rectangle 34"/>
                <p:cNvSpPr>
                  <a:spLocks noChangeArrowheads="1"/>
                </p:cNvSpPr>
                <p:nvPr/>
              </p:nvSpPr>
              <p:spPr bwMode="auto">
                <a:xfrm>
                  <a:off x="934" y="43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1500">
                      <a:latin typeface="Times New Roman" pitchFamily="18" charset="0"/>
                    </a:rPr>
                    <a:t>    </a:t>
                  </a:r>
                  <a:r>
                    <a:rPr kumimoji="1" lang="en-US" altLang="zh-CN" sz="2000">
                      <a:latin typeface="Times New Roman" pitchFamily="18" charset="0"/>
                    </a:rPr>
                    <a:t>--</a:t>
                  </a:r>
                  <a:endParaRPr kumimoji="1" lang="en-US" altLang="zh-CN" sz="2000" b="0">
                    <a:latin typeface="Times New Roman" pitchFamily="18" charset="0"/>
                  </a:endParaRPr>
                </a:p>
              </p:txBody>
            </p:sp>
            <p:sp>
              <p:nvSpPr>
                <p:cNvPr id="1422371" name="Rectangle 35"/>
                <p:cNvSpPr>
                  <a:spLocks noChangeArrowheads="1"/>
                </p:cNvSpPr>
                <p:nvPr/>
              </p:nvSpPr>
              <p:spPr bwMode="auto">
                <a:xfrm>
                  <a:off x="889" y="432"/>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72" name="Group 36"/>
              <p:cNvGrpSpPr>
                <a:grpSpLocks/>
              </p:cNvGrpSpPr>
              <p:nvPr/>
            </p:nvGrpSpPr>
            <p:grpSpPr bwMode="auto">
              <a:xfrm>
                <a:off x="1545" y="432"/>
                <a:ext cx="617" cy="432"/>
                <a:chOff x="1545" y="432"/>
                <a:chExt cx="617" cy="432"/>
              </a:xfrm>
            </p:grpSpPr>
            <p:sp>
              <p:nvSpPr>
                <p:cNvPr id="1422373" name="Rectangle 37"/>
                <p:cNvSpPr>
                  <a:spLocks noChangeArrowheads="1"/>
                </p:cNvSpPr>
                <p:nvPr/>
              </p:nvSpPr>
              <p:spPr bwMode="auto">
                <a:xfrm>
                  <a:off x="1588" y="434"/>
                  <a:ext cx="53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dirty="0">
                      <a:solidFill>
                        <a:srgbClr val="FF0000"/>
                      </a:solidFill>
                      <a:latin typeface="Times New Roman" pitchFamily="18" charset="0"/>
                    </a:rPr>
                    <a:t>&lt;MAX</a:t>
                  </a:r>
                  <a:endParaRPr kumimoji="1" lang="en-US" altLang="zh-CN" b="0" dirty="0">
                    <a:solidFill>
                      <a:srgbClr val="FF0000"/>
                    </a:solidFill>
                    <a:latin typeface="Times New Roman" pitchFamily="18" charset="0"/>
                  </a:endParaRPr>
                </a:p>
              </p:txBody>
            </p:sp>
            <p:sp>
              <p:nvSpPr>
                <p:cNvPr id="1422374" name="Rectangle 38"/>
                <p:cNvSpPr>
                  <a:spLocks noChangeArrowheads="1"/>
                </p:cNvSpPr>
                <p:nvPr/>
              </p:nvSpPr>
              <p:spPr bwMode="auto">
                <a:xfrm>
                  <a:off x="1545" y="432"/>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75" name="Group 39"/>
              <p:cNvGrpSpPr>
                <a:grpSpLocks/>
              </p:cNvGrpSpPr>
              <p:nvPr/>
            </p:nvGrpSpPr>
            <p:grpSpPr bwMode="auto">
              <a:xfrm>
                <a:off x="2162" y="432"/>
                <a:ext cx="655" cy="432"/>
                <a:chOff x="2162" y="432"/>
                <a:chExt cx="655" cy="432"/>
              </a:xfrm>
            </p:grpSpPr>
            <p:sp>
              <p:nvSpPr>
                <p:cNvPr id="1422376" name="Rectangle 40"/>
                <p:cNvSpPr>
                  <a:spLocks noChangeArrowheads="1"/>
                </p:cNvSpPr>
                <p:nvPr/>
              </p:nvSpPr>
              <p:spPr bwMode="auto">
                <a:xfrm>
                  <a:off x="2205" y="434"/>
                  <a:ext cx="56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&lt;=MAX</a:t>
                  </a:r>
                  <a:endParaRPr kumimoji="1" lang="en-US" altLang="zh-CN" sz="2000" b="0">
                    <a:latin typeface="Times New Roman" pitchFamily="18" charset="0"/>
                  </a:endParaRPr>
                </a:p>
              </p:txBody>
            </p:sp>
            <p:sp>
              <p:nvSpPr>
                <p:cNvPr id="1422377" name="Rectangle 41"/>
                <p:cNvSpPr>
                  <a:spLocks noChangeArrowheads="1"/>
                </p:cNvSpPr>
                <p:nvPr/>
              </p:nvSpPr>
              <p:spPr bwMode="auto">
                <a:xfrm>
                  <a:off x="2162" y="432"/>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78" name="Group 42"/>
              <p:cNvGrpSpPr>
                <a:grpSpLocks/>
              </p:cNvGrpSpPr>
              <p:nvPr/>
            </p:nvGrpSpPr>
            <p:grpSpPr bwMode="auto">
              <a:xfrm>
                <a:off x="2817" y="432"/>
                <a:ext cx="587" cy="432"/>
                <a:chOff x="2817" y="432"/>
                <a:chExt cx="587" cy="432"/>
              </a:xfrm>
            </p:grpSpPr>
            <p:sp>
              <p:nvSpPr>
                <p:cNvPr id="1422379" name="Rectangle 43"/>
                <p:cNvSpPr>
                  <a:spLocks noChangeArrowheads="1"/>
                </p:cNvSpPr>
                <p:nvPr/>
              </p:nvSpPr>
              <p:spPr bwMode="auto">
                <a:xfrm>
                  <a:off x="2860" y="434"/>
                  <a:ext cx="50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&gt;MIN</a:t>
                  </a:r>
                  <a:endParaRPr kumimoji="1" lang="en-US" altLang="zh-CN" sz="2000" b="0">
                    <a:latin typeface="Times New Roman" pitchFamily="18" charset="0"/>
                  </a:endParaRPr>
                </a:p>
              </p:txBody>
            </p:sp>
            <p:sp>
              <p:nvSpPr>
                <p:cNvPr id="1422380" name="Rectangle 44"/>
                <p:cNvSpPr>
                  <a:spLocks noChangeArrowheads="1"/>
                </p:cNvSpPr>
                <p:nvPr/>
              </p:nvSpPr>
              <p:spPr bwMode="auto">
                <a:xfrm>
                  <a:off x="2817" y="432"/>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81" name="Group 45"/>
              <p:cNvGrpSpPr>
                <a:grpSpLocks/>
              </p:cNvGrpSpPr>
              <p:nvPr/>
            </p:nvGrpSpPr>
            <p:grpSpPr bwMode="auto">
              <a:xfrm>
                <a:off x="3404" y="432"/>
                <a:ext cx="655" cy="432"/>
                <a:chOff x="3404" y="432"/>
                <a:chExt cx="655" cy="432"/>
              </a:xfrm>
            </p:grpSpPr>
            <p:sp>
              <p:nvSpPr>
                <p:cNvPr id="1422382" name="Rectangle 46"/>
                <p:cNvSpPr>
                  <a:spLocks noChangeArrowheads="1"/>
                </p:cNvSpPr>
                <p:nvPr/>
              </p:nvSpPr>
              <p:spPr bwMode="auto">
                <a:xfrm>
                  <a:off x="3447" y="43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&gt;= MIN</a:t>
                  </a:r>
                  <a:endParaRPr kumimoji="1" lang="en-US" altLang="zh-CN" sz="2000" b="0">
                    <a:latin typeface="Times New Roman" pitchFamily="18" charset="0"/>
                  </a:endParaRPr>
                </a:p>
              </p:txBody>
            </p:sp>
            <p:sp>
              <p:nvSpPr>
                <p:cNvPr id="1422383" name="Rectangle 47"/>
                <p:cNvSpPr>
                  <a:spLocks noChangeArrowheads="1"/>
                </p:cNvSpPr>
                <p:nvPr/>
              </p:nvSpPr>
              <p:spPr bwMode="auto">
                <a:xfrm>
                  <a:off x="3404" y="432"/>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84" name="Group 48"/>
              <p:cNvGrpSpPr>
                <a:grpSpLocks/>
              </p:cNvGrpSpPr>
              <p:nvPr/>
            </p:nvGrpSpPr>
            <p:grpSpPr bwMode="auto">
              <a:xfrm>
                <a:off x="0" y="864"/>
                <a:ext cx="493" cy="432"/>
                <a:chOff x="0" y="864"/>
                <a:chExt cx="493" cy="432"/>
              </a:xfrm>
            </p:grpSpPr>
            <p:sp>
              <p:nvSpPr>
                <p:cNvPr id="1422385" name="Rectangle 49"/>
                <p:cNvSpPr>
                  <a:spLocks noChangeArrowheads="1"/>
                </p:cNvSpPr>
                <p:nvPr/>
              </p:nvSpPr>
              <p:spPr bwMode="auto">
                <a:xfrm>
                  <a:off x="44" y="864"/>
                  <a:ext cx="40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ALL</a:t>
                  </a:r>
                  <a:endParaRPr kumimoji="1" lang="en-US" altLang="zh-CN" sz="2000" b="0">
                    <a:latin typeface="Times New Roman" pitchFamily="18" charset="0"/>
                  </a:endParaRPr>
                </a:p>
              </p:txBody>
            </p:sp>
            <p:sp>
              <p:nvSpPr>
                <p:cNvPr id="1422386" name="Rectangle 50"/>
                <p:cNvSpPr>
                  <a:spLocks noChangeArrowheads="1"/>
                </p:cNvSpPr>
                <p:nvPr/>
              </p:nvSpPr>
              <p:spPr bwMode="auto">
                <a:xfrm>
                  <a:off x="0" y="864"/>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87" name="Group 51"/>
              <p:cNvGrpSpPr>
                <a:grpSpLocks/>
              </p:cNvGrpSpPr>
              <p:nvPr/>
            </p:nvGrpSpPr>
            <p:grpSpPr bwMode="auto">
              <a:xfrm>
                <a:off x="493" y="864"/>
                <a:ext cx="396" cy="432"/>
                <a:chOff x="493" y="864"/>
                <a:chExt cx="396" cy="432"/>
              </a:xfrm>
            </p:grpSpPr>
            <p:sp>
              <p:nvSpPr>
                <p:cNvPr id="1422388" name="Rectangle 52"/>
                <p:cNvSpPr>
                  <a:spLocks noChangeArrowheads="1"/>
                </p:cNvSpPr>
                <p:nvPr/>
              </p:nvSpPr>
              <p:spPr bwMode="auto">
                <a:xfrm>
                  <a:off x="536" y="864"/>
                  <a:ext cx="31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a:latin typeface="Times New Roman" pitchFamily="18" charset="0"/>
                    </a:rPr>
                    <a:t>  </a:t>
                  </a:r>
                  <a:r>
                    <a:rPr kumimoji="1" lang="en-US" altLang="zh-CN">
                      <a:latin typeface="Times New Roman" pitchFamily="18" charset="0"/>
                    </a:rPr>
                    <a:t>--</a:t>
                  </a:r>
                  <a:endParaRPr kumimoji="1" lang="en-US" altLang="zh-CN" b="0">
                    <a:latin typeface="Times New Roman" pitchFamily="18" charset="0"/>
                  </a:endParaRPr>
                </a:p>
              </p:txBody>
            </p:sp>
            <p:sp>
              <p:nvSpPr>
                <p:cNvPr id="1422389" name="Rectangle 53"/>
                <p:cNvSpPr>
                  <a:spLocks noChangeArrowheads="1"/>
                </p:cNvSpPr>
                <p:nvPr/>
              </p:nvSpPr>
              <p:spPr bwMode="auto">
                <a:xfrm>
                  <a:off x="493" y="864"/>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0" name="Group 54"/>
              <p:cNvGrpSpPr>
                <a:grpSpLocks/>
              </p:cNvGrpSpPr>
              <p:nvPr/>
            </p:nvGrpSpPr>
            <p:grpSpPr bwMode="auto">
              <a:xfrm>
                <a:off x="889" y="864"/>
                <a:ext cx="656" cy="432"/>
                <a:chOff x="889" y="864"/>
                <a:chExt cx="656" cy="432"/>
              </a:xfrm>
            </p:grpSpPr>
            <p:sp>
              <p:nvSpPr>
                <p:cNvPr id="1422391" name="Rectangle 55"/>
                <p:cNvSpPr>
                  <a:spLocks noChangeArrowheads="1"/>
                </p:cNvSpPr>
                <p:nvPr/>
              </p:nvSpPr>
              <p:spPr bwMode="auto">
                <a:xfrm>
                  <a:off x="934" y="86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2000">
                      <a:latin typeface="Times New Roman" pitchFamily="18" charset="0"/>
                    </a:rPr>
                    <a:t> </a:t>
                  </a:r>
                  <a:r>
                    <a:rPr kumimoji="1" lang="en-US" altLang="zh-CN" sz="1800">
                      <a:latin typeface="Times New Roman" pitchFamily="18" charset="0"/>
                    </a:rPr>
                    <a:t>NOT IN</a:t>
                  </a:r>
                  <a:endParaRPr kumimoji="1" lang="en-US" altLang="zh-CN" sz="1800" b="0">
                    <a:latin typeface="Times New Roman" pitchFamily="18" charset="0"/>
                  </a:endParaRPr>
                </a:p>
              </p:txBody>
            </p:sp>
            <p:sp>
              <p:nvSpPr>
                <p:cNvPr id="1422392" name="Rectangle 56"/>
                <p:cNvSpPr>
                  <a:spLocks noChangeArrowheads="1"/>
                </p:cNvSpPr>
                <p:nvPr/>
              </p:nvSpPr>
              <p:spPr bwMode="auto">
                <a:xfrm>
                  <a:off x="889" y="864"/>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3" name="Group 57"/>
              <p:cNvGrpSpPr>
                <a:grpSpLocks/>
              </p:cNvGrpSpPr>
              <p:nvPr/>
            </p:nvGrpSpPr>
            <p:grpSpPr bwMode="auto">
              <a:xfrm>
                <a:off x="1545" y="864"/>
                <a:ext cx="617" cy="432"/>
                <a:chOff x="1545" y="864"/>
                <a:chExt cx="617" cy="432"/>
              </a:xfrm>
            </p:grpSpPr>
            <p:sp>
              <p:nvSpPr>
                <p:cNvPr id="1422394" name="Rectangle 58"/>
                <p:cNvSpPr>
                  <a:spLocks noChangeArrowheads="1"/>
                </p:cNvSpPr>
                <p:nvPr/>
              </p:nvSpPr>
              <p:spPr bwMode="auto">
                <a:xfrm>
                  <a:off x="1588" y="864"/>
                  <a:ext cx="53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1500">
                      <a:latin typeface="Times New Roman" pitchFamily="18" charset="0"/>
                    </a:rPr>
                    <a:t> </a:t>
                  </a:r>
                  <a:r>
                    <a:rPr kumimoji="1" lang="en-US" altLang="zh-CN">
                      <a:solidFill>
                        <a:srgbClr val="FF0000"/>
                      </a:solidFill>
                      <a:latin typeface="Times New Roman" pitchFamily="18" charset="0"/>
                    </a:rPr>
                    <a:t>&lt;MIN</a:t>
                  </a:r>
                  <a:endParaRPr kumimoji="1" lang="en-US" altLang="zh-CN" b="0">
                    <a:solidFill>
                      <a:srgbClr val="FF0000"/>
                    </a:solidFill>
                    <a:latin typeface="Times New Roman" pitchFamily="18" charset="0"/>
                  </a:endParaRPr>
                </a:p>
              </p:txBody>
            </p:sp>
            <p:sp>
              <p:nvSpPr>
                <p:cNvPr id="1422395" name="Rectangle 59"/>
                <p:cNvSpPr>
                  <a:spLocks noChangeArrowheads="1"/>
                </p:cNvSpPr>
                <p:nvPr/>
              </p:nvSpPr>
              <p:spPr bwMode="auto">
                <a:xfrm>
                  <a:off x="1545" y="864"/>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6" name="Group 60"/>
              <p:cNvGrpSpPr>
                <a:grpSpLocks/>
              </p:cNvGrpSpPr>
              <p:nvPr/>
            </p:nvGrpSpPr>
            <p:grpSpPr bwMode="auto">
              <a:xfrm>
                <a:off x="2162" y="864"/>
                <a:ext cx="655" cy="432"/>
                <a:chOff x="2162" y="864"/>
                <a:chExt cx="655" cy="432"/>
              </a:xfrm>
            </p:grpSpPr>
            <p:sp>
              <p:nvSpPr>
                <p:cNvPr id="1422397" name="Rectangle 61"/>
                <p:cNvSpPr>
                  <a:spLocks noChangeArrowheads="1"/>
                </p:cNvSpPr>
                <p:nvPr/>
              </p:nvSpPr>
              <p:spPr bwMode="auto">
                <a:xfrm>
                  <a:off x="2205" y="864"/>
                  <a:ext cx="56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&lt;= MIN</a:t>
                  </a:r>
                  <a:endParaRPr kumimoji="1" lang="en-US" altLang="zh-CN" sz="2000" b="0">
                    <a:latin typeface="Times New Roman" pitchFamily="18" charset="0"/>
                  </a:endParaRPr>
                </a:p>
              </p:txBody>
            </p:sp>
            <p:sp>
              <p:nvSpPr>
                <p:cNvPr id="1422398" name="Rectangle 62"/>
                <p:cNvSpPr>
                  <a:spLocks noChangeArrowheads="1"/>
                </p:cNvSpPr>
                <p:nvPr/>
              </p:nvSpPr>
              <p:spPr bwMode="auto">
                <a:xfrm>
                  <a:off x="2162" y="864"/>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9" name="Group 63"/>
              <p:cNvGrpSpPr>
                <a:grpSpLocks/>
              </p:cNvGrpSpPr>
              <p:nvPr/>
            </p:nvGrpSpPr>
            <p:grpSpPr bwMode="auto">
              <a:xfrm>
                <a:off x="2817" y="864"/>
                <a:ext cx="587" cy="432"/>
                <a:chOff x="2817" y="864"/>
                <a:chExt cx="587" cy="432"/>
              </a:xfrm>
            </p:grpSpPr>
            <p:sp>
              <p:nvSpPr>
                <p:cNvPr id="1422400" name="Rectangle 64"/>
                <p:cNvSpPr>
                  <a:spLocks noChangeArrowheads="1"/>
                </p:cNvSpPr>
                <p:nvPr/>
              </p:nvSpPr>
              <p:spPr bwMode="auto">
                <a:xfrm>
                  <a:off x="2860" y="864"/>
                  <a:ext cx="50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&gt;MAX</a:t>
                  </a:r>
                  <a:endParaRPr kumimoji="1" lang="en-US" altLang="zh-CN" sz="2000" b="0">
                    <a:latin typeface="Times New Roman" pitchFamily="18" charset="0"/>
                  </a:endParaRPr>
                </a:p>
              </p:txBody>
            </p:sp>
            <p:sp>
              <p:nvSpPr>
                <p:cNvPr id="1422401" name="Rectangle 65"/>
                <p:cNvSpPr>
                  <a:spLocks noChangeArrowheads="1"/>
                </p:cNvSpPr>
                <p:nvPr/>
              </p:nvSpPr>
              <p:spPr bwMode="auto">
                <a:xfrm>
                  <a:off x="2817" y="864"/>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402" name="Group 66"/>
              <p:cNvGrpSpPr>
                <a:grpSpLocks/>
              </p:cNvGrpSpPr>
              <p:nvPr/>
            </p:nvGrpSpPr>
            <p:grpSpPr bwMode="auto">
              <a:xfrm>
                <a:off x="3404" y="864"/>
                <a:ext cx="655" cy="432"/>
                <a:chOff x="3404" y="864"/>
                <a:chExt cx="655" cy="432"/>
              </a:xfrm>
            </p:grpSpPr>
            <p:sp>
              <p:nvSpPr>
                <p:cNvPr id="1422403" name="Rectangle 67"/>
                <p:cNvSpPr>
                  <a:spLocks noChangeArrowheads="1"/>
                </p:cNvSpPr>
                <p:nvPr/>
              </p:nvSpPr>
              <p:spPr bwMode="auto">
                <a:xfrm>
                  <a:off x="3447" y="864"/>
                  <a:ext cx="56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1800">
                      <a:latin typeface="Times New Roman" pitchFamily="18" charset="0"/>
                    </a:rPr>
                    <a:t>&gt;= MAX</a:t>
                  </a:r>
                  <a:endParaRPr kumimoji="1" lang="en-US" altLang="zh-CN" sz="1800" b="0">
                    <a:latin typeface="Times New Roman" pitchFamily="18" charset="0"/>
                  </a:endParaRPr>
                </a:p>
              </p:txBody>
            </p:sp>
            <p:sp>
              <p:nvSpPr>
                <p:cNvPr id="1422404" name="Rectangle 68"/>
                <p:cNvSpPr>
                  <a:spLocks noChangeArrowheads="1"/>
                </p:cNvSpPr>
                <p:nvPr/>
              </p:nvSpPr>
              <p:spPr bwMode="auto">
                <a:xfrm>
                  <a:off x="3404" y="864"/>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1422405" name="Rectangle 69"/>
            <p:cNvSpPr>
              <a:spLocks noChangeArrowheads="1"/>
            </p:cNvSpPr>
            <p:nvPr/>
          </p:nvSpPr>
          <p:spPr bwMode="auto">
            <a:xfrm>
              <a:off x="-3" y="-3"/>
              <a:ext cx="4065" cy="130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6BAA232-9918-40FE-A920-A448C1316AB6}" type="slidenum">
              <a:rPr lang="zh-CN" altLang="en-US"/>
              <a:pPr/>
              <a:t>97</a:t>
            </a:fld>
            <a:endParaRPr lang="en-US" altLang="zh-CN"/>
          </a:p>
        </p:txBody>
      </p:sp>
      <p:sp>
        <p:nvSpPr>
          <p:cNvPr id="5" name="日期占位符 4"/>
          <p:cNvSpPr>
            <a:spLocks noGrp="1"/>
          </p:cNvSpPr>
          <p:nvPr>
            <p:ph type="dt" sz="half" idx="11"/>
          </p:nvPr>
        </p:nvSpPr>
        <p:spPr/>
        <p:txBody>
          <a:bodyPr/>
          <a:lstStyle/>
          <a:p>
            <a:fld id="{EC02FF15-B85E-4879-9A53-68FA172E1104}" type="datetime1">
              <a:rPr lang="zh-CN" altLang="en-US"/>
              <a:pPr/>
              <a:t>2023/3/5</a:t>
            </a:fld>
            <a:endParaRPr lang="en-US" altLang="zh-CN" sz="1000"/>
          </a:p>
        </p:txBody>
      </p:sp>
      <p:sp>
        <p:nvSpPr>
          <p:cNvPr id="1424386" name="Rectangle 2"/>
          <p:cNvSpPr>
            <a:spLocks noGrp="1" noChangeArrowheads="1"/>
          </p:cNvSpPr>
          <p:nvPr>
            <p:ph type="title"/>
          </p:nvPr>
        </p:nvSpPr>
        <p:spPr>
          <a:xfrm>
            <a:off x="650875" y="365125"/>
            <a:ext cx="8820150" cy="549275"/>
          </a:xfrm>
        </p:spPr>
        <p:txBody>
          <a:bodyPr/>
          <a:lstStyle/>
          <a:p>
            <a:pPr defTabSz="914400"/>
            <a:r>
              <a:rPr lang="zh-CN" altLang="en-US" sz="4000"/>
              <a:t>带有</a:t>
            </a:r>
            <a:r>
              <a:rPr lang="en-US" altLang="zh-CN" sz="4000"/>
              <a:t>ANY</a:t>
            </a:r>
            <a:r>
              <a:rPr lang="zh-CN" altLang="en-US" sz="4000"/>
              <a:t>或</a:t>
            </a:r>
            <a:r>
              <a:rPr lang="en-US" altLang="zh-CN" sz="4000"/>
              <a:t>ALL</a:t>
            </a:r>
            <a:r>
              <a:rPr lang="zh-CN" altLang="en-US" sz="4000"/>
              <a:t>谓词的子查询</a:t>
            </a:r>
          </a:p>
        </p:txBody>
      </p:sp>
      <p:sp>
        <p:nvSpPr>
          <p:cNvPr id="1424387" name="Rectangle 3"/>
          <p:cNvSpPr>
            <a:spLocks noGrp="1" noChangeArrowheads="1"/>
          </p:cNvSpPr>
          <p:nvPr>
            <p:ph type="body" idx="1"/>
          </p:nvPr>
        </p:nvSpPr>
        <p:spPr>
          <a:xfrm>
            <a:off x="704850" y="1196975"/>
            <a:ext cx="8420100" cy="3968750"/>
          </a:xfrm>
        </p:spPr>
        <p:txBody>
          <a:bodyPr/>
          <a:lstStyle/>
          <a:p>
            <a:pPr marL="609600" indent="-609600" defTabSz="914400">
              <a:buFont typeface="宋体" pitchFamily="2" charset="-122"/>
              <a:buNone/>
            </a:pPr>
            <a:r>
              <a:rPr lang="en-US" altLang="zh-CN" dirty="0"/>
              <a:t>[</a:t>
            </a:r>
            <a:r>
              <a:rPr lang="zh-CN" altLang="en-US" dirty="0"/>
              <a:t>例</a:t>
            </a:r>
            <a:r>
              <a:rPr lang="en-US" altLang="zh-CN" dirty="0"/>
              <a:t>]</a:t>
            </a:r>
            <a:r>
              <a:rPr lang="zh-CN" altLang="en-US" dirty="0"/>
              <a:t>：用集函数实现查询其他系中比</a:t>
            </a:r>
            <a:r>
              <a:rPr lang="en-US" altLang="zh-CN" dirty="0"/>
              <a:t>CS</a:t>
            </a:r>
            <a:r>
              <a:rPr lang="zh-CN" altLang="en-US" dirty="0"/>
              <a:t>系任意</a:t>
            </a:r>
            <a:r>
              <a:rPr lang="zh-CN" altLang="en-US" dirty="0">
                <a:solidFill>
                  <a:srgbClr val="FF0000"/>
                </a:solidFill>
              </a:rPr>
              <a:t>一</a:t>
            </a:r>
            <a:r>
              <a:rPr lang="zh-CN" altLang="en-US" dirty="0"/>
              <a:t>个</a:t>
            </a:r>
            <a:r>
              <a:rPr lang="en-US" altLang="zh-CN" dirty="0"/>
              <a:t>(</a:t>
            </a:r>
            <a:r>
              <a:rPr lang="zh-CN" altLang="en-US" dirty="0"/>
              <a:t>其中某</a:t>
            </a:r>
            <a:r>
              <a:rPr lang="zh-CN" altLang="en-US" dirty="0">
                <a:solidFill>
                  <a:srgbClr val="FF0000"/>
                </a:solidFill>
              </a:rPr>
              <a:t>一</a:t>
            </a:r>
            <a:r>
              <a:rPr lang="zh-CN" altLang="en-US" dirty="0"/>
              <a:t>个</a:t>
            </a:r>
            <a:r>
              <a:rPr lang="en-US" altLang="zh-CN" dirty="0"/>
              <a:t>)</a:t>
            </a:r>
            <a:r>
              <a:rPr lang="zh-CN" altLang="en-US" dirty="0"/>
              <a:t>学生年龄小的学生姓名和年龄</a:t>
            </a:r>
            <a:endParaRPr lang="en-US" altLang="zh-CN" dirty="0"/>
          </a:p>
          <a:p>
            <a:pPr marL="609600" indent="-609600" defTabSz="914400">
              <a:buFont typeface="宋体" pitchFamily="2" charset="-122"/>
              <a:buNone/>
            </a:pPr>
            <a:r>
              <a:rPr lang="en-US" altLang="zh-CN" sz="2400" dirty="0"/>
              <a:t>     SELECT </a:t>
            </a:r>
            <a:r>
              <a:rPr lang="en-US" altLang="zh-CN" sz="2400" dirty="0" err="1"/>
              <a:t>Sname</a:t>
            </a:r>
            <a:r>
              <a:rPr lang="zh-CN" altLang="en-US" sz="2400" dirty="0"/>
              <a:t>，</a:t>
            </a:r>
            <a:r>
              <a:rPr lang="en-US" altLang="zh-CN" sz="2400" dirty="0"/>
              <a:t>Sage</a:t>
            </a:r>
          </a:p>
          <a:p>
            <a:pPr marL="609600" indent="-609600" defTabSz="914400">
              <a:buFont typeface="宋体" pitchFamily="2" charset="-122"/>
              <a:buNone/>
            </a:pPr>
            <a:r>
              <a:rPr lang="en-US" altLang="zh-CN" sz="2400" dirty="0"/>
              <a:t>        FROM Student</a:t>
            </a:r>
          </a:p>
          <a:p>
            <a:pPr marL="609600" indent="-609600" defTabSz="914400">
              <a:buFont typeface="宋体" pitchFamily="2" charset="-122"/>
              <a:buNone/>
            </a:pPr>
            <a:r>
              <a:rPr lang="en-US" altLang="zh-CN" sz="2400" dirty="0"/>
              <a:t>             WHERE Sage &lt; </a:t>
            </a:r>
          </a:p>
          <a:p>
            <a:pPr marL="609600" indent="-609600" defTabSz="914400">
              <a:buFont typeface="宋体" pitchFamily="2" charset="-122"/>
              <a:buNone/>
            </a:pPr>
            <a:r>
              <a:rPr lang="en-US" altLang="zh-CN" sz="2400" dirty="0"/>
              <a:t>                                 (SELECT </a:t>
            </a:r>
            <a:r>
              <a:rPr lang="en-US" altLang="zh-CN" sz="2400" dirty="0">
                <a:solidFill>
                  <a:srgbClr val="FF0000"/>
                </a:solidFill>
              </a:rPr>
              <a:t>MAX(Sage)</a:t>
            </a:r>
          </a:p>
          <a:p>
            <a:pPr marL="609600" indent="-609600" defTabSz="914400">
              <a:buFont typeface="宋体" pitchFamily="2" charset="-122"/>
              <a:buNone/>
            </a:pPr>
            <a:r>
              <a:rPr lang="en-US" altLang="zh-CN" sz="2400" dirty="0"/>
              <a:t>                                                FROM Student</a:t>
            </a:r>
          </a:p>
          <a:p>
            <a:pPr marL="609600" indent="-609600" defTabSz="914400">
              <a:buFont typeface="宋体" pitchFamily="2" charset="-122"/>
              <a:buNone/>
            </a:pPr>
            <a:r>
              <a:rPr lang="en-US" altLang="zh-CN" sz="2400" dirty="0"/>
              <a:t>                                                   WHERE </a:t>
            </a:r>
            <a:r>
              <a:rPr lang="en-US" altLang="zh-CN" sz="2400" dirty="0" err="1"/>
              <a:t>Sdept</a:t>
            </a:r>
            <a:r>
              <a:rPr lang="en-US" altLang="zh-CN" sz="2400" dirty="0"/>
              <a:t>= 'CS' )</a:t>
            </a:r>
          </a:p>
          <a:p>
            <a:pPr marL="609600" indent="-609600" defTabSz="914400">
              <a:buFont typeface="宋体" pitchFamily="2" charset="-122"/>
              <a:buNone/>
            </a:pPr>
            <a:r>
              <a:rPr lang="en-US" altLang="zh-CN" sz="2400" dirty="0"/>
              <a:t>                            AND </a:t>
            </a:r>
            <a:r>
              <a:rPr lang="en-US" altLang="zh-CN" sz="2400" dirty="0" err="1"/>
              <a:t>Sdept</a:t>
            </a:r>
            <a:r>
              <a:rPr lang="en-US" altLang="zh-CN" sz="2400" dirty="0"/>
              <a:t> &lt;&gt; 'CS';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C667C7D-8BB9-4802-B5A1-9F4C6F2CA07D}" type="slidenum">
              <a:rPr lang="zh-CN" altLang="en-US"/>
              <a:pPr/>
              <a:t>98</a:t>
            </a:fld>
            <a:endParaRPr lang="en-US" altLang="zh-CN"/>
          </a:p>
        </p:txBody>
      </p:sp>
      <p:sp>
        <p:nvSpPr>
          <p:cNvPr id="6" name="日期占位符 4"/>
          <p:cNvSpPr>
            <a:spLocks noGrp="1"/>
          </p:cNvSpPr>
          <p:nvPr>
            <p:ph type="dt" sz="half" idx="11"/>
          </p:nvPr>
        </p:nvSpPr>
        <p:spPr/>
        <p:txBody>
          <a:bodyPr/>
          <a:lstStyle/>
          <a:p>
            <a:fld id="{2709ED58-3CBA-49DF-BBE5-3F3DC63CF841}" type="datetime1">
              <a:rPr lang="zh-CN" altLang="en-US"/>
              <a:pPr/>
              <a:t>2023/3/5</a:t>
            </a:fld>
            <a:endParaRPr lang="en-US" altLang="zh-CN" sz="1000"/>
          </a:p>
        </p:txBody>
      </p:sp>
      <p:sp>
        <p:nvSpPr>
          <p:cNvPr id="1425410" name="Rectangle 2"/>
          <p:cNvSpPr>
            <a:spLocks noGrp="1" noChangeArrowheads="1"/>
          </p:cNvSpPr>
          <p:nvPr>
            <p:ph type="title"/>
          </p:nvPr>
        </p:nvSpPr>
        <p:spPr>
          <a:xfrm>
            <a:off x="650875" y="365125"/>
            <a:ext cx="8820150" cy="549275"/>
          </a:xfrm>
        </p:spPr>
        <p:txBody>
          <a:bodyPr/>
          <a:lstStyle/>
          <a:p>
            <a:pPr defTabSz="914400"/>
            <a:r>
              <a:rPr lang="zh-CN" altLang="en-US" sz="4000"/>
              <a:t>带有</a:t>
            </a:r>
            <a:r>
              <a:rPr lang="en-US" altLang="zh-CN" sz="4000"/>
              <a:t>ANY</a:t>
            </a:r>
            <a:r>
              <a:rPr lang="zh-CN" altLang="en-US" sz="4000"/>
              <a:t>或</a:t>
            </a:r>
            <a:r>
              <a:rPr lang="en-US" altLang="zh-CN" sz="4000"/>
              <a:t>ALL</a:t>
            </a:r>
            <a:r>
              <a:rPr lang="zh-CN" altLang="en-US" sz="4000"/>
              <a:t>谓词的子查询</a:t>
            </a:r>
          </a:p>
        </p:txBody>
      </p:sp>
      <p:sp>
        <p:nvSpPr>
          <p:cNvPr id="1425411" name="Rectangle 3"/>
          <p:cNvSpPr>
            <a:spLocks noGrp="1" noChangeArrowheads="1"/>
          </p:cNvSpPr>
          <p:nvPr>
            <p:ph type="body" idx="1"/>
          </p:nvPr>
        </p:nvSpPr>
        <p:spPr>
          <a:xfrm>
            <a:off x="560388" y="1196975"/>
            <a:ext cx="8420100" cy="4959350"/>
          </a:xfrm>
        </p:spPr>
        <p:txBody>
          <a:bodyPr/>
          <a:lstStyle/>
          <a:p>
            <a:pPr marL="609600" indent="-609600" defTabSz="914400"/>
            <a:r>
              <a:rPr lang="en-US" altLang="zh-CN" dirty="0"/>
              <a:t>[</a:t>
            </a:r>
            <a:r>
              <a:rPr lang="zh-CN" altLang="en-US" dirty="0"/>
              <a:t>例</a:t>
            </a:r>
            <a:r>
              <a:rPr lang="en-US" altLang="zh-CN" dirty="0"/>
              <a:t>]  </a:t>
            </a:r>
            <a:r>
              <a:rPr lang="zh-CN" altLang="en-US" dirty="0"/>
              <a:t>查询其他系中比</a:t>
            </a:r>
            <a:r>
              <a:rPr lang="en-US" altLang="zh-CN" dirty="0"/>
              <a:t>CS</a:t>
            </a:r>
            <a:r>
              <a:rPr lang="zh-CN" altLang="en-US" dirty="0"/>
              <a:t>系</a:t>
            </a:r>
            <a:r>
              <a:rPr lang="zh-CN" altLang="en-US" dirty="0">
                <a:solidFill>
                  <a:srgbClr val="FF0000"/>
                </a:solidFill>
              </a:rPr>
              <a:t>所有</a:t>
            </a:r>
            <a:r>
              <a:rPr lang="zh-CN" altLang="en-US" dirty="0"/>
              <a:t>学生年龄</a:t>
            </a:r>
            <a:r>
              <a:rPr lang="zh-CN" altLang="en-US" dirty="0">
                <a:solidFill>
                  <a:srgbClr val="FF0000"/>
                </a:solidFill>
              </a:rPr>
              <a:t>都</a:t>
            </a:r>
            <a:r>
              <a:rPr lang="zh-CN" altLang="en-US" dirty="0"/>
              <a:t>小的学生姓名及年龄。</a:t>
            </a:r>
          </a:p>
          <a:p>
            <a:pPr marL="609600" indent="-609600" defTabSz="914400"/>
            <a:r>
              <a:rPr lang="zh-CN" altLang="en-US" dirty="0"/>
              <a:t>方法一：用</a:t>
            </a:r>
            <a:r>
              <a:rPr lang="en-US" altLang="zh-CN" dirty="0"/>
              <a:t>ALL</a:t>
            </a:r>
            <a:r>
              <a:rPr lang="zh-CN" altLang="en-US" dirty="0"/>
              <a:t>谓词</a:t>
            </a:r>
          </a:p>
          <a:p>
            <a:pPr marL="990600" lvl="1" indent="-533400" defTabSz="914400">
              <a:buFont typeface="宋体" pitchFamily="2" charset="-122"/>
              <a:buNone/>
            </a:pPr>
            <a:r>
              <a:rPr lang="zh-CN" altLang="en-US" sz="2400" dirty="0"/>
              <a:t>    </a:t>
            </a:r>
            <a:r>
              <a:rPr lang="en-US" altLang="zh-CN" sz="2400" dirty="0"/>
              <a:t>SELECT </a:t>
            </a:r>
            <a:r>
              <a:rPr lang="en-US" altLang="zh-CN" sz="2400" dirty="0" err="1"/>
              <a:t>Sname</a:t>
            </a:r>
            <a:r>
              <a:rPr lang="zh-CN" altLang="en-US" sz="2400" dirty="0"/>
              <a:t>，</a:t>
            </a:r>
            <a:r>
              <a:rPr lang="en-US" altLang="zh-CN" sz="2400" dirty="0"/>
              <a:t>Sage</a:t>
            </a:r>
          </a:p>
          <a:p>
            <a:pPr marL="990600" lvl="1" indent="-533400" defTabSz="914400">
              <a:buFont typeface="宋体" pitchFamily="2" charset="-122"/>
              <a:buNone/>
            </a:pPr>
            <a:r>
              <a:rPr lang="en-US" altLang="zh-CN" sz="2400" dirty="0"/>
              <a:t>    FROM Student</a:t>
            </a:r>
          </a:p>
          <a:p>
            <a:pPr marL="990600" lvl="1" indent="-533400" defTabSz="914400">
              <a:buFont typeface="宋体" pitchFamily="2" charset="-122"/>
              <a:buNone/>
            </a:pPr>
            <a:r>
              <a:rPr lang="en-US" altLang="zh-CN" sz="2400" dirty="0"/>
              <a:t>    WHERE Sage &lt; ALL</a:t>
            </a:r>
          </a:p>
          <a:p>
            <a:pPr marL="990600" lvl="1" indent="-533400" defTabSz="914400">
              <a:buFont typeface="宋体" pitchFamily="2" charset="-122"/>
              <a:buNone/>
            </a:pPr>
            <a:r>
              <a:rPr lang="en-US" altLang="zh-CN" sz="2400" dirty="0"/>
              <a:t>                (SELECT Sage</a:t>
            </a:r>
          </a:p>
          <a:p>
            <a:pPr marL="990600" lvl="1" indent="-533400" defTabSz="914400">
              <a:buFont typeface="宋体" pitchFamily="2" charset="-122"/>
              <a:buNone/>
            </a:pPr>
            <a:r>
              <a:rPr lang="en-US" altLang="zh-CN" sz="2400" dirty="0"/>
              <a:t>                 FROM Student</a:t>
            </a:r>
          </a:p>
          <a:p>
            <a:pPr marL="990600" lvl="1" indent="-533400" defTabSz="914400">
              <a:buFont typeface="宋体" pitchFamily="2" charset="-122"/>
              <a:buNone/>
            </a:pPr>
            <a:r>
              <a:rPr lang="en-US" altLang="zh-CN" sz="2400" dirty="0"/>
              <a:t>                 WHERE </a:t>
            </a:r>
            <a:r>
              <a:rPr lang="en-US" altLang="zh-CN" sz="2400" dirty="0" err="1"/>
              <a:t>Sdept</a:t>
            </a:r>
            <a:r>
              <a:rPr lang="en-US" altLang="zh-CN" sz="2400" dirty="0"/>
              <a:t>= 'CS ')</a:t>
            </a:r>
          </a:p>
          <a:p>
            <a:pPr marL="990600" lvl="1" indent="-533400" defTabSz="914400">
              <a:buFont typeface="宋体" pitchFamily="2" charset="-122"/>
              <a:buNone/>
            </a:pPr>
            <a:r>
              <a:rPr lang="en-US" altLang="zh-CN" sz="2400" dirty="0"/>
              <a:t>           AND </a:t>
            </a:r>
            <a:r>
              <a:rPr lang="en-US" altLang="zh-CN" sz="2400" dirty="0" err="1"/>
              <a:t>Sdept</a:t>
            </a:r>
            <a:r>
              <a:rPr lang="en-US" altLang="zh-CN" sz="2400" dirty="0"/>
              <a:t> &lt;&gt; 'CS '</a:t>
            </a:r>
          </a:p>
          <a:p>
            <a:pPr marL="990600" lvl="1" indent="-533400" defTabSz="914400">
              <a:buFont typeface="宋体" pitchFamily="2" charset="-122"/>
              <a:buNone/>
            </a:pPr>
            <a:endParaRPr lang="zh-CN" altLang="en-US" sz="2400" dirty="0"/>
          </a:p>
        </p:txBody>
      </p:sp>
      <p:sp>
        <p:nvSpPr>
          <p:cNvPr id="1425412" name="Rectangle 4"/>
          <p:cNvSpPr>
            <a:spLocks noChangeArrowheads="1"/>
          </p:cNvSpPr>
          <p:nvPr/>
        </p:nvSpPr>
        <p:spPr bwMode="auto">
          <a:xfrm>
            <a:off x="4953000" y="1989138"/>
            <a:ext cx="4899025"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609600" indent="-609600" algn="l">
              <a:lnSpc>
                <a:spcPct val="90000"/>
              </a:lnSpc>
              <a:spcBef>
                <a:spcPct val="35000"/>
              </a:spcBef>
              <a:buClr>
                <a:srgbClr val="27305F"/>
              </a:buClr>
              <a:buSzPct val="60000"/>
              <a:buFont typeface="Wingdings" pitchFamily="2" charset="2"/>
              <a:buChar char="n"/>
            </a:pPr>
            <a:r>
              <a:rPr lang="zh-CN" altLang="en-US" sz="2800" dirty="0">
                <a:latin typeface="Times New Roman" pitchFamily="18" charset="0"/>
              </a:rPr>
              <a:t>方法二：用集函数</a:t>
            </a:r>
          </a:p>
          <a:p>
            <a:pPr marL="609600" indent="-609600" algn="l">
              <a:lnSpc>
                <a:spcPct val="90000"/>
              </a:lnSpc>
              <a:spcBef>
                <a:spcPct val="35000"/>
              </a:spcBef>
              <a:buClr>
                <a:srgbClr val="27305F"/>
              </a:buClr>
              <a:buSzPct val="60000"/>
              <a:buFont typeface="宋体" pitchFamily="2" charset="-122"/>
              <a:buNone/>
            </a:pPr>
            <a:r>
              <a:rPr lang="zh-CN" altLang="en-US" dirty="0">
                <a:latin typeface="Times New Roman" pitchFamily="18" charset="0"/>
              </a:rPr>
              <a:t>        </a:t>
            </a:r>
            <a:r>
              <a:rPr lang="en-US" altLang="zh-CN" dirty="0">
                <a:latin typeface="Times New Roman" pitchFamily="18" charset="0"/>
              </a:rPr>
              <a:t>SELECT </a:t>
            </a:r>
            <a:r>
              <a:rPr lang="en-US" altLang="zh-CN" dirty="0" err="1">
                <a:latin typeface="Times New Roman" pitchFamily="18" charset="0"/>
              </a:rPr>
              <a:t>Sname</a:t>
            </a:r>
            <a:r>
              <a:rPr lang="zh-CN" altLang="en-US" dirty="0">
                <a:latin typeface="Times New Roman" pitchFamily="18" charset="0"/>
              </a:rPr>
              <a:t>，</a:t>
            </a:r>
            <a:r>
              <a:rPr lang="en-US" altLang="zh-CN" dirty="0">
                <a:latin typeface="Times New Roman" pitchFamily="18" charset="0"/>
              </a:rPr>
              <a:t>Sage</a:t>
            </a:r>
          </a:p>
          <a:p>
            <a:pPr marL="609600" indent="-609600" algn="l">
              <a:lnSpc>
                <a:spcPct val="90000"/>
              </a:lnSpc>
              <a:spcBef>
                <a:spcPct val="35000"/>
              </a:spcBef>
              <a:buClr>
                <a:srgbClr val="27305F"/>
              </a:buClr>
              <a:buSzPct val="60000"/>
              <a:buFont typeface="宋体" pitchFamily="2" charset="-122"/>
              <a:buNone/>
            </a:pPr>
            <a:r>
              <a:rPr lang="en-US" altLang="zh-CN" dirty="0">
                <a:latin typeface="Times New Roman" pitchFamily="18" charset="0"/>
              </a:rPr>
              <a:t>        FROM Student</a:t>
            </a:r>
          </a:p>
          <a:p>
            <a:pPr marL="609600" indent="-609600" algn="l">
              <a:lnSpc>
                <a:spcPct val="90000"/>
              </a:lnSpc>
              <a:spcBef>
                <a:spcPct val="35000"/>
              </a:spcBef>
              <a:buClr>
                <a:srgbClr val="27305F"/>
              </a:buClr>
              <a:buSzPct val="60000"/>
              <a:buFont typeface="宋体" pitchFamily="2" charset="-122"/>
              <a:buNone/>
            </a:pPr>
            <a:r>
              <a:rPr lang="en-US" altLang="zh-CN" dirty="0">
                <a:latin typeface="Times New Roman" pitchFamily="18" charset="0"/>
              </a:rPr>
              <a:t>        WHERE Sage &lt; </a:t>
            </a:r>
          </a:p>
          <a:p>
            <a:pPr marL="609600" indent="-609600" algn="l">
              <a:lnSpc>
                <a:spcPct val="90000"/>
              </a:lnSpc>
              <a:spcBef>
                <a:spcPct val="35000"/>
              </a:spcBef>
              <a:buClr>
                <a:srgbClr val="27305F"/>
              </a:buClr>
              <a:buSzPct val="60000"/>
              <a:buFont typeface="宋体" pitchFamily="2" charset="-122"/>
              <a:buNone/>
            </a:pPr>
            <a:r>
              <a:rPr lang="en-US" altLang="zh-CN" dirty="0">
                <a:latin typeface="Times New Roman" pitchFamily="18" charset="0"/>
              </a:rPr>
              <a:t>                   (SELECT </a:t>
            </a:r>
            <a:r>
              <a:rPr lang="en-US" altLang="zh-CN" dirty="0">
                <a:solidFill>
                  <a:srgbClr val="FF0000"/>
                </a:solidFill>
                <a:latin typeface="Times New Roman" pitchFamily="18" charset="0"/>
              </a:rPr>
              <a:t>MIN(Sage)</a:t>
            </a:r>
          </a:p>
          <a:p>
            <a:pPr marL="609600" indent="-609600" algn="l">
              <a:lnSpc>
                <a:spcPct val="90000"/>
              </a:lnSpc>
              <a:spcBef>
                <a:spcPct val="35000"/>
              </a:spcBef>
              <a:buClr>
                <a:srgbClr val="27305F"/>
              </a:buClr>
              <a:buSzPct val="60000"/>
              <a:buFont typeface="宋体" pitchFamily="2" charset="-122"/>
              <a:buNone/>
            </a:pPr>
            <a:r>
              <a:rPr lang="en-US" altLang="zh-CN" dirty="0">
                <a:latin typeface="Times New Roman" pitchFamily="18" charset="0"/>
              </a:rPr>
              <a:t>                    FROM Student</a:t>
            </a:r>
          </a:p>
          <a:p>
            <a:pPr marL="609600" indent="-609600" algn="l">
              <a:lnSpc>
                <a:spcPct val="90000"/>
              </a:lnSpc>
              <a:spcBef>
                <a:spcPct val="35000"/>
              </a:spcBef>
              <a:buClr>
                <a:srgbClr val="27305F"/>
              </a:buClr>
              <a:buSzPct val="60000"/>
              <a:buFont typeface="宋体" pitchFamily="2" charset="-122"/>
              <a:buNone/>
            </a:pPr>
            <a:r>
              <a:rPr lang="en-US" altLang="zh-CN" dirty="0">
                <a:latin typeface="Times New Roman" pitchFamily="18" charset="0"/>
              </a:rPr>
              <a:t>                    WHERE </a:t>
            </a:r>
            <a:r>
              <a:rPr lang="en-US" altLang="zh-CN" dirty="0" err="1">
                <a:latin typeface="Times New Roman" pitchFamily="18" charset="0"/>
              </a:rPr>
              <a:t>Sdept</a:t>
            </a:r>
            <a:r>
              <a:rPr lang="en-US" altLang="zh-CN" dirty="0">
                <a:latin typeface="Times New Roman" pitchFamily="18" charset="0"/>
              </a:rPr>
              <a:t>= ' CS ')</a:t>
            </a:r>
          </a:p>
          <a:p>
            <a:pPr marL="609600" indent="-609600" algn="l">
              <a:lnSpc>
                <a:spcPct val="90000"/>
              </a:lnSpc>
              <a:spcBef>
                <a:spcPct val="35000"/>
              </a:spcBef>
              <a:buClr>
                <a:srgbClr val="27305F"/>
              </a:buClr>
              <a:buSzPct val="60000"/>
              <a:buFont typeface="宋体" pitchFamily="2" charset="-122"/>
              <a:buNone/>
            </a:pPr>
            <a:r>
              <a:rPr lang="en-US" altLang="zh-CN" dirty="0">
                <a:latin typeface="Times New Roman" pitchFamily="18" charset="0"/>
              </a:rPr>
              <a:t>              AND </a:t>
            </a:r>
            <a:r>
              <a:rPr lang="en-US" altLang="zh-CN" dirty="0" err="1">
                <a:latin typeface="Times New Roman" pitchFamily="18" charset="0"/>
              </a:rPr>
              <a:t>Sdept</a:t>
            </a:r>
            <a:r>
              <a:rPr lang="en-US" altLang="zh-CN" dirty="0">
                <a:latin typeface="Times New Roman" pitchFamily="18" charset="0"/>
              </a:rPr>
              <a:t> &lt;&gt;' CS'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5412"/>
                                        </p:tgtEl>
                                        <p:attrNameLst>
                                          <p:attrName>style.visibility</p:attrName>
                                        </p:attrNameLst>
                                      </p:cBhvr>
                                      <p:to>
                                        <p:strVal val="visible"/>
                                      </p:to>
                                    </p:set>
                                    <p:anim calcmode="lin" valueType="num">
                                      <p:cBhvr additive="base">
                                        <p:cTn id="7" dur="500" fill="hold"/>
                                        <p:tgtEl>
                                          <p:spTgt spid="1425412"/>
                                        </p:tgtEl>
                                        <p:attrNameLst>
                                          <p:attrName>ppt_x</p:attrName>
                                        </p:attrNameLst>
                                      </p:cBhvr>
                                      <p:tavLst>
                                        <p:tav tm="0">
                                          <p:val>
                                            <p:strVal val="0-#ppt_w/2"/>
                                          </p:val>
                                        </p:tav>
                                        <p:tav tm="100000">
                                          <p:val>
                                            <p:strVal val="#ppt_x"/>
                                          </p:val>
                                        </p:tav>
                                      </p:tavLst>
                                    </p:anim>
                                    <p:anim calcmode="lin" valueType="num">
                                      <p:cBhvr additive="base">
                                        <p:cTn id="8" dur="500" fill="hold"/>
                                        <p:tgtEl>
                                          <p:spTgt spid="1425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0DB682F-9DE5-41C6-909E-08AC92ADDBF5}" type="slidenum">
              <a:rPr lang="zh-CN" altLang="en-US"/>
              <a:pPr/>
              <a:t>99</a:t>
            </a:fld>
            <a:endParaRPr lang="en-US" altLang="zh-CN"/>
          </a:p>
        </p:txBody>
      </p:sp>
      <p:sp>
        <p:nvSpPr>
          <p:cNvPr id="5" name="日期占位符 4"/>
          <p:cNvSpPr>
            <a:spLocks noGrp="1"/>
          </p:cNvSpPr>
          <p:nvPr>
            <p:ph type="dt" sz="half" idx="11"/>
          </p:nvPr>
        </p:nvSpPr>
        <p:spPr/>
        <p:txBody>
          <a:bodyPr/>
          <a:lstStyle/>
          <a:p>
            <a:fld id="{84C739EC-1F68-44A0-8C97-169B2ED6FB88}" type="datetime1">
              <a:rPr lang="zh-CN" altLang="en-US"/>
              <a:pPr/>
              <a:t>2023/3/5</a:t>
            </a:fld>
            <a:endParaRPr lang="en-US" altLang="zh-CN" sz="1000"/>
          </a:p>
        </p:txBody>
      </p:sp>
      <p:sp>
        <p:nvSpPr>
          <p:cNvPr id="1427458"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a:t>
            </a:r>
          </a:p>
        </p:txBody>
      </p:sp>
      <p:sp>
        <p:nvSpPr>
          <p:cNvPr id="1427459" name="Rectangle 3"/>
          <p:cNvSpPr>
            <a:spLocks noGrp="1" noChangeArrowheads="1"/>
          </p:cNvSpPr>
          <p:nvPr>
            <p:ph type="body" idx="1"/>
          </p:nvPr>
        </p:nvSpPr>
        <p:spPr>
          <a:xfrm>
            <a:off x="1073150" y="1828800"/>
            <a:ext cx="8832850" cy="3565525"/>
          </a:xfrm>
        </p:spPr>
        <p:txBody>
          <a:bodyPr/>
          <a:lstStyle/>
          <a:p>
            <a:pPr>
              <a:lnSpc>
                <a:spcPct val="110000"/>
              </a:lnSpc>
              <a:buFont typeface="宋体" pitchFamily="2" charset="-122"/>
              <a:buNone/>
            </a:pPr>
            <a:r>
              <a:rPr lang="en-US" altLang="zh-CN"/>
              <a:t>1. EXISTS</a:t>
            </a:r>
            <a:r>
              <a:rPr lang="zh-CN" altLang="en-US"/>
              <a:t>谓词</a:t>
            </a:r>
          </a:p>
          <a:p>
            <a:pPr>
              <a:lnSpc>
                <a:spcPct val="110000"/>
              </a:lnSpc>
              <a:buFont typeface="宋体" pitchFamily="2" charset="-122"/>
              <a:buNone/>
            </a:pPr>
            <a:r>
              <a:rPr lang="en-US" altLang="zh-CN"/>
              <a:t>2. NOT EXISTS</a:t>
            </a:r>
            <a:r>
              <a:rPr lang="zh-CN" altLang="en-US"/>
              <a:t>谓词</a:t>
            </a:r>
          </a:p>
          <a:p>
            <a:pPr>
              <a:lnSpc>
                <a:spcPct val="110000"/>
              </a:lnSpc>
              <a:buFont typeface="宋体" pitchFamily="2" charset="-122"/>
              <a:buNone/>
            </a:pPr>
            <a:r>
              <a:rPr lang="en-US" altLang="zh-CN"/>
              <a:t>3. </a:t>
            </a:r>
            <a:r>
              <a:rPr lang="zh-CN" altLang="en-US"/>
              <a:t>不同形式的查询间的替换</a:t>
            </a:r>
          </a:p>
          <a:p>
            <a:pPr>
              <a:lnSpc>
                <a:spcPct val="110000"/>
              </a:lnSpc>
              <a:buFont typeface="宋体" pitchFamily="2" charset="-122"/>
              <a:buNone/>
            </a:pPr>
            <a:r>
              <a:rPr lang="en-US" altLang="zh-CN"/>
              <a:t>4. </a:t>
            </a:r>
            <a:r>
              <a:rPr lang="zh-CN" altLang="en-US"/>
              <a:t>用</a:t>
            </a:r>
            <a:r>
              <a:rPr lang="en-US" altLang="zh-CN"/>
              <a:t>EXISTS/NOT EXISTS</a:t>
            </a:r>
            <a:r>
              <a:rPr lang="zh-CN" altLang="en-US"/>
              <a:t>实现全称量词</a:t>
            </a:r>
          </a:p>
          <a:p>
            <a:pPr>
              <a:lnSpc>
                <a:spcPct val="110000"/>
              </a:lnSpc>
              <a:buFont typeface="宋体" pitchFamily="2" charset="-122"/>
              <a:buNone/>
            </a:pPr>
            <a:r>
              <a:rPr lang="en-US" altLang="zh-CN"/>
              <a:t>5. </a:t>
            </a:r>
            <a:r>
              <a:rPr lang="zh-CN" altLang="en-US"/>
              <a:t>用</a:t>
            </a:r>
            <a:r>
              <a:rPr lang="en-US" altLang="zh-CN"/>
              <a:t>EXISTS/NOT EXISTS</a:t>
            </a:r>
            <a:r>
              <a:rPr lang="zh-CN" altLang="en-US"/>
              <a:t>实现逻辑蕴函</a:t>
            </a:r>
          </a:p>
          <a:p>
            <a:pPr>
              <a:lnSpc>
                <a:spcPct val="110000"/>
              </a:lnSpc>
              <a:buFont typeface="Wingdings" pitchFamily="2" charset="2"/>
              <a:buNone/>
            </a:pPr>
            <a:endParaRPr lang="zh-CN" altLang="en-US"/>
          </a:p>
        </p:txBody>
      </p:sp>
    </p:spTree>
  </p:cSld>
  <p:clrMapOvr>
    <a:masterClrMapping/>
  </p:clrMapOvr>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Office\Templates\Borland.pot</Template>
  <TotalTime>15905</TotalTime>
  <Pages>26</Pages>
  <Words>21479</Words>
  <Application>Microsoft Office PowerPoint</Application>
  <PresentationFormat>A4 纸张(210x297 毫米)</PresentationFormat>
  <Paragraphs>3293</Paragraphs>
  <Slides>208</Slides>
  <Notes>20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208</vt:i4>
      </vt:variant>
    </vt:vector>
  </HeadingPairs>
  <TitlesOfParts>
    <vt:vector size="223" baseType="lpstr">
      <vt:lpstr>黑体</vt:lpstr>
      <vt:lpstr>宋体</vt:lpstr>
      <vt:lpstr>Arial</vt:lpstr>
      <vt:lpstr>Arial</vt:lpstr>
      <vt:lpstr>Arial Narrow</vt:lpstr>
      <vt:lpstr>Courier New</vt:lpstr>
      <vt:lpstr>Lucida Sans Typewriter</vt:lpstr>
      <vt:lpstr>Symbol</vt:lpstr>
      <vt:lpstr>Tahoma</vt:lpstr>
      <vt:lpstr>Times New Roman</vt:lpstr>
      <vt:lpstr>Wingdings</vt:lpstr>
      <vt:lpstr>Borland</vt:lpstr>
      <vt:lpstr>Document</vt:lpstr>
      <vt:lpstr>位图图像</vt:lpstr>
      <vt:lpstr>文档</vt:lpstr>
      <vt:lpstr>第4章  关系数据库标准语言SQL</vt:lpstr>
      <vt:lpstr>4.1 SQL简介</vt:lpstr>
      <vt:lpstr>SQL的特点</vt:lpstr>
      <vt:lpstr>SQL的特点</vt:lpstr>
      <vt:lpstr>第4章  关系数据库标准语言SQL</vt:lpstr>
      <vt:lpstr>4.2 SQL的系统结构</vt:lpstr>
      <vt:lpstr>4.3 数 据 定 义</vt:lpstr>
      <vt:lpstr>4.3.1 模式的定义和删除</vt:lpstr>
      <vt:lpstr>4.3.1 模式的定义和删除</vt:lpstr>
      <vt:lpstr>关于模式</vt:lpstr>
      <vt:lpstr>SQL Server2005之后版本中的模式</vt:lpstr>
      <vt:lpstr>SQL Server2005之后版本中的模式</vt:lpstr>
      <vt:lpstr>4.3.1 模式的定义和删除</vt:lpstr>
      <vt:lpstr>4.3.1 模式的定义和删除</vt:lpstr>
      <vt:lpstr>4.3.2 表的定义、删除与修改</vt:lpstr>
      <vt:lpstr>1.  定义基本表</vt:lpstr>
      <vt:lpstr>1.  定义基本表</vt:lpstr>
      <vt:lpstr>1.  定义基本表 </vt:lpstr>
      <vt:lpstr>1.  定义基本表</vt:lpstr>
      <vt:lpstr>1.  定义基本表</vt:lpstr>
      <vt:lpstr>2. 修改基本表</vt:lpstr>
      <vt:lpstr>2. 修改基本表</vt:lpstr>
      <vt:lpstr>3. 删除基本表 </vt:lpstr>
      <vt:lpstr>3. 删除基本表 </vt:lpstr>
      <vt:lpstr>4.3.3 索引的建立与删除</vt:lpstr>
      <vt:lpstr>4.3.3 建立与删除索引 </vt:lpstr>
      <vt:lpstr>1. 建立索引 </vt:lpstr>
      <vt:lpstr>1. 建立索引</vt:lpstr>
      <vt:lpstr>1. 建立索引</vt:lpstr>
      <vt:lpstr>1. 建立索引</vt:lpstr>
      <vt:lpstr>1. 建立索引</vt:lpstr>
      <vt:lpstr>2. 删除索引 </vt:lpstr>
      <vt:lpstr>索引选择</vt:lpstr>
      <vt:lpstr>索引选择</vt:lpstr>
      <vt:lpstr>4.4 SQL的数据操纵</vt:lpstr>
      <vt:lpstr>4.4.1  查    询</vt:lpstr>
      <vt:lpstr>4.4.1  查    询</vt:lpstr>
      <vt:lpstr>1.  单表查询</vt:lpstr>
      <vt:lpstr>1.  单表查询</vt:lpstr>
      <vt:lpstr>1.  单表查询</vt:lpstr>
      <vt:lpstr>1.  单表查询</vt:lpstr>
      <vt:lpstr>1.  单表查询</vt:lpstr>
      <vt:lpstr>1.  单表查询</vt:lpstr>
      <vt:lpstr>(1) 比较大小</vt:lpstr>
      <vt:lpstr>(2) 确定范围</vt:lpstr>
      <vt:lpstr>(3) 确定集合</vt:lpstr>
      <vt:lpstr>(4) 字符串匹配</vt:lpstr>
      <vt:lpstr>(4) 字符串匹配</vt:lpstr>
      <vt:lpstr>(4) 字符串匹配</vt:lpstr>
      <vt:lpstr>(4) 字符串匹配</vt:lpstr>
      <vt:lpstr>(5) 涉及空值的查询</vt:lpstr>
      <vt:lpstr>空值</vt:lpstr>
      <vt:lpstr>(6) 多重条件查询</vt:lpstr>
      <vt:lpstr>对查询结果排序 </vt:lpstr>
      <vt:lpstr>对查询结果排序</vt:lpstr>
      <vt:lpstr>使用集函数 </vt:lpstr>
      <vt:lpstr>使用集函数</vt:lpstr>
      <vt:lpstr>对查询结果分组 </vt:lpstr>
      <vt:lpstr>对查询结果分组</vt:lpstr>
      <vt:lpstr>对查询结果分组</vt:lpstr>
      <vt:lpstr>对查询结果分组</vt:lpstr>
      <vt:lpstr>对查询结果分组</vt:lpstr>
      <vt:lpstr>4.4.1 数据查询</vt:lpstr>
      <vt:lpstr>2.  连接查询 </vt:lpstr>
      <vt:lpstr>(1) 广义笛卡尔积 </vt:lpstr>
      <vt:lpstr>(2) 等值与非等值连接查询 </vt:lpstr>
      <vt:lpstr>等值连接</vt:lpstr>
      <vt:lpstr>自然连接</vt:lpstr>
      <vt:lpstr>自然连接</vt:lpstr>
      <vt:lpstr>连接查询</vt:lpstr>
      <vt:lpstr>连接查询</vt:lpstr>
      <vt:lpstr>(3) 自身连接</vt:lpstr>
      <vt:lpstr>(3) 自身连接</vt:lpstr>
      <vt:lpstr>(3) 自身连接</vt:lpstr>
      <vt:lpstr>(4) 外连接（Outer Join） </vt:lpstr>
      <vt:lpstr>(4) 外连接（Outer Join）</vt:lpstr>
      <vt:lpstr>（4）外连接（Outer Join ）</vt:lpstr>
      <vt:lpstr>（5）复合条件连接</vt:lpstr>
      <vt:lpstr>（5）复合条件连接</vt:lpstr>
      <vt:lpstr>（5）复合条件连接</vt:lpstr>
      <vt:lpstr>4.4.1 数据查询</vt:lpstr>
      <vt:lpstr>(1)  嵌套查询概述</vt:lpstr>
      <vt:lpstr>(2) 嵌套查询分类及求解方法</vt:lpstr>
      <vt:lpstr>(3) 引出子查询的谓词</vt:lpstr>
      <vt:lpstr>带有IN谓词的子查询</vt:lpstr>
      <vt:lpstr>带有IN谓词的子查询</vt:lpstr>
      <vt:lpstr>带有IN谓词的子查询</vt:lpstr>
      <vt:lpstr>带有IN谓词的子查询</vt:lpstr>
      <vt:lpstr>带有比较运算符的子查询</vt:lpstr>
      <vt:lpstr>带有比较运算符的子查询</vt:lpstr>
      <vt:lpstr>带有比较运算符的子查询</vt:lpstr>
      <vt:lpstr>带有比较运算符的子查询</vt:lpstr>
      <vt:lpstr>PowerPoint 演示文稿</vt:lpstr>
      <vt:lpstr>带有ANY或ALL谓词的子查询</vt:lpstr>
      <vt:lpstr>带有ANY或ALL谓词的子查询</vt:lpstr>
      <vt:lpstr>带有ANY或ALL谓词的子查询</vt:lpstr>
      <vt:lpstr>带有ANY或ALL谓词的子查询</vt:lpstr>
      <vt:lpstr>带有ANY或ALL谓词的子查询</vt:lpstr>
      <vt:lpstr>带有EXISTS谓词的子查询</vt:lpstr>
      <vt:lpstr>带有EXISTS谓词的子查询</vt:lpstr>
      <vt:lpstr>带有EXISTS谓词的子查询</vt:lpstr>
      <vt:lpstr>带有EXISTS谓词的子查询</vt:lpstr>
      <vt:lpstr>带有EXISTS谓词的子查询</vt:lpstr>
      <vt:lpstr>带有EXISTS谓词的子查询</vt:lpstr>
      <vt:lpstr>带有EXISTS谓词的子查询</vt:lpstr>
      <vt:lpstr>带有EXISTS谓词的子查询(略)</vt:lpstr>
      <vt:lpstr>带有EXISTS谓词的子查询(略)</vt:lpstr>
      <vt:lpstr>带有EXISTS谓词的子查询(略)  </vt:lpstr>
      <vt:lpstr>4.4.1 数据查询</vt:lpstr>
      <vt:lpstr>4. 集合查询</vt:lpstr>
      <vt:lpstr>(1) 并操作</vt:lpstr>
      <vt:lpstr>并操作（续）</vt:lpstr>
      <vt:lpstr>并操作（续）</vt:lpstr>
      <vt:lpstr>(2) 交操作</vt:lpstr>
      <vt:lpstr>交操作（续）</vt:lpstr>
      <vt:lpstr>(3) 差操作</vt:lpstr>
      <vt:lpstr>(3) 差操作</vt:lpstr>
      <vt:lpstr>(4) 对集合操作结果的排序</vt:lpstr>
      <vt:lpstr>PowerPoint 演示文稿</vt:lpstr>
      <vt:lpstr>SELECT语句的一般格式</vt:lpstr>
      <vt:lpstr>第4章  关系数据库标准语言SQL</vt:lpstr>
      <vt:lpstr>1.  插入数据</vt:lpstr>
      <vt:lpstr>(1) 插入单个元组</vt:lpstr>
      <vt:lpstr>(1) 插入单个元组</vt:lpstr>
      <vt:lpstr>(2) 插入子查询结果</vt:lpstr>
      <vt:lpstr>(2) 插入子查询结果</vt:lpstr>
      <vt:lpstr>(2) 插入子查询结果</vt:lpstr>
      <vt:lpstr>2.  修改数据</vt:lpstr>
      <vt:lpstr>2.  修改数据</vt:lpstr>
      <vt:lpstr>2.  修改数据</vt:lpstr>
      <vt:lpstr>2.  修改数据</vt:lpstr>
      <vt:lpstr>3.  删除数据</vt:lpstr>
      <vt:lpstr>3.  删除数据</vt:lpstr>
      <vt:lpstr>3.  删除数据</vt:lpstr>
      <vt:lpstr>截断表TRUNCATE TABLE </vt:lpstr>
      <vt:lpstr>更新数据与数据一致性</vt:lpstr>
      <vt:lpstr>第4章  关系数据库标准语言SQL</vt:lpstr>
      <vt:lpstr>4.5  视    图</vt:lpstr>
      <vt:lpstr>4.5.1 视图的定义</vt:lpstr>
      <vt:lpstr>1. 建立视图</vt:lpstr>
      <vt:lpstr>1. 建立视图</vt:lpstr>
      <vt:lpstr>1. 建立视图</vt:lpstr>
      <vt:lpstr>带表达式的视图</vt:lpstr>
      <vt:lpstr>基于多个基表的视图</vt:lpstr>
      <vt:lpstr>基于视图的视图</vt:lpstr>
      <vt:lpstr> 建立视图（续）</vt:lpstr>
      <vt:lpstr>2. 删除视图</vt:lpstr>
      <vt:lpstr>4.5.2 视图上的操作</vt:lpstr>
      <vt:lpstr>4.5.2 视图上的操作</vt:lpstr>
      <vt:lpstr>1. 查询 </vt:lpstr>
      <vt:lpstr>1. 查询</vt:lpstr>
      <vt:lpstr>2. 更新</vt:lpstr>
      <vt:lpstr>2. 更新</vt:lpstr>
      <vt:lpstr>2. 更新</vt:lpstr>
      <vt:lpstr>2. 更新</vt:lpstr>
      <vt:lpstr>更新视图的限制</vt:lpstr>
      <vt:lpstr>更新视图的限制</vt:lpstr>
      <vt:lpstr>实际系统对视图更新的限制</vt:lpstr>
      <vt:lpstr>实际系统对视图更新的限制</vt:lpstr>
      <vt:lpstr>4.5.3 视图的优点</vt:lpstr>
      <vt:lpstr>4.5.3 视图的优点</vt:lpstr>
      <vt:lpstr>4.5.3 视图的优点</vt:lpstr>
      <vt:lpstr>第4章  关系数据库标准语言SQL</vt:lpstr>
      <vt:lpstr>4.6 SQL的数据控制</vt:lpstr>
      <vt:lpstr>4.6.1 授权</vt:lpstr>
      <vt:lpstr>4.6.1 授权</vt:lpstr>
      <vt:lpstr>4.6.2 权限回收</vt:lpstr>
      <vt:lpstr>4.6.2 权限回收</vt:lpstr>
      <vt:lpstr>第4章  关系数据库标准语言SQL</vt:lpstr>
      <vt:lpstr>4.7 嵌入式SQL</vt:lpstr>
      <vt:lpstr>嵌入式SQL的处理过程</vt:lpstr>
      <vt:lpstr>4.7.1 嵌入式SQL与主语言的接口</vt:lpstr>
      <vt:lpstr>将SQL语句嵌入到宿主语言中必须解决的问题</vt:lpstr>
      <vt:lpstr>将SQL语句嵌入到宿主语言中必须解决的问题</vt:lpstr>
      <vt:lpstr>SQL通信区</vt:lpstr>
      <vt:lpstr>SQL通信区</vt:lpstr>
      <vt:lpstr>将SQL语句嵌入到宿主语言中必须解决的问题</vt:lpstr>
      <vt:lpstr>主变量（续） </vt:lpstr>
      <vt:lpstr>将SQL语句嵌入到宿主语言中必须解决的问题</vt:lpstr>
      <vt:lpstr>4.7.2 不用游标的嵌入式SQL </vt:lpstr>
      <vt:lpstr>1. 说明性语句</vt:lpstr>
      <vt:lpstr>2. 查询结果为单记录的SELECT语句</vt:lpstr>
      <vt:lpstr>3. INSERT语句</vt:lpstr>
      <vt:lpstr>4.非CURRENT形式的更新语句</vt:lpstr>
      <vt:lpstr>4.非CURRENT形式的更新语句</vt:lpstr>
      <vt:lpstr>4.7.3 用游标的嵌入式SQL </vt:lpstr>
      <vt:lpstr>1. 定义游标</vt:lpstr>
      <vt:lpstr>2. 打开游标</vt:lpstr>
      <vt:lpstr>3. 移动游标指针，然后取当前记录</vt:lpstr>
      <vt:lpstr>4. 关闭游标</vt:lpstr>
      <vt:lpstr>游标的工作原理</vt:lpstr>
      <vt:lpstr>PowerPoint 演示文稿</vt:lpstr>
      <vt:lpstr>5.CURRENT形式的UPDATE和DELETE语句</vt:lpstr>
      <vt:lpstr>步骤</vt:lpstr>
      <vt:lpstr>4.7  嵌入式SQL</vt:lpstr>
      <vt:lpstr>静态嵌入式SQL</vt:lpstr>
      <vt:lpstr>动态嵌入式SQL</vt:lpstr>
      <vt:lpstr>4.7 嵌入式SQL</vt:lpstr>
      <vt:lpstr>4.8  小    结</vt:lpstr>
      <vt:lpstr>4.8  小    结</vt:lpstr>
      <vt:lpstr>4.8  小    结</vt:lpstr>
      <vt:lpstr>4.8  小    结</vt:lpstr>
      <vt:lpstr>4.8  小    结</vt:lpstr>
      <vt:lpstr>4.8  小    结</vt:lpstr>
      <vt:lpstr>VC6、SQLServer2000下ESQL的C应用程序</vt:lpstr>
      <vt:lpstr>VC6、SQLServer2000下ESQL的C应用程序</vt:lpstr>
      <vt:lpstr>VC6、SQLServer2000下ESQL的C应用程序</vt:lpstr>
      <vt:lpstr>VC6、SQLServer2000下ESQL的C应用程序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考试题型</dc:title>
  <dc:creator>sunxin</dc:creator>
  <cp:lastModifiedBy>Zhang Aoqian</cp:lastModifiedBy>
  <cp:revision>2698</cp:revision>
  <cp:lastPrinted>1998-03-12T04:44:47Z</cp:lastPrinted>
  <dcterms:created xsi:type="dcterms:W3CDTF">2001-07-02T15:09:48Z</dcterms:created>
  <dcterms:modified xsi:type="dcterms:W3CDTF">2023-03-05T06:49:21Z</dcterms:modified>
</cp:coreProperties>
</file>