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78"/>
  </p:notesMasterIdLst>
  <p:handoutMasterIdLst>
    <p:handoutMasterId r:id="rId79"/>
  </p:handoutMasterIdLst>
  <p:sldIdLst>
    <p:sldId id="849" r:id="rId2"/>
    <p:sldId id="850" r:id="rId3"/>
    <p:sldId id="981" r:id="rId4"/>
    <p:sldId id="915" r:id="rId5"/>
    <p:sldId id="953" r:id="rId6"/>
    <p:sldId id="954" r:id="rId7"/>
    <p:sldId id="918" r:id="rId8"/>
    <p:sldId id="955" r:id="rId9"/>
    <p:sldId id="956" r:id="rId10"/>
    <p:sldId id="919" r:id="rId11"/>
    <p:sldId id="957" r:id="rId12"/>
    <p:sldId id="961" r:id="rId13"/>
    <p:sldId id="921" r:id="rId14"/>
    <p:sldId id="958" r:id="rId15"/>
    <p:sldId id="959" r:id="rId16"/>
    <p:sldId id="960" r:id="rId17"/>
    <p:sldId id="962" r:id="rId18"/>
    <p:sldId id="922" r:id="rId19"/>
    <p:sldId id="923" r:id="rId20"/>
    <p:sldId id="963" r:id="rId21"/>
    <p:sldId id="985" r:id="rId22"/>
    <p:sldId id="924" r:id="rId23"/>
    <p:sldId id="927" r:id="rId24"/>
    <p:sldId id="964" r:id="rId25"/>
    <p:sldId id="965" r:id="rId26"/>
    <p:sldId id="966" r:id="rId27"/>
    <p:sldId id="967" r:id="rId28"/>
    <p:sldId id="859" r:id="rId29"/>
    <p:sldId id="860" r:id="rId30"/>
    <p:sldId id="862" r:id="rId31"/>
    <p:sldId id="982" r:id="rId32"/>
    <p:sldId id="865" r:id="rId33"/>
    <p:sldId id="867" r:id="rId34"/>
    <p:sldId id="969" r:id="rId35"/>
    <p:sldId id="970" r:id="rId36"/>
    <p:sldId id="869" r:id="rId37"/>
    <p:sldId id="871" r:id="rId38"/>
    <p:sldId id="971" r:id="rId39"/>
    <p:sldId id="872" r:id="rId40"/>
    <p:sldId id="972" r:id="rId41"/>
    <p:sldId id="876" r:id="rId42"/>
    <p:sldId id="878" r:id="rId43"/>
    <p:sldId id="880" r:id="rId44"/>
    <p:sldId id="882" r:id="rId45"/>
    <p:sldId id="884" r:id="rId46"/>
    <p:sldId id="885" r:id="rId47"/>
    <p:sldId id="934" r:id="rId48"/>
    <p:sldId id="932" r:id="rId49"/>
    <p:sldId id="983" r:id="rId50"/>
    <p:sldId id="889" r:id="rId51"/>
    <p:sldId id="935" r:id="rId52"/>
    <p:sldId id="891" r:id="rId53"/>
    <p:sldId id="936" r:id="rId54"/>
    <p:sldId id="973" r:id="rId55"/>
    <p:sldId id="974" r:id="rId56"/>
    <p:sldId id="975" r:id="rId57"/>
    <p:sldId id="976" r:id="rId58"/>
    <p:sldId id="977" r:id="rId59"/>
    <p:sldId id="939" r:id="rId60"/>
    <p:sldId id="941" r:id="rId61"/>
    <p:sldId id="942" r:id="rId62"/>
    <p:sldId id="900" r:id="rId63"/>
    <p:sldId id="943" r:id="rId64"/>
    <p:sldId id="908" r:id="rId65"/>
    <p:sldId id="902" r:id="rId66"/>
    <p:sldId id="944" r:id="rId67"/>
    <p:sldId id="945" r:id="rId68"/>
    <p:sldId id="946" r:id="rId69"/>
    <p:sldId id="978" r:id="rId70"/>
    <p:sldId id="950" r:id="rId71"/>
    <p:sldId id="903" r:id="rId72"/>
    <p:sldId id="980" r:id="rId73"/>
    <p:sldId id="951" r:id="rId74"/>
    <p:sldId id="912" r:id="rId75"/>
    <p:sldId id="986" r:id="rId76"/>
    <p:sldId id="987" r:id="rId77"/>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kern="1200">
        <a:solidFill>
          <a:schemeClr val="tx1"/>
        </a:solidFill>
        <a:latin typeface="Arial" charset="0"/>
        <a:ea typeface="宋体" charset="-122"/>
        <a:cs typeface="+mn-cs"/>
      </a:defRPr>
    </a:lvl1pPr>
    <a:lvl2pPr marL="457200" algn="ctr" rtl="0" eaLnBrk="0" fontAlgn="base" hangingPunct="0">
      <a:spcBef>
        <a:spcPct val="0"/>
      </a:spcBef>
      <a:spcAft>
        <a:spcPct val="0"/>
      </a:spcAft>
      <a:defRPr sz="2400" kern="1200">
        <a:solidFill>
          <a:schemeClr val="tx1"/>
        </a:solidFill>
        <a:latin typeface="Arial" charset="0"/>
        <a:ea typeface="宋体" charset="-122"/>
        <a:cs typeface="+mn-cs"/>
      </a:defRPr>
    </a:lvl2pPr>
    <a:lvl3pPr marL="914400" algn="ctr" rtl="0" eaLnBrk="0" fontAlgn="base" hangingPunct="0">
      <a:spcBef>
        <a:spcPct val="0"/>
      </a:spcBef>
      <a:spcAft>
        <a:spcPct val="0"/>
      </a:spcAft>
      <a:defRPr sz="2400" kern="1200">
        <a:solidFill>
          <a:schemeClr val="tx1"/>
        </a:solidFill>
        <a:latin typeface="Arial" charset="0"/>
        <a:ea typeface="宋体" charset="-122"/>
        <a:cs typeface="+mn-cs"/>
      </a:defRPr>
    </a:lvl3pPr>
    <a:lvl4pPr marL="1371600" algn="ctr" rtl="0" eaLnBrk="0" fontAlgn="base" hangingPunct="0">
      <a:spcBef>
        <a:spcPct val="0"/>
      </a:spcBef>
      <a:spcAft>
        <a:spcPct val="0"/>
      </a:spcAft>
      <a:defRPr sz="2400" kern="1200">
        <a:solidFill>
          <a:schemeClr val="tx1"/>
        </a:solidFill>
        <a:latin typeface="Arial" charset="0"/>
        <a:ea typeface="宋体" charset="-122"/>
        <a:cs typeface="+mn-cs"/>
      </a:defRPr>
    </a:lvl4pPr>
    <a:lvl5pPr marL="1828800" algn="ctr" rtl="0" eaLnBrk="0" fontAlgn="base" hangingPunct="0">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60">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a:srgbClr val="0000FF"/>
    <a:srgbClr val="FF99CC"/>
    <a:srgbClr val="D3D8EF"/>
    <a:srgbClr val="2C376C"/>
    <a:srgbClr val="CDD2ED"/>
    <a:srgbClr val="B5BEE3"/>
    <a:srgbClr val="969696"/>
    <a:srgbClr val="99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autoAdjust="0"/>
    <p:restoredTop sz="94612" autoAdjust="0"/>
  </p:normalViewPr>
  <p:slideViewPr>
    <p:cSldViewPr>
      <p:cViewPr varScale="1">
        <p:scale>
          <a:sx n="78" d="100"/>
          <a:sy n="78" d="100"/>
        </p:scale>
        <p:origin x="1406" y="43"/>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defRPr/>
            </a:pPr>
            <a:r>
              <a:rPr lang="en-US" altLang="en-US" sz="1200"/>
              <a:t>Borland</a:t>
            </a:r>
          </a:p>
        </p:txBody>
      </p:sp>
      <p:sp>
        <p:nvSpPr>
          <p:cNvPr id="92163" name="Rectangle 3"/>
          <p:cNvSpPr>
            <a:spLocks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r">
              <a:defRPr/>
            </a:pPr>
            <a:fld id="{45B68AD8-7021-462E-B6BF-11DD8EDF14B2}" type="slidenum">
              <a:rPr lang="zh-CN" altLang="en-US" sz="1200" smtClean="0"/>
              <a:pPr algn="r">
                <a:defRPr/>
              </a:pPr>
              <a:t>‹#›</a:t>
            </a:fld>
            <a:endParaRPr lang="en-US" altLang="zh-CN" sz="1200"/>
          </a:p>
        </p:txBody>
      </p:sp>
      <p:sp>
        <p:nvSpPr>
          <p:cNvPr id="92164" name="Rectangle 4"/>
          <p:cNvSpPr>
            <a:spLocks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l">
              <a:defRPr/>
            </a:pPr>
            <a:r>
              <a:rPr lang="zh-CN" altLang="en-US" sz="1200"/>
              <a:t>9/8/98</a:t>
            </a:r>
          </a:p>
        </p:txBody>
      </p:sp>
    </p:spTree>
    <p:extLst>
      <p:ext uri="{BB962C8B-B14F-4D97-AF65-F5344CB8AC3E}">
        <p14:creationId xmlns:p14="http://schemas.microsoft.com/office/powerpoint/2010/main" val="2299438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1028"/>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p:cNvSpPr>
            <a:spLocks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8550" name="Rectangle 1030"/>
          <p:cNvSpPr>
            <a:spLocks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l">
              <a:defRPr sz="1200" b="1">
                <a:latin typeface="Arial" pitchFamily="34" charset="0"/>
                <a:ea typeface="宋体" pitchFamily="2" charset="-122"/>
              </a:defRPr>
            </a:lvl1pPr>
          </a:lstStyle>
          <a:p>
            <a:pPr>
              <a:defRPr/>
            </a:pPr>
            <a:r>
              <a:rPr lang="zh-CN" altLang="en-US"/>
              <a:t>Confidential, for review only</a:t>
            </a:r>
            <a:endParaRPr lang="en-US" altLang="en-US"/>
          </a:p>
        </p:txBody>
      </p:sp>
      <p:sp>
        <p:nvSpPr>
          <p:cNvPr id="108551" name="Rectangle 1031"/>
          <p:cNvSpPr>
            <a:spLocks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r">
              <a:defRPr sz="1200" b="1">
                <a:latin typeface="Arial" pitchFamily="34" charset="0"/>
                <a:ea typeface="宋体" pitchFamily="2" charset="-122"/>
              </a:defRPr>
            </a:lvl1pPr>
          </a:lstStyle>
          <a:p>
            <a:pPr>
              <a:defRPr/>
            </a:pPr>
            <a:fld id="{F4DF7A96-A52E-434F-B40F-FAE50D3C0B28}" type="slidenum">
              <a:rPr lang="zh-CN" altLang="en-US"/>
              <a:pPr>
                <a:defRPr/>
              </a:pPr>
              <a:t>‹#›</a:t>
            </a:fld>
            <a:endParaRPr lang="en-US" altLang="zh-CN"/>
          </a:p>
        </p:txBody>
      </p:sp>
    </p:spTree>
    <p:extLst>
      <p:ext uri="{BB962C8B-B14F-4D97-AF65-F5344CB8AC3E}">
        <p14:creationId xmlns:p14="http://schemas.microsoft.com/office/powerpoint/2010/main" val="4036238481"/>
      </p:ext>
    </p:extLst>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79875"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DCF7EECD-4C0F-4B75-8FF8-71F48C8C8D06}" type="slidenum">
              <a:rPr lang="zh-CN" altLang="en-US" sz="1200" smtClean="0"/>
              <a:pPr/>
              <a:t>2</a:t>
            </a:fld>
            <a:endParaRPr lang="en-US" altLang="zh-CN" sz="120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p:spPr>
        <p:txBody>
          <a:bodyPr/>
          <a:lstStyle/>
          <a:p>
            <a:endParaRPr lang="zh-CN" altLang="en-US">
              <a:latin typeface="宋体" charset="-122"/>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9091"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2CA12C00-D8E1-495B-B922-2FD52F18BC55}" type="slidenum">
              <a:rPr lang="zh-CN" altLang="en-US" sz="1200" smtClean="0"/>
              <a:pPr/>
              <a:t>58</a:t>
            </a:fld>
            <a:endParaRPr lang="en-US" altLang="zh-CN" sz="1200"/>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p:spPr>
        <p:txBody>
          <a:bodyPr/>
          <a:lstStyle/>
          <a:p>
            <a:endParaRPr lang="zh-CN" altLang="en-US">
              <a:latin typeface="宋体" charset="-122"/>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90115"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AD6540AF-A5B5-4698-BC57-263F843172E8}" type="slidenum">
              <a:rPr lang="zh-CN" altLang="en-US" sz="1200" smtClean="0"/>
              <a:pPr/>
              <a:t>59</a:t>
            </a:fld>
            <a:endParaRPr lang="en-US" altLang="zh-CN" sz="1200"/>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p:spPr>
        <p:txBody>
          <a:bodyPr/>
          <a:lstStyle/>
          <a:p>
            <a:r>
              <a:rPr lang="zh-CN" altLang="en-US">
                <a:latin typeface="宋体" charset="-122"/>
                <a:ea typeface="宋体" charset="-122"/>
              </a:rPr>
              <a:t>选择的方法： </a:t>
            </a:r>
          </a:p>
          <a:p>
            <a:pPr lvl="1"/>
            <a:r>
              <a:rPr lang="zh-CN" altLang="en-US">
                <a:latin typeface="宋体" charset="-122"/>
                <a:ea typeface="宋体" charset="-122"/>
              </a:rPr>
              <a:t>基于规则的启发式优化</a:t>
            </a:r>
          </a:p>
          <a:p>
            <a:pPr lvl="1"/>
            <a:r>
              <a:rPr lang="zh-CN" altLang="en-US">
                <a:latin typeface="宋体" charset="-122"/>
                <a:ea typeface="宋体" charset="-122"/>
              </a:rPr>
              <a:t>基于代价估算的优化</a:t>
            </a:r>
          </a:p>
          <a:p>
            <a:pPr lvl="1"/>
            <a:r>
              <a:rPr lang="zh-CN" altLang="en-US">
                <a:latin typeface="宋体" charset="-122"/>
                <a:ea typeface="宋体" charset="-122"/>
              </a:rPr>
              <a:t>两者结合的优化方法</a:t>
            </a:r>
          </a:p>
          <a:p>
            <a:endParaRPr lang="zh-CN" altLang="en-US">
              <a:latin typeface="宋体" charset="-122"/>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91139"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32B49C4C-9197-47C8-9C51-9299F2ECF428}" type="slidenum">
              <a:rPr lang="zh-CN" altLang="en-US" sz="1200" smtClean="0"/>
              <a:pPr/>
              <a:t>74</a:t>
            </a:fld>
            <a:endParaRPr lang="en-US" altLang="zh-CN" sz="1200"/>
          </a:p>
        </p:txBody>
      </p:sp>
      <p:sp>
        <p:nvSpPr>
          <p:cNvPr id="91140" name="Rectangle 2"/>
          <p:cNvSpPr>
            <a:spLocks noGrp="1" noRot="1" noChangeAspect="1" noChangeArrowheads="1" noTextEdit="1"/>
          </p:cNvSpPr>
          <p:nvPr>
            <p:ph type="sldImg"/>
          </p:nvPr>
        </p:nvSpPr>
        <p:spPr>
          <a:xfrm>
            <a:off x="3103563" y="514350"/>
            <a:ext cx="3714750" cy="2571750"/>
          </a:xfrm>
          <a:ln/>
        </p:spPr>
      </p:sp>
      <p:sp>
        <p:nvSpPr>
          <p:cNvPr id="91141" name="Rectangle 3"/>
          <p:cNvSpPr>
            <a:spLocks noGrp="1" noChangeArrowheads="1"/>
          </p:cNvSpPr>
          <p:nvPr>
            <p:ph type="body" idx="1"/>
          </p:nvPr>
        </p:nvSpPr>
        <p:spPr>
          <a:xfrm>
            <a:off x="1322388" y="3255963"/>
            <a:ext cx="7278687" cy="3086100"/>
          </a:xfrm>
          <a:noFill/>
        </p:spPr>
        <p:txBody>
          <a:bodyPr/>
          <a:lstStyle/>
          <a:p>
            <a:endParaRPr lang="zh-TW" altLang="en-US">
              <a:latin typeface="宋体" charset="-122"/>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0899"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C5CBD6BF-0F49-4273-88B3-607B1DA8B7F0}" type="slidenum">
              <a:rPr lang="zh-CN" altLang="en-US" sz="1200" smtClean="0"/>
              <a:pPr/>
              <a:t>3</a:t>
            </a:fld>
            <a:endParaRPr lang="en-US" altLang="zh-CN" sz="1200"/>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p:spPr>
        <p:txBody>
          <a:bodyPr/>
          <a:lstStyle/>
          <a:p>
            <a:endParaRPr lang="zh-CN" altLang="en-US">
              <a:latin typeface="宋体" charset="-122"/>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1923"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FAC8D01E-90FD-49D8-9680-A4FCEDCD49CA}" type="slidenum">
              <a:rPr lang="zh-CN" altLang="en-US" sz="1200" smtClean="0"/>
              <a:pPr/>
              <a:t>18</a:t>
            </a:fld>
            <a:endParaRPr lang="en-US" altLang="zh-CN" sz="120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p:spPr>
        <p:txBody>
          <a:bodyPr/>
          <a:lstStyle/>
          <a:p>
            <a:r>
              <a:rPr lang="zh-CN" altLang="en-US">
                <a:latin typeface="宋体" charset="-122"/>
                <a:ea typeface="宋体" charset="-122"/>
              </a:rPr>
              <a:t>连接是从两个关系的笛卡尔积中选择满足连接条件的元组。</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2947"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773022D6-5C35-4D66-B86F-7A272CD005F0}" type="slidenum">
              <a:rPr lang="zh-CN" altLang="en-US" sz="1200" smtClean="0"/>
              <a:pPr/>
              <a:t>27</a:t>
            </a:fld>
            <a:endParaRPr lang="en-US" altLang="zh-CN" sz="1200"/>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p:spPr>
        <p:txBody>
          <a:bodyPr/>
          <a:lstStyle/>
          <a:p>
            <a:endParaRPr lang="zh-CN" altLang="en-US">
              <a:latin typeface="宋体" charset="-122"/>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3971"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9A10BE8E-FA08-4E99-BDD4-41ED50DB294D}" type="slidenum">
              <a:rPr lang="zh-CN" altLang="en-US" sz="1200" smtClean="0"/>
              <a:pPr/>
              <a:t>32</a:t>
            </a:fld>
            <a:endParaRPr lang="en-US" altLang="zh-CN" sz="1200"/>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p:spPr>
        <p:txBody>
          <a:bodyPr/>
          <a:lstStyle/>
          <a:p>
            <a:pPr algn="just">
              <a:lnSpc>
                <a:spcPct val="100000"/>
              </a:lnSpc>
            </a:pPr>
            <a:r>
              <a:rPr lang="zh-CN" altLang="en-US">
                <a:latin typeface="宋体" charset="-122"/>
                <a:ea typeface="宋体" charset="-122"/>
              </a:rPr>
              <a:t>设</a:t>
            </a:r>
            <a:r>
              <a:rPr lang="en-US" altLang="zh-CN">
                <a:latin typeface="宋体" charset="-122"/>
                <a:ea typeface="宋体" charset="-122"/>
              </a:rPr>
              <a:t>SC</a:t>
            </a:r>
            <a:r>
              <a:rPr lang="zh-CN" altLang="en-US">
                <a:latin typeface="宋体" charset="-122"/>
                <a:ea typeface="宋体" charset="-122"/>
              </a:rPr>
              <a:t>表有</a:t>
            </a:r>
            <a:r>
              <a:rPr lang="en-US" altLang="zh-CN">
                <a:latin typeface="宋体" charset="-122"/>
                <a:ea typeface="宋体" charset="-122"/>
              </a:rPr>
              <a:t>10000</a:t>
            </a:r>
            <a:r>
              <a:rPr lang="zh-CN" altLang="en-US">
                <a:latin typeface="宋体" charset="-122"/>
                <a:ea typeface="宋体" charset="-122"/>
              </a:rPr>
              <a:t>个选课记录，</a:t>
            </a:r>
          </a:p>
          <a:p>
            <a:pPr algn="just">
              <a:lnSpc>
                <a:spcPct val="100000"/>
              </a:lnSpc>
              <a:buFontTx/>
              <a:buNone/>
            </a:pPr>
            <a:r>
              <a:rPr lang="en-US" altLang="zh-CN">
                <a:latin typeface="宋体" charset="-122"/>
                <a:ea typeface="宋体" charset="-122"/>
              </a:rPr>
              <a:t>    Course</a:t>
            </a:r>
            <a:r>
              <a:rPr lang="zh-CN" altLang="en-US">
                <a:latin typeface="宋体" charset="-122"/>
                <a:ea typeface="宋体" charset="-122"/>
              </a:rPr>
              <a:t>表有</a:t>
            </a:r>
            <a:r>
              <a:rPr lang="en-US" altLang="zh-CN">
                <a:latin typeface="宋体" charset="-122"/>
                <a:ea typeface="宋体" charset="-122"/>
              </a:rPr>
              <a:t>100</a:t>
            </a:r>
            <a:r>
              <a:rPr lang="zh-CN" altLang="en-US">
                <a:latin typeface="宋体" charset="-122"/>
                <a:ea typeface="宋体" charset="-122"/>
              </a:rPr>
              <a:t>个课程记录，</a:t>
            </a:r>
          </a:p>
          <a:p>
            <a:pPr algn="just">
              <a:lnSpc>
                <a:spcPct val="100000"/>
              </a:lnSpc>
              <a:buFontTx/>
              <a:buNone/>
            </a:pPr>
            <a:r>
              <a:rPr lang="zh-CN" altLang="en-US">
                <a:latin typeface="宋体" charset="-122"/>
                <a:ea typeface="宋体" charset="-122"/>
              </a:rPr>
              <a:t>满足条件的元组，即选修</a:t>
            </a:r>
            <a:r>
              <a:rPr lang="zh-CN" altLang="en-US">
                <a:latin typeface="Arial" charset="0"/>
                <a:ea typeface="宋体" charset="-122"/>
              </a:rPr>
              <a:t>“</a:t>
            </a:r>
            <a:r>
              <a:rPr lang="en-US" altLang="zh-CN">
                <a:latin typeface="宋体" charset="-122"/>
                <a:ea typeface="宋体" charset="-122"/>
              </a:rPr>
              <a:t>DataBase</a:t>
            </a:r>
            <a:r>
              <a:rPr lang="en-US" altLang="zh-CN">
                <a:latin typeface="Arial" charset="0"/>
                <a:ea typeface="宋体" charset="-122"/>
              </a:rPr>
              <a:t>”</a:t>
            </a:r>
            <a:r>
              <a:rPr lang="zh-CN" altLang="en-US">
                <a:latin typeface="宋体" charset="-122"/>
                <a:ea typeface="宋体" charset="-122"/>
              </a:rPr>
              <a:t>的选课记录有</a:t>
            </a:r>
            <a:r>
              <a:rPr lang="en-US" altLang="zh-CN">
                <a:latin typeface="宋体" charset="-122"/>
                <a:ea typeface="宋体" charset="-122"/>
              </a:rPr>
              <a:t>100</a:t>
            </a:r>
            <a:r>
              <a:rPr lang="zh-CN" altLang="en-US">
                <a:latin typeface="宋体" charset="-122"/>
                <a:ea typeface="宋体" charset="-122"/>
              </a:rPr>
              <a:t>个</a:t>
            </a:r>
          </a:p>
          <a:p>
            <a:pPr algn="just">
              <a:lnSpc>
                <a:spcPct val="100000"/>
              </a:lnSpc>
            </a:pPr>
            <a:r>
              <a:rPr lang="zh-CN" altLang="en-US">
                <a:latin typeface="宋体" charset="-122"/>
                <a:ea typeface="宋体" charset="-122"/>
              </a:rPr>
              <a:t>这里我们只是对查询执行过程进行粗略的估计，主要考虑</a:t>
            </a:r>
            <a:r>
              <a:rPr lang="en-US" altLang="zh-CN">
                <a:latin typeface="宋体" charset="-122"/>
                <a:ea typeface="宋体" charset="-122"/>
              </a:rPr>
              <a:t>I/O</a:t>
            </a:r>
            <a:r>
              <a:rPr lang="zh-CN" altLang="en-US">
                <a:latin typeface="宋体" charset="-122"/>
                <a:ea typeface="宋体" charset="-122"/>
              </a:rPr>
              <a:t>的代价，而</a:t>
            </a:r>
            <a:r>
              <a:rPr lang="en-US" altLang="zh-CN">
                <a:latin typeface="宋体" charset="-122"/>
                <a:ea typeface="宋体" charset="-122"/>
              </a:rPr>
              <a:t>CPU</a:t>
            </a:r>
            <a:r>
              <a:rPr lang="zh-CN" altLang="en-US">
                <a:latin typeface="宋体" charset="-122"/>
                <a:ea typeface="宋体" charset="-122"/>
              </a:rPr>
              <a:t>的代价忽略不计。  </a:t>
            </a:r>
          </a:p>
          <a:p>
            <a:pPr>
              <a:buFontTx/>
              <a:buNone/>
            </a:pPr>
            <a:r>
              <a:rPr lang="zh-CN" altLang="en-US">
                <a:latin typeface="宋体" charset="-122"/>
                <a:ea typeface="宋体" charset="-122"/>
              </a:rPr>
              <a:t>还可以写出几种等价的关系代数表达式，但分析这三种就足以说明问题了。后面将看到由于查询执行的策略不同，查询时间相差很大。</a:t>
            </a:r>
          </a:p>
          <a:p>
            <a:pPr algn="just">
              <a:lnSpc>
                <a:spcPct val="100000"/>
              </a:lnSpc>
            </a:pPr>
            <a:endParaRPr lang="en-US" altLang="zh-CN">
              <a:latin typeface="宋体" charset="-122"/>
              <a:ea typeface="宋体" charset="-122"/>
            </a:endParaRPr>
          </a:p>
          <a:p>
            <a:endParaRPr lang="zh-CN" altLang="en-US">
              <a:latin typeface="宋体" charset="-122"/>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4995"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E84B53A4-FDA0-47F5-A5FE-5B405B4C7510}" type="slidenum">
              <a:rPr lang="zh-CN" altLang="en-US" sz="1200" smtClean="0"/>
              <a:pPr/>
              <a:t>38</a:t>
            </a:fld>
            <a:endParaRPr lang="en-US" altLang="zh-CN" sz="120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p:spPr>
        <p:txBody>
          <a:bodyPr/>
          <a:lstStyle/>
          <a:p>
            <a:r>
              <a:rPr lang="zh-CN" altLang="en-US">
                <a:latin typeface="宋体" charset="-122"/>
                <a:ea typeface="宋体" charset="-122"/>
              </a:rPr>
              <a:t>在第一个表达式中，</a:t>
            </a:r>
          </a:p>
          <a:p>
            <a:endParaRPr lang="zh-CN" altLang="en-US">
              <a:latin typeface="宋体" charset="-122"/>
              <a:ea typeface="宋体" charset="-122"/>
            </a:endParaRPr>
          </a:p>
          <a:p>
            <a:pPr>
              <a:buFontTx/>
              <a:buNone/>
            </a:pPr>
            <a:r>
              <a:rPr lang="zh-CN" altLang="en-US">
                <a:latin typeface="宋体" charset="-122"/>
                <a:ea typeface="宋体" charset="-122"/>
              </a:rPr>
              <a:t>以笛卡尔积的方式实现两个关系的查询。</a:t>
            </a:r>
          </a:p>
          <a:p>
            <a:r>
              <a:rPr lang="zh-CN" altLang="en-US">
                <a:latin typeface="宋体" charset="-122"/>
                <a:ea typeface="宋体" charset="-122"/>
              </a:rPr>
              <a:t>在第一个表达式基础上，将选择条件</a:t>
            </a:r>
            <a:r>
              <a:rPr lang="en-US" altLang="zh-CN">
                <a:latin typeface="宋体" charset="-122"/>
                <a:ea typeface="宋体" charset="-122"/>
              </a:rPr>
              <a:t>Course.Cno = SC.Cno</a:t>
            </a:r>
            <a:r>
              <a:rPr lang="zh-CN" altLang="en-US">
                <a:latin typeface="宋体" charset="-122"/>
                <a:ea typeface="宋体" charset="-122"/>
              </a:rPr>
              <a:t>与笛卡尔积组合成连接操作就得到了第二个表达式</a:t>
            </a:r>
            <a:r>
              <a:rPr lang="en-US" altLang="zh-CN">
                <a:latin typeface="宋体" charset="-122"/>
                <a:ea typeface="宋体" charset="-122"/>
              </a:rPr>
              <a:t>П</a:t>
            </a:r>
            <a:r>
              <a:rPr lang="en-US" altLang="zh-CN" baseline="-10000">
                <a:latin typeface="宋体" charset="-122"/>
                <a:ea typeface="宋体" charset="-122"/>
              </a:rPr>
              <a:t>Grade</a:t>
            </a:r>
            <a:r>
              <a:rPr lang="en-US" altLang="zh-CN">
                <a:latin typeface="宋体" charset="-122"/>
                <a:ea typeface="宋体" charset="-122"/>
              </a:rPr>
              <a:t>(б</a:t>
            </a:r>
            <a:r>
              <a:rPr lang="en-US" altLang="zh-CN" baseline="-25000">
                <a:latin typeface="宋体" charset="-122"/>
                <a:ea typeface="宋体" charset="-122"/>
              </a:rPr>
              <a:t>Course.Cname=</a:t>
            </a:r>
            <a:r>
              <a:rPr lang="en-US" altLang="zh-CN" baseline="-25000">
                <a:latin typeface="Arial" charset="0"/>
                <a:ea typeface="宋体" charset="-122"/>
              </a:rPr>
              <a:t>‘</a:t>
            </a:r>
            <a:r>
              <a:rPr lang="en-US" altLang="zh-CN" baseline="-25000">
                <a:latin typeface="宋体" charset="-122"/>
                <a:ea typeface="宋体" charset="-122"/>
              </a:rPr>
              <a:t>DataBase</a:t>
            </a:r>
            <a:r>
              <a:rPr lang="en-US" altLang="zh-CN" baseline="-25000">
                <a:latin typeface="Arial" charset="0"/>
                <a:ea typeface="宋体" charset="-122"/>
              </a:rPr>
              <a:t>’</a:t>
            </a:r>
            <a:r>
              <a:rPr lang="en-US" altLang="zh-CN" baseline="-25000">
                <a:latin typeface="宋体" charset="-122"/>
                <a:ea typeface="宋体" charset="-122"/>
              </a:rPr>
              <a:t> </a:t>
            </a:r>
            <a:r>
              <a:rPr lang="en-US" altLang="zh-CN">
                <a:latin typeface="宋体" charset="-122"/>
                <a:ea typeface="宋体" charset="-122"/>
              </a:rPr>
              <a:t>(Course </a:t>
            </a:r>
            <a:r>
              <a:rPr lang="en-US" altLang="zh-CN" sz="1400">
                <a:latin typeface="Lucida Sans Unicode" pitchFamily="34" charset="0"/>
                <a:ea typeface="宋体" charset="-122"/>
              </a:rPr>
              <a:t>⋈</a:t>
            </a:r>
            <a:r>
              <a:rPr lang="en-US" altLang="zh-CN">
                <a:latin typeface="宋体" charset="-122"/>
                <a:ea typeface="宋体" charset="-122"/>
              </a:rPr>
              <a:t> SC))</a:t>
            </a:r>
            <a:r>
              <a:rPr lang="zh-CN" altLang="en-US">
                <a:latin typeface="宋体" charset="-122"/>
                <a:ea typeface="宋体" charset="-122"/>
              </a:rPr>
              <a:t> 。</a:t>
            </a:r>
          </a:p>
          <a:p>
            <a:r>
              <a:rPr lang="en-US" altLang="zh-CN">
                <a:latin typeface="宋体" charset="-122"/>
                <a:ea typeface="宋体" charset="-122"/>
              </a:rPr>
              <a:t>П</a:t>
            </a:r>
            <a:r>
              <a:rPr lang="en-US" altLang="zh-CN" baseline="-25000">
                <a:latin typeface="宋体" charset="-122"/>
                <a:ea typeface="宋体" charset="-122"/>
              </a:rPr>
              <a:t>Sname</a:t>
            </a:r>
            <a:r>
              <a:rPr lang="en-US" altLang="zh-CN">
                <a:latin typeface="宋体" charset="-122"/>
                <a:ea typeface="宋体" charset="-122"/>
              </a:rPr>
              <a:t>(Course </a:t>
            </a:r>
            <a:r>
              <a:rPr lang="en-US" altLang="zh-CN" sz="1400">
                <a:latin typeface="Lucida Sans Unicode" pitchFamily="34" charset="0"/>
                <a:ea typeface="宋体" charset="-122"/>
              </a:rPr>
              <a:t>⋈</a:t>
            </a:r>
            <a:r>
              <a:rPr lang="en-US" altLang="zh-CN">
                <a:latin typeface="宋体" charset="-122"/>
                <a:ea typeface="宋体" charset="-122"/>
              </a:rPr>
              <a:t> б</a:t>
            </a:r>
            <a:r>
              <a:rPr lang="en-US" altLang="zh-CN" baseline="-25000">
                <a:latin typeface="宋体" charset="-122"/>
                <a:ea typeface="宋体" charset="-122"/>
              </a:rPr>
              <a:t>Course.Cname=</a:t>
            </a:r>
            <a:r>
              <a:rPr lang="en-US" altLang="zh-CN" baseline="-25000">
                <a:latin typeface="Arial" charset="0"/>
                <a:ea typeface="宋体" charset="-122"/>
              </a:rPr>
              <a:t>‘</a:t>
            </a:r>
            <a:r>
              <a:rPr lang="en-US" altLang="zh-CN" baseline="-25000">
                <a:latin typeface="宋体" charset="-122"/>
                <a:ea typeface="宋体" charset="-122"/>
              </a:rPr>
              <a:t>DataBase</a:t>
            </a:r>
            <a:r>
              <a:rPr lang="en-US" altLang="zh-CN" baseline="-25000">
                <a:latin typeface="Arial" charset="0"/>
                <a:ea typeface="宋体" charset="-122"/>
              </a:rPr>
              <a:t>’</a:t>
            </a:r>
            <a:r>
              <a:rPr lang="en-US" altLang="zh-CN">
                <a:latin typeface="宋体" charset="-122"/>
                <a:ea typeface="宋体" charset="-122"/>
              </a:rPr>
              <a:t>(SC))</a:t>
            </a:r>
            <a:endParaRPr lang="zh-CN" altLang="en-US">
              <a:latin typeface="宋体" charset="-122"/>
              <a:ea typeface="宋体" charset="-122"/>
            </a:endParaRPr>
          </a:p>
          <a:p>
            <a:r>
              <a:rPr lang="zh-CN" altLang="en-US">
                <a:latin typeface="宋体" charset="-122"/>
                <a:ea typeface="宋体" charset="-122"/>
              </a:rPr>
              <a:t>将选择条件</a:t>
            </a:r>
            <a:r>
              <a:rPr lang="en-US" altLang="zh-CN">
                <a:latin typeface="宋体" charset="-122"/>
                <a:ea typeface="宋体" charset="-122"/>
              </a:rPr>
              <a:t>Course.Cname =</a:t>
            </a:r>
            <a:r>
              <a:rPr lang="en-US" altLang="zh-CN">
                <a:latin typeface="Arial" charset="0"/>
                <a:ea typeface="宋体" charset="-122"/>
              </a:rPr>
              <a:t>‘</a:t>
            </a:r>
            <a:r>
              <a:rPr lang="en-US" altLang="zh-CN">
                <a:latin typeface="宋体" charset="-122"/>
                <a:ea typeface="宋体" charset="-122"/>
              </a:rPr>
              <a:t>DataBase</a:t>
            </a:r>
            <a:r>
              <a:rPr lang="en-US" altLang="zh-CN">
                <a:latin typeface="Arial" charset="0"/>
                <a:ea typeface="宋体" charset="-122"/>
              </a:rPr>
              <a:t>’</a:t>
            </a:r>
            <a:r>
              <a:rPr lang="zh-CN" altLang="en-US">
                <a:latin typeface="宋体" charset="-122"/>
                <a:ea typeface="宋体" charset="-122"/>
              </a:rPr>
              <a:t>移到连接操作中的关系</a:t>
            </a:r>
            <a:r>
              <a:rPr lang="en-US" altLang="zh-CN">
                <a:latin typeface="宋体" charset="-122"/>
                <a:ea typeface="宋体" charset="-122"/>
              </a:rPr>
              <a:t>Course</a:t>
            </a:r>
            <a:r>
              <a:rPr lang="zh-CN" altLang="en-US">
                <a:latin typeface="宋体" charset="-122"/>
                <a:ea typeface="宋体" charset="-122"/>
              </a:rPr>
              <a:t>中，就得到了第三个表达式。</a:t>
            </a:r>
          </a:p>
          <a:p>
            <a:r>
              <a:rPr lang="zh-CN" altLang="en-US">
                <a:latin typeface="宋体" charset="-122"/>
                <a:ea typeface="宋体" charset="-122"/>
              </a:rPr>
              <a:t>每一次变换都使参加连接的元组大大减少，进而提高了查询效率，这就是代数优化。 </a:t>
            </a:r>
          </a:p>
          <a:p>
            <a:endParaRPr lang="zh-CN" altLang="en-US">
              <a:latin typeface="宋体" charset="-122"/>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6019"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489CAB6F-98FB-4A85-BA9F-402EDE39CD1A}" type="slidenum">
              <a:rPr lang="zh-CN" altLang="en-US" sz="1200" smtClean="0"/>
              <a:pPr/>
              <a:t>40</a:t>
            </a:fld>
            <a:endParaRPr lang="en-US" altLang="zh-CN" sz="1200"/>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p:spPr>
        <p:txBody>
          <a:bodyPr/>
          <a:lstStyle/>
          <a:p>
            <a:endParaRPr lang="zh-CN" altLang="en-US">
              <a:latin typeface="宋体" charset="-122"/>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7043"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4E91BDEC-B9F2-4024-A8BC-37136420DDF5}" type="slidenum">
              <a:rPr lang="zh-CN" altLang="en-US" sz="1200" smtClean="0"/>
              <a:pPr/>
              <a:t>41</a:t>
            </a:fld>
            <a:endParaRPr lang="en-US" altLang="zh-CN" sz="1200"/>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p:spPr>
        <p:txBody>
          <a:bodyPr/>
          <a:lstStyle/>
          <a:p>
            <a:pPr algn="just">
              <a:lnSpc>
                <a:spcPct val="100000"/>
              </a:lnSpc>
              <a:spcBef>
                <a:spcPct val="0"/>
              </a:spcBef>
            </a:pPr>
            <a:r>
              <a:rPr lang="zh-CN" altLang="en-US">
                <a:latin typeface="宋体" charset="-122"/>
                <a:ea typeface="宋体" charset="-122"/>
              </a:rPr>
              <a:t>各种查询语义都可以转换成关系代数表达式，因此关系代数表达式的优化是查询优化的基本课题。</a:t>
            </a:r>
          </a:p>
          <a:p>
            <a:endParaRPr lang="zh-CN" altLang="en-US">
              <a:latin typeface="宋体" charset="-122"/>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8067"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D27CF3C7-98F6-49BC-8135-5495D955EF3B}" type="slidenum">
              <a:rPr lang="zh-CN" altLang="en-US" sz="1200" smtClean="0"/>
              <a:pPr/>
              <a:t>46</a:t>
            </a:fld>
            <a:endParaRPr lang="en-US" altLang="zh-CN" sz="1200"/>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p:spPr>
        <p:txBody>
          <a:bodyPr/>
          <a:lstStyle/>
          <a:p>
            <a:pPr algn="just">
              <a:lnSpc>
                <a:spcPct val="130000"/>
              </a:lnSpc>
              <a:buFontTx/>
              <a:buNone/>
            </a:pPr>
            <a:r>
              <a:rPr lang="en-US" altLang="zh-CN">
                <a:latin typeface="宋体" charset="-122"/>
                <a:ea typeface="宋体" charset="-122"/>
              </a:rPr>
              <a:t>1-2:   </a:t>
            </a:r>
            <a:r>
              <a:rPr lang="zh-CN" altLang="en-US">
                <a:solidFill>
                  <a:srgbClr val="0000FF"/>
                </a:solidFill>
                <a:latin typeface="宋体" charset="-122"/>
                <a:ea typeface="宋体" charset="-122"/>
              </a:rPr>
              <a:t>连接、笛卡尔积</a:t>
            </a:r>
            <a:r>
              <a:rPr lang="zh-CN" altLang="en-US">
                <a:latin typeface="宋体" charset="-122"/>
                <a:ea typeface="宋体" charset="-122"/>
              </a:rPr>
              <a:t>的交换律、结合律</a:t>
            </a:r>
          </a:p>
          <a:p>
            <a:pPr algn="just">
              <a:lnSpc>
                <a:spcPct val="130000"/>
              </a:lnSpc>
              <a:buFontTx/>
              <a:buNone/>
            </a:pPr>
            <a:r>
              <a:rPr lang="en-US" altLang="zh-CN">
                <a:latin typeface="宋体" charset="-122"/>
                <a:ea typeface="宋体" charset="-122"/>
              </a:rPr>
              <a:t>3</a:t>
            </a:r>
            <a:r>
              <a:rPr lang="zh-CN" altLang="en-US">
                <a:latin typeface="宋体" charset="-122"/>
                <a:ea typeface="宋体" charset="-122"/>
              </a:rPr>
              <a:t>：    合并或分解</a:t>
            </a:r>
            <a:r>
              <a:rPr lang="zh-CN" altLang="en-US">
                <a:solidFill>
                  <a:srgbClr val="0000FF"/>
                </a:solidFill>
                <a:latin typeface="宋体" charset="-122"/>
                <a:ea typeface="宋体" charset="-122"/>
              </a:rPr>
              <a:t>投影</a:t>
            </a:r>
            <a:r>
              <a:rPr lang="zh-CN" altLang="en-US">
                <a:latin typeface="宋体" charset="-122"/>
                <a:ea typeface="宋体" charset="-122"/>
              </a:rPr>
              <a:t>运算</a:t>
            </a:r>
          </a:p>
          <a:p>
            <a:pPr algn="just">
              <a:lnSpc>
                <a:spcPct val="130000"/>
              </a:lnSpc>
              <a:buFontTx/>
              <a:buNone/>
            </a:pPr>
            <a:r>
              <a:rPr lang="en-US" altLang="zh-CN">
                <a:latin typeface="宋体" charset="-122"/>
                <a:ea typeface="宋体" charset="-122"/>
              </a:rPr>
              <a:t>4</a:t>
            </a:r>
            <a:r>
              <a:rPr lang="zh-CN" altLang="en-US">
                <a:latin typeface="宋体" charset="-122"/>
                <a:ea typeface="宋体" charset="-122"/>
              </a:rPr>
              <a:t>：    合并或分解</a:t>
            </a:r>
            <a:r>
              <a:rPr lang="zh-CN" altLang="en-US">
                <a:solidFill>
                  <a:srgbClr val="0000FF"/>
                </a:solidFill>
                <a:latin typeface="宋体" charset="-122"/>
                <a:ea typeface="宋体" charset="-122"/>
              </a:rPr>
              <a:t>选择</a:t>
            </a:r>
            <a:r>
              <a:rPr lang="zh-CN" altLang="en-US">
                <a:latin typeface="宋体" charset="-122"/>
                <a:ea typeface="宋体" charset="-122"/>
              </a:rPr>
              <a:t>运算</a:t>
            </a:r>
          </a:p>
          <a:p>
            <a:pPr algn="just">
              <a:lnSpc>
                <a:spcPct val="130000"/>
              </a:lnSpc>
              <a:buFontTx/>
              <a:buNone/>
            </a:pPr>
            <a:r>
              <a:rPr lang="en-US" altLang="zh-CN">
                <a:latin typeface="宋体" charset="-122"/>
                <a:ea typeface="宋体" charset="-122"/>
              </a:rPr>
              <a:t>5-8</a:t>
            </a:r>
            <a:r>
              <a:rPr lang="zh-CN" altLang="en-US">
                <a:latin typeface="宋体" charset="-122"/>
                <a:ea typeface="宋体" charset="-122"/>
              </a:rPr>
              <a:t>： 选择运算与其他运算交换</a:t>
            </a:r>
          </a:p>
          <a:p>
            <a:pPr>
              <a:lnSpc>
                <a:spcPct val="130000"/>
              </a:lnSpc>
              <a:buFontTx/>
              <a:buNone/>
            </a:pPr>
            <a:r>
              <a:rPr lang="en-US" altLang="zh-CN">
                <a:latin typeface="宋体" charset="-122"/>
                <a:ea typeface="宋体" charset="-122"/>
              </a:rPr>
              <a:t>5</a:t>
            </a:r>
            <a:r>
              <a:rPr lang="zh-CN" altLang="en-US">
                <a:latin typeface="宋体" charset="-122"/>
                <a:ea typeface="宋体" charset="-122"/>
              </a:rPr>
              <a:t>，</a:t>
            </a:r>
            <a:r>
              <a:rPr lang="en-US" altLang="zh-CN">
                <a:latin typeface="宋体" charset="-122"/>
                <a:ea typeface="宋体" charset="-122"/>
              </a:rPr>
              <a:t>9</a:t>
            </a:r>
            <a:r>
              <a:rPr lang="zh-CN" altLang="en-US">
                <a:latin typeface="宋体" charset="-122"/>
                <a:ea typeface="宋体" charset="-122"/>
              </a:rPr>
              <a:t>，</a:t>
            </a:r>
            <a:r>
              <a:rPr lang="en-US" altLang="zh-CN">
                <a:latin typeface="宋体" charset="-122"/>
                <a:ea typeface="宋体" charset="-122"/>
              </a:rPr>
              <a:t>10</a:t>
            </a:r>
            <a:r>
              <a:rPr lang="zh-CN" altLang="en-US">
                <a:latin typeface="宋体" charset="-122"/>
                <a:ea typeface="宋体" charset="-122"/>
              </a:rPr>
              <a:t>： 投影运算与其他运算交换 </a:t>
            </a:r>
          </a:p>
          <a:p>
            <a:endParaRPr lang="zh-CN" altLang="en-US">
              <a:latin typeface="宋体" charset="-122"/>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a:t>Speaker’s Name,</a:t>
            </a:r>
          </a:p>
          <a:p>
            <a:pPr lvl="0"/>
            <a:r>
              <a:rPr lang="en-US" altLang="en-US" noProof="0"/>
              <a:t>Speaker’s Title</a:t>
            </a:r>
          </a:p>
        </p:txBody>
      </p:sp>
      <p:sp>
        <p:nvSpPr>
          <p:cNvPr id="105476" name="Rectangle 4"/>
          <p:cNvSpPr>
            <a:spLocks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a:t>Click to edit Master title style</a:t>
            </a:r>
          </a:p>
        </p:txBody>
      </p:sp>
    </p:spTree>
    <p:extLst>
      <p:ext uri="{BB962C8B-B14F-4D97-AF65-F5344CB8AC3E}">
        <p14:creationId xmlns:p14="http://schemas.microsoft.com/office/powerpoint/2010/main" val="418325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1AC54B3E-7655-4149-99C5-E3EF7D02861C}"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2A8DE3A3-F474-4772-BD4B-52248DC62758}" type="datetime1">
              <a:rPr lang="zh-CN" altLang="en-US"/>
              <a:pPr>
                <a:defRPr/>
              </a:pPr>
              <a:t>2024/4/17</a:t>
            </a:fld>
            <a:endParaRPr lang="en-US" altLang="zh-CN" sz="1000"/>
          </a:p>
        </p:txBody>
      </p:sp>
    </p:spTree>
    <p:extLst>
      <p:ext uri="{BB962C8B-B14F-4D97-AF65-F5344CB8AC3E}">
        <p14:creationId xmlns:p14="http://schemas.microsoft.com/office/powerpoint/2010/main" val="186387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1472BDD2-5C58-4D73-9C02-C58FFF3BF9DB}"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158F759B-E85C-4988-95ED-57472E4F9767}" type="datetime1">
              <a:rPr lang="zh-CN" altLang="en-US"/>
              <a:pPr>
                <a:defRPr/>
              </a:pPr>
              <a:t>2024/4/17</a:t>
            </a:fld>
            <a:endParaRPr lang="en-US" altLang="zh-CN" sz="1000"/>
          </a:p>
        </p:txBody>
      </p:sp>
    </p:spTree>
    <p:extLst>
      <p:ext uri="{BB962C8B-B14F-4D97-AF65-F5344CB8AC3E}">
        <p14:creationId xmlns:p14="http://schemas.microsoft.com/office/powerpoint/2010/main" val="48417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255588"/>
            <a:ext cx="8820150" cy="658812"/>
          </a:xfrm>
        </p:spPr>
        <p:txBody>
          <a:bodyPr/>
          <a:lstStyle/>
          <a:p>
            <a:r>
              <a:rPr lang="zh-CN" altLang="en-US"/>
              <a:t>单击此处编辑母版标题样式</a:t>
            </a:r>
          </a:p>
        </p:txBody>
      </p:sp>
      <p:sp>
        <p:nvSpPr>
          <p:cNvPr id="3" name="文本占位符 2"/>
          <p:cNvSpPr>
            <a:spLocks noGrp="1"/>
          </p:cNvSpPr>
          <p:nvPr>
            <p:ph type="body" sz="half" idx="1"/>
          </p:nvPr>
        </p:nvSpPr>
        <p:spPr>
          <a:xfrm>
            <a:off x="650875" y="1143000"/>
            <a:ext cx="4333875" cy="2517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517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55266A8F-AA25-466A-9C7C-B38E79287417}"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DE451C73-DD98-47B9-818A-297944D0DE1E}" type="datetime1">
              <a:rPr lang="zh-CN" altLang="en-US"/>
              <a:pPr>
                <a:defRPr/>
              </a:pPr>
              <a:t>2024/4/17</a:t>
            </a:fld>
            <a:endParaRPr lang="en-US" altLang="zh-CN" sz="1000"/>
          </a:p>
        </p:txBody>
      </p:sp>
    </p:spTree>
    <p:extLst>
      <p:ext uri="{BB962C8B-B14F-4D97-AF65-F5344CB8AC3E}">
        <p14:creationId xmlns:p14="http://schemas.microsoft.com/office/powerpoint/2010/main" val="50407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8E85C290-66D7-462D-A3D3-BF1D489C307C}"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243232A3-5862-4980-BEDF-A7E6FECDDA58}" type="datetime1">
              <a:rPr lang="zh-CN" altLang="en-US"/>
              <a:pPr>
                <a:defRPr/>
              </a:pPr>
              <a:t>2024/4/17</a:t>
            </a:fld>
            <a:endParaRPr lang="en-US" altLang="zh-CN" sz="1000"/>
          </a:p>
        </p:txBody>
      </p:sp>
    </p:spTree>
    <p:extLst>
      <p:ext uri="{BB962C8B-B14F-4D97-AF65-F5344CB8AC3E}">
        <p14:creationId xmlns:p14="http://schemas.microsoft.com/office/powerpoint/2010/main" val="71105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6DCD30C9-8766-4777-BD9E-228E2EEA9FA5}"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AB4AD31A-6BD5-412C-B682-2F6DDBFB9341}" type="datetime1">
              <a:rPr lang="zh-CN" altLang="en-US"/>
              <a:pPr>
                <a:defRPr/>
              </a:pPr>
              <a:t>2024/4/17</a:t>
            </a:fld>
            <a:endParaRPr lang="en-US" altLang="zh-CN" sz="1000"/>
          </a:p>
        </p:txBody>
      </p:sp>
    </p:spTree>
    <p:extLst>
      <p:ext uri="{BB962C8B-B14F-4D97-AF65-F5344CB8AC3E}">
        <p14:creationId xmlns:p14="http://schemas.microsoft.com/office/powerpoint/2010/main" val="151434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508EEFCA-3134-45DF-ABF8-EF6709FA46AC}"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277C6B66-3CFD-444D-A75F-33C8AAAB0CDA}" type="datetime1">
              <a:rPr lang="zh-CN" altLang="en-US"/>
              <a:pPr>
                <a:defRPr/>
              </a:pPr>
              <a:t>2024/4/17</a:t>
            </a:fld>
            <a:endParaRPr lang="en-US" altLang="zh-CN" sz="1000"/>
          </a:p>
        </p:txBody>
      </p:sp>
    </p:spTree>
    <p:extLst>
      <p:ext uri="{BB962C8B-B14F-4D97-AF65-F5344CB8AC3E}">
        <p14:creationId xmlns:p14="http://schemas.microsoft.com/office/powerpoint/2010/main" val="196354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2BE9B577-B3F0-48AD-8193-58A4B7A15C95}"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fld id="{C032F7A3-A369-4D30-B7EB-5A340613AB92}" type="datetime1">
              <a:rPr lang="zh-CN" altLang="en-US"/>
              <a:pPr>
                <a:defRPr/>
              </a:pPr>
              <a:t>2024/4/17</a:t>
            </a:fld>
            <a:endParaRPr lang="en-US" altLang="zh-CN" sz="1000"/>
          </a:p>
        </p:txBody>
      </p:sp>
    </p:spTree>
    <p:extLst>
      <p:ext uri="{BB962C8B-B14F-4D97-AF65-F5344CB8AC3E}">
        <p14:creationId xmlns:p14="http://schemas.microsoft.com/office/powerpoint/2010/main" val="305812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F1F61125-CFEC-4EA6-AF3A-A6F51EAD28FF}"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fld id="{5E904EBC-4896-4DBF-9302-960DB0F527EA}" type="datetime1">
              <a:rPr lang="zh-CN" altLang="en-US"/>
              <a:pPr>
                <a:defRPr/>
              </a:pPr>
              <a:t>2024/4/17</a:t>
            </a:fld>
            <a:endParaRPr lang="en-US" altLang="zh-CN" sz="1000"/>
          </a:p>
        </p:txBody>
      </p:sp>
    </p:spTree>
    <p:extLst>
      <p:ext uri="{BB962C8B-B14F-4D97-AF65-F5344CB8AC3E}">
        <p14:creationId xmlns:p14="http://schemas.microsoft.com/office/powerpoint/2010/main" val="65872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02CD3EDE-45A3-46CA-81B1-1D08409447E8}"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fld id="{DD89193C-0017-4271-822B-6030911EF002}" type="datetime1">
              <a:rPr lang="zh-CN" altLang="en-US"/>
              <a:pPr>
                <a:defRPr/>
              </a:pPr>
              <a:t>2024/4/17</a:t>
            </a:fld>
            <a:endParaRPr lang="en-US" altLang="zh-CN" sz="1000"/>
          </a:p>
        </p:txBody>
      </p:sp>
    </p:spTree>
    <p:extLst>
      <p:ext uri="{BB962C8B-B14F-4D97-AF65-F5344CB8AC3E}">
        <p14:creationId xmlns:p14="http://schemas.microsoft.com/office/powerpoint/2010/main" val="311885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DFFAA8E6-B4B6-4458-BD3F-89E3CAB77178}"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F4A5C235-1069-4AFA-8F0D-2F5470E52925}" type="datetime1">
              <a:rPr lang="zh-CN" altLang="en-US"/>
              <a:pPr>
                <a:defRPr/>
              </a:pPr>
              <a:t>2024/4/17</a:t>
            </a:fld>
            <a:endParaRPr lang="en-US" altLang="zh-CN" sz="1000"/>
          </a:p>
        </p:txBody>
      </p:sp>
    </p:spTree>
    <p:extLst>
      <p:ext uri="{BB962C8B-B14F-4D97-AF65-F5344CB8AC3E}">
        <p14:creationId xmlns:p14="http://schemas.microsoft.com/office/powerpoint/2010/main" val="310359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94CCB48E-459C-46A6-BE6F-FD6A8F638DE3}"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0329DDFC-585A-4EB2-ADC2-BA0A7FD14A59}" type="datetime1">
              <a:rPr lang="zh-CN" altLang="en-US"/>
              <a:pPr>
                <a:defRPr/>
              </a:pPr>
              <a:t>2024/4/17</a:t>
            </a:fld>
            <a:endParaRPr lang="en-US" altLang="zh-CN" sz="1000"/>
          </a:p>
        </p:txBody>
      </p:sp>
    </p:spTree>
    <p:extLst>
      <p:ext uri="{BB962C8B-B14F-4D97-AF65-F5344CB8AC3E}">
        <p14:creationId xmlns:p14="http://schemas.microsoft.com/office/powerpoint/2010/main" val="404156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Body Text</a:t>
            </a:r>
          </a:p>
          <a:p>
            <a:pPr lvl="1"/>
            <a:r>
              <a:rPr lang="en-US" altLang="en-US"/>
              <a:t> Second Level</a:t>
            </a:r>
          </a:p>
          <a:p>
            <a:pPr lvl="2"/>
            <a:r>
              <a:rPr lang="en-US" altLang="en-US"/>
              <a:t>Third Level</a:t>
            </a:r>
          </a:p>
          <a:p>
            <a:pPr lvl="3"/>
            <a:r>
              <a:rPr lang="en-US" altLang="en-US"/>
              <a:t>Fourth Level</a:t>
            </a:r>
          </a:p>
          <a:p>
            <a:pPr lvl="4"/>
            <a:r>
              <a:rPr lang="en-US" altLang="en-US"/>
              <a:t>Fifth Level</a:t>
            </a:r>
          </a:p>
        </p:txBody>
      </p:sp>
      <p:sp>
        <p:nvSpPr>
          <p:cNvPr id="1027" name="Rectangle 3"/>
          <p:cNvSpPr>
            <a:spLocks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defRPr/>
            </a:pPr>
            <a:endParaRPr lang="zh-CN" altLang="en-US"/>
          </a:p>
        </p:txBody>
      </p:sp>
      <p:sp>
        <p:nvSpPr>
          <p:cNvPr id="104452" name="Rectangle 4"/>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Slide Title</a:t>
            </a:r>
          </a:p>
        </p:txBody>
      </p:sp>
      <p:sp>
        <p:nvSpPr>
          <p:cNvPr id="104456" name="Rectangle 8"/>
          <p:cNvSpPr>
            <a:spLocks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r" defTabSz="1157288">
              <a:defRPr sz="2000" b="1">
                <a:latin typeface="Arial" pitchFamily="34" charset="0"/>
                <a:ea typeface="宋体" pitchFamily="2" charset="-122"/>
              </a:defRPr>
            </a:lvl1pPr>
          </a:lstStyle>
          <a:p>
            <a:pPr>
              <a:defRPr/>
            </a:pPr>
            <a:fld id="{6C24B403-290C-4160-B2EA-69B3C6C288DA}" type="slidenum">
              <a:rPr lang="zh-CN" altLang="en-US"/>
              <a:pPr>
                <a:defRPr/>
              </a:pPr>
              <a:t>‹#›</a:t>
            </a:fld>
            <a:endParaRPr lang="en-US" altLang="zh-CN"/>
          </a:p>
        </p:txBody>
      </p:sp>
      <p:sp>
        <p:nvSpPr>
          <p:cNvPr id="104455" name="Rectangle 7"/>
          <p:cNvSpPr>
            <a:spLocks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l" defTabSz="1157288">
              <a:defRPr sz="1800" b="1">
                <a:latin typeface="Arial" pitchFamily="34" charset="0"/>
                <a:ea typeface="宋体" pitchFamily="2" charset="-122"/>
              </a:defRPr>
            </a:lvl1pPr>
          </a:lstStyle>
          <a:p>
            <a:pPr>
              <a:defRPr/>
            </a:pPr>
            <a:fld id="{EA431C10-C67B-4E75-925E-FAA0C6490F56}" type="datetime1">
              <a:rPr lang="zh-CN" altLang="en-US"/>
              <a:pPr>
                <a:defRPr/>
              </a:pPr>
              <a:t>2024/4/17</a:t>
            </a:fld>
            <a:endParaRPr lang="en-US" altLang="zh-CN" sz="1000"/>
          </a:p>
        </p:txBody>
      </p:sp>
    </p:spTree>
  </p:cSld>
  <p:clrMap bg1="lt1" tx1="dk1" bg2="lt2" tx2="dk2" accent1="accent1" accent2="accent2" accent3="accent3" accent4="accent4" accent5="accent5" accent6="accent6" hlink="hlink" folHlink="folHlink"/>
  <p:sldLayoutIdLst>
    <p:sldLayoutId id="2147483701"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7.wmf"/><Relationship Id="rId18" Type="http://schemas.openxmlformats.org/officeDocument/2006/relationships/oleObject" Target="../embeddings/oleObject16.bin"/><Relationship Id="rId3" Type="http://schemas.openxmlformats.org/officeDocument/2006/relationships/image" Target="../media/image12.wmf"/><Relationship Id="rId21" Type="http://schemas.openxmlformats.org/officeDocument/2006/relationships/image" Target="../media/image21.wmf"/><Relationship Id="rId7" Type="http://schemas.openxmlformats.org/officeDocument/2006/relationships/image" Target="../media/image14.wmf"/><Relationship Id="rId12" Type="http://schemas.openxmlformats.org/officeDocument/2006/relationships/oleObject" Target="../embeddings/oleObject13.bin"/><Relationship Id="rId17" Type="http://schemas.openxmlformats.org/officeDocument/2006/relationships/image" Target="../media/image19.wmf"/><Relationship Id="rId2" Type="http://schemas.openxmlformats.org/officeDocument/2006/relationships/oleObject" Target="../embeddings/oleObject8.bin"/><Relationship Id="rId16" Type="http://schemas.openxmlformats.org/officeDocument/2006/relationships/oleObject" Target="../embeddings/oleObject15.bin"/><Relationship Id="rId20"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2.bin"/><Relationship Id="rId19" Type="http://schemas.openxmlformats.org/officeDocument/2006/relationships/image" Target="../media/image20.wmf"/><Relationship Id="rId4" Type="http://schemas.openxmlformats.org/officeDocument/2006/relationships/oleObject" Target="../embeddings/oleObject9.bin"/><Relationship Id="rId9" Type="http://schemas.openxmlformats.org/officeDocument/2006/relationships/image" Target="../media/image15.wmf"/><Relationship Id="rId14" Type="http://schemas.openxmlformats.org/officeDocument/2006/relationships/oleObject" Target="../embeddings/oleObject1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6.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1.bin"/><Relationship Id="rId14" Type="http://schemas.openxmlformats.org/officeDocument/2006/relationships/image" Target="../media/image2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5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6.bin"/><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6" name="Rectangle 4"/>
          <p:cNvSpPr>
            <a:spLocks noGrp="1" noChangeArrowheads="1"/>
          </p:cNvSpPr>
          <p:nvPr>
            <p:ph type="ctrTitle"/>
          </p:nvPr>
        </p:nvSpPr>
        <p:spPr/>
        <p:txBody>
          <a:bodyPr/>
          <a:lstStyle/>
          <a:p>
            <a:pPr>
              <a:defRPr/>
            </a:pPr>
            <a:r>
              <a:rPr lang="zh-CN" altLang="en-US"/>
              <a:t>第5章 查询处理和查询优化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3CDD69C-8677-4E15-A09E-D11A85B9E83B}" type="slidenum">
              <a:rPr lang="zh-CN" altLang="en-US" sz="2000" smtClean="0"/>
              <a:pPr/>
              <a:t>10</a:t>
            </a:fld>
            <a:endParaRPr lang="en-US" altLang="zh-CN" sz="2000"/>
          </a:p>
        </p:txBody>
      </p:sp>
      <p:sp>
        <p:nvSpPr>
          <p:cNvPr id="1229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B4475F6-B1A0-4338-83ED-B0121202C470}" type="datetime1">
              <a:rPr lang="zh-CN" altLang="en-US" sz="1800" smtClean="0"/>
              <a:pPr/>
              <a:t>2024/4/17</a:t>
            </a:fld>
            <a:endParaRPr lang="en-US" altLang="zh-CN" sz="1000"/>
          </a:p>
        </p:txBody>
      </p:sp>
      <p:sp>
        <p:nvSpPr>
          <p:cNvPr id="1581058" name="Rectangle 2"/>
          <p:cNvSpPr>
            <a:spLocks noGrp="1" noChangeArrowheads="1"/>
          </p:cNvSpPr>
          <p:nvPr>
            <p:ph type="title"/>
          </p:nvPr>
        </p:nvSpPr>
        <p:spPr/>
        <p:txBody>
          <a:bodyPr/>
          <a:lstStyle/>
          <a:p>
            <a:pPr>
              <a:defRPr/>
            </a:pPr>
            <a:r>
              <a:rPr lang="en-US" altLang="zh-CN"/>
              <a:t>1.	</a:t>
            </a:r>
            <a:r>
              <a:rPr lang="zh-CN" altLang="en-US"/>
              <a:t>选择操作的实现</a:t>
            </a:r>
          </a:p>
        </p:txBody>
      </p:sp>
      <p:sp>
        <p:nvSpPr>
          <p:cNvPr id="12293" name="Rectangle 3"/>
          <p:cNvSpPr>
            <a:spLocks noGrp="1" noChangeArrowheads="1"/>
          </p:cNvSpPr>
          <p:nvPr>
            <p:ph type="body" idx="1"/>
          </p:nvPr>
        </p:nvSpPr>
        <p:spPr>
          <a:xfrm>
            <a:off x="415925" y="1125538"/>
            <a:ext cx="9255125" cy="2219325"/>
          </a:xfrm>
        </p:spPr>
        <p:txBody>
          <a:bodyPr/>
          <a:lstStyle/>
          <a:p>
            <a:r>
              <a:rPr lang="zh-CN" altLang="en-US"/>
              <a:t>（</a:t>
            </a:r>
            <a:r>
              <a:rPr lang="en-US" altLang="zh-CN"/>
              <a:t>3</a:t>
            </a:r>
            <a:r>
              <a:rPr lang="zh-CN" altLang="en-US"/>
              <a:t>）使用索引（或散列）的扫描方法</a:t>
            </a:r>
          </a:p>
          <a:p>
            <a:pPr lvl="1"/>
            <a:r>
              <a:rPr lang="zh-CN" altLang="en-US"/>
              <a:t>适合选择条件中的属性上有索引</a:t>
            </a:r>
            <a:r>
              <a:rPr lang="en-US" altLang="zh-CN"/>
              <a:t>(</a:t>
            </a:r>
            <a:r>
              <a:rPr lang="zh-CN" altLang="en-US"/>
              <a:t>例如</a:t>
            </a:r>
            <a:r>
              <a:rPr lang="en-US" altLang="zh-CN"/>
              <a:t>B+</a:t>
            </a:r>
            <a:r>
              <a:rPr lang="zh-CN" altLang="en-US"/>
              <a:t>树索引或</a:t>
            </a:r>
            <a:r>
              <a:rPr lang="en-US" altLang="zh-CN"/>
              <a:t>Hash</a:t>
            </a:r>
            <a:r>
              <a:rPr lang="zh-CN" altLang="en-US"/>
              <a:t>索引</a:t>
            </a:r>
            <a:r>
              <a:rPr lang="en-US" altLang="zh-CN"/>
              <a:t>) </a:t>
            </a:r>
          </a:p>
          <a:p>
            <a:pPr lvl="1"/>
            <a:r>
              <a:rPr lang="zh-CN" altLang="en-US"/>
              <a:t>通过索引先找到满足条件的元组指针，然后通过该指针继续检索满足查询条件的元组。 </a:t>
            </a:r>
          </a:p>
        </p:txBody>
      </p:sp>
      <p:sp>
        <p:nvSpPr>
          <p:cNvPr id="12294" name="Rectangle 5"/>
          <p:cNvSpPr>
            <a:spLocks noChangeArrowheads="1"/>
          </p:cNvSpPr>
          <p:nvPr/>
        </p:nvSpPr>
        <p:spPr bwMode="auto">
          <a:xfrm>
            <a:off x="0" y="2119313"/>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5724599-FC76-4BC6-8084-7C905A6E8902}" type="slidenum">
              <a:rPr lang="zh-CN" altLang="en-US" sz="2000" smtClean="0"/>
              <a:pPr/>
              <a:t>11</a:t>
            </a:fld>
            <a:endParaRPr lang="en-US" altLang="zh-CN" sz="2000"/>
          </a:p>
        </p:txBody>
      </p:sp>
      <p:sp>
        <p:nvSpPr>
          <p:cNvPr id="1331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8D0F5A4-F830-4AC5-A24E-4ECDD7CDD203}" type="datetime1">
              <a:rPr lang="zh-CN" altLang="en-US" sz="1800" smtClean="0"/>
              <a:pPr/>
              <a:t>2024/4/17</a:t>
            </a:fld>
            <a:endParaRPr lang="en-US" altLang="zh-CN" sz="1000"/>
          </a:p>
        </p:txBody>
      </p:sp>
      <p:sp>
        <p:nvSpPr>
          <p:cNvPr id="1629186" name="Rectangle 2"/>
          <p:cNvSpPr>
            <a:spLocks noGrp="1" noChangeArrowheads="1"/>
          </p:cNvSpPr>
          <p:nvPr>
            <p:ph type="title"/>
          </p:nvPr>
        </p:nvSpPr>
        <p:spPr/>
        <p:txBody>
          <a:bodyPr/>
          <a:lstStyle/>
          <a:p>
            <a:pPr>
              <a:defRPr/>
            </a:pPr>
            <a:endParaRPr lang="zh-CN" altLang="en-US"/>
          </a:p>
        </p:txBody>
      </p:sp>
      <p:sp>
        <p:nvSpPr>
          <p:cNvPr id="13317" name="Rectangle 3"/>
          <p:cNvSpPr>
            <a:spLocks noGrp="1" noChangeArrowheads="1"/>
          </p:cNvSpPr>
          <p:nvPr>
            <p:ph type="body" idx="1"/>
          </p:nvPr>
        </p:nvSpPr>
        <p:spPr/>
        <p:txBody>
          <a:bodyPr/>
          <a:lstStyle/>
          <a:p>
            <a:endParaRPr lang="zh-CN" altLang="en-US"/>
          </a:p>
        </p:txBody>
      </p:sp>
      <p:pic>
        <p:nvPicPr>
          <p:cNvPr id="133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936163"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29189" name="Group 5"/>
          <p:cNvGrpSpPr>
            <a:grpSpLocks/>
          </p:cNvGrpSpPr>
          <p:nvPr/>
        </p:nvGrpSpPr>
        <p:grpSpPr bwMode="auto">
          <a:xfrm>
            <a:off x="0" y="4352925"/>
            <a:ext cx="4800600" cy="2290763"/>
            <a:chOff x="192" y="1104"/>
            <a:chExt cx="2496" cy="1443"/>
          </a:xfrm>
        </p:grpSpPr>
        <p:sp>
          <p:nvSpPr>
            <p:cNvPr id="13323" name="Text Box 6"/>
            <p:cNvSpPr txBox="1">
              <a:spLocks noChangeArrowheads="1"/>
            </p:cNvSpPr>
            <p:nvPr/>
          </p:nvSpPr>
          <p:spPr bwMode="auto">
            <a:xfrm>
              <a:off x="249" y="1104"/>
              <a:ext cx="2439" cy="144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lnSpc>
                  <a:spcPct val="80000"/>
                </a:lnSpc>
                <a:spcBef>
                  <a:spcPct val="35000"/>
                </a:spcBef>
                <a:buClr>
                  <a:srgbClr val="27305F"/>
                </a:buClr>
                <a:buSzPct val="60000"/>
                <a:buFont typeface="Wingdings" pitchFamily="2" charset="2"/>
                <a:buNone/>
              </a:pPr>
              <a:r>
                <a:rPr lang="zh-CN" altLang="en-US" sz="2800" b="1">
                  <a:latin typeface="Times New Roman" pitchFamily="18" charset="0"/>
                </a:rPr>
                <a:t>检索</a:t>
              </a:r>
              <a:r>
                <a:rPr lang="en-US" altLang="zh-CN" sz="2800" b="1">
                  <a:latin typeface="Times New Roman" pitchFamily="18" charset="0"/>
                </a:rPr>
                <a:t>Sno=‘60’</a:t>
              </a:r>
              <a:r>
                <a:rPr lang="zh-CN" altLang="en-US" sz="2800" b="1">
                  <a:latin typeface="Times New Roman" pitchFamily="18" charset="0"/>
                </a:rPr>
                <a:t>的元组</a:t>
              </a:r>
              <a:endParaRPr lang="en-US" altLang="zh-CN" sz="2800" b="1">
                <a:latin typeface="Times New Roman" pitchFamily="18" charset="0"/>
              </a:endParaRPr>
            </a:p>
            <a:p>
              <a:pPr algn="l">
                <a:lnSpc>
                  <a:spcPct val="80000"/>
                </a:lnSpc>
                <a:spcBef>
                  <a:spcPct val="35000"/>
                </a:spcBef>
                <a:buClr>
                  <a:srgbClr val="27305F"/>
                </a:buClr>
              </a:pPr>
              <a:r>
                <a:rPr lang="zh-CN" altLang="en-US" sz="2800" b="1">
                  <a:latin typeface="Times New Roman" pitchFamily="18" charset="0"/>
                </a:rPr>
                <a:t>使用索引(或散列)得到</a:t>
              </a:r>
              <a:r>
                <a:rPr lang="en-US" altLang="zh-CN" sz="2800" b="1">
                  <a:latin typeface="Times New Roman" pitchFamily="18" charset="0"/>
                </a:rPr>
                <a:t>Sno</a:t>
              </a:r>
              <a:r>
                <a:rPr lang="zh-CN" altLang="en-US" sz="2800" b="1">
                  <a:latin typeface="Times New Roman" pitchFamily="18" charset="0"/>
                </a:rPr>
                <a:t>为‘</a:t>
              </a:r>
              <a:r>
                <a:rPr lang="en-US" altLang="zh-CN" sz="2800" b="1">
                  <a:latin typeface="Times New Roman" pitchFamily="18" charset="0"/>
                </a:rPr>
                <a:t>60’ </a:t>
              </a:r>
              <a:r>
                <a:rPr lang="zh-CN" altLang="en-US" sz="2800" b="1">
                  <a:latin typeface="Times New Roman" pitchFamily="18" charset="0"/>
                </a:rPr>
                <a:t>元组的指针</a:t>
              </a:r>
            </a:p>
            <a:p>
              <a:pPr algn="l">
                <a:lnSpc>
                  <a:spcPct val="80000"/>
                </a:lnSpc>
                <a:spcBef>
                  <a:spcPct val="35000"/>
                </a:spcBef>
                <a:buClr>
                  <a:srgbClr val="27305F"/>
                </a:buClr>
              </a:pPr>
              <a:r>
                <a:rPr lang="zh-CN" altLang="en-US" sz="2800" b="1">
                  <a:latin typeface="Times New Roman" pitchFamily="18" charset="0"/>
                </a:rPr>
                <a:t>通过元组指针检索符合查询条件的元组</a:t>
              </a:r>
            </a:p>
          </p:txBody>
        </p:sp>
        <p:sp>
          <p:nvSpPr>
            <p:cNvPr id="1629191" name="Oval 7"/>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1</a:t>
              </a:r>
            </a:p>
          </p:txBody>
        </p:sp>
      </p:grpSp>
      <p:grpSp>
        <p:nvGrpSpPr>
          <p:cNvPr id="1629192" name="Group 8"/>
          <p:cNvGrpSpPr>
            <a:grpSpLocks/>
          </p:cNvGrpSpPr>
          <p:nvPr/>
        </p:nvGrpSpPr>
        <p:grpSpPr bwMode="auto">
          <a:xfrm>
            <a:off x="0" y="3810000"/>
            <a:ext cx="4800600" cy="2846388"/>
            <a:chOff x="192" y="1104"/>
            <a:chExt cx="2496" cy="1793"/>
          </a:xfrm>
        </p:grpSpPr>
        <p:sp>
          <p:nvSpPr>
            <p:cNvPr id="13321" name="Text Box 9"/>
            <p:cNvSpPr txBox="1">
              <a:spLocks noChangeArrowheads="1"/>
            </p:cNvSpPr>
            <p:nvPr/>
          </p:nvSpPr>
          <p:spPr bwMode="auto">
            <a:xfrm>
              <a:off x="249" y="1104"/>
              <a:ext cx="2439" cy="179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lnSpc>
                  <a:spcPct val="80000"/>
                </a:lnSpc>
                <a:spcBef>
                  <a:spcPct val="35000"/>
                </a:spcBef>
                <a:buClr>
                  <a:srgbClr val="27305F"/>
                </a:buClr>
                <a:buSzPct val="60000"/>
                <a:buFont typeface="Wingdings" pitchFamily="2" charset="2"/>
                <a:buNone/>
              </a:pPr>
              <a:r>
                <a:rPr lang="zh-CN" altLang="en-US" sz="2800" b="1">
                  <a:latin typeface="Times New Roman" pitchFamily="18" charset="0"/>
                </a:rPr>
                <a:t>检索</a:t>
              </a:r>
              <a:r>
                <a:rPr lang="en-US" altLang="zh-CN" sz="2800" b="1">
                  <a:latin typeface="Times New Roman" pitchFamily="18" charset="0"/>
                </a:rPr>
                <a:t>Sno&gt;‘78’</a:t>
              </a:r>
              <a:r>
                <a:rPr lang="zh-CN" altLang="en-US" sz="2800" b="1">
                  <a:latin typeface="Times New Roman" pitchFamily="18" charset="0"/>
                </a:rPr>
                <a:t>的元组</a:t>
              </a:r>
              <a:endParaRPr lang="en-US" altLang="zh-CN" sz="2800" b="1">
                <a:latin typeface="Times New Roman" pitchFamily="18" charset="0"/>
              </a:endParaRPr>
            </a:p>
            <a:p>
              <a:pPr algn="l">
                <a:lnSpc>
                  <a:spcPct val="90000"/>
                </a:lnSpc>
                <a:spcBef>
                  <a:spcPct val="35000"/>
                </a:spcBef>
                <a:buClr>
                  <a:srgbClr val="27305F"/>
                </a:buClr>
              </a:pPr>
              <a:r>
                <a:rPr lang="zh-CN" altLang="en-US" sz="2800" b="1">
                  <a:latin typeface="Times New Roman" pitchFamily="18" charset="0"/>
                </a:rPr>
                <a:t>找到</a:t>
              </a:r>
              <a:r>
                <a:rPr lang="en-US" altLang="zh-CN" sz="2800" b="1">
                  <a:latin typeface="Times New Roman" pitchFamily="18" charset="0"/>
                </a:rPr>
                <a:t>78</a:t>
              </a:r>
              <a:r>
                <a:rPr lang="zh-CN" altLang="en-US" sz="2800" b="1">
                  <a:latin typeface="Times New Roman" pitchFamily="18" charset="0"/>
                </a:rPr>
                <a:t>的索引项，以此为入口点在</a:t>
              </a:r>
              <a:r>
                <a:rPr lang="en-US" altLang="zh-CN" sz="2800" b="1">
                  <a:latin typeface="Times New Roman" pitchFamily="18" charset="0"/>
                </a:rPr>
                <a:t>B+</a:t>
              </a:r>
              <a:r>
                <a:rPr lang="zh-CN" altLang="en-US" sz="2800" b="1">
                  <a:latin typeface="Times New Roman" pitchFamily="18" charset="0"/>
                </a:rPr>
                <a:t>树的顺序集上得到</a:t>
              </a:r>
              <a:r>
                <a:rPr lang="en-US" altLang="zh-CN" sz="2800" b="1">
                  <a:latin typeface="Times New Roman" pitchFamily="18" charset="0"/>
                </a:rPr>
                <a:t>&gt;78</a:t>
              </a:r>
              <a:r>
                <a:rPr lang="zh-CN" altLang="en-US" sz="2800" b="1">
                  <a:latin typeface="Times New Roman" pitchFamily="18" charset="0"/>
                </a:rPr>
                <a:t>的所有元组指针，</a:t>
              </a:r>
            </a:p>
            <a:p>
              <a:pPr algn="l">
                <a:lnSpc>
                  <a:spcPct val="90000"/>
                </a:lnSpc>
                <a:spcBef>
                  <a:spcPct val="35000"/>
                </a:spcBef>
                <a:buClr>
                  <a:srgbClr val="27305F"/>
                </a:buClr>
              </a:pPr>
              <a:r>
                <a:rPr lang="zh-CN" altLang="en-US" sz="2800" b="1">
                  <a:latin typeface="Times New Roman" pitchFamily="18" charset="0"/>
                </a:rPr>
                <a:t>通过这些元组指针检索</a:t>
              </a:r>
              <a:r>
                <a:rPr lang="en-US" altLang="zh-CN" sz="2800" b="1">
                  <a:latin typeface="Times New Roman" pitchFamily="18" charset="0"/>
                </a:rPr>
                <a:t>&gt;78</a:t>
              </a:r>
              <a:r>
                <a:rPr lang="zh-CN" altLang="en-US" sz="2800" b="1">
                  <a:latin typeface="Times New Roman" pitchFamily="18" charset="0"/>
                </a:rPr>
                <a:t>的所有元组</a:t>
              </a:r>
            </a:p>
          </p:txBody>
        </p:sp>
        <p:sp>
          <p:nvSpPr>
            <p:cNvPr id="1629194" name="Oval 10"/>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629189"/>
                                        </p:tgtEl>
                                        <p:attrNameLst>
                                          <p:attrName>style.visibility</p:attrName>
                                        </p:attrNameLst>
                                      </p:cBhvr>
                                      <p:to>
                                        <p:strVal val="visible"/>
                                      </p:to>
                                    </p:set>
                                    <p:anim calcmode="lin" valueType="num">
                                      <p:cBhvr>
                                        <p:cTn id="7" dur="500" fill="hold"/>
                                        <p:tgtEl>
                                          <p:spTgt spid="1629189"/>
                                        </p:tgtEl>
                                        <p:attrNameLst>
                                          <p:attrName>ppt_w</p:attrName>
                                        </p:attrNameLst>
                                      </p:cBhvr>
                                      <p:tavLst>
                                        <p:tav tm="0">
                                          <p:val>
                                            <p:fltVal val="0"/>
                                          </p:val>
                                        </p:tav>
                                        <p:tav tm="100000">
                                          <p:val>
                                            <p:strVal val="#ppt_w"/>
                                          </p:val>
                                        </p:tav>
                                      </p:tavLst>
                                    </p:anim>
                                    <p:anim calcmode="lin" valueType="num">
                                      <p:cBhvr>
                                        <p:cTn id="8" dur="500" fill="hold"/>
                                        <p:tgtEl>
                                          <p:spTgt spid="162918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62918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629192"/>
                                        </p:tgtEl>
                                        <p:attrNameLst>
                                          <p:attrName>style.visibility</p:attrName>
                                        </p:attrNameLst>
                                      </p:cBhvr>
                                      <p:to>
                                        <p:strVal val="visible"/>
                                      </p:to>
                                    </p:set>
                                    <p:anim calcmode="lin" valueType="num">
                                      <p:cBhvr>
                                        <p:cTn id="13" dur="500" fill="hold"/>
                                        <p:tgtEl>
                                          <p:spTgt spid="1629192"/>
                                        </p:tgtEl>
                                        <p:attrNameLst>
                                          <p:attrName>ppt_w</p:attrName>
                                        </p:attrNameLst>
                                      </p:cBhvr>
                                      <p:tavLst>
                                        <p:tav tm="0">
                                          <p:val>
                                            <p:fltVal val="0"/>
                                          </p:val>
                                        </p:tav>
                                        <p:tav tm="100000">
                                          <p:val>
                                            <p:strVal val="#ppt_w"/>
                                          </p:val>
                                        </p:tav>
                                      </p:tavLst>
                                    </p:anim>
                                    <p:anim calcmode="lin" valueType="num">
                                      <p:cBhvr>
                                        <p:cTn id="14" dur="500" fill="hold"/>
                                        <p:tgtEl>
                                          <p:spTgt spid="162919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6291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1BDE086-BC9A-420E-8FF0-1697F6510549}" type="slidenum">
              <a:rPr lang="zh-CN" altLang="en-US" sz="2000" smtClean="0"/>
              <a:pPr/>
              <a:t>12</a:t>
            </a:fld>
            <a:endParaRPr lang="en-US" altLang="zh-CN" sz="2000"/>
          </a:p>
        </p:txBody>
      </p:sp>
      <p:sp>
        <p:nvSpPr>
          <p:cNvPr id="1433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0B3316A-7EB9-49E3-9614-9C8D2546D20F}" type="datetime1">
              <a:rPr lang="zh-CN" altLang="en-US" sz="1800" smtClean="0"/>
              <a:pPr/>
              <a:t>2024/4/17</a:t>
            </a:fld>
            <a:endParaRPr lang="en-US" altLang="zh-CN" sz="1000"/>
          </a:p>
        </p:txBody>
      </p:sp>
      <p:sp>
        <p:nvSpPr>
          <p:cNvPr id="1633282" name="Rectangle 2"/>
          <p:cNvSpPr>
            <a:spLocks noGrp="1" noChangeArrowheads="1"/>
          </p:cNvSpPr>
          <p:nvPr>
            <p:ph type="title"/>
          </p:nvPr>
        </p:nvSpPr>
        <p:spPr>
          <a:xfrm>
            <a:off x="650875" y="365125"/>
            <a:ext cx="8820150" cy="549275"/>
          </a:xfrm>
        </p:spPr>
        <p:txBody>
          <a:bodyPr/>
          <a:lstStyle/>
          <a:p>
            <a:pPr>
              <a:defRPr/>
            </a:pPr>
            <a:r>
              <a:rPr lang="zh-CN" altLang="en-US" sz="4000"/>
              <a:t>（</a:t>
            </a:r>
            <a:r>
              <a:rPr lang="en-US" altLang="zh-CN" sz="4000"/>
              <a:t>3</a:t>
            </a:r>
            <a:r>
              <a:rPr lang="zh-CN" altLang="en-US" sz="4000"/>
              <a:t>）使用索引（或散列）的扫描方法</a:t>
            </a:r>
          </a:p>
        </p:txBody>
      </p:sp>
      <p:sp>
        <p:nvSpPr>
          <p:cNvPr id="14341" name="Rectangle 3"/>
          <p:cNvSpPr>
            <a:spLocks noGrp="1" noChangeArrowheads="1"/>
          </p:cNvSpPr>
          <p:nvPr>
            <p:ph type="body" idx="1"/>
          </p:nvPr>
        </p:nvSpPr>
        <p:spPr>
          <a:xfrm>
            <a:off x="650875" y="1143000"/>
            <a:ext cx="8820150" cy="4289425"/>
          </a:xfrm>
        </p:spPr>
        <p:txBody>
          <a:bodyPr/>
          <a:lstStyle/>
          <a:p>
            <a:r>
              <a:rPr lang="zh-CN" altLang="en-US" dirty="0"/>
              <a:t>索引扫描算法的代价估算公式：</a:t>
            </a:r>
          </a:p>
          <a:p>
            <a:r>
              <a:rPr lang="zh-CN" altLang="en-US" dirty="0"/>
              <a:t>①如果选择条件是</a:t>
            </a:r>
            <a:r>
              <a:rPr lang="zh-CN" altLang="en-US" dirty="0">
                <a:solidFill>
                  <a:srgbClr val="C00000"/>
                </a:solidFill>
              </a:rPr>
              <a:t>相等比较</a:t>
            </a:r>
            <a:r>
              <a:rPr lang="zh-CN" altLang="en-US" dirty="0"/>
              <a:t>操作，需要存取索引树中从根结点到叶结点</a:t>
            </a:r>
            <a:r>
              <a:rPr lang="en-US" altLang="zh-CN" dirty="0"/>
              <a:t>L</a:t>
            </a:r>
            <a:r>
              <a:rPr lang="zh-CN" altLang="en-US" dirty="0"/>
              <a:t>块，再加上基本表中该元组所在的那一块，所以</a:t>
            </a:r>
            <a:r>
              <a:rPr lang="en-US" altLang="zh-CN" dirty="0"/>
              <a:t>cost=L+1</a:t>
            </a:r>
            <a:endParaRPr lang="zh-CN" altLang="en-US" dirty="0"/>
          </a:p>
          <a:p>
            <a:r>
              <a:rPr lang="zh-CN" altLang="en-US" dirty="0"/>
              <a:t>② 如果选择条件涉及</a:t>
            </a:r>
            <a:r>
              <a:rPr lang="zh-CN" altLang="en-US" dirty="0">
                <a:solidFill>
                  <a:srgbClr val="C00000"/>
                </a:solidFill>
              </a:rPr>
              <a:t>非主键属性</a:t>
            </a:r>
            <a:r>
              <a:rPr lang="zh-CN" altLang="en-US" dirty="0"/>
              <a:t>的</a:t>
            </a:r>
            <a:r>
              <a:rPr lang="zh-CN" altLang="en-US" dirty="0">
                <a:solidFill>
                  <a:srgbClr val="C00000"/>
                </a:solidFill>
              </a:rPr>
              <a:t>相等</a:t>
            </a:r>
            <a:r>
              <a:rPr lang="zh-CN" altLang="en-US" dirty="0"/>
              <a:t>比较，若为</a:t>
            </a:r>
            <a:r>
              <a:rPr lang="en-US" altLang="zh-CN" dirty="0"/>
              <a:t>B+</a:t>
            </a:r>
            <a:r>
              <a:rPr lang="zh-CN" altLang="en-US" dirty="0"/>
              <a:t>树索引，如果有</a:t>
            </a:r>
            <a:r>
              <a:rPr lang="en-US" altLang="zh-CN" dirty="0"/>
              <a:t>S</a:t>
            </a:r>
            <a:r>
              <a:rPr lang="zh-CN" altLang="en-US" dirty="0"/>
              <a:t>个元组满足条件，若每个满足条件的元组可能会保存在不同块上，最坏情况下</a:t>
            </a:r>
            <a:r>
              <a:rPr lang="en-US" altLang="zh-CN" dirty="0"/>
              <a:t>cost=L+S</a:t>
            </a:r>
            <a:r>
              <a:rPr lang="zh-CN" altLang="en-US" dirty="0"/>
              <a:t>。</a:t>
            </a:r>
          </a:p>
          <a:p>
            <a:r>
              <a:rPr lang="zh-CN" altLang="en-US" dirty="0"/>
              <a:t>③如果比较条件是＞，＞＝，＜，＜＝操作，而且假设有一半的元组满足条件就要存取一半的叶结点，则代价估计</a:t>
            </a:r>
            <a:r>
              <a:rPr lang="en-US" altLang="zh-CN" dirty="0"/>
              <a:t>cost=L+</a:t>
            </a:r>
            <a:r>
              <a:rPr lang="zh-CN" altLang="en-US" dirty="0"/>
              <a:t>索引的叶结点数</a:t>
            </a:r>
            <a:r>
              <a:rPr lang="en-US" altLang="zh-CN" dirty="0"/>
              <a:t>/2+</a:t>
            </a:r>
            <a:r>
              <a:rPr lang="zh-CN" altLang="en-US" dirty="0"/>
              <a:t>元组占用的块数 </a:t>
            </a:r>
            <a:r>
              <a:rPr lang="en-US" altLang="zh-CN" dirty="0"/>
              <a:t>/2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4A06B27-0FBF-40B9-A4AE-2BFAEBAFB583}" type="slidenum">
              <a:rPr lang="zh-CN" altLang="en-US" sz="2000" smtClean="0"/>
              <a:pPr/>
              <a:t>13</a:t>
            </a:fld>
            <a:endParaRPr lang="en-US" altLang="zh-CN" sz="2000"/>
          </a:p>
        </p:txBody>
      </p:sp>
      <p:sp>
        <p:nvSpPr>
          <p:cNvPr id="1536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970B264-3CFD-4651-9185-1E4D3B9F411B}" type="datetime1">
              <a:rPr lang="zh-CN" altLang="en-US" sz="1800" smtClean="0"/>
              <a:pPr/>
              <a:t>2024/4/17</a:t>
            </a:fld>
            <a:endParaRPr lang="en-US" altLang="zh-CN" sz="1000"/>
          </a:p>
        </p:txBody>
      </p:sp>
      <p:sp>
        <p:nvSpPr>
          <p:cNvPr id="1583106" name="Rectangle 2"/>
          <p:cNvSpPr>
            <a:spLocks noGrp="1" noChangeArrowheads="1"/>
          </p:cNvSpPr>
          <p:nvPr>
            <p:ph type="title"/>
          </p:nvPr>
        </p:nvSpPr>
        <p:spPr/>
        <p:txBody>
          <a:bodyPr/>
          <a:lstStyle/>
          <a:p>
            <a:pPr>
              <a:defRPr/>
            </a:pPr>
            <a:r>
              <a:rPr lang="zh-CN" altLang="zh-CN"/>
              <a:t>（4）复合选择－</a:t>
            </a:r>
            <a:r>
              <a:rPr lang="zh-CN" altLang="en-US"/>
              <a:t>逻辑合取</a:t>
            </a:r>
            <a:r>
              <a:rPr lang="en-US" altLang="zh-CN"/>
              <a:t>AND</a:t>
            </a:r>
            <a:endParaRPr lang="zh-CN" altLang="en-US"/>
          </a:p>
        </p:txBody>
      </p:sp>
      <p:sp>
        <p:nvSpPr>
          <p:cNvPr id="15365" name="Rectangle 3"/>
          <p:cNvSpPr>
            <a:spLocks noGrp="1" noChangeArrowheads="1"/>
          </p:cNvSpPr>
          <p:nvPr>
            <p:ph type="body" idx="1"/>
          </p:nvPr>
        </p:nvSpPr>
        <p:spPr>
          <a:xfrm>
            <a:off x="650875" y="1143000"/>
            <a:ext cx="8820150" cy="4587875"/>
          </a:xfrm>
        </p:spPr>
        <p:txBody>
          <a:bodyPr/>
          <a:lstStyle/>
          <a:p>
            <a:r>
              <a:rPr lang="zh-CN" altLang="en-US"/>
              <a:t>逻辑合取（</a:t>
            </a:r>
            <a:r>
              <a:rPr lang="en-US" altLang="zh-CN"/>
              <a:t>AND</a:t>
            </a:r>
            <a:r>
              <a:rPr lang="zh-CN" altLang="en-US"/>
              <a:t>）</a:t>
            </a:r>
          </a:p>
          <a:p>
            <a:pPr lvl="1"/>
            <a:r>
              <a:rPr lang="zh-CN" altLang="en-US"/>
              <a:t>使用组合索引</a:t>
            </a:r>
          </a:p>
          <a:p>
            <a:pPr lvl="2"/>
            <a:r>
              <a:rPr lang="zh-CN" altLang="en-US"/>
              <a:t>如果合取条件中的相等条件包含两个或两个以上的属性，且在组合字段上存在组合索引</a:t>
            </a:r>
            <a:r>
              <a:rPr lang="en-US" altLang="zh-CN"/>
              <a:t>(</a:t>
            </a:r>
            <a:r>
              <a:rPr lang="zh-CN" altLang="en-US"/>
              <a:t>或散列</a:t>
            </a:r>
            <a:r>
              <a:rPr lang="en-US" altLang="zh-CN"/>
              <a:t>),</a:t>
            </a:r>
            <a:r>
              <a:rPr lang="zh-CN" altLang="en-US"/>
              <a:t>可以直接使用这个组合索引</a:t>
            </a:r>
          </a:p>
          <a:p>
            <a:pPr lvl="2"/>
            <a:r>
              <a:rPr lang="zh-CN" altLang="en-US"/>
              <a:t>以</a:t>
            </a:r>
            <a:r>
              <a:rPr lang="en-US" altLang="zh-CN"/>
              <a:t>C4</a:t>
            </a:r>
            <a:r>
              <a:rPr lang="zh-CN" altLang="en-US"/>
              <a:t>：</a:t>
            </a:r>
            <a:r>
              <a:rPr lang="en-US" altLang="zh-CN"/>
              <a:t>Sdept = ‘</a:t>
            </a:r>
            <a:r>
              <a:rPr lang="zh-CN" altLang="en-US"/>
              <a:t>计算机’ </a:t>
            </a:r>
            <a:r>
              <a:rPr lang="en-US" altLang="zh-CN"/>
              <a:t>and Sno = ’200636’</a:t>
            </a:r>
            <a:r>
              <a:rPr lang="zh-CN" altLang="en-US"/>
              <a:t>为例</a:t>
            </a:r>
            <a:r>
              <a:rPr lang="en-US" altLang="zh-CN"/>
              <a:t>,</a:t>
            </a:r>
            <a:r>
              <a:rPr lang="zh-CN" altLang="en-US"/>
              <a:t>如果在（</a:t>
            </a:r>
            <a:r>
              <a:rPr lang="en-US" altLang="zh-CN"/>
              <a:t>Sdept</a:t>
            </a:r>
            <a:r>
              <a:rPr lang="zh-CN" altLang="en-US"/>
              <a:t>，</a:t>
            </a:r>
            <a:r>
              <a:rPr lang="en-US" altLang="zh-CN"/>
              <a:t>Sno</a:t>
            </a:r>
            <a:r>
              <a:rPr lang="zh-CN" altLang="en-US"/>
              <a:t>）上建立了组合索引，通过这个组合索引可以直接找到满足条件的元组  </a:t>
            </a:r>
          </a:p>
          <a:p>
            <a:pPr lvl="1"/>
            <a:r>
              <a:rPr lang="zh-CN" altLang="en-US"/>
              <a:t>使用单独索引</a:t>
            </a:r>
          </a:p>
          <a:p>
            <a:pPr lvl="1"/>
            <a:r>
              <a:rPr lang="zh-CN" altLang="en-US"/>
              <a:t>使用多个索引</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AC03723-DAAC-4869-9DB4-7E858039FA5E}" type="slidenum">
              <a:rPr lang="zh-CN" altLang="en-US" sz="2000" smtClean="0"/>
              <a:pPr/>
              <a:t>14</a:t>
            </a:fld>
            <a:endParaRPr lang="en-US" altLang="zh-CN" sz="2000"/>
          </a:p>
        </p:txBody>
      </p:sp>
      <p:sp>
        <p:nvSpPr>
          <p:cNvPr id="1638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EE2E199-B3AB-49C0-A82E-BE5479B2DF58}" type="datetime1">
              <a:rPr lang="zh-CN" altLang="en-US" sz="1800" smtClean="0"/>
              <a:pPr/>
              <a:t>2024/4/17</a:t>
            </a:fld>
            <a:endParaRPr lang="en-US" altLang="zh-CN" sz="1000"/>
          </a:p>
        </p:txBody>
      </p:sp>
      <p:sp>
        <p:nvSpPr>
          <p:cNvPr id="1630210" name="Rectangle 2"/>
          <p:cNvSpPr>
            <a:spLocks noGrp="1" noChangeArrowheads="1"/>
          </p:cNvSpPr>
          <p:nvPr>
            <p:ph type="title"/>
          </p:nvPr>
        </p:nvSpPr>
        <p:spPr/>
        <p:txBody>
          <a:bodyPr/>
          <a:lstStyle/>
          <a:p>
            <a:pPr>
              <a:defRPr/>
            </a:pPr>
            <a:r>
              <a:rPr lang="zh-CN" altLang="zh-CN"/>
              <a:t>（4）复合选择－</a:t>
            </a:r>
            <a:r>
              <a:rPr lang="zh-CN" altLang="en-US"/>
              <a:t>逻辑合取</a:t>
            </a:r>
            <a:r>
              <a:rPr lang="en-US" altLang="zh-CN"/>
              <a:t>AND</a:t>
            </a:r>
            <a:endParaRPr lang="zh-CN" altLang="en-US"/>
          </a:p>
        </p:txBody>
      </p:sp>
      <p:sp>
        <p:nvSpPr>
          <p:cNvPr id="1630211" name="Rectangle 3"/>
          <p:cNvSpPr>
            <a:spLocks noGrp="1" noChangeArrowheads="1"/>
          </p:cNvSpPr>
          <p:nvPr>
            <p:ph type="body" idx="1"/>
          </p:nvPr>
        </p:nvSpPr>
        <p:spPr>
          <a:xfrm>
            <a:off x="650875" y="1143000"/>
            <a:ext cx="8820150" cy="4697413"/>
          </a:xfrm>
        </p:spPr>
        <p:txBody>
          <a:bodyPr/>
          <a:lstStyle/>
          <a:p>
            <a:pPr>
              <a:lnSpc>
                <a:spcPct val="100000"/>
              </a:lnSpc>
              <a:spcBef>
                <a:spcPct val="0"/>
              </a:spcBef>
            </a:pPr>
            <a:r>
              <a:rPr lang="zh-CN" altLang="en-US"/>
              <a:t>逻辑合取（</a:t>
            </a:r>
            <a:r>
              <a:rPr lang="en-US" altLang="zh-CN"/>
              <a:t>AND</a:t>
            </a:r>
            <a:r>
              <a:rPr lang="zh-CN" altLang="en-US"/>
              <a:t>）（续）</a:t>
            </a:r>
            <a:endParaRPr lang="en-US" altLang="zh-CN"/>
          </a:p>
          <a:p>
            <a:pPr lvl="1">
              <a:lnSpc>
                <a:spcPct val="100000"/>
              </a:lnSpc>
              <a:spcBef>
                <a:spcPct val="0"/>
              </a:spcBef>
            </a:pPr>
            <a:r>
              <a:rPr lang="zh-CN" altLang="en-US"/>
              <a:t>使用单独索引</a:t>
            </a:r>
          </a:p>
          <a:p>
            <a:pPr lvl="1">
              <a:lnSpc>
                <a:spcPct val="100000"/>
              </a:lnSpc>
              <a:spcBef>
                <a:spcPct val="0"/>
              </a:spcBef>
              <a:buFontTx/>
              <a:buNone/>
            </a:pPr>
            <a:r>
              <a:rPr lang="zh-CN" altLang="en-US"/>
              <a:t>   通过索引找到符合与该属性有关的查询条件的元组</a:t>
            </a:r>
          </a:p>
          <a:p>
            <a:pPr lvl="1">
              <a:lnSpc>
                <a:spcPct val="100000"/>
              </a:lnSpc>
              <a:spcBef>
                <a:spcPct val="0"/>
              </a:spcBef>
              <a:buFontTx/>
              <a:buNone/>
            </a:pPr>
            <a:r>
              <a:rPr lang="zh-CN" altLang="en-US"/>
              <a:t>   检查其余的查询条件是否满足</a:t>
            </a:r>
          </a:p>
          <a:p>
            <a:pPr lvl="1">
              <a:lnSpc>
                <a:spcPct val="100000"/>
              </a:lnSpc>
              <a:spcBef>
                <a:spcPct val="0"/>
              </a:spcBef>
              <a:buFontTx/>
              <a:buNone/>
            </a:pPr>
            <a:endParaRPr lang="zh-CN" altLang="en-US"/>
          </a:p>
          <a:p>
            <a:pPr>
              <a:lnSpc>
                <a:spcPct val="100000"/>
              </a:lnSpc>
              <a:spcBef>
                <a:spcPct val="0"/>
              </a:spcBef>
            </a:pPr>
            <a:r>
              <a:rPr lang="zh-CN" altLang="en-US"/>
              <a:t>以</a:t>
            </a:r>
            <a:r>
              <a:rPr lang="en-US" altLang="zh-CN"/>
              <a:t>C5</a:t>
            </a:r>
            <a:r>
              <a:rPr lang="zh-CN" altLang="en-US"/>
              <a:t>：</a:t>
            </a:r>
            <a:r>
              <a:rPr lang="en-US" altLang="zh-CN"/>
              <a:t>Sdept = ‘</a:t>
            </a:r>
            <a:r>
              <a:rPr lang="zh-CN" altLang="en-US"/>
              <a:t>计算机’ </a:t>
            </a:r>
            <a:r>
              <a:rPr lang="en-US" altLang="zh-CN"/>
              <a:t>and Sage &gt; 18</a:t>
            </a:r>
            <a:r>
              <a:rPr lang="zh-CN" altLang="en-US"/>
              <a:t>为例，</a:t>
            </a:r>
          </a:p>
          <a:p>
            <a:pPr lvl="1">
              <a:lnSpc>
                <a:spcPct val="100000"/>
              </a:lnSpc>
              <a:spcBef>
                <a:spcPct val="0"/>
              </a:spcBef>
            </a:pPr>
            <a:r>
              <a:rPr lang="zh-CN" altLang="en-US"/>
              <a:t>如果</a:t>
            </a:r>
            <a:r>
              <a:rPr lang="en-US" altLang="zh-CN"/>
              <a:t>Sdept</a:t>
            </a:r>
            <a:r>
              <a:rPr lang="zh-CN" altLang="en-US"/>
              <a:t>上有索引，先找到</a:t>
            </a:r>
            <a:r>
              <a:rPr lang="en-US" altLang="zh-CN"/>
              <a:t>Sdept=‘</a:t>
            </a:r>
            <a:r>
              <a:rPr lang="zh-CN" altLang="en-US"/>
              <a:t>计算机’的一组元组指针，通过这些元组指针到</a:t>
            </a:r>
            <a:r>
              <a:rPr lang="en-US" altLang="zh-CN"/>
              <a:t>student</a:t>
            </a:r>
            <a:r>
              <a:rPr lang="zh-CN" altLang="en-US"/>
              <a:t>表中检索，</a:t>
            </a:r>
          </a:p>
          <a:p>
            <a:pPr lvl="1">
              <a:lnSpc>
                <a:spcPct val="100000"/>
              </a:lnSpc>
              <a:spcBef>
                <a:spcPct val="0"/>
              </a:spcBef>
            </a:pPr>
            <a:r>
              <a:rPr lang="zh-CN" altLang="en-US"/>
              <a:t>对得到的元组检查另一些选择条件（如</a:t>
            </a:r>
            <a:r>
              <a:rPr lang="en-US" altLang="zh-CN"/>
              <a:t>Sage&gt;18</a:t>
            </a:r>
            <a:r>
              <a:rPr lang="zh-CN" altLang="en-US"/>
              <a:t>）是否满足，</a:t>
            </a:r>
          </a:p>
          <a:p>
            <a:pPr lvl="1">
              <a:lnSpc>
                <a:spcPct val="100000"/>
              </a:lnSpc>
              <a:spcBef>
                <a:spcPct val="0"/>
              </a:spcBef>
            </a:pPr>
            <a:r>
              <a:rPr lang="zh-CN" altLang="en-US"/>
              <a:t>最后把满足条件的元组作为结果输出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0211">
                                            <p:txEl>
                                              <p:pRg st="0" end="0"/>
                                            </p:txEl>
                                          </p:spTgt>
                                        </p:tgtEl>
                                        <p:attrNameLst>
                                          <p:attrName>style.visibility</p:attrName>
                                        </p:attrNameLst>
                                      </p:cBhvr>
                                      <p:to>
                                        <p:strVal val="visible"/>
                                      </p:to>
                                    </p:set>
                                    <p:anim calcmode="lin" valueType="num">
                                      <p:cBhvr additive="base">
                                        <p:cTn id="7" dur="500" fill="hold"/>
                                        <p:tgtEl>
                                          <p:spTgt spid="163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0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30211">
                                            <p:txEl>
                                              <p:pRg st="1" end="1"/>
                                            </p:txEl>
                                          </p:spTgt>
                                        </p:tgtEl>
                                        <p:attrNameLst>
                                          <p:attrName>style.visibility</p:attrName>
                                        </p:attrNameLst>
                                      </p:cBhvr>
                                      <p:to>
                                        <p:strVal val="visible"/>
                                      </p:to>
                                    </p:set>
                                    <p:anim calcmode="lin" valueType="num">
                                      <p:cBhvr additive="base">
                                        <p:cTn id="11" dur="500" fill="hold"/>
                                        <p:tgtEl>
                                          <p:spTgt spid="16302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30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30211">
                                            <p:txEl>
                                              <p:pRg st="2" end="2"/>
                                            </p:txEl>
                                          </p:spTgt>
                                        </p:tgtEl>
                                        <p:attrNameLst>
                                          <p:attrName>style.visibility</p:attrName>
                                        </p:attrNameLst>
                                      </p:cBhvr>
                                      <p:to>
                                        <p:strVal val="visible"/>
                                      </p:to>
                                    </p:set>
                                    <p:anim calcmode="lin" valueType="num">
                                      <p:cBhvr additive="base">
                                        <p:cTn id="15" dur="500" fill="hold"/>
                                        <p:tgtEl>
                                          <p:spTgt spid="163021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30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30211">
                                            <p:txEl>
                                              <p:pRg st="3" end="3"/>
                                            </p:txEl>
                                          </p:spTgt>
                                        </p:tgtEl>
                                        <p:attrNameLst>
                                          <p:attrName>style.visibility</p:attrName>
                                        </p:attrNameLst>
                                      </p:cBhvr>
                                      <p:to>
                                        <p:strVal val="visible"/>
                                      </p:to>
                                    </p:set>
                                    <p:anim calcmode="lin" valueType="num">
                                      <p:cBhvr additive="base">
                                        <p:cTn id="19" dur="500" fill="hold"/>
                                        <p:tgtEl>
                                          <p:spTgt spid="163021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0211">
                                            <p:txEl>
                                              <p:pRg st="5" end="5"/>
                                            </p:txEl>
                                          </p:spTgt>
                                        </p:tgtEl>
                                        <p:attrNameLst>
                                          <p:attrName>style.visibility</p:attrName>
                                        </p:attrNameLst>
                                      </p:cBhvr>
                                      <p:to>
                                        <p:strVal val="visible"/>
                                      </p:to>
                                    </p:set>
                                    <p:anim calcmode="lin" valueType="num">
                                      <p:cBhvr additive="base">
                                        <p:cTn id="25" dur="500" fill="hold"/>
                                        <p:tgtEl>
                                          <p:spTgt spid="163021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0211">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30211">
                                            <p:txEl>
                                              <p:pRg st="6" end="6"/>
                                            </p:txEl>
                                          </p:spTgt>
                                        </p:tgtEl>
                                        <p:attrNameLst>
                                          <p:attrName>style.visibility</p:attrName>
                                        </p:attrNameLst>
                                      </p:cBhvr>
                                      <p:to>
                                        <p:strVal val="visible"/>
                                      </p:to>
                                    </p:set>
                                    <p:anim calcmode="lin" valueType="num">
                                      <p:cBhvr additive="base">
                                        <p:cTn id="29" dur="500" fill="hold"/>
                                        <p:tgtEl>
                                          <p:spTgt spid="1630211">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30211">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30211">
                                            <p:txEl>
                                              <p:pRg st="7" end="7"/>
                                            </p:txEl>
                                          </p:spTgt>
                                        </p:tgtEl>
                                        <p:attrNameLst>
                                          <p:attrName>style.visibility</p:attrName>
                                        </p:attrNameLst>
                                      </p:cBhvr>
                                      <p:to>
                                        <p:strVal val="visible"/>
                                      </p:to>
                                    </p:set>
                                    <p:anim calcmode="lin" valueType="num">
                                      <p:cBhvr additive="base">
                                        <p:cTn id="33" dur="500" fill="hold"/>
                                        <p:tgtEl>
                                          <p:spTgt spid="1630211">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30211">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630211">
                                            <p:txEl>
                                              <p:pRg st="8" end="8"/>
                                            </p:txEl>
                                          </p:spTgt>
                                        </p:tgtEl>
                                        <p:attrNameLst>
                                          <p:attrName>style.visibility</p:attrName>
                                        </p:attrNameLst>
                                      </p:cBhvr>
                                      <p:to>
                                        <p:strVal val="visible"/>
                                      </p:to>
                                    </p:set>
                                    <p:anim calcmode="lin" valueType="num">
                                      <p:cBhvr additive="base">
                                        <p:cTn id="37" dur="500" fill="hold"/>
                                        <p:tgtEl>
                                          <p:spTgt spid="1630211">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3021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02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830B8A4-E754-44C9-A699-005774ABE38A}" type="slidenum">
              <a:rPr lang="zh-CN" altLang="en-US" sz="2000" smtClean="0"/>
              <a:pPr/>
              <a:t>15</a:t>
            </a:fld>
            <a:endParaRPr lang="en-US" altLang="zh-CN" sz="2000"/>
          </a:p>
        </p:txBody>
      </p:sp>
      <p:sp>
        <p:nvSpPr>
          <p:cNvPr id="1741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8680860-80D9-461D-AF7F-7064188C624E}" type="datetime1">
              <a:rPr lang="zh-CN" altLang="en-US" sz="1800" smtClean="0"/>
              <a:pPr/>
              <a:t>2024/4/17</a:t>
            </a:fld>
            <a:endParaRPr lang="en-US" altLang="zh-CN" sz="1000"/>
          </a:p>
        </p:txBody>
      </p:sp>
      <p:sp>
        <p:nvSpPr>
          <p:cNvPr id="1631234" name="Rectangle 2"/>
          <p:cNvSpPr>
            <a:spLocks noGrp="1" noChangeArrowheads="1"/>
          </p:cNvSpPr>
          <p:nvPr>
            <p:ph type="title"/>
          </p:nvPr>
        </p:nvSpPr>
        <p:spPr/>
        <p:txBody>
          <a:bodyPr/>
          <a:lstStyle/>
          <a:p>
            <a:pPr>
              <a:defRPr/>
            </a:pPr>
            <a:r>
              <a:rPr lang="zh-CN" altLang="zh-CN"/>
              <a:t>（4）复合选择－</a:t>
            </a:r>
            <a:r>
              <a:rPr lang="zh-CN" altLang="en-US"/>
              <a:t>逻辑合取</a:t>
            </a:r>
            <a:r>
              <a:rPr lang="en-US" altLang="zh-CN"/>
              <a:t>AND</a:t>
            </a:r>
            <a:endParaRPr lang="zh-CN" altLang="en-US"/>
          </a:p>
        </p:txBody>
      </p:sp>
      <p:sp>
        <p:nvSpPr>
          <p:cNvPr id="1631235" name="Rectangle 3"/>
          <p:cNvSpPr>
            <a:spLocks noGrp="1" noChangeArrowheads="1"/>
          </p:cNvSpPr>
          <p:nvPr>
            <p:ph type="body" idx="1"/>
          </p:nvPr>
        </p:nvSpPr>
        <p:spPr>
          <a:xfrm>
            <a:off x="650875" y="1143000"/>
            <a:ext cx="8820150" cy="5270500"/>
          </a:xfrm>
        </p:spPr>
        <p:txBody>
          <a:bodyPr/>
          <a:lstStyle/>
          <a:p>
            <a:pPr>
              <a:spcBef>
                <a:spcPct val="0"/>
              </a:spcBef>
            </a:pPr>
            <a:r>
              <a:rPr lang="zh-CN" altLang="en-US"/>
              <a:t>逻辑合取（</a:t>
            </a:r>
            <a:r>
              <a:rPr lang="en-US" altLang="zh-CN"/>
              <a:t>AND</a:t>
            </a:r>
            <a:r>
              <a:rPr lang="zh-CN" altLang="en-US"/>
              <a:t>）（续）</a:t>
            </a:r>
            <a:endParaRPr lang="en-US" altLang="zh-CN"/>
          </a:p>
          <a:p>
            <a:pPr lvl="1"/>
            <a:r>
              <a:rPr lang="zh-CN" altLang="en-US"/>
              <a:t>使用多个索引</a:t>
            </a:r>
            <a:endParaRPr lang="en-US" altLang="zh-CN"/>
          </a:p>
          <a:p>
            <a:pPr lvl="2"/>
            <a:r>
              <a:rPr lang="zh-CN" altLang="en-US"/>
              <a:t>分别检索满足单个条件的元组指针集，</a:t>
            </a:r>
          </a:p>
          <a:p>
            <a:pPr lvl="2"/>
            <a:r>
              <a:rPr lang="zh-CN" altLang="en-US"/>
              <a:t>这些元组指针集的交集就提供了满足合取条件的指针。</a:t>
            </a:r>
          </a:p>
          <a:p>
            <a:pPr lvl="2"/>
            <a:endParaRPr lang="zh-CN" altLang="en-US"/>
          </a:p>
          <a:p>
            <a:r>
              <a:rPr lang="zh-CN" altLang="en-US"/>
              <a:t>以</a:t>
            </a:r>
            <a:r>
              <a:rPr lang="en-US" altLang="zh-CN"/>
              <a:t>C5 :Sdept = ‘</a:t>
            </a:r>
            <a:r>
              <a:rPr lang="zh-CN" altLang="en-US"/>
              <a:t>计算机’ </a:t>
            </a:r>
            <a:r>
              <a:rPr lang="en-US" altLang="zh-CN"/>
              <a:t>and Sage &gt; 18</a:t>
            </a:r>
            <a:r>
              <a:rPr lang="zh-CN" altLang="en-US"/>
              <a:t>为例，假设</a:t>
            </a:r>
            <a:r>
              <a:rPr lang="en-US" altLang="zh-CN"/>
              <a:t>Sdept</a:t>
            </a:r>
            <a:r>
              <a:rPr lang="zh-CN" altLang="en-US"/>
              <a:t>和</a:t>
            </a:r>
            <a:r>
              <a:rPr lang="en-US" altLang="zh-CN"/>
              <a:t>Sage</a:t>
            </a:r>
            <a:r>
              <a:rPr lang="zh-CN" altLang="en-US"/>
              <a:t>上都有索引。</a:t>
            </a:r>
          </a:p>
          <a:p>
            <a:pPr lvl="1"/>
            <a:r>
              <a:rPr lang="zh-CN" altLang="en-US"/>
              <a:t>分别使用索引（或散列）的扫描方法找到</a:t>
            </a:r>
            <a:r>
              <a:rPr lang="en-US" altLang="zh-CN"/>
              <a:t>Sdept=‘</a:t>
            </a:r>
            <a:r>
              <a:rPr lang="zh-CN" altLang="en-US"/>
              <a:t>计算机’的一组元组指针和</a:t>
            </a:r>
            <a:r>
              <a:rPr lang="en-US" altLang="zh-CN"/>
              <a:t>Sage&gt;18</a:t>
            </a:r>
            <a:r>
              <a:rPr lang="zh-CN" altLang="en-US"/>
              <a:t>的另一组元组指针</a:t>
            </a:r>
          </a:p>
          <a:p>
            <a:pPr lvl="1"/>
            <a:r>
              <a:rPr lang="zh-CN" altLang="en-US"/>
              <a:t>然后求这两组指针的交集，再到</a:t>
            </a:r>
            <a:r>
              <a:rPr lang="en-US" altLang="zh-CN"/>
              <a:t>student</a:t>
            </a:r>
            <a:r>
              <a:rPr lang="zh-CN" altLang="en-US"/>
              <a:t>表中检索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1235">
                                            <p:txEl>
                                              <p:pRg st="0" end="0"/>
                                            </p:txEl>
                                          </p:spTgt>
                                        </p:tgtEl>
                                        <p:attrNameLst>
                                          <p:attrName>style.visibility</p:attrName>
                                        </p:attrNameLst>
                                      </p:cBhvr>
                                      <p:to>
                                        <p:strVal val="visible"/>
                                      </p:to>
                                    </p:set>
                                    <p:anim calcmode="lin" valueType="num">
                                      <p:cBhvr additive="base">
                                        <p:cTn id="7" dur="500" fill="hold"/>
                                        <p:tgtEl>
                                          <p:spTgt spid="163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12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31235">
                                            <p:txEl>
                                              <p:pRg st="1" end="1"/>
                                            </p:txEl>
                                          </p:spTgt>
                                        </p:tgtEl>
                                        <p:attrNameLst>
                                          <p:attrName>style.visibility</p:attrName>
                                        </p:attrNameLst>
                                      </p:cBhvr>
                                      <p:to>
                                        <p:strVal val="visible"/>
                                      </p:to>
                                    </p:set>
                                    <p:anim calcmode="lin" valueType="num">
                                      <p:cBhvr additive="base">
                                        <p:cTn id="11" dur="500" fill="hold"/>
                                        <p:tgtEl>
                                          <p:spTgt spid="16312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312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31235">
                                            <p:txEl>
                                              <p:pRg st="2" end="2"/>
                                            </p:txEl>
                                          </p:spTgt>
                                        </p:tgtEl>
                                        <p:attrNameLst>
                                          <p:attrName>style.visibility</p:attrName>
                                        </p:attrNameLst>
                                      </p:cBhvr>
                                      <p:to>
                                        <p:strVal val="visible"/>
                                      </p:to>
                                    </p:set>
                                    <p:anim calcmode="lin" valueType="num">
                                      <p:cBhvr additive="base">
                                        <p:cTn id="15" dur="500" fill="hold"/>
                                        <p:tgtEl>
                                          <p:spTgt spid="16312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312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31235">
                                            <p:txEl>
                                              <p:pRg st="3" end="3"/>
                                            </p:txEl>
                                          </p:spTgt>
                                        </p:tgtEl>
                                        <p:attrNameLst>
                                          <p:attrName>style.visibility</p:attrName>
                                        </p:attrNameLst>
                                      </p:cBhvr>
                                      <p:to>
                                        <p:strVal val="visible"/>
                                      </p:to>
                                    </p:set>
                                    <p:anim calcmode="lin" valueType="num">
                                      <p:cBhvr additive="base">
                                        <p:cTn id="19" dur="500" fill="hold"/>
                                        <p:tgtEl>
                                          <p:spTgt spid="16312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1235">
                                            <p:txEl>
                                              <p:pRg st="5" end="5"/>
                                            </p:txEl>
                                          </p:spTgt>
                                        </p:tgtEl>
                                        <p:attrNameLst>
                                          <p:attrName>style.visibility</p:attrName>
                                        </p:attrNameLst>
                                      </p:cBhvr>
                                      <p:to>
                                        <p:strVal val="visible"/>
                                      </p:to>
                                    </p:set>
                                    <p:anim calcmode="lin" valueType="num">
                                      <p:cBhvr additive="base">
                                        <p:cTn id="25" dur="500" fill="hold"/>
                                        <p:tgtEl>
                                          <p:spTgt spid="163123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1235">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31235">
                                            <p:txEl>
                                              <p:pRg st="6" end="6"/>
                                            </p:txEl>
                                          </p:spTgt>
                                        </p:tgtEl>
                                        <p:attrNameLst>
                                          <p:attrName>style.visibility</p:attrName>
                                        </p:attrNameLst>
                                      </p:cBhvr>
                                      <p:to>
                                        <p:strVal val="visible"/>
                                      </p:to>
                                    </p:set>
                                    <p:anim calcmode="lin" valueType="num">
                                      <p:cBhvr additive="base">
                                        <p:cTn id="29" dur="500" fill="hold"/>
                                        <p:tgtEl>
                                          <p:spTgt spid="163123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31235">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31235">
                                            <p:txEl>
                                              <p:pRg st="7" end="7"/>
                                            </p:txEl>
                                          </p:spTgt>
                                        </p:tgtEl>
                                        <p:attrNameLst>
                                          <p:attrName>style.visibility</p:attrName>
                                        </p:attrNameLst>
                                      </p:cBhvr>
                                      <p:to>
                                        <p:strVal val="visible"/>
                                      </p:to>
                                    </p:set>
                                    <p:anim calcmode="lin" valueType="num">
                                      <p:cBhvr additive="base">
                                        <p:cTn id="33" dur="500" fill="hold"/>
                                        <p:tgtEl>
                                          <p:spTgt spid="1631235">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312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12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4E51EE4-CE87-45D5-9EA0-0C3E883CA0C0}" type="slidenum">
              <a:rPr lang="zh-CN" altLang="en-US" sz="2000" smtClean="0"/>
              <a:pPr/>
              <a:t>16</a:t>
            </a:fld>
            <a:endParaRPr lang="en-US" altLang="zh-CN" sz="2000"/>
          </a:p>
        </p:txBody>
      </p:sp>
      <p:sp>
        <p:nvSpPr>
          <p:cNvPr id="1843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46B5E3B-03F9-4F8E-9B9F-408B87894979}" type="datetime1">
              <a:rPr lang="zh-CN" altLang="en-US" sz="1800" smtClean="0"/>
              <a:pPr/>
              <a:t>2024/4/17</a:t>
            </a:fld>
            <a:endParaRPr lang="en-US" altLang="zh-CN" sz="1000"/>
          </a:p>
        </p:txBody>
      </p:sp>
      <p:sp>
        <p:nvSpPr>
          <p:cNvPr id="1632258" name="Rectangle 2"/>
          <p:cNvSpPr>
            <a:spLocks noGrp="1" noChangeArrowheads="1"/>
          </p:cNvSpPr>
          <p:nvPr>
            <p:ph type="title"/>
          </p:nvPr>
        </p:nvSpPr>
        <p:spPr/>
        <p:txBody>
          <a:bodyPr/>
          <a:lstStyle/>
          <a:p>
            <a:pPr>
              <a:defRPr/>
            </a:pPr>
            <a:r>
              <a:rPr lang="zh-CN" altLang="zh-CN"/>
              <a:t>（4）复合选择－</a:t>
            </a:r>
            <a:r>
              <a:rPr lang="zh-CN" altLang="en-US"/>
              <a:t>逻辑合取</a:t>
            </a:r>
            <a:r>
              <a:rPr lang="en-US" altLang="zh-CN"/>
              <a:t>AND</a:t>
            </a:r>
            <a:endParaRPr lang="zh-CN" altLang="en-US"/>
          </a:p>
        </p:txBody>
      </p:sp>
      <p:sp>
        <p:nvSpPr>
          <p:cNvPr id="18437" name="Rectangle 3"/>
          <p:cNvSpPr>
            <a:spLocks noGrp="1" noChangeArrowheads="1"/>
          </p:cNvSpPr>
          <p:nvPr>
            <p:ph type="body" idx="1"/>
          </p:nvPr>
        </p:nvSpPr>
        <p:spPr>
          <a:xfrm>
            <a:off x="650875" y="1143000"/>
            <a:ext cx="8820150" cy="2987675"/>
          </a:xfrm>
        </p:spPr>
        <p:txBody>
          <a:bodyPr/>
          <a:lstStyle/>
          <a:p>
            <a:r>
              <a:rPr lang="zh-CN" altLang="en-US"/>
              <a:t>在合取选择条件的多个简单条件中进行选择时，通常要考虑每个条件的</a:t>
            </a:r>
            <a:r>
              <a:rPr lang="zh-CN" altLang="en-US">
                <a:solidFill>
                  <a:srgbClr val="0000FF"/>
                </a:solidFill>
              </a:rPr>
              <a:t>选择率或选择性（</a:t>
            </a:r>
            <a:r>
              <a:rPr lang="en-US" altLang="zh-CN">
                <a:solidFill>
                  <a:srgbClr val="0000FF"/>
                </a:solidFill>
              </a:rPr>
              <a:t>selectivity</a:t>
            </a:r>
            <a:r>
              <a:rPr lang="zh-CN" altLang="en-US">
                <a:solidFill>
                  <a:srgbClr val="0000FF"/>
                </a:solidFill>
              </a:rPr>
              <a:t>）</a:t>
            </a:r>
            <a:r>
              <a:rPr lang="zh-CN" altLang="en-US"/>
              <a:t>。</a:t>
            </a:r>
          </a:p>
          <a:p>
            <a:pPr lvl="1"/>
            <a:r>
              <a:rPr lang="zh-CN" altLang="en-US"/>
              <a:t>所谓</a:t>
            </a:r>
            <a:r>
              <a:rPr lang="zh-CN" altLang="en-US">
                <a:solidFill>
                  <a:srgbClr val="0000FF"/>
                </a:solidFill>
              </a:rPr>
              <a:t>选择率</a:t>
            </a:r>
            <a:r>
              <a:rPr lang="zh-CN" altLang="en-US"/>
              <a:t>，就是满足条件的元组（记录）数占关系中元组（记录）总数的比例 </a:t>
            </a:r>
          </a:p>
          <a:p>
            <a:pPr lvl="1"/>
            <a:r>
              <a:rPr lang="zh-CN" altLang="en-US"/>
              <a:t>一般地，如果选择条件的选择率为</a:t>
            </a:r>
            <a:r>
              <a:rPr lang="en-US" altLang="zh-CN"/>
              <a:t>s</a:t>
            </a:r>
            <a:r>
              <a:rPr lang="zh-CN" altLang="en-US"/>
              <a:t>，满足该条件的元组数则可以估计为（</a:t>
            </a:r>
            <a:r>
              <a:rPr lang="en-US" altLang="zh-CN"/>
              <a:t>s×</a:t>
            </a:r>
            <a:r>
              <a:rPr lang="zh-CN" altLang="en-US"/>
              <a:t>元组数）。所估计的值越小，就越有必要首先使用这个条件来检索元组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92FDB30-755F-4AF7-B9F7-40394CAE99A3}" type="slidenum">
              <a:rPr lang="zh-CN" altLang="en-US" sz="2000" smtClean="0"/>
              <a:pPr/>
              <a:t>17</a:t>
            </a:fld>
            <a:endParaRPr lang="en-US" altLang="zh-CN" sz="2000"/>
          </a:p>
        </p:txBody>
      </p:sp>
      <p:sp>
        <p:nvSpPr>
          <p:cNvPr id="1945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E3440FB-283C-452F-BD99-98B9794131A6}" type="datetime1">
              <a:rPr lang="zh-CN" altLang="en-US" sz="1800" smtClean="0"/>
              <a:pPr/>
              <a:t>2024/4/17</a:t>
            </a:fld>
            <a:endParaRPr lang="en-US" altLang="zh-CN" sz="1000"/>
          </a:p>
        </p:txBody>
      </p:sp>
      <p:sp>
        <p:nvSpPr>
          <p:cNvPr id="1634306" name="Rectangle 2"/>
          <p:cNvSpPr>
            <a:spLocks noGrp="1" noChangeArrowheads="1"/>
          </p:cNvSpPr>
          <p:nvPr>
            <p:ph type="title"/>
          </p:nvPr>
        </p:nvSpPr>
        <p:spPr/>
        <p:txBody>
          <a:bodyPr/>
          <a:lstStyle/>
          <a:p>
            <a:pPr>
              <a:defRPr/>
            </a:pPr>
            <a:r>
              <a:rPr lang="zh-CN" altLang="zh-CN"/>
              <a:t>（4）复合选择－</a:t>
            </a:r>
            <a:r>
              <a:rPr lang="zh-CN" altLang="en-US"/>
              <a:t>逻辑析取</a:t>
            </a:r>
            <a:r>
              <a:rPr lang="en-US" altLang="zh-CN"/>
              <a:t>OR</a:t>
            </a:r>
            <a:endParaRPr lang="zh-CN" altLang="en-US"/>
          </a:p>
        </p:txBody>
      </p:sp>
      <p:sp>
        <p:nvSpPr>
          <p:cNvPr id="19461" name="Rectangle 3"/>
          <p:cNvSpPr>
            <a:spLocks noGrp="1" noChangeArrowheads="1"/>
          </p:cNvSpPr>
          <p:nvPr>
            <p:ph type="body" idx="1"/>
          </p:nvPr>
        </p:nvSpPr>
        <p:spPr>
          <a:xfrm>
            <a:off x="650875" y="1143000"/>
            <a:ext cx="8820150" cy="4438650"/>
          </a:xfrm>
        </p:spPr>
        <p:txBody>
          <a:bodyPr/>
          <a:lstStyle/>
          <a:p>
            <a:r>
              <a:rPr lang="zh-CN" altLang="en-US"/>
              <a:t>析取条件就是用逻辑连接符</a:t>
            </a:r>
            <a:r>
              <a:rPr lang="en-US" altLang="zh-CN"/>
              <a:t>OR</a:t>
            </a:r>
            <a:r>
              <a:rPr lang="zh-CN" altLang="en-US"/>
              <a:t>连接的查询条件，处理和优化的难度就大得多。</a:t>
            </a:r>
          </a:p>
          <a:p>
            <a:pPr lvl="1"/>
            <a:r>
              <a:rPr lang="zh-CN" altLang="en-US"/>
              <a:t>以</a:t>
            </a:r>
            <a:r>
              <a:rPr lang="en-US" altLang="zh-CN"/>
              <a:t>C6</a:t>
            </a:r>
            <a:r>
              <a:rPr lang="zh-CN" altLang="en-US"/>
              <a:t>为例，</a:t>
            </a:r>
            <a:r>
              <a:rPr lang="en-US" altLang="zh-CN"/>
              <a:t>Sage &gt; 18 or Sdept = ‘</a:t>
            </a:r>
            <a:r>
              <a:rPr lang="zh-CN" altLang="en-US"/>
              <a:t>计算机’，</a:t>
            </a:r>
          </a:p>
          <a:p>
            <a:pPr lvl="2"/>
            <a:r>
              <a:rPr lang="zh-CN" altLang="en-US"/>
              <a:t>如果</a:t>
            </a:r>
            <a:r>
              <a:rPr lang="en-US" altLang="zh-CN"/>
              <a:t>Sdept</a:t>
            </a:r>
            <a:r>
              <a:rPr lang="zh-CN" altLang="en-US"/>
              <a:t>上有索引，而</a:t>
            </a:r>
            <a:r>
              <a:rPr lang="en-US" altLang="zh-CN"/>
              <a:t>Sage</a:t>
            </a:r>
            <a:r>
              <a:rPr lang="zh-CN" altLang="en-US"/>
              <a:t>上没有索引，基本上无法进行优化。</a:t>
            </a:r>
          </a:p>
          <a:p>
            <a:pPr lvl="2"/>
            <a:r>
              <a:rPr lang="zh-CN" altLang="en-US"/>
              <a:t>只要任意一个条件没有索引，就只能使用顺序扫描方法。</a:t>
            </a:r>
          </a:p>
          <a:p>
            <a:pPr lvl="2"/>
            <a:r>
              <a:rPr lang="zh-CN" altLang="en-US"/>
              <a:t>对于条件中涉及的属性都具有索引时，才能通过优化检索满足条件的元组，然后再通过合并操作消除重复元组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EA54277-44EC-452C-8F91-FDC17BEAF180}" type="slidenum">
              <a:rPr lang="zh-CN" altLang="en-US" sz="2000" smtClean="0"/>
              <a:pPr/>
              <a:t>18</a:t>
            </a:fld>
            <a:endParaRPr lang="en-US" altLang="zh-CN" sz="2000"/>
          </a:p>
        </p:txBody>
      </p:sp>
      <p:sp>
        <p:nvSpPr>
          <p:cNvPr id="2048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09BF85C-3C1E-4E4F-9FC2-B6D0D641E393}" type="datetime1">
              <a:rPr lang="zh-CN" altLang="en-US" sz="1800" smtClean="0"/>
              <a:pPr/>
              <a:t>2024/4/17</a:t>
            </a:fld>
            <a:endParaRPr lang="en-US" altLang="zh-CN" sz="1000"/>
          </a:p>
        </p:txBody>
      </p:sp>
      <p:sp>
        <p:nvSpPr>
          <p:cNvPr id="1584130" name="Rectangle 2"/>
          <p:cNvSpPr>
            <a:spLocks noGrp="1" noChangeArrowheads="1"/>
          </p:cNvSpPr>
          <p:nvPr>
            <p:ph type="title"/>
          </p:nvPr>
        </p:nvSpPr>
        <p:spPr/>
        <p:txBody>
          <a:bodyPr/>
          <a:lstStyle/>
          <a:p>
            <a:pPr>
              <a:defRPr/>
            </a:pPr>
            <a:r>
              <a:rPr lang="en-US" altLang="zh-CN"/>
              <a:t>2.	</a:t>
            </a:r>
            <a:r>
              <a:rPr lang="zh-CN" altLang="en-US"/>
              <a:t>连接操作的实现</a:t>
            </a:r>
          </a:p>
        </p:txBody>
      </p:sp>
      <p:sp>
        <p:nvSpPr>
          <p:cNvPr id="20485" name="Rectangle 3"/>
          <p:cNvSpPr>
            <a:spLocks noGrp="1" noChangeArrowheads="1"/>
          </p:cNvSpPr>
          <p:nvPr>
            <p:ph type="body" idx="1"/>
          </p:nvPr>
        </p:nvSpPr>
        <p:spPr>
          <a:xfrm>
            <a:off x="650875" y="1143000"/>
            <a:ext cx="8820150" cy="2901950"/>
          </a:xfrm>
        </p:spPr>
        <p:txBody>
          <a:bodyPr/>
          <a:lstStyle/>
          <a:p>
            <a:r>
              <a:rPr lang="zh-CN" altLang="en-US"/>
              <a:t>连接操作是查询处理中最耗时的操作之一，操作本身开销大，并且可能产生很大的中间结果。</a:t>
            </a:r>
          </a:p>
          <a:p>
            <a:pPr lvl="1"/>
            <a:r>
              <a:rPr lang="zh-CN" altLang="en-US"/>
              <a:t>（</a:t>
            </a:r>
            <a:r>
              <a:rPr lang="en-US" altLang="zh-CN"/>
              <a:t>1</a:t>
            </a:r>
            <a:r>
              <a:rPr lang="zh-CN" altLang="en-US"/>
              <a:t>）	嵌套循环法</a:t>
            </a:r>
          </a:p>
          <a:p>
            <a:pPr lvl="1"/>
            <a:r>
              <a:rPr lang="zh-CN" altLang="en-US"/>
              <a:t>（</a:t>
            </a:r>
            <a:r>
              <a:rPr lang="en-US" altLang="zh-CN"/>
              <a:t>2</a:t>
            </a:r>
            <a:r>
              <a:rPr lang="zh-CN" altLang="en-US"/>
              <a:t>）	索引嵌套循环法</a:t>
            </a:r>
          </a:p>
          <a:p>
            <a:pPr lvl="1"/>
            <a:r>
              <a:rPr lang="zh-CN" altLang="en-US"/>
              <a:t>（</a:t>
            </a:r>
            <a:r>
              <a:rPr lang="en-US" altLang="zh-CN"/>
              <a:t>3</a:t>
            </a:r>
            <a:r>
              <a:rPr lang="zh-CN" altLang="en-US"/>
              <a:t>）	排序合并法</a:t>
            </a:r>
          </a:p>
          <a:p>
            <a:pPr lvl="1"/>
            <a:r>
              <a:rPr lang="zh-CN" altLang="en-US"/>
              <a:t>（</a:t>
            </a:r>
            <a:r>
              <a:rPr lang="en-US" altLang="zh-CN"/>
              <a:t>4</a:t>
            </a:r>
            <a:r>
              <a:rPr lang="zh-CN" altLang="en-US"/>
              <a:t>）	散列连接（</a:t>
            </a:r>
            <a:r>
              <a:rPr lang="en-US" altLang="zh-CN"/>
              <a:t>Hash Join</a:t>
            </a:r>
            <a:r>
              <a:rPr lang="zh-CN" altLang="en-US"/>
              <a:t>）法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B0506CA-8A93-4580-ABB8-B5C41FEAA522}" type="slidenum">
              <a:rPr lang="zh-CN" altLang="en-US" sz="2000" smtClean="0"/>
              <a:pPr/>
              <a:t>19</a:t>
            </a:fld>
            <a:endParaRPr lang="en-US" altLang="zh-CN" sz="2000"/>
          </a:p>
        </p:txBody>
      </p:sp>
      <p:sp>
        <p:nvSpPr>
          <p:cNvPr id="2150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929C614C-FDFC-46F2-B62E-51F2782CF031}" type="datetime1">
              <a:rPr lang="zh-CN" altLang="en-US" sz="1800" smtClean="0"/>
              <a:pPr/>
              <a:t>2024/4/17</a:t>
            </a:fld>
            <a:endParaRPr lang="en-US" altLang="zh-CN" sz="1000"/>
          </a:p>
        </p:txBody>
      </p:sp>
      <p:sp>
        <p:nvSpPr>
          <p:cNvPr id="1585154" name="Rectangle 2"/>
          <p:cNvSpPr>
            <a:spLocks noGrp="1" noChangeArrowheads="1"/>
          </p:cNvSpPr>
          <p:nvPr>
            <p:ph type="title"/>
          </p:nvPr>
        </p:nvSpPr>
        <p:spPr/>
        <p:txBody>
          <a:bodyPr/>
          <a:lstStyle/>
          <a:p>
            <a:pPr>
              <a:defRPr/>
            </a:pPr>
            <a:r>
              <a:rPr lang="zh-CN" altLang="en-US"/>
              <a:t>（</a:t>
            </a:r>
            <a:r>
              <a:rPr lang="en-US" altLang="zh-CN"/>
              <a:t>1</a:t>
            </a:r>
            <a:r>
              <a:rPr lang="zh-CN" altLang="en-US"/>
              <a:t>）	嵌套循环法</a:t>
            </a:r>
          </a:p>
        </p:txBody>
      </p:sp>
      <p:sp>
        <p:nvSpPr>
          <p:cNvPr id="21509" name="Rectangle 3"/>
          <p:cNvSpPr>
            <a:spLocks noGrp="1" noChangeArrowheads="1"/>
          </p:cNvSpPr>
          <p:nvPr>
            <p:ph type="body" idx="1"/>
          </p:nvPr>
        </p:nvSpPr>
        <p:spPr>
          <a:xfrm>
            <a:off x="650875" y="1143000"/>
            <a:ext cx="8820150" cy="768350"/>
          </a:xfrm>
        </p:spPr>
        <p:txBody>
          <a:bodyPr/>
          <a:lstStyle/>
          <a:p>
            <a:r>
              <a:rPr lang="zh-CN" altLang="en-US"/>
              <a:t>嵌套循环法是最简单、最直接的连接算法，与选择操作中的顺序扫描法类似，不需要特别的存取路径 </a:t>
            </a:r>
          </a:p>
        </p:txBody>
      </p:sp>
      <p:graphicFrame>
        <p:nvGraphicFramePr>
          <p:cNvPr id="1585156" name="Group 4"/>
          <p:cNvGraphicFramePr>
            <a:graphicFrameLocks noGrp="1"/>
          </p:cNvGraphicFramePr>
          <p:nvPr/>
        </p:nvGraphicFramePr>
        <p:xfrm>
          <a:off x="1327150" y="2233613"/>
          <a:ext cx="2063750" cy="1901896"/>
        </p:xfrm>
        <a:graphic>
          <a:graphicData uri="http://schemas.openxmlformats.org/drawingml/2006/table">
            <a:tbl>
              <a:tblPr/>
              <a:tblGrid>
                <a:gridCol w="687388">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gridCol w="687387">
                  <a:extLst>
                    <a:ext uri="{9D8B030D-6E8A-4147-A177-3AD203B41FA5}">
                      <a16:colId xmlns:a16="http://schemas.microsoft.com/office/drawing/2014/main" val="20002"/>
                    </a:ext>
                  </a:extLst>
                </a:gridCol>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85180" name="Group 28"/>
          <p:cNvGraphicFramePr>
            <a:graphicFrameLocks noGrp="1"/>
          </p:cNvGraphicFramePr>
          <p:nvPr/>
        </p:nvGraphicFramePr>
        <p:xfrm>
          <a:off x="4711700" y="2005013"/>
          <a:ext cx="2063750" cy="4754740"/>
        </p:xfrm>
        <a:graphic>
          <a:graphicData uri="http://schemas.openxmlformats.org/drawingml/2006/table">
            <a:tbl>
              <a:tblPr/>
              <a:tblGrid>
                <a:gridCol w="78105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585228" name="Group 76"/>
          <p:cNvGraphicFramePr>
            <a:graphicFrameLocks noGrp="1"/>
          </p:cNvGraphicFramePr>
          <p:nvPr/>
        </p:nvGraphicFramePr>
        <p:xfrm>
          <a:off x="1409700" y="4672013"/>
          <a:ext cx="1981200" cy="1901896"/>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606" name="Rectangle 100"/>
          <p:cNvSpPr>
            <a:spLocks noChangeArrowheads="1"/>
          </p:cNvSpPr>
          <p:nvPr/>
        </p:nvSpPr>
        <p:spPr bwMode="auto">
          <a:xfrm>
            <a:off x="914400" y="2614613"/>
            <a:ext cx="33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b="1" i="1">
                <a:latin typeface="Times New Roman" pitchFamily="18" charset="0"/>
              </a:rPr>
              <a:t>R</a:t>
            </a:r>
          </a:p>
        </p:txBody>
      </p:sp>
      <p:sp>
        <p:nvSpPr>
          <p:cNvPr id="21607" name="Rectangle 101"/>
          <p:cNvSpPr>
            <a:spLocks noChangeArrowheads="1"/>
          </p:cNvSpPr>
          <p:nvPr/>
        </p:nvSpPr>
        <p:spPr bwMode="auto">
          <a:xfrm>
            <a:off x="996950" y="5129213"/>
            <a:ext cx="33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b="1" i="1">
                <a:latin typeface="Times New Roman" pitchFamily="18" charset="0"/>
              </a:rPr>
              <a:t>S</a:t>
            </a:r>
          </a:p>
        </p:txBody>
      </p:sp>
      <p:sp>
        <p:nvSpPr>
          <p:cNvPr id="1585254" name="Rectangle 102"/>
          <p:cNvSpPr>
            <a:spLocks noChangeArrowheads="1"/>
          </p:cNvSpPr>
          <p:nvPr/>
        </p:nvSpPr>
        <p:spPr bwMode="auto">
          <a:xfrm>
            <a:off x="3638550" y="3833813"/>
            <a:ext cx="908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800" b="1" i="1">
                <a:latin typeface="Times New Roman" pitchFamily="18" charset="0"/>
              </a:rPr>
              <a:t>R </a:t>
            </a:r>
            <a:r>
              <a:rPr kumimoji="1" lang="en-US" altLang="zh-CN" sz="2800" b="1">
                <a:latin typeface="Times New Roman" pitchFamily="18" charset="0"/>
              </a:rPr>
              <a:t>×</a:t>
            </a:r>
            <a:r>
              <a:rPr kumimoji="1" lang="en-US" altLang="zh-CN" sz="2800" b="1" i="1">
                <a:latin typeface="Times New Roman" pitchFamily="18" charset="0"/>
              </a:rPr>
              <a:t> S</a:t>
            </a:r>
            <a:r>
              <a:rPr kumimoji="1" lang="en-US" altLang="zh-CN" sz="2800">
                <a:latin typeface="Times New Roman" pitchFamily="18" charset="0"/>
              </a:rPr>
              <a:t> </a:t>
            </a:r>
          </a:p>
        </p:txBody>
      </p:sp>
      <p:graphicFrame>
        <p:nvGraphicFramePr>
          <p:cNvPr id="1585255" name="Group 103"/>
          <p:cNvGraphicFramePr>
            <a:graphicFrameLocks noGrp="1"/>
          </p:cNvGraphicFramePr>
          <p:nvPr/>
        </p:nvGraphicFramePr>
        <p:xfrm>
          <a:off x="6775450" y="2005013"/>
          <a:ext cx="2063750" cy="4754740"/>
        </p:xfrm>
        <a:graphic>
          <a:graphicData uri="http://schemas.openxmlformats.org/drawingml/2006/table">
            <a:tbl>
              <a:tblPr/>
              <a:tblGrid>
                <a:gridCol w="74295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585303" name="Rectangle 151"/>
          <p:cNvSpPr>
            <a:spLocks noChangeArrowheads="1"/>
          </p:cNvSpPr>
          <p:nvPr/>
        </p:nvSpPr>
        <p:spPr bwMode="auto">
          <a:xfrm>
            <a:off x="6789738" y="2462213"/>
            <a:ext cx="2087562" cy="1439862"/>
          </a:xfrm>
          <a:prstGeom prst="rect">
            <a:avLst/>
          </a:prstGeom>
          <a:noFill/>
          <a:ln w="5080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585304" name="Rectangle 152"/>
          <p:cNvSpPr>
            <a:spLocks noChangeArrowheads="1"/>
          </p:cNvSpPr>
          <p:nvPr/>
        </p:nvSpPr>
        <p:spPr bwMode="auto">
          <a:xfrm>
            <a:off x="6789738" y="3902075"/>
            <a:ext cx="2087562" cy="1439863"/>
          </a:xfrm>
          <a:prstGeom prst="rect">
            <a:avLst/>
          </a:prstGeom>
          <a:noFill/>
          <a:ln w="5080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585305" name="Rectangle 153"/>
          <p:cNvSpPr>
            <a:spLocks noChangeArrowheads="1"/>
          </p:cNvSpPr>
          <p:nvPr/>
        </p:nvSpPr>
        <p:spPr bwMode="auto">
          <a:xfrm>
            <a:off x="6789738" y="5341938"/>
            <a:ext cx="2087562" cy="1439862"/>
          </a:xfrm>
          <a:prstGeom prst="rect">
            <a:avLst/>
          </a:prstGeom>
          <a:noFill/>
          <a:ln w="5080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585306" name="Text Box 154"/>
          <p:cNvSpPr txBox="1">
            <a:spLocks noChangeArrowheads="1"/>
          </p:cNvSpPr>
          <p:nvPr/>
        </p:nvSpPr>
        <p:spPr bwMode="auto">
          <a:xfrm>
            <a:off x="4091791" y="3452496"/>
            <a:ext cx="5376862" cy="3275012"/>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选择哪一个关系用于外循环、哪一个关系用于内循环会给连接的性能带来比较大的差异</a:t>
            </a:r>
          </a:p>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一般使用较少块的文件作为外循环文件连接代价较小。</a:t>
            </a:r>
          </a:p>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嵌套循环法适用于任何条件的连接   </a:t>
            </a:r>
            <a:endParaRPr lang="en-US" altLang="zh-CN" sz="2800" b="1" dirty="0">
              <a:latin typeface="楷体_GB2312" pitchFamily="49" charset="-122"/>
              <a:ea typeface="楷体_GB2312" pitchFamily="49" charset="-122"/>
            </a:endParaRPr>
          </a:p>
        </p:txBody>
      </p:sp>
      <p:sp>
        <p:nvSpPr>
          <p:cNvPr id="17" name="Text Box 154"/>
          <p:cNvSpPr txBox="1">
            <a:spLocks noChangeArrowheads="1"/>
          </p:cNvSpPr>
          <p:nvPr/>
        </p:nvSpPr>
        <p:spPr bwMode="auto">
          <a:xfrm>
            <a:off x="200472" y="1702724"/>
            <a:ext cx="5376862" cy="156966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考虑：选择哪一个关系用于外循环、哪一个关系用于内循环会影响连接的性能吗？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5254"/>
                                        </p:tgtEl>
                                        <p:attrNameLst>
                                          <p:attrName>style.visibility</p:attrName>
                                        </p:attrNameLst>
                                      </p:cBhvr>
                                      <p:to>
                                        <p:strVal val="visible"/>
                                      </p:to>
                                    </p:set>
                                    <p:animEffect transition="in" filter="wipe(up)">
                                      <p:cBhvr>
                                        <p:cTn id="7" dur="500"/>
                                        <p:tgtEl>
                                          <p:spTgt spid="158525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585180"/>
                                        </p:tgtEl>
                                        <p:attrNameLst>
                                          <p:attrName>style.visibility</p:attrName>
                                        </p:attrNameLst>
                                      </p:cBhvr>
                                      <p:to>
                                        <p:strVal val="visible"/>
                                      </p:to>
                                    </p:set>
                                    <p:animEffect transition="in" filter="wipe(up)">
                                      <p:cBhvr>
                                        <p:cTn id="11" dur="500"/>
                                        <p:tgtEl>
                                          <p:spTgt spid="158518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85255"/>
                                        </p:tgtEl>
                                        <p:attrNameLst>
                                          <p:attrName>style.visibility</p:attrName>
                                        </p:attrNameLst>
                                      </p:cBhvr>
                                      <p:to>
                                        <p:strVal val="visible"/>
                                      </p:to>
                                    </p:set>
                                    <p:animEffect transition="in" filter="wipe(up)">
                                      <p:cBhvr>
                                        <p:cTn id="15" dur="500"/>
                                        <p:tgtEl>
                                          <p:spTgt spid="158525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85303"/>
                                        </p:tgtEl>
                                        <p:attrNameLst>
                                          <p:attrName>style.visibility</p:attrName>
                                        </p:attrNameLst>
                                      </p:cBhvr>
                                      <p:to>
                                        <p:strVal val="visible"/>
                                      </p:to>
                                    </p:set>
                                    <p:animEffect transition="in" filter="wipe(up)">
                                      <p:cBhvr>
                                        <p:cTn id="19" dur="500"/>
                                        <p:tgtEl>
                                          <p:spTgt spid="158530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85304"/>
                                        </p:tgtEl>
                                        <p:attrNameLst>
                                          <p:attrName>style.visibility</p:attrName>
                                        </p:attrNameLst>
                                      </p:cBhvr>
                                      <p:to>
                                        <p:strVal val="visible"/>
                                      </p:to>
                                    </p:set>
                                    <p:animEffect transition="in" filter="wipe(up)">
                                      <p:cBhvr>
                                        <p:cTn id="23" dur="500"/>
                                        <p:tgtEl>
                                          <p:spTgt spid="158530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85305"/>
                                        </p:tgtEl>
                                        <p:attrNameLst>
                                          <p:attrName>style.visibility</p:attrName>
                                        </p:attrNameLst>
                                      </p:cBhvr>
                                      <p:to>
                                        <p:strVal val="visible"/>
                                      </p:to>
                                    </p:set>
                                    <p:animEffect transition="in" filter="wipe(up)">
                                      <p:cBhvr>
                                        <p:cTn id="27" dur="500"/>
                                        <p:tgtEl>
                                          <p:spTgt spid="158530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85306"/>
                                        </p:tgtEl>
                                        <p:attrNameLst>
                                          <p:attrName>style.visibility</p:attrName>
                                        </p:attrNameLst>
                                      </p:cBhvr>
                                      <p:to>
                                        <p:strVal val="visible"/>
                                      </p:to>
                                    </p:set>
                                    <p:animEffect transition="in" filter="box(in)">
                                      <p:cBhvr>
                                        <p:cTn id="37" dur="500"/>
                                        <p:tgtEl>
                                          <p:spTgt spid="158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254" grpId="0" autoUpdateAnimBg="0"/>
      <p:bldP spid="1585303" grpId="0" animBg="1"/>
      <p:bldP spid="1585304" grpId="0" animBg="1"/>
      <p:bldP spid="1585305" grpId="0" animBg="1"/>
      <p:bldP spid="1585306" grpId="0" animBg="1" autoUpdateAnimBg="0"/>
      <p:bldP spid="1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9B90D152-5D0C-43E4-BAC2-B179C34257F2}" type="slidenum">
              <a:rPr lang="zh-CN" altLang="en-US" sz="2000" smtClean="0"/>
              <a:pPr/>
              <a:t>2</a:t>
            </a:fld>
            <a:endParaRPr lang="en-US" altLang="zh-CN" sz="2000"/>
          </a:p>
        </p:txBody>
      </p:sp>
      <p:sp>
        <p:nvSpPr>
          <p:cNvPr id="409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117ADF6-36A0-45BB-AEE7-32CC111CEFCB}" type="datetime1">
              <a:rPr lang="zh-CN" altLang="en-US" sz="1800" smtClean="0"/>
              <a:pPr/>
              <a:t>2024/4/17</a:t>
            </a:fld>
            <a:endParaRPr lang="en-US" altLang="zh-CN" sz="1000"/>
          </a:p>
        </p:txBody>
      </p:sp>
      <p:sp>
        <p:nvSpPr>
          <p:cNvPr id="1500162" name="Rectangle 2"/>
          <p:cNvSpPr>
            <a:spLocks noGrp="1" noChangeArrowheads="1"/>
          </p:cNvSpPr>
          <p:nvPr>
            <p:ph type="title"/>
          </p:nvPr>
        </p:nvSpPr>
        <p:spPr>
          <a:xfrm>
            <a:off x="650875" y="311150"/>
            <a:ext cx="8820150" cy="603250"/>
          </a:xfrm>
        </p:spPr>
        <p:txBody>
          <a:bodyPr/>
          <a:lstStyle/>
          <a:p>
            <a:pPr defTabSz="914400">
              <a:defRPr/>
            </a:pPr>
            <a:r>
              <a:rPr lang="zh-CN" altLang="en-US" sz="4400"/>
              <a:t>第5章  关系查询处理和查询优化</a:t>
            </a:r>
          </a:p>
        </p:txBody>
      </p:sp>
      <p:sp>
        <p:nvSpPr>
          <p:cNvPr id="4101" name="Rectangle 3"/>
          <p:cNvSpPr>
            <a:spLocks noGrp="1" noChangeArrowheads="1"/>
          </p:cNvSpPr>
          <p:nvPr>
            <p:ph type="body" idx="1"/>
          </p:nvPr>
        </p:nvSpPr>
        <p:spPr>
          <a:xfrm>
            <a:off x="650875" y="1143000"/>
            <a:ext cx="8820150" cy="4737100"/>
          </a:xfrm>
        </p:spPr>
        <p:txBody>
          <a:bodyPr/>
          <a:lstStyle/>
          <a:p>
            <a:r>
              <a:rPr lang="zh-CN" altLang="en-US"/>
              <a:t>查询是数据库管理系统中使用最频繁、最基本的操作</a:t>
            </a:r>
            <a:r>
              <a:rPr lang="en-US" altLang="zh-CN"/>
              <a:t>,</a:t>
            </a:r>
            <a:r>
              <a:rPr lang="zh-CN" altLang="en-US"/>
              <a:t>对系统性能有很大影响。</a:t>
            </a:r>
          </a:p>
          <a:p>
            <a:r>
              <a:rPr lang="zh-CN" altLang="en-US"/>
              <a:t>查询优化技术是关系数据库的关键技术。</a:t>
            </a:r>
          </a:p>
          <a:p>
            <a:r>
              <a:rPr lang="zh-CN" altLang="en-US"/>
              <a:t>对于同一个</a:t>
            </a:r>
            <a:r>
              <a:rPr lang="en-US" altLang="zh-CN"/>
              <a:t>SQL</a:t>
            </a:r>
            <a:r>
              <a:rPr lang="zh-CN" altLang="en-US"/>
              <a:t>查询，通常可以有多个等价的关系代数表达式，由于存取路径的不同，每个关系代数表达式的查询代价和效率也是不同的。 </a:t>
            </a:r>
          </a:p>
          <a:p>
            <a:r>
              <a:rPr lang="zh-CN" altLang="en-US"/>
              <a:t>本章目的： </a:t>
            </a:r>
          </a:p>
          <a:p>
            <a:pPr lvl="1"/>
            <a:r>
              <a:rPr lang="en-US" altLang="zh-CN"/>
              <a:t>RDBMS</a:t>
            </a:r>
            <a:r>
              <a:rPr lang="zh-CN" altLang="en-US"/>
              <a:t>的查询处理步骤 </a:t>
            </a:r>
          </a:p>
          <a:p>
            <a:pPr lvl="1"/>
            <a:r>
              <a:rPr lang="zh-CN" altLang="en-US"/>
              <a:t>查询优化的概念 </a:t>
            </a:r>
          </a:p>
          <a:p>
            <a:pPr lvl="1"/>
            <a:r>
              <a:rPr lang="zh-CN" altLang="en-US"/>
              <a:t>基本方法和技术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CC8A7D7-0CE6-41E4-92D4-0A2BA6C03E1D}" type="slidenum">
              <a:rPr lang="zh-CN" altLang="en-US" sz="2000" smtClean="0"/>
              <a:pPr/>
              <a:t>20</a:t>
            </a:fld>
            <a:endParaRPr lang="en-US" altLang="zh-CN" sz="2000"/>
          </a:p>
        </p:txBody>
      </p:sp>
      <p:sp>
        <p:nvSpPr>
          <p:cNvPr id="2253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38F6CF3-2394-4276-85EB-AE416890AD40}" type="datetime1">
              <a:rPr lang="zh-CN" altLang="en-US" sz="1800" smtClean="0"/>
              <a:pPr/>
              <a:t>2024/4/17</a:t>
            </a:fld>
            <a:endParaRPr lang="en-US" altLang="zh-CN" sz="1000"/>
          </a:p>
        </p:txBody>
      </p:sp>
      <p:sp>
        <p:nvSpPr>
          <p:cNvPr id="1635330" name="Rectangle 2"/>
          <p:cNvSpPr>
            <a:spLocks noGrp="1" noChangeArrowheads="1"/>
          </p:cNvSpPr>
          <p:nvPr>
            <p:ph type="title"/>
          </p:nvPr>
        </p:nvSpPr>
        <p:spPr/>
        <p:txBody>
          <a:bodyPr/>
          <a:lstStyle/>
          <a:p>
            <a:pPr>
              <a:defRPr/>
            </a:pPr>
            <a:r>
              <a:rPr lang="zh-CN" altLang="en-US"/>
              <a:t>（</a:t>
            </a:r>
            <a:r>
              <a:rPr lang="en-US" altLang="zh-CN"/>
              <a:t>2</a:t>
            </a:r>
            <a:r>
              <a:rPr lang="zh-CN" altLang="en-US"/>
              <a:t>）	索引嵌套循环法</a:t>
            </a:r>
          </a:p>
        </p:txBody>
      </p:sp>
      <p:sp>
        <p:nvSpPr>
          <p:cNvPr id="22533" name="Rectangle 3"/>
          <p:cNvSpPr>
            <a:spLocks noGrp="1" noChangeArrowheads="1"/>
          </p:cNvSpPr>
          <p:nvPr>
            <p:ph type="body" idx="1"/>
          </p:nvPr>
        </p:nvSpPr>
        <p:spPr>
          <a:xfrm>
            <a:off x="650875" y="1143000"/>
            <a:ext cx="8820150" cy="3856440"/>
          </a:xfrm>
        </p:spPr>
        <p:txBody>
          <a:bodyPr/>
          <a:lstStyle/>
          <a:p>
            <a:r>
              <a:rPr lang="zh-CN" altLang="en-US" dirty="0"/>
              <a:t>在嵌套循环法中，如果两个连接属性中的一个属性上存在索引（或散列），可以使用索引扫描代替顺序扫描。</a:t>
            </a:r>
          </a:p>
          <a:p>
            <a:pPr lvl="1"/>
            <a:r>
              <a:rPr lang="zh-CN" altLang="en-US" dirty="0"/>
              <a:t>例如，在关系</a:t>
            </a:r>
            <a:r>
              <a:rPr lang="en-US" altLang="zh-CN" dirty="0"/>
              <a:t>S</a:t>
            </a:r>
            <a:r>
              <a:rPr lang="zh-CN" altLang="en-US" dirty="0"/>
              <a:t>中的属性</a:t>
            </a:r>
            <a:r>
              <a:rPr lang="en-US" altLang="zh-CN" dirty="0"/>
              <a:t>B</a:t>
            </a:r>
            <a:r>
              <a:rPr lang="zh-CN" altLang="en-US" dirty="0"/>
              <a:t>上存在索引，</a:t>
            </a:r>
          </a:p>
          <a:p>
            <a:pPr lvl="1"/>
            <a:r>
              <a:rPr lang="zh-CN" altLang="en-US" dirty="0"/>
              <a:t>则对于</a:t>
            </a:r>
            <a:r>
              <a:rPr lang="en-US" altLang="zh-CN" dirty="0"/>
              <a:t>R</a:t>
            </a:r>
            <a:r>
              <a:rPr lang="zh-CN" altLang="en-US" dirty="0"/>
              <a:t>中的每个元组</a:t>
            </a:r>
            <a:r>
              <a:rPr lang="en-US" altLang="zh-CN" dirty="0"/>
              <a:t>(R</a:t>
            </a:r>
            <a:r>
              <a:rPr lang="zh-CN" altLang="en-US" dirty="0"/>
              <a:t>为外表</a:t>
            </a:r>
            <a:r>
              <a:rPr lang="en-US" altLang="zh-CN" dirty="0"/>
              <a:t>)</a:t>
            </a:r>
            <a:r>
              <a:rPr lang="zh-CN" altLang="en-US" dirty="0"/>
              <a:t>，</a:t>
            </a:r>
            <a:endParaRPr lang="en-US" altLang="zh-CN" dirty="0"/>
          </a:p>
          <a:p>
            <a:pPr lvl="2"/>
            <a:r>
              <a:rPr lang="zh-CN" altLang="en-US" dirty="0"/>
              <a:t>可以</a:t>
            </a:r>
            <a:r>
              <a:rPr lang="zh-CN" altLang="en-US" dirty="0">
                <a:solidFill>
                  <a:srgbClr val="FF0000"/>
                </a:solidFill>
              </a:rPr>
              <a:t>通过</a:t>
            </a:r>
            <a:r>
              <a:rPr lang="en-US" altLang="zh-CN" dirty="0">
                <a:solidFill>
                  <a:srgbClr val="FF0000"/>
                </a:solidFill>
              </a:rPr>
              <a:t>S</a:t>
            </a:r>
            <a:r>
              <a:rPr lang="zh-CN" altLang="en-US" dirty="0">
                <a:solidFill>
                  <a:srgbClr val="FF0000"/>
                </a:solidFill>
              </a:rPr>
              <a:t>的索引查找</a:t>
            </a:r>
            <a:r>
              <a:rPr lang="zh-CN" altLang="en-US" dirty="0"/>
              <a:t>满足 </a:t>
            </a:r>
            <a:r>
              <a:rPr lang="en-US" altLang="zh-CN" dirty="0"/>
              <a:t>s[B]</a:t>
            </a:r>
            <a:r>
              <a:rPr lang="zh-CN" altLang="en-US" dirty="0"/>
              <a:t>＝</a:t>
            </a:r>
            <a:r>
              <a:rPr lang="en-US" altLang="zh-CN" dirty="0"/>
              <a:t> t[A]</a:t>
            </a:r>
            <a:r>
              <a:rPr lang="zh-CN" altLang="en-US" dirty="0"/>
              <a:t>的所有元组</a:t>
            </a:r>
            <a:endParaRPr lang="en-US" altLang="zh-CN" dirty="0"/>
          </a:p>
          <a:p>
            <a:pPr lvl="2"/>
            <a:r>
              <a:rPr lang="zh-CN" altLang="en-US" dirty="0">
                <a:solidFill>
                  <a:srgbClr val="FF0000"/>
                </a:solidFill>
              </a:rPr>
              <a:t>而不必扫描</a:t>
            </a:r>
            <a:r>
              <a:rPr lang="en-US" altLang="zh-CN" dirty="0">
                <a:solidFill>
                  <a:srgbClr val="FF0000"/>
                </a:solidFill>
              </a:rPr>
              <a:t>S</a:t>
            </a:r>
            <a:r>
              <a:rPr lang="zh-CN" altLang="en-US" dirty="0">
                <a:solidFill>
                  <a:srgbClr val="FF0000"/>
                </a:solidFill>
              </a:rPr>
              <a:t>中的所有元组，以减少扫描时间</a:t>
            </a:r>
            <a:r>
              <a:rPr lang="zh-CN" altLang="en-US" dirty="0"/>
              <a:t>。</a:t>
            </a:r>
          </a:p>
          <a:p>
            <a:endParaRPr lang="zh-CN" altLang="en-US" dirty="0"/>
          </a:p>
        </p:txBody>
      </p:sp>
      <p:sp>
        <p:nvSpPr>
          <p:cNvPr id="7" name="Text Box 154"/>
          <p:cNvSpPr txBox="1">
            <a:spLocks noChangeArrowheads="1"/>
          </p:cNvSpPr>
          <p:nvPr/>
        </p:nvSpPr>
        <p:spPr bwMode="auto">
          <a:xfrm>
            <a:off x="1352600" y="4725144"/>
            <a:ext cx="7344816" cy="113877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wrap="square"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buSzPct val="80000"/>
              <a:buFont typeface="Wingdings" pitchFamily="2" charset="2"/>
              <a:buChar char="q"/>
            </a:pPr>
            <a:r>
              <a:rPr lang="zh-CN" altLang="en-US" sz="2800" b="1" dirty="0"/>
              <a:t>在一般情况下，索引嵌套循环法和嵌套循环法相比，查询的代价可以降低很多</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00551CF-8EC6-4A13-808E-181F5F6EEEA4}" type="slidenum">
              <a:rPr lang="zh-CN" altLang="en-US" sz="2000" smtClean="0"/>
              <a:pPr/>
              <a:t>21</a:t>
            </a:fld>
            <a:endParaRPr lang="en-US" altLang="zh-CN" sz="2000"/>
          </a:p>
        </p:txBody>
      </p:sp>
      <p:sp>
        <p:nvSpPr>
          <p:cNvPr id="2355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B7AC6D5-8980-429C-B943-0DDE9E32F727}" type="datetime1">
              <a:rPr lang="zh-CN" altLang="en-US" sz="1800" smtClean="0"/>
              <a:pPr/>
              <a:t>2024/4/17</a:t>
            </a:fld>
            <a:endParaRPr lang="en-US" altLang="zh-CN" sz="1000"/>
          </a:p>
        </p:txBody>
      </p:sp>
      <p:sp>
        <p:nvSpPr>
          <p:cNvPr id="23557" name="Rectangle 3"/>
          <p:cNvSpPr>
            <a:spLocks noGrp="1" noChangeArrowheads="1"/>
          </p:cNvSpPr>
          <p:nvPr>
            <p:ph type="body" idx="1"/>
          </p:nvPr>
        </p:nvSpPr>
        <p:spPr>
          <a:xfrm>
            <a:off x="326197" y="1203861"/>
            <a:ext cx="8820150" cy="387798"/>
          </a:xfrm>
        </p:spPr>
        <p:txBody>
          <a:bodyPr/>
          <a:lstStyle/>
          <a:p>
            <a:r>
              <a:rPr lang="en-US" altLang="zh-CN" dirty="0"/>
              <a:t>R</a:t>
            </a:r>
            <a:endParaRPr lang="zh-CN" altLang="en-US" dirty="0"/>
          </a:p>
        </p:txBody>
      </p:sp>
      <p:grpSp>
        <p:nvGrpSpPr>
          <p:cNvPr id="23558" name="Group 4"/>
          <p:cNvGrpSpPr>
            <a:grpSpLocks/>
          </p:cNvGrpSpPr>
          <p:nvPr/>
        </p:nvGrpSpPr>
        <p:grpSpPr bwMode="auto">
          <a:xfrm>
            <a:off x="1208088" y="1123950"/>
            <a:ext cx="3527425" cy="2286000"/>
            <a:chOff x="1170" y="663"/>
            <a:chExt cx="1769" cy="1440"/>
          </a:xfrm>
        </p:grpSpPr>
        <p:sp>
          <p:nvSpPr>
            <p:cNvPr id="23691" name="Rectangle 5"/>
            <p:cNvSpPr>
              <a:spLocks noChangeArrowheads="1"/>
            </p:cNvSpPr>
            <p:nvPr/>
          </p:nvSpPr>
          <p:spPr bwMode="auto">
            <a:xfrm>
              <a:off x="1170" y="890"/>
              <a:ext cx="1769" cy="317"/>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692" name="Rectangle 6"/>
            <p:cNvSpPr>
              <a:spLocks noChangeArrowheads="1"/>
            </p:cNvSpPr>
            <p:nvPr/>
          </p:nvSpPr>
          <p:spPr bwMode="auto">
            <a:xfrm>
              <a:off x="1170" y="1162"/>
              <a:ext cx="1769" cy="317"/>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693" name="Rectangle 7"/>
            <p:cNvSpPr>
              <a:spLocks noChangeArrowheads="1"/>
            </p:cNvSpPr>
            <p:nvPr/>
          </p:nvSpPr>
          <p:spPr bwMode="auto">
            <a:xfrm>
              <a:off x="1170" y="1480"/>
              <a:ext cx="1769" cy="317"/>
            </a:xfrm>
            <a:prstGeom prst="rect">
              <a:avLst/>
            </a:prstGeom>
            <a:solidFill>
              <a:srgbClr val="FFCC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nvGrpSpPr>
            <p:cNvPr id="23694" name="Group 8"/>
            <p:cNvGrpSpPr>
              <a:grpSpLocks/>
            </p:cNvGrpSpPr>
            <p:nvPr/>
          </p:nvGrpSpPr>
          <p:grpSpPr bwMode="auto">
            <a:xfrm>
              <a:off x="1170" y="663"/>
              <a:ext cx="1768" cy="1440"/>
              <a:chOff x="-3" y="-3"/>
              <a:chExt cx="1171" cy="2832"/>
            </a:xfrm>
          </p:grpSpPr>
          <p:grpSp>
            <p:nvGrpSpPr>
              <p:cNvPr id="23695" name="Group 9"/>
              <p:cNvGrpSpPr>
                <a:grpSpLocks/>
              </p:cNvGrpSpPr>
              <p:nvPr/>
            </p:nvGrpSpPr>
            <p:grpSpPr bwMode="auto">
              <a:xfrm>
                <a:off x="0" y="0"/>
                <a:ext cx="1165" cy="2826"/>
                <a:chOff x="0" y="0"/>
                <a:chExt cx="1165" cy="2826"/>
              </a:xfrm>
            </p:grpSpPr>
            <p:grpSp>
              <p:nvGrpSpPr>
                <p:cNvPr id="23697" name="Group 10"/>
                <p:cNvGrpSpPr>
                  <a:grpSpLocks/>
                </p:cNvGrpSpPr>
                <p:nvPr/>
              </p:nvGrpSpPr>
              <p:grpSpPr bwMode="auto">
                <a:xfrm>
                  <a:off x="0" y="0"/>
                  <a:ext cx="417" cy="442"/>
                  <a:chOff x="0" y="0"/>
                  <a:chExt cx="417" cy="442"/>
                </a:xfrm>
              </p:grpSpPr>
              <p:sp>
                <p:nvSpPr>
                  <p:cNvPr id="23740" name="Rectangle 11"/>
                  <p:cNvSpPr>
                    <a:spLocks noChangeArrowheads="1"/>
                  </p:cNvSpPr>
                  <p:nvPr/>
                </p:nvSpPr>
                <p:spPr bwMode="auto">
                  <a:xfrm>
                    <a:off x="43" y="0"/>
                    <a:ext cx="33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dirty="0">
                        <a:latin typeface="Times New Roman" pitchFamily="18" charset="0"/>
                      </a:rPr>
                      <a:t>A</a:t>
                    </a:r>
                    <a:endParaRPr kumimoji="1" lang="en-US" altLang="zh-CN" dirty="0">
                      <a:latin typeface="Times New Roman" pitchFamily="18" charset="0"/>
                    </a:endParaRPr>
                  </a:p>
                </p:txBody>
              </p:sp>
              <p:sp>
                <p:nvSpPr>
                  <p:cNvPr id="23741" name="Rectangle 12"/>
                  <p:cNvSpPr>
                    <a:spLocks noChangeArrowheads="1"/>
                  </p:cNvSpPr>
                  <p:nvPr/>
                </p:nvSpPr>
                <p:spPr bwMode="auto">
                  <a:xfrm>
                    <a:off x="0" y="0"/>
                    <a:ext cx="41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98" name="Group 13"/>
                <p:cNvGrpSpPr>
                  <a:grpSpLocks/>
                </p:cNvGrpSpPr>
                <p:nvPr/>
              </p:nvGrpSpPr>
              <p:grpSpPr bwMode="auto">
                <a:xfrm>
                  <a:off x="417" y="0"/>
                  <a:ext cx="302" cy="442"/>
                  <a:chOff x="417" y="0"/>
                  <a:chExt cx="302" cy="442"/>
                </a:xfrm>
              </p:grpSpPr>
              <p:sp>
                <p:nvSpPr>
                  <p:cNvPr id="23738" name="Rectangle 14"/>
                  <p:cNvSpPr>
                    <a:spLocks noChangeArrowheads="1"/>
                  </p:cNvSpPr>
                  <p:nvPr/>
                </p:nvSpPr>
                <p:spPr bwMode="auto">
                  <a:xfrm>
                    <a:off x="460" y="0"/>
                    <a:ext cx="21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B</a:t>
                    </a:r>
                    <a:endParaRPr kumimoji="1" lang="en-US" altLang="zh-CN">
                      <a:latin typeface="Times New Roman" pitchFamily="18" charset="0"/>
                    </a:endParaRPr>
                  </a:p>
                </p:txBody>
              </p:sp>
              <p:sp>
                <p:nvSpPr>
                  <p:cNvPr id="23739" name="Rectangle 15"/>
                  <p:cNvSpPr>
                    <a:spLocks noChangeArrowheads="1"/>
                  </p:cNvSpPr>
                  <p:nvPr/>
                </p:nvSpPr>
                <p:spPr bwMode="auto">
                  <a:xfrm>
                    <a:off x="417" y="0"/>
                    <a:ext cx="302"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99" name="Group 16"/>
                <p:cNvGrpSpPr>
                  <a:grpSpLocks/>
                </p:cNvGrpSpPr>
                <p:nvPr/>
              </p:nvGrpSpPr>
              <p:grpSpPr bwMode="auto">
                <a:xfrm>
                  <a:off x="719" y="0"/>
                  <a:ext cx="446" cy="442"/>
                  <a:chOff x="719" y="0"/>
                  <a:chExt cx="446" cy="442"/>
                </a:xfrm>
              </p:grpSpPr>
              <p:sp>
                <p:nvSpPr>
                  <p:cNvPr id="23736" name="Rectangle 17"/>
                  <p:cNvSpPr>
                    <a:spLocks noChangeArrowheads="1"/>
                  </p:cNvSpPr>
                  <p:nvPr/>
                </p:nvSpPr>
                <p:spPr bwMode="auto">
                  <a:xfrm>
                    <a:off x="762" y="0"/>
                    <a:ext cx="3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C</a:t>
                    </a:r>
                    <a:endParaRPr kumimoji="1" lang="en-US" altLang="zh-CN">
                      <a:latin typeface="Times New Roman" pitchFamily="18" charset="0"/>
                    </a:endParaRPr>
                  </a:p>
                </p:txBody>
              </p:sp>
              <p:sp>
                <p:nvSpPr>
                  <p:cNvPr id="23737" name="Rectangle 18"/>
                  <p:cNvSpPr>
                    <a:spLocks noChangeArrowheads="1"/>
                  </p:cNvSpPr>
                  <p:nvPr/>
                </p:nvSpPr>
                <p:spPr bwMode="auto">
                  <a:xfrm>
                    <a:off x="719" y="0"/>
                    <a:ext cx="44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0" name="Group 19"/>
                <p:cNvGrpSpPr>
                  <a:grpSpLocks/>
                </p:cNvGrpSpPr>
                <p:nvPr/>
              </p:nvGrpSpPr>
              <p:grpSpPr bwMode="auto">
                <a:xfrm>
                  <a:off x="0" y="442"/>
                  <a:ext cx="417" cy="596"/>
                  <a:chOff x="0" y="442"/>
                  <a:chExt cx="417" cy="596"/>
                </a:xfrm>
              </p:grpSpPr>
              <p:sp>
                <p:nvSpPr>
                  <p:cNvPr id="23734" name="Rectangle 20"/>
                  <p:cNvSpPr>
                    <a:spLocks noChangeArrowheads="1"/>
                  </p:cNvSpPr>
                  <p:nvPr/>
                </p:nvSpPr>
                <p:spPr bwMode="auto">
                  <a:xfrm>
                    <a:off x="43" y="442"/>
                    <a:ext cx="3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a</a:t>
                    </a:r>
                    <a:r>
                      <a:rPr kumimoji="1" lang="en-US" altLang="zh-CN" b="1" baseline="-30000">
                        <a:latin typeface="Times New Roman" pitchFamily="18" charset="0"/>
                      </a:rPr>
                      <a:t>1</a:t>
                    </a:r>
                    <a:endParaRPr kumimoji="1" lang="en-US" altLang="zh-CN">
                      <a:latin typeface="Times New Roman" pitchFamily="18" charset="0"/>
                    </a:endParaRPr>
                  </a:p>
                </p:txBody>
              </p:sp>
              <p:sp>
                <p:nvSpPr>
                  <p:cNvPr id="23735" name="Rectangle 21"/>
                  <p:cNvSpPr>
                    <a:spLocks noChangeArrowheads="1"/>
                  </p:cNvSpPr>
                  <p:nvPr/>
                </p:nvSpPr>
                <p:spPr bwMode="auto">
                  <a:xfrm>
                    <a:off x="0" y="442"/>
                    <a:ext cx="41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1" name="Group 22"/>
                <p:cNvGrpSpPr>
                  <a:grpSpLocks/>
                </p:cNvGrpSpPr>
                <p:nvPr/>
              </p:nvGrpSpPr>
              <p:grpSpPr bwMode="auto">
                <a:xfrm>
                  <a:off x="417" y="442"/>
                  <a:ext cx="302" cy="596"/>
                  <a:chOff x="417" y="442"/>
                  <a:chExt cx="302" cy="596"/>
                </a:xfrm>
              </p:grpSpPr>
              <p:sp>
                <p:nvSpPr>
                  <p:cNvPr id="23732" name="Rectangle 23"/>
                  <p:cNvSpPr>
                    <a:spLocks noChangeArrowheads="1"/>
                  </p:cNvSpPr>
                  <p:nvPr/>
                </p:nvSpPr>
                <p:spPr bwMode="auto">
                  <a:xfrm>
                    <a:off x="460" y="442"/>
                    <a:ext cx="2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dirty="0">
                        <a:latin typeface="Times New Roman" pitchFamily="18" charset="0"/>
                      </a:rPr>
                      <a:t>b</a:t>
                    </a:r>
                    <a:r>
                      <a:rPr kumimoji="1" lang="en-US" altLang="zh-CN" b="1" baseline="-30000" dirty="0">
                        <a:latin typeface="Times New Roman" pitchFamily="18" charset="0"/>
                      </a:rPr>
                      <a:t>1</a:t>
                    </a:r>
                    <a:endParaRPr kumimoji="1" lang="en-US" altLang="zh-CN" dirty="0">
                      <a:latin typeface="Times New Roman" pitchFamily="18" charset="0"/>
                    </a:endParaRPr>
                  </a:p>
                </p:txBody>
              </p:sp>
              <p:sp>
                <p:nvSpPr>
                  <p:cNvPr id="23733" name="Rectangle 24"/>
                  <p:cNvSpPr>
                    <a:spLocks noChangeArrowheads="1"/>
                  </p:cNvSpPr>
                  <p:nvPr/>
                </p:nvSpPr>
                <p:spPr bwMode="auto">
                  <a:xfrm>
                    <a:off x="417" y="442"/>
                    <a:ext cx="302"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2" name="Group 25"/>
                <p:cNvGrpSpPr>
                  <a:grpSpLocks/>
                </p:cNvGrpSpPr>
                <p:nvPr/>
              </p:nvGrpSpPr>
              <p:grpSpPr bwMode="auto">
                <a:xfrm>
                  <a:off x="719" y="442"/>
                  <a:ext cx="446" cy="596"/>
                  <a:chOff x="719" y="442"/>
                  <a:chExt cx="446" cy="596"/>
                </a:xfrm>
              </p:grpSpPr>
              <p:sp>
                <p:nvSpPr>
                  <p:cNvPr id="23730" name="Rectangle 26"/>
                  <p:cNvSpPr>
                    <a:spLocks noChangeArrowheads="1"/>
                  </p:cNvSpPr>
                  <p:nvPr/>
                </p:nvSpPr>
                <p:spPr bwMode="auto">
                  <a:xfrm>
                    <a:off x="762" y="442"/>
                    <a:ext cx="3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a:latin typeface="Times New Roman" pitchFamily="18" charset="0"/>
                      </a:rPr>
                      <a:t>5</a:t>
                    </a:r>
                    <a:endParaRPr kumimoji="1" lang="en-US" altLang="zh-CN">
                      <a:latin typeface="Times New Roman" pitchFamily="18" charset="0"/>
                    </a:endParaRPr>
                  </a:p>
                </p:txBody>
              </p:sp>
              <p:sp>
                <p:nvSpPr>
                  <p:cNvPr id="23731" name="Rectangle 27"/>
                  <p:cNvSpPr>
                    <a:spLocks noChangeArrowheads="1"/>
                  </p:cNvSpPr>
                  <p:nvPr/>
                </p:nvSpPr>
                <p:spPr bwMode="auto">
                  <a:xfrm>
                    <a:off x="719" y="442"/>
                    <a:ext cx="44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3" name="Group 28"/>
                <p:cNvGrpSpPr>
                  <a:grpSpLocks/>
                </p:cNvGrpSpPr>
                <p:nvPr/>
              </p:nvGrpSpPr>
              <p:grpSpPr bwMode="auto">
                <a:xfrm>
                  <a:off x="0" y="1038"/>
                  <a:ext cx="417" cy="596"/>
                  <a:chOff x="0" y="1038"/>
                  <a:chExt cx="417" cy="596"/>
                </a:xfrm>
              </p:grpSpPr>
              <p:sp>
                <p:nvSpPr>
                  <p:cNvPr id="23728" name="Rectangle 29"/>
                  <p:cNvSpPr>
                    <a:spLocks noChangeArrowheads="1"/>
                  </p:cNvSpPr>
                  <p:nvPr/>
                </p:nvSpPr>
                <p:spPr bwMode="auto">
                  <a:xfrm>
                    <a:off x="43" y="1038"/>
                    <a:ext cx="3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a</a:t>
                    </a:r>
                    <a:r>
                      <a:rPr kumimoji="1" lang="en-US" altLang="zh-CN" b="1" baseline="-30000">
                        <a:latin typeface="Times New Roman" pitchFamily="18" charset="0"/>
                      </a:rPr>
                      <a:t>1</a:t>
                    </a:r>
                    <a:endParaRPr kumimoji="1" lang="en-US" altLang="zh-CN">
                      <a:latin typeface="Times New Roman" pitchFamily="18" charset="0"/>
                    </a:endParaRPr>
                  </a:p>
                </p:txBody>
              </p:sp>
              <p:sp>
                <p:nvSpPr>
                  <p:cNvPr id="23729" name="Rectangle 30"/>
                  <p:cNvSpPr>
                    <a:spLocks noChangeArrowheads="1"/>
                  </p:cNvSpPr>
                  <p:nvPr/>
                </p:nvSpPr>
                <p:spPr bwMode="auto">
                  <a:xfrm>
                    <a:off x="0" y="1038"/>
                    <a:ext cx="41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4" name="Group 31"/>
                <p:cNvGrpSpPr>
                  <a:grpSpLocks/>
                </p:cNvGrpSpPr>
                <p:nvPr/>
              </p:nvGrpSpPr>
              <p:grpSpPr bwMode="auto">
                <a:xfrm>
                  <a:off x="417" y="1038"/>
                  <a:ext cx="302" cy="596"/>
                  <a:chOff x="417" y="1038"/>
                  <a:chExt cx="302" cy="596"/>
                </a:xfrm>
              </p:grpSpPr>
              <p:sp>
                <p:nvSpPr>
                  <p:cNvPr id="23726" name="Rectangle 32"/>
                  <p:cNvSpPr>
                    <a:spLocks noChangeArrowheads="1"/>
                  </p:cNvSpPr>
                  <p:nvPr/>
                </p:nvSpPr>
                <p:spPr bwMode="auto">
                  <a:xfrm>
                    <a:off x="460" y="1038"/>
                    <a:ext cx="2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b</a:t>
                    </a:r>
                    <a:r>
                      <a:rPr kumimoji="1" lang="en-US" altLang="zh-CN" b="1" baseline="-30000">
                        <a:latin typeface="Times New Roman" pitchFamily="18" charset="0"/>
                      </a:rPr>
                      <a:t>2</a:t>
                    </a:r>
                    <a:endParaRPr kumimoji="1" lang="en-US" altLang="zh-CN">
                      <a:latin typeface="Times New Roman" pitchFamily="18" charset="0"/>
                    </a:endParaRPr>
                  </a:p>
                </p:txBody>
              </p:sp>
              <p:sp>
                <p:nvSpPr>
                  <p:cNvPr id="23727" name="Rectangle 33"/>
                  <p:cNvSpPr>
                    <a:spLocks noChangeArrowheads="1"/>
                  </p:cNvSpPr>
                  <p:nvPr/>
                </p:nvSpPr>
                <p:spPr bwMode="auto">
                  <a:xfrm>
                    <a:off x="417" y="1038"/>
                    <a:ext cx="302"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5" name="Group 34"/>
                <p:cNvGrpSpPr>
                  <a:grpSpLocks/>
                </p:cNvGrpSpPr>
                <p:nvPr/>
              </p:nvGrpSpPr>
              <p:grpSpPr bwMode="auto">
                <a:xfrm>
                  <a:off x="719" y="1038"/>
                  <a:ext cx="446" cy="596"/>
                  <a:chOff x="719" y="1038"/>
                  <a:chExt cx="446" cy="596"/>
                </a:xfrm>
              </p:grpSpPr>
              <p:sp>
                <p:nvSpPr>
                  <p:cNvPr id="23724" name="Rectangle 35"/>
                  <p:cNvSpPr>
                    <a:spLocks noChangeArrowheads="1"/>
                  </p:cNvSpPr>
                  <p:nvPr/>
                </p:nvSpPr>
                <p:spPr bwMode="auto">
                  <a:xfrm>
                    <a:off x="762" y="1038"/>
                    <a:ext cx="3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a:latin typeface="Times New Roman" pitchFamily="18" charset="0"/>
                      </a:rPr>
                      <a:t>6</a:t>
                    </a:r>
                    <a:endParaRPr kumimoji="1" lang="en-US" altLang="zh-CN">
                      <a:latin typeface="Times New Roman" pitchFamily="18" charset="0"/>
                    </a:endParaRPr>
                  </a:p>
                </p:txBody>
              </p:sp>
              <p:sp>
                <p:nvSpPr>
                  <p:cNvPr id="23725" name="Rectangle 36"/>
                  <p:cNvSpPr>
                    <a:spLocks noChangeArrowheads="1"/>
                  </p:cNvSpPr>
                  <p:nvPr/>
                </p:nvSpPr>
                <p:spPr bwMode="auto">
                  <a:xfrm>
                    <a:off x="719" y="1038"/>
                    <a:ext cx="44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6" name="Group 37"/>
                <p:cNvGrpSpPr>
                  <a:grpSpLocks/>
                </p:cNvGrpSpPr>
                <p:nvPr/>
              </p:nvGrpSpPr>
              <p:grpSpPr bwMode="auto">
                <a:xfrm>
                  <a:off x="0" y="1634"/>
                  <a:ext cx="417" cy="596"/>
                  <a:chOff x="0" y="1634"/>
                  <a:chExt cx="417" cy="596"/>
                </a:xfrm>
              </p:grpSpPr>
              <p:sp>
                <p:nvSpPr>
                  <p:cNvPr id="23722" name="Rectangle 38"/>
                  <p:cNvSpPr>
                    <a:spLocks noChangeArrowheads="1"/>
                  </p:cNvSpPr>
                  <p:nvPr/>
                </p:nvSpPr>
                <p:spPr bwMode="auto">
                  <a:xfrm>
                    <a:off x="43" y="1634"/>
                    <a:ext cx="3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a</a:t>
                    </a:r>
                    <a:r>
                      <a:rPr kumimoji="1" lang="en-US" altLang="zh-CN" b="1" baseline="-30000">
                        <a:latin typeface="Times New Roman" pitchFamily="18" charset="0"/>
                      </a:rPr>
                      <a:t>2</a:t>
                    </a:r>
                    <a:endParaRPr kumimoji="1" lang="en-US" altLang="zh-CN">
                      <a:latin typeface="Times New Roman" pitchFamily="18" charset="0"/>
                    </a:endParaRPr>
                  </a:p>
                </p:txBody>
              </p:sp>
              <p:sp>
                <p:nvSpPr>
                  <p:cNvPr id="23723" name="Rectangle 39"/>
                  <p:cNvSpPr>
                    <a:spLocks noChangeArrowheads="1"/>
                  </p:cNvSpPr>
                  <p:nvPr/>
                </p:nvSpPr>
                <p:spPr bwMode="auto">
                  <a:xfrm>
                    <a:off x="0" y="1634"/>
                    <a:ext cx="41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7" name="Group 40"/>
                <p:cNvGrpSpPr>
                  <a:grpSpLocks/>
                </p:cNvGrpSpPr>
                <p:nvPr/>
              </p:nvGrpSpPr>
              <p:grpSpPr bwMode="auto">
                <a:xfrm>
                  <a:off x="417" y="1634"/>
                  <a:ext cx="302" cy="596"/>
                  <a:chOff x="417" y="1634"/>
                  <a:chExt cx="302" cy="596"/>
                </a:xfrm>
              </p:grpSpPr>
              <p:sp>
                <p:nvSpPr>
                  <p:cNvPr id="23720" name="Rectangle 41"/>
                  <p:cNvSpPr>
                    <a:spLocks noChangeArrowheads="1"/>
                  </p:cNvSpPr>
                  <p:nvPr/>
                </p:nvSpPr>
                <p:spPr bwMode="auto">
                  <a:xfrm>
                    <a:off x="460" y="1634"/>
                    <a:ext cx="2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b</a:t>
                    </a:r>
                    <a:r>
                      <a:rPr kumimoji="1" lang="en-US" altLang="zh-CN" b="1" baseline="-30000">
                        <a:latin typeface="Times New Roman" pitchFamily="18" charset="0"/>
                      </a:rPr>
                      <a:t>3</a:t>
                    </a:r>
                    <a:endParaRPr kumimoji="1" lang="en-US" altLang="zh-CN">
                      <a:latin typeface="Times New Roman" pitchFamily="18" charset="0"/>
                    </a:endParaRPr>
                  </a:p>
                </p:txBody>
              </p:sp>
              <p:sp>
                <p:nvSpPr>
                  <p:cNvPr id="23721" name="Rectangle 42"/>
                  <p:cNvSpPr>
                    <a:spLocks noChangeArrowheads="1"/>
                  </p:cNvSpPr>
                  <p:nvPr/>
                </p:nvSpPr>
                <p:spPr bwMode="auto">
                  <a:xfrm>
                    <a:off x="417" y="1634"/>
                    <a:ext cx="302"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8" name="Group 43"/>
                <p:cNvGrpSpPr>
                  <a:grpSpLocks/>
                </p:cNvGrpSpPr>
                <p:nvPr/>
              </p:nvGrpSpPr>
              <p:grpSpPr bwMode="auto">
                <a:xfrm>
                  <a:off x="719" y="1634"/>
                  <a:ext cx="446" cy="596"/>
                  <a:chOff x="719" y="1634"/>
                  <a:chExt cx="446" cy="596"/>
                </a:xfrm>
              </p:grpSpPr>
              <p:sp>
                <p:nvSpPr>
                  <p:cNvPr id="23718" name="Rectangle 44"/>
                  <p:cNvSpPr>
                    <a:spLocks noChangeArrowheads="1"/>
                  </p:cNvSpPr>
                  <p:nvPr/>
                </p:nvSpPr>
                <p:spPr bwMode="auto">
                  <a:xfrm>
                    <a:off x="762" y="1634"/>
                    <a:ext cx="3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a:latin typeface="Times New Roman" pitchFamily="18" charset="0"/>
                      </a:rPr>
                      <a:t>8</a:t>
                    </a:r>
                    <a:endParaRPr kumimoji="1" lang="en-US" altLang="zh-CN">
                      <a:latin typeface="Times New Roman" pitchFamily="18" charset="0"/>
                    </a:endParaRPr>
                  </a:p>
                </p:txBody>
              </p:sp>
              <p:sp>
                <p:nvSpPr>
                  <p:cNvPr id="23719" name="Rectangle 45"/>
                  <p:cNvSpPr>
                    <a:spLocks noChangeArrowheads="1"/>
                  </p:cNvSpPr>
                  <p:nvPr/>
                </p:nvSpPr>
                <p:spPr bwMode="auto">
                  <a:xfrm>
                    <a:off x="719" y="1634"/>
                    <a:ext cx="44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09" name="Group 46"/>
                <p:cNvGrpSpPr>
                  <a:grpSpLocks/>
                </p:cNvGrpSpPr>
                <p:nvPr/>
              </p:nvGrpSpPr>
              <p:grpSpPr bwMode="auto">
                <a:xfrm>
                  <a:off x="0" y="2230"/>
                  <a:ext cx="417" cy="596"/>
                  <a:chOff x="0" y="2230"/>
                  <a:chExt cx="417" cy="596"/>
                </a:xfrm>
              </p:grpSpPr>
              <p:sp>
                <p:nvSpPr>
                  <p:cNvPr id="23716" name="Rectangle 47"/>
                  <p:cNvSpPr>
                    <a:spLocks noChangeArrowheads="1"/>
                  </p:cNvSpPr>
                  <p:nvPr/>
                </p:nvSpPr>
                <p:spPr bwMode="auto">
                  <a:xfrm>
                    <a:off x="43" y="2230"/>
                    <a:ext cx="3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a</a:t>
                    </a:r>
                    <a:r>
                      <a:rPr kumimoji="1" lang="en-US" altLang="zh-CN" b="1" baseline="-30000">
                        <a:latin typeface="Times New Roman" pitchFamily="18" charset="0"/>
                      </a:rPr>
                      <a:t>2</a:t>
                    </a:r>
                    <a:endParaRPr kumimoji="1" lang="en-US" altLang="zh-CN">
                      <a:latin typeface="Times New Roman" pitchFamily="18" charset="0"/>
                    </a:endParaRPr>
                  </a:p>
                </p:txBody>
              </p:sp>
              <p:sp>
                <p:nvSpPr>
                  <p:cNvPr id="23717" name="Rectangle 48"/>
                  <p:cNvSpPr>
                    <a:spLocks noChangeArrowheads="1"/>
                  </p:cNvSpPr>
                  <p:nvPr/>
                </p:nvSpPr>
                <p:spPr bwMode="auto">
                  <a:xfrm>
                    <a:off x="0" y="2230"/>
                    <a:ext cx="41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10" name="Group 49"/>
                <p:cNvGrpSpPr>
                  <a:grpSpLocks/>
                </p:cNvGrpSpPr>
                <p:nvPr/>
              </p:nvGrpSpPr>
              <p:grpSpPr bwMode="auto">
                <a:xfrm>
                  <a:off x="417" y="2230"/>
                  <a:ext cx="302" cy="596"/>
                  <a:chOff x="417" y="2230"/>
                  <a:chExt cx="302" cy="596"/>
                </a:xfrm>
              </p:grpSpPr>
              <p:sp>
                <p:nvSpPr>
                  <p:cNvPr id="23714" name="Rectangle 50"/>
                  <p:cNvSpPr>
                    <a:spLocks noChangeArrowheads="1"/>
                  </p:cNvSpPr>
                  <p:nvPr/>
                </p:nvSpPr>
                <p:spPr bwMode="auto">
                  <a:xfrm>
                    <a:off x="460" y="2230"/>
                    <a:ext cx="2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i="1">
                        <a:latin typeface="Times New Roman" pitchFamily="18" charset="0"/>
                      </a:rPr>
                      <a:t>b</a:t>
                    </a:r>
                    <a:r>
                      <a:rPr kumimoji="1" lang="en-US" altLang="zh-CN" b="1" baseline="-30000">
                        <a:latin typeface="Times New Roman" pitchFamily="18" charset="0"/>
                      </a:rPr>
                      <a:t>4</a:t>
                    </a:r>
                    <a:endParaRPr kumimoji="1" lang="en-US" altLang="zh-CN">
                      <a:latin typeface="Times New Roman" pitchFamily="18" charset="0"/>
                    </a:endParaRPr>
                  </a:p>
                </p:txBody>
              </p:sp>
              <p:sp>
                <p:nvSpPr>
                  <p:cNvPr id="23715" name="Rectangle 51"/>
                  <p:cNvSpPr>
                    <a:spLocks noChangeArrowheads="1"/>
                  </p:cNvSpPr>
                  <p:nvPr/>
                </p:nvSpPr>
                <p:spPr bwMode="auto">
                  <a:xfrm>
                    <a:off x="417" y="2230"/>
                    <a:ext cx="302"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711" name="Group 52"/>
                <p:cNvGrpSpPr>
                  <a:grpSpLocks/>
                </p:cNvGrpSpPr>
                <p:nvPr/>
              </p:nvGrpSpPr>
              <p:grpSpPr bwMode="auto">
                <a:xfrm>
                  <a:off x="719" y="2230"/>
                  <a:ext cx="446" cy="596"/>
                  <a:chOff x="719" y="2230"/>
                  <a:chExt cx="446" cy="596"/>
                </a:xfrm>
              </p:grpSpPr>
              <p:sp>
                <p:nvSpPr>
                  <p:cNvPr id="23712" name="Rectangle 53"/>
                  <p:cNvSpPr>
                    <a:spLocks noChangeArrowheads="1"/>
                  </p:cNvSpPr>
                  <p:nvPr/>
                </p:nvSpPr>
                <p:spPr bwMode="auto">
                  <a:xfrm>
                    <a:off x="762" y="2230"/>
                    <a:ext cx="3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b="1">
                        <a:latin typeface="Times New Roman" pitchFamily="18" charset="0"/>
                      </a:rPr>
                      <a:t>12</a:t>
                    </a:r>
                    <a:endParaRPr kumimoji="1" lang="en-US" altLang="zh-CN">
                      <a:latin typeface="Times New Roman" pitchFamily="18" charset="0"/>
                    </a:endParaRPr>
                  </a:p>
                </p:txBody>
              </p:sp>
              <p:sp>
                <p:nvSpPr>
                  <p:cNvPr id="23713" name="Rectangle 54"/>
                  <p:cNvSpPr>
                    <a:spLocks noChangeArrowheads="1"/>
                  </p:cNvSpPr>
                  <p:nvPr/>
                </p:nvSpPr>
                <p:spPr bwMode="auto">
                  <a:xfrm>
                    <a:off x="719" y="2230"/>
                    <a:ext cx="44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23696" name="Rectangle 55"/>
              <p:cNvSpPr>
                <a:spLocks noChangeArrowheads="1"/>
              </p:cNvSpPr>
              <p:nvPr/>
            </p:nvSpPr>
            <p:spPr bwMode="auto">
              <a:xfrm>
                <a:off x="-3" y="-3"/>
                <a:ext cx="1171" cy="283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3559" name="Group 56"/>
          <p:cNvGrpSpPr>
            <a:grpSpLocks/>
          </p:cNvGrpSpPr>
          <p:nvPr/>
        </p:nvGrpSpPr>
        <p:grpSpPr bwMode="auto">
          <a:xfrm>
            <a:off x="6430269" y="1136649"/>
            <a:ext cx="1873250" cy="2519363"/>
            <a:chOff x="3483" y="164"/>
            <a:chExt cx="1270" cy="1905"/>
          </a:xfrm>
        </p:grpSpPr>
        <p:sp>
          <p:nvSpPr>
            <p:cNvPr id="23649" name="Rectangle 57"/>
            <p:cNvSpPr>
              <a:spLocks noChangeArrowheads="1"/>
            </p:cNvSpPr>
            <p:nvPr/>
          </p:nvSpPr>
          <p:spPr bwMode="auto">
            <a:xfrm>
              <a:off x="3483" y="436"/>
              <a:ext cx="1270" cy="317"/>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650" name="Rectangle 58"/>
            <p:cNvSpPr>
              <a:spLocks noChangeArrowheads="1"/>
            </p:cNvSpPr>
            <p:nvPr/>
          </p:nvSpPr>
          <p:spPr bwMode="auto">
            <a:xfrm>
              <a:off x="3483" y="754"/>
              <a:ext cx="1270" cy="317"/>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651" name="Rectangle 59"/>
            <p:cNvSpPr>
              <a:spLocks noChangeArrowheads="1"/>
            </p:cNvSpPr>
            <p:nvPr/>
          </p:nvSpPr>
          <p:spPr bwMode="auto">
            <a:xfrm>
              <a:off x="3483" y="1071"/>
              <a:ext cx="1270" cy="681"/>
            </a:xfrm>
            <a:prstGeom prst="rect">
              <a:avLst/>
            </a:prstGeom>
            <a:solidFill>
              <a:srgbClr val="FFCC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nvGrpSpPr>
            <p:cNvPr id="23652" name="Group 60"/>
            <p:cNvGrpSpPr>
              <a:grpSpLocks/>
            </p:cNvGrpSpPr>
            <p:nvPr/>
          </p:nvGrpSpPr>
          <p:grpSpPr bwMode="auto">
            <a:xfrm>
              <a:off x="3483" y="164"/>
              <a:ext cx="1270" cy="1905"/>
              <a:chOff x="-3" y="-3"/>
              <a:chExt cx="740" cy="3211"/>
            </a:xfrm>
          </p:grpSpPr>
          <p:grpSp>
            <p:nvGrpSpPr>
              <p:cNvPr id="23653" name="Group 61"/>
              <p:cNvGrpSpPr>
                <a:grpSpLocks/>
              </p:cNvGrpSpPr>
              <p:nvPr/>
            </p:nvGrpSpPr>
            <p:grpSpPr bwMode="auto">
              <a:xfrm>
                <a:off x="0" y="0"/>
                <a:ext cx="734" cy="3205"/>
                <a:chOff x="0" y="0"/>
                <a:chExt cx="734" cy="3205"/>
              </a:xfrm>
            </p:grpSpPr>
            <p:grpSp>
              <p:nvGrpSpPr>
                <p:cNvPr id="23655" name="Group 62"/>
                <p:cNvGrpSpPr>
                  <a:grpSpLocks/>
                </p:cNvGrpSpPr>
                <p:nvPr/>
              </p:nvGrpSpPr>
              <p:grpSpPr bwMode="auto">
                <a:xfrm>
                  <a:off x="0" y="0"/>
                  <a:ext cx="360" cy="499"/>
                  <a:chOff x="0" y="0"/>
                  <a:chExt cx="360" cy="499"/>
                </a:xfrm>
              </p:grpSpPr>
              <p:sp>
                <p:nvSpPr>
                  <p:cNvPr id="23689" name="Rectangle 63"/>
                  <p:cNvSpPr>
                    <a:spLocks noChangeArrowheads="1"/>
                  </p:cNvSpPr>
                  <p:nvPr/>
                </p:nvSpPr>
                <p:spPr bwMode="auto">
                  <a:xfrm>
                    <a:off x="43" y="0"/>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eaLnBrk="1" hangingPunct="1"/>
                    <a:r>
                      <a:rPr kumimoji="1" lang="en-US" altLang="zh-CN" sz="2200" b="1">
                        <a:latin typeface="Times New Roman" pitchFamily="18" charset="0"/>
                        <a:cs typeface="Times New Roman" pitchFamily="18" charset="0"/>
                      </a:rPr>
                      <a:t>B</a:t>
                    </a:r>
                    <a:endParaRPr kumimoji="1" lang="en-US" altLang="zh-CN" sz="1200" b="1" i="1">
                      <a:latin typeface="Times New Roman" pitchFamily="18" charset="0"/>
                      <a:cs typeface="Times New Roman" pitchFamily="18" charset="0"/>
                    </a:endParaRPr>
                  </a:p>
                  <a:p>
                    <a:endParaRPr kumimoji="1" lang="zh-CN" altLang="en-US">
                      <a:latin typeface="Times New Roman" pitchFamily="18" charset="0"/>
                    </a:endParaRPr>
                  </a:p>
                </p:txBody>
              </p:sp>
              <p:sp>
                <p:nvSpPr>
                  <p:cNvPr id="23690" name="Rectangle 64"/>
                  <p:cNvSpPr>
                    <a:spLocks noChangeArrowheads="1"/>
                  </p:cNvSpPr>
                  <p:nvPr/>
                </p:nvSpPr>
                <p:spPr bwMode="auto">
                  <a:xfrm>
                    <a:off x="0" y="0"/>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56" name="Group 65"/>
                <p:cNvGrpSpPr>
                  <a:grpSpLocks/>
                </p:cNvGrpSpPr>
                <p:nvPr/>
              </p:nvGrpSpPr>
              <p:grpSpPr bwMode="auto">
                <a:xfrm>
                  <a:off x="360" y="0"/>
                  <a:ext cx="374" cy="499"/>
                  <a:chOff x="360" y="0"/>
                  <a:chExt cx="374" cy="499"/>
                </a:xfrm>
              </p:grpSpPr>
              <p:sp>
                <p:nvSpPr>
                  <p:cNvPr id="23687" name="Rectangle 66"/>
                  <p:cNvSpPr>
                    <a:spLocks noChangeArrowheads="1"/>
                  </p:cNvSpPr>
                  <p:nvPr/>
                </p:nvSpPr>
                <p:spPr bwMode="auto">
                  <a:xfrm>
                    <a:off x="403" y="0"/>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E</a:t>
                    </a:r>
                    <a:endParaRPr kumimoji="1" lang="en-US" altLang="zh-CN" sz="1000">
                      <a:latin typeface="Times New Roman" pitchFamily="18" charset="0"/>
                    </a:endParaRPr>
                  </a:p>
                  <a:p>
                    <a:endParaRPr kumimoji="1" lang="zh-CN" altLang="en-US">
                      <a:latin typeface="Times New Roman" pitchFamily="18" charset="0"/>
                    </a:endParaRPr>
                  </a:p>
                </p:txBody>
              </p:sp>
              <p:sp>
                <p:nvSpPr>
                  <p:cNvPr id="23688" name="Rectangle 67"/>
                  <p:cNvSpPr>
                    <a:spLocks noChangeArrowheads="1"/>
                  </p:cNvSpPr>
                  <p:nvPr/>
                </p:nvSpPr>
                <p:spPr bwMode="auto">
                  <a:xfrm>
                    <a:off x="360" y="0"/>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57" name="Group 68"/>
                <p:cNvGrpSpPr>
                  <a:grpSpLocks/>
                </p:cNvGrpSpPr>
                <p:nvPr/>
              </p:nvGrpSpPr>
              <p:grpSpPr bwMode="auto">
                <a:xfrm>
                  <a:off x="0" y="499"/>
                  <a:ext cx="360" cy="499"/>
                  <a:chOff x="0" y="499"/>
                  <a:chExt cx="360" cy="499"/>
                </a:xfrm>
              </p:grpSpPr>
              <p:sp>
                <p:nvSpPr>
                  <p:cNvPr id="23685" name="Rectangle 69"/>
                  <p:cNvSpPr>
                    <a:spLocks noChangeArrowheads="1"/>
                  </p:cNvSpPr>
                  <p:nvPr/>
                </p:nvSpPr>
                <p:spPr bwMode="auto">
                  <a:xfrm>
                    <a:off x="43" y="499"/>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a:latin typeface="Times New Roman" pitchFamily="18" charset="0"/>
                      </a:rPr>
                      <a:t>b</a:t>
                    </a:r>
                    <a:r>
                      <a:rPr kumimoji="1" lang="en-US" altLang="zh-CN" sz="2800" b="1" baseline="-30000">
                        <a:latin typeface="Times New Roman" pitchFamily="18" charset="0"/>
                      </a:rPr>
                      <a:t>1</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86" name="Rectangle 70"/>
                  <p:cNvSpPr>
                    <a:spLocks noChangeArrowheads="1"/>
                  </p:cNvSpPr>
                  <p:nvPr/>
                </p:nvSpPr>
                <p:spPr bwMode="auto">
                  <a:xfrm>
                    <a:off x="0" y="499"/>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58" name="Group 71"/>
                <p:cNvGrpSpPr>
                  <a:grpSpLocks/>
                </p:cNvGrpSpPr>
                <p:nvPr/>
              </p:nvGrpSpPr>
              <p:grpSpPr bwMode="auto">
                <a:xfrm>
                  <a:off x="360" y="499"/>
                  <a:ext cx="374" cy="499"/>
                  <a:chOff x="360" y="499"/>
                  <a:chExt cx="374" cy="499"/>
                </a:xfrm>
              </p:grpSpPr>
              <p:sp>
                <p:nvSpPr>
                  <p:cNvPr id="23683" name="Rectangle 72"/>
                  <p:cNvSpPr>
                    <a:spLocks noChangeArrowheads="1"/>
                  </p:cNvSpPr>
                  <p:nvPr/>
                </p:nvSpPr>
                <p:spPr bwMode="auto">
                  <a:xfrm>
                    <a:off x="403" y="499"/>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3</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84" name="Rectangle 73"/>
                  <p:cNvSpPr>
                    <a:spLocks noChangeArrowheads="1"/>
                  </p:cNvSpPr>
                  <p:nvPr/>
                </p:nvSpPr>
                <p:spPr bwMode="auto">
                  <a:xfrm>
                    <a:off x="360" y="499"/>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59" name="Group 74"/>
                <p:cNvGrpSpPr>
                  <a:grpSpLocks/>
                </p:cNvGrpSpPr>
                <p:nvPr/>
              </p:nvGrpSpPr>
              <p:grpSpPr bwMode="auto">
                <a:xfrm>
                  <a:off x="0" y="998"/>
                  <a:ext cx="360" cy="499"/>
                  <a:chOff x="0" y="998"/>
                  <a:chExt cx="360" cy="499"/>
                </a:xfrm>
              </p:grpSpPr>
              <p:sp>
                <p:nvSpPr>
                  <p:cNvPr id="23681" name="Rectangle 75"/>
                  <p:cNvSpPr>
                    <a:spLocks noChangeArrowheads="1"/>
                  </p:cNvSpPr>
                  <p:nvPr/>
                </p:nvSpPr>
                <p:spPr bwMode="auto">
                  <a:xfrm>
                    <a:off x="43" y="998"/>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a:latin typeface="Times New Roman" pitchFamily="18" charset="0"/>
                      </a:rPr>
                      <a:t>b</a:t>
                    </a:r>
                    <a:r>
                      <a:rPr kumimoji="1" lang="en-US" altLang="zh-CN" sz="2800" b="1" baseline="-30000">
                        <a:latin typeface="Times New Roman" pitchFamily="18" charset="0"/>
                      </a:rPr>
                      <a:t>2</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82" name="Rectangle 76"/>
                  <p:cNvSpPr>
                    <a:spLocks noChangeArrowheads="1"/>
                  </p:cNvSpPr>
                  <p:nvPr/>
                </p:nvSpPr>
                <p:spPr bwMode="auto">
                  <a:xfrm>
                    <a:off x="0" y="998"/>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0" name="Group 77"/>
                <p:cNvGrpSpPr>
                  <a:grpSpLocks/>
                </p:cNvGrpSpPr>
                <p:nvPr/>
              </p:nvGrpSpPr>
              <p:grpSpPr bwMode="auto">
                <a:xfrm>
                  <a:off x="360" y="998"/>
                  <a:ext cx="374" cy="499"/>
                  <a:chOff x="360" y="998"/>
                  <a:chExt cx="374" cy="499"/>
                </a:xfrm>
              </p:grpSpPr>
              <p:sp>
                <p:nvSpPr>
                  <p:cNvPr id="23679" name="Rectangle 78"/>
                  <p:cNvSpPr>
                    <a:spLocks noChangeArrowheads="1"/>
                  </p:cNvSpPr>
                  <p:nvPr/>
                </p:nvSpPr>
                <p:spPr bwMode="auto">
                  <a:xfrm>
                    <a:off x="403" y="998"/>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7</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80" name="Rectangle 79"/>
                  <p:cNvSpPr>
                    <a:spLocks noChangeArrowheads="1"/>
                  </p:cNvSpPr>
                  <p:nvPr/>
                </p:nvSpPr>
                <p:spPr bwMode="auto">
                  <a:xfrm>
                    <a:off x="360" y="998"/>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1" name="Group 80"/>
                <p:cNvGrpSpPr>
                  <a:grpSpLocks/>
                </p:cNvGrpSpPr>
                <p:nvPr/>
              </p:nvGrpSpPr>
              <p:grpSpPr bwMode="auto">
                <a:xfrm>
                  <a:off x="0" y="1497"/>
                  <a:ext cx="360" cy="710"/>
                  <a:chOff x="0" y="1497"/>
                  <a:chExt cx="360" cy="710"/>
                </a:xfrm>
              </p:grpSpPr>
              <p:sp>
                <p:nvSpPr>
                  <p:cNvPr id="23677" name="Rectangle 81"/>
                  <p:cNvSpPr>
                    <a:spLocks noChangeArrowheads="1"/>
                  </p:cNvSpPr>
                  <p:nvPr/>
                </p:nvSpPr>
                <p:spPr bwMode="auto">
                  <a:xfrm>
                    <a:off x="43" y="1497"/>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dirty="0">
                        <a:latin typeface="Times New Roman" pitchFamily="18" charset="0"/>
                      </a:rPr>
                      <a:t>b</a:t>
                    </a:r>
                    <a:r>
                      <a:rPr kumimoji="1" lang="en-US" altLang="zh-CN" sz="2800" b="1" baseline="-30000" dirty="0">
                        <a:latin typeface="Times New Roman" pitchFamily="18" charset="0"/>
                      </a:rPr>
                      <a:t>3</a:t>
                    </a:r>
                    <a:endParaRPr kumimoji="1" lang="en-US" altLang="zh-CN" sz="2800" dirty="0">
                      <a:latin typeface="Times New Roman" pitchFamily="18" charset="0"/>
                    </a:endParaRPr>
                  </a:p>
                </p:txBody>
              </p:sp>
              <p:sp>
                <p:nvSpPr>
                  <p:cNvPr id="23678" name="Rectangle 82"/>
                  <p:cNvSpPr>
                    <a:spLocks noChangeArrowheads="1"/>
                  </p:cNvSpPr>
                  <p:nvPr/>
                </p:nvSpPr>
                <p:spPr bwMode="auto">
                  <a:xfrm>
                    <a:off x="0" y="1497"/>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2" name="Group 83"/>
                <p:cNvGrpSpPr>
                  <a:grpSpLocks/>
                </p:cNvGrpSpPr>
                <p:nvPr/>
              </p:nvGrpSpPr>
              <p:grpSpPr bwMode="auto">
                <a:xfrm>
                  <a:off x="360" y="1497"/>
                  <a:ext cx="374" cy="710"/>
                  <a:chOff x="360" y="1497"/>
                  <a:chExt cx="374" cy="710"/>
                </a:xfrm>
              </p:grpSpPr>
              <p:sp>
                <p:nvSpPr>
                  <p:cNvPr id="23675" name="Rectangle 84"/>
                  <p:cNvSpPr>
                    <a:spLocks noChangeArrowheads="1"/>
                  </p:cNvSpPr>
                  <p:nvPr/>
                </p:nvSpPr>
                <p:spPr bwMode="auto">
                  <a:xfrm>
                    <a:off x="403" y="1497"/>
                    <a:ext cx="288"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10</a:t>
                    </a:r>
                    <a:endParaRPr kumimoji="1" lang="en-US" altLang="zh-CN" sz="2800">
                      <a:latin typeface="Times New Roman" pitchFamily="18" charset="0"/>
                    </a:endParaRPr>
                  </a:p>
                </p:txBody>
              </p:sp>
              <p:sp>
                <p:nvSpPr>
                  <p:cNvPr id="23676" name="Rectangle 85"/>
                  <p:cNvSpPr>
                    <a:spLocks noChangeArrowheads="1"/>
                  </p:cNvSpPr>
                  <p:nvPr/>
                </p:nvSpPr>
                <p:spPr bwMode="auto">
                  <a:xfrm>
                    <a:off x="360" y="1497"/>
                    <a:ext cx="374"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3" name="Group 86"/>
                <p:cNvGrpSpPr>
                  <a:grpSpLocks/>
                </p:cNvGrpSpPr>
                <p:nvPr/>
              </p:nvGrpSpPr>
              <p:grpSpPr bwMode="auto">
                <a:xfrm>
                  <a:off x="0" y="2207"/>
                  <a:ext cx="360" cy="499"/>
                  <a:chOff x="0" y="2207"/>
                  <a:chExt cx="360" cy="499"/>
                </a:xfrm>
              </p:grpSpPr>
              <p:sp>
                <p:nvSpPr>
                  <p:cNvPr id="23673" name="Rectangle 87"/>
                  <p:cNvSpPr>
                    <a:spLocks noChangeArrowheads="1"/>
                  </p:cNvSpPr>
                  <p:nvPr/>
                </p:nvSpPr>
                <p:spPr bwMode="auto">
                  <a:xfrm>
                    <a:off x="43" y="2207"/>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a:latin typeface="Times New Roman" pitchFamily="18" charset="0"/>
                      </a:rPr>
                      <a:t>b</a:t>
                    </a:r>
                    <a:r>
                      <a:rPr kumimoji="1" lang="en-US" altLang="zh-CN" sz="2800" b="1" baseline="-30000">
                        <a:latin typeface="Times New Roman" pitchFamily="18" charset="0"/>
                      </a:rPr>
                      <a:t>3</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74" name="Rectangle 88"/>
                  <p:cNvSpPr>
                    <a:spLocks noChangeArrowheads="1"/>
                  </p:cNvSpPr>
                  <p:nvPr/>
                </p:nvSpPr>
                <p:spPr bwMode="auto">
                  <a:xfrm>
                    <a:off x="0" y="2207"/>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4" name="Group 89"/>
                <p:cNvGrpSpPr>
                  <a:grpSpLocks/>
                </p:cNvGrpSpPr>
                <p:nvPr/>
              </p:nvGrpSpPr>
              <p:grpSpPr bwMode="auto">
                <a:xfrm>
                  <a:off x="360" y="2207"/>
                  <a:ext cx="374" cy="499"/>
                  <a:chOff x="360" y="2207"/>
                  <a:chExt cx="374" cy="499"/>
                </a:xfrm>
              </p:grpSpPr>
              <p:sp>
                <p:nvSpPr>
                  <p:cNvPr id="23671" name="Rectangle 90"/>
                  <p:cNvSpPr>
                    <a:spLocks noChangeArrowheads="1"/>
                  </p:cNvSpPr>
                  <p:nvPr/>
                </p:nvSpPr>
                <p:spPr bwMode="auto">
                  <a:xfrm>
                    <a:off x="403" y="2207"/>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2</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72" name="Rectangle 91"/>
                  <p:cNvSpPr>
                    <a:spLocks noChangeArrowheads="1"/>
                  </p:cNvSpPr>
                  <p:nvPr/>
                </p:nvSpPr>
                <p:spPr bwMode="auto">
                  <a:xfrm>
                    <a:off x="360" y="2207"/>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5" name="Group 92"/>
                <p:cNvGrpSpPr>
                  <a:grpSpLocks/>
                </p:cNvGrpSpPr>
                <p:nvPr/>
              </p:nvGrpSpPr>
              <p:grpSpPr bwMode="auto">
                <a:xfrm>
                  <a:off x="0" y="2706"/>
                  <a:ext cx="360" cy="499"/>
                  <a:chOff x="0" y="2706"/>
                  <a:chExt cx="360" cy="499"/>
                </a:xfrm>
              </p:grpSpPr>
              <p:sp>
                <p:nvSpPr>
                  <p:cNvPr id="23669" name="Rectangle 93"/>
                  <p:cNvSpPr>
                    <a:spLocks noChangeArrowheads="1"/>
                  </p:cNvSpPr>
                  <p:nvPr/>
                </p:nvSpPr>
                <p:spPr bwMode="auto">
                  <a:xfrm>
                    <a:off x="43" y="2706"/>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i="1">
                        <a:latin typeface="Times New Roman" pitchFamily="18" charset="0"/>
                      </a:rPr>
                      <a:t>b</a:t>
                    </a:r>
                    <a:r>
                      <a:rPr kumimoji="1" lang="en-US" altLang="zh-CN" sz="2800" b="1" baseline="-30000">
                        <a:latin typeface="Times New Roman" pitchFamily="18" charset="0"/>
                      </a:rPr>
                      <a:t>5</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70" name="Rectangle 94"/>
                  <p:cNvSpPr>
                    <a:spLocks noChangeArrowheads="1"/>
                  </p:cNvSpPr>
                  <p:nvPr/>
                </p:nvSpPr>
                <p:spPr bwMode="auto">
                  <a:xfrm>
                    <a:off x="0" y="2706"/>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666" name="Group 95"/>
                <p:cNvGrpSpPr>
                  <a:grpSpLocks/>
                </p:cNvGrpSpPr>
                <p:nvPr/>
              </p:nvGrpSpPr>
              <p:grpSpPr bwMode="auto">
                <a:xfrm>
                  <a:off x="360" y="2706"/>
                  <a:ext cx="374" cy="499"/>
                  <a:chOff x="360" y="2706"/>
                  <a:chExt cx="374" cy="499"/>
                </a:xfrm>
              </p:grpSpPr>
              <p:sp>
                <p:nvSpPr>
                  <p:cNvPr id="23667" name="Rectangle 96"/>
                  <p:cNvSpPr>
                    <a:spLocks noChangeArrowheads="1"/>
                  </p:cNvSpPr>
                  <p:nvPr/>
                </p:nvSpPr>
                <p:spPr bwMode="auto">
                  <a:xfrm>
                    <a:off x="403" y="2706"/>
                    <a:ext cx="28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800" b="1">
                        <a:latin typeface="Times New Roman" pitchFamily="18" charset="0"/>
                      </a:rPr>
                      <a:t>2</a:t>
                    </a:r>
                    <a:endParaRPr kumimoji="1" lang="en-US" altLang="zh-CN" sz="2800">
                      <a:latin typeface="Times New Roman" pitchFamily="18" charset="0"/>
                    </a:endParaRPr>
                  </a:p>
                  <a:p>
                    <a:endParaRPr kumimoji="1" lang="zh-CN" altLang="en-US" sz="2800">
                      <a:latin typeface="Times New Roman" pitchFamily="18" charset="0"/>
                    </a:endParaRPr>
                  </a:p>
                </p:txBody>
              </p:sp>
              <p:sp>
                <p:nvSpPr>
                  <p:cNvPr id="23668" name="Rectangle 97"/>
                  <p:cNvSpPr>
                    <a:spLocks noChangeArrowheads="1"/>
                  </p:cNvSpPr>
                  <p:nvPr/>
                </p:nvSpPr>
                <p:spPr bwMode="auto">
                  <a:xfrm>
                    <a:off x="360" y="2706"/>
                    <a:ext cx="37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23654" name="Rectangle 98"/>
              <p:cNvSpPr>
                <a:spLocks noChangeArrowheads="1"/>
              </p:cNvSpPr>
              <p:nvPr/>
            </p:nvSpPr>
            <p:spPr bwMode="auto">
              <a:xfrm>
                <a:off x="-3" y="-3"/>
                <a:ext cx="740" cy="321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3560" name="Group 99"/>
          <p:cNvGrpSpPr>
            <a:grpSpLocks/>
          </p:cNvGrpSpPr>
          <p:nvPr/>
        </p:nvGrpSpPr>
        <p:grpSpPr bwMode="auto">
          <a:xfrm>
            <a:off x="2944469" y="3982694"/>
            <a:ext cx="4321175" cy="2933700"/>
            <a:chOff x="2394" y="2296"/>
            <a:chExt cx="2722" cy="1848"/>
          </a:xfrm>
        </p:grpSpPr>
        <p:sp>
          <p:nvSpPr>
            <p:cNvPr id="23568" name="Rectangle 100"/>
            <p:cNvSpPr>
              <a:spLocks noChangeArrowheads="1"/>
            </p:cNvSpPr>
            <p:nvPr/>
          </p:nvSpPr>
          <p:spPr bwMode="auto">
            <a:xfrm>
              <a:off x="2394" y="2659"/>
              <a:ext cx="2722" cy="317"/>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569" name="Rectangle 101"/>
            <p:cNvSpPr>
              <a:spLocks noChangeArrowheads="1"/>
            </p:cNvSpPr>
            <p:nvPr/>
          </p:nvSpPr>
          <p:spPr bwMode="auto">
            <a:xfrm>
              <a:off x="2394" y="3067"/>
              <a:ext cx="2676" cy="317"/>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570" name="Rectangle 102"/>
            <p:cNvSpPr>
              <a:spLocks noChangeArrowheads="1"/>
            </p:cNvSpPr>
            <p:nvPr/>
          </p:nvSpPr>
          <p:spPr bwMode="auto">
            <a:xfrm>
              <a:off x="2394" y="3430"/>
              <a:ext cx="2676" cy="681"/>
            </a:xfrm>
            <a:prstGeom prst="rect">
              <a:avLst/>
            </a:prstGeom>
            <a:solidFill>
              <a:srgbClr val="FFCC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nvGrpSpPr>
            <p:cNvPr id="23571" name="Group 103"/>
            <p:cNvGrpSpPr>
              <a:grpSpLocks/>
            </p:cNvGrpSpPr>
            <p:nvPr/>
          </p:nvGrpSpPr>
          <p:grpSpPr bwMode="auto">
            <a:xfrm>
              <a:off x="2394" y="2296"/>
              <a:ext cx="2717" cy="1848"/>
              <a:chOff x="-3" y="-3"/>
              <a:chExt cx="2205" cy="2501"/>
            </a:xfrm>
          </p:grpSpPr>
          <p:grpSp>
            <p:nvGrpSpPr>
              <p:cNvPr id="23572" name="Group 104"/>
              <p:cNvGrpSpPr>
                <a:grpSpLocks/>
              </p:cNvGrpSpPr>
              <p:nvPr/>
            </p:nvGrpSpPr>
            <p:grpSpPr bwMode="auto">
              <a:xfrm>
                <a:off x="0" y="0"/>
                <a:ext cx="2199" cy="2495"/>
                <a:chOff x="0" y="0"/>
                <a:chExt cx="2199" cy="2495"/>
              </a:xfrm>
            </p:grpSpPr>
            <p:grpSp>
              <p:nvGrpSpPr>
                <p:cNvPr id="23574" name="Group 105"/>
                <p:cNvGrpSpPr>
                  <a:grpSpLocks/>
                </p:cNvGrpSpPr>
                <p:nvPr/>
              </p:nvGrpSpPr>
              <p:grpSpPr bwMode="auto">
                <a:xfrm>
                  <a:off x="0" y="0"/>
                  <a:ext cx="390" cy="499"/>
                  <a:chOff x="0" y="0"/>
                  <a:chExt cx="390" cy="499"/>
                </a:xfrm>
              </p:grpSpPr>
              <p:sp>
                <p:nvSpPr>
                  <p:cNvPr id="23647" name="Rectangle 106"/>
                  <p:cNvSpPr>
                    <a:spLocks noChangeArrowheads="1"/>
                  </p:cNvSpPr>
                  <p:nvPr/>
                </p:nvSpPr>
                <p:spPr bwMode="auto">
                  <a:xfrm>
                    <a:off x="43" y="0"/>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endParaRPr kumimoji="1" lang="en-US" altLang="zh-CN" sz="1000">
                      <a:latin typeface="Times New Roman" pitchFamily="18" charset="0"/>
                    </a:endParaRPr>
                  </a:p>
                  <a:p>
                    <a:endParaRPr kumimoji="1" lang="zh-CN" altLang="en-US">
                      <a:latin typeface="Times New Roman" pitchFamily="18" charset="0"/>
                    </a:endParaRPr>
                  </a:p>
                </p:txBody>
              </p:sp>
              <p:sp>
                <p:nvSpPr>
                  <p:cNvPr id="23648" name="Rectangle 107"/>
                  <p:cNvSpPr>
                    <a:spLocks noChangeArrowheads="1"/>
                  </p:cNvSpPr>
                  <p:nvPr/>
                </p:nvSpPr>
                <p:spPr bwMode="auto">
                  <a:xfrm>
                    <a:off x="0" y="0"/>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5" name="Group 108"/>
                <p:cNvGrpSpPr>
                  <a:grpSpLocks/>
                </p:cNvGrpSpPr>
                <p:nvPr/>
              </p:nvGrpSpPr>
              <p:grpSpPr bwMode="auto">
                <a:xfrm>
                  <a:off x="390" y="0"/>
                  <a:ext cx="523" cy="499"/>
                  <a:chOff x="390" y="0"/>
                  <a:chExt cx="523" cy="499"/>
                </a:xfrm>
              </p:grpSpPr>
              <p:sp>
                <p:nvSpPr>
                  <p:cNvPr id="23645" name="Rectangle 109"/>
                  <p:cNvSpPr>
                    <a:spLocks noChangeArrowheads="1"/>
                  </p:cNvSpPr>
                  <p:nvPr/>
                </p:nvSpPr>
                <p:spPr bwMode="auto">
                  <a:xfrm>
                    <a:off x="433" y="0"/>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R.B</a:t>
                    </a:r>
                    <a:endParaRPr kumimoji="1" lang="en-US" altLang="zh-CN" sz="1000">
                      <a:latin typeface="Times New Roman" pitchFamily="18" charset="0"/>
                    </a:endParaRPr>
                  </a:p>
                  <a:p>
                    <a:endParaRPr kumimoji="1" lang="zh-CN" altLang="en-US">
                      <a:latin typeface="Times New Roman" pitchFamily="18" charset="0"/>
                    </a:endParaRPr>
                  </a:p>
                </p:txBody>
              </p:sp>
              <p:sp>
                <p:nvSpPr>
                  <p:cNvPr id="23646" name="Rectangle 110"/>
                  <p:cNvSpPr>
                    <a:spLocks noChangeArrowheads="1"/>
                  </p:cNvSpPr>
                  <p:nvPr/>
                </p:nvSpPr>
                <p:spPr bwMode="auto">
                  <a:xfrm>
                    <a:off x="390" y="0"/>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6" name="Group 111"/>
                <p:cNvGrpSpPr>
                  <a:grpSpLocks/>
                </p:cNvGrpSpPr>
                <p:nvPr/>
              </p:nvGrpSpPr>
              <p:grpSpPr bwMode="auto">
                <a:xfrm>
                  <a:off x="913" y="0"/>
                  <a:ext cx="362" cy="499"/>
                  <a:chOff x="913" y="0"/>
                  <a:chExt cx="362" cy="499"/>
                </a:xfrm>
              </p:grpSpPr>
              <p:sp>
                <p:nvSpPr>
                  <p:cNvPr id="23643" name="Rectangle 112"/>
                  <p:cNvSpPr>
                    <a:spLocks noChangeArrowheads="1"/>
                  </p:cNvSpPr>
                  <p:nvPr/>
                </p:nvSpPr>
                <p:spPr bwMode="auto">
                  <a:xfrm>
                    <a:off x="956" y="0"/>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C</a:t>
                    </a:r>
                    <a:endParaRPr kumimoji="1" lang="en-US" altLang="zh-CN" sz="1000">
                      <a:latin typeface="Times New Roman" pitchFamily="18" charset="0"/>
                    </a:endParaRPr>
                  </a:p>
                  <a:p>
                    <a:endParaRPr kumimoji="1" lang="zh-CN" altLang="en-US">
                      <a:latin typeface="Times New Roman" pitchFamily="18" charset="0"/>
                    </a:endParaRPr>
                  </a:p>
                </p:txBody>
              </p:sp>
              <p:sp>
                <p:nvSpPr>
                  <p:cNvPr id="23644" name="Rectangle 113"/>
                  <p:cNvSpPr>
                    <a:spLocks noChangeArrowheads="1"/>
                  </p:cNvSpPr>
                  <p:nvPr/>
                </p:nvSpPr>
                <p:spPr bwMode="auto">
                  <a:xfrm>
                    <a:off x="913" y="0"/>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7" name="Group 114"/>
                <p:cNvGrpSpPr>
                  <a:grpSpLocks/>
                </p:cNvGrpSpPr>
                <p:nvPr/>
              </p:nvGrpSpPr>
              <p:grpSpPr bwMode="auto">
                <a:xfrm>
                  <a:off x="1275" y="0"/>
                  <a:ext cx="504" cy="499"/>
                  <a:chOff x="1275" y="0"/>
                  <a:chExt cx="504" cy="499"/>
                </a:xfrm>
              </p:grpSpPr>
              <p:sp>
                <p:nvSpPr>
                  <p:cNvPr id="23641" name="Rectangle 115"/>
                  <p:cNvSpPr>
                    <a:spLocks noChangeArrowheads="1"/>
                  </p:cNvSpPr>
                  <p:nvPr/>
                </p:nvSpPr>
                <p:spPr bwMode="auto">
                  <a:xfrm>
                    <a:off x="1318" y="0"/>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S.B</a:t>
                    </a:r>
                    <a:endParaRPr kumimoji="1" lang="en-US" altLang="zh-CN" sz="1000">
                      <a:latin typeface="Times New Roman" pitchFamily="18" charset="0"/>
                    </a:endParaRPr>
                  </a:p>
                  <a:p>
                    <a:endParaRPr kumimoji="1" lang="zh-CN" altLang="en-US">
                      <a:latin typeface="Times New Roman" pitchFamily="18" charset="0"/>
                    </a:endParaRPr>
                  </a:p>
                </p:txBody>
              </p:sp>
              <p:sp>
                <p:nvSpPr>
                  <p:cNvPr id="23642" name="Rectangle 116"/>
                  <p:cNvSpPr>
                    <a:spLocks noChangeArrowheads="1"/>
                  </p:cNvSpPr>
                  <p:nvPr/>
                </p:nvSpPr>
                <p:spPr bwMode="auto">
                  <a:xfrm>
                    <a:off x="1275" y="0"/>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8" name="Group 117"/>
                <p:cNvGrpSpPr>
                  <a:grpSpLocks/>
                </p:cNvGrpSpPr>
                <p:nvPr/>
              </p:nvGrpSpPr>
              <p:grpSpPr bwMode="auto">
                <a:xfrm>
                  <a:off x="1779" y="0"/>
                  <a:ext cx="420" cy="499"/>
                  <a:chOff x="1779" y="0"/>
                  <a:chExt cx="420" cy="499"/>
                </a:xfrm>
              </p:grpSpPr>
              <p:sp>
                <p:nvSpPr>
                  <p:cNvPr id="23639" name="Rectangle 118"/>
                  <p:cNvSpPr>
                    <a:spLocks noChangeArrowheads="1"/>
                  </p:cNvSpPr>
                  <p:nvPr/>
                </p:nvSpPr>
                <p:spPr bwMode="auto">
                  <a:xfrm>
                    <a:off x="1822" y="0"/>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E</a:t>
                    </a:r>
                    <a:endParaRPr kumimoji="1" lang="en-US" altLang="zh-CN" sz="1000">
                      <a:latin typeface="Times New Roman" pitchFamily="18" charset="0"/>
                    </a:endParaRPr>
                  </a:p>
                  <a:p>
                    <a:endParaRPr kumimoji="1" lang="zh-CN" altLang="en-US">
                      <a:latin typeface="Times New Roman" pitchFamily="18" charset="0"/>
                    </a:endParaRPr>
                  </a:p>
                </p:txBody>
              </p:sp>
              <p:sp>
                <p:nvSpPr>
                  <p:cNvPr id="23640" name="Rectangle 119"/>
                  <p:cNvSpPr>
                    <a:spLocks noChangeArrowheads="1"/>
                  </p:cNvSpPr>
                  <p:nvPr/>
                </p:nvSpPr>
                <p:spPr bwMode="auto">
                  <a:xfrm>
                    <a:off x="1779" y="0"/>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79" name="Group 120"/>
                <p:cNvGrpSpPr>
                  <a:grpSpLocks/>
                </p:cNvGrpSpPr>
                <p:nvPr/>
              </p:nvGrpSpPr>
              <p:grpSpPr bwMode="auto">
                <a:xfrm>
                  <a:off x="0" y="499"/>
                  <a:ext cx="390" cy="499"/>
                  <a:chOff x="0" y="499"/>
                  <a:chExt cx="390" cy="499"/>
                </a:xfrm>
              </p:grpSpPr>
              <p:sp>
                <p:nvSpPr>
                  <p:cNvPr id="23637" name="Rectangle 121"/>
                  <p:cNvSpPr>
                    <a:spLocks noChangeArrowheads="1"/>
                  </p:cNvSpPr>
                  <p:nvPr/>
                </p:nvSpPr>
                <p:spPr bwMode="auto">
                  <a:xfrm>
                    <a:off x="43" y="499"/>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r>
                      <a:rPr kumimoji="1" lang="en-US" altLang="zh-CN" sz="2200" b="1" baseline="-30000">
                        <a:latin typeface="Times New Roman" pitchFamily="18" charset="0"/>
                      </a:rPr>
                      <a:t>1</a:t>
                    </a:r>
                    <a:endParaRPr kumimoji="1" lang="en-US" altLang="zh-CN" sz="1000">
                      <a:latin typeface="Times New Roman" pitchFamily="18" charset="0"/>
                    </a:endParaRPr>
                  </a:p>
                  <a:p>
                    <a:endParaRPr kumimoji="1" lang="zh-CN" altLang="en-US">
                      <a:latin typeface="Times New Roman" pitchFamily="18" charset="0"/>
                    </a:endParaRPr>
                  </a:p>
                </p:txBody>
              </p:sp>
              <p:sp>
                <p:nvSpPr>
                  <p:cNvPr id="23638" name="Rectangle 122"/>
                  <p:cNvSpPr>
                    <a:spLocks noChangeArrowheads="1"/>
                  </p:cNvSpPr>
                  <p:nvPr/>
                </p:nvSpPr>
                <p:spPr bwMode="auto">
                  <a:xfrm>
                    <a:off x="0" y="499"/>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0" name="Group 123"/>
                <p:cNvGrpSpPr>
                  <a:grpSpLocks/>
                </p:cNvGrpSpPr>
                <p:nvPr/>
              </p:nvGrpSpPr>
              <p:grpSpPr bwMode="auto">
                <a:xfrm>
                  <a:off x="390" y="499"/>
                  <a:ext cx="523" cy="499"/>
                  <a:chOff x="390" y="499"/>
                  <a:chExt cx="523" cy="499"/>
                </a:xfrm>
              </p:grpSpPr>
              <p:sp>
                <p:nvSpPr>
                  <p:cNvPr id="23635" name="Rectangle 124"/>
                  <p:cNvSpPr>
                    <a:spLocks noChangeArrowheads="1"/>
                  </p:cNvSpPr>
                  <p:nvPr/>
                </p:nvSpPr>
                <p:spPr bwMode="auto">
                  <a:xfrm>
                    <a:off x="433" y="499"/>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1</a:t>
                    </a:r>
                    <a:endParaRPr kumimoji="1" lang="en-US" altLang="zh-CN" sz="1000">
                      <a:latin typeface="Times New Roman" pitchFamily="18" charset="0"/>
                    </a:endParaRPr>
                  </a:p>
                  <a:p>
                    <a:endParaRPr kumimoji="1" lang="zh-CN" altLang="en-US">
                      <a:latin typeface="Times New Roman" pitchFamily="18" charset="0"/>
                    </a:endParaRPr>
                  </a:p>
                </p:txBody>
              </p:sp>
              <p:sp>
                <p:nvSpPr>
                  <p:cNvPr id="23636" name="Rectangle 125"/>
                  <p:cNvSpPr>
                    <a:spLocks noChangeArrowheads="1"/>
                  </p:cNvSpPr>
                  <p:nvPr/>
                </p:nvSpPr>
                <p:spPr bwMode="auto">
                  <a:xfrm>
                    <a:off x="390" y="499"/>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1" name="Group 126"/>
                <p:cNvGrpSpPr>
                  <a:grpSpLocks/>
                </p:cNvGrpSpPr>
                <p:nvPr/>
              </p:nvGrpSpPr>
              <p:grpSpPr bwMode="auto">
                <a:xfrm>
                  <a:off x="913" y="499"/>
                  <a:ext cx="362" cy="499"/>
                  <a:chOff x="913" y="499"/>
                  <a:chExt cx="362" cy="499"/>
                </a:xfrm>
              </p:grpSpPr>
              <p:sp>
                <p:nvSpPr>
                  <p:cNvPr id="23633" name="Rectangle 127"/>
                  <p:cNvSpPr>
                    <a:spLocks noChangeArrowheads="1"/>
                  </p:cNvSpPr>
                  <p:nvPr/>
                </p:nvSpPr>
                <p:spPr bwMode="auto">
                  <a:xfrm>
                    <a:off x="956" y="499"/>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5</a:t>
                    </a:r>
                    <a:endParaRPr kumimoji="1" lang="en-US" altLang="zh-CN" sz="1000">
                      <a:latin typeface="Times New Roman" pitchFamily="18" charset="0"/>
                    </a:endParaRPr>
                  </a:p>
                  <a:p>
                    <a:endParaRPr kumimoji="1" lang="zh-CN" altLang="en-US">
                      <a:latin typeface="Times New Roman" pitchFamily="18" charset="0"/>
                    </a:endParaRPr>
                  </a:p>
                </p:txBody>
              </p:sp>
              <p:sp>
                <p:nvSpPr>
                  <p:cNvPr id="23634" name="Rectangle 128"/>
                  <p:cNvSpPr>
                    <a:spLocks noChangeArrowheads="1"/>
                  </p:cNvSpPr>
                  <p:nvPr/>
                </p:nvSpPr>
                <p:spPr bwMode="auto">
                  <a:xfrm>
                    <a:off x="913" y="499"/>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2" name="Group 129"/>
                <p:cNvGrpSpPr>
                  <a:grpSpLocks/>
                </p:cNvGrpSpPr>
                <p:nvPr/>
              </p:nvGrpSpPr>
              <p:grpSpPr bwMode="auto">
                <a:xfrm>
                  <a:off x="1275" y="499"/>
                  <a:ext cx="504" cy="499"/>
                  <a:chOff x="1275" y="499"/>
                  <a:chExt cx="504" cy="499"/>
                </a:xfrm>
              </p:grpSpPr>
              <p:sp>
                <p:nvSpPr>
                  <p:cNvPr id="23631" name="Rectangle 130"/>
                  <p:cNvSpPr>
                    <a:spLocks noChangeArrowheads="1"/>
                  </p:cNvSpPr>
                  <p:nvPr/>
                </p:nvSpPr>
                <p:spPr bwMode="auto">
                  <a:xfrm>
                    <a:off x="1318" y="499"/>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1</a:t>
                    </a:r>
                    <a:endParaRPr kumimoji="1" lang="en-US" altLang="zh-CN" sz="1000">
                      <a:latin typeface="Times New Roman" pitchFamily="18" charset="0"/>
                    </a:endParaRPr>
                  </a:p>
                  <a:p>
                    <a:endParaRPr kumimoji="1" lang="zh-CN" altLang="en-US">
                      <a:latin typeface="Times New Roman" pitchFamily="18" charset="0"/>
                    </a:endParaRPr>
                  </a:p>
                </p:txBody>
              </p:sp>
              <p:sp>
                <p:nvSpPr>
                  <p:cNvPr id="23632" name="Rectangle 131"/>
                  <p:cNvSpPr>
                    <a:spLocks noChangeArrowheads="1"/>
                  </p:cNvSpPr>
                  <p:nvPr/>
                </p:nvSpPr>
                <p:spPr bwMode="auto">
                  <a:xfrm>
                    <a:off x="1275" y="499"/>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3" name="Group 132"/>
                <p:cNvGrpSpPr>
                  <a:grpSpLocks/>
                </p:cNvGrpSpPr>
                <p:nvPr/>
              </p:nvGrpSpPr>
              <p:grpSpPr bwMode="auto">
                <a:xfrm>
                  <a:off x="1779" y="499"/>
                  <a:ext cx="420" cy="499"/>
                  <a:chOff x="1779" y="499"/>
                  <a:chExt cx="420" cy="499"/>
                </a:xfrm>
              </p:grpSpPr>
              <p:sp>
                <p:nvSpPr>
                  <p:cNvPr id="23629" name="Rectangle 133"/>
                  <p:cNvSpPr>
                    <a:spLocks noChangeArrowheads="1"/>
                  </p:cNvSpPr>
                  <p:nvPr/>
                </p:nvSpPr>
                <p:spPr bwMode="auto">
                  <a:xfrm>
                    <a:off x="1822" y="499"/>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30" name="Rectangle 134"/>
                  <p:cNvSpPr>
                    <a:spLocks noChangeArrowheads="1"/>
                  </p:cNvSpPr>
                  <p:nvPr/>
                </p:nvSpPr>
                <p:spPr bwMode="auto">
                  <a:xfrm>
                    <a:off x="1779" y="499"/>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4" name="Group 135"/>
                <p:cNvGrpSpPr>
                  <a:grpSpLocks/>
                </p:cNvGrpSpPr>
                <p:nvPr/>
              </p:nvGrpSpPr>
              <p:grpSpPr bwMode="auto">
                <a:xfrm>
                  <a:off x="0" y="998"/>
                  <a:ext cx="390" cy="499"/>
                  <a:chOff x="0" y="998"/>
                  <a:chExt cx="390" cy="499"/>
                </a:xfrm>
              </p:grpSpPr>
              <p:sp>
                <p:nvSpPr>
                  <p:cNvPr id="23627" name="Rectangle 136"/>
                  <p:cNvSpPr>
                    <a:spLocks noChangeArrowheads="1"/>
                  </p:cNvSpPr>
                  <p:nvPr/>
                </p:nvSpPr>
                <p:spPr bwMode="auto">
                  <a:xfrm>
                    <a:off x="43" y="998"/>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r>
                      <a:rPr kumimoji="1" lang="en-US" altLang="zh-CN" sz="2200" b="1" baseline="-30000">
                        <a:latin typeface="Times New Roman" pitchFamily="18" charset="0"/>
                      </a:rPr>
                      <a:t>1</a:t>
                    </a:r>
                    <a:endParaRPr kumimoji="1" lang="en-US" altLang="zh-CN" sz="1000">
                      <a:latin typeface="Times New Roman" pitchFamily="18" charset="0"/>
                    </a:endParaRPr>
                  </a:p>
                  <a:p>
                    <a:endParaRPr kumimoji="1" lang="zh-CN" altLang="en-US">
                      <a:latin typeface="Times New Roman" pitchFamily="18" charset="0"/>
                    </a:endParaRPr>
                  </a:p>
                </p:txBody>
              </p:sp>
              <p:sp>
                <p:nvSpPr>
                  <p:cNvPr id="23628" name="Rectangle 137"/>
                  <p:cNvSpPr>
                    <a:spLocks noChangeArrowheads="1"/>
                  </p:cNvSpPr>
                  <p:nvPr/>
                </p:nvSpPr>
                <p:spPr bwMode="auto">
                  <a:xfrm>
                    <a:off x="0" y="998"/>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5" name="Group 138"/>
                <p:cNvGrpSpPr>
                  <a:grpSpLocks/>
                </p:cNvGrpSpPr>
                <p:nvPr/>
              </p:nvGrpSpPr>
              <p:grpSpPr bwMode="auto">
                <a:xfrm>
                  <a:off x="390" y="998"/>
                  <a:ext cx="523" cy="499"/>
                  <a:chOff x="390" y="998"/>
                  <a:chExt cx="523" cy="499"/>
                </a:xfrm>
              </p:grpSpPr>
              <p:sp>
                <p:nvSpPr>
                  <p:cNvPr id="23625" name="Rectangle 139"/>
                  <p:cNvSpPr>
                    <a:spLocks noChangeArrowheads="1"/>
                  </p:cNvSpPr>
                  <p:nvPr/>
                </p:nvSpPr>
                <p:spPr bwMode="auto">
                  <a:xfrm>
                    <a:off x="433" y="998"/>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26" name="Rectangle 140"/>
                  <p:cNvSpPr>
                    <a:spLocks noChangeArrowheads="1"/>
                  </p:cNvSpPr>
                  <p:nvPr/>
                </p:nvSpPr>
                <p:spPr bwMode="auto">
                  <a:xfrm>
                    <a:off x="390" y="998"/>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6" name="Group 141"/>
                <p:cNvGrpSpPr>
                  <a:grpSpLocks/>
                </p:cNvGrpSpPr>
                <p:nvPr/>
              </p:nvGrpSpPr>
              <p:grpSpPr bwMode="auto">
                <a:xfrm>
                  <a:off x="913" y="998"/>
                  <a:ext cx="362" cy="499"/>
                  <a:chOff x="913" y="998"/>
                  <a:chExt cx="362" cy="499"/>
                </a:xfrm>
              </p:grpSpPr>
              <p:sp>
                <p:nvSpPr>
                  <p:cNvPr id="23623" name="Rectangle 142"/>
                  <p:cNvSpPr>
                    <a:spLocks noChangeArrowheads="1"/>
                  </p:cNvSpPr>
                  <p:nvPr/>
                </p:nvSpPr>
                <p:spPr bwMode="auto">
                  <a:xfrm>
                    <a:off x="956" y="998"/>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6</a:t>
                    </a:r>
                    <a:endParaRPr kumimoji="1" lang="en-US" altLang="zh-CN" sz="1000">
                      <a:latin typeface="Times New Roman" pitchFamily="18" charset="0"/>
                    </a:endParaRPr>
                  </a:p>
                  <a:p>
                    <a:endParaRPr kumimoji="1" lang="zh-CN" altLang="en-US">
                      <a:latin typeface="Times New Roman" pitchFamily="18" charset="0"/>
                    </a:endParaRPr>
                  </a:p>
                </p:txBody>
              </p:sp>
              <p:sp>
                <p:nvSpPr>
                  <p:cNvPr id="23624" name="Rectangle 143"/>
                  <p:cNvSpPr>
                    <a:spLocks noChangeArrowheads="1"/>
                  </p:cNvSpPr>
                  <p:nvPr/>
                </p:nvSpPr>
                <p:spPr bwMode="auto">
                  <a:xfrm>
                    <a:off x="913" y="998"/>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7" name="Group 144"/>
                <p:cNvGrpSpPr>
                  <a:grpSpLocks/>
                </p:cNvGrpSpPr>
                <p:nvPr/>
              </p:nvGrpSpPr>
              <p:grpSpPr bwMode="auto">
                <a:xfrm>
                  <a:off x="1275" y="998"/>
                  <a:ext cx="504" cy="499"/>
                  <a:chOff x="1275" y="998"/>
                  <a:chExt cx="504" cy="499"/>
                </a:xfrm>
              </p:grpSpPr>
              <p:sp>
                <p:nvSpPr>
                  <p:cNvPr id="23621" name="Rectangle 145"/>
                  <p:cNvSpPr>
                    <a:spLocks noChangeArrowheads="1"/>
                  </p:cNvSpPr>
                  <p:nvPr/>
                </p:nvSpPr>
                <p:spPr bwMode="auto">
                  <a:xfrm>
                    <a:off x="1318" y="998"/>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22" name="Rectangle 146"/>
                  <p:cNvSpPr>
                    <a:spLocks noChangeArrowheads="1"/>
                  </p:cNvSpPr>
                  <p:nvPr/>
                </p:nvSpPr>
                <p:spPr bwMode="auto">
                  <a:xfrm>
                    <a:off x="1275" y="998"/>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8" name="Group 147"/>
                <p:cNvGrpSpPr>
                  <a:grpSpLocks/>
                </p:cNvGrpSpPr>
                <p:nvPr/>
              </p:nvGrpSpPr>
              <p:grpSpPr bwMode="auto">
                <a:xfrm>
                  <a:off x="1779" y="998"/>
                  <a:ext cx="420" cy="499"/>
                  <a:chOff x="1779" y="998"/>
                  <a:chExt cx="420" cy="499"/>
                </a:xfrm>
              </p:grpSpPr>
              <p:sp>
                <p:nvSpPr>
                  <p:cNvPr id="23619" name="Rectangle 148"/>
                  <p:cNvSpPr>
                    <a:spLocks noChangeArrowheads="1"/>
                  </p:cNvSpPr>
                  <p:nvPr/>
                </p:nvSpPr>
                <p:spPr bwMode="auto">
                  <a:xfrm>
                    <a:off x="1822" y="998"/>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7</a:t>
                    </a:r>
                    <a:endParaRPr kumimoji="1" lang="en-US" altLang="zh-CN" sz="1000">
                      <a:latin typeface="Times New Roman" pitchFamily="18" charset="0"/>
                    </a:endParaRPr>
                  </a:p>
                  <a:p>
                    <a:endParaRPr kumimoji="1" lang="zh-CN" altLang="en-US">
                      <a:latin typeface="Times New Roman" pitchFamily="18" charset="0"/>
                    </a:endParaRPr>
                  </a:p>
                </p:txBody>
              </p:sp>
              <p:sp>
                <p:nvSpPr>
                  <p:cNvPr id="23620" name="Rectangle 149"/>
                  <p:cNvSpPr>
                    <a:spLocks noChangeArrowheads="1"/>
                  </p:cNvSpPr>
                  <p:nvPr/>
                </p:nvSpPr>
                <p:spPr bwMode="auto">
                  <a:xfrm>
                    <a:off x="1779" y="998"/>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89" name="Group 150"/>
                <p:cNvGrpSpPr>
                  <a:grpSpLocks/>
                </p:cNvGrpSpPr>
                <p:nvPr/>
              </p:nvGrpSpPr>
              <p:grpSpPr bwMode="auto">
                <a:xfrm>
                  <a:off x="0" y="1497"/>
                  <a:ext cx="390" cy="499"/>
                  <a:chOff x="0" y="1497"/>
                  <a:chExt cx="390" cy="499"/>
                </a:xfrm>
              </p:grpSpPr>
              <p:sp>
                <p:nvSpPr>
                  <p:cNvPr id="23617" name="Rectangle 151"/>
                  <p:cNvSpPr>
                    <a:spLocks noChangeArrowheads="1"/>
                  </p:cNvSpPr>
                  <p:nvPr/>
                </p:nvSpPr>
                <p:spPr bwMode="auto">
                  <a:xfrm>
                    <a:off x="43" y="1497"/>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r>
                      <a:rPr kumimoji="1" lang="en-US" altLang="zh-CN" sz="2200" b="1" baseline="-30000">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18" name="Rectangle 152"/>
                  <p:cNvSpPr>
                    <a:spLocks noChangeArrowheads="1"/>
                  </p:cNvSpPr>
                  <p:nvPr/>
                </p:nvSpPr>
                <p:spPr bwMode="auto">
                  <a:xfrm>
                    <a:off x="0" y="1497"/>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0" name="Group 153"/>
                <p:cNvGrpSpPr>
                  <a:grpSpLocks/>
                </p:cNvGrpSpPr>
                <p:nvPr/>
              </p:nvGrpSpPr>
              <p:grpSpPr bwMode="auto">
                <a:xfrm>
                  <a:off x="390" y="1497"/>
                  <a:ext cx="523" cy="499"/>
                  <a:chOff x="390" y="1497"/>
                  <a:chExt cx="523" cy="499"/>
                </a:xfrm>
              </p:grpSpPr>
              <p:sp>
                <p:nvSpPr>
                  <p:cNvPr id="23615" name="Rectangle 154"/>
                  <p:cNvSpPr>
                    <a:spLocks noChangeArrowheads="1"/>
                  </p:cNvSpPr>
                  <p:nvPr/>
                </p:nvSpPr>
                <p:spPr bwMode="auto">
                  <a:xfrm>
                    <a:off x="433" y="1497"/>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16" name="Rectangle 155"/>
                  <p:cNvSpPr>
                    <a:spLocks noChangeArrowheads="1"/>
                  </p:cNvSpPr>
                  <p:nvPr/>
                </p:nvSpPr>
                <p:spPr bwMode="auto">
                  <a:xfrm>
                    <a:off x="390" y="1497"/>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1" name="Group 156"/>
                <p:cNvGrpSpPr>
                  <a:grpSpLocks/>
                </p:cNvGrpSpPr>
                <p:nvPr/>
              </p:nvGrpSpPr>
              <p:grpSpPr bwMode="auto">
                <a:xfrm>
                  <a:off x="913" y="1497"/>
                  <a:ext cx="362" cy="499"/>
                  <a:chOff x="913" y="1497"/>
                  <a:chExt cx="362" cy="499"/>
                </a:xfrm>
              </p:grpSpPr>
              <p:sp>
                <p:nvSpPr>
                  <p:cNvPr id="23613" name="Rectangle 157"/>
                  <p:cNvSpPr>
                    <a:spLocks noChangeArrowheads="1"/>
                  </p:cNvSpPr>
                  <p:nvPr/>
                </p:nvSpPr>
                <p:spPr bwMode="auto">
                  <a:xfrm>
                    <a:off x="956" y="1497"/>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8</a:t>
                    </a:r>
                    <a:endParaRPr kumimoji="1" lang="en-US" altLang="zh-CN" sz="1000">
                      <a:latin typeface="Times New Roman" pitchFamily="18" charset="0"/>
                    </a:endParaRPr>
                  </a:p>
                  <a:p>
                    <a:endParaRPr kumimoji="1" lang="zh-CN" altLang="en-US">
                      <a:latin typeface="Times New Roman" pitchFamily="18" charset="0"/>
                    </a:endParaRPr>
                  </a:p>
                </p:txBody>
              </p:sp>
              <p:sp>
                <p:nvSpPr>
                  <p:cNvPr id="23614" name="Rectangle 158"/>
                  <p:cNvSpPr>
                    <a:spLocks noChangeArrowheads="1"/>
                  </p:cNvSpPr>
                  <p:nvPr/>
                </p:nvSpPr>
                <p:spPr bwMode="auto">
                  <a:xfrm>
                    <a:off x="913" y="1497"/>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2" name="Group 159"/>
                <p:cNvGrpSpPr>
                  <a:grpSpLocks/>
                </p:cNvGrpSpPr>
                <p:nvPr/>
              </p:nvGrpSpPr>
              <p:grpSpPr bwMode="auto">
                <a:xfrm>
                  <a:off x="1275" y="1497"/>
                  <a:ext cx="504" cy="499"/>
                  <a:chOff x="1275" y="1497"/>
                  <a:chExt cx="504" cy="499"/>
                </a:xfrm>
              </p:grpSpPr>
              <p:sp>
                <p:nvSpPr>
                  <p:cNvPr id="23611" name="Rectangle 160"/>
                  <p:cNvSpPr>
                    <a:spLocks noChangeArrowheads="1"/>
                  </p:cNvSpPr>
                  <p:nvPr/>
                </p:nvSpPr>
                <p:spPr bwMode="auto">
                  <a:xfrm>
                    <a:off x="1318" y="1497"/>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12" name="Rectangle 161"/>
                  <p:cNvSpPr>
                    <a:spLocks noChangeArrowheads="1"/>
                  </p:cNvSpPr>
                  <p:nvPr/>
                </p:nvSpPr>
                <p:spPr bwMode="auto">
                  <a:xfrm>
                    <a:off x="1275" y="1497"/>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3" name="Group 162"/>
                <p:cNvGrpSpPr>
                  <a:grpSpLocks/>
                </p:cNvGrpSpPr>
                <p:nvPr/>
              </p:nvGrpSpPr>
              <p:grpSpPr bwMode="auto">
                <a:xfrm>
                  <a:off x="1779" y="1497"/>
                  <a:ext cx="420" cy="499"/>
                  <a:chOff x="1779" y="1497"/>
                  <a:chExt cx="420" cy="499"/>
                </a:xfrm>
              </p:grpSpPr>
              <p:sp>
                <p:nvSpPr>
                  <p:cNvPr id="23609" name="Rectangle 163"/>
                  <p:cNvSpPr>
                    <a:spLocks noChangeArrowheads="1"/>
                  </p:cNvSpPr>
                  <p:nvPr/>
                </p:nvSpPr>
                <p:spPr bwMode="auto">
                  <a:xfrm>
                    <a:off x="1822" y="1497"/>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10</a:t>
                    </a:r>
                    <a:endParaRPr kumimoji="1" lang="en-US" altLang="zh-CN" sz="1000">
                      <a:latin typeface="Times New Roman" pitchFamily="18" charset="0"/>
                    </a:endParaRPr>
                  </a:p>
                  <a:p>
                    <a:endParaRPr kumimoji="1" lang="zh-CN" altLang="en-US">
                      <a:latin typeface="Times New Roman" pitchFamily="18" charset="0"/>
                    </a:endParaRPr>
                  </a:p>
                </p:txBody>
              </p:sp>
              <p:sp>
                <p:nvSpPr>
                  <p:cNvPr id="23610" name="Rectangle 164"/>
                  <p:cNvSpPr>
                    <a:spLocks noChangeArrowheads="1"/>
                  </p:cNvSpPr>
                  <p:nvPr/>
                </p:nvSpPr>
                <p:spPr bwMode="auto">
                  <a:xfrm>
                    <a:off x="1779" y="1497"/>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4" name="Group 165"/>
                <p:cNvGrpSpPr>
                  <a:grpSpLocks/>
                </p:cNvGrpSpPr>
                <p:nvPr/>
              </p:nvGrpSpPr>
              <p:grpSpPr bwMode="auto">
                <a:xfrm>
                  <a:off x="0" y="1996"/>
                  <a:ext cx="390" cy="499"/>
                  <a:chOff x="0" y="1996"/>
                  <a:chExt cx="390" cy="499"/>
                </a:xfrm>
              </p:grpSpPr>
              <p:sp>
                <p:nvSpPr>
                  <p:cNvPr id="23607" name="Rectangle 166"/>
                  <p:cNvSpPr>
                    <a:spLocks noChangeArrowheads="1"/>
                  </p:cNvSpPr>
                  <p:nvPr/>
                </p:nvSpPr>
                <p:spPr bwMode="auto">
                  <a:xfrm>
                    <a:off x="43" y="1996"/>
                    <a:ext cx="3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a</a:t>
                    </a:r>
                    <a:r>
                      <a:rPr kumimoji="1" lang="en-US" altLang="zh-CN" sz="2200" b="1" baseline="-30000">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08" name="Rectangle 167"/>
                  <p:cNvSpPr>
                    <a:spLocks noChangeArrowheads="1"/>
                  </p:cNvSpPr>
                  <p:nvPr/>
                </p:nvSpPr>
                <p:spPr bwMode="auto">
                  <a:xfrm>
                    <a:off x="0" y="1996"/>
                    <a:ext cx="39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5" name="Group 168"/>
                <p:cNvGrpSpPr>
                  <a:grpSpLocks/>
                </p:cNvGrpSpPr>
                <p:nvPr/>
              </p:nvGrpSpPr>
              <p:grpSpPr bwMode="auto">
                <a:xfrm>
                  <a:off x="390" y="1996"/>
                  <a:ext cx="523" cy="499"/>
                  <a:chOff x="390" y="1996"/>
                  <a:chExt cx="523" cy="499"/>
                </a:xfrm>
              </p:grpSpPr>
              <p:sp>
                <p:nvSpPr>
                  <p:cNvPr id="23605" name="Rectangle 169"/>
                  <p:cNvSpPr>
                    <a:spLocks noChangeArrowheads="1"/>
                  </p:cNvSpPr>
                  <p:nvPr/>
                </p:nvSpPr>
                <p:spPr bwMode="auto">
                  <a:xfrm>
                    <a:off x="433" y="1996"/>
                    <a:ext cx="43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06" name="Rectangle 170"/>
                  <p:cNvSpPr>
                    <a:spLocks noChangeArrowheads="1"/>
                  </p:cNvSpPr>
                  <p:nvPr/>
                </p:nvSpPr>
                <p:spPr bwMode="auto">
                  <a:xfrm>
                    <a:off x="390" y="1996"/>
                    <a:ext cx="52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6" name="Group 171"/>
                <p:cNvGrpSpPr>
                  <a:grpSpLocks/>
                </p:cNvGrpSpPr>
                <p:nvPr/>
              </p:nvGrpSpPr>
              <p:grpSpPr bwMode="auto">
                <a:xfrm>
                  <a:off x="913" y="1996"/>
                  <a:ext cx="362" cy="499"/>
                  <a:chOff x="913" y="1996"/>
                  <a:chExt cx="362" cy="499"/>
                </a:xfrm>
              </p:grpSpPr>
              <p:sp>
                <p:nvSpPr>
                  <p:cNvPr id="23603" name="Rectangle 172"/>
                  <p:cNvSpPr>
                    <a:spLocks noChangeArrowheads="1"/>
                  </p:cNvSpPr>
                  <p:nvPr/>
                </p:nvSpPr>
                <p:spPr bwMode="auto">
                  <a:xfrm>
                    <a:off x="956" y="1996"/>
                    <a:ext cx="2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8</a:t>
                    </a:r>
                    <a:endParaRPr kumimoji="1" lang="en-US" altLang="zh-CN" sz="1000">
                      <a:latin typeface="Times New Roman" pitchFamily="18" charset="0"/>
                    </a:endParaRPr>
                  </a:p>
                  <a:p>
                    <a:endParaRPr kumimoji="1" lang="zh-CN" altLang="en-US">
                      <a:latin typeface="Times New Roman" pitchFamily="18" charset="0"/>
                    </a:endParaRPr>
                  </a:p>
                </p:txBody>
              </p:sp>
              <p:sp>
                <p:nvSpPr>
                  <p:cNvPr id="23604" name="Rectangle 173"/>
                  <p:cNvSpPr>
                    <a:spLocks noChangeArrowheads="1"/>
                  </p:cNvSpPr>
                  <p:nvPr/>
                </p:nvSpPr>
                <p:spPr bwMode="auto">
                  <a:xfrm>
                    <a:off x="913" y="1996"/>
                    <a:ext cx="36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7" name="Group 174"/>
                <p:cNvGrpSpPr>
                  <a:grpSpLocks/>
                </p:cNvGrpSpPr>
                <p:nvPr/>
              </p:nvGrpSpPr>
              <p:grpSpPr bwMode="auto">
                <a:xfrm>
                  <a:off x="1275" y="1996"/>
                  <a:ext cx="504" cy="499"/>
                  <a:chOff x="1275" y="1996"/>
                  <a:chExt cx="504" cy="499"/>
                </a:xfrm>
              </p:grpSpPr>
              <p:sp>
                <p:nvSpPr>
                  <p:cNvPr id="23601" name="Rectangle 175"/>
                  <p:cNvSpPr>
                    <a:spLocks noChangeArrowheads="1"/>
                  </p:cNvSpPr>
                  <p:nvPr/>
                </p:nvSpPr>
                <p:spPr bwMode="auto">
                  <a:xfrm>
                    <a:off x="1318" y="1996"/>
                    <a:ext cx="41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i="1">
                        <a:latin typeface="Times New Roman" pitchFamily="18" charset="0"/>
                      </a:rPr>
                      <a:t>b</a:t>
                    </a:r>
                    <a:r>
                      <a:rPr kumimoji="1" lang="en-US" altLang="zh-CN" sz="2200" b="1" baseline="-30000">
                        <a:latin typeface="Times New Roman" pitchFamily="18" charset="0"/>
                      </a:rPr>
                      <a:t>3</a:t>
                    </a:r>
                    <a:endParaRPr kumimoji="1" lang="en-US" altLang="zh-CN" sz="1000">
                      <a:latin typeface="Times New Roman" pitchFamily="18" charset="0"/>
                    </a:endParaRPr>
                  </a:p>
                  <a:p>
                    <a:endParaRPr kumimoji="1" lang="zh-CN" altLang="en-US">
                      <a:latin typeface="Times New Roman" pitchFamily="18" charset="0"/>
                    </a:endParaRPr>
                  </a:p>
                </p:txBody>
              </p:sp>
              <p:sp>
                <p:nvSpPr>
                  <p:cNvPr id="23602" name="Rectangle 176"/>
                  <p:cNvSpPr>
                    <a:spLocks noChangeArrowheads="1"/>
                  </p:cNvSpPr>
                  <p:nvPr/>
                </p:nvSpPr>
                <p:spPr bwMode="auto">
                  <a:xfrm>
                    <a:off x="1275" y="1996"/>
                    <a:ext cx="504"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3598" name="Group 177"/>
                <p:cNvGrpSpPr>
                  <a:grpSpLocks/>
                </p:cNvGrpSpPr>
                <p:nvPr/>
              </p:nvGrpSpPr>
              <p:grpSpPr bwMode="auto">
                <a:xfrm>
                  <a:off x="1779" y="1996"/>
                  <a:ext cx="420" cy="499"/>
                  <a:chOff x="1779" y="1996"/>
                  <a:chExt cx="420" cy="499"/>
                </a:xfrm>
              </p:grpSpPr>
              <p:sp>
                <p:nvSpPr>
                  <p:cNvPr id="23599" name="Rectangle 178"/>
                  <p:cNvSpPr>
                    <a:spLocks noChangeArrowheads="1"/>
                  </p:cNvSpPr>
                  <p:nvPr/>
                </p:nvSpPr>
                <p:spPr bwMode="auto">
                  <a:xfrm>
                    <a:off x="1822" y="1996"/>
                    <a:ext cx="3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r>
                      <a:rPr kumimoji="1" lang="en-US" altLang="zh-CN" sz="2200" b="1">
                        <a:latin typeface="Times New Roman" pitchFamily="18" charset="0"/>
                      </a:rPr>
                      <a:t>2</a:t>
                    </a:r>
                    <a:endParaRPr kumimoji="1" lang="en-US" altLang="zh-CN" sz="1000">
                      <a:latin typeface="Times New Roman" pitchFamily="18" charset="0"/>
                    </a:endParaRPr>
                  </a:p>
                  <a:p>
                    <a:endParaRPr kumimoji="1" lang="zh-CN" altLang="en-US">
                      <a:latin typeface="Times New Roman" pitchFamily="18" charset="0"/>
                    </a:endParaRPr>
                  </a:p>
                </p:txBody>
              </p:sp>
              <p:sp>
                <p:nvSpPr>
                  <p:cNvPr id="23600" name="Rectangle 179"/>
                  <p:cNvSpPr>
                    <a:spLocks noChangeArrowheads="1"/>
                  </p:cNvSpPr>
                  <p:nvPr/>
                </p:nvSpPr>
                <p:spPr bwMode="auto">
                  <a:xfrm>
                    <a:off x="1779" y="1996"/>
                    <a:ext cx="42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23573" name="Rectangle 180"/>
              <p:cNvSpPr>
                <a:spLocks noChangeArrowheads="1"/>
              </p:cNvSpPr>
              <p:nvPr/>
            </p:nvSpPr>
            <p:spPr bwMode="auto">
              <a:xfrm>
                <a:off x="-3" y="-3"/>
                <a:ext cx="2205" cy="250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grpSp>
        <p:nvGrpSpPr>
          <p:cNvPr id="23561" name="Group 181"/>
          <p:cNvGrpSpPr>
            <a:grpSpLocks/>
          </p:cNvGrpSpPr>
          <p:nvPr/>
        </p:nvGrpSpPr>
        <p:grpSpPr bwMode="auto">
          <a:xfrm>
            <a:off x="215900" y="2781300"/>
            <a:ext cx="3440113" cy="1447800"/>
            <a:chOff x="172" y="2997"/>
            <a:chExt cx="2167" cy="912"/>
          </a:xfrm>
        </p:grpSpPr>
        <p:sp>
          <p:nvSpPr>
            <p:cNvPr id="23563" name="Rectangle 182"/>
            <p:cNvSpPr>
              <a:spLocks noChangeArrowheads="1"/>
            </p:cNvSpPr>
            <p:nvPr/>
          </p:nvSpPr>
          <p:spPr bwMode="auto">
            <a:xfrm>
              <a:off x="172" y="3385"/>
              <a:ext cx="2167"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just" defTabSz="814388">
                <a:lnSpc>
                  <a:spcPct val="90000"/>
                </a:lnSpc>
                <a:spcBef>
                  <a:spcPct val="35000"/>
                </a:spcBef>
                <a:buClr>
                  <a:srgbClr val="27305F"/>
                </a:buClr>
                <a:buSzPct val="60000"/>
                <a:buFont typeface="Wingdings" pitchFamily="2" charset="2"/>
                <a:buNone/>
              </a:pPr>
              <a:r>
                <a:rPr lang="zh-CN" altLang="en-US" sz="2800" b="1">
                  <a:latin typeface="Times New Roman" pitchFamily="18" charset="0"/>
                </a:rPr>
                <a:t>   等值连接 </a:t>
              </a:r>
              <a:r>
                <a:rPr lang="en-US" altLang="zh-CN" sz="2800" b="1" i="1">
                  <a:latin typeface="Times New Roman" pitchFamily="18" charset="0"/>
                </a:rPr>
                <a:t>R</a:t>
              </a:r>
              <a:r>
                <a:rPr lang="en-US" altLang="zh-CN" sz="2800" b="1">
                  <a:latin typeface="Times New Roman" pitchFamily="18" charset="0"/>
                </a:rPr>
                <a:t>  </a:t>
              </a:r>
              <a:r>
                <a:rPr lang="en-US" altLang="zh-CN" sz="2800" b="1" i="1">
                  <a:latin typeface="Times New Roman" pitchFamily="18" charset="0"/>
                </a:rPr>
                <a:t>      S</a:t>
              </a:r>
              <a:r>
                <a:rPr lang="en-US" altLang="zh-CN" sz="2800" b="1">
                  <a:latin typeface="Times New Roman" pitchFamily="18" charset="0"/>
                </a:rPr>
                <a:t> </a:t>
              </a:r>
            </a:p>
          </p:txBody>
        </p:sp>
        <p:sp>
          <p:nvSpPr>
            <p:cNvPr id="23564" name="Rectangle 183"/>
            <p:cNvSpPr>
              <a:spLocks noChangeArrowheads="1"/>
            </p:cNvSpPr>
            <p:nvPr/>
          </p:nvSpPr>
          <p:spPr bwMode="auto">
            <a:xfrm>
              <a:off x="1343" y="3525"/>
              <a:ext cx="82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nSpc>
                  <a:spcPct val="80000"/>
                </a:lnSpc>
              </a:pPr>
              <a:r>
                <a:rPr lang="en-US" altLang="zh-CN" sz="1800" i="1">
                  <a:latin typeface="Times New Roman" pitchFamily="18" charset="0"/>
                </a:rPr>
                <a:t>R.B=S.B</a:t>
              </a:r>
              <a:endParaRPr kumimoji="1" lang="en-US" altLang="zh-CN" sz="1800">
                <a:latin typeface="Times New Roman" pitchFamily="18" charset="0"/>
              </a:endParaRPr>
            </a:p>
          </p:txBody>
        </p:sp>
        <p:grpSp>
          <p:nvGrpSpPr>
            <p:cNvPr id="23565" name="Group 184"/>
            <p:cNvGrpSpPr>
              <a:grpSpLocks/>
            </p:cNvGrpSpPr>
            <p:nvPr/>
          </p:nvGrpSpPr>
          <p:grpSpPr bwMode="auto">
            <a:xfrm rot="10800000">
              <a:off x="1280" y="2997"/>
              <a:ext cx="824" cy="576"/>
              <a:chOff x="6431" y="11824"/>
              <a:chExt cx="705" cy="367"/>
            </a:xfrm>
          </p:grpSpPr>
          <p:sp>
            <p:nvSpPr>
              <p:cNvPr id="23566" name="AutoShape 185"/>
              <p:cNvSpPr>
                <a:spLocks noChangeArrowheads="1"/>
              </p:cNvSpPr>
              <p:nvPr/>
            </p:nvSpPr>
            <p:spPr bwMode="auto">
              <a:xfrm rot="5400000" flipV="1">
                <a:off x="6793" y="11792"/>
                <a:ext cx="78" cy="142"/>
              </a:xfrm>
              <a:prstGeom prst="flowChartCollate">
                <a:avLst/>
              </a:prstGeom>
              <a:solidFill>
                <a:srgbClr val="FFFFFF"/>
              </a:solidFill>
              <a:ln w="6350">
                <a:solidFill>
                  <a:srgbClr val="000000"/>
                </a:solidFill>
                <a:miter lim="800000"/>
                <a:headEnd/>
                <a:tailEnd/>
              </a:ln>
            </p:spPr>
            <p:txBody>
              <a:bodyPr/>
              <a:lstStyle/>
              <a:p>
                <a:endParaRPr lang="zh-CN" altLang="en-US"/>
              </a:p>
            </p:txBody>
          </p:sp>
          <p:sp>
            <p:nvSpPr>
              <p:cNvPr id="23567" name="Text Box 186"/>
              <p:cNvSpPr txBox="1">
                <a:spLocks noChangeArrowheads="1"/>
              </p:cNvSpPr>
              <p:nvPr/>
            </p:nvSpPr>
            <p:spPr bwMode="auto">
              <a:xfrm flipV="1">
                <a:off x="6431" y="11828"/>
                <a:ext cx="70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just"/>
                <a:r>
                  <a:rPr lang="zh-CN" altLang="en-US" sz="600" i="1">
                    <a:latin typeface="Times New Roman" pitchFamily="18" charset="0"/>
                  </a:rPr>
                  <a:t> </a:t>
                </a:r>
                <a:endParaRPr lang="zh-CN" altLang="en-US">
                  <a:latin typeface="Times New Roman" pitchFamily="18" charset="0"/>
                </a:endParaRPr>
              </a:p>
            </p:txBody>
          </p:sp>
        </p:grpSp>
      </p:grpSp>
      <p:sp>
        <p:nvSpPr>
          <p:cNvPr id="189" name="Rectangle 3"/>
          <p:cNvSpPr txBox="1">
            <a:spLocks noChangeArrowheads="1"/>
          </p:cNvSpPr>
          <p:nvPr/>
        </p:nvSpPr>
        <p:spPr bwMode="auto">
          <a:xfrm>
            <a:off x="4916750" y="1162263"/>
            <a:ext cx="8820150"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a:lstStyle>
          <a:p>
            <a:r>
              <a:rPr lang="en-US" altLang="zh-CN" kern="0" dirty="0"/>
              <a:t>S</a:t>
            </a:r>
            <a:r>
              <a:rPr lang="zh-CN" altLang="en-US" kern="0" dirty="0"/>
              <a:t>有索引</a:t>
            </a:r>
          </a:p>
        </p:txBody>
      </p:sp>
      <p:cxnSp>
        <p:nvCxnSpPr>
          <p:cNvPr id="3" name="曲线连接符 2"/>
          <p:cNvCxnSpPr>
            <a:stCxn id="23691" idx="3"/>
          </p:cNvCxnSpPr>
          <p:nvPr/>
        </p:nvCxnSpPr>
        <p:spPr bwMode="auto">
          <a:xfrm flipV="1">
            <a:off x="4735513" y="1723702"/>
            <a:ext cx="1694756" cy="12230"/>
          </a:xfrm>
          <a:prstGeom prst="curvedConnector3">
            <a:avLst/>
          </a:prstGeom>
          <a:noFill/>
          <a:ln w="25400" cap="flat" cmpd="sng" algn="ctr">
            <a:solidFill>
              <a:srgbClr val="0000FF"/>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5" name="曲线连接符 4"/>
          <p:cNvCxnSpPr>
            <a:stCxn id="23696" idx="3"/>
          </p:cNvCxnSpPr>
          <p:nvPr/>
        </p:nvCxnSpPr>
        <p:spPr bwMode="auto">
          <a:xfrm flipV="1">
            <a:off x="4733519" y="2117796"/>
            <a:ext cx="1612637" cy="149154"/>
          </a:xfrm>
          <a:prstGeom prst="curvedConnector3">
            <a:avLst/>
          </a:prstGeom>
          <a:noFill/>
          <a:ln w="28575" cap="flat" cmpd="sng" algn="ctr">
            <a:solidFill>
              <a:srgbClr val="CC00FF"/>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7" name="曲线连接符 6"/>
          <p:cNvCxnSpPr/>
          <p:nvPr/>
        </p:nvCxnSpPr>
        <p:spPr bwMode="auto">
          <a:xfrm flipV="1">
            <a:off x="4724487" y="2592089"/>
            <a:ext cx="1713376" cy="93800"/>
          </a:xfrm>
          <a:prstGeom prst="curvedConnector3">
            <a:avLst/>
          </a:prstGeom>
          <a:noFill/>
          <a:ln w="25400" cap="flat" cmpd="sng" algn="ctr">
            <a:solidFill>
              <a:srgbClr val="FF000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12" name="曲线连接符 11"/>
          <p:cNvCxnSpPr/>
          <p:nvPr/>
        </p:nvCxnSpPr>
        <p:spPr bwMode="auto">
          <a:xfrm>
            <a:off x="4736272" y="2685888"/>
            <a:ext cx="1693997" cy="380493"/>
          </a:xfrm>
          <a:prstGeom prst="curvedConnector3">
            <a:avLst/>
          </a:prstGeom>
          <a:noFill/>
          <a:ln w="28575" cap="flat" cmpd="sng" algn="ctr">
            <a:solidFill>
              <a:srgbClr val="FF000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01EDD46-3437-4531-A9E8-E6987F9B7F01}" type="slidenum">
              <a:rPr lang="zh-CN" altLang="en-US" sz="2000" smtClean="0"/>
              <a:pPr/>
              <a:t>22</a:t>
            </a:fld>
            <a:endParaRPr lang="en-US" altLang="zh-CN" sz="2000"/>
          </a:p>
        </p:txBody>
      </p:sp>
      <p:sp>
        <p:nvSpPr>
          <p:cNvPr id="2457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CEAAA28-BDF2-4B9C-A176-850F48C90642}" type="datetime1">
              <a:rPr lang="zh-CN" altLang="en-US" sz="1800" smtClean="0"/>
              <a:pPr/>
              <a:t>2024/4/17</a:t>
            </a:fld>
            <a:endParaRPr lang="en-US" altLang="zh-CN" sz="1000"/>
          </a:p>
        </p:txBody>
      </p:sp>
      <p:sp>
        <p:nvSpPr>
          <p:cNvPr id="1586178" name="Rectangle 2"/>
          <p:cNvSpPr>
            <a:spLocks noGrp="1" noChangeArrowheads="1"/>
          </p:cNvSpPr>
          <p:nvPr>
            <p:ph type="title"/>
          </p:nvPr>
        </p:nvSpPr>
        <p:spPr/>
        <p:txBody>
          <a:bodyPr/>
          <a:lstStyle/>
          <a:p>
            <a:pPr>
              <a:defRPr/>
            </a:pPr>
            <a:r>
              <a:rPr lang="zh-CN" altLang="en-US"/>
              <a:t>（</a:t>
            </a:r>
            <a:r>
              <a:rPr lang="en-US" altLang="zh-CN"/>
              <a:t>3</a:t>
            </a:r>
            <a:r>
              <a:rPr lang="zh-CN" altLang="en-US"/>
              <a:t>）	排序合并法</a:t>
            </a:r>
          </a:p>
        </p:txBody>
      </p:sp>
      <p:sp>
        <p:nvSpPr>
          <p:cNvPr id="24581" name="Rectangle 3"/>
          <p:cNvSpPr>
            <a:spLocks noGrp="1" noChangeArrowheads="1"/>
          </p:cNvSpPr>
          <p:nvPr>
            <p:ph type="body" idx="1"/>
          </p:nvPr>
        </p:nvSpPr>
        <p:spPr>
          <a:xfrm>
            <a:off x="650875" y="1143000"/>
            <a:ext cx="8820150" cy="2437590"/>
          </a:xfrm>
        </p:spPr>
        <p:txBody>
          <a:bodyPr/>
          <a:lstStyle/>
          <a:p>
            <a:pPr>
              <a:spcBef>
                <a:spcPct val="0"/>
              </a:spcBef>
            </a:pPr>
            <a:r>
              <a:rPr lang="zh-CN" altLang="zh-CN" dirty="0"/>
              <a:t>适合连接的诸表已经排好序的情况 </a:t>
            </a:r>
          </a:p>
          <a:p>
            <a:pPr>
              <a:spcBef>
                <a:spcPct val="0"/>
              </a:spcBef>
            </a:pPr>
            <a:r>
              <a:rPr lang="zh-CN" altLang="zh-CN" dirty="0"/>
              <a:t>排序合并法的步骤：</a:t>
            </a:r>
          </a:p>
          <a:p>
            <a:pPr lvl="1">
              <a:spcBef>
                <a:spcPct val="0"/>
              </a:spcBef>
            </a:pPr>
            <a:r>
              <a:rPr lang="zh-CN" altLang="zh-CN" sz="2400" dirty="0"/>
              <a:t>如果连接的表没有排好序，先对Student表和SC表按连接属性Sno排序 </a:t>
            </a:r>
          </a:p>
          <a:p>
            <a:pPr lvl="1">
              <a:spcBef>
                <a:spcPct val="0"/>
              </a:spcBef>
            </a:pPr>
            <a:r>
              <a:rPr lang="zh-CN" altLang="zh-CN" sz="2400" dirty="0"/>
              <a:t>取Student表中第一个Sno，依次扫描SC表中具有相同Sno的元组 </a:t>
            </a:r>
            <a:r>
              <a:rPr lang="zh-CN" altLang="en-US" sz="2400" dirty="0"/>
              <a:t>，</a:t>
            </a:r>
            <a:r>
              <a:rPr lang="zh-CN" altLang="zh-CN" sz="2400" dirty="0">
                <a:latin typeface="Times New Roman" pitchFamily="18" charset="0"/>
              </a:rPr>
              <a:t>当扫描到Sno不相同的第一个SC元组时，返回Student表扫描它的下一个元组</a:t>
            </a:r>
            <a:endParaRPr lang="zh-CN" altLang="zh-CN" sz="2400" dirty="0"/>
          </a:p>
        </p:txBody>
      </p:sp>
      <p:sp>
        <p:nvSpPr>
          <p:cNvPr id="24582" name="Rectangle 5"/>
          <p:cNvSpPr>
            <a:spLocks noChangeArrowheads="1"/>
          </p:cNvSpPr>
          <p:nvPr/>
        </p:nvSpPr>
        <p:spPr bwMode="auto">
          <a:xfrm>
            <a:off x="-5737" y="3573463"/>
            <a:ext cx="1625600" cy="28797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eaLnBrk="1" hangingPunct="1">
              <a:lnSpc>
                <a:spcPct val="160000"/>
              </a:lnSpc>
            </a:pPr>
            <a:r>
              <a:rPr lang="en-US" altLang="zh-CN" b="1" dirty="0">
                <a:latin typeface="Times New Roman" pitchFamily="18" charset="0"/>
              </a:rPr>
              <a:t>201215121</a:t>
            </a:r>
          </a:p>
          <a:p>
            <a:pPr marL="342900" indent="-342900" eaLnBrk="1" hangingPunct="1">
              <a:lnSpc>
                <a:spcPct val="160000"/>
              </a:lnSpc>
            </a:pPr>
            <a:r>
              <a:rPr lang="en-US" altLang="zh-CN" b="1" dirty="0">
                <a:latin typeface="Times New Roman" pitchFamily="18" charset="0"/>
              </a:rPr>
              <a:t>201215122</a:t>
            </a:r>
          </a:p>
          <a:p>
            <a:pPr marL="342900" indent="-342900" eaLnBrk="1" hangingPunct="1">
              <a:lnSpc>
                <a:spcPct val="160000"/>
              </a:lnSpc>
            </a:pPr>
            <a:r>
              <a:rPr lang="en-US" altLang="zh-CN" b="1" dirty="0">
                <a:latin typeface="Times New Roman" pitchFamily="18" charset="0"/>
              </a:rPr>
              <a:t>201215123</a:t>
            </a:r>
          </a:p>
          <a:p>
            <a:pPr marL="342900" indent="-342900" eaLnBrk="1" hangingPunct="1">
              <a:lnSpc>
                <a:spcPct val="160000"/>
              </a:lnSpc>
            </a:pPr>
            <a:r>
              <a:rPr lang="en-US" altLang="zh-CN" b="1" dirty="0">
                <a:latin typeface="Times New Roman" pitchFamily="18" charset="0"/>
              </a:rPr>
              <a:t>201215124</a:t>
            </a:r>
          </a:p>
          <a:p>
            <a:pPr marL="342900" indent="-342900" eaLnBrk="1" hangingPunct="1">
              <a:lnSpc>
                <a:spcPct val="30000"/>
              </a:lnSpc>
            </a:pPr>
            <a:r>
              <a:rPr lang="en-US" altLang="zh-CN" b="1" dirty="0">
                <a:latin typeface="Times New Roman" pitchFamily="18" charset="0"/>
              </a:rPr>
              <a:t>.</a:t>
            </a:r>
          </a:p>
          <a:p>
            <a:pPr marL="342900" indent="-342900" eaLnBrk="1" hangingPunct="1">
              <a:lnSpc>
                <a:spcPct val="30000"/>
              </a:lnSpc>
            </a:pPr>
            <a:r>
              <a:rPr lang="en-US" altLang="zh-CN" sz="2000" b="1" dirty="0">
                <a:latin typeface="Times New Roman" pitchFamily="18" charset="0"/>
              </a:rPr>
              <a:t>.</a:t>
            </a:r>
          </a:p>
          <a:p>
            <a:pPr marL="342900" indent="-342900" eaLnBrk="1" hangingPunct="1">
              <a:lnSpc>
                <a:spcPct val="30000"/>
              </a:lnSpc>
            </a:pPr>
            <a:r>
              <a:rPr lang="en-US" altLang="zh-CN" sz="2000" b="1" dirty="0">
                <a:latin typeface="Times New Roman" pitchFamily="18" charset="0"/>
              </a:rPr>
              <a:t>.</a:t>
            </a:r>
          </a:p>
          <a:p>
            <a:pPr marL="342900" indent="-342900" eaLnBrk="1" hangingPunct="1">
              <a:lnSpc>
                <a:spcPct val="30000"/>
              </a:lnSpc>
            </a:pPr>
            <a:endParaRPr lang="zh-CN" altLang="en-US" sz="2000" b="1" dirty="0">
              <a:latin typeface="Times New Roman" pitchFamily="18" charset="0"/>
            </a:endParaRPr>
          </a:p>
        </p:txBody>
      </p:sp>
      <p:sp>
        <p:nvSpPr>
          <p:cNvPr id="24583" name="Rectangle 6"/>
          <p:cNvSpPr>
            <a:spLocks noChangeArrowheads="1"/>
          </p:cNvSpPr>
          <p:nvPr/>
        </p:nvSpPr>
        <p:spPr bwMode="auto">
          <a:xfrm>
            <a:off x="2503364" y="3573463"/>
            <a:ext cx="2305620" cy="28797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eaLnBrk="1" hangingPunct="1">
              <a:lnSpc>
                <a:spcPct val="130000"/>
              </a:lnSpc>
            </a:pPr>
            <a:r>
              <a:rPr lang="en-US" altLang="zh-CN" b="1" dirty="0">
                <a:latin typeface="Times New Roman" pitchFamily="18" charset="0"/>
              </a:rPr>
              <a:t>201215121  1  92</a:t>
            </a:r>
          </a:p>
          <a:p>
            <a:pPr marL="342900" indent="-342900" eaLnBrk="1" hangingPunct="1">
              <a:lnSpc>
                <a:spcPct val="130000"/>
              </a:lnSpc>
            </a:pPr>
            <a:r>
              <a:rPr lang="en-US" altLang="zh-CN" b="1" dirty="0">
                <a:latin typeface="Times New Roman" pitchFamily="18" charset="0"/>
              </a:rPr>
              <a:t>201215121  2  85</a:t>
            </a:r>
          </a:p>
          <a:p>
            <a:pPr marL="342900" indent="-342900" eaLnBrk="1" hangingPunct="1">
              <a:lnSpc>
                <a:spcPct val="130000"/>
              </a:lnSpc>
            </a:pPr>
            <a:r>
              <a:rPr lang="en-US" altLang="zh-CN" b="1" dirty="0">
                <a:latin typeface="Times New Roman" pitchFamily="18" charset="0"/>
              </a:rPr>
              <a:t>201215121  3  88</a:t>
            </a:r>
          </a:p>
          <a:p>
            <a:pPr marL="342900" indent="-342900" eaLnBrk="1" hangingPunct="1">
              <a:lnSpc>
                <a:spcPct val="130000"/>
              </a:lnSpc>
            </a:pPr>
            <a:r>
              <a:rPr lang="en-US" altLang="zh-CN" b="1" dirty="0">
                <a:latin typeface="Times New Roman" pitchFamily="18" charset="0"/>
              </a:rPr>
              <a:t>201215122  2  90</a:t>
            </a:r>
          </a:p>
          <a:p>
            <a:pPr marL="342900" indent="-342900" eaLnBrk="1" hangingPunct="1">
              <a:lnSpc>
                <a:spcPct val="130000"/>
              </a:lnSpc>
            </a:pPr>
            <a:r>
              <a:rPr lang="en-US" altLang="zh-CN" b="1" dirty="0">
                <a:latin typeface="Times New Roman" pitchFamily="18" charset="0"/>
              </a:rPr>
              <a:t>201215122  3  80</a:t>
            </a:r>
          </a:p>
          <a:p>
            <a:pPr marL="342900" indent="-342900" eaLnBrk="1" hangingPunct="1">
              <a:lnSpc>
                <a:spcPct val="130000"/>
              </a:lnSpc>
            </a:pPr>
            <a:endParaRPr lang="en-US" altLang="zh-CN" b="1" dirty="0">
              <a:latin typeface="Times New Roman" pitchFamily="18" charset="0"/>
            </a:endParaRPr>
          </a:p>
        </p:txBody>
      </p:sp>
      <p:grpSp>
        <p:nvGrpSpPr>
          <p:cNvPr id="24584" name="Group 13"/>
          <p:cNvGrpSpPr>
            <a:grpSpLocks/>
          </p:cNvGrpSpPr>
          <p:nvPr/>
        </p:nvGrpSpPr>
        <p:grpSpPr bwMode="auto">
          <a:xfrm>
            <a:off x="1507150" y="4005263"/>
            <a:ext cx="1008063" cy="1584325"/>
            <a:chOff x="962" y="2705"/>
            <a:chExt cx="1299" cy="998"/>
          </a:xfrm>
        </p:grpSpPr>
        <p:sp>
          <p:nvSpPr>
            <p:cNvPr id="24587" name="Line 7"/>
            <p:cNvSpPr>
              <a:spLocks noChangeShapeType="1"/>
            </p:cNvSpPr>
            <p:nvPr/>
          </p:nvSpPr>
          <p:spPr bwMode="auto">
            <a:xfrm>
              <a:off x="962" y="2705"/>
              <a:ext cx="129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Line 8"/>
            <p:cNvSpPr>
              <a:spLocks noChangeShapeType="1"/>
            </p:cNvSpPr>
            <p:nvPr/>
          </p:nvSpPr>
          <p:spPr bwMode="auto">
            <a:xfrm>
              <a:off x="962" y="2705"/>
              <a:ext cx="1251" cy="49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Line 9"/>
            <p:cNvSpPr>
              <a:spLocks noChangeShapeType="1"/>
            </p:cNvSpPr>
            <p:nvPr/>
          </p:nvSpPr>
          <p:spPr bwMode="auto">
            <a:xfrm>
              <a:off x="962" y="3068"/>
              <a:ext cx="1299" cy="40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Line 10"/>
            <p:cNvSpPr>
              <a:spLocks noChangeShapeType="1"/>
            </p:cNvSpPr>
            <p:nvPr/>
          </p:nvSpPr>
          <p:spPr bwMode="auto">
            <a:xfrm>
              <a:off x="962" y="3068"/>
              <a:ext cx="1299" cy="63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85" name="Rectangle 12"/>
          <p:cNvSpPr>
            <a:spLocks noChangeArrowheads="1"/>
          </p:cNvSpPr>
          <p:nvPr/>
        </p:nvSpPr>
        <p:spPr bwMode="auto">
          <a:xfrm>
            <a:off x="4592960" y="3539603"/>
            <a:ext cx="5529064"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87350" lvl="1" algn="l" defTabSz="814388">
              <a:lnSpc>
                <a:spcPct val="90000"/>
              </a:lnSpc>
              <a:spcBef>
                <a:spcPct val="35000"/>
              </a:spcBef>
              <a:buClr>
                <a:srgbClr val="27305F"/>
              </a:buClr>
            </a:pPr>
            <a:r>
              <a:rPr lang="zh-CN" altLang="zh-CN" b="1" dirty="0">
                <a:latin typeface="Times New Roman" pitchFamily="18" charset="0"/>
              </a:rPr>
              <a:t>再扫描SC表中具有相同Sno的元组，把它们连接起来 </a:t>
            </a:r>
          </a:p>
          <a:p>
            <a:pPr marL="387350" lvl="1" algn="l" defTabSz="814388">
              <a:lnSpc>
                <a:spcPct val="90000"/>
              </a:lnSpc>
              <a:spcBef>
                <a:spcPct val="35000"/>
              </a:spcBef>
              <a:buClr>
                <a:srgbClr val="27305F"/>
              </a:buClr>
            </a:pPr>
            <a:r>
              <a:rPr lang="zh-CN" altLang="zh-CN" b="1" dirty="0">
                <a:latin typeface="Times New Roman" pitchFamily="18" charset="0"/>
              </a:rPr>
              <a:t>重复上述步骤直到Student 表扫描完</a:t>
            </a:r>
          </a:p>
        </p:txBody>
      </p:sp>
      <p:sp>
        <p:nvSpPr>
          <p:cNvPr id="1586191" name="Text Box 15"/>
          <p:cNvSpPr txBox="1">
            <a:spLocks noChangeArrowheads="1"/>
          </p:cNvSpPr>
          <p:nvPr/>
        </p:nvSpPr>
        <p:spPr bwMode="auto">
          <a:xfrm>
            <a:off x="3512840" y="4178208"/>
            <a:ext cx="6192688" cy="2443746"/>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wrap="square"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spcBef>
                <a:spcPct val="35000"/>
              </a:spcBef>
              <a:buSzPct val="80000"/>
              <a:buFont typeface="Wingdings" pitchFamily="2" charset="2"/>
              <a:buChar char="q"/>
            </a:pPr>
            <a:r>
              <a:rPr lang="zh-CN" altLang="en-US" sz="2800" b="1" dirty="0">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Student</a:t>
            </a:r>
            <a:r>
              <a:rPr lang="zh-CN" altLang="en-US" b="1" dirty="0">
                <a:solidFill>
                  <a:srgbClr val="FF0000"/>
                </a:solidFill>
                <a:latin typeface="楷体_GB2312" pitchFamily="49" charset="-122"/>
                <a:ea typeface="楷体_GB2312" pitchFamily="49" charset="-122"/>
              </a:rPr>
              <a:t>表和</a:t>
            </a:r>
            <a:r>
              <a:rPr lang="en-US" altLang="zh-CN" b="1" dirty="0">
                <a:solidFill>
                  <a:srgbClr val="FF0000"/>
                </a:solidFill>
                <a:latin typeface="楷体_GB2312" pitchFamily="49" charset="-122"/>
                <a:ea typeface="楷体_GB2312" pitchFamily="49" charset="-122"/>
              </a:rPr>
              <a:t>SC</a:t>
            </a:r>
            <a:r>
              <a:rPr lang="zh-CN" altLang="en-US" b="1" dirty="0">
                <a:solidFill>
                  <a:srgbClr val="FF0000"/>
                </a:solidFill>
                <a:latin typeface="楷体_GB2312" pitchFamily="49" charset="-122"/>
                <a:ea typeface="楷体_GB2312" pitchFamily="49" charset="-122"/>
              </a:rPr>
              <a:t>表都只要扫描一遍</a:t>
            </a:r>
          </a:p>
          <a:p>
            <a:pPr algn="l" eaLnBrk="1" hangingPunct="1">
              <a:spcBef>
                <a:spcPct val="35000"/>
              </a:spcBef>
              <a:buSzPct val="80000"/>
              <a:buFont typeface="Wingdings" pitchFamily="2" charset="2"/>
              <a:buChar char="q"/>
            </a:pPr>
            <a:r>
              <a:rPr lang="zh-CN" altLang="en-US" b="1" dirty="0">
                <a:latin typeface="楷体_GB2312" pitchFamily="49" charset="-122"/>
                <a:ea typeface="楷体_GB2312" pitchFamily="49" charset="-122"/>
              </a:rPr>
              <a:t> 如果两个表原来无序，执行时间要加上对两个表的排序时间</a:t>
            </a:r>
          </a:p>
          <a:p>
            <a:pPr algn="l" eaLnBrk="1" hangingPunct="1">
              <a:spcBef>
                <a:spcPct val="35000"/>
              </a:spcBef>
              <a:buSzPct val="80000"/>
              <a:buFont typeface="Wingdings" pitchFamily="2" charset="2"/>
              <a:buChar char="q"/>
            </a:pPr>
            <a:r>
              <a:rPr lang="zh-CN" altLang="en-US" b="1" dirty="0">
                <a:latin typeface="楷体_GB2312" pitchFamily="49" charset="-122"/>
                <a:ea typeface="楷体_GB2312" pitchFamily="49" charset="-122"/>
              </a:rPr>
              <a:t> 对于两个大表，先排序后使用排序合并法执行连接，总的时间一般仍会大大减少 </a:t>
            </a:r>
          </a:p>
        </p:txBody>
      </p:sp>
      <p:sp>
        <p:nvSpPr>
          <p:cNvPr id="2" name="下箭头 1"/>
          <p:cNvSpPr/>
          <p:nvPr/>
        </p:nvSpPr>
        <p:spPr bwMode="auto">
          <a:xfrm>
            <a:off x="2399541" y="3716338"/>
            <a:ext cx="762951" cy="1105393"/>
          </a:xfrm>
          <a:prstGeom prst="downArrow">
            <a:avLst/>
          </a:prstGeom>
          <a:solidFill>
            <a:srgbClr val="FF99CC">
              <a:alpha val="6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
        <p:nvSpPr>
          <p:cNvPr id="16" name="下箭头 15"/>
          <p:cNvSpPr/>
          <p:nvPr/>
        </p:nvSpPr>
        <p:spPr bwMode="auto">
          <a:xfrm>
            <a:off x="2370403" y="5013325"/>
            <a:ext cx="802295" cy="1002816"/>
          </a:xfrm>
          <a:prstGeom prst="downArrow">
            <a:avLst/>
          </a:prstGeom>
          <a:solidFill>
            <a:srgbClr val="FF99CC">
              <a:alpha val="72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
        <p:nvSpPr>
          <p:cNvPr id="17" name="下箭头 16"/>
          <p:cNvSpPr/>
          <p:nvPr/>
        </p:nvSpPr>
        <p:spPr bwMode="auto">
          <a:xfrm>
            <a:off x="-134325" y="3578791"/>
            <a:ext cx="941388" cy="608223"/>
          </a:xfrm>
          <a:prstGeom prst="downArrow">
            <a:avLst/>
          </a:prstGeom>
          <a:solidFill>
            <a:srgbClr val="FF99CC">
              <a:alpha val="72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
        <p:nvSpPr>
          <p:cNvPr id="18" name="下箭头 17"/>
          <p:cNvSpPr/>
          <p:nvPr/>
        </p:nvSpPr>
        <p:spPr bwMode="auto">
          <a:xfrm>
            <a:off x="-38357" y="4239313"/>
            <a:ext cx="845420" cy="608223"/>
          </a:xfrm>
          <a:prstGeom prst="downArrow">
            <a:avLst/>
          </a:prstGeom>
          <a:solidFill>
            <a:srgbClr val="FF99CC">
              <a:alpha val="78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86191"/>
                                        </p:tgtEl>
                                        <p:attrNameLst>
                                          <p:attrName>style.visibility</p:attrName>
                                        </p:attrNameLst>
                                      </p:cBhvr>
                                      <p:to>
                                        <p:strVal val="visible"/>
                                      </p:to>
                                    </p:set>
                                    <p:animEffect transition="in" filter="box(in)">
                                      <p:cBhvr>
                                        <p:cTn id="27" dur="500"/>
                                        <p:tgtEl>
                                          <p:spTgt spid="1586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91" grpId="0" animBg="1" autoUpdateAnimBg="0"/>
      <p:bldP spid="2" grpId="0" animBg="1"/>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5417571-9A88-4F26-B2C9-329CE7C0D6A1}" type="slidenum">
              <a:rPr lang="zh-CN" altLang="en-US" sz="2000" smtClean="0"/>
              <a:pPr/>
              <a:t>23</a:t>
            </a:fld>
            <a:endParaRPr lang="en-US" altLang="zh-CN" sz="2000"/>
          </a:p>
        </p:txBody>
      </p:sp>
      <p:sp>
        <p:nvSpPr>
          <p:cNvPr id="2560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3753B90-2CBD-4C31-8FD5-C8F70496DB45}" type="datetime1">
              <a:rPr lang="zh-CN" altLang="en-US" sz="1800" smtClean="0"/>
              <a:pPr/>
              <a:t>2024/4/17</a:t>
            </a:fld>
            <a:endParaRPr lang="en-US" altLang="zh-CN" sz="1000"/>
          </a:p>
        </p:txBody>
      </p:sp>
      <p:graphicFrame>
        <p:nvGraphicFramePr>
          <p:cNvPr id="25604" name="Object 4"/>
          <p:cNvGraphicFramePr>
            <a:graphicFrameLocks noChangeAspect="1"/>
          </p:cNvGraphicFramePr>
          <p:nvPr/>
        </p:nvGraphicFramePr>
        <p:xfrm>
          <a:off x="0" y="2997200"/>
          <a:ext cx="6480175" cy="3860800"/>
        </p:xfrm>
        <a:graphic>
          <a:graphicData uri="http://schemas.openxmlformats.org/presentationml/2006/ole">
            <mc:AlternateContent xmlns:mc="http://schemas.openxmlformats.org/markup-compatibility/2006">
              <mc:Choice xmlns:v="urn:schemas-microsoft-com:vml" Requires="v">
                <p:oleObj name="Visio" r:id="rId2" imgW="5235686" imgH="3454581" progId="Visio.Drawing.11">
                  <p:embed/>
                </p:oleObj>
              </mc:Choice>
              <mc:Fallback>
                <p:oleObj name="Visio" r:id="rId2" imgW="5235686" imgH="3454581"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97200"/>
                        <a:ext cx="648017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89250" name="Rectangle 2"/>
          <p:cNvSpPr>
            <a:spLocks noGrp="1" noChangeArrowheads="1"/>
          </p:cNvSpPr>
          <p:nvPr>
            <p:ph type="title"/>
          </p:nvPr>
        </p:nvSpPr>
        <p:spPr>
          <a:xfrm>
            <a:off x="650875" y="311150"/>
            <a:ext cx="8820150" cy="603250"/>
          </a:xfrm>
        </p:spPr>
        <p:txBody>
          <a:bodyPr/>
          <a:lstStyle/>
          <a:p>
            <a:pPr>
              <a:defRPr/>
            </a:pPr>
            <a:r>
              <a:rPr lang="zh-CN" altLang="en-US" sz="4400"/>
              <a:t>（</a:t>
            </a:r>
            <a:r>
              <a:rPr lang="en-US" altLang="zh-CN" sz="4400"/>
              <a:t>4</a:t>
            </a:r>
            <a:r>
              <a:rPr lang="zh-CN" altLang="en-US" sz="4400"/>
              <a:t>）	散列连接（</a:t>
            </a:r>
            <a:r>
              <a:rPr lang="en-US" altLang="zh-CN" sz="4400"/>
              <a:t>Hash Join</a:t>
            </a:r>
            <a:r>
              <a:rPr lang="zh-CN" altLang="en-US" sz="4400"/>
              <a:t>）法</a:t>
            </a:r>
          </a:p>
        </p:txBody>
      </p:sp>
      <p:sp>
        <p:nvSpPr>
          <p:cNvPr id="25606" name="Rectangle 3"/>
          <p:cNvSpPr>
            <a:spLocks noGrp="1" noChangeArrowheads="1"/>
          </p:cNvSpPr>
          <p:nvPr>
            <p:ph type="body" idx="1"/>
          </p:nvPr>
        </p:nvSpPr>
        <p:spPr>
          <a:xfrm>
            <a:off x="650875" y="1143000"/>
            <a:ext cx="8820150" cy="1920875"/>
          </a:xfrm>
        </p:spPr>
        <p:txBody>
          <a:bodyPr/>
          <a:lstStyle/>
          <a:p>
            <a:pPr>
              <a:spcBef>
                <a:spcPct val="0"/>
              </a:spcBef>
            </a:pPr>
            <a:r>
              <a:rPr lang="zh-CN" altLang="fr-FR"/>
              <a:t>把连接属性作为</a:t>
            </a:r>
            <a:r>
              <a:rPr lang="fr-FR" altLang="zh-CN"/>
              <a:t>hash</a:t>
            </a:r>
            <a:r>
              <a:rPr lang="zh-CN" altLang="fr-FR"/>
              <a:t>码，用同一个</a:t>
            </a:r>
            <a:r>
              <a:rPr lang="fr-FR" altLang="zh-CN"/>
              <a:t>hash</a:t>
            </a:r>
            <a:r>
              <a:rPr lang="zh-CN" altLang="fr-FR"/>
              <a:t>函数把</a:t>
            </a:r>
            <a:r>
              <a:rPr lang="fr-FR" altLang="zh-CN"/>
              <a:t>R</a:t>
            </a:r>
            <a:r>
              <a:rPr lang="zh-CN" altLang="fr-FR"/>
              <a:t>和</a:t>
            </a:r>
            <a:r>
              <a:rPr lang="fr-FR" altLang="zh-CN"/>
              <a:t>S</a:t>
            </a:r>
            <a:r>
              <a:rPr lang="zh-CN" altLang="fr-FR"/>
              <a:t>中的元组散列到同一个</a:t>
            </a:r>
            <a:r>
              <a:rPr lang="fr-FR" altLang="zh-CN"/>
              <a:t>hash</a:t>
            </a:r>
            <a:r>
              <a:rPr lang="zh-CN" altLang="fr-FR"/>
              <a:t>文件中</a:t>
            </a:r>
          </a:p>
          <a:p>
            <a:pPr>
              <a:spcBef>
                <a:spcPct val="0"/>
              </a:spcBef>
            </a:pPr>
            <a:r>
              <a:rPr lang="zh-CN" altLang="fr-FR"/>
              <a:t>划分阶段</a:t>
            </a:r>
            <a:r>
              <a:rPr lang="fr-FR" altLang="zh-CN"/>
              <a:t>(partitioning phase)</a:t>
            </a:r>
            <a:r>
              <a:rPr lang="zh-CN" altLang="fr-FR"/>
              <a:t>：</a:t>
            </a:r>
          </a:p>
          <a:p>
            <a:pPr lvl="1">
              <a:spcBef>
                <a:spcPct val="0"/>
              </a:spcBef>
            </a:pPr>
            <a:r>
              <a:rPr lang="zh-CN" altLang="fr-FR"/>
              <a:t>对包含较少元组的表</a:t>
            </a:r>
            <a:r>
              <a:rPr lang="fr-FR" altLang="zh-CN"/>
              <a:t>(</a:t>
            </a:r>
            <a:r>
              <a:rPr lang="zh-CN" altLang="fr-FR"/>
              <a:t>比如</a:t>
            </a:r>
            <a:r>
              <a:rPr lang="fr-FR" altLang="zh-CN"/>
              <a:t>R)</a:t>
            </a:r>
            <a:r>
              <a:rPr lang="zh-CN" altLang="fr-FR"/>
              <a:t>进行一遍处理</a:t>
            </a:r>
          </a:p>
          <a:p>
            <a:pPr lvl="1">
              <a:spcBef>
                <a:spcPct val="0"/>
              </a:spcBef>
            </a:pPr>
            <a:r>
              <a:rPr lang="zh-CN" altLang="fr-FR"/>
              <a:t>把它的元组按</a:t>
            </a:r>
            <a:r>
              <a:rPr lang="fr-FR" altLang="zh-CN"/>
              <a:t>hash</a:t>
            </a:r>
            <a:r>
              <a:rPr lang="zh-CN" altLang="fr-FR"/>
              <a:t>函数分散到</a:t>
            </a:r>
            <a:r>
              <a:rPr lang="fr-FR" altLang="zh-CN"/>
              <a:t>hash</a:t>
            </a:r>
            <a:r>
              <a:rPr lang="zh-CN" altLang="fr-FR"/>
              <a:t>表的桶中</a:t>
            </a:r>
          </a:p>
        </p:txBody>
      </p:sp>
      <p:sp>
        <p:nvSpPr>
          <p:cNvPr id="25607" name="Rectangle 5"/>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5608" name="Rectangle 6"/>
          <p:cNvSpPr>
            <a:spLocks noChangeArrowheads="1"/>
          </p:cNvSpPr>
          <p:nvPr/>
        </p:nvSpPr>
        <p:spPr bwMode="auto">
          <a:xfrm>
            <a:off x="6465168" y="3758257"/>
            <a:ext cx="3440831"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l"/>
            <a:r>
              <a:rPr lang="zh-CN" altLang="en-US" sz="2800" b="1" dirty="0">
                <a:solidFill>
                  <a:srgbClr val="0000FF"/>
                </a:solidFill>
              </a:rPr>
              <a:t>散列连接法原理</a:t>
            </a:r>
            <a:r>
              <a:rPr lang="zh-CN" altLang="en-US" sz="2800" b="1" dirty="0"/>
              <a:t>：</a:t>
            </a:r>
            <a:endParaRPr lang="en-US" altLang="zh-CN" sz="2800" b="1" dirty="0"/>
          </a:p>
          <a:p>
            <a:pPr algn="l"/>
            <a:r>
              <a:rPr lang="zh-CN" altLang="en-US" b="1" dirty="0"/>
              <a:t>  如果属性值相等，</a:t>
            </a:r>
            <a:endParaRPr lang="en-US" altLang="zh-CN" b="1" dirty="0"/>
          </a:p>
          <a:p>
            <a:pPr algn="l"/>
            <a:r>
              <a:rPr lang="en-US" altLang="zh-CN" b="1" dirty="0"/>
              <a:t>        </a:t>
            </a:r>
            <a:r>
              <a:rPr lang="zh-CN" altLang="en-US" b="1" dirty="0"/>
              <a:t>散列值必然相等；</a:t>
            </a:r>
            <a:endParaRPr lang="en-US" altLang="zh-CN" b="1" dirty="0"/>
          </a:p>
          <a:p>
            <a:pPr algn="l"/>
            <a:r>
              <a:rPr lang="zh-CN" altLang="en-US" b="1" dirty="0"/>
              <a:t>  而散列值相等，</a:t>
            </a:r>
            <a:endParaRPr lang="en-US" altLang="zh-CN" b="1" dirty="0"/>
          </a:p>
          <a:p>
            <a:pPr algn="l"/>
            <a:r>
              <a:rPr lang="en-US" altLang="zh-CN" b="1" dirty="0"/>
              <a:t>        </a:t>
            </a:r>
            <a:r>
              <a:rPr lang="zh-CN" altLang="en-US" b="1" dirty="0"/>
              <a:t>属性值未必相等。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2425556-E4DB-4493-8452-9B5F7E0DF88B}" type="slidenum">
              <a:rPr lang="zh-CN" altLang="en-US" sz="2000" smtClean="0"/>
              <a:pPr/>
              <a:t>24</a:t>
            </a:fld>
            <a:endParaRPr lang="en-US" altLang="zh-CN" sz="2000"/>
          </a:p>
        </p:txBody>
      </p:sp>
      <p:sp>
        <p:nvSpPr>
          <p:cNvPr id="2662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DFF6B3D-2EC7-418D-B8FC-D1533D1724F6}" type="datetime1">
              <a:rPr lang="zh-CN" altLang="en-US" sz="1800" smtClean="0"/>
              <a:pPr/>
              <a:t>2024/4/17</a:t>
            </a:fld>
            <a:endParaRPr lang="en-US" altLang="zh-CN" sz="1000"/>
          </a:p>
        </p:txBody>
      </p:sp>
      <p:sp>
        <p:nvSpPr>
          <p:cNvPr id="1636354" name="Rectangle 2"/>
          <p:cNvSpPr>
            <a:spLocks noGrp="1" noChangeArrowheads="1"/>
          </p:cNvSpPr>
          <p:nvPr>
            <p:ph type="title"/>
          </p:nvPr>
        </p:nvSpPr>
        <p:spPr>
          <a:xfrm>
            <a:off x="650875" y="311150"/>
            <a:ext cx="8820150" cy="603250"/>
          </a:xfrm>
        </p:spPr>
        <p:txBody>
          <a:bodyPr/>
          <a:lstStyle/>
          <a:p>
            <a:pPr>
              <a:defRPr/>
            </a:pPr>
            <a:r>
              <a:rPr lang="zh-CN" altLang="en-US" sz="4400"/>
              <a:t>（</a:t>
            </a:r>
            <a:r>
              <a:rPr lang="en-US" altLang="zh-CN" sz="4400"/>
              <a:t>4</a:t>
            </a:r>
            <a:r>
              <a:rPr lang="zh-CN" altLang="en-US" sz="4400"/>
              <a:t>）	散列连接（</a:t>
            </a:r>
            <a:r>
              <a:rPr lang="en-US" altLang="zh-CN" sz="4400"/>
              <a:t>Hash Join</a:t>
            </a:r>
            <a:r>
              <a:rPr lang="zh-CN" altLang="en-US" sz="4400"/>
              <a:t>）法</a:t>
            </a:r>
          </a:p>
        </p:txBody>
      </p:sp>
      <p:sp>
        <p:nvSpPr>
          <p:cNvPr id="26629" name="Rectangle 3"/>
          <p:cNvSpPr>
            <a:spLocks noGrp="1" noChangeArrowheads="1"/>
          </p:cNvSpPr>
          <p:nvPr>
            <p:ph type="body" idx="1"/>
          </p:nvPr>
        </p:nvSpPr>
        <p:spPr>
          <a:xfrm>
            <a:off x="650875" y="1143000"/>
            <a:ext cx="9255125" cy="1855788"/>
          </a:xfrm>
        </p:spPr>
        <p:txBody>
          <a:bodyPr/>
          <a:lstStyle/>
          <a:p>
            <a:r>
              <a:rPr lang="zh-CN" altLang="fr-FR"/>
              <a:t>试探阶段</a:t>
            </a:r>
            <a:r>
              <a:rPr lang="fr-FR" altLang="zh-CN"/>
              <a:t>(probing phase)</a:t>
            </a:r>
            <a:r>
              <a:rPr lang="zh-CN" altLang="fr-FR"/>
              <a:t>：也称为连接阶段</a:t>
            </a:r>
            <a:r>
              <a:rPr lang="fr-FR" altLang="zh-CN"/>
              <a:t>(join phase) </a:t>
            </a:r>
          </a:p>
          <a:p>
            <a:pPr lvl="1">
              <a:lnSpc>
                <a:spcPct val="80000"/>
              </a:lnSpc>
            </a:pPr>
            <a:r>
              <a:rPr lang="zh-CN" altLang="fr-FR"/>
              <a:t>对另一个表</a:t>
            </a:r>
            <a:r>
              <a:rPr lang="fr-FR" altLang="zh-CN"/>
              <a:t>(S)</a:t>
            </a:r>
            <a:r>
              <a:rPr lang="zh-CN" altLang="fr-FR"/>
              <a:t>进行一遍处理</a:t>
            </a:r>
          </a:p>
          <a:p>
            <a:pPr lvl="1">
              <a:lnSpc>
                <a:spcPct val="80000"/>
              </a:lnSpc>
            </a:pPr>
            <a:r>
              <a:rPr lang="zh-CN" altLang="fr-FR"/>
              <a:t>把</a:t>
            </a:r>
            <a:r>
              <a:rPr lang="fr-FR" altLang="zh-CN"/>
              <a:t>S</a:t>
            </a:r>
            <a:r>
              <a:rPr lang="zh-CN" altLang="fr-FR"/>
              <a:t>的元组散列到适当的</a:t>
            </a:r>
            <a:r>
              <a:rPr lang="fr-FR" altLang="zh-CN"/>
              <a:t>hash</a:t>
            </a:r>
            <a:r>
              <a:rPr lang="zh-CN" altLang="fr-FR"/>
              <a:t>桶中</a:t>
            </a:r>
          </a:p>
          <a:p>
            <a:pPr lvl="1">
              <a:lnSpc>
                <a:spcPct val="80000"/>
              </a:lnSpc>
            </a:pPr>
            <a:r>
              <a:rPr lang="zh-CN" altLang="fr-FR"/>
              <a:t>把元组与桶中所有来自</a:t>
            </a:r>
            <a:r>
              <a:rPr lang="fr-FR" altLang="zh-CN"/>
              <a:t>R</a:t>
            </a:r>
            <a:r>
              <a:rPr lang="zh-CN" altLang="fr-FR"/>
              <a:t>并与之相匹配的元组连接起来 </a:t>
            </a:r>
            <a:endParaRPr lang="fr-FR" altLang="zh-CN"/>
          </a:p>
        </p:txBody>
      </p:sp>
      <p:graphicFrame>
        <p:nvGraphicFramePr>
          <p:cNvPr id="26630" name="Object 4"/>
          <p:cNvGraphicFramePr>
            <a:graphicFrameLocks noChangeAspect="1"/>
          </p:cNvGraphicFramePr>
          <p:nvPr/>
        </p:nvGraphicFramePr>
        <p:xfrm>
          <a:off x="0" y="2997200"/>
          <a:ext cx="5240338" cy="3860800"/>
        </p:xfrm>
        <a:graphic>
          <a:graphicData uri="http://schemas.openxmlformats.org/presentationml/2006/ole">
            <mc:AlternateContent xmlns:mc="http://schemas.openxmlformats.org/markup-compatibility/2006">
              <mc:Choice xmlns:v="urn:schemas-microsoft-com:vml" Requires="v">
                <p:oleObj name="Visio" r:id="rId2" imgW="5235686" imgH="3454581" progId="Visio.Drawing.11">
                  <p:embed/>
                </p:oleObj>
              </mc:Choice>
              <mc:Fallback>
                <p:oleObj name="Visio" r:id="rId2" imgW="5235686" imgH="3454581"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97200"/>
                        <a:ext cx="5240338"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5"/>
          <p:cNvSpPr>
            <a:spLocks noChangeArrowheads="1"/>
          </p:cNvSpPr>
          <p:nvPr/>
        </p:nvSpPr>
        <p:spPr bwMode="auto">
          <a:xfrm>
            <a:off x="5153025" y="4005263"/>
            <a:ext cx="4752975"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b="1" dirty="0">
                <a:latin typeface="Times New Roman" pitchFamily="18" charset="0"/>
              </a:rPr>
              <a:t>散列连接</a:t>
            </a:r>
            <a:r>
              <a:rPr lang="zh-CN" altLang="fr-FR" b="1" dirty="0">
                <a:latin typeface="Times New Roman" pitchFamily="18" charset="0"/>
              </a:rPr>
              <a:t>法前提：假设两个表中较小的表在第一阶段后可以完全放入内存的</a:t>
            </a:r>
            <a:r>
              <a:rPr lang="fr-FR" altLang="zh-CN" b="1" dirty="0">
                <a:latin typeface="Times New Roman" pitchFamily="18" charset="0"/>
              </a:rPr>
              <a:t>hash</a:t>
            </a:r>
            <a:r>
              <a:rPr lang="zh-CN" altLang="fr-FR" b="1" dirty="0">
                <a:latin typeface="Times New Roman" pitchFamily="18" charset="0"/>
              </a:rPr>
              <a:t>桶中 </a:t>
            </a:r>
          </a:p>
          <a:p>
            <a:pPr marL="258763" indent="-258763" algn="l" defTabSz="814388">
              <a:lnSpc>
                <a:spcPct val="90000"/>
              </a:lnSpc>
              <a:spcBef>
                <a:spcPct val="35000"/>
              </a:spcBef>
              <a:buClr>
                <a:srgbClr val="27305F"/>
              </a:buClr>
              <a:buSzPct val="60000"/>
              <a:buFont typeface="Wingdings" pitchFamily="2" charset="2"/>
              <a:buChar char="n"/>
            </a:pPr>
            <a:r>
              <a:rPr lang="zh-CN" altLang="fr-FR" b="1" dirty="0">
                <a:latin typeface="Times New Roman" pitchFamily="18" charset="0"/>
              </a:rPr>
              <a:t>以上的算法思想可以推广到更加一般的多个表的连接算法上</a:t>
            </a:r>
            <a:endParaRPr lang="fr-FR" altLang="zh-CN" b="1" dirty="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78749F8-AA21-44A1-9476-83716E0A7621}" type="slidenum">
              <a:rPr lang="zh-CN" altLang="en-US" sz="2000" smtClean="0"/>
              <a:pPr/>
              <a:t>25</a:t>
            </a:fld>
            <a:endParaRPr lang="en-US" altLang="zh-CN" sz="2000"/>
          </a:p>
        </p:txBody>
      </p:sp>
      <p:sp>
        <p:nvSpPr>
          <p:cNvPr id="2765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37A0CC2-2E60-4A04-9EAE-D9710DCE14FB}" type="datetime1">
              <a:rPr lang="zh-CN" altLang="en-US" sz="1800" smtClean="0"/>
              <a:pPr/>
              <a:t>2024/4/17</a:t>
            </a:fld>
            <a:endParaRPr lang="en-US" altLang="zh-CN" sz="1000"/>
          </a:p>
        </p:txBody>
      </p:sp>
      <p:sp>
        <p:nvSpPr>
          <p:cNvPr id="1637378" name="Rectangle 2"/>
          <p:cNvSpPr>
            <a:spLocks noGrp="1" noChangeArrowheads="1"/>
          </p:cNvSpPr>
          <p:nvPr>
            <p:ph type="title"/>
          </p:nvPr>
        </p:nvSpPr>
        <p:spPr/>
        <p:txBody>
          <a:bodyPr/>
          <a:lstStyle/>
          <a:p>
            <a:pPr>
              <a:defRPr/>
            </a:pPr>
            <a:r>
              <a:rPr lang="en-US" altLang="zh-CN"/>
              <a:t>3.	</a:t>
            </a:r>
            <a:r>
              <a:rPr lang="zh-CN" altLang="en-US"/>
              <a:t>投影操作的实现</a:t>
            </a:r>
          </a:p>
        </p:txBody>
      </p:sp>
      <p:sp>
        <p:nvSpPr>
          <p:cNvPr id="27653" name="Rectangle 3"/>
          <p:cNvSpPr>
            <a:spLocks noGrp="1" noChangeArrowheads="1"/>
          </p:cNvSpPr>
          <p:nvPr>
            <p:ph type="body" idx="1"/>
          </p:nvPr>
        </p:nvSpPr>
        <p:spPr>
          <a:xfrm>
            <a:off x="650875" y="1143000"/>
            <a:ext cx="8820150" cy="5505450"/>
          </a:xfrm>
        </p:spPr>
        <p:txBody>
          <a:bodyPr/>
          <a:lstStyle/>
          <a:p>
            <a:r>
              <a:rPr lang="zh-CN" altLang="en-US"/>
              <a:t>投影操作选取关系的某些列，从垂直的方向减小关系的大小。 </a:t>
            </a:r>
          </a:p>
          <a:p>
            <a:pPr lvl="1"/>
            <a:r>
              <a:rPr lang="zh-CN" altLang="en-US"/>
              <a:t>如果投影属性列包括了关系</a:t>
            </a:r>
            <a:r>
              <a:rPr lang="en-US" altLang="zh-CN"/>
              <a:t>R</a:t>
            </a:r>
            <a:r>
              <a:rPr lang="zh-CN" altLang="en-US"/>
              <a:t>的主键，那么操作可以直接执行，操作的结果将与</a:t>
            </a:r>
            <a:r>
              <a:rPr lang="en-US" altLang="zh-CN"/>
              <a:t>R</a:t>
            </a:r>
            <a:r>
              <a:rPr lang="zh-CN" altLang="en-US"/>
              <a:t>中的元组个数相同 </a:t>
            </a:r>
          </a:p>
          <a:p>
            <a:pPr lvl="1"/>
            <a:r>
              <a:rPr lang="zh-CN" altLang="en-US"/>
              <a:t>否则，需要消除重复元组 </a:t>
            </a:r>
          </a:p>
          <a:p>
            <a:pPr lvl="2"/>
            <a:r>
              <a:rPr lang="zh-CN" altLang="en-US"/>
              <a:t>通常的做法是先对操作结果进行排序， 去掉多余的副本 </a:t>
            </a:r>
          </a:p>
          <a:p>
            <a:pPr lvl="2"/>
            <a:r>
              <a:rPr lang="zh-CN" altLang="en-US"/>
              <a:t>用散列法来消除重复元组，</a:t>
            </a:r>
          </a:p>
          <a:p>
            <a:pPr lvl="3"/>
            <a:r>
              <a:rPr lang="zh-CN" altLang="en-US"/>
              <a:t>即把投影结果中的每条元组散列到相应的桶中</a:t>
            </a:r>
          </a:p>
          <a:p>
            <a:pPr lvl="3"/>
            <a:r>
              <a:rPr lang="zh-CN" altLang="en-US"/>
              <a:t>然后检查是否与该桶中已存在的元组重复，如果该元组是重复的，则不把这个元组插入桶中,否则把该元组插入桶中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80672FE-6A06-4B50-83FC-D7D516BD1ED3}" type="slidenum">
              <a:rPr lang="zh-CN" altLang="en-US" sz="2000" smtClean="0"/>
              <a:pPr/>
              <a:t>26</a:t>
            </a:fld>
            <a:endParaRPr lang="en-US" altLang="zh-CN" sz="2000"/>
          </a:p>
        </p:txBody>
      </p:sp>
      <p:sp>
        <p:nvSpPr>
          <p:cNvPr id="2867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84C241F-568F-4B01-BCD6-79C5BE97C07F}" type="datetime1">
              <a:rPr lang="zh-CN" altLang="en-US" sz="1800" smtClean="0"/>
              <a:pPr/>
              <a:t>2024/4/17</a:t>
            </a:fld>
            <a:endParaRPr lang="en-US" altLang="zh-CN" sz="1000"/>
          </a:p>
        </p:txBody>
      </p:sp>
      <p:sp>
        <p:nvSpPr>
          <p:cNvPr id="1638402" name="Rectangle 2"/>
          <p:cNvSpPr>
            <a:spLocks noGrp="1" noChangeArrowheads="1"/>
          </p:cNvSpPr>
          <p:nvPr>
            <p:ph type="title"/>
          </p:nvPr>
        </p:nvSpPr>
        <p:spPr/>
        <p:txBody>
          <a:bodyPr/>
          <a:lstStyle/>
          <a:p>
            <a:pPr>
              <a:defRPr/>
            </a:pPr>
            <a:r>
              <a:rPr lang="en-US" altLang="zh-CN"/>
              <a:t>4.	</a:t>
            </a:r>
            <a:r>
              <a:rPr lang="zh-CN" altLang="en-US"/>
              <a:t>集合运算的实现</a:t>
            </a:r>
          </a:p>
        </p:txBody>
      </p:sp>
      <p:sp>
        <p:nvSpPr>
          <p:cNvPr id="28677" name="Rectangle 3"/>
          <p:cNvSpPr>
            <a:spLocks noGrp="1" noChangeArrowheads="1"/>
          </p:cNvSpPr>
          <p:nvPr>
            <p:ph type="body" idx="1"/>
          </p:nvPr>
        </p:nvSpPr>
        <p:spPr>
          <a:xfrm>
            <a:off x="650875" y="1143000"/>
            <a:ext cx="8820150" cy="4972050"/>
          </a:xfrm>
        </p:spPr>
        <p:txBody>
          <a:bodyPr/>
          <a:lstStyle/>
          <a:p>
            <a:r>
              <a:rPr lang="zh-CN" altLang="en-US" dirty="0"/>
              <a:t>传统的集合运算是二元的，包括并、差、交、笛卡尔积四种运算。 </a:t>
            </a:r>
          </a:p>
          <a:p>
            <a:pPr lvl="1"/>
            <a:r>
              <a:rPr lang="zh-CN" altLang="en-US" dirty="0"/>
              <a:t>并、差、交运算实现的常用方法类似排序合并法 ，</a:t>
            </a:r>
          </a:p>
          <a:p>
            <a:pPr lvl="2"/>
            <a:r>
              <a:rPr lang="zh-CN" altLang="en-US" dirty="0"/>
              <a:t>首先对参加运算的两个关系分别按照主键属性排序，</a:t>
            </a:r>
          </a:p>
          <a:p>
            <a:pPr lvl="2"/>
            <a:r>
              <a:rPr lang="zh-CN" altLang="en-US" dirty="0"/>
              <a:t>排序后只需同时对两个关系执行一次扫描就可以生成计算结果 </a:t>
            </a:r>
          </a:p>
          <a:p>
            <a:pPr lvl="1"/>
            <a:r>
              <a:rPr lang="zh-CN" altLang="en-US" dirty="0"/>
              <a:t>笛卡尔积的实现通常使用嵌套循环法，</a:t>
            </a:r>
          </a:p>
          <a:p>
            <a:pPr lvl="2"/>
            <a:r>
              <a:rPr lang="zh-CN" altLang="en-US" dirty="0"/>
              <a:t>由于笛卡尔积的操作结果中包含了</a:t>
            </a:r>
            <a:r>
              <a:rPr lang="en-US" altLang="zh-CN" dirty="0"/>
              <a:t>R</a:t>
            </a:r>
            <a:r>
              <a:rPr lang="zh-CN" altLang="en-US" dirty="0"/>
              <a:t>和</a:t>
            </a:r>
            <a:r>
              <a:rPr lang="en-US" altLang="zh-CN" dirty="0"/>
              <a:t>S</a:t>
            </a:r>
            <a:r>
              <a:rPr lang="zh-CN" altLang="en-US" dirty="0"/>
              <a:t>中每个元组的组合，其结果集会比参与运算的关系大得多,操作代价非常高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995A95EB-39D0-4B79-B25D-023877DE8CD2}" type="slidenum">
              <a:rPr lang="zh-CN" altLang="en-US" sz="2000" smtClean="0"/>
              <a:pPr/>
              <a:t>27</a:t>
            </a:fld>
            <a:endParaRPr lang="en-US" altLang="zh-CN" sz="2000"/>
          </a:p>
        </p:txBody>
      </p:sp>
      <p:sp>
        <p:nvSpPr>
          <p:cNvPr id="2969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ED8194C-6479-4509-8C56-7A9AE1C29A52}" type="datetime1">
              <a:rPr lang="zh-CN" altLang="en-US" sz="1800" smtClean="0"/>
              <a:pPr/>
              <a:t>2024/4/17</a:t>
            </a:fld>
            <a:endParaRPr lang="en-US" altLang="zh-CN" sz="1000"/>
          </a:p>
        </p:txBody>
      </p:sp>
      <p:sp>
        <p:nvSpPr>
          <p:cNvPr id="1639426" name="Rectangle 2"/>
          <p:cNvSpPr>
            <a:spLocks noGrp="1" noChangeArrowheads="1"/>
          </p:cNvSpPr>
          <p:nvPr>
            <p:ph type="title"/>
          </p:nvPr>
        </p:nvSpPr>
        <p:spPr>
          <a:xfrm>
            <a:off x="650875" y="311150"/>
            <a:ext cx="8820150" cy="603250"/>
          </a:xfrm>
        </p:spPr>
        <p:txBody>
          <a:bodyPr/>
          <a:lstStyle/>
          <a:p>
            <a:pPr defTabSz="914400">
              <a:defRPr/>
            </a:pPr>
            <a:r>
              <a:rPr lang="zh-CN" altLang="en-US" sz="4400"/>
              <a:t>第5章  关系查询处理和查询优化</a:t>
            </a:r>
          </a:p>
        </p:txBody>
      </p:sp>
      <p:sp>
        <p:nvSpPr>
          <p:cNvPr id="29701" name="Rectangle 3"/>
          <p:cNvSpPr>
            <a:spLocks noGrp="1" noChangeArrowheads="1"/>
          </p:cNvSpPr>
          <p:nvPr>
            <p:ph type="body" idx="1"/>
          </p:nvPr>
        </p:nvSpPr>
        <p:spPr>
          <a:xfrm>
            <a:off x="650875" y="1143000"/>
            <a:ext cx="8820150" cy="3051175"/>
          </a:xfrm>
        </p:spPr>
        <p:txBody>
          <a:bodyPr/>
          <a:lstStyle/>
          <a:p>
            <a:r>
              <a:rPr lang="en-US" altLang="zh-CN"/>
              <a:t>5.1	</a:t>
            </a:r>
            <a:r>
              <a:rPr lang="zh-CN" altLang="en-US"/>
              <a:t>关系数据库系统的查询处理</a:t>
            </a:r>
          </a:p>
          <a:p>
            <a:r>
              <a:rPr lang="en-US" altLang="zh-CN">
                <a:solidFill>
                  <a:srgbClr val="0000FF"/>
                </a:solidFill>
              </a:rPr>
              <a:t>5.2	</a:t>
            </a:r>
            <a:r>
              <a:rPr lang="zh-CN" altLang="en-US">
                <a:solidFill>
                  <a:srgbClr val="0000FF"/>
                </a:solidFill>
              </a:rPr>
              <a:t>关系数据库系统的查询优化</a:t>
            </a:r>
          </a:p>
          <a:p>
            <a:r>
              <a:rPr lang="en-US" altLang="zh-CN"/>
              <a:t>5.3	</a:t>
            </a:r>
            <a:r>
              <a:rPr lang="zh-CN" altLang="en-US"/>
              <a:t>代数优化</a:t>
            </a:r>
          </a:p>
          <a:p>
            <a:r>
              <a:rPr lang="en-US" altLang="zh-CN"/>
              <a:t>5.4	</a:t>
            </a:r>
            <a:r>
              <a:rPr lang="zh-CN" altLang="en-US"/>
              <a:t>基于存取路径的优化</a:t>
            </a:r>
          </a:p>
          <a:p>
            <a:r>
              <a:rPr lang="en-US" altLang="zh-CN"/>
              <a:t>5.5	</a:t>
            </a:r>
            <a:r>
              <a:rPr lang="zh-CN" altLang="en-US"/>
              <a:t>基于代价估算的优化</a:t>
            </a:r>
          </a:p>
          <a:p>
            <a:r>
              <a:rPr lang="zh-CN" altLang="en-US"/>
              <a:t>5.</a:t>
            </a:r>
            <a:r>
              <a:rPr lang="en-US" altLang="zh-CN"/>
              <a:t>6	</a:t>
            </a:r>
            <a:r>
              <a:rPr lang="zh-CN" altLang="en-US"/>
              <a:t>小结</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A7C9CE4-9E5D-4127-8713-61630256F74D}" type="slidenum">
              <a:rPr lang="zh-CN" altLang="en-US" sz="2000" smtClean="0"/>
              <a:pPr/>
              <a:t>28</a:t>
            </a:fld>
            <a:endParaRPr lang="en-US" altLang="zh-CN" sz="2000"/>
          </a:p>
        </p:txBody>
      </p:sp>
      <p:sp>
        <p:nvSpPr>
          <p:cNvPr id="3072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6916FA7-53E4-4602-9875-44A0547994E3}" type="datetime1">
              <a:rPr lang="zh-CN" altLang="en-US" sz="1800" smtClean="0"/>
              <a:pPr/>
              <a:t>2024/4/17</a:t>
            </a:fld>
            <a:endParaRPr lang="en-US" altLang="zh-CN" sz="1000"/>
          </a:p>
        </p:txBody>
      </p:sp>
      <p:sp>
        <p:nvSpPr>
          <p:cNvPr id="1509378" name="Rectangle 2"/>
          <p:cNvSpPr>
            <a:spLocks noGrp="1" noChangeArrowheads="1"/>
          </p:cNvSpPr>
          <p:nvPr>
            <p:ph type="title"/>
          </p:nvPr>
        </p:nvSpPr>
        <p:spPr/>
        <p:txBody>
          <a:bodyPr/>
          <a:lstStyle/>
          <a:p>
            <a:pPr>
              <a:defRPr/>
            </a:pPr>
            <a:r>
              <a:rPr lang="en-US" altLang="en-US"/>
              <a:t>5.2</a:t>
            </a:r>
            <a:r>
              <a:rPr lang="en-US" altLang="zh-CN"/>
              <a:t> </a:t>
            </a:r>
            <a:r>
              <a:rPr lang="en-US" altLang="en-US"/>
              <a:t>关系数据库系统的查询优化</a:t>
            </a:r>
            <a:endParaRPr lang="zh-CN" altLang="en-US"/>
          </a:p>
        </p:txBody>
      </p:sp>
      <p:sp>
        <p:nvSpPr>
          <p:cNvPr id="30725" name="Rectangle 3"/>
          <p:cNvSpPr>
            <a:spLocks noGrp="1" noChangeArrowheads="1"/>
          </p:cNvSpPr>
          <p:nvPr>
            <p:ph type="body" idx="1"/>
          </p:nvPr>
        </p:nvSpPr>
        <p:spPr>
          <a:xfrm>
            <a:off x="650875" y="1143000"/>
            <a:ext cx="8820150" cy="4022725"/>
          </a:xfrm>
        </p:spPr>
        <p:txBody>
          <a:bodyPr/>
          <a:lstStyle/>
          <a:p>
            <a:pPr algn="just"/>
            <a:r>
              <a:rPr lang="zh-CN" altLang="en-US"/>
              <a:t>查询优化的必要性</a:t>
            </a:r>
          </a:p>
          <a:p>
            <a:pPr lvl="1" algn="just"/>
            <a:r>
              <a:rPr lang="zh-CN" altLang="en-US"/>
              <a:t>查询优化极大地影响</a:t>
            </a:r>
            <a:r>
              <a:rPr lang="en-US" altLang="zh-CN"/>
              <a:t>RDBMS</a:t>
            </a:r>
            <a:r>
              <a:rPr lang="zh-CN" altLang="en-US"/>
              <a:t>的性能。</a:t>
            </a:r>
          </a:p>
          <a:p>
            <a:pPr algn="just"/>
            <a:r>
              <a:rPr lang="zh-CN" altLang="en-US"/>
              <a:t>查询优化的可能性</a:t>
            </a:r>
          </a:p>
          <a:p>
            <a:pPr lvl="1"/>
            <a:r>
              <a:rPr lang="zh-CN" altLang="en-US"/>
              <a:t>关系数据语言的</a:t>
            </a:r>
            <a:r>
              <a:rPr lang="zh-CN" altLang="en-US">
                <a:solidFill>
                  <a:srgbClr val="FF0000"/>
                </a:solidFill>
              </a:rPr>
              <a:t>级别很高</a:t>
            </a:r>
            <a:r>
              <a:rPr lang="zh-CN" altLang="en-US"/>
              <a:t>，使</a:t>
            </a:r>
            <a:r>
              <a:rPr lang="en-US" altLang="zh-CN"/>
              <a:t>DBMS</a:t>
            </a:r>
            <a:r>
              <a:rPr lang="zh-CN" altLang="en-US"/>
              <a:t>可以从关系表达式中分析查询</a:t>
            </a:r>
            <a:r>
              <a:rPr lang="zh-CN" altLang="en-US">
                <a:solidFill>
                  <a:srgbClr val="FF0000"/>
                </a:solidFill>
              </a:rPr>
              <a:t>语义</a:t>
            </a:r>
            <a:r>
              <a:rPr lang="zh-CN" altLang="en-US"/>
              <a:t>。</a:t>
            </a:r>
            <a:r>
              <a:rPr lang="zh-CN" altLang="en-US" sz="3200"/>
              <a:t> </a:t>
            </a:r>
          </a:p>
          <a:p>
            <a:pPr algn="just"/>
            <a:r>
              <a:rPr lang="zh-CN" altLang="en-US"/>
              <a:t>关系系统的查询优化的优点</a:t>
            </a:r>
          </a:p>
          <a:p>
            <a:pPr lvl="1" algn="just"/>
            <a:r>
              <a:rPr lang="zh-CN" altLang="en-US"/>
              <a:t>用户不必考虑如何最好地表达查询</a:t>
            </a:r>
          </a:p>
          <a:p>
            <a:pPr lvl="1" algn="just"/>
            <a:r>
              <a:rPr lang="zh-CN" altLang="en-US"/>
              <a:t>系统可以比用户程序的“优化”做的更好</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08E5899-25C4-434F-9676-1EB6F71E9CC7}" type="slidenum">
              <a:rPr lang="zh-CN" altLang="en-US" sz="2000" smtClean="0"/>
              <a:pPr/>
              <a:t>29</a:t>
            </a:fld>
            <a:endParaRPr lang="en-US" altLang="zh-CN" sz="2000"/>
          </a:p>
        </p:txBody>
      </p:sp>
      <p:sp>
        <p:nvSpPr>
          <p:cNvPr id="3174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C09B283-F8E3-4479-9F0E-39CCFFC9CE08}" type="datetime1">
              <a:rPr lang="zh-CN" altLang="en-US" sz="1800" smtClean="0"/>
              <a:pPr/>
              <a:t>2024/4/17</a:t>
            </a:fld>
            <a:endParaRPr lang="en-US" altLang="zh-CN" sz="1000"/>
          </a:p>
        </p:txBody>
      </p:sp>
      <p:sp>
        <p:nvSpPr>
          <p:cNvPr id="1510402" name="Rectangle 2"/>
          <p:cNvSpPr>
            <a:spLocks noGrp="1" noChangeArrowheads="1"/>
          </p:cNvSpPr>
          <p:nvPr>
            <p:ph type="title"/>
          </p:nvPr>
        </p:nvSpPr>
        <p:spPr/>
        <p:txBody>
          <a:bodyPr/>
          <a:lstStyle/>
          <a:p>
            <a:pPr defTabSz="914400">
              <a:defRPr/>
            </a:pPr>
            <a:r>
              <a:rPr lang="en-US" altLang="en-US"/>
              <a:t>5.2</a:t>
            </a:r>
            <a:r>
              <a:rPr lang="en-US" altLang="zh-CN"/>
              <a:t> </a:t>
            </a:r>
            <a:r>
              <a:rPr lang="en-US" altLang="en-US"/>
              <a:t>关系数据库系统的查询优化</a:t>
            </a:r>
            <a:endParaRPr lang="zh-CN" altLang="en-US"/>
          </a:p>
        </p:txBody>
      </p:sp>
      <p:sp>
        <p:nvSpPr>
          <p:cNvPr id="31749" name="Rectangle 3"/>
          <p:cNvSpPr>
            <a:spLocks noGrp="1" noChangeArrowheads="1"/>
          </p:cNvSpPr>
          <p:nvPr>
            <p:ph type="body" idx="1"/>
          </p:nvPr>
        </p:nvSpPr>
        <p:spPr>
          <a:xfrm>
            <a:off x="650875" y="1143000"/>
            <a:ext cx="8820150" cy="5076825"/>
          </a:xfrm>
        </p:spPr>
        <p:txBody>
          <a:bodyPr/>
          <a:lstStyle/>
          <a:p>
            <a:pPr marL="342900" indent="-342900" algn="just" defTabSz="914400">
              <a:lnSpc>
                <a:spcPct val="100000"/>
              </a:lnSpc>
            </a:pPr>
            <a:r>
              <a:rPr lang="zh-CN" altLang="en-US">
                <a:latin typeface="宋体" charset="-122"/>
              </a:rPr>
              <a:t>由</a:t>
            </a:r>
            <a:r>
              <a:rPr lang="en-US" altLang="zh-CN">
                <a:latin typeface="宋体" charset="-122"/>
              </a:rPr>
              <a:t>DBMS</a:t>
            </a:r>
            <a:r>
              <a:rPr lang="zh-CN" altLang="en-US">
                <a:latin typeface="宋体" charset="-122"/>
              </a:rPr>
              <a:t>进行查询优化的好处</a:t>
            </a:r>
            <a:endParaRPr lang="zh-CN" altLang="en-US" sz="3200">
              <a:latin typeface="宋体" charset="-122"/>
            </a:endParaRPr>
          </a:p>
          <a:p>
            <a:pPr marL="742950" lvl="1" indent="-285750" algn="just" defTabSz="914400">
              <a:lnSpc>
                <a:spcPct val="100000"/>
              </a:lnSpc>
            </a:pPr>
            <a:r>
              <a:rPr lang="en-US" altLang="zh-CN">
                <a:latin typeface="宋体" charset="-122"/>
              </a:rPr>
              <a:t>(1) </a:t>
            </a:r>
            <a:r>
              <a:rPr lang="zh-CN" altLang="en-US">
                <a:latin typeface="宋体" charset="-122"/>
              </a:rPr>
              <a:t>优化器可以从数据字典中获取许多统计信息，而用户程序则难以获得这些信息 </a:t>
            </a:r>
          </a:p>
          <a:p>
            <a:pPr marL="742950" lvl="1" indent="-285750" algn="just" defTabSz="914400">
              <a:lnSpc>
                <a:spcPct val="100000"/>
              </a:lnSpc>
            </a:pPr>
            <a:r>
              <a:rPr lang="en-US" altLang="zh-CN"/>
              <a:t>(2)</a:t>
            </a:r>
            <a:r>
              <a:rPr lang="zh-CN" altLang="en-US"/>
              <a:t>如果数据库的物理统计信息改变了，系统可以自动对查询</a:t>
            </a:r>
            <a:r>
              <a:rPr lang="zh-CN" altLang="en-US">
                <a:solidFill>
                  <a:srgbClr val="FF0000"/>
                </a:solidFill>
              </a:rPr>
              <a:t>重新优化</a:t>
            </a:r>
            <a:r>
              <a:rPr lang="zh-CN" altLang="en-US"/>
              <a:t>以选择相适应的执行计划。</a:t>
            </a:r>
          </a:p>
          <a:p>
            <a:pPr marL="1162050" lvl="2" indent="-228600" algn="just" defTabSz="914400">
              <a:lnSpc>
                <a:spcPct val="100000"/>
              </a:lnSpc>
            </a:pPr>
            <a:r>
              <a:rPr lang="zh-CN" altLang="en-US"/>
              <a:t>  在非关系系统中必须重写程序，而重写程序在实际应用中往往是不太可能的。</a:t>
            </a:r>
          </a:p>
          <a:p>
            <a:pPr marL="742950" lvl="1" indent="-285750" algn="just" defTabSz="914400">
              <a:lnSpc>
                <a:spcPct val="100000"/>
              </a:lnSpc>
            </a:pPr>
            <a:r>
              <a:rPr lang="en-US" altLang="zh-CN"/>
              <a:t>(3)</a:t>
            </a:r>
            <a:r>
              <a:rPr lang="zh-CN" altLang="en-US"/>
              <a:t>优化器可以考虑数百种不同的执行计划，而程序员一般只能考虑有限的几种可能性</a:t>
            </a:r>
            <a:r>
              <a:rPr lang="zh-CN" altLang="en-US" sz="3200"/>
              <a:t>。</a:t>
            </a:r>
          </a:p>
          <a:p>
            <a:pPr marL="742950" lvl="1" indent="-285750" algn="just" defTabSz="914400">
              <a:lnSpc>
                <a:spcPct val="100000"/>
              </a:lnSpc>
            </a:pPr>
            <a:r>
              <a:rPr lang="en-US" altLang="zh-CN"/>
              <a:t>(4)</a:t>
            </a:r>
            <a:r>
              <a:rPr lang="zh-CN" altLang="en-US"/>
              <a:t>优化器中包括了很多复杂的优化技术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E55AC2A-BCBE-45E3-8C31-702DD9D578C6}" type="slidenum">
              <a:rPr lang="zh-CN" altLang="en-US" sz="2000" smtClean="0"/>
              <a:pPr/>
              <a:t>3</a:t>
            </a:fld>
            <a:endParaRPr lang="en-US" altLang="zh-CN" sz="2000" dirty="0"/>
          </a:p>
        </p:txBody>
      </p:sp>
      <p:sp>
        <p:nvSpPr>
          <p:cNvPr id="512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19A0549-B4DE-43EA-959F-3F65FE4B35E2}" type="datetime1">
              <a:rPr lang="zh-CN" altLang="en-US" sz="1800" smtClean="0"/>
              <a:pPr/>
              <a:t>2024/4/17</a:t>
            </a:fld>
            <a:endParaRPr lang="en-US" altLang="zh-CN" sz="1000"/>
          </a:p>
        </p:txBody>
      </p:sp>
      <p:sp>
        <p:nvSpPr>
          <p:cNvPr id="1656834" name="Rectangle 2"/>
          <p:cNvSpPr>
            <a:spLocks noGrp="1" noChangeArrowheads="1"/>
          </p:cNvSpPr>
          <p:nvPr>
            <p:ph type="title"/>
          </p:nvPr>
        </p:nvSpPr>
        <p:spPr>
          <a:xfrm>
            <a:off x="650875" y="311150"/>
            <a:ext cx="8820150" cy="603250"/>
          </a:xfrm>
        </p:spPr>
        <p:txBody>
          <a:bodyPr/>
          <a:lstStyle/>
          <a:p>
            <a:pPr defTabSz="914400">
              <a:defRPr/>
            </a:pPr>
            <a:r>
              <a:rPr lang="zh-CN" altLang="en-US" sz="4400"/>
              <a:t>第5章  关系查询处理和查询优化</a:t>
            </a:r>
          </a:p>
        </p:txBody>
      </p:sp>
      <p:sp>
        <p:nvSpPr>
          <p:cNvPr id="5125" name="Rectangle 3"/>
          <p:cNvSpPr>
            <a:spLocks noGrp="1" noChangeArrowheads="1"/>
          </p:cNvSpPr>
          <p:nvPr>
            <p:ph type="body" idx="1"/>
          </p:nvPr>
        </p:nvSpPr>
        <p:spPr>
          <a:xfrm>
            <a:off x="650875" y="1143000"/>
            <a:ext cx="8820150" cy="3565525"/>
          </a:xfrm>
        </p:spPr>
        <p:txBody>
          <a:bodyPr/>
          <a:lstStyle/>
          <a:p>
            <a:pPr>
              <a:lnSpc>
                <a:spcPct val="110000"/>
              </a:lnSpc>
            </a:pPr>
            <a:r>
              <a:rPr lang="en-US" altLang="zh-CN">
                <a:solidFill>
                  <a:srgbClr val="0000FF"/>
                </a:solidFill>
              </a:rPr>
              <a:t>5.1	</a:t>
            </a:r>
            <a:r>
              <a:rPr lang="zh-CN" altLang="en-US">
                <a:solidFill>
                  <a:srgbClr val="0000FF"/>
                </a:solidFill>
              </a:rPr>
              <a:t>关系数据库系统的查询处理</a:t>
            </a:r>
          </a:p>
          <a:p>
            <a:pPr>
              <a:lnSpc>
                <a:spcPct val="110000"/>
              </a:lnSpc>
            </a:pPr>
            <a:r>
              <a:rPr lang="en-US" altLang="zh-CN"/>
              <a:t>5.2	</a:t>
            </a:r>
            <a:r>
              <a:rPr lang="zh-CN" altLang="en-US"/>
              <a:t>关系数据库系统的查询优化</a:t>
            </a:r>
          </a:p>
          <a:p>
            <a:pPr>
              <a:lnSpc>
                <a:spcPct val="110000"/>
              </a:lnSpc>
            </a:pPr>
            <a:r>
              <a:rPr lang="en-US" altLang="zh-CN"/>
              <a:t>5.3	</a:t>
            </a:r>
            <a:r>
              <a:rPr lang="zh-CN" altLang="en-US"/>
              <a:t>代数优化</a:t>
            </a:r>
          </a:p>
          <a:p>
            <a:pPr>
              <a:lnSpc>
                <a:spcPct val="110000"/>
              </a:lnSpc>
            </a:pPr>
            <a:r>
              <a:rPr lang="en-US" altLang="zh-CN"/>
              <a:t>5.4	</a:t>
            </a:r>
            <a:r>
              <a:rPr lang="zh-CN" altLang="en-US"/>
              <a:t>基于存取路径的优化</a:t>
            </a:r>
          </a:p>
          <a:p>
            <a:pPr>
              <a:lnSpc>
                <a:spcPct val="110000"/>
              </a:lnSpc>
            </a:pPr>
            <a:r>
              <a:rPr lang="en-US" altLang="zh-CN"/>
              <a:t>5.5	</a:t>
            </a:r>
            <a:r>
              <a:rPr lang="zh-CN" altLang="en-US"/>
              <a:t>基于代价估算的优化</a:t>
            </a:r>
          </a:p>
          <a:p>
            <a:pPr>
              <a:lnSpc>
                <a:spcPct val="110000"/>
              </a:lnSpc>
            </a:pPr>
            <a:r>
              <a:rPr lang="zh-CN" altLang="en-US"/>
              <a:t>5.</a:t>
            </a:r>
            <a:r>
              <a:rPr lang="en-US" altLang="zh-CN"/>
              <a:t>6	</a:t>
            </a:r>
            <a:r>
              <a:rPr lang="zh-CN" altLang="en-US"/>
              <a:t>小结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069E516-D382-4C2E-8DF9-C45812E4892D}" type="slidenum">
              <a:rPr lang="zh-CN" altLang="en-US" sz="2000" smtClean="0"/>
              <a:pPr/>
              <a:t>30</a:t>
            </a:fld>
            <a:endParaRPr lang="en-US" altLang="zh-CN" sz="2000"/>
          </a:p>
        </p:txBody>
      </p:sp>
      <p:sp>
        <p:nvSpPr>
          <p:cNvPr id="3277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F3D90D0-86DB-4856-A076-652F6F4A55F4}" type="datetime1">
              <a:rPr lang="zh-CN" altLang="en-US" sz="1800" smtClean="0"/>
              <a:pPr/>
              <a:t>2024/4/17</a:t>
            </a:fld>
            <a:endParaRPr lang="en-US" altLang="zh-CN" sz="1000"/>
          </a:p>
        </p:txBody>
      </p:sp>
      <p:sp>
        <p:nvSpPr>
          <p:cNvPr id="1512450" name="Rectangle 2"/>
          <p:cNvSpPr>
            <a:spLocks noGrp="1" noChangeArrowheads="1"/>
          </p:cNvSpPr>
          <p:nvPr>
            <p:ph type="title"/>
          </p:nvPr>
        </p:nvSpPr>
        <p:spPr/>
        <p:txBody>
          <a:bodyPr/>
          <a:lstStyle/>
          <a:p>
            <a:pPr defTabSz="914400">
              <a:defRPr/>
            </a:pPr>
            <a:r>
              <a:rPr lang="en-US" altLang="en-US" dirty="0"/>
              <a:t>5.2.1	</a:t>
            </a:r>
            <a:r>
              <a:rPr lang="en-US" altLang="en-US" dirty="0" err="1"/>
              <a:t>查询优化技术</a:t>
            </a:r>
            <a:endParaRPr lang="zh-CN" altLang="en-US" dirty="0"/>
          </a:p>
        </p:txBody>
      </p:sp>
      <p:sp>
        <p:nvSpPr>
          <p:cNvPr id="32773" name="Rectangle 3"/>
          <p:cNvSpPr>
            <a:spLocks noGrp="1" noChangeArrowheads="1"/>
          </p:cNvSpPr>
          <p:nvPr>
            <p:ph type="body" idx="1"/>
          </p:nvPr>
        </p:nvSpPr>
        <p:spPr>
          <a:xfrm>
            <a:off x="650875" y="1143000"/>
            <a:ext cx="8820150" cy="3759200"/>
          </a:xfrm>
        </p:spPr>
        <p:txBody>
          <a:bodyPr/>
          <a:lstStyle/>
          <a:p>
            <a:pPr marL="342900" indent="-342900" algn="just" defTabSz="914400">
              <a:lnSpc>
                <a:spcPct val="110000"/>
              </a:lnSpc>
              <a:spcBef>
                <a:spcPct val="0"/>
              </a:spcBef>
            </a:pPr>
            <a:r>
              <a:rPr lang="zh-CN" altLang="en-US" dirty="0"/>
              <a:t>查询优化的总目标：选择有效策略，求得给定关系表达式的值，使查询代价最小</a:t>
            </a:r>
            <a:r>
              <a:rPr lang="en-US" altLang="zh-CN" dirty="0"/>
              <a:t>(</a:t>
            </a:r>
            <a:r>
              <a:rPr lang="zh-CN" altLang="en-US" dirty="0"/>
              <a:t>实际上是较小</a:t>
            </a:r>
            <a:r>
              <a:rPr lang="en-US" altLang="zh-CN" dirty="0"/>
              <a:t>) </a:t>
            </a:r>
            <a:endParaRPr lang="zh-CN" altLang="en-US" dirty="0"/>
          </a:p>
          <a:p>
            <a:pPr marL="342900" indent="-342900" defTabSz="914400">
              <a:lnSpc>
                <a:spcPct val="110000"/>
              </a:lnSpc>
              <a:spcBef>
                <a:spcPct val="0"/>
              </a:spcBef>
            </a:pPr>
            <a:r>
              <a:rPr lang="zh-CN" altLang="en-US" dirty="0"/>
              <a:t>（</a:t>
            </a:r>
            <a:r>
              <a:rPr lang="en-US" altLang="zh-CN" dirty="0"/>
              <a:t>1</a:t>
            </a:r>
            <a:r>
              <a:rPr lang="zh-CN" altLang="en-US" dirty="0"/>
              <a:t>）代数优化</a:t>
            </a:r>
          </a:p>
          <a:p>
            <a:pPr marL="935038" lvl="1" indent="-477838" defTabSz="914400">
              <a:lnSpc>
                <a:spcPct val="110000"/>
              </a:lnSpc>
              <a:spcBef>
                <a:spcPct val="0"/>
              </a:spcBef>
            </a:pPr>
            <a:r>
              <a:rPr lang="zh-CN" altLang="en-US" dirty="0"/>
              <a:t>是关系代数表达式的优化</a:t>
            </a:r>
          </a:p>
          <a:p>
            <a:pPr marL="935038" lvl="1" indent="-477838" defTabSz="914400">
              <a:lnSpc>
                <a:spcPct val="110000"/>
              </a:lnSpc>
              <a:spcBef>
                <a:spcPct val="0"/>
              </a:spcBef>
            </a:pPr>
            <a:r>
              <a:rPr lang="zh-CN" altLang="en-US" dirty="0"/>
              <a:t>按照一定的规则，改变代数表达式中操作的次序和组合，使查询执行更高效。</a:t>
            </a:r>
          </a:p>
          <a:p>
            <a:pPr marL="935038" lvl="1" indent="-477838" defTabSz="914400">
              <a:lnSpc>
                <a:spcPct val="110000"/>
              </a:lnSpc>
              <a:spcBef>
                <a:spcPct val="0"/>
              </a:spcBef>
            </a:pPr>
            <a:r>
              <a:rPr lang="zh-CN" altLang="en-US" dirty="0"/>
              <a:t>只改变查询语句中操作的</a:t>
            </a:r>
            <a:r>
              <a:rPr lang="zh-CN" altLang="en-US" dirty="0">
                <a:solidFill>
                  <a:srgbClr val="C00000"/>
                </a:solidFill>
              </a:rPr>
              <a:t>次序和组合</a:t>
            </a:r>
            <a:r>
              <a:rPr lang="zh-CN" altLang="en-US" dirty="0"/>
              <a:t>，不涉及底层的存取路径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0570292-A17A-404B-82D9-2FEE5B514835}" type="slidenum">
              <a:rPr lang="zh-CN" altLang="en-US" sz="2000" smtClean="0"/>
              <a:pPr/>
              <a:t>31</a:t>
            </a:fld>
            <a:endParaRPr lang="en-US" altLang="zh-CN" sz="2000"/>
          </a:p>
        </p:txBody>
      </p:sp>
      <p:sp>
        <p:nvSpPr>
          <p:cNvPr id="3379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127B503-2F17-47A9-ADF8-80276D2D30C5}" type="datetime1">
              <a:rPr lang="zh-CN" altLang="en-US" sz="1800" smtClean="0"/>
              <a:pPr/>
              <a:t>2024/4/17</a:t>
            </a:fld>
            <a:endParaRPr lang="en-US" altLang="zh-CN" sz="1000"/>
          </a:p>
        </p:txBody>
      </p:sp>
      <p:sp>
        <p:nvSpPr>
          <p:cNvPr id="1661954" name="Rectangle 2"/>
          <p:cNvSpPr>
            <a:spLocks noGrp="1" noChangeArrowheads="1"/>
          </p:cNvSpPr>
          <p:nvPr>
            <p:ph type="title"/>
          </p:nvPr>
        </p:nvSpPr>
        <p:spPr/>
        <p:txBody>
          <a:bodyPr/>
          <a:lstStyle/>
          <a:p>
            <a:pPr defTabSz="914400">
              <a:defRPr/>
            </a:pPr>
            <a:r>
              <a:rPr lang="en-US" altLang="en-US"/>
              <a:t>5.2.1	查询优化技术</a:t>
            </a:r>
            <a:endParaRPr lang="zh-CN" altLang="en-US"/>
          </a:p>
        </p:txBody>
      </p:sp>
      <p:sp>
        <p:nvSpPr>
          <p:cNvPr id="33797" name="Rectangle 3"/>
          <p:cNvSpPr>
            <a:spLocks noGrp="1" noChangeArrowheads="1"/>
          </p:cNvSpPr>
          <p:nvPr>
            <p:ph type="body" idx="1"/>
          </p:nvPr>
        </p:nvSpPr>
        <p:spPr>
          <a:xfrm>
            <a:off x="650875" y="1143000"/>
            <a:ext cx="8820150" cy="5124450"/>
          </a:xfrm>
        </p:spPr>
        <p:txBody>
          <a:bodyPr/>
          <a:lstStyle/>
          <a:p>
            <a:pPr marL="342900" indent="-342900" defTabSz="914400">
              <a:lnSpc>
                <a:spcPct val="100000"/>
              </a:lnSpc>
              <a:spcBef>
                <a:spcPct val="0"/>
              </a:spcBef>
            </a:pPr>
            <a:r>
              <a:rPr lang="zh-CN" altLang="en-US" dirty="0"/>
              <a:t>（</a:t>
            </a:r>
            <a:r>
              <a:rPr lang="en-US" altLang="zh-CN" dirty="0"/>
              <a:t>2</a:t>
            </a:r>
            <a:r>
              <a:rPr lang="zh-CN" altLang="en-US" dirty="0"/>
              <a:t>）基于存取路径的优化</a:t>
            </a:r>
          </a:p>
          <a:p>
            <a:pPr marL="935038" lvl="1" indent="-477838" defTabSz="914400">
              <a:lnSpc>
                <a:spcPct val="100000"/>
              </a:lnSpc>
              <a:spcBef>
                <a:spcPct val="0"/>
              </a:spcBef>
            </a:pPr>
            <a:r>
              <a:rPr lang="zh-CN" altLang="en-US" dirty="0"/>
              <a:t>合理选择各种操作的存取路径以获得优化效果，</a:t>
            </a:r>
          </a:p>
          <a:p>
            <a:pPr marL="935038" lvl="1" indent="-477838" defTabSz="914400">
              <a:lnSpc>
                <a:spcPct val="100000"/>
              </a:lnSpc>
              <a:spcBef>
                <a:spcPct val="0"/>
              </a:spcBef>
            </a:pPr>
            <a:r>
              <a:rPr lang="zh-CN" altLang="en-US" dirty="0"/>
              <a:t>需要考虑数据的物理组织和访问路径，以及底层操作算法的选择，</a:t>
            </a:r>
          </a:p>
          <a:p>
            <a:pPr marL="935038" lvl="1" indent="-477838" defTabSz="914400">
              <a:lnSpc>
                <a:spcPct val="100000"/>
              </a:lnSpc>
              <a:spcBef>
                <a:spcPct val="0"/>
              </a:spcBef>
            </a:pPr>
            <a:r>
              <a:rPr lang="zh-CN" altLang="en-US" dirty="0"/>
              <a:t>涉及数据文件的组织方法、数据值的分布情况等，也称为</a:t>
            </a:r>
            <a:r>
              <a:rPr lang="zh-CN" altLang="en-US" dirty="0">
                <a:solidFill>
                  <a:srgbClr val="C00000"/>
                </a:solidFill>
              </a:rPr>
              <a:t>物理优化 </a:t>
            </a:r>
          </a:p>
          <a:p>
            <a:pPr marL="342900" indent="-342900" defTabSz="914400">
              <a:lnSpc>
                <a:spcPct val="100000"/>
              </a:lnSpc>
              <a:spcBef>
                <a:spcPct val="0"/>
              </a:spcBef>
            </a:pPr>
            <a:r>
              <a:rPr lang="zh-CN" altLang="en-US" dirty="0"/>
              <a:t>（</a:t>
            </a:r>
            <a:r>
              <a:rPr lang="en-US" altLang="zh-CN" dirty="0"/>
              <a:t>3</a:t>
            </a:r>
            <a:r>
              <a:rPr lang="zh-CN" altLang="en-US" dirty="0"/>
              <a:t>）基于代价估算的优化</a:t>
            </a:r>
          </a:p>
          <a:p>
            <a:pPr marL="935038" lvl="1" indent="-477838" defTabSz="914400">
              <a:lnSpc>
                <a:spcPct val="100000"/>
              </a:lnSpc>
              <a:spcBef>
                <a:spcPct val="0"/>
              </a:spcBef>
            </a:pPr>
            <a:r>
              <a:rPr lang="zh-CN" altLang="en-US" dirty="0"/>
              <a:t>对于多个可选的查询策略, 通过估算执行策略的代价, 从中选择代价最小的作为执行策略</a:t>
            </a:r>
          </a:p>
          <a:p>
            <a:pPr marL="342900" indent="-342900" defTabSz="914400">
              <a:lnSpc>
                <a:spcPct val="100000"/>
              </a:lnSpc>
              <a:spcBef>
                <a:spcPct val="0"/>
              </a:spcBef>
            </a:pPr>
            <a:r>
              <a:rPr lang="zh-CN" altLang="en-US" dirty="0"/>
              <a:t>在实际的关系数据库中，查询优化的具体实现不完全相同，但往往都综合运用了这些优化技术，以获得较好的查询优化效果</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18A5216-C2FF-4082-8668-89F7366FFBB0}" type="slidenum">
              <a:rPr lang="zh-CN" altLang="en-US" sz="2000" smtClean="0"/>
              <a:pPr/>
              <a:t>32</a:t>
            </a:fld>
            <a:endParaRPr lang="en-US" altLang="zh-CN" sz="2000"/>
          </a:p>
        </p:txBody>
      </p:sp>
      <p:sp>
        <p:nvSpPr>
          <p:cNvPr id="3481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9D89604-2633-4E70-8CB4-9BD230D970F0}" type="datetime1">
              <a:rPr lang="zh-CN" altLang="en-US" sz="1800" smtClean="0"/>
              <a:pPr/>
              <a:t>2024/4/17</a:t>
            </a:fld>
            <a:endParaRPr lang="en-US" altLang="zh-CN" sz="1000"/>
          </a:p>
        </p:txBody>
      </p:sp>
      <p:sp>
        <p:nvSpPr>
          <p:cNvPr id="1515522" name="Rectangle 2"/>
          <p:cNvSpPr>
            <a:spLocks noGrp="1" noChangeArrowheads="1"/>
          </p:cNvSpPr>
          <p:nvPr>
            <p:ph type="title"/>
          </p:nvPr>
        </p:nvSpPr>
        <p:spPr/>
        <p:txBody>
          <a:bodyPr/>
          <a:lstStyle/>
          <a:p>
            <a:pPr>
              <a:defRPr/>
            </a:pPr>
            <a:r>
              <a:rPr lang="en-US" altLang="en-US" dirty="0"/>
              <a:t>5.2.2	</a:t>
            </a:r>
            <a:r>
              <a:rPr lang="en-US" altLang="en-US" dirty="0" err="1"/>
              <a:t>查询优化实例</a:t>
            </a:r>
            <a:endParaRPr lang="zh-CN" altLang="en-US" dirty="0"/>
          </a:p>
        </p:txBody>
      </p:sp>
      <p:sp>
        <p:nvSpPr>
          <p:cNvPr id="34821" name="Rectangle 3"/>
          <p:cNvSpPr>
            <a:spLocks noGrp="1" noChangeArrowheads="1"/>
          </p:cNvSpPr>
          <p:nvPr>
            <p:ph type="body" idx="1"/>
          </p:nvPr>
        </p:nvSpPr>
        <p:spPr>
          <a:xfrm>
            <a:off x="650875" y="1143000"/>
            <a:ext cx="8820150" cy="2921000"/>
          </a:xfrm>
        </p:spPr>
        <p:txBody>
          <a:bodyPr/>
          <a:lstStyle/>
          <a:p>
            <a:r>
              <a:rPr lang="en-US" altLang="zh-CN"/>
              <a:t>【</a:t>
            </a:r>
            <a:r>
              <a:rPr lang="zh-CN" altLang="en-US"/>
              <a:t>例 </a:t>
            </a:r>
            <a:r>
              <a:rPr lang="en-US" altLang="zh-CN"/>
              <a:t>5‑2】</a:t>
            </a:r>
            <a:r>
              <a:rPr lang="zh-CN" altLang="en-US"/>
              <a:t>查询选修“</a:t>
            </a:r>
            <a:r>
              <a:rPr lang="en-US" altLang="zh-CN"/>
              <a:t>DataBase”</a:t>
            </a:r>
            <a:r>
              <a:rPr lang="zh-CN" altLang="en-US"/>
              <a:t>课程的学生成绩。用</a:t>
            </a:r>
            <a:r>
              <a:rPr lang="en-US" altLang="zh-CN"/>
              <a:t>SQL</a:t>
            </a:r>
            <a:r>
              <a:rPr lang="zh-CN" altLang="en-US"/>
              <a:t>表达如下</a:t>
            </a:r>
          </a:p>
          <a:p>
            <a:pPr lvl="2">
              <a:lnSpc>
                <a:spcPct val="60000"/>
              </a:lnSpc>
              <a:buFont typeface="Wingdings" pitchFamily="2" charset="2"/>
              <a:buNone/>
            </a:pPr>
            <a:r>
              <a:rPr lang="en-US" altLang="zh-CN"/>
              <a:t>SELECT  SC.Grade</a:t>
            </a:r>
          </a:p>
          <a:p>
            <a:pPr lvl="2">
              <a:lnSpc>
                <a:spcPct val="60000"/>
              </a:lnSpc>
              <a:buFont typeface="Wingdings" pitchFamily="2" charset="2"/>
              <a:buNone/>
            </a:pPr>
            <a:r>
              <a:rPr lang="en-US" altLang="zh-CN"/>
              <a:t>	   FROM  Course</a:t>
            </a:r>
            <a:r>
              <a:rPr lang="zh-CN" altLang="en-US"/>
              <a:t>，</a:t>
            </a:r>
            <a:r>
              <a:rPr lang="en-US" altLang="zh-CN"/>
              <a:t>SC</a:t>
            </a:r>
          </a:p>
          <a:p>
            <a:pPr lvl="2">
              <a:lnSpc>
                <a:spcPct val="60000"/>
              </a:lnSpc>
              <a:buFont typeface="Wingdings" pitchFamily="2" charset="2"/>
              <a:buNone/>
            </a:pPr>
            <a:r>
              <a:rPr lang="en-US" altLang="zh-CN"/>
              <a:t>	   WHERE Course.Cno=SC.Cno </a:t>
            </a:r>
          </a:p>
          <a:p>
            <a:pPr lvl="2">
              <a:lnSpc>
                <a:spcPct val="60000"/>
              </a:lnSpc>
              <a:buFont typeface="Wingdings" pitchFamily="2" charset="2"/>
              <a:buNone/>
            </a:pPr>
            <a:r>
              <a:rPr lang="en-US" altLang="zh-CN"/>
              <a:t>                      and Course.Cname='DataBase';</a:t>
            </a:r>
          </a:p>
          <a:p>
            <a:r>
              <a:rPr lang="zh-CN" altLang="en-US"/>
              <a:t>等价关系代数表达式</a:t>
            </a:r>
            <a:endParaRPr lang="en-US" altLang="zh-CN"/>
          </a:p>
        </p:txBody>
      </p:sp>
      <p:pic>
        <p:nvPicPr>
          <p:cNvPr id="348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4056063"/>
            <a:ext cx="8569325"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90CB1F8-CBC5-448D-B6E0-BA1F9CD0F67F}" type="slidenum">
              <a:rPr lang="zh-CN" altLang="en-US" sz="2000" smtClean="0"/>
              <a:pPr/>
              <a:t>33</a:t>
            </a:fld>
            <a:endParaRPr lang="en-US" altLang="zh-CN" sz="2000"/>
          </a:p>
        </p:txBody>
      </p:sp>
      <p:sp>
        <p:nvSpPr>
          <p:cNvPr id="3584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0BD3B50-71B6-4E93-B5E7-C3D172A4F8CC}" type="datetime1">
              <a:rPr lang="zh-CN" altLang="en-US" sz="1800" smtClean="0"/>
              <a:pPr/>
              <a:t>2024/4/17</a:t>
            </a:fld>
            <a:endParaRPr lang="en-US" altLang="zh-CN" sz="1000"/>
          </a:p>
        </p:txBody>
      </p:sp>
      <p:sp>
        <p:nvSpPr>
          <p:cNvPr id="1517570" name="Rectangle 2"/>
          <p:cNvSpPr>
            <a:spLocks noGrp="1" noChangeArrowheads="1"/>
          </p:cNvSpPr>
          <p:nvPr>
            <p:ph type="title"/>
          </p:nvPr>
        </p:nvSpPr>
        <p:spPr>
          <a:xfrm>
            <a:off x="650875" y="311150"/>
            <a:ext cx="8820150" cy="603250"/>
          </a:xfrm>
        </p:spPr>
        <p:txBody>
          <a:bodyPr/>
          <a:lstStyle/>
          <a:p>
            <a:pPr defTabSz="914400">
              <a:defRPr/>
            </a:pPr>
            <a:r>
              <a:rPr lang="en-US" altLang="en-US" sz="4400"/>
              <a:t>5.2.2	查询优化实例</a:t>
            </a:r>
            <a:endParaRPr lang="en-US" altLang="zh-CN" sz="4400"/>
          </a:p>
        </p:txBody>
      </p:sp>
      <p:sp>
        <p:nvSpPr>
          <p:cNvPr id="35845" name="Rectangle 3"/>
          <p:cNvSpPr>
            <a:spLocks noGrp="1" noChangeArrowheads="1"/>
          </p:cNvSpPr>
          <p:nvPr>
            <p:ph type="body" idx="1"/>
          </p:nvPr>
        </p:nvSpPr>
        <p:spPr>
          <a:xfrm>
            <a:off x="415925" y="1431925"/>
            <a:ext cx="9001125" cy="4660900"/>
          </a:xfrm>
        </p:spPr>
        <p:txBody>
          <a:bodyPr/>
          <a:lstStyle/>
          <a:p>
            <a:pPr marL="342900" indent="-342900" algn="just" defTabSz="914400">
              <a:buFont typeface="Wingdings" pitchFamily="2" charset="2"/>
              <a:buNone/>
            </a:pPr>
            <a:endParaRPr lang="en-US" altLang="zh-CN" sz="2400"/>
          </a:p>
          <a:p>
            <a:pPr marL="342900" indent="-342900" defTabSz="914400">
              <a:lnSpc>
                <a:spcPct val="100000"/>
              </a:lnSpc>
              <a:spcBef>
                <a:spcPct val="0"/>
              </a:spcBef>
              <a:buClrTx/>
              <a:buSzTx/>
              <a:buFontTx/>
              <a:buNone/>
            </a:pPr>
            <a:r>
              <a:rPr lang="en-US" altLang="zh-CN"/>
              <a:t>①Course×SC</a:t>
            </a:r>
            <a:endParaRPr lang="en-US" altLang="zh-CN" sz="2400"/>
          </a:p>
          <a:p>
            <a:pPr marL="342900" indent="-342900" algn="just" defTabSz="914400"/>
            <a:r>
              <a:rPr lang="zh-CN" altLang="en-US"/>
              <a:t>首先在内存中尽可能多地装入</a:t>
            </a:r>
            <a:r>
              <a:rPr lang="en-US" altLang="zh-CN"/>
              <a:t>Course</a:t>
            </a:r>
            <a:r>
              <a:rPr lang="zh-CN" altLang="en-US"/>
              <a:t>表，留出一块存放</a:t>
            </a:r>
            <a:r>
              <a:rPr lang="en-US" altLang="zh-CN"/>
              <a:t>SC</a:t>
            </a:r>
            <a:r>
              <a:rPr lang="zh-CN" altLang="en-US"/>
              <a:t>的元组</a:t>
            </a:r>
          </a:p>
          <a:p>
            <a:pPr marL="342900" indent="-342900" algn="just" defTabSz="914400"/>
            <a:r>
              <a:rPr lang="zh-CN" altLang="en-US"/>
              <a:t>然后，把</a:t>
            </a:r>
            <a:r>
              <a:rPr lang="en-US" altLang="zh-CN"/>
              <a:t>SC</a:t>
            </a:r>
            <a:r>
              <a:rPr lang="zh-CN" altLang="en-US"/>
              <a:t>中的每个元组和</a:t>
            </a:r>
            <a:r>
              <a:rPr lang="en-US" altLang="zh-CN"/>
              <a:t>Course</a:t>
            </a:r>
            <a:r>
              <a:rPr lang="zh-CN" altLang="en-US"/>
              <a:t>中的每个元组连接</a:t>
            </a:r>
            <a:r>
              <a:rPr lang="en-US" altLang="zh-CN"/>
              <a:t>, </a:t>
            </a:r>
            <a:r>
              <a:rPr lang="zh-CN" altLang="en-US"/>
              <a:t>完成之后，继续读入下一块</a:t>
            </a:r>
            <a:r>
              <a:rPr lang="en-US" altLang="zh-CN"/>
              <a:t>SC</a:t>
            </a:r>
            <a:r>
              <a:rPr lang="zh-CN" altLang="en-US"/>
              <a:t>的元组，同样和内存中</a:t>
            </a:r>
            <a:r>
              <a:rPr lang="en-US" altLang="zh-CN"/>
              <a:t>Course</a:t>
            </a:r>
            <a:r>
              <a:rPr lang="zh-CN" altLang="en-US"/>
              <a:t>的每个元组连接，依此类推，直到</a:t>
            </a:r>
            <a:r>
              <a:rPr lang="en-US" altLang="zh-CN"/>
              <a:t>SC</a:t>
            </a:r>
            <a:r>
              <a:rPr lang="zh-CN" altLang="en-US"/>
              <a:t>表的元组全部处理完毕。</a:t>
            </a:r>
          </a:p>
          <a:p>
            <a:pPr marL="342900" indent="-342900" algn="just" defTabSz="914400"/>
            <a:r>
              <a:rPr lang="zh-CN" altLang="en-US"/>
              <a:t>接下来，再把</a:t>
            </a:r>
            <a:r>
              <a:rPr lang="en-US" altLang="zh-CN"/>
              <a:t>Course</a:t>
            </a:r>
            <a:r>
              <a:rPr lang="zh-CN" altLang="en-US"/>
              <a:t>表中没有装入的元组尽可能多地装入内存，同样逐块装入</a:t>
            </a:r>
            <a:r>
              <a:rPr lang="en-US" altLang="zh-CN"/>
              <a:t>SC</a:t>
            </a:r>
            <a:r>
              <a:rPr lang="zh-CN" altLang="en-US"/>
              <a:t>表的元组去作元组的连接，直到</a:t>
            </a:r>
            <a:r>
              <a:rPr lang="en-US" altLang="zh-CN"/>
              <a:t>Course</a:t>
            </a:r>
            <a:r>
              <a:rPr lang="zh-CN" altLang="en-US"/>
              <a:t>表的所有元组全部进行完连接。 </a:t>
            </a:r>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106488"/>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32627BA-70B3-4D4D-AA17-FB6487709250}" type="slidenum">
              <a:rPr lang="zh-CN" altLang="en-US" sz="2000" smtClean="0"/>
              <a:pPr/>
              <a:t>34</a:t>
            </a:fld>
            <a:endParaRPr lang="en-US" altLang="zh-CN" sz="2000"/>
          </a:p>
        </p:txBody>
      </p:sp>
      <p:sp>
        <p:nvSpPr>
          <p:cNvPr id="3686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8D12AB6-8C28-4992-8642-A6983C703473}" type="datetime1">
              <a:rPr lang="zh-CN" altLang="en-US" sz="1800" smtClean="0"/>
              <a:pPr/>
              <a:t>2024/4/17</a:t>
            </a:fld>
            <a:endParaRPr lang="en-US" altLang="zh-CN" sz="1000"/>
          </a:p>
        </p:txBody>
      </p:sp>
      <p:sp>
        <p:nvSpPr>
          <p:cNvPr id="1642499" name="Rectangle 3"/>
          <p:cNvSpPr>
            <a:spLocks noGrp="1" noChangeArrowheads="1"/>
          </p:cNvSpPr>
          <p:nvPr>
            <p:ph type="title"/>
          </p:nvPr>
        </p:nvSpPr>
        <p:spPr/>
        <p:txBody>
          <a:bodyPr/>
          <a:lstStyle/>
          <a:p>
            <a:pPr defTabSz="914400">
              <a:defRPr/>
            </a:pPr>
            <a:r>
              <a:rPr lang="en-US" altLang="en-US"/>
              <a:t>5.2.2	查询优化实例</a:t>
            </a:r>
            <a:endParaRPr lang="en-US" altLang="zh-CN"/>
          </a:p>
        </p:txBody>
      </p:sp>
      <p:sp>
        <p:nvSpPr>
          <p:cNvPr id="1642500" name="Rectangle 4"/>
          <p:cNvSpPr>
            <a:spLocks noGrp="1" noChangeArrowheads="1"/>
          </p:cNvSpPr>
          <p:nvPr>
            <p:ph type="body" idx="1"/>
          </p:nvPr>
        </p:nvSpPr>
        <p:spPr>
          <a:xfrm>
            <a:off x="631825" y="1817688"/>
            <a:ext cx="9274175" cy="4995862"/>
          </a:xfrm>
        </p:spPr>
        <p:txBody>
          <a:bodyPr/>
          <a:lstStyle/>
          <a:p>
            <a:pPr marL="342900" indent="-342900" algn="just" defTabSz="914400">
              <a:lnSpc>
                <a:spcPct val="70000"/>
              </a:lnSpc>
              <a:buFont typeface="Wingdings" pitchFamily="2" charset="2"/>
              <a:buNone/>
            </a:pPr>
            <a:r>
              <a:rPr lang="en-US" altLang="zh-CN" sz="2000" dirty="0">
                <a:solidFill>
                  <a:srgbClr val="0000FF"/>
                </a:solidFill>
              </a:rPr>
              <a:t>     </a:t>
            </a:r>
            <a:r>
              <a:rPr lang="en-US" altLang="zh-CN" dirty="0">
                <a:solidFill>
                  <a:srgbClr val="0000FF"/>
                </a:solidFill>
              </a:rPr>
              <a:t>SC:10000</a:t>
            </a:r>
            <a:r>
              <a:rPr lang="zh-CN" altLang="en-US" dirty="0">
                <a:solidFill>
                  <a:srgbClr val="0000FF"/>
                </a:solidFill>
              </a:rPr>
              <a:t>条，</a:t>
            </a:r>
            <a:r>
              <a:rPr lang="en-US" altLang="zh-CN" dirty="0">
                <a:solidFill>
                  <a:srgbClr val="0000FF"/>
                </a:solidFill>
              </a:rPr>
              <a:t>Course:100</a:t>
            </a:r>
            <a:r>
              <a:rPr lang="zh-CN" altLang="en-US" dirty="0">
                <a:solidFill>
                  <a:srgbClr val="0000FF"/>
                </a:solidFill>
              </a:rPr>
              <a:t>条,满足条件的元组为</a:t>
            </a:r>
            <a:r>
              <a:rPr lang="en-US" altLang="zh-CN" dirty="0">
                <a:solidFill>
                  <a:srgbClr val="0000FF"/>
                </a:solidFill>
              </a:rPr>
              <a:t>100</a:t>
            </a:r>
            <a:r>
              <a:rPr lang="zh-CN" altLang="en-US" dirty="0">
                <a:solidFill>
                  <a:srgbClr val="0000FF"/>
                </a:solidFill>
              </a:rPr>
              <a:t>个</a:t>
            </a:r>
          </a:p>
          <a:p>
            <a:pPr marL="342900" indent="-342900" defTabSz="914400">
              <a:lnSpc>
                <a:spcPct val="100000"/>
              </a:lnSpc>
              <a:spcBef>
                <a:spcPct val="0"/>
              </a:spcBef>
              <a:buClrTx/>
              <a:buSzTx/>
              <a:buFontTx/>
              <a:buNone/>
            </a:pPr>
            <a:r>
              <a:rPr lang="zh-CN" altLang="en-US" dirty="0"/>
              <a:t>    假设内存被划分为</a:t>
            </a:r>
            <a:r>
              <a:rPr lang="en-US" altLang="zh-CN" dirty="0"/>
              <a:t>6</a:t>
            </a:r>
            <a:r>
              <a:rPr lang="zh-CN" altLang="en-US" dirty="0"/>
              <a:t>块，每块能装</a:t>
            </a:r>
            <a:r>
              <a:rPr lang="en-US" altLang="zh-CN" dirty="0"/>
              <a:t>10</a:t>
            </a:r>
            <a:r>
              <a:rPr lang="zh-CN" altLang="en-US" dirty="0"/>
              <a:t>个</a:t>
            </a:r>
            <a:r>
              <a:rPr lang="en-US" altLang="zh-CN" dirty="0"/>
              <a:t>Course</a:t>
            </a:r>
            <a:r>
              <a:rPr lang="zh-CN" altLang="en-US" dirty="0"/>
              <a:t>元组或</a:t>
            </a:r>
            <a:r>
              <a:rPr lang="en-US" altLang="zh-CN" dirty="0"/>
              <a:t>100</a:t>
            </a:r>
            <a:r>
              <a:rPr lang="zh-CN" altLang="en-US" dirty="0"/>
              <a:t>个</a:t>
            </a:r>
            <a:r>
              <a:rPr lang="en-US" altLang="zh-CN" dirty="0"/>
              <a:t>SC</a:t>
            </a:r>
            <a:r>
              <a:rPr lang="zh-CN" altLang="en-US" dirty="0"/>
              <a:t>元组。每次在内存中放</a:t>
            </a:r>
            <a:r>
              <a:rPr lang="en-US" altLang="zh-CN" dirty="0"/>
              <a:t>5</a:t>
            </a:r>
            <a:r>
              <a:rPr lang="zh-CN" altLang="en-US" dirty="0"/>
              <a:t>块</a:t>
            </a:r>
            <a:r>
              <a:rPr lang="en-US" altLang="zh-CN" dirty="0"/>
              <a:t>Course</a:t>
            </a:r>
            <a:r>
              <a:rPr lang="zh-CN" altLang="en-US" dirty="0"/>
              <a:t>元组和</a:t>
            </a:r>
            <a:r>
              <a:rPr lang="en-US" altLang="zh-CN" dirty="0"/>
              <a:t>1</a:t>
            </a:r>
            <a:r>
              <a:rPr lang="zh-CN" altLang="en-US" dirty="0"/>
              <a:t>块</a:t>
            </a:r>
            <a:r>
              <a:rPr lang="en-US" altLang="zh-CN" dirty="0"/>
              <a:t>SC</a:t>
            </a:r>
            <a:r>
              <a:rPr lang="zh-CN" altLang="en-US" dirty="0"/>
              <a:t>元组 </a:t>
            </a:r>
            <a:endParaRPr lang="zh-CN" altLang="en-US" dirty="0">
              <a:solidFill>
                <a:srgbClr val="0000FF"/>
              </a:solidFill>
            </a:endParaRPr>
          </a:p>
          <a:p>
            <a:pPr marL="342900" indent="-342900" defTabSz="914400">
              <a:lnSpc>
                <a:spcPct val="100000"/>
              </a:lnSpc>
              <a:spcBef>
                <a:spcPct val="0"/>
              </a:spcBef>
              <a:buClrTx/>
              <a:buSzTx/>
              <a:buFontTx/>
              <a:buNone/>
            </a:pPr>
            <a:r>
              <a:rPr lang="en-US" altLang="zh-CN" dirty="0"/>
              <a:t>①</a:t>
            </a:r>
            <a:r>
              <a:rPr lang="en-US" altLang="zh-CN" dirty="0" err="1"/>
              <a:t>Course×SC</a:t>
            </a:r>
            <a:endParaRPr lang="en-US" altLang="zh-CN" dirty="0"/>
          </a:p>
          <a:p>
            <a:pPr marL="342900" indent="-342900" algn="just" defTabSz="914400">
              <a:lnSpc>
                <a:spcPct val="100000"/>
              </a:lnSpc>
              <a:spcBef>
                <a:spcPct val="0"/>
              </a:spcBef>
              <a:buFont typeface="Wingdings" pitchFamily="2" charset="2"/>
              <a:buNone/>
            </a:pPr>
            <a:r>
              <a:rPr lang="en-US" altLang="zh-CN" dirty="0"/>
              <a:t>   </a:t>
            </a:r>
            <a:r>
              <a:rPr lang="zh-CN" altLang="en-US" dirty="0"/>
              <a:t>读取总块数</a:t>
            </a:r>
            <a:r>
              <a:rPr lang="en-US" altLang="zh-CN" dirty="0"/>
              <a:t>=</a:t>
            </a:r>
            <a:r>
              <a:rPr lang="zh-CN" altLang="en-US" dirty="0"/>
              <a:t>读</a:t>
            </a:r>
            <a:r>
              <a:rPr lang="en-US" altLang="zh-CN" dirty="0"/>
              <a:t>Course</a:t>
            </a:r>
            <a:r>
              <a:rPr lang="zh-CN" altLang="en-US" dirty="0"/>
              <a:t>表的块数＋读</a:t>
            </a:r>
            <a:r>
              <a:rPr lang="en-US" altLang="zh-CN" dirty="0"/>
              <a:t>SC</a:t>
            </a:r>
            <a:r>
              <a:rPr lang="zh-CN" altLang="en-US" dirty="0"/>
              <a:t>表的块数</a:t>
            </a:r>
          </a:p>
          <a:p>
            <a:pPr marL="342900" indent="-342900" algn="just" defTabSz="914400">
              <a:lnSpc>
                <a:spcPct val="100000"/>
              </a:lnSpc>
              <a:spcBef>
                <a:spcPct val="0"/>
              </a:spcBef>
              <a:buFont typeface="Wingdings" pitchFamily="2" charset="2"/>
              <a:buNone/>
            </a:pPr>
            <a:r>
              <a:rPr lang="zh-CN" altLang="en-US" dirty="0"/>
              <a:t>＝读</a:t>
            </a:r>
            <a:r>
              <a:rPr lang="en-US" altLang="zh-CN" dirty="0"/>
              <a:t>Course</a:t>
            </a:r>
            <a:r>
              <a:rPr lang="zh-CN" altLang="en-US" dirty="0"/>
              <a:t>表的块数</a:t>
            </a:r>
            <a:r>
              <a:rPr lang="en-US" altLang="zh-CN" dirty="0"/>
              <a:t>+ </a:t>
            </a:r>
            <a:r>
              <a:rPr lang="zh-CN" altLang="en-US" dirty="0"/>
              <a:t>读</a:t>
            </a:r>
            <a:r>
              <a:rPr lang="en-US" altLang="zh-CN" dirty="0"/>
              <a:t>SC</a:t>
            </a:r>
            <a:r>
              <a:rPr lang="zh-CN" altLang="en-US" dirty="0"/>
              <a:t>表遍数*每遍块数</a:t>
            </a:r>
          </a:p>
          <a:p>
            <a:pPr marL="342900" indent="-342900" defTabSz="914400">
              <a:lnSpc>
                <a:spcPct val="100000"/>
              </a:lnSpc>
              <a:spcBef>
                <a:spcPct val="0"/>
              </a:spcBef>
              <a:buFont typeface="Wingdings" pitchFamily="2" charset="2"/>
              <a:buNone/>
            </a:pPr>
            <a:r>
              <a:rPr lang="zh-CN" altLang="en-US" dirty="0"/>
              <a:t>		</a:t>
            </a:r>
            <a:r>
              <a:rPr lang="zh-CN" altLang="en-US" dirty="0">
                <a:latin typeface="Courier New" pitchFamily="49" charset="0"/>
              </a:rPr>
              <a:t> </a:t>
            </a:r>
            <a:endParaRPr lang="en-US" altLang="zh-CN" dirty="0"/>
          </a:p>
          <a:p>
            <a:pPr marL="342900" indent="-342900" algn="just" defTabSz="914400">
              <a:lnSpc>
                <a:spcPct val="100000"/>
              </a:lnSpc>
              <a:spcBef>
                <a:spcPct val="0"/>
              </a:spcBef>
              <a:buFont typeface="Wingdings" pitchFamily="2" charset="2"/>
              <a:buNone/>
            </a:pPr>
            <a:r>
              <a:rPr lang="en-US" altLang="zh-CN" dirty="0"/>
              <a:t>            </a:t>
            </a:r>
          </a:p>
          <a:p>
            <a:pPr marL="342900" indent="-342900" algn="just" defTabSz="914400">
              <a:lnSpc>
                <a:spcPct val="100000"/>
              </a:lnSpc>
              <a:spcBef>
                <a:spcPct val="0"/>
              </a:spcBef>
              <a:buFont typeface="Wingdings" pitchFamily="2" charset="2"/>
              <a:buNone/>
            </a:pPr>
            <a:r>
              <a:rPr lang="en-US" altLang="zh-CN" dirty="0"/>
              <a:t> </a:t>
            </a:r>
            <a:r>
              <a:rPr lang="zh-CN" altLang="en-US" dirty="0"/>
              <a:t>＝</a:t>
            </a:r>
            <a:r>
              <a:rPr lang="en-US" altLang="zh-CN" dirty="0"/>
              <a:t>10</a:t>
            </a:r>
            <a:r>
              <a:rPr lang="zh-CN" altLang="en-US" dirty="0"/>
              <a:t>＋</a:t>
            </a:r>
            <a:r>
              <a:rPr lang="en-US" altLang="zh-CN" dirty="0"/>
              <a:t>2×100 </a:t>
            </a:r>
            <a:r>
              <a:rPr lang="zh-CN" altLang="en-US" dirty="0"/>
              <a:t>＝</a:t>
            </a:r>
            <a:r>
              <a:rPr lang="en-US" altLang="zh-CN" dirty="0"/>
              <a:t>210</a:t>
            </a:r>
            <a:r>
              <a:rPr lang="zh-CN" altLang="en-US" dirty="0"/>
              <a:t>块 </a:t>
            </a:r>
            <a:endParaRPr lang="en-US" altLang="zh-CN" dirty="0"/>
          </a:p>
          <a:p>
            <a:pPr marL="342900" indent="-342900" defTabSz="914400">
              <a:lnSpc>
                <a:spcPct val="100000"/>
              </a:lnSpc>
              <a:spcBef>
                <a:spcPct val="0"/>
              </a:spcBef>
              <a:buFont typeface="Wingdings" pitchFamily="2" charset="2"/>
              <a:buNone/>
            </a:pPr>
            <a:r>
              <a:rPr lang="en-US" altLang="zh-CN" dirty="0"/>
              <a:t>    </a:t>
            </a:r>
            <a:r>
              <a:rPr lang="zh-CN" altLang="en-US" dirty="0">
                <a:solidFill>
                  <a:srgbClr val="FF0000"/>
                </a:solidFill>
              </a:rPr>
              <a:t>读数据时间</a:t>
            </a:r>
            <a:r>
              <a:rPr lang="en-US" altLang="zh-CN" dirty="0"/>
              <a:t>=210/20=10.5</a:t>
            </a:r>
            <a:r>
              <a:rPr lang="zh-CN" altLang="en-US" dirty="0"/>
              <a:t>秒     </a:t>
            </a:r>
            <a:r>
              <a:rPr lang="zh-CN" altLang="en-US" dirty="0">
                <a:solidFill>
                  <a:srgbClr val="0000FF"/>
                </a:solidFill>
              </a:rPr>
              <a:t>读写速度：</a:t>
            </a:r>
            <a:r>
              <a:rPr lang="en-US" altLang="zh-CN" dirty="0">
                <a:solidFill>
                  <a:srgbClr val="0000FF"/>
                </a:solidFill>
              </a:rPr>
              <a:t>20</a:t>
            </a:r>
            <a:r>
              <a:rPr lang="zh-CN" altLang="en-US" dirty="0">
                <a:solidFill>
                  <a:srgbClr val="0000FF"/>
                </a:solidFill>
              </a:rPr>
              <a:t>块</a:t>
            </a:r>
            <a:r>
              <a:rPr lang="en-US" altLang="zh-CN" dirty="0">
                <a:solidFill>
                  <a:srgbClr val="0000FF"/>
                </a:solidFill>
              </a:rPr>
              <a:t>/</a:t>
            </a:r>
            <a:r>
              <a:rPr lang="zh-CN" altLang="en-US" dirty="0">
                <a:solidFill>
                  <a:srgbClr val="0000FF"/>
                </a:solidFill>
              </a:rPr>
              <a:t>秒</a:t>
            </a:r>
          </a:p>
          <a:p>
            <a:pPr marL="342900" indent="-342900" algn="just" defTabSz="914400">
              <a:lnSpc>
                <a:spcPct val="100000"/>
              </a:lnSpc>
              <a:spcBef>
                <a:spcPct val="0"/>
              </a:spcBef>
              <a:buFont typeface="Wingdings" pitchFamily="2" charset="2"/>
              <a:buNone/>
            </a:pPr>
            <a:r>
              <a:rPr lang="zh-CN" altLang="en-US" dirty="0"/>
              <a:t>	中间结果大小 </a:t>
            </a:r>
            <a:r>
              <a:rPr lang="en-US" altLang="zh-CN" dirty="0"/>
              <a:t>= 10000*100 = 10</a:t>
            </a:r>
            <a:r>
              <a:rPr lang="en-US" altLang="zh-CN" baseline="50000" dirty="0"/>
              <a:t>6</a:t>
            </a:r>
            <a:r>
              <a:rPr lang="en-US" altLang="zh-CN" dirty="0"/>
              <a:t>       (</a:t>
            </a:r>
            <a:r>
              <a:rPr lang="zh-CN" altLang="en-US" dirty="0"/>
              <a:t>条元组</a:t>
            </a:r>
            <a:r>
              <a:rPr lang="en-US" altLang="zh-CN" dirty="0"/>
              <a:t>)</a:t>
            </a:r>
          </a:p>
          <a:p>
            <a:pPr marL="342900" indent="-342900" algn="just" defTabSz="914400">
              <a:lnSpc>
                <a:spcPct val="100000"/>
              </a:lnSpc>
              <a:spcBef>
                <a:spcPct val="0"/>
              </a:spcBef>
              <a:buFont typeface="Wingdings" pitchFamily="2" charset="2"/>
              <a:buNone/>
            </a:pPr>
            <a:r>
              <a:rPr lang="en-US" altLang="zh-CN" dirty="0"/>
              <a:t>	</a:t>
            </a:r>
            <a:r>
              <a:rPr lang="zh-CN" altLang="en-US" dirty="0">
                <a:solidFill>
                  <a:srgbClr val="FF0000"/>
                </a:solidFill>
              </a:rPr>
              <a:t>写中间结果时间</a:t>
            </a:r>
            <a:r>
              <a:rPr lang="en-US" altLang="zh-CN" dirty="0"/>
              <a:t>= 10</a:t>
            </a:r>
            <a:r>
              <a:rPr lang="en-US" altLang="zh-CN" baseline="50000" dirty="0"/>
              <a:t>6</a:t>
            </a:r>
            <a:r>
              <a:rPr lang="en-US" altLang="zh-CN" dirty="0"/>
              <a:t> /10/20=5000</a:t>
            </a:r>
            <a:r>
              <a:rPr lang="zh-CN" altLang="en-US" dirty="0"/>
              <a:t>秒</a:t>
            </a:r>
            <a:r>
              <a:rPr lang="zh-CN" altLang="en-US" dirty="0">
                <a:latin typeface="Courier New" pitchFamily="49" charset="0"/>
              </a:rPr>
              <a:t> </a:t>
            </a:r>
            <a:r>
              <a:rPr lang="zh-CN" altLang="en-US" dirty="0">
                <a:solidFill>
                  <a:srgbClr val="0000FF"/>
                </a:solidFill>
              </a:rPr>
              <a:t>每块装</a:t>
            </a:r>
            <a:r>
              <a:rPr lang="en-US" altLang="zh-CN" dirty="0">
                <a:solidFill>
                  <a:srgbClr val="0000FF"/>
                </a:solidFill>
              </a:rPr>
              <a:t>10</a:t>
            </a:r>
            <a:r>
              <a:rPr lang="zh-CN" altLang="en-US" dirty="0">
                <a:solidFill>
                  <a:srgbClr val="0000FF"/>
                </a:solidFill>
              </a:rPr>
              <a:t>个元组</a:t>
            </a:r>
          </a:p>
        </p:txBody>
      </p:sp>
      <p:pic>
        <p:nvPicPr>
          <p:cNvPr id="368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106488"/>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509" name="Group 13"/>
          <p:cNvGrpSpPr>
            <a:grpSpLocks/>
          </p:cNvGrpSpPr>
          <p:nvPr/>
        </p:nvGrpSpPr>
        <p:grpSpPr bwMode="auto">
          <a:xfrm>
            <a:off x="2136775" y="4149725"/>
            <a:ext cx="4832350" cy="1085850"/>
            <a:chOff x="1346" y="2614"/>
            <a:chExt cx="3044" cy="684"/>
          </a:xfrm>
        </p:grpSpPr>
        <p:graphicFrame>
          <p:nvGraphicFramePr>
            <p:cNvPr id="36872" name="Object 9"/>
            <p:cNvGraphicFramePr>
              <a:graphicFrameLocks noChangeAspect="1"/>
            </p:cNvGraphicFramePr>
            <p:nvPr/>
          </p:nvGraphicFramePr>
          <p:xfrm>
            <a:off x="1346" y="2614"/>
            <a:ext cx="673" cy="650"/>
          </p:xfrm>
          <a:graphic>
            <a:graphicData uri="http://schemas.openxmlformats.org/presentationml/2006/ole">
              <mc:AlternateContent xmlns:mc="http://schemas.openxmlformats.org/markup-compatibility/2006">
                <mc:Choice xmlns:v="urn:schemas-microsoft-com:vml" Requires="v">
                  <p:oleObj name="公式" r:id="rId3" imgW="418918" imgH="406224" progId="Equation.3">
                    <p:embed/>
                  </p:oleObj>
                </mc:Choice>
                <mc:Fallback>
                  <p:oleObj name="公式" r:id="rId3" imgW="418918" imgH="406224"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 y="2614"/>
                          <a:ext cx="67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3" name="Object 8"/>
            <p:cNvGraphicFramePr>
              <a:graphicFrameLocks noChangeAspect="1"/>
            </p:cNvGraphicFramePr>
            <p:nvPr/>
          </p:nvGraphicFramePr>
          <p:xfrm>
            <a:off x="2299" y="2614"/>
            <a:ext cx="839" cy="650"/>
          </p:xfrm>
          <a:graphic>
            <a:graphicData uri="http://schemas.openxmlformats.org/presentationml/2006/ole">
              <mc:AlternateContent xmlns:mc="http://schemas.openxmlformats.org/markup-compatibility/2006">
                <mc:Choice xmlns:v="urn:schemas-microsoft-com:vml" Requires="v">
                  <p:oleObj name="公式" r:id="rId5" imgW="533169" imgH="406224" progId="Equation.3">
                    <p:embed/>
                  </p:oleObj>
                </mc:Choice>
                <mc:Fallback>
                  <p:oleObj name="公式" r:id="rId5" imgW="533169" imgH="40622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9" y="2614"/>
                          <a:ext cx="839"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4" name="Object 7"/>
            <p:cNvGraphicFramePr>
              <a:graphicFrameLocks noChangeAspect="1"/>
            </p:cNvGraphicFramePr>
            <p:nvPr/>
          </p:nvGraphicFramePr>
          <p:xfrm>
            <a:off x="3524" y="2659"/>
            <a:ext cx="866" cy="639"/>
          </p:xfrm>
          <a:graphic>
            <a:graphicData uri="http://schemas.openxmlformats.org/presentationml/2006/ole">
              <mc:AlternateContent xmlns:mc="http://schemas.openxmlformats.org/markup-compatibility/2006">
                <mc:Choice xmlns:v="urn:schemas-microsoft-com:vml" Requires="v">
                  <p:oleObj name="公式" r:id="rId7" imgW="545626" imgH="406048" progId="Equation.3">
                    <p:embed/>
                  </p:oleObj>
                </mc:Choice>
                <mc:Fallback>
                  <p:oleObj name="公式" r:id="rId7" imgW="545626" imgH="406048"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 y="2659"/>
                          <a:ext cx="866"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2500">
                                            <p:txEl>
                                              <p:pRg st="0" end="0"/>
                                            </p:txEl>
                                          </p:spTgt>
                                        </p:tgtEl>
                                        <p:attrNameLst>
                                          <p:attrName>style.visibility</p:attrName>
                                        </p:attrNameLst>
                                      </p:cBhvr>
                                      <p:to>
                                        <p:strVal val="visible"/>
                                      </p:to>
                                    </p:set>
                                    <p:animEffect transition="in" filter="wipe(up)">
                                      <p:cBhvr>
                                        <p:cTn id="7" dur="1000"/>
                                        <p:tgtEl>
                                          <p:spTgt spid="16425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2500">
                                            <p:txEl>
                                              <p:pRg st="1" end="1"/>
                                            </p:txEl>
                                          </p:spTgt>
                                        </p:tgtEl>
                                        <p:attrNameLst>
                                          <p:attrName>style.visibility</p:attrName>
                                        </p:attrNameLst>
                                      </p:cBhvr>
                                      <p:to>
                                        <p:strVal val="visible"/>
                                      </p:to>
                                    </p:set>
                                    <p:animEffect transition="in" filter="wipe(up)">
                                      <p:cBhvr>
                                        <p:cTn id="12" dur="1000"/>
                                        <p:tgtEl>
                                          <p:spTgt spid="16425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42500">
                                            <p:txEl>
                                              <p:pRg st="2" end="2"/>
                                            </p:txEl>
                                          </p:spTgt>
                                        </p:tgtEl>
                                        <p:attrNameLst>
                                          <p:attrName>style.visibility</p:attrName>
                                        </p:attrNameLst>
                                      </p:cBhvr>
                                      <p:to>
                                        <p:strVal val="visible"/>
                                      </p:to>
                                    </p:set>
                                    <p:animEffect transition="in" filter="wipe(up)">
                                      <p:cBhvr>
                                        <p:cTn id="17" dur="1000"/>
                                        <p:tgtEl>
                                          <p:spTgt spid="16425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2500">
                                            <p:txEl>
                                              <p:pRg st="3" end="3"/>
                                            </p:txEl>
                                          </p:spTgt>
                                        </p:tgtEl>
                                        <p:attrNameLst>
                                          <p:attrName>style.visibility</p:attrName>
                                        </p:attrNameLst>
                                      </p:cBhvr>
                                      <p:to>
                                        <p:strVal val="visible"/>
                                      </p:to>
                                    </p:set>
                                    <p:animEffect transition="in" filter="wipe(up)">
                                      <p:cBhvr>
                                        <p:cTn id="22" dur="1000"/>
                                        <p:tgtEl>
                                          <p:spTgt spid="16425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42500">
                                            <p:txEl>
                                              <p:pRg st="4" end="4"/>
                                            </p:txEl>
                                          </p:spTgt>
                                        </p:tgtEl>
                                        <p:attrNameLst>
                                          <p:attrName>style.visibility</p:attrName>
                                        </p:attrNameLst>
                                      </p:cBhvr>
                                      <p:to>
                                        <p:strVal val="visible"/>
                                      </p:to>
                                    </p:set>
                                    <p:animEffect transition="in" filter="wipe(up)">
                                      <p:cBhvr>
                                        <p:cTn id="27" dur="1000"/>
                                        <p:tgtEl>
                                          <p:spTgt spid="16425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42509"/>
                                        </p:tgtEl>
                                        <p:attrNameLst>
                                          <p:attrName>style.visibility</p:attrName>
                                        </p:attrNameLst>
                                      </p:cBhvr>
                                      <p:to>
                                        <p:strVal val="visible"/>
                                      </p:to>
                                    </p:set>
                                    <p:animEffect transition="in" filter="blinds(horizontal)">
                                      <p:cBhvr>
                                        <p:cTn id="32" dur="500"/>
                                        <p:tgtEl>
                                          <p:spTgt spid="16425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42500">
                                            <p:txEl>
                                              <p:pRg st="7" end="7"/>
                                            </p:txEl>
                                          </p:spTgt>
                                        </p:tgtEl>
                                        <p:attrNameLst>
                                          <p:attrName>style.visibility</p:attrName>
                                        </p:attrNameLst>
                                      </p:cBhvr>
                                      <p:to>
                                        <p:strVal val="visible"/>
                                      </p:to>
                                    </p:set>
                                    <p:animEffect transition="in" filter="wipe(up)">
                                      <p:cBhvr>
                                        <p:cTn id="37" dur="1000"/>
                                        <p:tgtEl>
                                          <p:spTgt spid="164250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42500">
                                            <p:txEl>
                                              <p:pRg st="8" end="8"/>
                                            </p:txEl>
                                          </p:spTgt>
                                        </p:tgtEl>
                                        <p:attrNameLst>
                                          <p:attrName>style.visibility</p:attrName>
                                        </p:attrNameLst>
                                      </p:cBhvr>
                                      <p:to>
                                        <p:strVal val="visible"/>
                                      </p:to>
                                    </p:set>
                                    <p:animEffect transition="in" filter="wipe(up)">
                                      <p:cBhvr>
                                        <p:cTn id="42" dur="1000"/>
                                        <p:tgtEl>
                                          <p:spTgt spid="164250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42500">
                                            <p:txEl>
                                              <p:pRg st="9" end="9"/>
                                            </p:txEl>
                                          </p:spTgt>
                                        </p:tgtEl>
                                        <p:attrNameLst>
                                          <p:attrName>style.visibility</p:attrName>
                                        </p:attrNameLst>
                                      </p:cBhvr>
                                      <p:to>
                                        <p:strVal val="visible"/>
                                      </p:to>
                                    </p:set>
                                    <p:animEffect transition="in" filter="wipe(up)">
                                      <p:cBhvr>
                                        <p:cTn id="47" dur="1000"/>
                                        <p:tgtEl>
                                          <p:spTgt spid="1642500">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642500">
                                            <p:txEl>
                                              <p:pRg st="10" end="10"/>
                                            </p:txEl>
                                          </p:spTgt>
                                        </p:tgtEl>
                                        <p:attrNameLst>
                                          <p:attrName>style.visibility</p:attrName>
                                        </p:attrNameLst>
                                      </p:cBhvr>
                                      <p:to>
                                        <p:strVal val="visible"/>
                                      </p:to>
                                    </p:set>
                                    <p:animEffect transition="in" filter="wipe(up)">
                                      <p:cBhvr>
                                        <p:cTn id="52" dur="1000"/>
                                        <p:tgtEl>
                                          <p:spTgt spid="164250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50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36704C7-E8B1-4486-8B14-AAED9BCD5E2A}" type="slidenum">
              <a:rPr lang="zh-CN" altLang="en-US" sz="2000" smtClean="0"/>
              <a:pPr/>
              <a:t>35</a:t>
            </a:fld>
            <a:endParaRPr lang="en-US" altLang="zh-CN" sz="2000"/>
          </a:p>
        </p:txBody>
      </p:sp>
      <p:sp>
        <p:nvSpPr>
          <p:cNvPr id="3789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7F44CDC-D5AF-444C-8990-35380E4004C7}" type="datetime1">
              <a:rPr lang="zh-CN" altLang="en-US" sz="1800" smtClean="0"/>
              <a:pPr/>
              <a:t>2024/4/17</a:t>
            </a:fld>
            <a:endParaRPr lang="en-US" altLang="zh-CN" sz="1000"/>
          </a:p>
        </p:txBody>
      </p:sp>
      <p:sp>
        <p:nvSpPr>
          <p:cNvPr id="1643531" name="Rectangle 11"/>
          <p:cNvSpPr>
            <a:spLocks noChangeArrowheads="1"/>
          </p:cNvSpPr>
          <p:nvPr/>
        </p:nvSpPr>
        <p:spPr bwMode="auto">
          <a:xfrm>
            <a:off x="0" y="3933825"/>
            <a:ext cx="9906000" cy="790575"/>
          </a:xfrm>
          <a:prstGeom prst="rect">
            <a:avLst/>
          </a:prstGeom>
          <a:solidFill>
            <a:srgbClr val="FFCC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643530" name="Rectangle 10"/>
          <p:cNvSpPr>
            <a:spLocks noChangeArrowheads="1"/>
          </p:cNvSpPr>
          <p:nvPr/>
        </p:nvSpPr>
        <p:spPr bwMode="auto">
          <a:xfrm>
            <a:off x="0" y="2060575"/>
            <a:ext cx="9906000" cy="720725"/>
          </a:xfrm>
          <a:prstGeom prst="rect">
            <a:avLst/>
          </a:prstGeom>
          <a:solidFill>
            <a:srgbClr val="FFCC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643523" name="Rectangle 3"/>
          <p:cNvSpPr>
            <a:spLocks noGrp="1" noChangeArrowheads="1"/>
          </p:cNvSpPr>
          <p:nvPr>
            <p:ph type="title"/>
          </p:nvPr>
        </p:nvSpPr>
        <p:spPr/>
        <p:txBody>
          <a:bodyPr/>
          <a:lstStyle/>
          <a:p>
            <a:pPr defTabSz="914400">
              <a:defRPr/>
            </a:pPr>
            <a:r>
              <a:rPr lang="en-US" altLang="en-US"/>
              <a:t>5.2.2	查询优化实例</a:t>
            </a:r>
            <a:endParaRPr lang="en-US" altLang="zh-CN"/>
          </a:p>
        </p:txBody>
      </p:sp>
      <p:sp>
        <p:nvSpPr>
          <p:cNvPr id="1643524" name="Rectangle 4"/>
          <p:cNvSpPr>
            <a:spLocks noGrp="1" noChangeArrowheads="1"/>
          </p:cNvSpPr>
          <p:nvPr>
            <p:ph type="body" idx="1"/>
          </p:nvPr>
        </p:nvSpPr>
        <p:spPr>
          <a:xfrm>
            <a:off x="415925" y="1125538"/>
            <a:ext cx="9274175" cy="5184775"/>
          </a:xfrm>
        </p:spPr>
        <p:txBody>
          <a:bodyPr/>
          <a:lstStyle/>
          <a:p>
            <a:pPr marL="342900" indent="-342900" algn="just" defTabSz="914400">
              <a:lnSpc>
                <a:spcPct val="70000"/>
              </a:lnSpc>
              <a:buFont typeface="Wingdings" pitchFamily="2" charset="2"/>
              <a:buNone/>
            </a:pPr>
            <a:endParaRPr lang="zh-CN" altLang="en-US" sz="2400"/>
          </a:p>
          <a:p>
            <a:pPr marL="342900" indent="-342900" algn="just" defTabSz="914400">
              <a:lnSpc>
                <a:spcPct val="70000"/>
              </a:lnSpc>
              <a:buFont typeface="Wingdings" pitchFamily="2" charset="2"/>
              <a:buNone/>
            </a:pPr>
            <a:r>
              <a:rPr lang="en-US" altLang="zh-CN" sz="2000">
                <a:latin typeface="Courier New" pitchFamily="49" charset="0"/>
              </a:rPr>
              <a:t> </a:t>
            </a:r>
            <a:endParaRPr lang="en-US" altLang="zh-CN" sz="2000"/>
          </a:p>
          <a:p>
            <a:pPr marL="342900" indent="-342900" defTabSz="914400">
              <a:spcBef>
                <a:spcPct val="0"/>
              </a:spcBef>
              <a:buClrTx/>
              <a:buSzTx/>
              <a:buFontTx/>
              <a:buNone/>
            </a:pPr>
            <a:r>
              <a:rPr lang="en-US" altLang="zh-CN"/>
              <a:t>①Course×SC</a:t>
            </a:r>
          </a:p>
          <a:p>
            <a:pPr marL="342900" indent="-342900" algn="just" defTabSz="914400">
              <a:spcBef>
                <a:spcPct val="0"/>
              </a:spcBef>
              <a:buFont typeface="Wingdings" pitchFamily="2" charset="2"/>
              <a:buNone/>
            </a:pPr>
            <a:r>
              <a:rPr lang="zh-CN" altLang="en-US">
                <a:solidFill>
                  <a:srgbClr val="FF0000"/>
                </a:solidFill>
              </a:rPr>
              <a:t>    读数据时间</a:t>
            </a:r>
            <a:r>
              <a:rPr lang="en-US" altLang="zh-CN"/>
              <a:t>=10.5</a:t>
            </a:r>
            <a:r>
              <a:rPr lang="zh-CN" altLang="en-US"/>
              <a:t>秒     </a:t>
            </a:r>
            <a:r>
              <a:rPr lang="zh-CN" altLang="en-US">
                <a:solidFill>
                  <a:srgbClr val="0000FF"/>
                </a:solidFill>
              </a:rPr>
              <a:t>读写速度：</a:t>
            </a:r>
            <a:r>
              <a:rPr lang="en-US" altLang="zh-CN">
                <a:solidFill>
                  <a:srgbClr val="0000FF"/>
                </a:solidFill>
              </a:rPr>
              <a:t>20</a:t>
            </a:r>
            <a:r>
              <a:rPr lang="zh-CN" altLang="en-US">
                <a:solidFill>
                  <a:srgbClr val="0000FF"/>
                </a:solidFill>
              </a:rPr>
              <a:t>块</a:t>
            </a:r>
            <a:r>
              <a:rPr lang="en-US" altLang="zh-CN">
                <a:solidFill>
                  <a:srgbClr val="0000FF"/>
                </a:solidFill>
              </a:rPr>
              <a:t>/</a:t>
            </a:r>
            <a:r>
              <a:rPr lang="zh-CN" altLang="en-US">
                <a:solidFill>
                  <a:srgbClr val="0000FF"/>
                </a:solidFill>
              </a:rPr>
              <a:t>秒</a:t>
            </a:r>
          </a:p>
          <a:p>
            <a:pPr marL="342900" indent="-342900" algn="just" defTabSz="914400">
              <a:spcBef>
                <a:spcPct val="0"/>
              </a:spcBef>
              <a:buFont typeface="Wingdings" pitchFamily="2" charset="2"/>
              <a:buNone/>
            </a:pPr>
            <a:r>
              <a:rPr lang="zh-CN" altLang="en-US"/>
              <a:t>	</a:t>
            </a:r>
            <a:r>
              <a:rPr lang="zh-CN" altLang="en-US">
                <a:solidFill>
                  <a:srgbClr val="FF0000"/>
                </a:solidFill>
              </a:rPr>
              <a:t>写中间结果时间</a:t>
            </a:r>
            <a:r>
              <a:rPr lang="en-US" altLang="zh-CN"/>
              <a:t>=5000</a:t>
            </a:r>
            <a:r>
              <a:rPr lang="zh-CN" altLang="en-US"/>
              <a:t>秒</a:t>
            </a:r>
            <a:r>
              <a:rPr lang="zh-CN" altLang="en-US">
                <a:latin typeface="Courier New" pitchFamily="49" charset="0"/>
              </a:rPr>
              <a:t> </a:t>
            </a:r>
            <a:r>
              <a:rPr lang="zh-CN" altLang="en-US">
                <a:solidFill>
                  <a:srgbClr val="0000FF"/>
                </a:solidFill>
              </a:rPr>
              <a:t>每块装</a:t>
            </a:r>
            <a:r>
              <a:rPr lang="en-US" altLang="zh-CN">
                <a:solidFill>
                  <a:srgbClr val="0000FF"/>
                </a:solidFill>
              </a:rPr>
              <a:t>10</a:t>
            </a:r>
            <a:r>
              <a:rPr lang="zh-CN" altLang="en-US">
                <a:solidFill>
                  <a:srgbClr val="0000FF"/>
                </a:solidFill>
              </a:rPr>
              <a:t>个元组</a:t>
            </a:r>
          </a:p>
          <a:p>
            <a:pPr marL="342900" indent="-342900" algn="just" defTabSz="914400">
              <a:spcBef>
                <a:spcPct val="0"/>
              </a:spcBef>
              <a:buFont typeface="Wingdings" pitchFamily="2" charset="2"/>
              <a:buNone/>
            </a:pPr>
            <a:r>
              <a:rPr lang="en-US" altLang="zh-CN"/>
              <a:t>② </a:t>
            </a:r>
            <a:r>
              <a:rPr lang="en-US" altLang="zh-CN">
                <a:sym typeface="Symbol" pitchFamily="18" charset="2"/>
              </a:rPr>
              <a:t></a:t>
            </a:r>
            <a:r>
              <a:rPr lang="en-US" altLang="zh-CN"/>
              <a:t> </a:t>
            </a:r>
          </a:p>
          <a:p>
            <a:pPr marL="342900" indent="-342900" algn="just" defTabSz="914400">
              <a:spcBef>
                <a:spcPct val="0"/>
              </a:spcBef>
              <a:buFont typeface="Wingdings" pitchFamily="2" charset="2"/>
              <a:buNone/>
            </a:pPr>
            <a:r>
              <a:rPr lang="zh-CN" altLang="en-US"/>
              <a:t>     需要将上一步已经连接好的</a:t>
            </a:r>
            <a:r>
              <a:rPr lang="en-US" altLang="zh-CN"/>
              <a:t>10</a:t>
            </a:r>
            <a:r>
              <a:rPr lang="en-US" altLang="zh-CN" baseline="30000"/>
              <a:t>6</a:t>
            </a:r>
            <a:r>
              <a:rPr lang="zh-CN" altLang="en-US"/>
              <a:t>个元组重新读入内存，按照选择条件选取满足条件的元组。</a:t>
            </a:r>
          </a:p>
          <a:p>
            <a:pPr marL="342900" indent="-342900" algn="just" defTabSz="914400">
              <a:spcBef>
                <a:spcPct val="0"/>
              </a:spcBef>
              <a:buFont typeface="Wingdings" pitchFamily="2" charset="2"/>
              <a:buNone/>
            </a:pPr>
            <a:r>
              <a:rPr lang="zh-CN" altLang="en-US"/>
              <a:t>     假定内存处理时间忽略，</a:t>
            </a:r>
            <a:r>
              <a:rPr lang="zh-CN" altLang="en-US">
                <a:solidFill>
                  <a:srgbClr val="FF0000"/>
                </a:solidFill>
              </a:rPr>
              <a:t>读数据时间</a:t>
            </a:r>
            <a:r>
              <a:rPr lang="en-US" altLang="zh-CN"/>
              <a:t>=5000</a:t>
            </a:r>
            <a:r>
              <a:rPr lang="zh-CN" altLang="en-US"/>
              <a:t>秒  </a:t>
            </a:r>
            <a:r>
              <a:rPr lang="zh-CN" altLang="en-US">
                <a:solidFill>
                  <a:srgbClr val="0000FF"/>
                </a:solidFill>
              </a:rPr>
              <a:t>与写文件一样</a:t>
            </a:r>
            <a:r>
              <a:rPr lang="en-US" altLang="zh-CN">
                <a:solidFill>
                  <a:srgbClr val="0000FF"/>
                </a:solidFill>
              </a:rPr>
              <a:t>,</a:t>
            </a:r>
            <a:r>
              <a:rPr lang="zh-CN" altLang="en-US">
                <a:solidFill>
                  <a:srgbClr val="0000FF"/>
                </a:solidFill>
              </a:rPr>
              <a:t>忽略内存处理时间</a:t>
            </a:r>
            <a:r>
              <a:rPr lang="zh-CN" altLang="en-US"/>
              <a:t>。</a:t>
            </a:r>
          </a:p>
          <a:p>
            <a:pPr marL="342900" indent="-342900" algn="just" defTabSz="914400">
              <a:spcBef>
                <a:spcPct val="0"/>
              </a:spcBef>
              <a:buFont typeface="Wingdings" pitchFamily="2" charset="2"/>
              <a:buNone/>
            </a:pPr>
            <a:r>
              <a:rPr lang="zh-CN" altLang="en-US"/>
              <a:t>     满足条件的元组为</a:t>
            </a:r>
            <a:r>
              <a:rPr lang="en-US" altLang="zh-CN"/>
              <a:t>100</a:t>
            </a:r>
            <a:r>
              <a:rPr lang="zh-CN" altLang="en-US"/>
              <a:t>个，可以全部放在内存</a:t>
            </a:r>
          </a:p>
          <a:p>
            <a:pPr marL="342900" indent="-342900" algn="just" defTabSz="914400">
              <a:spcBef>
                <a:spcPct val="0"/>
              </a:spcBef>
              <a:buFont typeface="Wingdings" pitchFamily="2" charset="2"/>
              <a:buNone/>
            </a:pPr>
            <a:r>
              <a:rPr lang="en-US" altLang="zh-CN"/>
              <a:t>③ </a:t>
            </a:r>
            <a:r>
              <a:rPr lang="zh-CN" altLang="en-US">
                <a:sym typeface="Symbol" pitchFamily="18" charset="2"/>
              </a:rPr>
              <a:t>  </a:t>
            </a:r>
            <a:r>
              <a:rPr lang="zh-CN" altLang="en-US"/>
              <a:t>仍为</a:t>
            </a:r>
            <a:r>
              <a:rPr lang="en-US" altLang="zh-CN"/>
              <a:t>100</a:t>
            </a:r>
            <a:r>
              <a:rPr lang="zh-CN" altLang="en-US"/>
              <a:t>个元组，可以放在内存中，不需要作</a:t>
            </a:r>
            <a:r>
              <a:rPr lang="en-US" altLang="zh-CN"/>
              <a:t>I/O</a:t>
            </a:r>
            <a:r>
              <a:rPr lang="zh-CN" altLang="en-US"/>
              <a:t>操作，同样忽略内存处理时间 </a:t>
            </a:r>
          </a:p>
          <a:p>
            <a:pPr marL="342900" indent="-342900" algn="just" defTabSz="914400">
              <a:spcBef>
                <a:spcPct val="0"/>
              </a:spcBef>
              <a:buFont typeface="Wingdings" pitchFamily="2" charset="2"/>
              <a:buNone/>
            </a:pPr>
            <a:r>
              <a:rPr lang="en-US" altLang="zh-CN"/>
              <a:t> </a:t>
            </a:r>
            <a:r>
              <a:rPr lang="zh-CN" altLang="en-US">
                <a:solidFill>
                  <a:srgbClr val="FF0000"/>
                </a:solidFill>
              </a:rPr>
              <a:t>总时间</a:t>
            </a:r>
            <a:r>
              <a:rPr lang="zh-CN" altLang="en-US">
                <a:solidFill>
                  <a:schemeClr val="accent2"/>
                </a:solidFill>
              </a:rPr>
              <a:t> </a:t>
            </a:r>
            <a:r>
              <a:rPr lang="en-US" altLang="zh-CN"/>
              <a:t>=10.5</a:t>
            </a:r>
            <a:r>
              <a:rPr lang="zh-CN" altLang="en-US"/>
              <a:t>＋</a:t>
            </a:r>
            <a:r>
              <a:rPr lang="en-US" altLang="zh-CN"/>
              <a:t>5000</a:t>
            </a:r>
            <a:r>
              <a:rPr lang="zh-CN" altLang="en-US"/>
              <a:t>＋</a:t>
            </a:r>
            <a:r>
              <a:rPr lang="en-US" altLang="zh-CN"/>
              <a:t>5000</a:t>
            </a:r>
            <a:r>
              <a:rPr lang="zh-CN" altLang="en-US"/>
              <a:t> </a:t>
            </a:r>
            <a:r>
              <a:rPr lang="en-US" altLang="zh-CN"/>
              <a:t>= 10010.5</a:t>
            </a:r>
            <a:r>
              <a:rPr lang="zh-CN" altLang="en-US"/>
              <a:t>秒</a:t>
            </a:r>
            <a:r>
              <a:rPr lang="en-US" altLang="zh-CN"/>
              <a:t>= 2.78</a:t>
            </a:r>
            <a:r>
              <a:rPr lang="zh-CN" altLang="en-US"/>
              <a:t>小时</a:t>
            </a:r>
          </a:p>
        </p:txBody>
      </p:sp>
      <p:pic>
        <p:nvPicPr>
          <p:cNvPr id="378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106488"/>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Rectangle 9"/>
          <p:cNvSpPr>
            <a:spLocks noChangeArrowheads="1"/>
          </p:cNvSpPr>
          <p:nvPr/>
        </p:nvSpPr>
        <p:spPr bwMode="auto">
          <a:xfrm>
            <a:off x="0" y="279717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3524">
                                            <p:txEl>
                                              <p:pRg st="5" end="5"/>
                                            </p:txEl>
                                          </p:spTgt>
                                        </p:tgtEl>
                                        <p:attrNameLst>
                                          <p:attrName>style.visibility</p:attrName>
                                        </p:attrNameLst>
                                      </p:cBhvr>
                                      <p:to>
                                        <p:strVal val="visible"/>
                                      </p:to>
                                    </p:set>
                                    <p:animEffect transition="in" filter="wipe(up)">
                                      <p:cBhvr>
                                        <p:cTn id="7" dur="500"/>
                                        <p:tgtEl>
                                          <p:spTgt spid="1643524">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3524">
                                            <p:txEl>
                                              <p:pRg st="6" end="6"/>
                                            </p:txEl>
                                          </p:spTgt>
                                        </p:tgtEl>
                                        <p:attrNameLst>
                                          <p:attrName>style.visibility</p:attrName>
                                        </p:attrNameLst>
                                      </p:cBhvr>
                                      <p:to>
                                        <p:strVal val="visible"/>
                                      </p:to>
                                    </p:set>
                                    <p:animEffect transition="in" filter="wipe(up)">
                                      <p:cBhvr>
                                        <p:cTn id="12" dur="500"/>
                                        <p:tgtEl>
                                          <p:spTgt spid="164352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43524">
                                            <p:txEl>
                                              <p:pRg st="7" end="7"/>
                                            </p:txEl>
                                          </p:spTgt>
                                        </p:tgtEl>
                                        <p:attrNameLst>
                                          <p:attrName>style.visibility</p:attrName>
                                        </p:attrNameLst>
                                      </p:cBhvr>
                                      <p:to>
                                        <p:strVal val="visible"/>
                                      </p:to>
                                    </p:set>
                                    <p:animEffect transition="in" filter="wipe(up)">
                                      <p:cBhvr>
                                        <p:cTn id="17" dur="500"/>
                                        <p:tgtEl>
                                          <p:spTgt spid="1643524">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3524">
                                            <p:txEl>
                                              <p:pRg st="8" end="8"/>
                                            </p:txEl>
                                          </p:spTgt>
                                        </p:tgtEl>
                                        <p:attrNameLst>
                                          <p:attrName>style.visibility</p:attrName>
                                        </p:attrNameLst>
                                      </p:cBhvr>
                                      <p:to>
                                        <p:strVal val="visible"/>
                                      </p:to>
                                    </p:set>
                                    <p:animEffect transition="in" filter="wipe(up)">
                                      <p:cBhvr>
                                        <p:cTn id="22" dur="500"/>
                                        <p:tgtEl>
                                          <p:spTgt spid="1643524">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43524">
                                            <p:txEl>
                                              <p:pRg st="9" end="9"/>
                                            </p:txEl>
                                          </p:spTgt>
                                        </p:tgtEl>
                                        <p:attrNameLst>
                                          <p:attrName>style.visibility</p:attrName>
                                        </p:attrNameLst>
                                      </p:cBhvr>
                                      <p:to>
                                        <p:strVal val="visible"/>
                                      </p:to>
                                    </p:set>
                                    <p:animEffect transition="in" filter="wipe(up)">
                                      <p:cBhvr>
                                        <p:cTn id="27" dur="500"/>
                                        <p:tgtEl>
                                          <p:spTgt spid="1643524">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43524">
                                            <p:txEl>
                                              <p:pRg st="10" end="10"/>
                                            </p:txEl>
                                          </p:spTgt>
                                        </p:tgtEl>
                                        <p:attrNameLst>
                                          <p:attrName>style.visibility</p:attrName>
                                        </p:attrNameLst>
                                      </p:cBhvr>
                                      <p:to>
                                        <p:strVal val="visible"/>
                                      </p:to>
                                    </p:set>
                                    <p:animEffect transition="in" filter="wipe(up)">
                                      <p:cBhvr>
                                        <p:cTn id="32" dur="500"/>
                                        <p:tgtEl>
                                          <p:spTgt spid="1643524">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43530"/>
                                        </p:tgtEl>
                                        <p:attrNameLst>
                                          <p:attrName>style.visibility</p:attrName>
                                        </p:attrNameLst>
                                      </p:cBhvr>
                                      <p:to>
                                        <p:strVal val="visible"/>
                                      </p:to>
                                    </p:set>
                                    <p:animEffect transition="in" filter="blinds(horizontal)">
                                      <p:cBhvr>
                                        <p:cTn id="37" dur="500"/>
                                        <p:tgtEl>
                                          <p:spTgt spid="16435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43531"/>
                                        </p:tgtEl>
                                        <p:attrNameLst>
                                          <p:attrName>style.visibility</p:attrName>
                                        </p:attrNameLst>
                                      </p:cBhvr>
                                      <p:to>
                                        <p:strVal val="visible"/>
                                      </p:to>
                                    </p:set>
                                    <p:animEffect transition="in" filter="blinds(horizontal)">
                                      <p:cBhvr>
                                        <p:cTn id="42" dur="500"/>
                                        <p:tgtEl>
                                          <p:spTgt spid="1643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531" grpId="0" animBg="1"/>
      <p:bldP spid="1643530" grpId="0" animBg="1"/>
      <p:bldP spid="164352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142037A-DD7E-4A13-BF8E-DAECC4F9FD7C}" type="slidenum">
              <a:rPr lang="zh-CN" altLang="en-US" sz="2000" smtClean="0"/>
              <a:pPr/>
              <a:t>36</a:t>
            </a:fld>
            <a:endParaRPr lang="en-US" altLang="zh-CN" sz="2000"/>
          </a:p>
        </p:txBody>
      </p:sp>
      <p:sp>
        <p:nvSpPr>
          <p:cNvPr id="3891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B05DC40-E7FB-41C2-8610-5BFEBF154EAE}" type="datetime1">
              <a:rPr lang="zh-CN" altLang="en-US" sz="1800" smtClean="0"/>
              <a:pPr/>
              <a:t>2024/4/17</a:t>
            </a:fld>
            <a:endParaRPr lang="en-US" altLang="zh-CN" sz="1000"/>
          </a:p>
        </p:txBody>
      </p:sp>
      <p:sp>
        <p:nvSpPr>
          <p:cNvPr id="1519622" name="Rectangle 6"/>
          <p:cNvSpPr>
            <a:spLocks noChangeArrowheads="1"/>
          </p:cNvSpPr>
          <p:nvPr/>
        </p:nvSpPr>
        <p:spPr bwMode="auto">
          <a:xfrm>
            <a:off x="0" y="3070225"/>
            <a:ext cx="9906000" cy="863600"/>
          </a:xfrm>
          <a:prstGeom prst="rect">
            <a:avLst/>
          </a:prstGeom>
          <a:solidFill>
            <a:srgbClr val="FFCC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519618" name="Rectangle 2"/>
          <p:cNvSpPr>
            <a:spLocks noGrp="1" noChangeArrowheads="1"/>
          </p:cNvSpPr>
          <p:nvPr>
            <p:ph type="title"/>
          </p:nvPr>
        </p:nvSpPr>
        <p:spPr/>
        <p:txBody>
          <a:bodyPr/>
          <a:lstStyle/>
          <a:p>
            <a:pPr>
              <a:defRPr/>
            </a:pPr>
            <a:r>
              <a:rPr lang="en-US" altLang="en-US"/>
              <a:t>5.2.2	查询优化实例</a:t>
            </a:r>
            <a:endParaRPr lang="zh-CN" altLang="en-US"/>
          </a:p>
        </p:txBody>
      </p:sp>
      <p:sp>
        <p:nvSpPr>
          <p:cNvPr id="38918" name="Rectangle 3"/>
          <p:cNvSpPr>
            <a:spLocks noGrp="1" noChangeArrowheads="1"/>
          </p:cNvSpPr>
          <p:nvPr>
            <p:ph type="body" idx="1"/>
          </p:nvPr>
        </p:nvSpPr>
        <p:spPr>
          <a:xfrm>
            <a:off x="650875" y="1143000"/>
            <a:ext cx="8820150" cy="5586413"/>
          </a:xfrm>
        </p:spPr>
        <p:txBody>
          <a:bodyPr/>
          <a:lstStyle/>
          <a:p>
            <a:pPr marL="342900" indent="-342900" algn="just" defTabSz="914400">
              <a:lnSpc>
                <a:spcPct val="70000"/>
              </a:lnSpc>
              <a:buFont typeface="Wingdings" pitchFamily="2" charset="2"/>
              <a:buNone/>
            </a:pPr>
            <a:r>
              <a:rPr lang="zh-CN" altLang="en-US">
                <a:sym typeface="Symbol" pitchFamily="18" charset="2"/>
              </a:rPr>
              <a:t></a:t>
            </a:r>
            <a:r>
              <a:rPr lang="en-US" altLang="zh-CN"/>
              <a:t> </a:t>
            </a:r>
            <a:r>
              <a:rPr lang="en-US" altLang="zh-CN" baseline="-10000"/>
              <a:t>Grade</a:t>
            </a:r>
            <a:r>
              <a:rPr lang="en-US" altLang="zh-CN"/>
              <a:t>(</a:t>
            </a:r>
            <a:r>
              <a:rPr lang="en-US" altLang="zh-CN">
                <a:sym typeface="Symbol" pitchFamily="18" charset="2"/>
              </a:rPr>
              <a:t></a:t>
            </a:r>
            <a:r>
              <a:rPr lang="en-US" altLang="zh-CN"/>
              <a:t> </a:t>
            </a:r>
            <a:r>
              <a:rPr lang="en-US" altLang="zh-CN" baseline="-25000"/>
              <a:t>Course.Cname=‘DataBase’ </a:t>
            </a:r>
            <a:r>
              <a:rPr lang="en-US" altLang="zh-CN"/>
              <a:t>(Course </a:t>
            </a:r>
            <a:r>
              <a:rPr lang="en-US" altLang="zh-CN" sz="3600">
                <a:latin typeface="Lucida Sans Unicode" pitchFamily="34" charset="0"/>
              </a:rPr>
              <a:t>⋈</a:t>
            </a:r>
            <a:r>
              <a:rPr lang="en-US" altLang="zh-CN"/>
              <a:t> SC))</a:t>
            </a:r>
          </a:p>
          <a:p>
            <a:pPr marL="342900" indent="-342900" algn="just" defTabSz="914400">
              <a:lnSpc>
                <a:spcPct val="70000"/>
              </a:lnSpc>
              <a:buFont typeface="Wingdings" pitchFamily="2" charset="2"/>
              <a:buNone/>
            </a:pPr>
            <a:r>
              <a:rPr lang="en-US" altLang="zh-CN">
                <a:latin typeface="Courier New" pitchFamily="49" charset="0"/>
              </a:rPr>
              <a:t> </a:t>
            </a:r>
            <a:r>
              <a:rPr lang="en-US" altLang="zh-CN"/>
              <a:t>① </a:t>
            </a:r>
            <a:r>
              <a:rPr lang="en-US" altLang="zh-CN" sz="3600">
                <a:latin typeface="Lucida Sans Unicode" pitchFamily="34" charset="0"/>
              </a:rPr>
              <a:t>⋈</a:t>
            </a:r>
            <a:endParaRPr lang="en-US" altLang="zh-CN"/>
          </a:p>
          <a:p>
            <a:pPr marL="342900" indent="-342900" algn="just" defTabSz="914400">
              <a:lnSpc>
                <a:spcPct val="70000"/>
              </a:lnSpc>
              <a:buFont typeface="Wingdings" pitchFamily="2" charset="2"/>
              <a:buNone/>
            </a:pPr>
            <a:r>
              <a:rPr lang="en-US" altLang="zh-CN"/>
              <a:t>	</a:t>
            </a:r>
            <a:r>
              <a:rPr lang="zh-CN" altLang="en-US">
                <a:solidFill>
                  <a:srgbClr val="0000FF"/>
                </a:solidFill>
              </a:rPr>
              <a:t>读取总块数</a:t>
            </a:r>
            <a:r>
              <a:rPr lang="en-US" altLang="zh-CN">
                <a:solidFill>
                  <a:srgbClr val="0000FF"/>
                </a:solidFill>
              </a:rPr>
              <a:t>= 210</a:t>
            </a:r>
            <a:r>
              <a:rPr lang="zh-CN" altLang="en-US">
                <a:solidFill>
                  <a:srgbClr val="0000FF"/>
                </a:solidFill>
              </a:rPr>
              <a:t>块</a:t>
            </a:r>
          </a:p>
          <a:p>
            <a:pPr marL="342900" indent="-342900" algn="just" defTabSz="914400">
              <a:lnSpc>
                <a:spcPct val="70000"/>
              </a:lnSpc>
              <a:buFont typeface="Wingdings" pitchFamily="2" charset="2"/>
              <a:buNone/>
            </a:pPr>
            <a:r>
              <a:rPr lang="zh-CN" altLang="en-US">
                <a:solidFill>
                  <a:srgbClr val="0000FF"/>
                </a:solidFill>
              </a:rPr>
              <a:t>	读数据时间</a:t>
            </a:r>
            <a:r>
              <a:rPr lang="en-US" altLang="zh-CN">
                <a:solidFill>
                  <a:srgbClr val="0000FF"/>
                </a:solidFill>
              </a:rPr>
              <a:t>=210/20=10.5</a:t>
            </a:r>
            <a:r>
              <a:rPr lang="zh-CN" altLang="en-US">
                <a:solidFill>
                  <a:srgbClr val="0000FF"/>
                </a:solidFill>
              </a:rPr>
              <a:t>秒</a:t>
            </a:r>
          </a:p>
          <a:p>
            <a:pPr marL="342900" indent="-342900" algn="just" defTabSz="914400">
              <a:lnSpc>
                <a:spcPct val="70000"/>
              </a:lnSpc>
              <a:buFont typeface="Wingdings" pitchFamily="2" charset="2"/>
              <a:buNone/>
            </a:pPr>
            <a:r>
              <a:rPr lang="zh-CN" altLang="en-US"/>
              <a:t>	中间结果大小</a:t>
            </a:r>
            <a:r>
              <a:rPr lang="en-US" altLang="zh-CN"/>
              <a:t>=10000  </a:t>
            </a:r>
            <a:r>
              <a:rPr lang="zh-CN" altLang="en-US"/>
              <a:t>（减少</a:t>
            </a:r>
            <a:r>
              <a:rPr lang="en-US" altLang="zh-CN"/>
              <a:t>100</a:t>
            </a:r>
            <a:r>
              <a:rPr lang="zh-CN" altLang="en-US"/>
              <a:t>倍） </a:t>
            </a:r>
            <a:r>
              <a:rPr lang="en-US" altLang="zh-CN" sz="2400">
                <a:solidFill>
                  <a:srgbClr val="0000FF"/>
                </a:solidFill>
              </a:rPr>
              <a:t>SC:10000</a:t>
            </a:r>
            <a:r>
              <a:rPr lang="zh-CN" altLang="en-US" sz="2400">
                <a:solidFill>
                  <a:srgbClr val="0000FF"/>
                </a:solidFill>
              </a:rPr>
              <a:t>条</a:t>
            </a:r>
            <a:endParaRPr lang="zh-CN" altLang="en-US"/>
          </a:p>
          <a:p>
            <a:pPr marL="342900" indent="-342900" algn="just" defTabSz="914400">
              <a:lnSpc>
                <a:spcPct val="70000"/>
              </a:lnSpc>
              <a:buFont typeface="Wingdings" pitchFamily="2" charset="2"/>
              <a:buNone/>
            </a:pPr>
            <a:r>
              <a:rPr lang="zh-CN" altLang="en-US">
                <a:solidFill>
                  <a:schemeClr val="accent2"/>
                </a:solidFill>
              </a:rPr>
              <a:t>	</a:t>
            </a:r>
            <a:r>
              <a:rPr lang="zh-CN" altLang="en-US">
                <a:solidFill>
                  <a:srgbClr val="FF0000"/>
                </a:solidFill>
              </a:rPr>
              <a:t>写中间结果时间</a:t>
            </a:r>
            <a:r>
              <a:rPr lang="en-US" altLang="zh-CN"/>
              <a:t>=10000/10/20=50</a:t>
            </a:r>
            <a:r>
              <a:rPr lang="zh-CN" altLang="en-US"/>
              <a:t>秒</a:t>
            </a:r>
            <a:r>
              <a:rPr lang="zh-CN" altLang="en-US">
                <a:latin typeface="Courier New" pitchFamily="49" charset="0"/>
              </a:rPr>
              <a:t> </a:t>
            </a:r>
            <a:endParaRPr lang="zh-CN" altLang="en-US"/>
          </a:p>
          <a:p>
            <a:pPr marL="342900" indent="-342900" algn="just" defTabSz="914400">
              <a:lnSpc>
                <a:spcPct val="70000"/>
              </a:lnSpc>
              <a:buFont typeface="Wingdings" pitchFamily="2" charset="2"/>
              <a:buNone/>
            </a:pPr>
            <a:r>
              <a:rPr lang="en-US" altLang="zh-CN"/>
              <a:t>② </a:t>
            </a:r>
            <a:r>
              <a:rPr lang="en-US" altLang="zh-CN">
                <a:sym typeface="Symbol" pitchFamily="18" charset="2"/>
              </a:rPr>
              <a:t></a:t>
            </a:r>
            <a:endParaRPr lang="en-US" altLang="zh-CN"/>
          </a:p>
          <a:p>
            <a:pPr marL="342900" indent="-342900" algn="just" defTabSz="914400">
              <a:lnSpc>
                <a:spcPct val="70000"/>
              </a:lnSpc>
              <a:buFont typeface="Wingdings" pitchFamily="2" charset="2"/>
              <a:buNone/>
            </a:pPr>
            <a:r>
              <a:rPr lang="en-US" altLang="zh-CN"/>
              <a:t>	</a:t>
            </a:r>
            <a:r>
              <a:rPr lang="zh-CN" altLang="en-US"/>
              <a:t>这一步需要将上一步已经连接好的</a:t>
            </a:r>
            <a:r>
              <a:rPr lang="en-US" altLang="zh-CN"/>
              <a:t>10000</a:t>
            </a:r>
            <a:r>
              <a:rPr lang="zh-CN" altLang="en-US"/>
              <a:t>个元组重新读入内存，检查是否满足选择条件，产生一个</a:t>
            </a:r>
            <a:r>
              <a:rPr lang="en-US" altLang="zh-CN"/>
              <a:t>100</a:t>
            </a:r>
            <a:r>
              <a:rPr lang="zh-CN" altLang="en-US"/>
              <a:t>个元组的结果集</a:t>
            </a:r>
          </a:p>
          <a:p>
            <a:pPr marL="342900" indent="-342900" algn="just" defTabSz="914400">
              <a:lnSpc>
                <a:spcPct val="70000"/>
              </a:lnSpc>
              <a:buFont typeface="Wingdings" pitchFamily="2" charset="2"/>
              <a:buNone/>
            </a:pPr>
            <a:r>
              <a:rPr lang="zh-CN" altLang="en-US"/>
              <a:t>    </a:t>
            </a:r>
            <a:r>
              <a:rPr lang="zh-CN" altLang="en-US">
                <a:solidFill>
                  <a:srgbClr val="FF0000"/>
                </a:solidFill>
              </a:rPr>
              <a:t>读数据时间</a:t>
            </a:r>
            <a:r>
              <a:rPr lang="en-US" altLang="zh-CN"/>
              <a:t>=50</a:t>
            </a:r>
            <a:r>
              <a:rPr lang="zh-CN" altLang="en-US"/>
              <a:t>秒</a:t>
            </a:r>
            <a:r>
              <a:rPr lang="zh-CN" altLang="en-US">
                <a:latin typeface="Courier New" pitchFamily="49" charset="0"/>
              </a:rPr>
              <a:t> </a:t>
            </a:r>
            <a:endParaRPr lang="zh-CN" altLang="en-US"/>
          </a:p>
          <a:p>
            <a:pPr marL="342900" indent="-342900" algn="just" defTabSz="914400">
              <a:lnSpc>
                <a:spcPct val="70000"/>
              </a:lnSpc>
              <a:buFont typeface="Wingdings" pitchFamily="2" charset="2"/>
              <a:buNone/>
            </a:pPr>
            <a:r>
              <a:rPr lang="en-US" altLang="zh-CN"/>
              <a:t>③ </a:t>
            </a:r>
            <a:r>
              <a:rPr lang="zh-CN" altLang="en-US">
                <a:sym typeface="Symbol" pitchFamily="18" charset="2"/>
              </a:rPr>
              <a:t></a:t>
            </a:r>
            <a:r>
              <a:rPr lang="en-US" altLang="zh-CN"/>
              <a:t> </a:t>
            </a:r>
            <a:r>
              <a:rPr lang="en-US" altLang="zh-CN">
                <a:latin typeface="Courier New" pitchFamily="49" charset="0"/>
              </a:rPr>
              <a:t> </a:t>
            </a:r>
            <a:r>
              <a:rPr lang="zh-CN" altLang="en-US"/>
              <a:t>在属性</a:t>
            </a:r>
            <a:r>
              <a:rPr lang="en-US" altLang="zh-CN"/>
              <a:t>Grade</a:t>
            </a:r>
            <a:r>
              <a:rPr lang="zh-CN" altLang="en-US"/>
              <a:t>上作投影操作，不需要作</a:t>
            </a:r>
            <a:r>
              <a:rPr lang="en-US" altLang="zh-CN"/>
              <a:t>I/O</a:t>
            </a:r>
            <a:r>
              <a:rPr lang="zh-CN" altLang="en-US"/>
              <a:t>操作 </a:t>
            </a:r>
            <a:endParaRPr lang="en-US" altLang="zh-CN"/>
          </a:p>
          <a:p>
            <a:pPr marL="342900" indent="-342900" algn="just" defTabSz="914400">
              <a:lnSpc>
                <a:spcPct val="70000"/>
              </a:lnSpc>
              <a:buFont typeface="Wingdings" pitchFamily="2" charset="2"/>
              <a:buNone/>
            </a:pPr>
            <a:r>
              <a:rPr lang="zh-CN" altLang="en-US">
                <a:solidFill>
                  <a:srgbClr val="FF0000"/>
                </a:solidFill>
              </a:rPr>
              <a:t>    总时间</a:t>
            </a:r>
            <a:r>
              <a:rPr lang="zh-CN" altLang="en-US"/>
              <a:t>＝</a:t>
            </a:r>
            <a:r>
              <a:rPr lang="en-US" altLang="zh-CN"/>
              <a:t>10.5</a:t>
            </a:r>
            <a:r>
              <a:rPr lang="zh-CN" altLang="en-US"/>
              <a:t>＋</a:t>
            </a:r>
            <a:r>
              <a:rPr lang="en-US" altLang="zh-CN"/>
              <a:t>50</a:t>
            </a:r>
            <a:r>
              <a:rPr lang="zh-CN" altLang="en-US"/>
              <a:t>＋</a:t>
            </a:r>
            <a:r>
              <a:rPr lang="en-US" altLang="zh-CN"/>
              <a:t>50</a:t>
            </a:r>
            <a:r>
              <a:rPr lang="zh-CN" altLang="en-US"/>
              <a:t>秒＝</a:t>
            </a:r>
            <a:r>
              <a:rPr lang="en-US" altLang="zh-CN"/>
              <a:t>110.5</a:t>
            </a:r>
            <a:r>
              <a:rPr lang="zh-CN" altLang="en-US"/>
              <a:t>秒</a:t>
            </a:r>
            <a:r>
              <a:rPr lang="en-US" altLang="zh-CN"/>
              <a:t>=2</a:t>
            </a:r>
            <a:r>
              <a:rPr lang="zh-CN" altLang="en-US"/>
              <a:t>分</a:t>
            </a:r>
            <a:r>
              <a:rPr lang="zh-CN" altLang="en-US">
                <a:latin typeface="Courier New" pitchFamily="49" charset="0"/>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9622"/>
                                        </p:tgtEl>
                                        <p:attrNameLst>
                                          <p:attrName>style.visibility</p:attrName>
                                        </p:attrNameLst>
                                      </p:cBhvr>
                                      <p:to>
                                        <p:strVal val="visible"/>
                                      </p:to>
                                    </p:set>
                                    <p:animEffect transition="in" filter="blinds(horizontal)">
                                      <p:cBhvr>
                                        <p:cTn id="7" dur="500"/>
                                        <p:tgtEl>
                                          <p:spTgt spid="1519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4C8DF49-6E13-471B-94A4-E01A8A41C360}" type="slidenum">
              <a:rPr lang="zh-CN" altLang="en-US" sz="2000" smtClean="0"/>
              <a:pPr/>
              <a:t>37</a:t>
            </a:fld>
            <a:endParaRPr lang="en-US" altLang="zh-CN" sz="2000"/>
          </a:p>
        </p:txBody>
      </p:sp>
      <p:sp>
        <p:nvSpPr>
          <p:cNvPr id="3993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50B3AD0-9004-4E7E-BF8A-5FAA61515F4C}" type="datetime1">
              <a:rPr lang="zh-CN" altLang="en-US" sz="1800" smtClean="0"/>
              <a:pPr/>
              <a:t>2024/4/17</a:t>
            </a:fld>
            <a:endParaRPr lang="en-US" altLang="zh-CN" sz="1000"/>
          </a:p>
        </p:txBody>
      </p:sp>
      <p:sp>
        <p:nvSpPr>
          <p:cNvPr id="1527810" name="Rectangle 2"/>
          <p:cNvSpPr>
            <a:spLocks noGrp="1" noChangeArrowheads="1"/>
          </p:cNvSpPr>
          <p:nvPr>
            <p:ph type="title"/>
          </p:nvPr>
        </p:nvSpPr>
        <p:spPr/>
        <p:txBody>
          <a:bodyPr/>
          <a:lstStyle/>
          <a:p>
            <a:pPr>
              <a:defRPr/>
            </a:pPr>
            <a:r>
              <a:rPr lang="en-US" altLang="en-US"/>
              <a:t>5.2.2	查询优化实例</a:t>
            </a:r>
            <a:endParaRPr lang="zh-CN" altLang="en-US"/>
          </a:p>
        </p:txBody>
      </p:sp>
      <p:sp>
        <p:nvSpPr>
          <p:cNvPr id="39941" name="Rectangle 3"/>
          <p:cNvSpPr>
            <a:spLocks noGrp="1" noChangeArrowheads="1"/>
          </p:cNvSpPr>
          <p:nvPr>
            <p:ph type="body" idx="1"/>
          </p:nvPr>
        </p:nvSpPr>
        <p:spPr>
          <a:xfrm>
            <a:off x="650875" y="1143000"/>
            <a:ext cx="8820150" cy="5373688"/>
          </a:xfrm>
        </p:spPr>
        <p:txBody>
          <a:bodyPr/>
          <a:lstStyle/>
          <a:p>
            <a:pPr marL="342900" indent="-342900" algn="just" defTabSz="914400">
              <a:lnSpc>
                <a:spcPct val="80000"/>
              </a:lnSpc>
              <a:spcBef>
                <a:spcPct val="10000"/>
              </a:spcBef>
              <a:buFont typeface="Wingdings" pitchFamily="2" charset="2"/>
              <a:buNone/>
            </a:pPr>
            <a:r>
              <a:rPr lang="zh-CN" altLang="en-US">
                <a:sym typeface="Symbol" pitchFamily="18" charset="2"/>
              </a:rPr>
              <a:t></a:t>
            </a:r>
            <a:r>
              <a:rPr lang="en-US" altLang="zh-CN"/>
              <a:t> </a:t>
            </a:r>
            <a:r>
              <a:rPr lang="en-US" altLang="zh-CN" baseline="-25000"/>
              <a:t>Sname</a:t>
            </a:r>
            <a:r>
              <a:rPr lang="en-US" altLang="zh-CN"/>
              <a:t>(SC </a:t>
            </a:r>
            <a:r>
              <a:rPr lang="en-US" altLang="zh-CN" sz="3600">
                <a:latin typeface="Lucida Sans Unicode" pitchFamily="34" charset="0"/>
              </a:rPr>
              <a:t>⋈</a:t>
            </a:r>
            <a:r>
              <a:rPr lang="en-US" altLang="zh-CN"/>
              <a:t> </a:t>
            </a:r>
            <a:r>
              <a:rPr lang="en-US" altLang="zh-CN">
                <a:sym typeface="Symbol" pitchFamily="18" charset="2"/>
              </a:rPr>
              <a:t></a:t>
            </a:r>
            <a:r>
              <a:rPr lang="en-US" altLang="zh-CN"/>
              <a:t> </a:t>
            </a:r>
            <a:r>
              <a:rPr lang="en-US" altLang="zh-CN" baseline="-25000"/>
              <a:t>Course.Cname=‘DataBase’</a:t>
            </a:r>
            <a:r>
              <a:rPr lang="en-US" altLang="zh-CN"/>
              <a:t>(Course))</a:t>
            </a:r>
            <a:r>
              <a:rPr lang="en-US" altLang="zh-CN">
                <a:latin typeface="Courier New" pitchFamily="49" charset="0"/>
              </a:rPr>
              <a:t> </a:t>
            </a:r>
            <a:endParaRPr lang="en-US" altLang="zh-CN"/>
          </a:p>
          <a:p>
            <a:pPr marL="342900" indent="-342900" algn="just" defTabSz="914400">
              <a:lnSpc>
                <a:spcPct val="80000"/>
              </a:lnSpc>
              <a:spcBef>
                <a:spcPct val="10000"/>
              </a:spcBef>
              <a:buFont typeface="Wingdings" pitchFamily="2" charset="2"/>
              <a:buNone/>
            </a:pPr>
            <a:r>
              <a:rPr lang="en-US" altLang="zh-CN"/>
              <a:t>① </a:t>
            </a:r>
            <a:r>
              <a:rPr lang="en-US" altLang="zh-CN">
                <a:sym typeface="Symbol" pitchFamily="18" charset="2"/>
              </a:rPr>
              <a:t></a:t>
            </a:r>
            <a:endParaRPr lang="en-US" altLang="zh-CN"/>
          </a:p>
          <a:p>
            <a:pPr marL="342900" indent="-342900" algn="just" defTabSz="914400">
              <a:lnSpc>
                <a:spcPct val="80000"/>
              </a:lnSpc>
              <a:spcBef>
                <a:spcPct val="10000"/>
              </a:spcBef>
              <a:buFont typeface="Wingdings" pitchFamily="2" charset="2"/>
              <a:buNone/>
            </a:pPr>
            <a:r>
              <a:rPr lang="en-US" altLang="zh-CN"/>
              <a:t>	</a:t>
            </a:r>
            <a:r>
              <a:rPr lang="zh-CN" altLang="en-US"/>
              <a:t>对</a:t>
            </a:r>
            <a:r>
              <a:rPr lang="en-US" altLang="zh-CN"/>
              <a:t>Course</a:t>
            </a:r>
            <a:r>
              <a:rPr lang="zh-CN" altLang="en-US"/>
              <a:t>表进行选择运算，需要先装入</a:t>
            </a:r>
            <a:r>
              <a:rPr lang="en-US" altLang="zh-CN"/>
              <a:t>Course</a:t>
            </a:r>
            <a:r>
              <a:rPr lang="zh-CN" altLang="en-US"/>
              <a:t>表元组读</a:t>
            </a:r>
            <a:r>
              <a:rPr lang="en-US" altLang="zh-CN"/>
              <a:t>Course</a:t>
            </a:r>
            <a:r>
              <a:rPr lang="zh-CN" altLang="en-US"/>
              <a:t>表总块数</a:t>
            </a:r>
            <a:r>
              <a:rPr lang="en-US" altLang="zh-CN"/>
              <a:t>= 100/10=10</a:t>
            </a:r>
            <a:r>
              <a:rPr lang="zh-CN" altLang="en-US"/>
              <a:t>块</a:t>
            </a:r>
          </a:p>
          <a:p>
            <a:pPr marL="342900" indent="-342900" algn="just" defTabSz="914400">
              <a:lnSpc>
                <a:spcPct val="80000"/>
              </a:lnSpc>
              <a:spcBef>
                <a:spcPct val="10000"/>
              </a:spcBef>
              <a:buFont typeface="Wingdings" pitchFamily="2" charset="2"/>
              <a:buNone/>
            </a:pPr>
            <a:r>
              <a:rPr lang="zh-CN" altLang="en-US"/>
              <a:t>	</a:t>
            </a:r>
            <a:r>
              <a:rPr lang="zh-CN" altLang="en-US">
                <a:solidFill>
                  <a:srgbClr val="FF0000"/>
                </a:solidFill>
              </a:rPr>
              <a:t>读数据时间</a:t>
            </a:r>
            <a:r>
              <a:rPr lang="en-US" altLang="zh-CN"/>
              <a:t>=10/20=0.5</a:t>
            </a:r>
            <a:r>
              <a:rPr lang="zh-CN" altLang="en-US"/>
              <a:t>秒</a:t>
            </a:r>
            <a:r>
              <a:rPr lang="zh-CN" altLang="en-US">
                <a:latin typeface="Courier New" pitchFamily="49" charset="0"/>
              </a:rPr>
              <a:t> </a:t>
            </a:r>
            <a:endParaRPr lang="zh-CN" altLang="en-US"/>
          </a:p>
          <a:p>
            <a:pPr marL="342900" indent="-342900" algn="just" defTabSz="914400">
              <a:lnSpc>
                <a:spcPct val="80000"/>
              </a:lnSpc>
              <a:spcBef>
                <a:spcPct val="10000"/>
              </a:spcBef>
              <a:buFont typeface="Wingdings" pitchFamily="2" charset="2"/>
              <a:buNone/>
            </a:pPr>
            <a:r>
              <a:rPr lang="zh-CN" altLang="en-US"/>
              <a:t>	选择满足条件的元组，产生满足条件的结果集为</a:t>
            </a:r>
            <a:r>
              <a:rPr lang="en-US" altLang="zh-CN"/>
              <a:t>1</a:t>
            </a:r>
            <a:r>
              <a:rPr lang="zh-CN" altLang="en-US"/>
              <a:t>个，不必写入外存</a:t>
            </a:r>
            <a:r>
              <a:rPr lang="zh-CN" altLang="en-US">
                <a:latin typeface="Courier New" pitchFamily="49" charset="0"/>
              </a:rPr>
              <a:t> </a:t>
            </a:r>
            <a:endParaRPr lang="zh-CN" altLang="en-US"/>
          </a:p>
          <a:p>
            <a:pPr marL="342900" indent="-342900" algn="just" defTabSz="914400">
              <a:lnSpc>
                <a:spcPct val="80000"/>
              </a:lnSpc>
              <a:spcBef>
                <a:spcPct val="10000"/>
              </a:spcBef>
              <a:buFont typeface="Wingdings" pitchFamily="2" charset="2"/>
              <a:buNone/>
            </a:pPr>
            <a:r>
              <a:rPr lang="en-US" altLang="zh-CN"/>
              <a:t>② </a:t>
            </a:r>
            <a:r>
              <a:rPr lang="en-US" altLang="zh-CN" sz="3600">
                <a:latin typeface="Lucida Sans Unicode" pitchFamily="34" charset="0"/>
              </a:rPr>
              <a:t>⋈</a:t>
            </a:r>
            <a:r>
              <a:rPr lang="en-US" altLang="zh-CN"/>
              <a:t> </a:t>
            </a:r>
          </a:p>
          <a:p>
            <a:pPr marL="342900" indent="-342900" algn="just" defTabSz="914400">
              <a:lnSpc>
                <a:spcPct val="80000"/>
              </a:lnSpc>
              <a:spcBef>
                <a:spcPct val="10000"/>
              </a:spcBef>
              <a:buFont typeface="Wingdings" pitchFamily="2" charset="2"/>
              <a:buNone/>
            </a:pPr>
            <a:r>
              <a:rPr lang="en-US" altLang="zh-CN"/>
              <a:t>	</a:t>
            </a:r>
            <a:r>
              <a:rPr lang="zh-CN" altLang="en-US"/>
              <a:t>这一步包括将</a:t>
            </a:r>
            <a:r>
              <a:rPr lang="en-US" altLang="zh-CN"/>
              <a:t>10000</a:t>
            </a:r>
            <a:r>
              <a:rPr lang="zh-CN" altLang="en-US"/>
              <a:t>个</a:t>
            </a:r>
            <a:r>
              <a:rPr lang="en-US" altLang="zh-CN"/>
              <a:t>SC</a:t>
            </a:r>
            <a:r>
              <a:rPr lang="zh-CN" altLang="en-US"/>
              <a:t>的元组依次读入内存，和内存中的</a:t>
            </a:r>
            <a:r>
              <a:rPr lang="en-US" altLang="zh-CN"/>
              <a:t>1</a:t>
            </a:r>
            <a:r>
              <a:rPr lang="zh-CN" altLang="en-US"/>
              <a:t>个</a:t>
            </a:r>
            <a:r>
              <a:rPr lang="en-US" altLang="zh-CN"/>
              <a:t>Course</a:t>
            </a:r>
            <a:r>
              <a:rPr lang="zh-CN" altLang="en-US"/>
              <a:t>元组作自然连接。只需读一遍</a:t>
            </a:r>
            <a:r>
              <a:rPr lang="en-US" altLang="zh-CN"/>
              <a:t>SC</a:t>
            </a:r>
            <a:r>
              <a:rPr lang="zh-CN" altLang="en-US"/>
              <a:t>表总块数</a:t>
            </a:r>
            <a:r>
              <a:rPr lang="en-US" altLang="zh-CN"/>
              <a:t>= 10000/100=100</a:t>
            </a:r>
            <a:r>
              <a:rPr lang="zh-CN" altLang="en-US"/>
              <a:t>块</a:t>
            </a:r>
          </a:p>
          <a:p>
            <a:pPr marL="342900" indent="-342900" algn="just" defTabSz="914400">
              <a:lnSpc>
                <a:spcPct val="80000"/>
              </a:lnSpc>
              <a:spcBef>
                <a:spcPct val="10000"/>
              </a:spcBef>
              <a:buFont typeface="Wingdings" pitchFamily="2" charset="2"/>
              <a:buNone/>
            </a:pPr>
            <a:r>
              <a:rPr lang="zh-CN" altLang="en-US"/>
              <a:t>	</a:t>
            </a:r>
            <a:r>
              <a:rPr lang="zh-CN" altLang="en-US">
                <a:solidFill>
                  <a:srgbClr val="FF0000"/>
                </a:solidFill>
              </a:rPr>
              <a:t>读数据时间</a:t>
            </a:r>
            <a:r>
              <a:rPr lang="en-US" altLang="zh-CN"/>
              <a:t>=100/20=5</a:t>
            </a:r>
            <a:r>
              <a:rPr lang="zh-CN" altLang="en-US"/>
              <a:t>秒</a:t>
            </a:r>
            <a:r>
              <a:rPr lang="zh-CN" altLang="en-US">
                <a:latin typeface="Courier New" pitchFamily="49" charset="0"/>
              </a:rPr>
              <a:t> </a:t>
            </a:r>
            <a:endParaRPr lang="zh-CN" altLang="en-US"/>
          </a:p>
          <a:p>
            <a:pPr marL="342900" indent="-342900" algn="just" defTabSz="914400">
              <a:lnSpc>
                <a:spcPct val="80000"/>
              </a:lnSpc>
              <a:spcBef>
                <a:spcPct val="10000"/>
              </a:spcBef>
              <a:buFont typeface="Wingdings" pitchFamily="2" charset="2"/>
              <a:buNone/>
            </a:pPr>
            <a:r>
              <a:rPr lang="en-US" altLang="zh-CN"/>
              <a:t>③ П</a:t>
            </a:r>
            <a:r>
              <a:rPr lang="en-US" altLang="zh-CN">
                <a:latin typeface="Courier New" pitchFamily="49" charset="0"/>
              </a:rPr>
              <a:t> </a:t>
            </a:r>
            <a:r>
              <a:rPr lang="zh-CN" altLang="en-US"/>
              <a:t>，不需要作</a:t>
            </a:r>
            <a:r>
              <a:rPr lang="en-US" altLang="zh-CN"/>
              <a:t>I/O</a:t>
            </a:r>
            <a:r>
              <a:rPr lang="zh-CN" altLang="en-US"/>
              <a:t>操作 </a:t>
            </a:r>
            <a:endParaRPr lang="en-US" altLang="zh-CN"/>
          </a:p>
          <a:p>
            <a:pPr marL="342900" indent="-342900" algn="just" defTabSz="914400">
              <a:lnSpc>
                <a:spcPct val="80000"/>
              </a:lnSpc>
              <a:spcBef>
                <a:spcPct val="10000"/>
              </a:spcBef>
              <a:buFont typeface="Wingdings" pitchFamily="2" charset="2"/>
              <a:buNone/>
            </a:pPr>
            <a:r>
              <a:rPr lang="zh-CN" altLang="en-US">
                <a:solidFill>
                  <a:srgbClr val="FF0000"/>
                </a:solidFill>
              </a:rPr>
              <a:t>           总时间</a:t>
            </a:r>
            <a:r>
              <a:rPr lang="zh-CN" altLang="en-US"/>
              <a:t>＝</a:t>
            </a:r>
            <a:r>
              <a:rPr lang="en-US" altLang="zh-CN"/>
              <a:t>0.5</a:t>
            </a:r>
            <a:r>
              <a:rPr lang="zh-CN" altLang="en-US"/>
              <a:t>＋</a:t>
            </a:r>
            <a:r>
              <a:rPr lang="en-US" altLang="zh-CN"/>
              <a:t>5</a:t>
            </a:r>
            <a:r>
              <a:rPr lang="zh-CN" altLang="en-US"/>
              <a:t>＝</a:t>
            </a:r>
            <a:r>
              <a:rPr lang="en-US" altLang="zh-CN"/>
              <a:t>5.5</a:t>
            </a:r>
            <a:r>
              <a:rPr lang="zh-CN" altLang="en-US"/>
              <a:t>秒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C1E72C4-19CB-4594-8DDD-A508E18A3BE4}" type="slidenum">
              <a:rPr lang="zh-CN" altLang="en-US" sz="2000" smtClean="0"/>
              <a:pPr/>
              <a:t>38</a:t>
            </a:fld>
            <a:endParaRPr lang="en-US" altLang="zh-CN" sz="2000"/>
          </a:p>
        </p:txBody>
      </p:sp>
      <p:sp>
        <p:nvSpPr>
          <p:cNvPr id="4096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0882FCF-3122-4A99-A66C-1591EF771871}" type="datetime1">
              <a:rPr lang="zh-CN" altLang="en-US" sz="1800" smtClean="0"/>
              <a:pPr/>
              <a:t>2024/4/17</a:t>
            </a:fld>
            <a:endParaRPr lang="en-US" altLang="zh-CN" sz="1000"/>
          </a:p>
        </p:txBody>
      </p:sp>
      <p:sp>
        <p:nvSpPr>
          <p:cNvPr id="1644546" name="Rectangle 2"/>
          <p:cNvSpPr>
            <a:spLocks noGrp="1" noChangeArrowheads="1"/>
          </p:cNvSpPr>
          <p:nvPr>
            <p:ph type="title"/>
          </p:nvPr>
        </p:nvSpPr>
        <p:spPr/>
        <p:txBody>
          <a:bodyPr/>
          <a:lstStyle/>
          <a:p>
            <a:pPr>
              <a:defRPr/>
            </a:pPr>
            <a:r>
              <a:rPr lang="en-US" altLang="en-US"/>
              <a:t>5.2.2	查询优化实例</a:t>
            </a:r>
            <a:endParaRPr lang="zh-CN" altLang="en-US"/>
          </a:p>
        </p:txBody>
      </p:sp>
      <p:sp>
        <p:nvSpPr>
          <p:cNvPr id="1644547" name="Rectangle 3"/>
          <p:cNvSpPr>
            <a:spLocks noGrp="1" noChangeArrowheads="1"/>
          </p:cNvSpPr>
          <p:nvPr>
            <p:ph type="body" idx="1"/>
          </p:nvPr>
        </p:nvSpPr>
        <p:spPr>
          <a:xfrm>
            <a:off x="685800" y="3009900"/>
            <a:ext cx="8820150" cy="438150"/>
          </a:xfrm>
        </p:spPr>
        <p:txBody>
          <a:bodyPr/>
          <a:lstStyle/>
          <a:p>
            <a:pPr>
              <a:buFont typeface="Wingdings" pitchFamily="2" charset="2"/>
              <a:buNone/>
            </a:pPr>
            <a:r>
              <a:rPr lang="zh-CN" altLang="en-US">
                <a:sym typeface="Symbol" pitchFamily="18" charset="2"/>
              </a:rPr>
              <a:t></a:t>
            </a:r>
            <a:r>
              <a:rPr lang="en-US" altLang="zh-CN" sz="3200"/>
              <a:t> </a:t>
            </a:r>
            <a:r>
              <a:rPr lang="en-US" altLang="zh-CN" sz="3200" baseline="-10000"/>
              <a:t>Grade</a:t>
            </a:r>
            <a:r>
              <a:rPr lang="en-US" altLang="zh-CN" sz="3200"/>
              <a:t>(</a:t>
            </a:r>
            <a:r>
              <a:rPr lang="en-US" altLang="zh-CN">
                <a:sym typeface="Symbol" pitchFamily="18" charset="2"/>
              </a:rPr>
              <a:t></a:t>
            </a:r>
            <a:r>
              <a:rPr lang="en-US" altLang="zh-CN" sz="3200"/>
              <a:t> </a:t>
            </a:r>
            <a:r>
              <a:rPr lang="en-US" altLang="zh-CN" sz="3200" baseline="-25000"/>
              <a:t>Course.Cname=‘DataBase’ </a:t>
            </a:r>
            <a:r>
              <a:rPr lang="en-US" altLang="zh-CN" sz="3200"/>
              <a:t>(Course </a:t>
            </a:r>
            <a:r>
              <a:rPr lang="en-US" altLang="zh-CN" sz="3200">
                <a:latin typeface="Lucida Sans Unicode" pitchFamily="34" charset="0"/>
              </a:rPr>
              <a:t>⋈</a:t>
            </a:r>
            <a:r>
              <a:rPr lang="en-US" altLang="zh-CN" sz="3200"/>
              <a:t> SC))</a:t>
            </a:r>
            <a:r>
              <a:rPr lang="zh-CN" altLang="en-US" sz="3200"/>
              <a:t> </a:t>
            </a:r>
          </a:p>
        </p:txBody>
      </p:sp>
      <p:pic>
        <p:nvPicPr>
          <p:cNvPr id="409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384300"/>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549" name="Rectangle 5"/>
          <p:cNvSpPr>
            <a:spLocks noChangeArrowheads="1"/>
          </p:cNvSpPr>
          <p:nvPr/>
        </p:nvSpPr>
        <p:spPr bwMode="auto">
          <a:xfrm>
            <a:off x="685800" y="4591050"/>
            <a:ext cx="88201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None/>
            </a:pPr>
            <a:r>
              <a:rPr lang="zh-CN" altLang="en-US" sz="2800" b="1">
                <a:latin typeface="Times New Roman" pitchFamily="18" charset="0"/>
                <a:sym typeface="Symbol" pitchFamily="18" charset="2"/>
              </a:rPr>
              <a:t></a:t>
            </a:r>
            <a:r>
              <a:rPr lang="en-US" altLang="zh-CN" sz="3200" b="1">
                <a:latin typeface="Times New Roman" pitchFamily="18" charset="0"/>
              </a:rPr>
              <a:t> </a:t>
            </a:r>
            <a:r>
              <a:rPr lang="en-US" altLang="zh-CN" sz="3200" b="1" baseline="-10000">
                <a:latin typeface="Times New Roman" pitchFamily="18" charset="0"/>
              </a:rPr>
              <a:t>Grade</a:t>
            </a:r>
            <a:r>
              <a:rPr lang="en-US" altLang="zh-CN" sz="3200" b="1">
                <a:latin typeface="Times New Roman" pitchFamily="18" charset="0"/>
              </a:rPr>
              <a:t>(SC </a:t>
            </a:r>
            <a:r>
              <a:rPr lang="en-US" altLang="zh-CN" sz="3200" b="1">
                <a:latin typeface="Lucida Sans Unicode" pitchFamily="34" charset="0"/>
              </a:rPr>
              <a:t>⋈</a:t>
            </a:r>
            <a:r>
              <a:rPr lang="en-US" altLang="zh-CN" sz="3200" b="1">
                <a:latin typeface="Times New Roman" pitchFamily="18" charset="0"/>
              </a:rPr>
              <a:t> </a:t>
            </a:r>
            <a:r>
              <a:rPr lang="en-US" altLang="zh-CN" sz="2800" b="1">
                <a:latin typeface="Times New Roman" pitchFamily="18" charset="0"/>
                <a:sym typeface="Symbol" pitchFamily="18" charset="2"/>
              </a:rPr>
              <a:t></a:t>
            </a:r>
            <a:r>
              <a:rPr lang="en-US" altLang="zh-CN" sz="3200" b="1">
                <a:latin typeface="Times New Roman" pitchFamily="18" charset="0"/>
              </a:rPr>
              <a:t> </a:t>
            </a:r>
            <a:r>
              <a:rPr lang="en-US" altLang="zh-CN" sz="3200" b="1" baseline="-25000">
                <a:latin typeface="Times New Roman" pitchFamily="18" charset="0"/>
              </a:rPr>
              <a:t>Course.Cname=‘DataBase’</a:t>
            </a:r>
            <a:r>
              <a:rPr lang="en-US" altLang="zh-CN" sz="3200" b="1">
                <a:latin typeface="Times New Roman" pitchFamily="18" charset="0"/>
              </a:rPr>
              <a:t>(Course))</a:t>
            </a:r>
            <a:endParaRPr lang="zh-CN" altLang="en-US" sz="3200" b="1">
              <a:latin typeface="Times New Roman" pitchFamily="18" charset="0"/>
            </a:endParaRPr>
          </a:p>
        </p:txBody>
      </p:sp>
      <p:sp>
        <p:nvSpPr>
          <p:cNvPr id="40968" name="Rectangle 6"/>
          <p:cNvSpPr>
            <a:spLocks noChangeArrowheads="1"/>
          </p:cNvSpPr>
          <p:nvPr/>
        </p:nvSpPr>
        <p:spPr bwMode="auto">
          <a:xfrm>
            <a:off x="650875" y="1143000"/>
            <a:ext cx="8820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sz="2800" b="1">
                <a:latin typeface="Times New Roman" pitchFamily="18" charset="0"/>
              </a:rPr>
              <a:t>在第一个表达式中，用笛卡尔积实现两个关系的查询</a:t>
            </a:r>
          </a:p>
        </p:txBody>
      </p:sp>
      <p:sp>
        <p:nvSpPr>
          <p:cNvPr id="1644551" name="AutoShape 7"/>
          <p:cNvSpPr>
            <a:spLocks noChangeArrowheads="1"/>
          </p:cNvSpPr>
          <p:nvPr/>
        </p:nvSpPr>
        <p:spPr bwMode="auto">
          <a:xfrm>
            <a:off x="3276600" y="2000250"/>
            <a:ext cx="1066800" cy="762000"/>
          </a:xfrm>
          <a:prstGeom prst="downArrow">
            <a:avLst>
              <a:gd name="adj1" fmla="val 50000"/>
              <a:gd name="adj2" fmla="val 25000"/>
            </a:avLst>
          </a:prstGeom>
          <a:gradFill rotWithShape="0">
            <a:gsLst>
              <a:gs pos="0">
                <a:srgbClr val="FFFFFF"/>
              </a:gs>
              <a:gs pos="100000">
                <a:srgbClr val="9999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1644552" name="Rectangle 8"/>
          <p:cNvSpPr>
            <a:spLocks noChangeArrowheads="1"/>
          </p:cNvSpPr>
          <p:nvPr/>
        </p:nvSpPr>
        <p:spPr bwMode="auto">
          <a:xfrm>
            <a:off x="4572000" y="2057400"/>
            <a:ext cx="5105400" cy="971550"/>
          </a:xfrm>
          <a:prstGeom prst="rect">
            <a:avLst/>
          </a:prstGeom>
          <a:solidFill>
            <a:srgbClr val="CCCCFF"/>
          </a:solidFill>
          <a:ln w="25400">
            <a:solidFill>
              <a:srgbClr val="6600FF"/>
            </a:solidFill>
            <a:miter lim="800000"/>
            <a:headEnd/>
            <a:tailEnd/>
          </a:ln>
          <a:effectLst/>
          <a:extLst>
            <a:ext uri="{AF507438-7753-43E0-B8FC-AC1667EBCBE1}">
              <a14:hiddenEffects xmlns:a14="http://schemas.microsoft.com/office/drawing/2010/main">
                <a:effectLst>
                  <a:outerShdw dist="107763" dir="18900000" algn="ctr" rotWithShape="0">
                    <a:schemeClr val="tx1"/>
                  </a:outerShdw>
                </a:effectLst>
              </a14:hiddenEffects>
            </a:ext>
          </a:extLst>
        </p:spPr>
        <p:txBody>
          <a:bodyPr>
            <a:spAutoFit/>
          </a:bodyPr>
          <a:lstStyle/>
          <a:p>
            <a:pPr algn="l"/>
            <a:r>
              <a:rPr lang="zh-CN" altLang="en-US" sz="2800" b="1">
                <a:latin typeface="Times New Roman" pitchFamily="18" charset="0"/>
              </a:rPr>
              <a:t>选择条件</a:t>
            </a:r>
            <a:r>
              <a:rPr lang="en-US" altLang="zh-CN" sz="2800" b="1">
                <a:latin typeface="Times New Roman" pitchFamily="18" charset="0"/>
              </a:rPr>
              <a:t>Course.Cno = SC.Cno</a:t>
            </a:r>
            <a:r>
              <a:rPr lang="zh-CN" altLang="en-US" sz="2800" b="1">
                <a:latin typeface="Times New Roman" pitchFamily="18" charset="0"/>
              </a:rPr>
              <a:t>与笛卡尔积组合成连接操作</a:t>
            </a:r>
          </a:p>
        </p:txBody>
      </p:sp>
      <p:sp>
        <p:nvSpPr>
          <p:cNvPr id="1644553" name="AutoShape 9"/>
          <p:cNvSpPr>
            <a:spLocks noChangeArrowheads="1"/>
          </p:cNvSpPr>
          <p:nvPr/>
        </p:nvSpPr>
        <p:spPr bwMode="auto">
          <a:xfrm>
            <a:off x="3276600" y="3632200"/>
            <a:ext cx="1066800" cy="762000"/>
          </a:xfrm>
          <a:prstGeom prst="downArrow">
            <a:avLst>
              <a:gd name="adj1" fmla="val 50000"/>
              <a:gd name="adj2" fmla="val 25000"/>
            </a:avLst>
          </a:prstGeom>
          <a:gradFill rotWithShape="0">
            <a:gsLst>
              <a:gs pos="0">
                <a:srgbClr val="FFFFFF"/>
              </a:gs>
              <a:gs pos="100000">
                <a:srgbClr val="9999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1644554" name="Rectangle 10"/>
          <p:cNvSpPr>
            <a:spLocks noChangeArrowheads="1"/>
          </p:cNvSpPr>
          <p:nvPr/>
        </p:nvSpPr>
        <p:spPr bwMode="auto">
          <a:xfrm>
            <a:off x="4419600" y="3556000"/>
            <a:ext cx="5334000" cy="971550"/>
          </a:xfrm>
          <a:prstGeom prst="rect">
            <a:avLst/>
          </a:prstGeom>
          <a:solidFill>
            <a:srgbClr val="CCCCFF"/>
          </a:solidFill>
          <a:ln w="25400">
            <a:solidFill>
              <a:srgbClr val="6600FF"/>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zh-CN" altLang="en-US" sz="2800" b="1">
                <a:latin typeface="Times New Roman" pitchFamily="18" charset="0"/>
              </a:rPr>
              <a:t>条件</a:t>
            </a:r>
            <a:r>
              <a:rPr lang="en-US" altLang="zh-CN" sz="2800" b="1">
                <a:latin typeface="Times New Roman" pitchFamily="18" charset="0"/>
              </a:rPr>
              <a:t>Course.Cname =‘DataBase’ </a:t>
            </a:r>
            <a:r>
              <a:rPr lang="zh-CN" altLang="en-US" sz="2800" b="1">
                <a:latin typeface="Times New Roman" pitchFamily="18" charset="0"/>
              </a:rPr>
              <a:t>移到连接操作中的关系</a:t>
            </a:r>
            <a:r>
              <a:rPr lang="en-US" altLang="zh-CN" sz="2800" b="1">
                <a:latin typeface="Times New Roman" pitchFamily="18" charset="0"/>
              </a:rPr>
              <a:t>Course</a:t>
            </a:r>
            <a:r>
              <a:rPr lang="zh-CN" altLang="en-US" sz="2800" b="1">
                <a:latin typeface="Times New Roman" pitchFamily="18" charset="0"/>
              </a:rPr>
              <a:t>中</a:t>
            </a:r>
          </a:p>
        </p:txBody>
      </p:sp>
      <p:sp>
        <p:nvSpPr>
          <p:cNvPr id="1644555" name="Text Box 11"/>
          <p:cNvSpPr txBox="1">
            <a:spLocks noChangeArrowheads="1"/>
          </p:cNvSpPr>
          <p:nvPr/>
        </p:nvSpPr>
        <p:spPr bwMode="auto">
          <a:xfrm>
            <a:off x="2792413" y="5445125"/>
            <a:ext cx="5734050" cy="1139825"/>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r>
              <a:rPr lang="zh-CN" altLang="en-US" sz="2800" b="1">
                <a:latin typeface="Times New Roman" pitchFamily="18" charset="0"/>
              </a:rPr>
              <a:t>每一次变换都使参加连接的元组大大减少</a:t>
            </a:r>
            <a:r>
              <a:rPr lang="en-US" altLang="zh-CN" sz="2800" b="1">
                <a:latin typeface="Times New Roman" pitchFamily="18" charset="0"/>
              </a:rPr>
              <a:t>,</a:t>
            </a:r>
            <a:r>
              <a:rPr lang="zh-CN" altLang="en-US" sz="2800" b="1">
                <a:latin typeface="Times New Roman" pitchFamily="18" charset="0"/>
              </a:rPr>
              <a:t>这就是代数优化</a:t>
            </a:r>
            <a:endParaRPr lang="en-US" altLang="zh-CN" sz="28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4551"/>
                                        </p:tgtEl>
                                        <p:attrNameLst>
                                          <p:attrName>style.visibility</p:attrName>
                                        </p:attrNameLst>
                                      </p:cBhvr>
                                      <p:to>
                                        <p:strVal val="visible"/>
                                      </p:to>
                                    </p:set>
                                    <p:animEffect transition="in" filter="wipe(up)">
                                      <p:cBhvr>
                                        <p:cTn id="7" dur="500"/>
                                        <p:tgtEl>
                                          <p:spTgt spid="164455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44552"/>
                                        </p:tgtEl>
                                        <p:attrNameLst>
                                          <p:attrName>style.visibility</p:attrName>
                                        </p:attrNameLst>
                                      </p:cBhvr>
                                      <p:to>
                                        <p:strVal val="visible"/>
                                      </p:to>
                                    </p:set>
                                    <p:animEffect transition="in" filter="wipe(left)">
                                      <p:cBhvr>
                                        <p:cTn id="11" dur="500"/>
                                        <p:tgtEl>
                                          <p:spTgt spid="16445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44547">
                                            <p:txEl>
                                              <p:pRg st="0" end="0"/>
                                            </p:txEl>
                                          </p:spTgt>
                                        </p:tgtEl>
                                        <p:attrNameLst>
                                          <p:attrName>style.visibility</p:attrName>
                                        </p:attrNameLst>
                                      </p:cBhvr>
                                      <p:to>
                                        <p:strVal val="visible"/>
                                      </p:to>
                                    </p:set>
                                    <p:animEffect transition="in" filter="wipe(up)">
                                      <p:cBhvr>
                                        <p:cTn id="15" dur="500"/>
                                        <p:tgtEl>
                                          <p:spTgt spid="164454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4553"/>
                                        </p:tgtEl>
                                        <p:attrNameLst>
                                          <p:attrName>style.visibility</p:attrName>
                                        </p:attrNameLst>
                                      </p:cBhvr>
                                      <p:to>
                                        <p:strVal val="visible"/>
                                      </p:to>
                                    </p:set>
                                    <p:animEffect transition="in" filter="wipe(up)">
                                      <p:cBhvr>
                                        <p:cTn id="20" dur="500"/>
                                        <p:tgtEl>
                                          <p:spTgt spid="1644553"/>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644554"/>
                                        </p:tgtEl>
                                        <p:attrNameLst>
                                          <p:attrName>style.visibility</p:attrName>
                                        </p:attrNameLst>
                                      </p:cBhvr>
                                      <p:to>
                                        <p:strVal val="visible"/>
                                      </p:to>
                                    </p:set>
                                    <p:animEffect transition="in" filter="wipe(left)">
                                      <p:cBhvr>
                                        <p:cTn id="24" dur="500"/>
                                        <p:tgtEl>
                                          <p:spTgt spid="1644554"/>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4549"/>
                                        </p:tgtEl>
                                        <p:attrNameLst>
                                          <p:attrName>style.visibility</p:attrName>
                                        </p:attrNameLst>
                                      </p:cBhvr>
                                      <p:to>
                                        <p:strVal val="visible"/>
                                      </p:to>
                                    </p:set>
                                    <p:animEffect transition="in" filter="wipe(up)">
                                      <p:cBhvr>
                                        <p:cTn id="28" dur="500"/>
                                        <p:tgtEl>
                                          <p:spTgt spid="16445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644555"/>
                                        </p:tgtEl>
                                        <p:attrNameLst>
                                          <p:attrName>style.visibility</p:attrName>
                                        </p:attrNameLst>
                                      </p:cBhvr>
                                      <p:to>
                                        <p:strVal val="visible"/>
                                      </p:to>
                                    </p:set>
                                    <p:animEffect transition="in" filter="box(in)">
                                      <p:cBhvr>
                                        <p:cTn id="33" dur="500"/>
                                        <p:tgtEl>
                                          <p:spTgt spid="1644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47" grpId="0" build="p" autoUpdateAnimBg="0" advAuto="0"/>
      <p:bldP spid="1644549" grpId="0" autoUpdateAnimBg="0"/>
      <p:bldP spid="1644551" grpId="0" animBg="1"/>
      <p:bldP spid="1644552" grpId="0" animBg="1" autoUpdateAnimBg="0"/>
      <p:bldP spid="1644553" grpId="0" animBg="1"/>
      <p:bldP spid="1644554" grpId="0" animBg="1" autoUpdateAnimBg="0"/>
      <p:bldP spid="164455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C5ADB47-CE7C-49AB-B8EC-EAF1A7410201}" type="slidenum">
              <a:rPr lang="zh-CN" altLang="en-US" sz="2000" smtClean="0"/>
              <a:pPr/>
              <a:t>39</a:t>
            </a:fld>
            <a:endParaRPr lang="en-US" altLang="zh-CN" sz="2000"/>
          </a:p>
        </p:txBody>
      </p:sp>
      <p:sp>
        <p:nvSpPr>
          <p:cNvPr id="4198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D74C3E8-755C-4FAA-AFF4-741070D6B2D4}" type="datetime1">
              <a:rPr lang="zh-CN" altLang="en-US" sz="1800" smtClean="0"/>
              <a:pPr/>
              <a:t>2024/4/17</a:t>
            </a:fld>
            <a:endParaRPr lang="en-US" altLang="zh-CN" sz="1000"/>
          </a:p>
        </p:txBody>
      </p:sp>
      <p:sp>
        <p:nvSpPr>
          <p:cNvPr id="1528834" name="Rectangle 2"/>
          <p:cNvSpPr>
            <a:spLocks noGrp="1" noChangeArrowheads="1"/>
          </p:cNvSpPr>
          <p:nvPr>
            <p:ph type="title"/>
          </p:nvPr>
        </p:nvSpPr>
        <p:spPr/>
        <p:txBody>
          <a:bodyPr/>
          <a:lstStyle/>
          <a:p>
            <a:pPr>
              <a:defRPr/>
            </a:pPr>
            <a:r>
              <a:rPr lang="en-US" altLang="en-US"/>
              <a:t>5.2.2	查询优化实例</a:t>
            </a:r>
            <a:endParaRPr lang="zh-CN" altLang="en-US"/>
          </a:p>
        </p:txBody>
      </p:sp>
      <p:sp>
        <p:nvSpPr>
          <p:cNvPr id="41989" name="Rectangle 3"/>
          <p:cNvSpPr>
            <a:spLocks noGrp="1" noChangeArrowheads="1"/>
          </p:cNvSpPr>
          <p:nvPr>
            <p:ph type="body" idx="1"/>
          </p:nvPr>
        </p:nvSpPr>
        <p:spPr>
          <a:xfrm>
            <a:off x="650875" y="1143000"/>
            <a:ext cx="8820150" cy="5607050"/>
          </a:xfrm>
        </p:spPr>
        <p:txBody>
          <a:bodyPr/>
          <a:lstStyle/>
          <a:p>
            <a:pPr marL="342900" indent="-342900" algn="ctr" defTabSz="914400">
              <a:lnSpc>
                <a:spcPct val="85000"/>
              </a:lnSpc>
              <a:spcBef>
                <a:spcPct val="0"/>
              </a:spcBef>
              <a:buClrTx/>
              <a:buSzTx/>
              <a:buFontTx/>
              <a:buNone/>
            </a:pPr>
            <a:r>
              <a:rPr lang="zh-CN" altLang="en-US">
                <a:sym typeface="Symbol" pitchFamily="18" charset="2"/>
              </a:rPr>
              <a:t></a:t>
            </a:r>
            <a:r>
              <a:rPr lang="en-US" altLang="zh-CN"/>
              <a:t> </a:t>
            </a:r>
            <a:r>
              <a:rPr lang="en-US" altLang="zh-CN" baseline="-25000"/>
              <a:t>Sname</a:t>
            </a:r>
            <a:r>
              <a:rPr lang="en-US" altLang="zh-CN"/>
              <a:t>(SC</a:t>
            </a:r>
            <a:r>
              <a:rPr lang="en-US" altLang="zh-CN" sz="3200">
                <a:latin typeface="Lucida Sans Unicode" pitchFamily="34" charset="0"/>
              </a:rPr>
              <a:t>⋈</a:t>
            </a:r>
            <a:r>
              <a:rPr lang="en-US" altLang="zh-CN"/>
              <a:t> </a:t>
            </a:r>
            <a:r>
              <a:rPr lang="en-US" altLang="zh-CN">
                <a:sym typeface="Symbol" pitchFamily="18" charset="2"/>
              </a:rPr>
              <a:t></a:t>
            </a:r>
            <a:r>
              <a:rPr lang="en-US" altLang="zh-CN"/>
              <a:t> </a:t>
            </a:r>
            <a:r>
              <a:rPr lang="en-US" altLang="zh-CN" baseline="-25000"/>
              <a:t>Course.Cname=‘DataBase’</a:t>
            </a:r>
            <a:r>
              <a:rPr lang="en-US" altLang="zh-CN"/>
              <a:t>(Course))</a:t>
            </a:r>
            <a:r>
              <a:rPr lang="en-US" altLang="zh-CN">
                <a:latin typeface="Courier New" pitchFamily="49" charset="0"/>
              </a:rPr>
              <a:t> </a:t>
            </a:r>
            <a:endParaRPr lang="en-US" altLang="zh-CN"/>
          </a:p>
          <a:p>
            <a:pPr marL="342900" indent="-342900" defTabSz="914400">
              <a:lnSpc>
                <a:spcPct val="85000"/>
              </a:lnSpc>
              <a:spcBef>
                <a:spcPct val="0"/>
              </a:spcBef>
              <a:buClrTx/>
              <a:buSzTx/>
              <a:buFontTx/>
              <a:buNone/>
            </a:pPr>
            <a:r>
              <a:rPr lang="zh-CN" altLang="en-US"/>
              <a:t>假设</a:t>
            </a:r>
            <a:r>
              <a:rPr lang="en-US" altLang="zh-CN"/>
              <a:t>SC</a:t>
            </a:r>
            <a:r>
              <a:rPr lang="zh-CN" altLang="en-US"/>
              <a:t>表在</a:t>
            </a:r>
            <a:r>
              <a:rPr lang="en-US" altLang="zh-CN"/>
              <a:t>Cno</a:t>
            </a:r>
            <a:r>
              <a:rPr lang="zh-CN" altLang="en-US"/>
              <a:t>上有索引，</a:t>
            </a:r>
          </a:p>
          <a:p>
            <a:pPr marL="342900" indent="-342900" algn="just" defTabSz="914400">
              <a:lnSpc>
                <a:spcPct val="85000"/>
              </a:lnSpc>
              <a:spcBef>
                <a:spcPct val="0"/>
              </a:spcBef>
              <a:buFont typeface="Wingdings" pitchFamily="2" charset="2"/>
              <a:buNone/>
            </a:pPr>
            <a:r>
              <a:rPr lang="zh-CN" altLang="en-US">
                <a:latin typeface="Courier New" pitchFamily="49" charset="0"/>
              </a:rPr>
              <a:t> </a:t>
            </a:r>
            <a:r>
              <a:rPr lang="en-US" altLang="zh-CN"/>
              <a:t>① </a:t>
            </a:r>
            <a:r>
              <a:rPr lang="en-US" altLang="zh-CN">
                <a:sym typeface="Symbol" pitchFamily="18" charset="2"/>
              </a:rPr>
              <a:t></a:t>
            </a:r>
            <a:endParaRPr lang="en-US" altLang="zh-CN"/>
          </a:p>
          <a:p>
            <a:pPr marL="342900" indent="-342900" algn="just" defTabSz="914400">
              <a:lnSpc>
                <a:spcPct val="85000"/>
              </a:lnSpc>
              <a:spcBef>
                <a:spcPct val="0"/>
              </a:spcBef>
              <a:buFont typeface="Wingdings" pitchFamily="2" charset="2"/>
              <a:buNone/>
            </a:pPr>
            <a:r>
              <a:rPr lang="zh-CN" altLang="en-US"/>
              <a:t>   读</a:t>
            </a:r>
            <a:r>
              <a:rPr lang="en-US" altLang="zh-CN"/>
              <a:t>Course</a:t>
            </a:r>
            <a:r>
              <a:rPr lang="zh-CN" altLang="en-US"/>
              <a:t>表总块数</a:t>
            </a:r>
            <a:r>
              <a:rPr lang="en-US" altLang="zh-CN"/>
              <a:t>= 100/10=10</a:t>
            </a:r>
            <a:r>
              <a:rPr lang="zh-CN" altLang="en-US"/>
              <a:t>块</a:t>
            </a:r>
          </a:p>
          <a:p>
            <a:pPr marL="342900" indent="-342900" algn="just" defTabSz="914400">
              <a:lnSpc>
                <a:spcPct val="85000"/>
              </a:lnSpc>
              <a:spcBef>
                <a:spcPct val="0"/>
              </a:spcBef>
              <a:buFont typeface="Wingdings" pitchFamily="2" charset="2"/>
              <a:buNone/>
            </a:pPr>
            <a:r>
              <a:rPr lang="zh-CN" altLang="en-US"/>
              <a:t>	读数据时间 </a:t>
            </a:r>
            <a:r>
              <a:rPr lang="en-US" altLang="zh-CN"/>
              <a:t>=10/20=0.5</a:t>
            </a:r>
            <a:r>
              <a:rPr lang="zh-CN" altLang="en-US"/>
              <a:t>秒</a:t>
            </a:r>
          </a:p>
          <a:p>
            <a:pPr marL="342900" indent="-342900" algn="just" defTabSz="914400">
              <a:lnSpc>
                <a:spcPct val="85000"/>
              </a:lnSpc>
              <a:spcBef>
                <a:spcPct val="0"/>
              </a:spcBef>
              <a:buFont typeface="Wingdings" pitchFamily="2" charset="2"/>
              <a:buNone/>
            </a:pPr>
            <a:r>
              <a:rPr lang="zh-CN" altLang="en-US"/>
              <a:t>	中间结果大小</a:t>
            </a:r>
            <a:r>
              <a:rPr lang="en-US" altLang="zh-CN"/>
              <a:t>1</a:t>
            </a:r>
            <a:r>
              <a:rPr lang="zh-CN" altLang="en-US"/>
              <a:t>条  不必写入外存</a:t>
            </a:r>
          </a:p>
          <a:p>
            <a:pPr marL="342900" indent="-342900" algn="just" defTabSz="914400">
              <a:lnSpc>
                <a:spcPct val="85000"/>
              </a:lnSpc>
              <a:spcBef>
                <a:spcPct val="0"/>
              </a:spcBef>
              <a:buFont typeface="Wingdings" pitchFamily="2" charset="2"/>
              <a:buNone/>
            </a:pPr>
            <a:r>
              <a:rPr lang="en-US" altLang="zh-CN"/>
              <a:t>   ② </a:t>
            </a:r>
            <a:r>
              <a:rPr lang="en-US" altLang="zh-CN" sz="3600">
                <a:latin typeface="Lucida Sans Unicode" pitchFamily="34" charset="0"/>
              </a:rPr>
              <a:t>⋈</a:t>
            </a:r>
            <a:endParaRPr lang="en-US" altLang="zh-CN"/>
          </a:p>
          <a:p>
            <a:pPr marL="342900" indent="-342900" algn="just" defTabSz="914400">
              <a:lnSpc>
                <a:spcPct val="85000"/>
              </a:lnSpc>
              <a:spcBef>
                <a:spcPct val="0"/>
              </a:spcBef>
              <a:buFont typeface="Wingdings" pitchFamily="2" charset="2"/>
              <a:buNone/>
            </a:pPr>
            <a:r>
              <a:rPr lang="en-US" altLang="zh-CN"/>
              <a:t> 	</a:t>
            </a:r>
            <a:r>
              <a:rPr lang="zh-CN" altLang="en-US"/>
              <a:t>不用读取全部的</a:t>
            </a:r>
            <a:r>
              <a:rPr lang="en-US" altLang="zh-CN"/>
              <a:t>SC</a:t>
            </a:r>
            <a:r>
              <a:rPr lang="zh-CN" altLang="en-US"/>
              <a:t>元组，而只需要读入与课程名“</a:t>
            </a:r>
            <a:r>
              <a:rPr lang="en-US" altLang="zh-CN"/>
              <a:t>DataBase”</a:t>
            </a:r>
            <a:r>
              <a:rPr lang="zh-CN" altLang="en-US"/>
              <a:t>相对应的课程代码</a:t>
            </a:r>
            <a:r>
              <a:rPr lang="en-US" altLang="zh-CN"/>
              <a:t>Cno</a:t>
            </a:r>
            <a:r>
              <a:rPr lang="zh-CN" altLang="en-US"/>
              <a:t>相同的那些元组，那么读入</a:t>
            </a:r>
            <a:r>
              <a:rPr lang="en-US" altLang="zh-CN"/>
              <a:t>SC</a:t>
            </a:r>
            <a:r>
              <a:rPr lang="zh-CN" altLang="en-US"/>
              <a:t>的元组数将从</a:t>
            </a:r>
            <a:r>
              <a:rPr lang="en-US" altLang="zh-CN"/>
              <a:t>10000</a:t>
            </a:r>
            <a:r>
              <a:rPr lang="zh-CN" altLang="en-US"/>
              <a:t>降到</a:t>
            </a:r>
            <a:r>
              <a:rPr lang="en-US" altLang="zh-CN"/>
              <a:t>100</a:t>
            </a:r>
            <a:r>
              <a:rPr lang="zh-CN" altLang="en-US"/>
              <a:t>，</a:t>
            </a:r>
          </a:p>
          <a:p>
            <a:pPr marL="342900" indent="-342900" algn="just" defTabSz="914400">
              <a:lnSpc>
                <a:spcPct val="85000"/>
              </a:lnSpc>
              <a:spcBef>
                <a:spcPct val="0"/>
              </a:spcBef>
              <a:buFont typeface="Wingdings" pitchFamily="2" charset="2"/>
              <a:buNone/>
            </a:pPr>
            <a:r>
              <a:rPr lang="zh-CN" altLang="en-US"/>
              <a:t>    总块数</a:t>
            </a:r>
            <a:r>
              <a:rPr lang="en-US" altLang="zh-CN"/>
              <a:t>= 100/100</a:t>
            </a:r>
            <a:r>
              <a:rPr lang="zh-CN" altLang="en-US"/>
              <a:t>＝</a:t>
            </a:r>
            <a:r>
              <a:rPr lang="en-US" altLang="zh-CN"/>
              <a:t>1</a:t>
            </a:r>
            <a:r>
              <a:rPr lang="zh-CN" altLang="en-US"/>
              <a:t>块 </a:t>
            </a:r>
          </a:p>
          <a:p>
            <a:pPr marL="342900" indent="-342900" algn="just" defTabSz="914400">
              <a:lnSpc>
                <a:spcPct val="85000"/>
              </a:lnSpc>
              <a:spcBef>
                <a:spcPct val="0"/>
              </a:spcBef>
              <a:buFont typeface="Wingdings" pitchFamily="2" charset="2"/>
              <a:buNone/>
            </a:pPr>
            <a:r>
              <a:rPr lang="zh-CN" altLang="en-US"/>
              <a:t>	读数据时间 </a:t>
            </a:r>
            <a:r>
              <a:rPr lang="en-US" altLang="zh-CN"/>
              <a:t>=1/20=0.05</a:t>
            </a:r>
            <a:r>
              <a:rPr lang="zh-CN" altLang="en-US"/>
              <a:t>秒</a:t>
            </a:r>
          </a:p>
          <a:p>
            <a:pPr marL="342900" indent="-342900" algn="just" defTabSz="914400">
              <a:lnSpc>
                <a:spcPct val="85000"/>
              </a:lnSpc>
              <a:spcBef>
                <a:spcPct val="0"/>
              </a:spcBef>
              <a:buFont typeface="Wingdings" pitchFamily="2" charset="2"/>
              <a:buNone/>
            </a:pPr>
            <a:r>
              <a:rPr lang="en-US" altLang="zh-CN"/>
              <a:t>   ③ </a:t>
            </a:r>
            <a:r>
              <a:rPr lang="zh-CN" altLang="en-US">
                <a:sym typeface="Symbol" pitchFamily="18" charset="2"/>
              </a:rPr>
              <a:t></a:t>
            </a:r>
            <a:r>
              <a:rPr lang="en-US" altLang="zh-CN"/>
              <a:t> </a:t>
            </a:r>
          </a:p>
          <a:p>
            <a:pPr marL="342900" indent="-342900" algn="just" defTabSz="914400">
              <a:lnSpc>
                <a:spcPct val="85000"/>
              </a:lnSpc>
              <a:spcBef>
                <a:spcPct val="0"/>
              </a:spcBef>
              <a:buFont typeface="Wingdings" pitchFamily="2" charset="2"/>
              <a:buNone/>
            </a:pPr>
            <a:r>
              <a:rPr lang="zh-CN" altLang="en-US"/>
              <a:t>    </a:t>
            </a:r>
            <a:r>
              <a:rPr lang="zh-CN" altLang="en-US">
                <a:solidFill>
                  <a:srgbClr val="FF0000"/>
                </a:solidFill>
              </a:rPr>
              <a:t>基于索引扫描的方法能进一步提高查询的性能，这就是物理优化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C5B2771-78B6-4ADF-AEE8-A68BD7675850}" type="slidenum">
              <a:rPr lang="zh-CN" altLang="en-US" sz="2000" smtClean="0"/>
              <a:pPr/>
              <a:t>4</a:t>
            </a:fld>
            <a:endParaRPr lang="en-US" altLang="zh-CN" sz="2000"/>
          </a:p>
        </p:txBody>
      </p:sp>
      <p:sp>
        <p:nvSpPr>
          <p:cNvPr id="614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BCA82FA-ADE9-4F6A-82B5-D81A33324AB5}" type="datetime1">
              <a:rPr lang="zh-CN" altLang="en-US" sz="1800" smtClean="0"/>
              <a:pPr/>
              <a:t>2024/4/17</a:t>
            </a:fld>
            <a:endParaRPr lang="en-US" altLang="zh-CN" sz="1000"/>
          </a:p>
        </p:txBody>
      </p:sp>
      <p:sp>
        <p:nvSpPr>
          <p:cNvPr id="1576962" name="Rectangle 2"/>
          <p:cNvSpPr>
            <a:spLocks noGrp="1" noChangeArrowheads="1"/>
          </p:cNvSpPr>
          <p:nvPr>
            <p:ph type="title"/>
          </p:nvPr>
        </p:nvSpPr>
        <p:spPr/>
        <p:txBody>
          <a:bodyPr/>
          <a:lstStyle/>
          <a:p>
            <a:pPr>
              <a:defRPr/>
            </a:pPr>
            <a:r>
              <a:rPr lang="zh-CN" altLang="en-US"/>
              <a:t>5.1.1	查询处理过程</a:t>
            </a:r>
          </a:p>
        </p:txBody>
      </p:sp>
      <p:graphicFrame>
        <p:nvGraphicFramePr>
          <p:cNvPr id="1576964" name="Object 4"/>
          <p:cNvGraphicFramePr>
            <a:graphicFrameLocks noChangeAspect="1"/>
          </p:cNvGraphicFramePr>
          <p:nvPr/>
        </p:nvGraphicFramePr>
        <p:xfrm>
          <a:off x="209550" y="76200"/>
          <a:ext cx="2762250" cy="6477000"/>
        </p:xfrm>
        <a:graphic>
          <a:graphicData uri="http://schemas.openxmlformats.org/presentationml/2006/ole">
            <mc:AlternateContent xmlns:mc="http://schemas.openxmlformats.org/markup-compatibility/2006">
              <mc:Choice xmlns:v="urn:schemas-microsoft-com:vml" Requires="v">
                <p:oleObj name="位图图像" r:id="rId2" imgW="1380952" imgH="3467584" progId="Paint.Picture">
                  <p:embed/>
                </p:oleObj>
              </mc:Choice>
              <mc:Fallback>
                <p:oleObj name="位图图像" r:id="rId2" imgW="1380952" imgH="3467584"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76200"/>
                        <a:ext cx="276225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pSp>
        <p:nvGrpSpPr>
          <p:cNvPr id="1576965" name="Group 5"/>
          <p:cNvGrpSpPr>
            <a:grpSpLocks/>
          </p:cNvGrpSpPr>
          <p:nvPr/>
        </p:nvGrpSpPr>
        <p:grpSpPr bwMode="auto">
          <a:xfrm>
            <a:off x="3200400" y="457200"/>
            <a:ext cx="6400800" cy="1139825"/>
            <a:chOff x="192" y="1104"/>
            <a:chExt cx="2496" cy="718"/>
          </a:xfrm>
        </p:grpSpPr>
        <p:sp>
          <p:nvSpPr>
            <p:cNvPr id="6163" name="Text Box 6"/>
            <p:cNvSpPr txBox="1">
              <a:spLocks noChangeArrowheads="1"/>
            </p:cNvSpPr>
            <p:nvPr/>
          </p:nvSpPr>
          <p:spPr bwMode="auto">
            <a:xfrm>
              <a:off x="249" y="1104"/>
              <a:ext cx="2439" cy="718"/>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对查询语句进行扫描、词法分析和语法分析 </a:t>
              </a:r>
            </a:p>
          </p:txBody>
        </p:sp>
        <p:sp>
          <p:nvSpPr>
            <p:cNvPr id="1576967" name="Oval 7"/>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1</a:t>
              </a:r>
            </a:p>
          </p:txBody>
        </p:sp>
      </p:grpSp>
      <p:grpSp>
        <p:nvGrpSpPr>
          <p:cNvPr id="1576968" name="Group 8"/>
          <p:cNvGrpSpPr>
            <a:grpSpLocks/>
          </p:cNvGrpSpPr>
          <p:nvPr/>
        </p:nvGrpSpPr>
        <p:grpSpPr bwMode="auto">
          <a:xfrm>
            <a:off x="3200400" y="1984375"/>
            <a:ext cx="6400800" cy="1139825"/>
            <a:chOff x="192" y="1104"/>
            <a:chExt cx="2496" cy="718"/>
          </a:xfrm>
        </p:grpSpPr>
        <p:sp>
          <p:nvSpPr>
            <p:cNvPr id="6161" name="Text Box 9"/>
            <p:cNvSpPr txBox="1">
              <a:spLocks noChangeArrowheads="1"/>
            </p:cNvSpPr>
            <p:nvPr/>
          </p:nvSpPr>
          <p:spPr bwMode="auto">
            <a:xfrm>
              <a:off x="249" y="1104"/>
              <a:ext cx="2439" cy="718"/>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根据数据字典中的用户权限和完整性约束定义对用户的存取权限进行检查</a:t>
              </a:r>
            </a:p>
          </p:txBody>
        </p:sp>
        <p:sp>
          <p:nvSpPr>
            <p:cNvPr id="1576970" name="Oval 10"/>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2</a:t>
              </a:r>
            </a:p>
          </p:txBody>
        </p:sp>
      </p:grpSp>
      <p:grpSp>
        <p:nvGrpSpPr>
          <p:cNvPr id="1576971" name="Group 11"/>
          <p:cNvGrpSpPr>
            <a:grpSpLocks/>
          </p:cNvGrpSpPr>
          <p:nvPr/>
        </p:nvGrpSpPr>
        <p:grpSpPr bwMode="auto">
          <a:xfrm>
            <a:off x="3200400" y="3111500"/>
            <a:ext cx="6400800" cy="1993900"/>
            <a:chOff x="192" y="1104"/>
            <a:chExt cx="2496" cy="1256"/>
          </a:xfrm>
        </p:grpSpPr>
        <p:sp>
          <p:nvSpPr>
            <p:cNvPr id="6159" name="Text Box 12"/>
            <p:cNvSpPr txBox="1">
              <a:spLocks noChangeArrowheads="1"/>
            </p:cNvSpPr>
            <p:nvPr/>
          </p:nvSpPr>
          <p:spPr bwMode="auto">
            <a:xfrm>
              <a:off x="249" y="1104"/>
              <a:ext cx="2439" cy="1256"/>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把</a:t>
              </a:r>
              <a:r>
                <a:rPr lang="en-US" altLang="zh-CN" sz="2800" b="1">
                  <a:latin typeface="Times New Roman" pitchFamily="18" charset="0"/>
                </a:rPr>
                <a:t>SQL</a:t>
              </a:r>
              <a:r>
                <a:rPr lang="zh-CN" altLang="en-US" sz="2800" b="1">
                  <a:latin typeface="Times New Roman" pitchFamily="18" charset="0"/>
                </a:rPr>
                <a:t>查询语句转换成等价的关系代数表达式</a:t>
              </a:r>
            </a:p>
            <a:p>
              <a:pPr algn="l">
                <a:buClr>
                  <a:srgbClr val="27305F"/>
                </a:buClr>
              </a:pPr>
              <a:r>
                <a:rPr lang="zh-CN" altLang="en-US" sz="2800" b="1">
                  <a:latin typeface="Times New Roman" pitchFamily="18" charset="0"/>
                </a:rPr>
                <a:t>一般都用查询树</a:t>
              </a:r>
              <a:r>
                <a:rPr lang="en-US" altLang="zh-CN" sz="2800" b="1">
                  <a:latin typeface="Times New Roman" pitchFamily="18" charset="0"/>
                </a:rPr>
                <a:t>(</a:t>
              </a:r>
              <a:r>
                <a:rPr lang="zh-CN" altLang="en-US" sz="2800" b="1">
                  <a:latin typeface="Times New Roman" pitchFamily="18" charset="0"/>
                </a:rPr>
                <a:t>语法分析树</a:t>
              </a:r>
              <a:r>
                <a:rPr lang="en-US" altLang="zh-CN" sz="2800" b="1">
                  <a:latin typeface="Times New Roman" pitchFamily="18" charset="0"/>
                </a:rPr>
                <a:t>)</a:t>
              </a:r>
              <a:r>
                <a:rPr lang="zh-CN" altLang="en-US" sz="2800" b="1">
                  <a:latin typeface="Times New Roman" pitchFamily="18" charset="0"/>
                </a:rPr>
                <a:t>来表示扩展的关系代数表达式</a:t>
              </a:r>
            </a:p>
          </p:txBody>
        </p:sp>
        <p:sp>
          <p:nvSpPr>
            <p:cNvPr id="1576973" name="Oval 13"/>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b="1">
                  <a:solidFill>
                    <a:schemeClr val="bg1"/>
                  </a:solidFill>
                  <a:effectLst>
                    <a:outerShdw blurRad="38100" dist="38100" dir="2700000" algn="tl">
                      <a:srgbClr val="000000"/>
                    </a:outerShdw>
                  </a:effectLst>
                  <a:latin typeface="Arial" pitchFamily="34" charset="0"/>
                  <a:ea typeface="宋体" pitchFamily="2" charset="-122"/>
                </a:rPr>
                <a:t>3</a:t>
              </a:r>
            </a:p>
          </p:txBody>
        </p:sp>
      </p:grpSp>
      <p:grpSp>
        <p:nvGrpSpPr>
          <p:cNvPr id="1576975" name="Group 15"/>
          <p:cNvGrpSpPr>
            <a:grpSpLocks/>
          </p:cNvGrpSpPr>
          <p:nvPr/>
        </p:nvGrpSpPr>
        <p:grpSpPr bwMode="auto">
          <a:xfrm>
            <a:off x="3200400" y="3657600"/>
            <a:ext cx="6400800" cy="2847975"/>
            <a:chOff x="192" y="1104"/>
            <a:chExt cx="2496" cy="1836"/>
          </a:xfrm>
        </p:grpSpPr>
        <p:sp>
          <p:nvSpPr>
            <p:cNvPr id="6157" name="Text Box 16"/>
            <p:cNvSpPr txBox="1">
              <a:spLocks noChangeArrowheads="1"/>
            </p:cNvSpPr>
            <p:nvPr/>
          </p:nvSpPr>
          <p:spPr bwMode="auto">
            <a:xfrm>
              <a:off x="249" y="1104"/>
              <a:ext cx="2439" cy="1836"/>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选择一个高效执行的查询处理策略 </a:t>
              </a:r>
            </a:p>
            <a:p>
              <a:pPr algn="l">
                <a:buClr>
                  <a:srgbClr val="27305F"/>
                </a:buClr>
                <a:buFont typeface="Wingdings" pitchFamily="2" charset="2"/>
                <a:buNone/>
              </a:pPr>
              <a:r>
                <a:rPr lang="zh-CN" altLang="en-US" sz="2800" b="1">
                  <a:latin typeface="宋体" charset="-122"/>
                </a:rPr>
                <a:t>用关系代数优化法，利用一些等价变换规则进行代数优化。</a:t>
              </a:r>
            </a:p>
            <a:p>
              <a:pPr algn="l">
                <a:buClr>
                  <a:srgbClr val="27305F"/>
                </a:buClr>
                <a:buFont typeface="Wingdings" pitchFamily="2" charset="2"/>
                <a:buNone/>
              </a:pPr>
              <a:r>
                <a:rPr lang="zh-CN" altLang="en-US" sz="2800" b="1">
                  <a:latin typeface="宋体" charset="-122"/>
                </a:rPr>
                <a:t>结合索引、数据值的分布等数据存储特征，进一步改善查询效率。</a:t>
              </a:r>
            </a:p>
            <a:p>
              <a:pPr algn="l">
                <a:buClr>
                  <a:srgbClr val="27305F"/>
                </a:buClr>
                <a:buFont typeface="Wingdings" pitchFamily="2" charset="2"/>
                <a:buNone/>
              </a:pPr>
              <a:r>
                <a:rPr lang="zh-CN" altLang="en-US" sz="2800" b="1">
                  <a:latin typeface="宋体" charset="-122"/>
                </a:rPr>
                <a:t>在若干查询计划中选择代价最低的</a:t>
              </a:r>
              <a:endParaRPr lang="en-US" altLang="zh-CN" sz="2800" b="1">
                <a:latin typeface="Times New Roman" pitchFamily="18" charset="0"/>
              </a:endParaRPr>
            </a:p>
          </p:txBody>
        </p:sp>
        <p:sp>
          <p:nvSpPr>
            <p:cNvPr id="1576977" name="Oval 17"/>
            <p:cNvSpPr>
              <a:spLocks noChangeArrowheads="1"/>
            </p:cNvSpPr>
            <p:nvPr/>
          </p:nvSpPr>
          <p:spPr bwMode="auto">
            <a:xfrm>
              <a:off x="192" y="1152"/>
              <a:ext cx="196" cy="193"/>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b="1">
                  <a:solidFill>
                    <a:schemeClr val="bg1"/>
                  </a:solidFill>
                  <a:effectLst>
                    <a:outerShdw blurRad="38100" dist="38100" dir="2700000" algn="tl">
                      <a:srgbClr val="000000"/>
                    </a:outerShdw>
                  </a:effectLst>
                  <a:latin typeface="Arial" pitchFamily="34" charset="0"/>
                  <a:ea typeface="宋体" pitchFamily="2" charset="-122"/>
                </a:rPr>
                <a:t>4</a:t>
              </a:r>
            </a:p>
          </p:txBody>
        </p:sp>
      </p:grpSp>
      <p:grpSp>
        <p:nvGrpSpPr>
          <p:cNvPr id="1576978" name="Group 18"/>
          <p:cNvGrpSpPr>
            <a:grpSpLocks/>
          </p:cNvGrpSpPr>
          <p:nvPr/>
        </p:nvGrpSpPr>
        <p:grpSpPr bwMode="auto">
          <a:xfrm>
            <a:off x="3200400" y="5184775"/>
            <a:ext cx="6400800" cy="1139825"/>
            <a:chOff x="192" y="1104"/>
            <a:chExt cx="2496" cy="735"/>
          </a:xfrm>
        </p:grpSpPr>
        <p:sp>
          <p:nvSpPr>
            <p:cNvPr id="6155" name="Text Box 19"/>
            <p:cNvSpPr txBox="1">
              <a:spLocks noChangeArrowheads="1"/>
            </p:cNvSpPr>
            <p:nvPr/>
          </p:nvSpPr>
          <p:spPr bwMode="auto">
            <a:xfrm>
              <a:off x="249" y="1104"/>
              <a:ext cx="2439" cy="735"/>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r>
                <a:rPr lang="zh-CN" altLang="en-US" sz="2800" b="1">
                  <a:latin typeface="宋体" charset="-122"/>
                </a:rPr>
                <a:t>生成查询计划，其中包括如何访问数据库文件和如何存储中间结果等</a:t>
              </a:r>
              <a:endParaRPr lang="en-US" altLang="zh-CN" sz="2800" b="1">
                <a:latin typeface="宋体" charset="-122"/>
              </a:endParaRPr>
            </a:p>
          </p:txBody>
        </p:sp>
        <p:sp>
          <p:nvSpPr>
            <p:cNvPr id="1576980" name="Oval 20"/>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b="1">
                  <a:solidFill>
                    <a:schemeClr val="bg1"/>
                  </a:solidFill>
                  <a:effectLst>
                    <a:outerShdw blurRad="38100" dist="38100" dir="2700000" algn="tl">
                      <a:srgbClr val="000000"/>
                    </a:outerShdw>
                  </a:effectLst>
                  <a:latin typeface="Arial" pitchFamily="34" charset="0"/>
                  <a:ea typeface="宋体" pitchFamily="2" charset="-122"/>
                </a:rPr>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76964"/>
                                        </p:tgtEl>
                                        <p:attrNameLst>
                                          <p:attrName>style.visibility</p:attrName>
                                        </p:attrNameLst>
                                      </p:cBhvr>
                                      <p:to>
                                        <p:strVal val="visible"/>
                                      </p:to>
                                    </p:set>
                                    <p:animEffect transition="in" filter="wipe(up)">
                                      <p:cBhvr>
                                        <p:cTn id="7" dur="500"/>
                                        <p:tgtEl>
                                          <p:spTgt spid="1576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576965"/>
                                        </p:tgtEl>
                                        <p:attrNameLst>
                                          <p:attrName>style.visibility</p:attrName>
                                        </p:attrNameLst>
                                      </p:cBhvr>
                                      <p:to>
                                        <p:strVal val="visible"/>
                                      </p:to>
                                    </p:set>
                                    <p:anim calcmode="lin" valueType="num">
                                      <p:cBhvr>
                                        <p:cTn id="12" dur="500" fill="hold"/>
                                        <p:tgtEl>
                                          <p:spTgt spid="1576965"/>
                                        </p:tgtEl>
                                        <p:attrNameLst>
                                          <p:attrName>ppt_w</p:attrName>
                                        </p:attrNameLst>
                                      </p:cBhvr>
                                      <p:tavLst>
                                        <p:tav tm="0">
                                          <p:val>
                                            <p:fltVal val="0"/>
                                          </p:val>
                                        </p:tav>
                                        <p:tav tm="100000">
                                          <p:val>
                                            <p:strVal val="#ppt_w"/>
                                          </p:val>
                                        </p:tav>
                                      </p:tavLst>
                                    </p:anim>
                                    <p:anim calcmode="lin" valueType="num">
                                      <p:cBhvr>
                                        <p:cTn id="13" dur="500" fill="hold"/>
                                        <p:tgtEl>
                                          <p:spTgt spid="157696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65"/>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1576968"/>
                                        </p:tgtEl>
                                        <p:attrNameLst>
                                          <p:attrName>style.visibility</p:attrName>
                                        </p:attrNameLst>
                                      </p:cBhvr>
                                      <p:to>
                                        <p:strVal val="visible"/>
                                      </p:to>
                                    </p:set>
                                    <p:anim calcmode="lin" valueType="num">
                                      <p:cBhvr>
                                        <p:cTn id="18" dur="500" fill="hold"/>
                                        <p:tgtEl>
                                          <p:spTgt spid="1576968"/>
                                        </p:tgtEl>
                                        <p:attrNameLst>
                                          <p:attrName>ppt_w</p:attrName>
                                        </p:attrNameLst>
                                      </p:cBhvr>
                                      <p:tavLst>
                                        <p:tav tm="0">
                                          <p:val>
                                            <p:fltVal val="0"/>
                                          </p:val>
                                        </p:tav>
                                        <p:tav tm="100000">
                                          <p:val>
                                            <p:strVal val="#ppt_w"/>
                                          </p:val>
                                        </p:tav>
                                      </p:tavLst>
                                    </p:anim>
                                    <p:anim calcmode="lin" valueType="num">
                                      <p:cBhvr>
                                        <p:cTn id="19" dur="500" fill="hold"/>
                                        <p:tgtEl>
                                          <p:spTgt spid="157696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68"/>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1576971"/>
                                        </p:tgtEl>
                                        <p:attrNameLst>
                                          <p:attrName>style.visibility</p:attrName>
                                        </p:attrNameLst>
                                      </p:cBhvr>
                                      <p:to>
                                        <p:strVal val="visible"/>
                                      </p:to>
                                    </p:set>
                                    <p:anim calcmode="lin" valueType="num">
                                      <p:cBhvr>
                                        <p:cTn id="24" dur="500" fill="hold"/>
                                        <p:tgtEl>
                                          <p:spTgt spid="1576971"/>
                                        </p:tgtEl>
                                        <p:attrNameLst>
                                          <p:attrName>ppt_w</p:attrName>
                                        </p:attrNameLst>
                                      </p:cBhvr>
                                      <p:tavLst>
                                        <p:tav tm="0">
                                          <p:val>
                                            <p:fltVal val="0"/>
                                          </p:val>
                                        </p:tav>
                                        <p:tav tm="100000">
                                          <p:val>
                                            <p:strVal val="#ppt_w"/>
                                          </p:val>
                                        </p:tav>
                                      </p:tavLst>
                                    </p:anim>
                                    <p:anim calcmode="lin" valueType="num">
                                      <p:cBhvr>
                                        <p:cTn id="25" dur="500" fill="hold"/>
                                        <p:tgtEl>
                                          <p:spTgt spid="1576971"/>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71"/>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1576975"/>
                                        </p:tgtEl>
                                        <p:attrNameLst>
                                          <p:attrName>style.visibility</p:attrName>
                                        </p:attrNameLst>
                                      </p:cBhvr>
                                      <p:to>
                                        <p:strVal val="visible"/>
                                      </p:to>
                                    </p:set>
                                    <p:anim calcmode="lin" valueType="num">
                                      <p:cBhvr>
                                        <p:cTn id="30" dur="500" fill="hold"/>
                                        <p:tgtEl>
                                          <p:spTgt spid="1576975"/>
                                        </p:tgtEl>
                                        <p:attrNameLst>
                                          <p:attrName>ppt_w</p:attrName>
                                        </p:attrNameLst>
                                      </p:cBhvr>
                                      <p:tavLst>
                                        <p:tav tm="0">
                                          <p:val>
                                            <p:fltVal val="0"/>
                                          </p:val>
                                        </p:tav>
                                        <p:tav tm="100000">
                                          <p:val>
                                            <p:strVal val="#ppt_w"/>
                                          </p:val>
                                        </p:tav>
                                      </p:tavLst>
                                    </p:anim>
                                    <p:anim calcmode="lin" valueType="num">
                                      <p:cBhvr>
                                        <p:cTn id="31" dur="500" fill="hold"/>
                                        <p:tgtEl>
                                          <p:spTgt spid="157697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75"/>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1576978"/>
                                        </p:tgtEl>
                                        <p:attrNameLst>
                                          <p:attrName>style.visibility</p:attrName>
                                        </p:attrNameLst>
                                      </p:cBhvr>
                                      <p:to>
                                        <p:strVal val="visible"/>
                                      </p:to>
                                    </p:set>
                                    <p:anim calcmode="lin" valueType="num">
                                      <p:cBhvr>
                                        <p:cTn id="36" dur="500" fill="hold"/>
                                        <p:tgtEl>
                                          <p:spTgt spid="1576978"/>
                                        </p:tgtEl>
                                        <p:attrNameLst>
                                          <p:attrName>ppt_w</p:attrName>
                                        </p:attrNameLst>
                                      </p:cBhvr>
                                      <p:tavLst>
                                        <p:tav tm="0">
                                          <p:val>
                                            <p:fltVal val="0"/>
                                          </p:val>
                                        </p:tav>
                                        <p:tav tm="100000">
                                          <p:val>
                                            <p:strVal val="#ppt_w"/>
                                          </p:val>
                                        </p:tav>
                                      </p:tavLst>
                                    </p:anim>
                                    <p:anim calcmode="lin" valueType="num">
                                      <p:cBhvr>
                                        <p:cTn id="37" dur="500" fill="hold"/>
                                        <p:tgtEl>
                                          <p:spTgt spid="157697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B5FE1F0-96F3-46D8-9D18-CFEBABA10093}" type="slidenum">
              <a:rPr lang="zh-CN" altLang="en-US" sz="2000" smtClean="0"/>
              <a:pPr/>
              <a:t>40</a:t>
            </a:fld>
            <a:endParaRPr lang="en-US" altLang="zh-CN" sz="2000"/>
          </a:p>
        </p:txBody>
      </p:sp>
      <p:sp>
        <p:nvSpPr>
          <p:cNvPr id="4301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E3201B3-147E-4992-B46B-1E84FA19FE92}" type="datetime1">
              <a:rPr lang="zh-CN" altLang="en-US" sz="1800" smtClean="0"/>
              <a:pPr/>
              <a:t>2024/4/17</a:t>
            </a:fld>
            <a:endParaRPr lang="en-US" altLang="zh-CN" sz="1000"/>
          </a:p>
        </p:txBody>
      </p:sp>
      <p:sp>
        <p:nvSpPr>
          <p:cNvPr id="1645570" name="Rectangle 2"/>
          <p:cNvSpPr>
            <a:spLocks noGrp="1" noChangeArrowheads="1"/>
          </p:cNvSpPr>
          <p:nvPr>
            <p:ph type="title"/>
          </p:nvPr>
        </p:nvSpPr>
        <p:spPr>
          <a:xfrm>
            <a:off x="650875" y="311150"/>
            <a:ext cx="8820150" cy="603250"/>
          </a:xfrm>
        </p:spPr>
        <p:txBody>
          <a:bodyPr/>
          <a:lstStyle/>
          <a:p>
            <a:pPr defTabSz="914400">
              <a:defRPr/>
            </a:pPr>
            <a:r>
              <a:rPr lang="zh-CN" altLang="en-US" sz="4400"/>
              <a:t>第5章  关系查询处理和查询优化</a:t>
            </a:r>
          </a:p>
        </p:txBody>
      </p:sp>
      <p:sp>
        <p:nvSpPr>
          <p:cNvPr id="43013" name="Rectangle 3"/>
          <p:cNvSpPr>
            <a:spLocks noGrp="1" noChangeArrowheads="1"/>
          </p:cNvSpPr>
          <p:nvPr>
            <p:ph type="body" idx="1"/>
          </p:nvPr>
        </p:nvSpPr>
        <p:spPr>
          <a:xfrm>
            <a:off x="650875" y="1143000"/>
            <a:ext cx="8820150" cy="3051175"/>
          </a:xfrm>
        </p:spPr>
        <p:txBody>
          <a:bodyPr/>
          <a:lstStyle/>
          <a:p>
            <a:r>
              <a:rPr lang="en-US" altLang="zh-CN"/>
              <a:t>5.1	</a:t>
            </a:r>
            <a:r>
              <a:rPr lang="zh-CN" altLang="en-US"/>
              <a:t>关系数据库系统的查询处理</a:t>
            </a:r>
          </a:p>
          <a:p>
            <a:r>
              <a:rPr lang="en-US" altLang="zh-CN"/>
              <a:t>5.2	</a:t>
            </a:r>
            <a:r>
              <a:rPr lang="zh-CN" altLang="en-US"/>
              <a:t>关系数据库系统的查询优化</a:t>
            </a:r>
          </a:p>
          <a:p>
            <a:r>
              <a:rPr lang="en-US" altLang="zh-CN">
                <a:solidFill>
                  <a:srgbClr val="0000FF"/>
                </a:solidFill>
              </a:rPr>
              <a:t>5.3	</a:t>
            </a:r>
            <a:r>
              <a:rPr lang="zh-CN" altLang="en-US">
                <a:solidFill>
                  <a:srgbClr val="0000FF"/>
                </a:solidFill>
              </a:rPr>
              <a:t>代数优化</a:t>
            </a:r>
          </a:p>
          <a:p>
            <a:r>
              <a:rPr lang="en-US" altLang="zh-CN"/>
              <a:t>5.4	</a:t>
            </a:r>
            <a:r>
              <a:rPr lang="zh-CN" altLang="en-US"/>
              <a:t>基于存取路径的优化</a:t>
            </a:r>
          </a:p>
          <a:p>
            <a:r>
              <a:rPr lang="en-US" altLang="zh-CN"/>
              <a:t>5.5	</a:t>
            </a:r>
            <a:r>
              <a:rPr lang="zh-CN" altLang="en-US"/>
              <a:t>基于代价估算的优化</a:t>
            </a:r>
          </a:p>
          <a:p>
            <a:r>
              <a:rPr lang="zh-CN" altLang="en-US"/>
              <a:t>5.</a:t>
            </a:r>
            <a:r>
              <a:rPr lang="en-US" altLang="zh-CN"/>
              <a:t>6	</a:t>
            </a:r>
            <a:r>
              <a:rPr lang="zh-CN" altLang="en-US"/>
              <a:t>小结</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2D6EF01-B985-495B-9BA0-A20AA62D8CE9}" type="slidenum">
              <a:rPr lang="zh-CN" altLang="en-US" sz="2000" smtClean="0"/>
              <a:pPr/>
              <a:t>41</a:t>
            </a:fld>
            <a:endParaRPr lang="en-US" altLang="zh-CN" sz="2000"/>
          </a:p>
        </p:txBody>
      </p:sp>
      <p:sp>
        <p:nvSpPr>
          <p:cNvPr id="4403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5EDBED9-899F-48EE-ACF4-BD3C89C17B67}" type="datetime1">
              <a:rPr lang="zh-CN" altLang="en-US" sz="1800" smtClean="0"/>
              <a:pPr/>
              <a:t>2024/4/17</a:t>
            </a:fld>
            <a:endParaRPr lang="en-US" altLang="zh-CN" sz="1000"/>
          </a:p>
        </p:txBody>
      </p:sp>
      <p:sp>
        <p:nvSpPr>
          <p:cNvPr id="1533954" name="Rectangle 2"/>
          <p:cNvSpPr>
            <a:spLocks noGrp="1" noChangeArrowheads="1"/>
          </p:cNvSpPr>
          <p:nvPr>
            <p:ph type="title"/>
          </p:nvPr>
        </p:nvSpPr>
        <p:spPr/>
        <p:txBody>
          <a:bodyPr/>
          <a:lstStyle/>
          <a:p>
            <a:pPr>
              <a:defRPr/>
            </a:pPr>
            <a:r>
              <a:rPr lang="en-US" altLang="en-US" dirty="0"/>
              <a:t>5.3</a:t>
            </a:r>
            <a:r>
              <a:rPr lang="en-US" altLang="zh-CN" dirty="0"/>
              <a:t> </a:t>
            </a:r>
            <a:r>
              <a:rPr lang="en-US" altLang="en-US" dirty="0" err="1"/>
              <a:t>代数优化</a:t>
            </a:r>
            <a:endParaRPr lang="zh-CN" altLang="en-US" dirty="0"/>
          </a:p>
        </p:txBody>
      </p:sp>
      <p:sp>
        <p:nvSpPr>
          <p:cNvPr id="1533955" name="Rectangle 3"/>
          <p:cNvSpPr>
            <a:spLocks noGrp="1" noChangeArrowheads="1"/>
          </p:cNvSpPr>
          <p:nvPr>
            <p:ph type="body" idx="1"/>
          </p:nvPr>
        </p:nvSpPr>
        <p:spPr>
          <a:xfrm>
            <a:off x="650875" y="1046163"/>
            <a:ext cx="8820150" cy="5438775"/>
          </a:xfrm>
        </p:spPr>
        <p:txBody>
          <a:bodyPr/>
          <a:lstStyle/>
          <a:p>
            <a:pPr algn="just">
              <a:lnSpc>
                <a:spcPct val="110000"/>
              </a:lnSpc>
              <a:spcBef>
                <a:spcPct val="0"/>
              </a:spcBef>
            </a:pPr>
            <a:r>
              <a:rPr lang="zh-CN" altLang="en-US" dirty="0"/>
              <a:t>代数优化策略：通过对关系代数表达式的等价变换提高查询效率 </a:t>
            </a:r>
          </a:p>
          <a:p>
            <a:pPr algn="just">
              <a:lnSpc>
                <a:spcPct val="110000"/>
              </a:lnSpc>
              <a:spcBef>
                <a:spcPct val="0"/>
              </a:spcBef>
            </a:pPr>
            <a:r>
              <a:rPr lang="zh-CN" altLang="en-US" dirty="0"/>
              <a:t>关系代数表达式等价是指用相同的关系代替两个表达式中相应的关系所得到的结果是相同的，两个关系表达式</a:t>
            </a:r>
            <a:r>
              <a:rPr lang="en-US" altLang="zh-CN" dirty="0"/>
              <a:t>E</a:t>
            </a:r>
            <a:r>
              <a:rPr lang="en-US" altLang="zh-CN" baseline="-25000" dirty="0"/>
              <a:t>1</a:t>
            </a:r>
            <a:r>
              <a:rPr lang="zh-CN" altLang="en-US" dirty="0"/>
              <a:t>和</a:t>
            </a:r>
            <a:r>
              <a:rPr lang="en-US" altLang="zh-CN" dirty="0"/>
              <a:t>E</a:t>
            </a:r>
            <a:r>
              <a:rPr lang="en-US" altLang="zh-CN" baseline="-25000" dirty="0"/>
              <a:t>2</a:t>
            </a:r>
            <a:r>
              <a:rPr lang="zh-CN" altLang="en-US" dirty="0"/>
              <a:t>是等价的，可记为</a:t>
            </a:r>
            <a:r>
              <a:rPr lang="en-US" altLang="zh-CN" dirty="0"/>
              <a:t>E</a:t>
            </a:r>
            <a:r>
              <a:rPr lang="en-US" altLang="zh-CN" baseline="-25000" dirty="0"/>
              <a:t>1</a:t>
            </a:r>
            <a:r>
              <a:rPr lang="en-US" altLang="zh-CN" dirty="0"/>
              <a:t>≡E</a:t>
            </a:r>
            <a:r>
              <a:rPr lang="en-US" altLang="zh-CN" baseline="-25000" dirty="0"/>
              <a:t>2</a:t>
            </a:r>
            <a:r>
              <a:rPr lang="en-US" altLang="zh-CN" dirty="0"/>
              <a:t> </a:t>
            </a:r>
            <a:endParaRPr lang="zh-CN" altLang="en-US" dirty="0"/>
          </a:p>
          <a:p>
            <a:pPr algn="just">
              <a:lnSpc>
                <a:spcPct val="110000"/>
              </a:lnSpc>
              <a:spcBef>
                <a:spcPct val="0"/>
              </a:spcBef>
            </a:pPr>
            <a:r>
              <a:rPr lang="en-US" altLang="zh-CN" dirty="0"/>
              <a:t>5.3.1 </a:t>
            </a:r>
            <a:r>
              <a:rPr lang="zh-CN" altLang="en-US" dirty="0"/>
              <a:t>关系代数表达式的等价变换规则</a:t>
            </a:r>
          </a:p>
          <a:p>
            <a:pPr lvl="1">
              <a:lnSpc>
                <a:spcPct val="110000"/>
              </a:lnSpc>
              <a:spcBef>
                <a:spcPct val="0"/>
              </a:spcBef>
              <a:buClr>
                <a:srgbClr val="2C376C"/>
              </a:buClr>
            </a:pPr>
            <a:r>
              <a:rPr lang="zh-CN" altLang="en-US" dirty="0"/>
              <a:t>设</a:t>
            </a:r>
            <a:r>
              <a:rPr lang="en-US" altLang="zh-CN" dirty="0"/>
              <a:t>E</a:t>
            </a:r>
            <a:r>
              <a:rPr lang="en-US" altLang="zh-CN" baseline="-25000" dirty="0"/>
              <a:t>1</a:t>
            </a:r>
            <a:r>
              <a:rPr lang="zh-CN" altLang="en-US" dirty="0"/>
              <a:t>、</a:t>
            </a:r>
            <a:r>
              <a:rPr lang="en-US" altLang="zh-CN" dirty="0"/>
              <a:t>E</a:t>
            </a:r>
            <a:r>
              <a:rPr lang="en-US" altLang="zh-CN" baseline="-25000" dirty="0"/>
              <a:t>2</a:t>
            </a:r>
            <a:r>
              <a:rPr lang="zh-CN" altLang="en-US" dirty="0"/>
              <a:t>等是关系代数表达式，</a:t>
            </a:r>
            <a:r>
              <a:rPr lang="en-US" altLang="zh-CN" dirty="0"/>
              <a:t>F</a:t>
            </a:r>
            <a:r>
              <a:rPr lang="zh-CN" altLang="en-US" dirty="0"/>
              <a:t>是条件表达式</a:t>
            </a:r>
          </a:p>
          <a:p>
            <a:pPr lvl="1">
              <a:lnSpc>
                <a:spcPct val="110000"/>
              </a:lnSpc>
              <a:spcBef>
                <a:spcPct val="0"/>
              </a:spcBef>
              <a:buClr>
                <a:srgbClr val="2C376C"/>
              </a:buClr>
            </a:pPr>
            <a:r>
              <a:rPr lang="en-US" altLang="zh-CN" dirty="0"/>
              <a:t>l. </a:t>
            </a:r>
            <a:r>
              <a:rPr lang="zh-CN" altLang="en-US" dirty="0"/>
              <a:t>连接、笛卡尔积交换律</a:t>
            </a:r>
          </a:p>
          <a:p>
            <a:pPr lvl="2" algn="just">
              <a:lnSpc>
                <a:spcPct val="110000"/>
              </a:lnSpc>
              <a:spcBef>
                <a:spcPct val="0"/>
              </a:spcBef>
              <a:buClrTx/>
              <a:buFontTx/>
              <a:buNone/>
            </a:pPr>
            <a:r>
              <a:rPr lang="zh-CN" altLang="en-US" dirty="0"/>
              <a:t>	</a:t>
            </a:r>
            <a:r>
              <a:rPr lang="en-US" altLang="zh-CN" dirty="0"/>
              <a:t>E</a:t>
            </a:r>
            <a:r>
              <a:rPr lang="en-US" altLang="zh-CN" baseline="-25000" dirty="0"/>
              <a:t>1</a:t>
            </a:r>
            <a:r>
              <a:rPr lang="en-US" altLang="zh-CN" dirty="0"/>
              <a:t> ×  E</a:t>
            </a:r>
            <a:r>
              <a:rPr lang="en-US" altLang="zh-CN" baseline="-25000" dirty="0"/>
              <a:t>2</a:t>
            </a:r>
            <a:r>
              <a:rPr lang="en-US" altLang="zh-CN" dirty="0"/>
              <a:t>≡ E</a:t>
            </a:r>
            <a:r>
              <a:rPr lang="en-US" altLang="zh-CN" baseline="-25000" dirty="0"/>
              <a:t>2</a:t>
            </a:r>
            <a:r>
              <a:rPr lang="en-US" altLang="zh-CN" dirty="0"/>
              <a:t>×  E</a:t>
            </a:r>
            <a:r>
              <a:rPr lang="en-US" altLang="zh-CN" baseline="-25000" dirty="0"/>
              <a:t>1</a:t>
            </a:r>
          </a:p>
          <a:p>
            <a:pPr lvl="2" algn="just">
              <a:lnSpc>
                <a:spcPct val="110000"/>
              </a:lnSpc>
              <a:spcBef>
                <a:spcPct val="0"/>
              </a:spcBef>
              <a:buClrTx/>
              <a:buFontTx/>
              <a:buNone/>
            </a:pPr>
            <a:r>
              <a:rPr lang="en-US" altLang="zh-CN" dirty="0"/>
              <a:t>	E</a:t>
            </a:r>
            <a:r>
              <a:rPr lang="en-US" altLang="zh-CN" baseline="-25000" dirty="0"/>
              <a:t>1</a:t>
            </a:r>
            <a:r>
              <a:rPr lang="en-US" altLang="zh-CN" dirty="0"/>
              <a:t>       E</a:t>
            </a:r>
            <a:r>
              <a:rPr lang="en-US" altLang="zh-CN" baseline="-25000" dirty="0"/>
              <a:t>2</a:t>
            </a:r>
            <a:r>
              <a:rPr lang="en-US" altLang="zh-CN" dirty="0"/>
              <a:t>≡E</a:t>
            </a:r>
            <a:r>
              <a:rPr lang="en-US" altLang="zh-CN" baseline="-25000" dirty="0"/>
              <a:t>2</a:t>
            </a:r>
            <a:r>
              <a:rPr lang="en-US" altLang="zh-CN" dirty="0"/>
              <a:t> </a:t>
            </a:r>
            <a:r>
              <a:rPr lang="en-US" altLang="zh-CN" sz="3600" dirty="0">
                <a:latin typeface="Lucida Sans Unicode" pitchFamily="34" charset="0"/>
              </a:rPr>
              <a:t>    </a:t>
            </a:r>
            <a:r>
              <a:rPr lang="en-US" altLang="zh-CN" dirty="0"/>
              <a:t> E</a:t>
            </a:r>
            <a:r>
              <a:rPr lang="en-US" altLang="zh-CN" baseline="-25000" dirty="0"/>
              <a:t>1</a:t>
            </a:r>
            <a:r>
              <a:rPr lang="en-US" altLang="zh-CN" dirty="0"/>
              <a:t>         </a:t>
            </a:r>
          </a:p>
          <a:p>
            <a:pPr lvl="2" algn="just">
              <a:lnSpc>
                <a:spcPct val="110000"/>
              </a:lnSpc>
              <a:spcBef>
                <a:spcPct val="0"/>
              </a:spcBef>
              <a:buClrTx/>
              <a:buFontTx/>
              <a:buNone/>
            </a:pPr>
            <a:r>
              <a:rPr lang="en-US" altLang="zh-CN" dirty="0"/>
              <a:t>	E</a:t>
            </a:r>
            <a:r>
              <a:rPr lang="en-US" altLang="zh-CN" baseline="-25000" dirty="0"/>
              <a:t>1</a:t>
            </a:r>
            <a:r>
              <a:rPr lang="en-US" altLang="zh-CN" dirty="0"/>
              <a:t> </a:t>
            </a:r>
            <a:r>
              <a:rPr lang="en-US" altLang="zh-CN" sz="3600" dirty="0">
                <a:latin typeface="Lucida Sans Unicode" pitchFamily="34" charset="0"/>
              </a:rPr>
              <a:t> </a:t>
            </a:r>
            <a:r>
              <a:rPr lang="en-US" altLang="zh-CN" baseline="-24000" dirty="0"/>
              <a:t>F    </a:t>
            </a:r>
            <a:r>
              <a:rPr lang="en-US" altLang="zh-CN" dirty="0"/>
              <a:t>E</a:t>
            </a:r>
            <a:r>
              <a:rPr lang="en-US" altLang="zh-CN" baseline="-25000" dirty="0"/>
              <a:t>2</a:t>
            </a:r>
            <a:r>
              <a:rPr lang="en-US" altLang="zh-CN" dirty="0"/>
              <a:t>≡E</a:t>
            </a:r>
            <a:r>
              <a:rPr lang="en-US" altLang="zh-CN" baseline="-25000" dirty="0"/>
              <a:t>2</a:t>
            </a:r>
            <a:r>
              <a:rPr lang="en-US" altLang="zh-CN" dirty="0"/>
              <a:t> </a:t>
            </a:r>
            <a:r>
              <a:rPr lang="en-US" altLang="zh-CN" sz="3600" dirty="0">
                <a:latin typeface="Lucida Sans Unicode" pitchFamily="34" charset="0"/>
              </a:rPr>
              <a:t> </a:t>
            </a:r>
            <a:r>
              <a:rPr lang="en-US" altLang="zh-CN" baseline="-24000" dirty="0"/>
              <a:t>F      </a:t>
            </a:r>
            <a:r>
              <a:rPr lang="en-US" altLang="zh-CN" dirty="0"/>
              <a:t>E</a:t>
            </a:r>
            <a:r>
              <a:rPr lang="en-US" altLang="zh-CN" baseline="-25000" dirty="0"/>
              <a:t>1</a:t>
            </a:r>
            <a:endParaRPr lang="zh-CN" altLang="en-US" baseline="-25000" dirty="0"/>
          </a:p>
        </p:txBody>
      </p:sp>
      <p:sp>
        <p:nvSpPr>
          <p:cNvPr id="1533960" name="Rectangle 8"/>
          <p:cNvSpPr>
            <a:spLocks noChangeArrowheads="1"/>
          </p:cNvSpPr>
          <p:nvPr/>
        </p:nvSpPr>
        <p:spPr bwMode="auto">
          <a:xfrm>
            <a:off x="5029200" y="4876800"/>
            <a:ext cx="45958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l"/>
            <a:r>
              <a:rPr lang="zh-CN" altLang="en-US" sz="2800" b="1">
                <a:solidFill>
                  <a:srgbClr val="0000FF"/>
                </a:solidFill>
              </a:rPr>
              <a:t>系统可以选择小关系作为外关系进行连接,提高执行效率 </a:t>
            </a:r>
          </a:p>
        </p:txBody>
      </p:sp>
      <p:sp>
        <p:nvSpPr>
          <p:cNvPr id="44039" name="AutoShape 9"/>
          <p:cNvSpPr>
            <a:spLocks noChangeArrowheads="1"/>
          </p:cNvSpPr>
          <p:nvPr/>
        </p:nvSpPr>
        <p:spPr bwMode="auto">
          <a:xfrm rot="5400000">
            <a:off x="2278063" y="5383212"/>
            <a:ext cx="217488"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0" name="AutoShape 10"/>
          <p:cNvSpPr>
            <a:spLocks noChangeArrowheads="1"/>
          </p:cNvSpPr>
          <p:nvPr/>
        </p:nvSpPr>
        <p:spPr bwMode="auto">
          <a:xfrm rot="5400000">
            <a:off x="3817938" y="5383212"/>
            <a:ext cx="217488"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1" name="AutoShape 11"/>
          <p:cNvSpPr>
            <a:spLocks noChangeArrowheads="1"/>
          </p:cNvSpPr>
          <p:nvPr/>
        </p:nvSpPr>
        <p:spPr bwMode="auto">
          <a:xfrm rot="5400000">
            <a:off x="2278063" y="5959475"/>
            <a:ext cx="217487"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2" name="AutoShape 12"/>
          <p:cNvSpPr>
            <a:spLocks noChangeArrowheads="1"/>
          </p:cNvSpPr>
          <p:nvPr/>
        </p:nvSpPr>
        <p:spPr bwMode="auto">
          <a:xfrm rot="5400000">
            <a:off x="3719513" y="5959475"/>
            <a:ext cx="217487"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3955">
                                            <p:txEl>
                                              <p:pRg st="0" end="0"/>
                                            </p:txEl>
                                          </p:spTgt>
                                        </p:tgtEl>
                                        <p:attrNameLst>
                                          <p:attrName>style.visibility</p:attrName>
                                        </p:attrNameLst>
                                      </p:cBhvr>
                                      <p:to>
                                        <p:strVal val="visible"/>
                                      </p:to>
                                    </p:set>
                                    <p:anim calcmode="lin" valueType="num">
                                      <p:cBhvr additive="base">
                                        <p:cTn id="7" dur="500" fill="hold"/>
                                        <p:tgtEl>
                                          <p:spTgt spid="1533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3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3955">
                                            <p:txEl>
                                              <p:pRg st="1" end="1"/>
                                            </p:txEl>
                                          </p:spTgt>
                                        </p:tgtEl>
                                        <p:attrNameLst>
                                          <p:attrName>style.visibility</p:attrName>
                                        </p:attrNameLst>
                                      </p:cBhvr>
                                      <p:to>
                                        <p:strVal val="visible"/>
                                      </p:to>
                                    </p:set>
                                    <p:anim calcmode="lin" valueType="num">
                                      <p:cBhvr additive="base">
                                        <p:cTn id="13" dur="500" fill="hold"/>
                                        <p:tgtEl>
                                          <p:spTgt spid="1533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3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3955">
                                            <p:txEl>
                                              <p:pRg st="2" end="2"/>
                                            </p:txEl>
                                          </p:spTgt>
                                        </p:tgtEl>
                                        <p:attrNameLst>
                                          <p:attrName>style.visibility</p:attrName>
                                        </p:attrNameLst>
                                      </p:cBhvr>
                                      <p:to>
                                        <p:strVal val="visible"/>
                                      </p:to>
                                    </p:set>
                                    <p:anim calcmode="lin" valueType="num">
                                      <p:cBhvr additive="base">
                                        <p:cTn id="19" dur="500" fill="hold"/>
                                        <p:tgtEl>
                                          <p:spTgt spid="1533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39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33955">
                                            <p:txEl>
                                              <p:pRg st="3" end="3"/>
                                            </p:txEl>
                                          </p:spTgt>
                                        </p:tgtEl>
                                        <p:attrNameLst>
                                          <p:attrName>style.visibility</p:attrName>
                                        </p:attrNameLst>
                                      </p:cBhvr>
                                      <p:to>
                                        <p:strVal val="visible"/>
                                      </p:to>
                                    </p:set>
                                    <p:anim calcmode="lin" valueType="num">
                                      <p:cBhvr additive="base">
                                        <p:cTn id="23" dur="500" fill="hold"/>
                                        <p:tgtEl>
                                          <p:spTgt spid="153395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339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33955">
                                            <p:txEl>
                                              <p:pRg st="4" end="4"/>
                                            </p:txEl>
                                          </p:spTgt>
                                        </p:tgtEl>
                                        <p:attrNameLst>
                                          <p:attrName>style.visibility</p:attrName>
                                        </p:attrNameLst>
                                      </p:cBhvr>
                                      <p:to>
                                        <p:strVal val="visible"/>
                                      </p:to>
                                    </p:set>
                                    <p:anim calcmode="lin" valueType="num">
                                      <p:cBhvr additive="base">
                                        <p:cTn id="27" dur="500" fill="hold"/>
                                        <p:tgtEl>
                                          <p:spTgt spid="153395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3395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33955">
                                            <p:txEl>
                                              <p:pRg st="5" end="5"/>
                                            </p:txEl>
                                          </p:spTgt>
                                        </p:tgtEl>
                                        <p:attrNameLst>
                                          <p:attrName>style.visibility</p:attrName>
                                        </p:attrNameLst>
                                      </p:cBhvr>
                                      <p:to>
                                        <p:strVal val="visible"/>
                                      </p:to>
                                    </p:set>
                                    <p:anim calcmode="lin" valueType="num">
                                      <p:cBhvr additive="base">
                                        <p:cTn id="31" dur="500" fill="hold"/>
                                        <p:tgtEl>
                                          <p:spTgt spid="153395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3395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33955">
                                            <p:txEl>
                                              <p:pRg st="6" end="6"/>
                                            </p:txEl>
                                          </p:spTgt>
                                        </p:tgtEl>
                                        <p:attrNameLst>
                                          <p:attrName>style.visibility</p:attrName>
                                        </p:attrNameLst>
                                      </p:cBhvr>
                                      <p:to>
                                        <p:strVal val="visible"/>
                                      </p:to>
                                    </p:set>
                                    <p:anim calcmode="lin" valueType="num">
                                      <p:cBhvr additive="base">
                                        <p:cTn id="35" dur="500" fill="hold"/>
                                        <p:tgtEl>
                                          <p:spTgt spid="153395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53395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33955">
                                            <p:txEl>
                                              <p:pRg st="7" end="7"/>
                                            </p:txEl>
                                          </p:spTgt>
                                        </p:tgtEl>
                                        <p:attrNameLst>
                                          <p:attrName>style.visibility</p:attrName>
                                        </p:attrNameLst>
                                      </p:cBhvr>
                                      <p:to>
                                        <p:strVal val="visible"/>
                                      </p:to>
                                    </p:set>
                                    <p:anim calcmode="lin" valueType="num">
                                      <p:cBhvr additive="base">
                                        <p:cTn id="39" dur="500" fill="hold"/>
                                        <p:tgtEl>
                                          <p:spTgt spid="153395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533955">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4039"/>
                                        </p:tgtEl>
                                        <p:attrNameLst>
                                          <p:attrName>style.visibility</p:attrName>
                                        </p:attrNameLst>
                                      </p:cBhvr>
                                      <p:to>
                                        <p:strVal val="visible"/>
                                      </p:to>
                                    </p:set>
                                    <p:anim calcmode="lin" valueType="num">
                                      <p:cBhvr additive="base">
                                        <p:cTn id="43" dur="500" fill="hold"/>
                                        <p:tgtEl>
                                          <p:spTgt spid="44039"/>
                                        </p:tgtEl>
                                        <p:attrNameLst>
                                          <p:attrName>ppt_x</p:attrName>
                                        </p:attrNameLst>
                                      </p:cBhvr>
                                      <p:tavLst>
                                        <p:tav tm="0">
                                          <p:val>
                                            <p:strVal val="0-#ppt_w/2"/>
                                          </p:val>
                                        </p:tav>
                                        <p:tav tm="100000">
                                          <p:val>
                                            <p:strVal val="#ppt_x"/>
                                          </p:val>
                                        </p:tav>
                                      </p:tavLst>
                                    </p:anim>
                                    <p:anim calcmode="lin" valueType="num">
                                      <p:cBhvr additive="base">
                                        <p:cTn id="44" dur="500" fill="hold"/>
                                        <p:tgtEl>
                                          <p:spTgt spid="4403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4040"/>
                                        </p:tgtEl>
                                        <p:attrNameLst>
                                          <p:attrName>style.visibility</p:attrName>
                                        </p:attrNameLst>
                                      </p:cBhvr>
                                      <p:to>
                                        <p:strVal val="visible"/>
                                      </p:to>
                                    </p:set>
                                    <p:anim calcmode="lin" valueType="num">
                                      <p:cBhvr additive="base">
                                        <p:cTn id="47" dur="500" fill="hold"/>
                                        <p:tgtEl>
                                          <p:spTgt spid="44040"/>
                                        </p:tgtEl>
                                        <p:attrNameLst>
                                          <p:attrName>ppt_x</p:attrName>
                                        </p:attrNameLst>
                                      </p:cBhvr>
                                      <p:tavLst>
                                        <p:tav tm="0">
                                          <p:val>
                                            <p:strVal val="0-#ppt_w/2"/>
                                          </p:val>
                                        </p:tav>
                                        <p:tav tm="100000">
                                          <p:val>
                                            <p:strVal val="#ppt_x"/>
                                          </p:val>
                                        </p:tav>
                                      </p:tavLst>
                                    </p:anim>
                                    <p:anim calcmode="lin" valueType="num">
                                      <p:cBhvr additive="base">
                                        <p:cTn id="48" dur="500" fill="hold"/>
                                        <p:tgtEl>
                                          <p:spTgt spid="4404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4042"/>
                                        </p:tgtEl>
                                        <p:attrNameLst>
                                          <p:attrName>style.visibility</p:attrName>
                                        </p:attrNameLst>
                                      </p:cBhvr>
                                      <p:to>
                                        <p:strVal val="visible"/>
                                      </p:to>
                                    </p:set>
                                    <p:anim calcmode="lin" valueType="num">
                                      <p:cBhvr additive="base">
                                        <p:cTn id="51" dur="500" fill="hold"/>
                                        <p:tgtEl>
                                          <p:spTgt spid="44042"/>
                                        </p:tgtEl>
                                        <p:attrNameLst>
                                          <p:attrName>ppt_x</p:attrName>
                                        </p:attrNameLst>
                                      </p:cBhvr>
                                      <p:tavLst>
                                        <p:tav tm="0">
                                          <p:val>
                                            <p:strVal val="0-#ppt_w/2"/>
                                          </p:val>
                                        </p:tav>
                                        <p:tav tm="100000">
                                          <p:val>
                                            <p:strVal val="#ppt_x"/>
                                          </p:val>
                                        </p:tav>
                                      </p:tavLst>
                                    </p:anim>
                                    <p:anim calcmode="lin" valueType="num">
                                      <p:cBhvr additive="base">
                                        <p:cTn id="52" dur="500" fill="hold"/>
                                        <p:tgtEl>
                                          <p:spTgt spid="4404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4041"/>
                                        </p:tgtEl>
                                        <p:attrNameLst>
                                          <p:attrName>style.visibility</p:attrName>
                                        </p:attrNameLst>
                                      </p:cBhvr>
                                      <p:to>
                                        <p:strVal val="visible"/>
                                      </p:to>
                                    </p:set>
                                    <p:anim calcmode="lin" valueType="num">
                                      <p:cBhvr additive="base">
                                        <p:cTn id="55" dur="500" fill="hold"/>
                                        <p:tgtEl>
                                          <p:spTgt spid="44041"/>
                                        </p:tgtEl>
                                        <p:attrNameLst>
                                          <p:attrName>ppt_x</p:attrName>
                                        </p:attrNameLst>
                                      </p:cBhvr>
                                      <p:tavLst>
                                        <p:tav tm="0">
                                          <p:val>
                                            <p:strVal val="0-#ppt_w/2"/>
                                          </p:val>
                                        </p:tav>
                                        <p:tav tm="100000">
                                          <p:val>
                                            <p:strVal val="#ppt_x"/>
                                          </p:val>
                                        </p:tav>
                                      </p:tavLst>
                                    </p:anim>
                                    <p:anim calcmode="lin" valueType="num">
                                      <p:cBhvr additive="base">
                                        <p:cTn id="56"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533960"/>
                                        </p:tgtEl>
                                        <p:attrNameLst>
                                          <p:attrName>style.visibility</p:attrName>
                                        </p:attrNameLst>
                                      </p:cBhvr>
                                      <p:to>
                                        <p:strVal val="visible"/>
                                      </p:to>
                                    </p:set>
                                    <p:anim calcmode="lin" valueType="num">
                                      <p:cBhvr additive="base">
                                        <p:cTn id="61" dur="500" fill="hold"/>
                                        <p:tgtEl>
                                          <p:spTgt spid="1533960"/>
                                        </p:tgtEl>
                                        <p:attrNameLst>
                                          <p:attrName>ppt_x</p:attrName>
                                        </p:attrNameLst>
                                      </p:cBhvr>
                                      <p:tavLst>
                                        <p:tav tm="0">
                                          <p:val>
                                            <p:strVal val="0-#ppt_w/2"/>
                                          </p:val>
                                        </p:tav>
                                        <p:tav tm="100000">
                                          <p:val>
                                            <p:strVal val="#ppt_x"/>
                                          </p:val>
                                        </p:tav>
                                      </p:tavLst>
                                    </p:anim>
                                    <p:anim calcmode="lin" valueType="num">
                                      <p:cBhvr additive="base">
                                        <p:cTn id="62" dur="500" fill="hold"/>
                                        <p:tgtEl>
                                          <p:spTgt spid="15339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3955" grpId="0" uiExpand="1" build="p" autoUpdateAnimBg="0"/>
      <p:bldP spid="1533960" grpId="0" autoUpdateAnimBg="0"/>
      <p:bldP spid="44039" grpId="0" animBg="1"/>
      <p:bldP spid="44040" grpId="0" animBg="1"/>
      <p:bldP spid="44041" grpId="0" animBg="1"/>
      <p:bldP spid="440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6BDB737-D04F-4A53-B1A4-51822AA5F444}" type="slidenum">
              <a:rPr lang="zh-CN" altLang="en-US" sz="2000" smtClean="0"/>
              <a:pPr/>
              <a:t>42</a:t>
            </a:fld>
            <a:endParaRPr lang="en-US" altLang="zh-CN" sz="2000"/>
          </a:p>
        </p:txBody>
      </p:sp>
      <p:sp>
        <p:nvSpPr>
          <p:cNvPr id="4505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DB4BCD7-D07A-482A-A562-1CAE19DD80D4}" type="datetime1">
              <a:rPr lang="zh-CN" altLang="en-US" sz="1800" smtClean="0"/>
              <a:pPr/>
              <a:t>2024/4/17</a:t>
            </a:fld>
            <a:endParaRPr lang="en-US" altLang="zh-CN" sz="1000"/>
          </a:p>
        </p:txBody>
      </p:sp>
      <p:sp>
        <p:nvSpPr>
          <p:cNvPr id="1536002" name="Rectangle 2"/>
          <p:cNvSpPr>
            <a:spLocks noGrp="1" noChangeArrowheads="1"/>
          </p:cNvSpPr>
          <p:nvPr>
            <p:ph type="title"/>
          </p:nvPr>
        </p:nvSpPr>
        <p:spPr>
          <a:xfrm>
            <a:off x="650875" y="365125"/>
            <a:ext cx="8820150" cy="549275"/>
          </a:xfrm>
        </p:spPr>
        <p:txBody>
          <a:bodyPr/>
          <a:lstStyle/>
          <a:p>
            <a:pPr>
              <a:defRPr/>
            </a:pPr>
            <a:r>
              <a:rPr lang="en-US" altLang="zh-CN" sz="4000"/>
              <a:t>5.3.1 </a:t>
            </a:r>
            <a:r>
              <a:rPr lang="zh-CN" altLang="en-US" sz="4000"/>
              <a:t>关系代数表达式的等价变换规则</a:t>
            </a:r>
          </a:p>
        </p:txBody>
      </p:sp>
      <p:sp>
        <p:nvSpPr>
          <p:cNvPr id="45061" name="Rectangle 3"/>
          <p:cNvSpPr>
            <a:spLocks noGrp="1" noChangeArrowheads="1"/>
          </p:cNvSpPr>
          <p:nvPr>
            <p:ph type="body" idx="1"/>
          </p:nvPr>
        </p:nvSpPr>
        <p:spPr>
          <a:xfrm>
            <a:off x="650875" y="1143000"/>
            <a:ext cx="8820150" cy="384175"/>
          </a:xfrm>
        </p:spPr>
        <p:txBody>
          <a:bodyPr/>
          <a:lstStyle/>
          <a:p>
            <a:pPr marL="342900" indent="-342900" algn="just" defTabSz="914400"/>
            <a:r>
              <a:rPr lang="en-US" altLang="zh-CN"/>
              <a:t>2. </a:t>
            </a:r>
            <a:r>
              <a:rPr lang="zh-CN" altLang="en-US"/>
              <a:t>连接、笛卡尔积的结合律</a:t>
            </a:r>
          </a:p>
        </p:txBody>
      </p:sp>
      <p:sp>
        <p:nvSpPr>
          <p:cNvPr id="45062" name="Rectangle 8"/>
          <p:cNvSpPr>
            <a:spLocks noChangeArrowheads="1"/>
          </p:cNvSpPr>
          <p:nvPr/>
        </p:nvSpPr>
        <p:spPr bwMode="auto">
          <a:xfrm>
            <a:off x="5613400" y="541020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45063" name="Group 14"/>
          <p:cNvGrpSpPr>
            <a:grpSpLocks/>
          </p:cNvGrpSpPr>
          <p:nvPr/>
        </p:nvGrpSpPr>
        <p:grpSpPr bwMode="auto">
          <a:xfrm>
            <a:off x="741363" y="1506538"/>
            <a:ext cx="6948487" cy="2179637"/>
            <a:chOff x="716" y="1071"/>
            <a:chExt cx="4776" cy="1373"/>
          </a:xfrm>
        </p:grpSpPr>
        <p:sp>
          <p:nvSpPr>
            <p:cNvPr id="45066" name="AutoShape 4"/>
            <p:cNvSpPr>
              <a:spLocks noChangeArrowheads="1"/>
            </p:cNvSpPr>
            <p:nvPr/>
          </p:nvSpPr>
          <p:spPr bwMode="auto">
            <a:xfrm rot="5400000">
              <a:off x="1316" y="1968"/>
              <a:ext cx="96"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67" name="AutoShape 5"/>
            <p:cNvSpPr>
              <a:spLocks noChangeArrowheads="1"/>
            </p:cNvSpPr>
            <p:nvPr/>
          </p:nvSpPr>
          <p:spPr bwMode="auto">
            <a:xfrm rot="5400000">
              <a:off x="4014" y="1584"/>
              <a:ext cx="144"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68" name="AutoShape 6"/>
            <p:cNvSpPr>
              <a:spLocks noChangeArrowheads="1"/>
            </p:cNvSpPr>
            <p:nvPr/>
          </p:nvSpPr>
          <p:spPr bwMode="auto">
            <a:xfrm rot="5400000">
              <a:off x="1271" y="1605"/>
              <a:ext cx="96"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69" name="AutoShape 7"/>
            <p:cNvSpPr>
              <a:spLocks noChangeArrowheads="1"/>
            </p:cNvSpPr>
            <p:nvPr/>
          </p:nvSpPr>
          <p:spPr bwMode="auto">
            <a:xfrm rot="5400000">
              <a:off x="4014" y="1947"/>
              <a:ext cx="144"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0" name="AutoShape 9"/>
            <p:cNvSpPr>
              <a:spLocks noChangeArrowheads="1"/>
            </p:cNvSpPr>
            <p:nvPr/>
          </p:nvSpPr>
          <p:spPr bwMode="auto">
            <a:xfrm rot="5400000">
              <a:off x="1997" y="1968"/>
              <a:ext cx="96"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1" name="AutoShape 10"/>
            <p:cNvSpPr>
              <a:spLocks noChangeArrowheads="1"/>
            </p:cNvSpPr>
            <p:nvPr/>
          </p:nvSpPr>
          <p:spPr bwMode="auto">
            <a:xfrm rot="5400000">
              <a:off x="3333" y="1584"/>
              <a:ext cx="144" cy="208"/>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2" name="AutoShape 11"/>
            <p:cNvSpPr>
              <a:spLocks noChangeArrowheads="1"/>
            </p:cNvSpPr>
            <p:nvPr/>
          </p:nvSpPr>
          <p:spPr bwMode="auto">
            <a:xfrm rot="5400000">
              <a:off x="1977" y="1579"/>
              <a:ext cx="96" cy="260"/>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3" name="AutoShape 12"/>
            <p:cNvSpPr>
              <a:spLocks noChangeArrowheads="1"/>
            </p:cNvSpPr>
            <p:nvPr/>
          </p:nvSpPr>
          <p:spPr bwMode="auto">
            <a:xfrm rot="5400000">
              <a:off x="3392" y="1934"/>
              <a:ext cx="136" cy="226"/>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4" name="Rectangle 13"/>
            <p:cNvSpPr>
              <a:spLocks noChangeArrowheads="1"/>
            </p:cNvSpPr>
            <p:nvPr/>
          </p:nvSpPr>
          <p:spPr bwMode="auto">
            <a:xfrm>
              <a:off x="716" y="1071"/>
              <a:ext cx="4776" cy="1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l">
                <a:lnSpc>
                  <a:spcPct val="140000"/>
                </a:lnSpc>
                <a:defRPr/>
              </a:pPr>
              <a:r>
                <a:rPr lang="zh-CN" altLang="en-US" sz="2800" b="1" dirty="0"/>
                <a:t> </a:t>
              </a:r>
              <a:r>
                <a:rPr lang="en-US" altLang="zh-CN" sz="2800" b="1" dirty="0"/>
                <a:t>(E</a:t>
              </a:r>
              <a:r>
                <a:rPr lang="en-US" altLang="zh-CN" sz="2800" b="1" baseline="-25000" dirty="0">
                  <a:latin typeface="+mn-lt"/>
                  <a:ea typeface="+mn-ea"/>
                </a:rPr>
                <a:t>1</a:t>
              </a:r>
              <a:r>
                <a:rPr lang="en-US" altLang="zh-CN" sz="2800" b="1" dirty="0"/>
                <a:t>×E</a:t>
              </a:r>
              <a:r>
                <a:rPr lang="en-US" altLang="zh-CN" sz="2800" b="1" baseline="-25000" dirty="0">
                  <a:latin typeface="+mn-lt"/>
                  <a:ea typeface="+mn-ea"/>
                </a:rPr>
                <a:t>2</a:t>
              </a:r>
              <a:r>
                <a:rPr lang="en-US" altLang="zh-CN" sz="2800" b="1" dirty="0"/>
                <a:t>) × E</a:t>
              </a:r>
              <a:r>
                <a:rPr lang="en-US" altLang="zh-CN" sz="2800" b="1" baseline="-25000" dirty="0">
                  <a:latin typeface="+mn-lt"/>
                  <a:ea typeface="+mn-ea"/>
                </a:rPr>
                <a:t>3</a:t>
              </a:r>
              <a:r>
                <a:rPr lang="en-US" altLang="zh-CN" sz="2800" b="1" dirty="0"/>
                <a:t>   ≡ E</a:t>
              </a:r>
              <a:r>
                <a:rPr lang="en-US" altLang="zh-CN" sz="2800" b="1" baseline="-25000" dirty="0">
                  <a:latin typeface="+mn-lt"/>
                  <a:ea typeface="+mn-ea"/>
                </a:rPr>
                <a:t>1</a:t>
              </a:r>
              <a:r>
                <a:rPr lang="en-US" altLang="zh-CN" sz="2800" b="1" dirty="0"/>
                <a:t> × (E</a:t>
              </a:r>
              <a:r>
                <a:rPr lang="en-US" altLang="zh-CN" sz="2800" b="1" baseline="-25000" dirty="0">
                  <a:latin typeface="+mn-lt"/>
                  <a:ea typeface="+mn-ea"/>
                </a:rPr>
                <a:t>2</a:t>
              </a:r>
              <a:r>
                <a:rPr lang="en-US" altLang="zh-CN" sz="2800" b="1" dirty="0"/>
                <a:t>×E</a:t>
              </a:r>
              <a:r>
                <a:rPr lang="en-US" altLang="zh-CN" sz="2800" b="1" baseline="-25000" dirty="0">
                  <a:latin typeface="+mn-lt"/>
                  <a:ea typeface="+mn-ea"/>
                </a:rPr>
                <a:t>3</a:t>
              </a:r>
              <a:r>
                <a:rPr lang="en-US" altLang="zh-CN" sz="2800" b="1" dirty="0"/>
                <a:t>)</a:t>
              </a:r>
            </a:p>
            <a:p>
              <a:pPr algn="l">
                <a:lnSpc>
                  <a:spcPct val="140000"/>
                </a:lnSpc>
                <a:defRPr/>
              </a:pPr>
              <a:r>
                <a:rPr lang="en-US" altLang="zh-CN" sz="2800" b="1" dirty="0"/>
                <a:t> (E</a:t>
              </a:r>
              <a:r>
                <a:rPr lang="en-US" altLang="zh-CN" sz="2800" b="1" baseline="-25000" dirty="0">
                  <a:latin typeface="+mn-lt"/>
                  <a:ea typeface="+mn-ea"/>
                </a:rPr>
                <a:t>1</a:t>
              </a:r>
              <a:r>
                <a:rPr lang="en-US" altLang="zh-CN" sz="2800" b="1" dirty="0"/>
                <a:t>     E</a:t>
              </a:r>
              <a:r>
                <a:rPr lang="en-US" altLang="zh-CN" sz="2800" b="1" baseline="-25000" dirty="0">
                  <a:latin typeface="+mn-lt"/>
                  <a:ea typeface="+mn-ea"/>
                </a:rPr>
                <a:t>2</a:t>
              </a:r>
              <a:r>
                <a:rPr lang="en-US" altLang="zh-CN" sz="2800" b="1" dirty="0"/>
                <a:t>)       E</a:t>
              </a:r>
              <a:r>
                <a:rPr lang="en-US" altLang="zh-CN" sz="2800" b="1" baseline="-25000" dirty="0">
                  <a:latin typeface="+mn-lt"/>
                  <a:ea typeface="+mn-ea"/>
                </a:rPr>
                <a:t>3</a:t>
              </a:r>
              <a:r>
                <a:rPr lang="en-US" altLang="zh-CN" sz="2800" b="1" dirty="0"/>
                <a:t>  ≡ E</a:t>
              </a:r>
              <a:r>
                <a:rPr lang="en-US" altLang="zh-CN" sz="2800" b="1" baseline="-25000" dirty="0">
                  <a:latin typeface="+mn-lt"/>
                  <a:ea typeface="+mn-ea"/>
                </a:rPr>
                <a:t>1</a:t>
              </a:r>
              <a:r>
                <a:rPr lang="en-US" altLang="zh-CN" sz="2800" b="1" dirty="0"/>
                <a:t>      (E</a:t>
              </a:r>
              <a:r>
                <a:rPr lang="en-US" altLang="zh-CN" sz="2800" b="1" baseline="-25000" dirty="0">
                  <a:latin typeface="+mn-lt"/>
                  <a:ea typeface="+mn-ea"/>
                </a:rPr>
                <a:t>2</a:t>
              </a:r>
              <a:r>
                <a:rPr lang="en-US" altLang="zh-CN" sz="2800" b="1" dirty="0"/>
                <a:t>      E</a:t>
              </a:r>
              <a:r>
                <a:rPr lang="en-US" altLang="zh-CN" sz="2800" b="1" baseline="-25000" dirty="0">
                  <a:latin typeface="+mn-lt"/>
                  <a:ea typeface="+mn-ea"/>
                </a:rPr>
                <a:t>3</a:t>
              </a:r>
              <a:r>
                <a:rPr lang="en-US" altLang="zh-CN" sz="2800" b="1" dirty="0"/>
                <a:t>)</a:t>
              </a:r>
            </a:p>
            <a:p>
              <a:pPr algn="l">
                <a:lnSpc>
                  <a:spcPct val="140000"/>
                </a:lnSpc>
                <a:defRPr/>
              </a:pPr>
              <a:r>
                <a:rPr lang="en-US" altLang="zh-CN" sz="2800" b="1" dirty="0"/>
                <a:t> (E</a:t>
              </a:r>
              <a:r>
                <a:rPr lang="en-US" altLang="zh-CN" sz="2800" b="1" baseline="-25000" dirty="0">
                  <a:latin typeface="+mn-lt"/>
                  <a:ea typeface="+mn-ea"/>
                </a:rPr>
                <a:t>1</a:t>
              </a:r>
              <a:r>
                <a:rPr lang="en-US" altLang="zh-CN" sz="2800" b="1" dirty="0"/>
                <a:t>     E</a:t>
              </a:r>
              <a:r>
                <a:rPr lang="en-US" altLang="zh-CN" sz="2800" b="1" baseline="-25000" dirty="0">
                  <a:latin typeface="+mn-lt"/>
                  <a:ea typeface="+mn-ea"/>
                </a:rPr>
                <a:t>2</a:t>
              </a:r>
              <a:r>
                <a:rPr lang="en-US" altLang="zh-CN" sz="2800" b="1" dirty="0"/>
                <a:t>)       E</a:t>
              </a:r>
              <a:r>
                <a:rPr lang="en-US" altLang="zh-CN" sz="2800" b="1" baseline="-25000" dirty="0">
                  <a:latin typeface="+mn-lt"/>
                  <a:ea typeface="+mn-ea"/>
                </a:rPr>
                <a:t>3</a:t>
              </a:r>
              <a:r>
                <a:rPr lang="en-US" altLang="zh-CN" sz="2800" b="1" dirty="0"/>
                <a:t>   ≡ E</a:t>
              </a:r>
              <a:r>
                <a:rPr lang="en-US" altLang="zh-CN" sz="2800" b="1" baseline="-25000" dirty="0">
                  <a:latin typeface="+mn-lt"/>
                  <a:ea typeface="+mn-ea"/>
                </a:rPr>
                <a:t>1</a:t>
              </a:r>
              <a:r>
                <a:rPr lang="en-US" altLang="zh-CN" sz="2800" b="1" dirty="0"/>
                <a:t>      (</a:t>
              </a:r>
              <a:r>
                <a:rPr lang="en-US" altLang="zh-CN" sz="2800" b="1" dirty="0">
                  <a:latin typeface="+mn-lt"/>
                  <a:ea typeface="+mn-ea"/>
                </a:rPr>
                <a:t>E</a:t>
              </a:r>
              <a:r>
                <a:rPr lang="en-US" altLang="zh-CN" sz="2800" b="1" baseline="-25000" dirty="0">
                  <a:latin typeface="+mn-lt"/>
                  <a:ea typeface="+mn-ea"/>
                </a:rPr>
                <a:t>2</a:t>
              </a:r>
              <a:r>
                <a:rPr lang="en-US" altLang="zh-CN" sz="2800" b="1" dirty="0">
                  <a:latin typeface="+mn-lt"/>
                  <a:ea typeface="+mn-ea"/>
                </a:rPr>
                <a:t>      E</a:t>
              </a:r>
              <a:r>
                <a:rPr lang="en-US" altLang="zh-CN" sz="2800" b="1" baseline="-25000" dirty="0">
                  <a:latin typeface="+mn-lt"/>
                  <a:ea typeface="+mn-ea"/>
                </a:rPr>
                <a:t>3</a:t>
              </a:r>
              <a:r>
                <a:rPr lang="en-US" altLang="zh-CN" sz="2800" b="1" dirty="0">
                  <a:latin typeface="+mn-lt"/>
                  <a:ea typeface="+mn-ea"/>
                </a:rPr>
                <a:t>) </a:t>
              </a:r>
            </a:p>
            <a:p>
              <a:pPr algn="l">
                <a:lnSpc>
                  <a:spcPct val="60000"/>
                </a:lnSpc>
                <a:defRPr/>
              </a:pPr>
              <a:r>
                <a:rPr lang="en-US" altLang="zh-CN" sz="2800" b="1" dirty="0">
                  <a:latin typeface="+mn-lt"/>
                  <a:ea typeface="+mn-ea"/>
                </a:rPr>
                <a:t>        F</a:t>
              </a:r>
              <a:r>
                <a:rPr lang="en-US" altLang="zh-CN" sz="2800" b="1" baseline="-25000" dirty="0">
                  <a:latin typeface="+mn-lt"/>
                  <a:ea typeface="+mn-ea"/>
                </a:rPr>
                <a:t>1</a:t>
              </a:r>
              <a:r>
                <a:rPr lang="en-US" altLang="zh-CN" sz="2800" b="1" dirty="0">
                  <a:latin typeface="+mn-lt"/>
                  <a:ea typeface="+mn-ea"/>
                </a:rPr>
                <a:t>       F</a:t>
              </a:r>
              <a:r>
                <a:rPr lang="en-US" altLang="zh-CN" sz="2800" b="1" baseline="-25000" dirty="0">
                  <a:latin typeface="+mn-lt"/>
                  <a:ea typeface="+mn-ea"/>
                </a:rPr>
                <a:t>2</a:t>
              </a:r>
              <a:r>
                <a:rPr lang="en-US" altLang="zh-CN" sz="2800" b="1" dirty="0">
                  <a:latin typeface="+mn-lt"/>
                  <a:ea typeface="+mn-ea"/>
                </a:rPr>
                <a:t>                   F</a:t>
              </a:r>
              <a:r>
                <a:rPr lang="en-US" altLang="zh-CN" sz="2800" b="1" baseline="-25000" dirty="0">
                  <a:latin typeface="+mn-lt"/>
                  <a:ea typeface="+mn-ea"/>
                </a:rPr>
                <a:t>1</a:t>
              </a:r>
              <a:r>
                <a:rPr lang="en-US" altLang="zh-CN" sz="2800" b="1" dirty="0">
                  <a:latin typeface="+mn-lt"/>
                  <a:ea typeface="+mn-ea"/>
                </a:rPr>
                <a:t>       F</a:t>
              </a:r>
              <a:r>
                <a:rPr lang="en-US" altLang="zh-CN" sz="2800" b="1" baseline="-25000" dirty="0">
                  <a:latin typeface="+mn-lt"/>
                  <a:ea typeface="+mn-ea"/>
                </a:rPr>
                <a:t>2</a:t>
              </a:r>
            </a:p>
          </p:txBody>
        </p:sp>
      </p:grpSp>
      <p:sp>
        <p:nvSpPr>
          <p:cNvPr id="45064" name="Rectangle 15"/>
          <p:cNvSpPr>
            <a:spLocks noChangeArrowheads="1"/>
          </p:cNvSpPr>
          <p:nvPr/>
        </p:nvSpPr>
        <p:spPr bwMode="auto">
          <a:xfrm>
            <a:off x="596900" y="3863975"/>
            <a:ext cx="8820150"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just">
              <a:lnSpc>
                <a:spcPct val="80000"/>
              </a:lnSpc>
              <a:spcBef>
                <a:spcPct val="35000"/>
              </a:spcBef>
              <a:buClr>
                <a:srgbClr val="27305F"/>
              </a:buClr>
              <a:buSzPct val="60000"/>
              <a:buFont typeface="Wingdings" pitchFamily="2" charset="2"/>
              <a:buChar char="n"/>
            </a:pPr>
            <a:r>
              <a:rPr lang="en-US" altLang="zh-CN" sz="2800" b="1">
                <a:latin typeface="Times New Roman" pitchFamily="18" charset="0"/>
              </a:rPr>
              <a:t>3. </a:t>
            </a:r>
            <a:r>
              <a:rPr lang="zh-CN" altLang="en-US" sz="2800" b="1">
                <a:latin typeface="Times New Roman" pitchFamily="18" charset="0"/>
              </a:rPr>
              <a:t>投影的串接定律</a:t>
            </a:r>
          </a:p>
          <a:p>
            <a:pPr marL="342900" indent="-342900" algn="just">
              <a:lnSpc>
                <a:spcPct val="80000"/>
              </a:lnSpc>
              <a:spcBef>
                <a:spcPct val="35000"/>
              </a:spcBef>
              <a:buClr>
                <a:srgbClr val="27305F"/>
              </a:buClr>
              <a:buSzPct val="60000"/>
              <a:buFont typeface="Wingdings" pitchFamily="2" charset="2"/>
              <a:buNone/>
            </a:pPr>
            <a:r>
              <a:rPr lang="en-US" altLang="zh-CN" sz="2800" b="1">
                <a:latin typeface="Times New Roman" pitchFamily="18" charset="0"/>
              </a:rPr>
              <a:t> </a:t>
            </a:r>
            <a:r>
              <a:rPr lang="zh-CN" altLang="en-US" sz="2800" b="1">
                <a:latin typeface="Times New Roman" pitchFamily="18" charset="0"/>
                <a:sym typeface="Symbol" pitchFamily="18" charset="2"/>
              </a:rPr>
              <a:t></a:t>
            </a:r>
            <a:r>
              <a:rPr lang="en-US" altLang="zh-CN" sz="2800" b="1">
                <a:latin typeface="Times New Roman" pitchFamily="18" charset="0"/>
              </a:rPr>
              <a:t> </a:t>
            </a:r>
            <a:r>
              <a:rPr lang="fr-FR" altLang="zh-CN" sz="2800" b="1" i="1" baseline="-25000">
                <a:latin typeface="Times New Roman" pitchFamily="18" charset="0"/>
              </a:rPr>
              <a:t>A</a:t>
            </a:r>
            <a:r>
              <a:rPr lang="fr-FR" altLang="zh-CN" sz="2800" b="1" baseline="-25000">
                <a:latin typeface="Times New Roman" pitchFamily="18" charset="0"/>
              </a:rPr>
              <a:t>1,</a:t>
            </a:r>
            <a:r>
              <a:rPr lang="fr-FR" altLang="zh-CN" sz="2800" b="1" i="1" baseline="-25000">
                <a:latin typeface="Times New Roman" pitchFamily="18" charset="0"/>
              </a:rPr>
              <a:t>A</a:t>
            </a:r>
            <a:r>
              <a:rPr lang="fr-FR" altLang="zh-CN" sz="2800" b="1" baseline="-25000">
                <a:latin typeface="Times New Roman" pitchFamily="18" charset="0"/>
              </a:rPr>
              <a:t>2,…,</a:t>
            </a:r>
            <a:r>
              <a:rPr lang="fr-FR" altLang="zh-CN" sz="2800" b="1" i="1" baseline="-25000">
                <a:latin typeface="Times New Roman" pitchFamily="18" charset="0"/>
              </a:rPr>
              <a:t>An</a:t>
            </a:r>
            <a:r>
              <a:rPr lang="fr-FR" altLang="zh-CN" sz="2800" b="1">
                <a:latin typeface="Times New Roman" pitchFamily="18" charset="0"/>
              </a:rPr>
              <a:t> (</a:t>
            </a:r>
            <a:r>
              <a:rPr lang="zh-CN" altLang="en-US" sz="2800" b="1">
                <a:latin typeface="Times New Roman" pitchFamily="18" charset="0"/>
                <a:sym typeface="Symbol" pitchFamily="18" charset="2"/>
              </a:rPr>
              <a:t></a:t>
            </a:r>
            <a:r>
              <a:rPr lang="en-US" altLang="zh-CN" sz="2800" b="1">
                <a:latin typeface="Times New Roman" pitchFamily="18" charset="0"/>
              </a:rPr>
              <a:t> </a:t>
            </a:r>
            <a:r>
              <a:rPr lang="fr-FR" altLang="zh-CN" sz="2800" b="1" i="1" baseline="-25000">
                <a:latin typeface="Times New Roman" pitchFamily="18" charset="0"/>
              </a:rPr>
              <a:t>B</a:t>
            </a:r>
            <a:r>
              <a:rPr lang="fr-FR" altLang="zh-CN" sz="2800" b="1" baseline="-25000">
                <a:latin typeface="Times New Roman" pitchFamily="18" charset="0"/>
              </a:rPr>
              <a:t>1,</a:t>
            </a:r>
            <a:r>
              <a:rPr lang="fr-FR" altLang="zh-CN" sz="2800" b="1" i="1" baseline="-25000">
                <a:latin typeface="Times New Roman" pitchFamily="18" charset="0"/>
              </a:rPr>
              <a:t>B</a:t>
            </a:r>
            <a:r>
              <a:rPr lang="fr-FR" altLang="zh-CN" sz="2800" b="1" baseline="-25000">
                <a:latin typeface="Times New Roman" pitchFamily="18" charset="0"/>
              </a:rPr>
              <a:t>2,…,</a:t>
            </a:r>
            <a:r>
              <a:rPr lang="fr-FR" altLang="zh-CN" sz="2800" b="1" i="1" baseline="-25000">
                <a:latin typeface="Times New Roman" pitchFamily="18" charset="0"/>
              </a:rPr>
              <a:t>Bm</a:t>
            </a:r>
            <a:r>
              <a:rPr lang="fr-FR" altLang="zh-CN" sz="2800" b="1">
                <a:latin typeface="Times New Roman" pitchFamily="18" charset="0"/>
              </a:rPr>
              <a:t> (</a:t>
            </a:r>
            <a:r>
              <a:rPr lang="fr-FR" altLang="zh-CN" sz="2800" b="1" i="1">
                <a:latin typeface="Times New Roman" pitchFamily="18" charset="0"/>
              </a:rPr>
              <a:t>E</a:t>
            </a:r>
            <a:r>
              <a:rPr lang="fr-FR" altLang="zh-CN" sz="2800" b="1">
                <a:latin typeface="Times New Roman" pitchFamily="18" charset="0"/>
              </a:rPr>
              <a:t>))≡ </a:t>
            </a:r>
            <a:r>
              <a:rPr lang="zh-CN" altLang="en-US" sz="2800" b="1">
                <a:latin typeface="Times New Roman" pitchFamily="18" charset="0"/>
                <a:sym typeface="Symbol" pitchFamily="18" charset="2"/>
              </a:rPr>
              <a:t></a:t>
            </a:r>
            <a:r>
              <a:rPr lang="en-US" altLang="zh-CN" sz="2800" b="1">
                <a:latin typeface="Times New Roman" pitchFamily="18" charset="0"/>
              </a:rPr>
              <a:t> </a:t>
            </a:r>
            <a:r>
              <a:rPr lang="fr-FR" altLang="zh-CN" sz="2800" b="1" i="1" baseline="-25000">
                <a:latin typeface="Times New Roman" pitchFamily="18" charset="0"/>
              </a:rPr>
              <a:t>A</a:t>
            </a:r>
            <a:r>
              <a:rPr lang="fr-FR" altLang="zh-CN" sz="2800" b="1" baseline="-25000">
                <a:latin typeface="Times New Roman" pitchFamily="18" charset="0"/>
              </a:rPr>
              <a:t>1,</a:t>
            </a:r>
            <a:r>
              <a:rPr lang="fr-FR" altLang="zh-CN" sz="2800" b="1" i="1" baseline="-25000">
                <a:latin typeface="Times New Roman" pitchFamily="18" charset="0"/>
              </a:rPr>
              <a:t>A</a:t>
            </a:r>
            <a:r>
              <a:rPr lang="fr-FR" altLang="zh-CN" sz="2800" b="1" baseline="-25000">
                <a:latin typeface="Times New Roman" pitchFamily="18" charset="0"/>
              </a:rPr>
              <a:t>2,…,</a:t>
            </a:r>
            <a:r>
              <a:rPr lang="fr-FR" altLang="zh-CN" sz="2800" b="1" i="1" baseline="-25000">
                <a:latin typeface="Times New Roman" pitchFamily="18" charset="0"/>
              </a:rPr>
              <a:t>An</a:t>
            </a:r>
            <a:r>
              <a:rPr lang="fr-FR" altLang="zh-CN" sz="2800" b="1">
                <a:latin typeface="Times New Roman" pitchFamily="18" charset="0"/>
              </a:rPr>
              <a:t> (</a:t>
            </a:r>
            <a:r>
              <a:rPr lang="fr-FR" altLang="zh-CN" sz="2800" b="1" i="1">
                <a:latin typeface="Times New Roman" pitchFamily="18" charset="0"/>
              </a:rPr>
              <a:t>E</a:t>
            </a:r>
            <a:r>
              <a:rPr lang="fr-FR" altLang="zh-CN" sz="2800" b="1">
                <a:latin typeface="Times New Roman" pitchFamily="18" charset="0"/>
              </a:rPr>
              <a:t>) </a:t>
            </a:r>
            <a:endParaRPr lang="en-US" altLang="zh-CN" sz="3200" b="1">
              <a:latin typeface="Times New Roman" pitchFamily="18" charset="0"/>
            </a:endParaRPr>
          </a:p>
          <a:p>
            <a:pPr marL="742950" lvl="1" indent="-285750" algn="just">
              <a:lnSpc>
                <a:spcPct val="110000"/>
              </a:lnSpc>
              <a:spcBef>
                <a:spcPct val="35000"/>
              </a:spcBef>
              <a:buClr>
                <a:srgbClr val="27305F"/>
              </a:buClr>
              <a:buFontTx/>
              <a:buChar char="–"/>
            </a:pPr>
            <a:r>
              <a:rPr lang="en-US" altLang="zh-CN" sz="2800" b="1">
                <a:latin typeface="Times New Roman" pitchFamily="18" charset="0"/>
              </a:rPr>
              <a:t>E</a:t>
            </a:r>
            <a:r>
              <a:rPr lang="zh-CN" altLang="en-US" sz="2800" b="1">
                <a:latin typeface="Times New Roman" pitchFamily="18" charset="0"/>
              </a:rPr>
              <a:t>是关系代数表达式</a:t>
            </a:r>
          </a:p>
          <a:p>
            <a:pPr marL="742950" lvl="1" indent="-285750" algn="just">
              <a:lnSpc>
                <a:spcPct val="70000"/>
              </a:lnSpc>
              <a:spcBef>
                <a:spcPct val="35000"/>
              </a:spcBef>
              <a:buClr>
                <a:srgbClr val="27305F"/>
              </a:buClr>
              <a:buFontTx/>
              <a:buChar char="–"/>
            </a:pPr>
            <a:r>
              <a:rPr lang="en-US" altLang="zh-CN" sz="2800" b="1">
                <a:latin typeface="Times New Roman" pitchFamily="18" charset="0"/>
              </a:rPr>
              <a:t>A</a:t>
            </a:r>
            <a:r>
              <a:rPr lang="en-US" altLang="zh-CN" sz="2800" b="1" baseline="-25000">
                <a:latin typeface="Times New Roman" pitchFamily="18" charset="0"/>
              </a:rPr>
              <a:t>i</a:t>
            </a:r>
            <a:r>
              <a:rPr lang="en-US" altLang="zh-CN" sz="2800" b="1">
                <a:latin typeface="Times New Roman" pitchFamily="18" charset="0"/>
              </a:rPr>
              <a:t>(i=1</a:t>
            </a: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a:t>
            </a:r>
            <a:r>
              <a:rPr lang="en-US" altLang="zh-CN" sz="2800" b="1">
                <a:latin typeface="Courier New" pitchFamily="49" charset="0"/>
              </a:rPr>
              <a:t>…</a:t>
            </a:r>
            <a:r>
              <a:rPr lang="zh-CN" altLang="en-US" sz="2800" b="1">
                <a:latin typeface="Times New Roman" pitchFamily="18" charset="0"/>
              </a:rPr>
              <a:t>，</a:t>
            </a:r>
            <a:r>
              <a:rPr lang="en-US" altLang="zh-CN" sz="2800" b="1">
                <a:latin typeface="Times New Roman" pitchFamily="18" charset="0"/>
              </a:rPr>
              <a:t>n), B</a:t>
            </a:r>
            <a:r>
              <a:rPr lang="en-US" altLang="zh-CN" sz="2800" b="1" baseline="-25000">
                <a:latin typeface="Times New Roman" pitchFamily="18" charset="0"/>
              </a:rPr>
              <a:t>j</a:t>
            </a:r>
            <a:r>
              <a:rPr lang="en-US" altLang="zh-CN" sz="2800" b="1">
                <a:latin typeface="Times New Roman" pitchFamily="18" charset="0"/>
              </a:rPr>
              <a:t>(j=l</a:t>
            </a: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a:t>
            </a:r>
            <a:r>
              <a:rPr lang="en-US" altLang="zh-CN" sz="2800" b="1">
                <a:latin typeface="Times New Roman" pitchFamily="18" charset="0"/>
              </a:rPr>
              <a:t>…</a:t>
            </a:r>
            <a:r>
              <a:rPr lang="zh-CN" altLang="en-US" sz="2800" b="1">
                <a:latin typeface="Times New Roman" pitchFamily="18" charset="0"/>
              </a:rPr>
              <a:t>，</a:t>
            </a:r>
            <a:r>
              <a:rPr lang="en-US" altLang="zh-CN" sz="2800" b="1">
                <a:latin typeface="Times New Roman" pitchFamily="18" charset="0"/>
              </a:rPr>
              <a:t>m)</a:t>
            </a:r>
            <a:r>
              <a:rPr lang="zh-CN" altLang="en-US" sz="2800" b="1">
                <a:latin typeface="Times New Roman" pitchFamily="18" charset="0"/>
              </a:rPr>
              <a:t>是属性名</a:t>
            </a:r>
          </a:p>
          <a:p>
            <a:pPr marL="742950" lvl="1" indent="-285750" algn="just">
              <a:lnSpc>
                <a:spcPct val="70000"/>
              </a:lnSpc>
              <a:spcBef>
                <a:spcPct val="35000"/>
              </a:spcBef>
              <a:buClr>
                <a:srgbClr val="27305F"/>
              </a:buClr>
              <a:buFontTx/>
              <a:buChar char="–"/>
            </a:pPr>
            <a:r>
              <a:rPr lang="en-US" altLang="zh-CN" sz="2800" b="1">
                <a:latin typeface="Times New Roman" pitchFamily="18" charset="0"/>
              </a:rPr>
              <a:t>{A</a:t>
            </a:r>
            <a:r>
              <a:rPr lang="en-US" altLang="zh-CN" sz="2800" b="1" baseline="-25000">
                <a:latin typeface="Times New Roman" pitchFamily="18" charset="0"/>
              </a:rPr>
              <a:t>1</a:t>
            </a:r>
            <a:r>
              <a:rPr lang="en-US" altLang="zh-CN" sz="2800" b="1">
                <a:latin typeface="Times New Roman" pitchFamily="18" charset="0"/>
              </a:rPr>
              <a:t>, A</a:t>
            </a:r>
            <a:r>
              <a:rPr lang="en-US" altLang="zh-CN" sz="2800" b="1" baseline="-25000">
                <a:latin typeface="Times New Roman" pitchFamily="18" charset="0"/>
              </a:rPr>
              <a:t>2</a:t>
            </a:r>
            <a:r>
              <a:rPr lang="en-US" altLang="zh-CN" sz="2800" b="1">
                <a:latin typeface="Times New Roman" pitchFamily="18" charset="0"/>
              </a:rPr>
              <a:t>, …, A</a:t>
            </a:r>
            <a:r>
              <a:rPr lang="en-US" altLang="zh-CN" sz="2800" b="1" baseline="-25000">
                <a:latin typeface="Times New Roman" pitchFamily="18" charset="0"/>
              </a:rPr>
              <a:t>n</a:t>
            </a:r>
            <a:r>
              <a:rPr lang="en-US" altLang="zh-CN" sz="2800" b="1">
                <a:latin typeface="Times New Roman" pitchFamily="18" charset="0"/>
              </a:rPr>
              <a:t>}</a:t>
            </a:r>
            <a:r>
              <a:rPr lang="zh-CN" altLang="en-US" sz="2800" b="1">
                <a:latin typeface="Times New Roman" pitchFamily="18" charset="0"/>
              </a:rPr>
              <a:t>构成</a:t>
            </a:r>
            <a:r>
              <a:rPr lang="en-US" altLang="zh-CN" sz="2800" b="1">
                <a:latin typeface="Times New Roman" pitchFamily="18" charset="0"/>
              </a:rPr>
              <a:t>{B</a:t>
            </a:r>
            <a:r>
              <a:rPr lang="en-US" altLang="zh-CN" sz="2800" b="1" baseline="-25000">
                <a:latin typeface="Times New Roman" pitchFamily="18" charset="0"/>
              </a:rPr>
              <a:t>l</a:t>
            </a:r>
            <a:r>
              <a:rPr lang="zh-CN" altLang="en-US" sz="2800" b="1">
                <a:latin typeface="Times New Roman" pitchFamily="18" charset="0"/>
              </a:rPr>
              <a:t>，</a:t>
            </a:r>
            <a:r>
              <a:rPr lang="en-US" altLang="zh-CN" sz="2800" b="1">
                <a:latin typeface="Times New Roman" pitchFamily="18" charset="0"/>
              </a:rPr>
              <a:t>B</a:t>
            </a:r>
            <a:r>
              <a:rPr lang="en-US" altLang="zh-CN" sz="2800" b="1" baseline="-25000">
                <a:latin typeface="Times New Roman" pitchFamily="18" charset="0"/>
              </a:rPr>
              <a:t>2</a:t>
            </a:r>
            <a:r>
              <a:rPr lang="zh-CN" altLang="en-US" sz="2800" b="1">
                <a:latin typeface="Times New Roman" pitchFamily="18" charset="0"/>
              </a:rPr>
              <a:t>，</a:t>
            </a:r>
            <a:r>
              <a:rPr lang="en-US" altLang="zh-CN" sz="2800" b="1">
                <a:latin typeface="Times New Roman" pitchFamily="18" charset="0"/>
              </a:rPr>
              <a:t>…</a:t>
            </a:r>
            <a:r>
              <a:rPr lang="zh-CN" altLang="en-US" sz="2800" b="1">
                <a:latin typeface="Times New Roman" pitchFamily="18" charset="0"/>
              </a:rPr>
              <a:t>，</a:t>
            </a:r>
            <a:r>
              <a:rPr lang="en-US" altLang="zh-CN" sz="2800" b="1">
                <a:latin typeface="Times New Roman" pitchFamily="18" charset="0"/>
              </a:rPr>
              <a:t>B</a:t>
            </a:r>
            <a:r>
              <a:rPr lang="en-US" altLang="zh-CN" sz="2800" b="1" baseline="-25000">
                <a:latin typeface="Times New Roman" pitchFamily="18" charset="0"/>
              </a:rPr>
              <a:t>m</a:t>
            </a:r>
            <a:r>
              <a:rPr lang="en-US" altLang="zh-CN" sz="2800" b="1">
                <a:latin typeface="Times New Roman" pitchFamily="18" charset="0"/>
              </a:rPr>
              <a:t>}</a:t>
            </a:r>
            <a:r>
              <a:rPr lang="zh-CN" altLang="en-US" sz="2800" b="1">
                <a:latin typeface="Times New Roman" pitchFamily="18" charset="0"/>
              </a:rPr>
              <a:t>的子集 </a:t>
            </a:r>
          </a:p>
        </p:txBody>
      </p:sp>
      <p:sp>
        <p:nvSpPr>
          <p:cNvPr id="1536025" name="Rectangle 25"/>
          <p:cNvSpPr>
            <a:spLocks noChangeArrowheads="1"/>
          </p:cNvSpPr>
          <p:nvPr/>
        </p:nvSpPr>
        <p:spPr bwMode="auto">
          <a:xfrm>
            <a:off x="4160838" y="3678238"/>
            <a:ext cx="52562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l"/>
            <a:r>
              <a:rPr lang="zh-CN" altLang="en-US" b="1">
                <a:solidFill>
                  <a:srgbClr val="0000FF"/>
                </a:solidFill>
              </a:rPr>
              <a:t>对同一关系代数表达式的多个投影可以转换成其中最小的属性集的投影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025"/>
                                        </p:tgtEl>
                                        <p:attrNameLst>
                                          <p:attrName>style.visibility</p:attrName>
                                        </p:attrNameLst>
                                      </p:cBhvr>
                                      <p:to>
                                        <p:strVal val="visible"/>
                                      </p:to>
                                    </p:set>
                                    <p:animEffect transition="in" filter="wipe(up)">
                                      <p:cBhvr>
                                        <p:cTn id="7" dur="1000"/>
                                        <p:tgtEl>
                                          <p:spTgt spid="153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07C07C2-F5F4-47DF-9B0B-5C6E08202532}" type="slidenum">
              <a:rPr lang="zh-CN" altLang="en-US" sz="2000" smtClean="0"/>
              <a:pPr/>
              <a:t>43</a:t>
            </a:fld>
            <a:endParaRPr lang="en-US" altLang="zh-CN" sz="2000"/>
          </a:p>
        </p:txBody>
      </p:sp>
      <p:sp>
        <p:nvSpPr>
          <p:cNvPr id="4608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ED72E09-F1A9-4A05-BF9A-D4DE010215E0}" type="datetime1">
              <a:rPr lang="zh-CN" altLang="en-US" sz="1800" smtClean="0"/>
              <a:pPr/>
              <a:t>2024/4/17</a:t>
            </a:fld>
            <a:endParaRPr lang="en-US" altLang="zh-CN" sz="1000"/>
          </a:p>
        </p:txBody>
      </p:sp>
      <p:sp>
        <p:nvSpPr>
          <p:cNvPr id="1538050" name="Rectangle 2"/>
          <p:cNvSpPr>
            <a:spLocks noGrp="1" noChangeArrowheads="1"/>
          </p:cNvSpPr>
          <p:nvPr>
            <p:ph type="title"/>
          </p:nvPr>
        </p:nvSpPr>
        <p:spPr>
          <a:xfrm>
            <a:off x="650875" y="365125"/>
            <a:ext cx="8820150" cy="549275"/>
          </a:xfrm>
        </p:spPr>
        <p:txBody>
          <a:bodyPr/>
          <a:lstStyle/>
          <a:p>
            <a:pPr>
              <a:defRPr/>
            </a:pPr>
            <a:r>
              <a:rPr lang="en-US" altLang="zh-CN" sz="4000"/>
              <a:t>5.3.1 </a:t>
            </a:r>
            <a:r>
              <a:rPr lang="zh-CN" altLang="en-US" sz="4000"/>
              <a:t>关系代数表达式的等价变换规则</a:t>
            </a:r>
          </a:p>
        </p:txBody>
      </p:sp>
      <p:sp>
        <p:nvSpPr>
          <p:cNvPr id="46085" name="Rectangle 3"/>
          <p:cNvSpPr>
            <a:spLocks noGrp="1" noChangeArrowheads="1"/>
          </p:cNvSpPr>
          <p:nvPr>
            <p:ph type="body" idx="1"/>
          </p:nvPr>
        </p:nvSpPr>
        <p:spPr>
          <a:xfrm>
            <a:off x="631825" y="1125538"/>
            <a:ext cx="8569325" cy="5037137"/>
          </a:xfrm>
        </p:spPr>
        <p:txBody>
          <a:bodyPr/>
          <a:lstStyle/>
          <a:p>
            <a:pPr marL="342900" indent="-342900" algn="just" defTabSz="914400">
              <a:lnSpc>
                <a:spcPct val="100000"/>
              </a:lnSpc>
            </a:pPr>
            <a:r>
              <a:rPr lang="en-US" altLang="zh-CN"/>
              <a:t>4. </a:t>
            </a:r>
            <a:r>
              <a:rPr lang="zh-CN" altLang="en-US"/>
              <a:t>选择的串接定律</a:t>
            </a:r>
          </a:p>
          <a:p>
            <a:pPr marL="1143000" lvl="2" indent="-228600" algn="just" defTabSz="914400">
              <a:lnSpc>
                <a:spcPct val="100000"/>
              </a:lnSpc>
              <a:buFont typeface="Wingdings" pitchFamily="2" charset="2"/>
              <a:buNone/>
            </a:pPr>
            <a:r>
              <a:rPr lang="zh-CN" altLang="en-US"/>
              <a:t> </a:t>
            </a:r>
            <a:r>
              <a:rPr lang="en-US" altLang="zh-CN"/>
              <a:t> (       (E))≡                (E)</a:t>
            </a:r>
          </a:p>
          <a:p>
            <a:pPr marL="742950" lvl="1" indent="-285750" algn="just" defTabSz="914400">
              <a:lnSpc>
                <a:spcPct val="100000"/>
              </a:lnSpc>
            </a:pPr>
            <a:r>
              <a:rPr lang="zh-CN" altLang="en-US"/>
              <a:t>选择的串接定律说明   选择条件可以合并</a:t>
            </a:r>
          </a:p>
          <a:p>
            <a:pPr marL="742950" lvl="1" indent="-285750" algn="just" defTabSz="914400">
              <a:lnSpc>
                <a:spcPct val="100000"/>
              </a:lnSpc>
            </a:pPr>
            <a:r>
              <a:rPr lang="zh-CN" altLang="en-US"/>
              <a:t>这样一次就可检查全部条件。 </a:t>
            </a:r>
          </a:p>
          <a:p>
            <a:pPr marL="342900" indent="-342900" algn="just" defTabSz="914400">
              <a:lnSpc>
                <a:spcPct val="100000"/>
              </a:lnSpc>
            </a:pPr>
            <a:r>
              <a:rPr lang="en-US" altLang="zh-CN"/>
              <a:t>5. </a:t>
            </a:r>
            <a:r>
              <a:rPr lang="zh-CN" altLang="en-US"/>
              <a:t>选择与投影的交换律</a:t>
            </a:r>
          </a:p>
          <a:p>
            <a:pPr marL="742950" lvl="1" indent="-285750" algn="just" defTabSz="914400">
              <a:lnSpc>
                <a:spcPct val="100000"/>
              </a:lnSpc>
              <a:buFontTx/>
              <a:buNone/>
            </a:pPr>
            <a:r>
              <a:rPr lang="en-US" altLang="zh-CN"/>
              <a:t>(1)</a:t>
            </a:r>
            <a:r>
              <a:rPr lang="zh-CN" altLang="en-US"/>
              <a:t>假设</a:t>
            </a:r>
            <a:r>
              <a:rPr lang="en-US" altLang="zh-CN"/>
              <a:t>: </a:t>
            </a:r>
            <a:r>
              <a:rPr lang="zh-CN" altLang="en-US"/>
              <a:t>选择条件</a:t>
            </a:r>
            <a:r>
              <a:rPr lang="en-US" altLang="zh-CN">
                <a:solidFill>
                  <a:srgbClr val="FF0000"/>
                </a:solidFill>
              </a:rPr>
              <a:t>F</a:t>
            </a:r>
            <a:r>
              <a:rPr lang="zh-CN" altLang="en-US">
                <a:solidFill>
                  <a:srgbClr val="FF0000"/>
                </a:solidFill>
              </a:rPr>
              <a:t>只涉及属性</a:t>
            </a:r>
            <a:r>
              <a:rPr lang="en-US" altLang="zh-CN">
                <a:solidFill>
                  <a:srgbClr val="FF0000"/>
                </a:solidFill>
              </a:rPr>
              <a:t>A</a:t>
            </a:r>
            <a:r>
              <a:rPr lang="en-US" altLang="zh-CN" baseline="-25000">
                <a:solidFill>
                  <a:srgbClr val="FF0000"/>
                </a:solidFill>
              </a:rPr>
              <a:t>1</a:t>
            </a:r>
            <a:r>
              <a:rPr lang="zh-CN" altLang="en-US">
                <a:solidFill>
                  <a:srgbClr val="FF0000"/>
                </a:solidFill>
              </a:rPr>
              <a:t>，</a:t>
            </a:r>
            <a:r>
              <a:rPr lang="en-US" altLang="zh-CN">
                <a:solidFill>
                  <a:srgbClr val="FF0000"/>
                </a:solidFill>
                <a:latin typeface="Courier New" pitchFamily="49" charset="0"/>
              </a:rPr>
              <a:t>…</a:t>
            </a:r>
            <a:r>
              <a:rPr lang="zh-CN" altLang="en-US">
                <a:solidFill>
                  <a:srgbClr val="FF0000"/>
                </a:solidFill>
              </a:rPr>
              <a:t>，</a:t>
            </a:r>
            <a:r>
              <a:rPr lang="en-US" altLang="zh-CN">
                <a:solidFill>
                  <a:srgbClr val="FF0000"/>
                </a:solidFill>
              </a:rPr>
              <a:t>A</a:t>
            </a:r>
            <a:r>
              <a:rPr lang="en-US" altLang="zh-CN" baseline="-25000">
                <a:solidFill>
                  <a:srgbClr val="FF0000"/>
                </a:solidFill>
              </a:rPr>
              <a:t>n</a:t>
            </a:r>
          </a:p>
          <a:p>
            <a:pPr marL="342900" indent="-342900" algn="just" defTabSz="914400">
              <a:lnSpc>
                <a:spcPct val="100000"/>
              </a:lnSpc>
              <a:buFont typeface="Wingdings" pitchFamily="2" charset="2"/>
              <a:buNone/>
            </a:pPr>
            <a:r>
              <a:rPr lang="en-US" altLang="zh-CN"/>
              <a:t>           (</a:t>
            </a:r>
            <a:r>
              <a:rPr lang="zh-CN" altLang="en-US">
                <a:sym typeface="Symbol" pitchFamily="18" charset="2"/>
              </a:rPr>
              <a:t></a:t>
            </a:r>
            <a:r>
              <a:rPr lang="en-US" altLang="zh-CN"/>
              <a:t>                (E))≡ </a:t>
            </a:r>
            <a:r>
              <a:rPr lang="zh-CN" altLang="en-US">
                <a:sym typeface="Symbol" pitchFamily="18" charset="2"/>
              </a:rPr>
              <a:t>              </a:t>
            </a:r>
            <a:r>
              <a:rPr lang="en-US" altLang="zh-CN"/>
              <a:t>    (      (E))</a:t>
            </a:r>
          </a:p>
          <a:p>
            <a:pPr marL="742950" lvl="1" indent="-285750" algn="just" defTabSz="914400">
              <a:lnSpc>
                <a:spcPct val="100000"/>
              </a:lnSpc>
              <a:buFontTx/>
              <a:buNone/>
            </a:pPr>
            <a:r>
              <a:rPr lang="en-US" altLang="zh-CN"/>
              <a:t>(2)</a:t>
            </a:r>
            <a:r>
              <a:rPr lang="zh-CN" altLang="en-US"/>
              <a:t>假设</a:t>
            </a:r>
            <a:r>
              <a:rPr lang="en-US" altLang="zh-CN"/>
              <a:t>: </a:t>
            </a:r>
            <a:r>
              <a:rPr lang="en-US" altLang="zh-CN">
                <a:solidFill>
                  <a:srgbClr val="FF0000"/>
                </a:solidFill>
              </a:rPr>
              <a:t>F</a:t>
            </a:r>
            <a:r>
              <a:rPr lang="zh-CN" altLang="en-US">
                <a:solidFill>
                  <a:srgbClr val="FF0000"/>
                </a:solidFill>
              </a:rPr>
              <a:t>中有不属于</a:t>
            </a:r>
            <a:r>
              <a:rPr lang="en-US" altLang="zh-CN">
                <a:solidFill>
                  <a:srgbClr val="FF0000"/>
                </a:solidFill>
              </a:rPr>
              <a:t>A1, </a:t>
            </a:r>
            <a:r>
              <a:rPr lang="en-US" altLang="zh-CN">
                <a:solidFill>
                  <a:srgbClr val="FF0000"/>
                </a:solidFill>
                <a:latin typeface="Courier New" pitchFamily="49" charset="0"/>
              </a:rPr>
              <a:t>…</a:t>
            </a:r>
            <a:r>
              <a:rPr lang="en-US" altLang="zh-CN">
                <a:solidFill>
                  <a:srgbClr val="FF0000"/>
                </a:solidFill>
              </a:rPr>
              <a:t>,An</a:t>
            </a:r>
            <a:r>
              <a:rPr lang="zh-CN" altLang="en-US">
                <a:solidFill>
                  <a:srgbClr val="FF0000"/>
                </a:solidFill>
              </a:rPr>
              <a:t>的属性</a:t>
            </a:r>
            <a:r>
              <a:rPr lang="en-US" altLang="zh-CN"/>
              <a:t>B</a:t>
            </a:r>
            <a:r>
              <a:rPr lang="en-US" altLang="zh-CN" baseline="-25000"/>
              <a:t>1</a:t>
            </a:r>
            <a:r>
              <a:rPr lang="en-US" altLang="zh-CN"/>
              <a:t>,</a:t>
            </a:r>
            <a:r>
              <a:rPr lang="en-US" altLang="zh-CN">
                <a:latin typeface="Courier New" pitchFamily="49" charset="0"/>
              </a:rPr>
              <a:t>…</a:t>
            </a:r>
            <a:r>
              <a:rPr lang="en-US" altLang="zh-CN"/>
              <a:t>,B</a:t>
            </a:r>
            <a:r>
              <a:rPr lang="en-US" altLang="zh-CN" baseline="-25000"/>
              <a:t>m</a:t>
            </a:r>
          </a:p>
          <a:p>
            <a:pPr marL="342900" indent="-342900" algn="just" defTabSz="914400">
              <a:lnSpc>
                <a:spcPct val="100000"/>
              </a:lnSpc>
              <a:buFont typeface="Wingdings" pitchFamily="2" charset="2"/>
              <a:buNone/>
            </a:pPr>
            <a:r>
              <a:rPr lang="zh-CN" altLang="en-US">
                <a:sym typeface="Symbol" pitchFamily="18" charset="2"/>
              </a:rPr>
              <a:t>            </a:t>
            </a:r>
            <a:r>
              <a:rPr lang="en-US" altLang="zh-CN"/>
              <a:t> (</a:t>
            </a:r>
            <a:r>
              <a:rPr lang="en-US" altLang="zh-CN">
                <a:sym typeface="Symbol" pitchFamily="18" charset="2"/>
              </a:rPr>
              <a:t></a:t>
            </a:r>
            <a:r>
              <a:rPr lang="en-US" altLang="zh-CN"/>
              <a:t> </a:t>
            </a:r>
            <a:r>
              <a:rPr lang="en-US" altLang="zh-CN" baseline="-25000"/>
              <a:t>F</a:t>
            </a:r>
            <a:r>
              <a:rPr lang="en-US" altLang="zh-CN" i="1"/>
              <a:t>(</a:t>
            </a:r>
            <a:r>
              <a:rPr lang="en-US" altLang="zh-CN"/>
              <a:t>E))≡ </a:t>
            </a:r>
            <a:r>
              <a:rPr lang="zh-CN" altLang="en-US">
                <a:sym typeface="Symbol" pitchFamily="18" charset="2"/>
              </a:rPr>
              <a:t>            </a:t>
            </a:r>
            <a:r>
              <a:rPr lang="en-US" altLang="zh-CN"/>
              <a:t>   (</a:t>
            </a:r>
            <a:r>
              <a:rPr lang="en-US" altLang="zh-CN">
                <a:sym typeface="Symbol" pitchFamily="18" charset="2"/>
              </a:rPr>
              <a:t></a:t>
            </a:r>
            <a:r>
              <a:rPr lang="en-US" altLang="zh-CN"/>
              <a:t> </a:t>
            </a:r>
            <a:r>
              <a:rPr lang="en-US" altLang="zh-CN" baseline="-25000"/>
              <a:t>F</a:t>
            </a:r>
            <a:r>
              <a:rPr lang="en-US" altLang="zh-CN"/>
              <a:t>(</a:t>
            </a:r>
            <a:r>
              <a:rPr lang="zh-CN" altLang="en-US">
                <a:sym typeface="Symbol" pitchFamily="18" charset="2"/>
              </a:rPr>
              <a:t>                       </a:t>
            </a:r>
            <a:r>
              <a:rPr lang="en-US" altLang="zh-CN"/>
              <a:t> (E)))</a:t>
            </a:r>
            <a:endParaRPr lang="zh-CN" altLang="en-US"/>
          </a:p>
        </p:txBody>
      </p:sp>
      <p:sp>
        <p:nvSpPr>
          <p:cNvPr id="46086" name="Rectangle 4"/>
          <p:cNvSpPr>
            <a:spLocks noChangeArrowheads="1"/>
          </p:cNvSpPr>
          <p:nvPr/>
        </p:nvSpPr>
        <p:spPr bwMode="auto">
          <a:xfrm>
            <a:off x="5613400" y="541020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46087" name="Object 7"/>
          <p:cNvGraphicFramePr>
            <a:graphicFrameLocks noChangeAspect="1"/>
          </p:cNvGraphicFramePr>
          <p:nvPr/>
        </p:nvGraphicFramePr>
        <p:xfrm>
          <a:off x="1198563" y="1649413"/>
          <a:ext cx="658812" cy="627062"/>
        </p:xfrm>
        <a:graphic>
          <a:graphicData uri="http://schemas.openxmlformats.org/presentationml/2006/ole">
            <mc:AlternateContent xmlns:mc="http://schemas.openxmlformats.org/markup-compatibility/2006">
              <mc:Choice xmlns:v="urn:schemas-microsoft-com:vml" Requires="v">
                <p:oleObj name="公式" r:id="rId2" imgW="253890" imgH="241195" progId="Equation.3">
                  <p:embed/>
                </p:oleObj>
              </mc:Choice>
              <mc:Fallback>
                <p:oleObj name="公式" r:id="rId2" imgW="253890" imgH="241195"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563" y="1649413"/>
                        <a:ext cx="658812"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8" name="Object 10"/>
          <p:cNvGraphicFramePr>
            <a:graphicFrameLocks noChangeAspect="1"/>
          </p:cNvGraphicFramePr>
          <p:nvPr/>
        </p:nvGraphicFramePr>
        <p:xfrm>
          <a:off x="1857375" y="1644650"/>
          <a:ext cx="647700" cy="631825"/>
        </p:xfrm>
        <a:graphic>
          <a:graphicData uri="http://schemas.openxmlformats.org/presentationml/2006/ole">
            <mc:AlternateContent xmlns:mc="http://schemas.openxmlformats.org/markup-compatibility/2006">
              <mc:Choice xmlns:v="urn:schemas-microsoft-com:vml" Requires="v">
                <p:oleObj name="公式" r:id="rId4" imgW="253890" imgH="241195" progId="Equation.3">
                  <p:embed/>
                </p:oleObj>
              </mc:Choice>
              <mc:Fallback>
                <p:oleObj name="公式" r:id="rId4" imgW="253890" imgH="241195"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1644650"/>
                        <a:ext cx="6477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9" name="Object 11"/>
          <p:cNvGraphicFramePr>
            <a:graphicFrameLocks noChangeAspect="1"/>
          </p:cNvGraphicFramePr>
          <p:nvPr/>
        </p:nvGraphicFramePr>
        <p:xfrm>
          <a:off x="3440113" y="1590675"/>
          <a:ext cx="1225550" cy="685800"/>
        </p:xfrm>
        <a:graphic>
          <a:graphicData uri="http://schemas.openxmlformats.org/presentationml/2006/ole">
            <mc:AlternateContent xmlns:mc="http://schemas.openxmlformats.org/markup-compatibility/2006">
              <mc:Choice xmlns:v="urn:schemas-microsoft-com:vml" Requires="v">
                <p:oleObj name="公式" r:id="rId6" imgW="444114" imgH="253780" progId="Equation.3">
                  <p:embed/>
                </p:oleObj>
              </mc:Choice>
              <mc:Fallback>
                <p:oleObj name="公式" r:id="rId6" imgW="444114" imgH="25378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0113" y="1590675"/>
                        <a:ext cx="1225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0" name="Object 12"/>
          <p:cNvGraphicFramePr>
            <a:graphicFrameLocks noChangeAspect="1"/>
          </p:cNvGraphicFramePr>
          <p:nvPr/>
        </p:nvGraphicFramePr>
        <p:xfrm>
          <a:off x="2000250" y="4365625"/>
          <a:ext cx="1555750" cy="811213"/>
        </p:xfrm>
        <a:graphic>
          <a:graphicData uri="http://schemas.openxmlformats.org/presentationml/2006/ole">
            <mc:AlternateContent xmlns:mc="http://schemas.openxmlformats.org/markup-compatibility/2006">
              <mc:Choice xmlns:v="urn:schemas-microsoft-com:vml" Requires="v">
                <p:oleObj name="公式" r:id="rId8" imgW="469696" imgH="241195" progId="Equation.3">
                  <p:embed/>
                </p:oleObj>
              </mc:Choice>
              <mc:Fallback>
                <p:oleObj name="公式" r:id="rId8" imgW="469696" imgH="241195"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0250" y="4365625"/>
                        <a:ext cx="155575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1" name="Object 13"/>
          <p:cNvGraphicFramePr>
            <a:graphicFrameLocks noChangeAspect="1"/>
          </p:cNvGraphicFramePr>
          <p:nvPr/>
        </p:nvGraphicFramePr>
        <p:xfrm>
          <a:off x="4737100" y="4365625"/>
          <a:ext cx="1557338" cy="811213"/>
        </p:xfrm>
        <a:graphic>
          <a:graphicData uri="http://schemas.openxmlformats.org/presentationml/2006/ole">
            <mc:AlternateContent xmlns:mc="http://schemas.openxmlformats.org/markup-compatibility/2006">
              <mc:Choice xmlns:v="urn:schemas-microsoft-com:vml" Requires="v">
                <p:oleObj name="公式" r:id="rId10" imgW="469696" imgH="241195" progId="Equation.3">
                  <p:embed/>
                </p:oleObj>
              </mc:Choice>
              <mc:Fallback>
                <p:oleObj name="公式" r:id="rId10" imgW="469696" imgH="241195"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37100" y="4365625"/>
                        <a:ext cx="1557338"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2" name="Object 14"/>
          <p:cNvGraphicFramePr>
            <a:graphicFrameLocks noChangeAspect="1"/>
          </p:cNvGraphicFramePr>
          <p:nvPr/>
        </p:nvGraphicFramePr>
        <p:xfrm>
          <a:off x="1120775" y="4437063"/>
          <a:ext cx="592138" cy="560387"/>
        </p:xfrm>
        <a:graphic>
          <a:graphicData uri="http://schemas.openxmlformats.org/presentationml/2006/ole">
            <mc:AlternateContent xmlns:mc="http://schemas.openxmlformats.org/markup-compatibility/2006">
              <mc:Choice xmlns:v="urn:schemas-microsoft-com:vml" Requires="v">
                <p:oleObj name="公式" r:id="rId12" imgW="228501" imgH="215806" progId="Equation.3">
                  <p:embed/>
                </p:oleObj>
              </mc:Choice>
              <mc:Fallback>
                <p:oleObj name="公式" r:id="rId12" imgW="228501" imgH="215806"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0775" y="4437063"/>
                        <a:ext cx="59213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3" name="Object 15"/>
          <p:cNvGraphicFramePr>
            <a:graphicFrameLocks noChangeAspect="1"/>
          </p:cNvGraphicFramePr>
          <p:nvPr/>
        </p:nvGraphicFramePr>
        <p:xfrm>
          <a:off x="6248400" y="4508500"/>
          <a:ext cx="592138" cy="560388"/>
        </p:xfrm>
        <a:graphic>
          <a:graphicData uri="http://schemas.openxmlformats.org/presentationml/2006/ole">
            <mc:AlternateContent xmlns:mc="http://schemas.openxmlformats.org/markup-compatibility/2006">
              <mc:Choice xmlns:v="urn:schemas-microsoft-com:vml" Requires="v">
                <p:oleObj name="公式" r:id="rId14" imgW="228501" imgH="215806" progId="Equation.3">
                  <p:embed/>
                </p:oleObj>
              </mc:Choice>
              <mc:Fallback>
                <p:oleObj name="公式" r:id="rId14" imgW="228501" imgH="215806"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48400" y="4508500"/>
                        <a:ext cx="5921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4" name="Object 16"/>
          <p:cNvGraphicFramePr>
            <a:graphicFrameLocks noChangeAspect="1"/>
          </p:cNvGraphicFramePr>
          <p:nvPr/>
        </p:nvGraphicFramePr>
        <p:xfrm>
          <a:off x="822325" y="5643563"/>
          <a:ext cx="1393825" cy="647700"/>
        </p:xfrm>
        <a:graphic>
          <a:graphicData uri="http://schemas.openxmlformats.org/presentationml/2006/ole">
            <mc:AlternateContent xmlns:mc="http://schemas.openxmlformats.org/markup-compatibility/2006">
              <mc:Choice xmlns:v="urn:schemas-microsoft-com:vml" Requires="v">
                <p:oleObj name="公式" r:id="rId16" imgW="469696" imgH="241195" progId="Equation.3">
                  <p:embed/>
                </p:oleObj>
              </mc:Choice>
              <mc:Fallback>
                <p:oleObj name="公式" r:id="rId16" imgW="469696" imgH="241195"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325" y="5643563"/>
                        <a:ext cx="1393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5" name="Object 18"/>
          <p:cNvGraphicFramePr>
            <a:graphicFrameLocks noChangeAspect="1"/>
          </p:cNvGraphicFramePr>
          <p:nvPr/>
        </p:nvGraphicFramePr>
        <p:xfrm>
          <a:off x="3917950" y="5661025"/>
          <a:ext cx="1276350" cy="593725"/>
        </p:xfrm>
        <a:graphic>
          <a:graphicData uri="http://schemas.openxmlformats.org/presentationml/2006/ole">
            <mc:AlternateContent xmlns:mc="http://schemas.openxmlformats.org/markup-compatibility/2006">
              <mc:Choice xmlns:v="urn:schemas-microsoft-com:vml" Requires="v">
                <p:oleObj name="公式" r:id="rId18" imgW="469696" imgH="241195" progId="Equation.3">
                  <p:embed/>
                </p:oleObj>
              </mc:Choice>
              <mc:Fallback>
                <p:oleObj name="公式" r:id="rId18" imgW="469696" imgH="241195"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17950" y="5661025"/>
                        <a:ext cx="12763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6" name="Object 19"/>
          <p:cNvGraphicFramePr>
            <a:graphicFrameLocks noChangeAspect="1"/>
          </p:cNvGraphicFramePr>
          <p:nvPr/>
        </p:nvGraphicFramePr>
        <p:xfrm>
          <a:off x="6176963" y="5661025"/>
          <a:ext cx="2063750" cy="623888"/>
        </p:xfrm>
        <a:graphic>
          <a:graphicData uri="http://schemas.openxmlformats.org/presentationml/2006/ole">
            <mc:AlternateContent xmlns:mc="http://schemas.openxmlformats.org/markup-compatibility/2006">
              <mc:Choice xmlns:v="urn:schemas-microsoft-com:vml" Requires="v">
                <p:oleObj name="公式" r:id="rId20" imgW="1193282" imgH="266584" progId="Equation.3">
                  <p:embed/>
                </p:oleObj>
              </mc:Choice>
              <mc:Fallback>
                <p:oleObj name="公式" r:id="rId20" imgW="1193282" imgH="266584"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76963" y="5661025"/>
                        <a:ext cx="206375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68" name="Rectangle 20"/>
          <p:cNvSpPr>
            <a:spLocks noChangeArrowheads="1"/>
          </p:cNvSpPr>
          <p:nvPr/>
        </p:nvSpPr>
        <p:spPr bwMode="auto">
          <a:xfrm>
            <a:off x="4938713" y="3284538"/>
            <a:ext cx="49672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l"/>
            <a:r>
              <a:rPr lang="zh-CN" altLang="en-US" b="1">
                <a:solidFill>
                  <a:srgbClr val="0000FF"/>
                </a:solidFill>
              </a:rPr>
              <a:t>投影操作后的选择操作可以转换为选择操作后的投影操作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8068"/>
                                        </p:tgtEl>
                                        <p:attrNameLst>
                                          <p:attrName>style.visibility</p:attrName>
                                        </p:attrNameLst>
                                      </p:cBhvr>
                                      <p:to>
                                        <p:strVal val="visible"/>
                                      </p:to>
                                    </p:set>
                                    <p:animEffect transition="in" filter="wipe(up)">
                                      <p:cBhvr>
                                        <p:cTn id="7" dur="1000"/>
                                        <p:tgtEl>
                                          <p:spTgt spid="153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6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B13933C-57F5-4E9C-B04B-670D6B716301}" type="slidenum">
              <a:rPr lang="zh-CN" altLang="en-US" sz="2000" smtClean="0"/>
              <a:pPr/>
              <a:t>44</a:t>
            </a:fld>
            <a:endParaRPr lang="en-US" altLang="zh-CN" sz="2000"/>
          </a:p>
        </p:txBody>
      </p:sp>
      <p:sp>
        <p:nvSpPr>
          <p:cNvPr id="4710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B1BAA71-9E89-425A-A400-53BA387D25FD}" type="datetime1">
              <a:rPr lang="zh-CN" altLang="en-US" sz="1800" smtClean="0"/>
              <a:pPr/>
              <a:t>2024/4/17</a:t>
            </a:fld>
            <a:endParaRPr lang="en-US" altLang="zh-CN" sz="1000"/>
          </a:p>
        </p:txBody>
      </p:sp>
      <p:sp>
        <p:nvSpPr>
          <p:cNvPr id="1540098" name="Rectangle 2"/>
          <p:cNvSpPr>
            <a:spLocks noGrp="1" noChangeArrowheads="1"/>
          </p:cNvSpPr>
          <p:nvPr>
            <p:ph type="title"/>
          </p:nvPr>
        </p:nvSpPr>
        <p:spPr>
          <a:xfrm>
            <a:off x="650875" y="365125"/>
            <a:ext cx="8820150" cy="549275"/>
          </a:xfrm>
        </p:spPr>
        <p:txBody>
          <a:bodyPr/>
          <a:lstStyle/>
          <a:p>
            <a:pPr>
              <a:defRPr/>
            </a:pPr>
            <a:r>
              <a:rPr lang="en-US" altLang="zh-CN" sz="4000"/>
              <a:t>5.3.1 </a:t>
            </a:r>
            <a:r>
              <a:rPr lang="zh-CN" altLang="en-US" sz="4000"/>
              <a:t>关系代数表达式的等价变换规则</a:t>
            </a:r>
          </a:p>
        </p:txBody>
      </p:sp>
      <p:sp>
        <p:nvSpPr>
          <p:cNvPr id="1540099" name="Rectangle 3"/>
          <p:cNvSpPr>
            <a:spLocks noGrp="1" noChangeArrowheads="1"/>
          </p:cNvSpPr>
          <p:nvPr>
            <p:ph type="body" idx="1"/>
          </p:nvPr>
        </p:nvSpPr>
        <p:spPr>
          <a:xfrm>
            <a:off x="650875" y="1143000"/>
            <a:ext cx="8820150" cy="5270500"/>
          </a:xfrm>
        </p:spPr>
        <p:txBody>
          <a:bodyPr/>
          <a:lstStyle/>
          <a:p>
            <a:pPr marL="342900" indent="-342900" defTabSz="914400"/>
            <a:r>
              <a:rPr lang="en-US" altLang="zh-CN"/>
              <a:t>6. </a:t>
            </a:r>
            <a:r>
              <a:rPr lang="zh-CN" altLang="en-US"/>
              <a:t>选择与笛卡尔积的交换律</a:t>
            </a:r>
          </a:p>
          <a:p>
            <a:pPr marL="342900" indent="-342900" defTabSz="914400">
              <a:buFont typeface="Wingdings" pitchFamily="2" charset="2"/>
              <a:buNone/>
            </a:pPr>
            <a:r>
              <a:rPr lang="en-US" altLang="zh-CN"/>
              <a:t>(1) </a:t>
            </a:r>
            <a:r>
              <a:rPr lang="zh-CN" altLang="en-US"/>
              <a:t>假设：</a:t>
            </a:r>
            <a:r>
              <a:rPr lang="en-US" altLang="zh-CN">
                <a:solidFill>
                  <a:srgbClr val="FF0000"/>
                </a:solidFill>
              </a:rPr>
              <a:t>F</a:t>
            </a:r>
            <a:r>
              <a:rPr lang="zh-CN" altLang="en-US">
                <a:solidFill>
                  <a:srgbClr val="FF0000"/>
                </a:solidFill>
              </a:rPr>
              <a:t>中涉及的属性都是</a:t>
            </a:r>
            <a:r>
              <a:rPr lang="en-US" altLang="zh-CN">
                <a:solidFill>
                  <a:srgbClr val="FF0000"/>
                </a:solidFill>
              </a:rPr>
              <a:t>E</a:t>
            </a:r>
            <a:r>
              <a:rPr lang="en-US" altLang="zh-CN" baseline="-25000"/>
              <a:t>1</a:t>
            </a:r>
            <a:r>
              <a:rPr lang="zh-CN" altLang="en-US"/>
              <a:t>中的属性</a:t>
            </a:r>
          </a:p>
          <a:p>
            <a:pPr marL="342900" indent="-342900" defTabSz="914400">
              <a:buFont typeface="Wingdings" pitchFamily="2" charset="2"/>
              <a:buNone/>
            </a:pPr>
            <a:r>
              <a:rPr lang="zh-CN" altLang="en-US"/>
              <a:t> 	 </a:t>
            </a:r>
            <a:r>
              <a:rPr lang="en-US" altLang="zh-CN">
                <a:sym typeface="Symbol" pitchFamily="18" charset="2"/>
              </a:rPr>
              <a:t></a:t>
            </a:r>
            <a:r>
              <a:rPr lang="en-US" altLang="zh-CN"/>
              <a:t> </a:t>
            </a:r>
            <a:r>
              <a:rPr lang="en-US" altLang="zh-CN" baseline="-25000"/>
              <a:t>F</a:t>
            </a:r>
            <a:r>
              <a:rPr lang="en-US" altLang="zh-CN"/>
              <a:t> (E</a:t>
            </a:r>
            <a:r>
              <a:rPr lang="en-US" altLang="zh-CN" baseline="-25000"/>
              <a:t>1</a:t>
            </a:r>
            <a:r>
              <a:rPr lang="en-US" altLang="zh-CN"/>
              <a:t>×E</a:t>
            </a:r>
            <a:r>
              <a:rPr lang="en-US" altLang="zh-CN" baseline="-25000"/>
              <a:t>2</a:t>
            </a:r>
            <a:r>
              <a:rPr lang="en-US" altLang="zh-CN"/>
              <a:t>)≡ </a:t>
            </a:r>
            <a:r>
              <a:rPr lang="en-US" altLang="zh-CN">
                <a:sym typeface="Symbol" pitchFamily="18" charset="2"/>
              </a:rPr>
              <a:t></a:t>
            </a:r>
            <a:r>
              <a:rPr lang="en-US" altLang="zh-CN"/>
              <a:t> </a:t>
            </a:r>
            <a:r>
              <a:rPr lang="en-US" altLang="zh-CN" baseline="-25000"/>
              <a:t>F</a:t>
            </a:r>
            <a:r>
              <a:rPr lang="en-US" altLang="zh-CN"/>
              <a:t> (E</a:t>
            </a:r>
            <a:r>
              <a:rPr lang="en-US" altLang="zh-CN" baseline="-25000"/>
              <a:t>1</a:t>
            </a:r>
            <a:r>
              <a:rPr lang="en-US" altLang="zh-CN"/>
              <a:t>)×E</a:t>
            </a:r>
            <a:r>
              <a:rPr lang="en-US" altLang="zh-CN" baseline="-25000"/>
              <a:t>2</a:t>
            </a:r>
            <a:r>
              <a:rPr lang="en-US" altLang="zh-CN">
                <a:latin typeface="Courier New" pitchFamily="49" charset="0"/>
              </a:rPr>
              <a:t> </a:t>
            </a:r>
            <a:endParaRPr lang="en-US" altLang="zh-CN"/>
          </a:p>
          <a:p>
            <a:pPr marL="342900" indent="-342900" defTabSz="914400">
              <a:buFont typeface="Wingdings" pitchFamily="2" charset="2"/>
              <a:buNone/>
            </a:pPr>
            <a:r>
              <a:rPr lang="en-US" altLang="zh-CN"/>
              <a:t>(2) </a:t>
            </a:r>
            <a:r>
              <a:rPr lang="zh-CN" altLang="en-US"/>
              <a:t>假设：</a:t>
            </a:r>
            <a:r>
              <a:rPr lang="en-US" altLang="zh-CN"/>
              <a:t>F=F</a:t>
            </a:r>
            <a:r>
              <a:rPr lang="en-US" altLang="zh-CN" baseline="-25000"/>
              <a:t>1</a:t>
            </a:r>
            <a:r>
              <a:rPr lang="en-US" altLang="zh-CN"/>
              <a:t>∧F</a:t>
            </a:r>
            <a:r>
              <a:rPr lang="en-US" altLang="zh-CN" baseline="-25000"/>
              <a:t>2</a:t>
            </a:r>
            <a:r>
              <a:rPr lang="zh-CN" altLang="en-US"/>
              <a:t>，并且</a:t>
            </a:r>
            <a:r>
              <a:rPr lang="en-US" altLang="zh-CN">
                <a:solidFill>
                  <a:srgbClr val="FF0000"/>
                </a:solidFill>
              </a:rPr>
              <a:t>F</a:t>
            </a:r>
            <a:r>
              <a:rPr lang="en-US" altLang="zh-CN" baseline="-25000"/>
              <a:t>1</a:t>
            </a:r>
            <a:r>
              <a:rPr lang="zh-CN" altLang="en-US">
                <a:solidFill>
                  <a:srgbClr val="FF0000"/>
                </a:solidFill>
              </a:rPr>
              <a:t>只涉及</a:t>
            </a:r>
            <a:r>
              <a:rPr lang="en-US" altLang="zh-CN">
                <a:solidFill>
                  <a:srgbClr val="FF0000"/>
                </a:solidFill>
              </a:rPr>
              <a:t>E</a:t>
            </a:r>
            <a:r>
              <a:rPr lang="en-US" altLang="zh-CN" baseline="-25000"/>
              <a:t>1</a:t>
            </a:r>
            <a:r>
              <a:rPr lang="zh-CN" altLang="en-US"/>
              <a:t>中的属性，</a:t>
            </a:r>
            <a:r>
              <a:rPr lang="en-US" altLang="zh-CN">
                <a:solidFill>
                  <a:srgbClr val="FF0000"/>
                </a:solidFill>
              </a:rPr>
              <a:t>F</a:t>
            </a:r>
            <a:r>
              <a:rPr lang="en-US" altLang="zh-CN" baseline="-25000"/>
              <a:t>2</a:t>
            </a:r>
            <a:r>
              <a:rPr lang="zh-CN" altLang="en-US">
                <a:solidFill>
                  <a:srgbClr val="FF0000"/>
                </a:solidFill>
              </a:rPr>
              <a:t>只涉及</a:t>
            </a:r>
            <a:r>
              <a:rPr lang="en-US" altLang="zh-CN">
                <a:solidFill>
                  <a:srgbClr val="FF0000"/>
                </a:solidFill>
              </a:rPr>
              <a:t>E</a:t>
            </a:r>
            <a:r>
              <a:rPr lang="en-US" altLang="zh-CN" baseline="-25000"/>
              <a:t>2</a:t>
            </a:r>
            <a:r>
              <a:rPr lang="zh-CN" altLang="en-US"/>
              <a:t>中的属性， 则由上面的等价变换规则</a:t>
            </a:r>
            <a:r>
              <a:rPr lang="en-US" altLang="zh-CN"/>
              <a:t>1</a:t>
            </a:r>
            <a:r>
              <a:rPr lang="zh-CN" altLang="en-US"/>
              <a:t>，</a:t>
            </a:r>
            <a:r>
              <a:rPr lang="en-US" altLang="zh-CN"/>
              <a:t>4</a:t>
            </a:r>
            <a:r>
              <a:rPr lang="zh-CN" altLang="en-US"/>
              <a:t>，</a:t>
            </a:r>
            <a:r>
              <a:rPr lang="en-US" altLang="zh-CN"/>
              <a:t>6</a:t>
            </a:r>
            <a:r>
              <a:rPr lang="zh-CN" altLang="en-US"/>
              <a:t>可推出：</a:t>
            </a:r>
          </a:p>
          <a:p>
            <a:pPr marL="342900" indent="-342900" defTabSz="914400">
              <a:buFont typeface="Wingdings" pitchFamily="2" charset="2"/>
              <a:buNone/>
            </a:pPr>
            <a:r>
              <a:rPr lang="zh-CN" altLang="en-US"/>
              <a:t>       	 </a:t>
            </a:r>
            <a:r>
              <a:rPr lang="en-US" altLang="zh-CN">
                <a:sym typeface="Symbol" pitchFamily="18" charset="2"/>
              </a:rPr>
              <a:t></a:t>
            </a:r>
            <a:r>
              <a:rPr lang="en-US" altLang="zh-CN"/>
              <a:t> </a:t>
            </a:r>
            <a:r>
              <a:rPr lang="en-US" altLang="zh-CN" baseline="-25000"/>
              <a:t>F</a:t>
            </a:r>
            <a:r>
              <a:rPr lang="en-US" altLang="zh-CN"/>
              <a:t>(E</a:t>
            </a:r>
            <a:r>
              <a:rPr lang="en-US" altLang="zh-CN" baseline="-25000"/>
              <a:t>1</a:t>
            </a:r>
            <a:r>
              <a:rPr lang="en-US" altLang="zh-CN"/>
              <a:t>×E</a:t>
            </a:r>
            <a:r>
              <a:rPr lang="en-US" altLang="zh-CN" baseline="-25000"/>
              <a:t>2</a:t>
            </a:r>
            <a:r>
              <a:rPr lang="en-US" altLang="zh-CN"/>
              <a:t>) ≡ </a:t>
            </a:r>
            <a:r>
              <a:rPr lang="en-US" altLang="zh-CN">
                <a:sym typeface="Symbol" pitchFamily="18" charset="2"/>
              </a:rPr>
              <a:t></a:t>
            </a:r>
            <a:r>
              <a:rPr lang="en-US" altLang="zh-CN" baseline="-25000"/>
              <a:t> F1</a:t>
            </a:r>
            <a:r>
              <a:rPr lang="en-US" altLang="zh-CN"/>
              <a:t>(E</a:t>
            </a:r>
            <a:r>
              <a:rPr lang="en-US" altLang="zh-CN" baseline="-25000"/>
              <a:t>1</a:t>
            </a:r>
            <a:r>
              <a:rPr lang="en-US" altLang="zh-CN"/>
              <a:t>)× </a:t>
            </a:r>
            <a:r>
              <a:rPr lang="en-US" altLang="zh-CN">
                <a:sym typeface="Symbol" pitchFamily="18" charset="2"/>
              </a:rPr>
              <a:t></a:t>
            </a:r>
            <a:r>
              <a:rPr lang="en-US" altLang="zh-CN"/>
              <a:t> </a:t>
            </a:r>
            <a:r>
              <a:rPr lang="en-US" altLang="zh-CN" baseline="-25000"/>
              <a:t>F2</a:t>
            </a:r>
            <a:r>
              <a:rPr lang="en-US" altLang="zh-CN"/>
              <a:t> (E</a:t>
            </a:r>
            <a:r>
              <a:rPr lang="en-US" altLang="zh-CN" baseline="-25000"/>
              <a:t>2</a:t>
            </a:r>
            <a:r>
              <a:rPr lang="en-US" altLang="zh-CN"/>
              <a:t>)</a:t>
            </a:r>
            <a:r>
              <a:rPr lang="en-US" altLang="zh-CN">
                <a:latin typeface="Courier New" pitchFamily="49" charset="0"/>
              </a:rPr>
              <a:t> </a:t>
            </a:r>
            <a:endParaRPr lang="en-US" altLang="zh-CN"/>
          </a:p>
          <a:p>
            <a:pPr marL="342900" indent="-342900" defTabSz="914400">
              <a:buFont typeface="Wingdings" pitchFamily="2" charset="2"/>
              <a:buNone/>
            </a:pPr>
            <a:r>
              <a:rPr lang="en-US" altLang="zh-CN"/>
              <a:t>(3) </a:t>
            </a:r>
            <a:r>
              <a:rPr lang="zh-CN" altLang="en-US"/>
              <a:t>假设： </a:t>
            </a:r>
            <a:r>
              <a:rPr lang="en-US" altLang="zh-CN"/>
              <a:t>F=F</a:t>
            </a:r>
            <a:r>
              <a:rPr lang="en-US" altLang="zh-CN" baseline="-25000"/>
              <a:t>1</a:t>
            </a:r>
            <a:r>
              <a:rPr lang="en-US" altLang="zh-CN"/>
              <a:t>∧F</a:t>
            </a:r>
            <a:r>
              <a:rPr lang="en-US" altLang="zh-CN" baseline="-25000"/>
              <a:t>2</a:t>
            </a:r>
            <a:r>
              <a:rPr lang="zh-CN" altLang="en-US"/>
              <a:t>，</a:t>
            </a:r>
            <a:r>
              <a:rPr lang="en-US" altLang="zh-CN">
                <a:solidFill>
                  <a:srgbClr val="FF0000"/>
                </a:solidFill>
              </a:rPr>
              <a:t>F</a:t>
            </a:r>
            <a:r>
              <a:rPr lang="en-US" altLang="zh-CN" baseline="-25000"/>
              <a:t>1</a:t>
            </a:r>
            <a:r>
              <a:rPr lang="zh-CN" altLang="en-US">
                <a:solidFill>
                  <a:srgbClr val="FF0000"/>
                </a:solidFill>
              </a:rPr>
              <a:t>只涉及</a:t>
            </a:r>
            <a:r>
              <a:rPr lang="en-US" altLang="zh-CN">
                <a:solidFill>
                  <a:srgbClr val="FF0000"/>
                </a:solidFill>
              </a:rPr>
              <a:t>E</a:t>
            </a:r>
            <a:r>
              <a:rPr lang="en-US" altLang="zh-CN" baseline="-25000"/>
              <a:t>1</a:t>
            </a:r>
            <a:r>
              <a:rPr lang="zh-CN" altLang="en-US"/>
              <a:t>中的属性，</a:t>
            </a:r>
            <a:r>
              <a:rPr lang="en-US" altLang="zh-CN"/>
              <a:t>F</a:t>
            </a:r>
            <a:r>
              <a:rPr lang="en-US" altLang="zh-CN" baseline="-25000"/>
              <a:t>2</a:t>
            </a:r>
            <a:r>
              <a:rPr lang="zh-CN" altLang="en-US"/>
              <a:t>涉及</a:t>
            </a:r>
            <a:r>
              <a:rPr lang="en-US" altLang="zh-CN"/>
              <a:t>E</a:t>
            </a:r>
            <a:r>
              <a:rPr lang="en-US" altLang="zh-CN" baseline="-25000"/>
              <a:t>1</a:t>
            </a:r>
            <a:r>
              <a:rPr lang="zh-CN" altLang="en-US"/>
              <a:t>和</a:t>
            </a:r>
            <a:r>
              <a:rPr lang="en-US" altLang="zh-CN"/>
              <a:t>E</a:t>
            </a:r>
            <a:r>
              <a:rPr lang="en-US" altLang="zh-CN" baseline="-25000"/>
              <a:t>2</a:t>
            </a:r>
            <a:r>
              <a:rPr lang="zh-CN" altLang="en-US"/>
              <a:t>两者的属性</a:t>
            </a:r>
          </a:p>
          <a:p>
            <a:pPr marL="342900" indent="-342900" defTabSz="914400">
              <a:buClrTx/>
              <a:buSzTx/>
              <a:buFontTx/>
              <a:buNone/>
            </a:pPr>
            <a:r>
              <a:rPr lang="zh-CN" altLang="en-US"/>
              <a:t>	 </a:t>
            </a:r>
            <a:r>
              <a:rPr lang="en-US" altLang="zh-CN">
                <a:sym typeface="Symbol" pitchFamily="18" charset="2"/>
              </a:rPr>
              <a:t></a:t>
            </a:r>
            <a:r>
              <a:rPr lang="en-US" altLang="zh-CN"/>
              <a:t> </a:t>
            </a:r>
            <a:r>
              <a:rPr lang="en-US" altLang="zh-CN" baseline="-25000"/>
              <a:t>F</a:t>
            </a:r>
            <a:r>
              <a:rPr lang="en-US" altLang="zh-CN"/>
              <a:t>(E</a:t>
            </a:r>
            <a:r>
              <a:rPr lang="en-US" altLang="zh-CN" baseline="-25000"/>
              <a:t>1</a:t>
            </a:r>
            <a:r>
              <a:rPr lang="en-US" altLang="zh-CN"/>
              <a:t>×E</a:t>
            </a:r>
            <a:r>
              <a:rPr lang="en-US" altLang="zh-CN" baseline="-25000"/>
              <a:t>2</a:t>
            </a:r>
            <a:r>
              <a:rPr lang="en-US" altLang="zh-CN"/>
              <a:t>)≡ </a:t>
            </a:r>
            <a:r>
              <a:rPr lang="en-US" altLang="zh-CN">
                <a:sym typeface="Symbol" pitchFamily="18" charset="2"/>
              </a:rPr>
              <a:t></a:t>
            </a:r>
            <a:r>
              <a:rPr lang="en-US" altLang="zh-CN"/>
              <a:t> </a:t>
            </a:r>
            <a:r>
              <a:rPr lang="en-US" altLang="zh-CN" baseline="-25000"/>
              <a:t>F2</a:t>
            </a:r>
            <a:r>
              <a:rPr lang="en-US" altLang="zh-CN"/>
              <a:t>(</a:t>
            </a:r>
            <a:r>
              <a:rPr lang="en-US" altLang="zh-CN">
                <a:sym typeface="Symbol" pitchFamily="18" charset="2"/>
              </a:rPr>
              <a:t></a:t>
            </a:r>
            <a:r>
              <a:rPr lang="en-US" altLang="zh-CN"/>
              <a:t> </a:t>
            </a:r>
            <a:r>
              <a:rPr lang="en-US" altLang="zh-CN" baseline="-25000">
                <a:solidFill>
                  <a:srgbClr val="FF0000"/>
                </a:solidFill>
              </a:rPr>
              <a:t>F1</a:t>
            </a:r>
            <a:r>
              <a:rPr lang="en-US" altLang="zh-CN"/>
              <a:t>(E</a:t>
            </a:r>
            <a:r>
              <a:rPr lang="en-US" altLang="zh-CN" baseline="-25000"/>
              <a:t>1</a:t>
            </a:r>
            <a:r>
              <a:rPr lang="en-US" altLang="zh-CN"/>
              <a:t>)×E</a:t>
            </a:r>
            <a:r>
              <a:rPr lang="en-US" altLang="zh-CN" baseline="-25000"/>
              <a:t>2</a:t>
            </a:r>
            <a:r>
              <a:rPr lang="en-US" altLang="zh-CN"/>
              <a:t>)      </a:t>
            </a:r>
          </a:p>
          <a:p>
            <a:pPr marL="342900" indent="-342900" defTabSz="914400">
              <a:buClrTx/>
              <a:buSzTx/>
              <a:buFontTx/>
              <a:buNone/>
            </a:pPr>
            <a:r>
              <a:rPr lang="en-US" altLang="zh-CN"/>
              <a:t>      </a:t>
            </a:r>
            <a:r>
              <a:rPr lang="zh-CN" altLang="en-US"/>
              <a:t>它使部分选择在笛卡尔积前先做 </a:t>
            </a:r>
            <a:endParaRPr lang="en-US" altLang="zh-CN"/>
          </a:p>
        </p:txBody>
      </p:sp>
      <p:sp>
        <p:nvSpPr>
          <p:cNvPr id="47110" name="Rectangle 4"/>
          <p:cNvSpPr>
            <a:spLocks noChangeArrowheads="1"/>
          </p:cNvSpPr>
          <p:nvPr/>
        </p:nvSpPr>
        <p:spPr bwMode="auto">
          <a:xfrm>
            <a:off x="5613400" y="541020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0101" name="Rectangle 5"/>
          <p:cNvSpPr>
            <a:spLocks noChangeArrowheads="1"/>
          </p:cNvSpPr>
          <p:nvPr/>
        </p:nvSpPr>
        <p:spPr bwMode="auto">
          <a:xfrm>
            <a:off x="6465888" y="5084763"/>
            <a:ext cx="34401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l"/>
            <a:r>
              <a:rPr lang="zh-CN" altLang="en-US" b="1">
                <a:solidFill>
                  <a:srgbClr val="0000FF"/>
                </a:solidFill>
              </a:rPr>
              <a:t>根据选择条件的不同情况，可以考虑使部分选择在笛卡尔积之前先做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0099">
                                            <p:txEl>
                                              <p:pRg st="0" end="0"/>
                                            </p:txEl>
                                          </p:spTgt>
                                        </p:tgtEl>
                                        <p:attrNameLst>
                                          <p:attrName>style.visibility</p:attrName>
                                        </p:attrNameLst>
                                      </p:cBhvr>
                                      <p:to>
                                        <p:strVal val="visible"/>
                                      </p:to>
                                    </p:set>
                                    <p:animEffect transition="in" filter="wipe(up)">
                                      <p:cBhvr>
                                        <p:cTn id="7" dur="1000"/>
                                        <p:tgtEl>
                                          <p:spTgt spid="154009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40099">
                                            <p:txEl>
                                              <p:pRg st="1" end="1"/>
                                            </p:txEl>
                                          </p:spTgt>
                                        </p:tgtEl>
                                        <p:attrNameLst>
                                          <p:attrName>style.visibility</p:attrName>
                                        </p:attrNameLst>
                                      </p:cBhvr>
                                      <p:to>
                                        <p:strVal val="visible"/>
                                      </p:to>
                                    </p:set>
                                    <p:animEffect transition="in" filter="wipe(up)">
                                      <p:cBhvr>
                                        <p:cTn id="11" dur="1000"/>
                                        <p:tgtEl>
                                          <p:spTgt spid="154009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40099">
                                            <p:txEl>
                                              <p:pRg st="2" end="2"/>
                                            </p:txEl>
                                          </p:spTgt>
                                        </p:tgtEl>
                                        <p:attrNameLst>
                                          <p:attrName>style.visibility</p:attrName>
                                        </p:attrNameLst>
                                      </p:cBhvr>
                                      <p:to>
                                        <p:strVal val="visible"/>
                                      </p:to>
                                    </p:set>
                                    <p:animEffect transition="in" filter="wipe(up)">
                                      <p:cBhvr>
                                        <p:cTn id="15" dur="1000"/>
                                        <p:tgtEl>
                                          <p:spTgt spid="1540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40099">
                                            <p:txEl>
                                              <p:pRg st="3" end="3"/>
                                            </p:txEl>
                                          </p:spTgt>
                                        </p:tgtEl>
                                        <p:attrNameLst>
                                          <p:attrName>style.visibility</p:attrName>
                                        </p:attrNameLst>
                                      </p:cBhvr>
                                      <p:to>
                                        <p:strVal val="visible"/>
                                      </p:to>
                                    </p:set>
                                    <p:animEffect transition="in" filter="wipe(up)">
                                      <p:cBhvr>
                                        <p:cTn id="20" dur="1000"/>
                                        <p:tgtEl>
                                          <p:spTgt spid="1540099">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40099">
                                            <p:txEl>
                                              <p:pRg st="4" end="4"/>
                                            </p:txEl>
                                          </p:spTgt>
                                        </p:tgtEl>
                                        <p:attrNameLst>
                                          <p:attrName>style.visibility</p:attrName>
                                        </p:attrNameLst>
                                      </p:cBhvr>
                                      <p:to>
                                        <p:strVal val="visible"/>
                                      </p:to>
                                    </p:set>
                                    <p:animEffect transition="in" filter="wipe(up)">
                                      <p:cBhvr>
                                        <p:cTn id="24" dur="1000"/>
                                        <p:tgtEl>
                                          <p:spTgt spid="154009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40099">
                                            <p:txEl>
                                              <p:pRg st="5" end="5"/>
                                            </p:txEl>
                                          </p:spTgt>
                                        </p:tgtEl>
                                        <p:attrNameLst>
                                          <p:attrName>style.visibility</p:attrName>
                                        </p:attrNameLst>
                                      </p:cBhvr>
                                      <p:to>
                                        <p:strVal val="visible"/>
                                      </p:to>
                                    </p:set>
                                    <p:animEffect transition="in" filter="wipe(up)">
                                      <p:cBhvr>
                                        <p:cTn id="29" dur="1000"/>
                                        <p:tgtEl>
                                          <p:spTgt spid="1540099">
                                            <p:txEl>
                                              <p:pRg st="5" end="5"/>
                                            </p:txEl>
                                          </p:spTgt>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1540099">
                                            <p:txEl>
                                              <p:pRg st="6" end="6"/>
                                            </p:txEl>
                                          </p:spTgt>
                                        </p:tgtEl>
                                        <p:attrNameLst>
                                          <p:attrName>style.visibility</p:attrName>
                                        </p:attrNameLst>
                                      </p:cBhvr>
                                      <p:to>
                                        <p:strVal val="visible"/>
                                      </p:to>
                                    </p:set>
                                    <p:animEffect transition="in" filter="wipe(up)">
                                      <p:cBhvr>
                                        <p:cTn id="33" dur="1000"/>
                                        <p:tgtEl>
                                          <p:spTgt spid="1540099">
                                            <p:txEl>
                                              <p:pRg st="6" end="6"/>
                                            </p:txEl>
                                          </p:spTgt>
                                        </p:tgtEl>
                                      </p:cBhvr>
                                    </p:animEffect>
                                  </p:childTnLst>
                                </p:cTn>
                              </p:par>
                            </p:childTnLst>
                          </p:cTn>
                        </p:par>
                        <p:par>
                          <p:cTn id="34" fill="hold" nodeType="afterGroup">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1540099">
                                            <p:txEl>
                                              <p:pRg st="7" end="7"/>
                                            </p:txEl>
                                          </p:spTgt>
                                        </p:tgtEl>
                                        <p:attrNameLst>
                                          <p:attrName>style.visibility</p:attrName>
                                        </p:attrNameLst>
                                      </p:cBhvr>
                                      <p:to>
                                        <p:strVal val="visible"/>
                                      </p:to>
                                    </p:set>
                                    <p:animEffect transition="in" filter="wipe(up)">
                                      <p:cBhvr>
                                        <p:cTn id="37" dur="1000"/>
                                        <p:tgtEl>
                                          <p:spTgt spid="154009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40101"/>
                                        </p:tgtEl>
                                        <p:attrNameLst>
                                          <p:attrName>style.visibility</p:attrName>
                                        </p:attrNameLst>
                                      </p:cBhvr>
                                      <p:to>
                                        <p:strVal val="visible"/>
                                      </p:to>
                                    </p:set>
                                    <p:animEffect transition="in" filter="blinds(horizontal)">
                                      <p:cBhvr>
                                        <p:cTn id="42" dur="500"/>
                                        <p:tgtEl>
                                          <p:spTgt spid="154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099" grpId="0" build="p"/>
      <p:bldP spid="15401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A365D7F-C639-4725-B521-900525A3A4FA}" type="slidenum">
              <a:rPr lang="zh-CN" altLang="en-US" sz="2000" smtClean="0"/>
              <a:pPr/>
              <a:t>45</a:t>
            </a:fld>
            <a:endParaRPr lang="en-US" altLang="zh-CN" sz="2000"/>
          </a:p>
        </p:txBody>
      </p:sp>
      <p:sp>
        <p:nvSpPr>
          <p:cNvPr id="4813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0296B7C-5EB2-4D09-BA69-A94EB606FC8E}" type="datetime1">
              <a:rPr lang="zh-CN" altLang="en-US" sz="1800" smtClean="0"/>
              <a:pPr/>
              <a:t>2024/4/17</a:t>
            </a:fld>
            <a:endParaRPr lang="en-US" altLang="zh-CN" sz="1000"/>
          </a:p>
        </p:txBody>
      </p:sp>
      <p:sp>
        <p:nvSpPr>
          <p:cNvPr id="1542146" name="Rectangle 2"/>
          <p:cNvSpPr>
            <a:spLocks noGrp="1" noChangeArrowheads="1"/>
          </p:cNvSpPr>
          <p:nvPr>
            <p:ph type="title"/>
          </p:nvPr>
        </p:nvSpPr>
        <p:spPr>
          <a:xfrm>
            <a:off x="650875" y="365125"/>
            <a:ext cx="8820150" cy="549275"/>
          </a:xfrm>
        </p:spPr>
        <p:txBody>
          <a:bodyPr/>
          <a:lstStyle/>
          <a:p>
            <a:pPr>
              <a:defRPr/>
            </a:pPr>
            <a:r>
              <a:rPr lang="en-US" altLang="zh-CN" sz="4000"/>
              <a:t>5.3.1 </a:t>
            </a:r>
            <a:r>
              <a:rPr lang="zh-CN" altLang="en-US" sz="4000"/>
              <a:t>关系代数表达式的等价变换规则</a:t>
            </a:r>
          </a:p>
        </p:txBody>
      </p:sp>
      <p:sp>
        <p:nvSpPr>
          <p:cNvPr id="1542147" name="Rectangle 3"/>
          <p:cNvSpPr>
            <a:spLocks noGrp="1" noChangeArrowheads="1"/>
          </p:cNvSpPr>
          <p:nvPr>
            <p:ph type="body" idx="1"/>
          </p:nvPr>
        </p:nvSpPr>
        <p:spPr>
          <a:xfrm>
            <a:off x="650875" y="1143000"/>
            <a:ext cx="8820150" cy="3584575"/>
          </a:xfrm>
        </p:spPr>
        <p:txBody>
          <a:bodyPr/>
          <a:lstStyle/>
          <a:p>
            <a:pPr marL="342900" indent="-342900" algn="just" defTabSz="914400"/>
            <a:r>
              <a:rPr lang="en-US" altLang="zh-CN"/>
              <a:t>7. </a:t>
            </a:r>
            <a:r>
              <a:rPr lang="zh-CN" altLang="en-US"/>
              <a:t>选择与并的分配律</a:t>
            </a:r>
          </a:p>
          <a:p>
            <a:pPr marL="342900" indent="-342900" algn="just" defTabSz="914400">
              <a:buFont typeface="Wingdings" pitchFamily="2" charset="2"/>
              <a:buNone/>
            </a:pPr>
            <a:r>
              <a:rPr lang="zh-CN" altLang="en-US"/>
              <a:t>	假设：</a:t>
            </a:r>
            <a:r>
              <a:rPr lang="en-US" altLang="zh-CN"/>
              <a:t>E=E</a:t>
            </a:r>
            <a:r>
              <a:rPr lang="en-US" altLang="zh-CN" baseline="-25000"/>
              <a:t>1</a:t>
            </a:r>
            <a:r>
              <a:rPr lang="en-US" altLang="zh-CN"/>
              <a:t>∪E</a:t>
            </a:r>
            <a:r>
              <a:rPr lang="en-US" altLang="zh-CN" baseline="-25000"/>
              <a:t>2</a:t>
            </a:r>
            <a:r>
              <a:rPr lang="zh-CN" altLang="en-US"/>
              <a:t>，</a:t>
            </a:r>
            <a:r>
              <a:rPr lang="en-US" altLang="zh-CN"/>
              <a:t>E</a:t>
            </a:r>
            <a:r>
              <a:rPr lang="en-US" altLang="zh-CN" baseline="-25000"/>
              <a:t>1</a:t>
            </a:r>
            <a:r>
              <a:rPr lang="zh-CN" altLang="en-US"/>
              <a:t>，</a:t>
            </a:r>
            <a:r>
              <a:rPr lang="en-US" altLang="zh-CN"/>
              <a:t>E</a:t>
            </a:r>
            <a:r>
              <a:rPr lang="en-US" altLang="zh-CN" baseline="-25000"/>
              <a:t>2</a:t>
            </a:r>
            <a:r>
              <a:rPr lang="zh-CN" altLang="en-US"/>
              <a:t>有相同的属性名</a:t>
            </a:r>
          </a:p>
          <a:p>
            <a:pPr marL="342900" indent="-342900" algn="just" defTabSz="914400">
              <a:buFont typeface="Wingdings" pitchFamily="2" charset="2"/>
              <a:buNone/>
            </a:pPr>
            <a:r>
              <a:rPr lang="zh-CN" altLang="en-US"/>
              <a:t>	 </a:t>
            </a:r>
            <a:r>
              <a:rPr lang="en-US" altLang="zh-CN">
                <a:sym typeface="Symbol" pitchFamily="18" charset="2"/>
              </a:rPr>
              <a:t></a:t>
            </a:r>
            <a:r>
              <a:rPr lang="en-US" altLang="zh-CN"/>
              <a:t> </a:t>
            </a:r>
            <a:r>
              <a:rPr lang="en-US" altLang="zh-CN" baseline="-25000"/>
              <a:t>F</a:t>
            </a:r>
            <a:r>
              <a:rPr lang="en-US" altLang="zh-CN"/>
              <a:t>(E</a:t>
            </a:r>
            <a:r>
              <a:rPr lang="en-US" altLang="zh-CN" baseline="-25000"/>
              <a:t>1</a:t>
            </a:r>
            <a:r>
              <a:rPr lang="en-US" altLang="zh-CN"/>
              <a:t>∪E</a:t>
            </a:r>
            <a:r>
              <a:rPr lang="en-US" altLang="zh-CN" baseline="-25000"/>
              <a:t>2</a:t>
            </a:r>
            <a:r>
              <a:rPr lang="en-US" altLang="zh-CN"/>
              <a:t>)≡ </a:t>
            </a:r>
            <a:r>
              <a:rPr lang="en-US" altLang="zh-CN">
                <a:sym typeface="Symbol" pitchFamily="18" charset="2"/>
              </a:rPr>
              <a:t></a:t>
            </a:r>
            <a:r>
              <a:rPr lang="en-US" altLang="zh-CN"/>
              <a:t> </a:t>
            </a:r>
            <a:r>
              <a:rPr lang="en-US" altLang="zh-CN" baseline="-25000"/>
              <a:t>F</a:t>
            </a:r>
            <a:r>
              <a:rPr lang="en-US" altLang="zh-CN"/>
              <a:t>(E</a:t>
            </a:r>
            <a:r>
              <a:rPr lang="en-US" altLang="zh-CN" baseline="-25000"/>
              <a:t>1</a:t>
            </a:r>
            <a:r>
              <a:rPr lang="en-US" altLang="zh-CN"/>
              <a:t>)∪ </a:t>
            </a:r>
            <a:r>
              <a:rPr lang="en-US" altLang="zh-CN">
                <a:sym typeface="Symbol" pitchFamily="18" charset="2"/>
              </a:rPr>
              <a:t></a:t>
            </a:r>
            <a:r>
              <a:rPr lang="en-US" altLang="zh-CN"/>
              <a:t> </a:t>
            </a:r>
            <a:r>
              <a:rPr lang="en-US" altLang="zh-CN" baseline="-25000"/>
              <a:t>F</a:t>
            </a:r>
            <a:r>
              <a:rPr lang="en-US" altLang="zh-CN"/>
              <a:t>(E</a:t>
            </a:r>
            <a:r>
              <a:rPr lang="en-US" altLang="zh-CN" baseline="-25000"/>
              <a:t>2</a:t>
            </a:r>
            <a:r>
              <a:rPr lang="en-US" altLang="zh-CN"/>
              <a:t>)</a:t>
            </a:r>
          </a:p>
          <a:p>
            <a:pPr marL="342900" indent="-342900" algn="just" defTabSz="914400"/>
            <a:endParaRPr lang="en-US" altLang="zh-CN"/>
          </a:p>
          <a:p>
            <a:pPr marL="342900" indent="-342900" algn="just" defTabSz="914400"/>
            <a:r>
              <a:rPr lang="en-US" altLang="zh-CN"/>
              <a:t>8. </a:t>
            </a:r>
            <a:r>
              <a:rPr lang="zh-CN" altLang="en-US"/>
              <a:t>选择与差运算的分配律</a:t>
            </a:r>
          </a:p>
          <a:p>
            <a:pPr marL="342900" indent="-342900" algn="just" defTabSz="914400">
              <a:buFont typeface="Wingdings" pitchFamily="2" charset="2"/>
              <a:buNone/>
            </a:pPr>
            <a:r>
              <a:rPr lang="zh-CN" altLang="en-US"/>
              <a:t>	假设：</a:t>
            </a:r>
            <a:r>
              <a:rPr lang="en-US" altLang="zh-CN"/>
              <a:t>E</a:t>
            </a:r>
            <a:r>
              <a:rPr lang="en-US" altLang="zh-CN" baseline="-25000"/>
              <a:t>1</a:t>
            </a:r>
            <a:r>
              <a:rPr lang="zh-CN" altLang="en-US"/>
              <a:t>与</a:t>
            </a:r>
            <a:r>
              <a:rPr lang="en-US" altLang="zh-CN"/>
              <a:t>E</a:t>
            </a:r>
            <a:r>
              <a:rPr lang="en-US" altLang="zh-CN" baseline="-25000"/>
              <a:t>2</a:t>
            </a:r>
            <a:r>
              <a:rPr lang="zh-CN" altLang="en-US"/>
              <a:t>有相同的属性名</a:t>
            </a:r>
          </a:p>
          <a:p>
            <a:pPr marL="342900" indent="-342900" algn="just" defTabSz="914400">
              <a:buFont typeface="Wingdings" pitchFamily="2" charset="2"/>
              <a:buNone/>
            </a:pPr>
            <a:r>
              <a:rPr lang="zh-CN" altLang="en-US"/>
              <a:t>	 </a:t>
            </a:r>
            <a:r>
              <a:rPr lang="en-US" altLang="zh-CN">
                <a:sym typeface="Symbol" pitchFamily="18" charset="2"/>
              </a:rPr>
              <a:t></a:t>
            </a:r>
            <a:r>
              <a:rPr lang="en-US" altLang="zh-CN"/>
              <a:t> </a:t>
            </a:r>
            <a:r>
              <a:rPr lang="en-US" altLang="zh-CN" baseline="-25000"/>
              <a:t>F</a:t>
            </a:r>
            <a:r>
              <a:rPr lang="en-US" altLang="zh-CN"/>
              <a:t>(E</a:t>
            </a:r>
            <a:r>
              <a:rPr lang="en-US" altLang="zh-CN" baseline="-25000"/>
              <a:t>1</a:t>
            </a:r>
            <a:r>
              <a:rPr lang="en-US" altLang="zh-CN"/>
              <a:t>-E</a:t>
            </a:r>
            <a:r>
              <a:rPr lang="en-US" altLang="zh-CN" baseline="-25000"/>
              <a:t>2</a:t>
            </a:r>
            <a:r>
              <a:rPr lang="en-US" altLang="zh-CN"/>
              <a:t>) ≡ </a:t>
            </a:r>
            <a:r>
              <a:rPr lang="en-US" altLang="zh-CN">
                <a:sym typeface="Symbol" pitchFamily="18" charset="2"/>
              </a:rPr>
              <a:t></a:t>
            </a:r>
            <a:r>
              <a:rPr lang="en-US" altLang="zh-CN"/>
              <a:t> </a:t>
            </a:r>
            <a:r>
              <a:rPr lang="en-US" altLang="zh-CN" baseline="-25000"/>
              <a:t>F</a:t>
            </a:r>
            <a:r>
              <a:rPr lang="en-US" altLang="zh-CN"/>
              <a:t>(E</a:t>
            </a:r>
            <a:r>
              <a:rPr lang="en-US" altLang="zh-CN" baseline="-25000"/>
              <a:t>1</a:t>
            </a:r>
            <a:r>
              <a:rPr lang="en-US" altLang="zh-CN"/>
              <a:t>) - </a:t>
            </a:r>
            <a:r>
              <a:rPr lang="en-US" altLang="zh-CN">
                <a:sym typeface="Symbol" pitchFamily="18" charset="2"/>
              </a:rPr>
              <a:t></a:t>
            </a:r>
            <a:r>
              <a:rPr lang="en-US" altLang="zh-CN"/>
              <a:t> </a:t>
            </a:r>
            <a:r>
              <a:rPr lang="en-US" altLang="zh-CN" baseline="-25000"/>
              <a:t>F</a:t>
            </a:r>
            <a:r>
              <a:rPr lang="en-US" altLang="zh-CN"/>
              <a:t>(E</a:t>
            </a:r>
            <a:r>
              <a:rPr lang="en-US" altLang="zh-CN" baseline="-25000"/>
              <a:t>2</a:t>
            </a:r>
            <a:r>
              <a:rPr lang="en-US" altLang="zh-CN"/>
              <a:t>) </a:t>
            </a:r>
          </a:p>
        </p:txBody>
      </p:sp>
      <p:grpSp>
        <p:nvGrpSpPr>
          <p:cNvPr id="1542153" name="Group 9"/>
          <p:cNvGrpSpPr>
            <a:grpSpLocks/>
          </p:cNvGrpSpPr>
          <p:nvPr/>
        </p:nvGrpSpPr>
        <p:grpSpPr bwMode="auto">
          <a:xfrm>
            <a:off x="560388" y="4941888"/>
            <a:ext cx="8640762" cy="1382712"/>
            <a:chOff x="353" y="3113"/>
            <a:chExt cx="5443" cy="871"/>
          </a:xfrm>
        </p:grpSpPr>
        <p:sp>
          <p:nvSpPr>
            <p:cNvPr id="48135" name="Rectangle 4"/>
            <p:cNvSpPr>
              <a:spLocks noChangeArrowheads="1"/>
            </p:cNvSpPr>
            <p:nvPr/>
          </p:nvSpPr>
          <p:spPr bwMode="auto">
            <a:xfrm>
              <a:off x="3536" y="3408"/>
              <a:ext cx="62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6" name="Rectangle 5"/>
            <p:cNvSpPr>
              <a:spLocks noChangeArrowheads="1"/>
            </p:cNvSpPr>
            <p:nvPr/>
          </p:nvSpPr>
          <p:spPr bwMode="auto">
            <a:xfrm>
              <a:off x="353" y="3113"/>
              <a:ext cx="5443"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l">
                <a:buClr>
                  <a:srgbClr val="2C376C"/>
                </a:buClr>
                <a:buSzPct val="60000"/>
                <a:buFont typeface="Wingdings" pitchFamily="2" charset="2"/>
                <a:buChar char="n"/>
                <a:defRPr/>
              </a:pPr>
              <a:r>
                <a:rPr lang="en-US" altLang="zh-CN" sz="2800" b="1" dirty="0"/>
                <a:t>   9. </a:t>
              </a:r>
              <a:r>
                <a:rPr lang="zh-CN" altLang="en-US" sz="2800" b="1" dirty="0"/>
                <a:t>选择对自然连接的分配律</a:t>
              </a:r>
            </a:p>
            <a:p>
              <a:pPr algn="l">
                <a:defRPr/>
              </a:pPr>
              <a:r>
                <a:rPr lang="zh-CN" altLang="en-US" sz="2800" b="1" dirty="0"/>
                <a:t>     </a:t>
              </a:r>
              <a:r>
                <a:rPr lang="en-US" altLang="zh-CN" sz="2800" b="1" dirty="0">
                  <a:latin typeface="Times New Roman" pitchFamily="18" charset="0"/>
                  <a:sym typeface="Symbol" pitchFamily="18" charset="2"/>
                </a:rPr>
                <a:t></a:t>
              </a:r>
              <a:r>
                <a:rPr lang="en-US" altLang="zh-CN" sz="2800" b="1" dirty="0"/>
                <a:t> </a:t>
              </a:r>
              <a:r>
                <a:rPr lang="en-US" altLang="zh-CN" sz="2800" b="1" baseline="-25000" dirty="0"/>
                <a:t>F</a:t>
              </a:r>
              <a:r>
                <a:rPr lang="en-US" altLang="zh-CN" sz="2800" b="1" dirty="0"/>
                <a:t>(</a:t>
              </a:r>
              <a:r>
                <a:rPr lang="en-US" altLang="zh-CN" sz="2800" b="1" i="1" dirty="0"/>
                <a:t>E</a:t>
              </a:r>
              <a:r>
                <a:rPr lang="en-US" altLang="zh-CN" sz="2800" b="1" baseline="-25000" dirty="0"/>
                <a:t>1  </a:t>
              </a:r>
              <a:r>
                <a:rPr lang="en-US" altLang="zh-CN" sz="2800" b="1" dirty="0"/>
                <a:t>    </a:t>
              </a:r>
              <a:r>
                <a:rPr lang="en-US" altLang="zh-CN" sz="2800" b="1" i="1" dirty="0"/>
                <a:t>E</a:t>
              </a:r>
              <a:r>
                <a:rPr lang="en-US" altLang="zh-CN" sz="2800" b="1" baseline="-25000" dirty="0"/>
                <a:t>2</a:t>
              </a:r>
              <a:r>
                <a:rPr lang="en-US" altLang="zh-CN" sz="2800" b="1" dirty="0"/>
                <a:t>) ≡ </a:t>
              </a:r>
              <a:r>
                <a:rPr lang="en-US" altLang="zh-CN" sz="2800" b="1" dirty="0">
                  <a:latin typeface="Times New Roman" pitchFamily="18" charset="0"/>
                  <a:sym typeface="Symbol" pitchFamily="18" charset="2"/>
                </a:rPr>
                <a:t></a:t>
              </a:r>
              <a:r>
                <a:rPr lang="en-US" altLang="zh-CN" sz="2800" b="1" dirty="0"/>
                <a:t> </a:t>
              </a:r>
              <a:r>
                <a:rPr lang="en-US" altLang="zh-CN" sz="2800" b="1" baseline="-25000" dirty="0"/>
                <a:t>F</a:t>
              </a:r>
              <a:r>
                <a:rPr lang="en-US" altLang="zh-CN" sz="2800" b="1" dirty="0"/>
                <a:t>(</a:t>
              </a:r>
              <a:r>
                <a:rPr lang="en-US" altLang="zh-CN" sz="2800" b="1" i="1" dirty="0"/>
                <a:t>E</a:t>
              </a:r>
              <a:r>
                <a:rPr lang="en-US" altLang="zh-CN" sz="2800" b="1" baseline="-25000" dirty="0"/>
                <a:t>1</a:t>
              </a:r>
              <a:r>
                <a:rPr lang="en-US" altLang="zh-CN" sz="2800" b="1" dirty="0"/>
                <a:t>)        </a:t>
              </a:r>
              <a:r>
                <a:rPr lang="en-US" altLang="zh-CN" sz="2800" b="1" dirty="0">
                  <a:latin typeface="Times New Roman" pitchFamily="18" charset="0"/>
                  <a:sym typeface="Symbol" pitchFamily="18" charset="2"/>
                </a:rPr>
                <a:t></a:t>
              </a:r>
              <a:r>
                <a:rPr lang="en-US" altLang="zh-CN" dirty="0"/>
                <a:t> </a:t>
              </a:r>
              <a:r>
                <a:rPr lang="en-US" altLang="zh-CN" sz="2800" b="1" dirty="0"/>
                <a:t>F(</a:t>
              </a:r>
              <a:r>
                <a:rPr lang="en-US" altLang="zh-CN" sz="2800" b="1" i="1" dirty="0"/>
                <a:t>E</a:t>
              </a:r>
              <a:r>
                <a:rPr lang="en-US" altLang="zh-CN" sz="2800" b="1" baseline="-25000" dirty="0"/>
                <a:t>2</a:t>
              </a:r>
              <a:r>
                <a:rPr lang="en-US" altLang="zh-CN" sz="2800" b="1" dirty="0"/>
                <a:t>)</a:t>
              </a:r>
            </a:p>
            <a:p>
              <a:pPr algn="l">
                <a:defRPr/>
              </a:pPr>
              <a:r>
                <a:rPr lang="en-US" altLang="zh-CN" sz="2800" b="1" dirty="0"/>
                <a:t>    F</a:t>
              </a:r>
              <a:r>
                <a:rPr lang="zh-CN" altLang="en-US" sz="2800" b="1" dirty="0"/>
                <a:t>只涉及</a:t>
              </a:r>
              <a:r>
                <a:rPr lang="en-US" altLang="zh-CN" sz="2800" b="1" i="1" dirty="0"/>
                <a:t>E</a:t>
              </a:r>
              <a:r>
                <a:rPr lang="en-US" altLang="zh-CN" sz="2800" b="1" baseline="-25000" dirty="0">
                  <a:latin typeface="+mn-lt"/>
                  <a:ea typeface="+mn-ea"/>
                </a:rPr>
                <a:t>1</a:t>
              </a:r>
              <a:r>
                <a:rPr lang="zh-CN" altLang="en-US" sz="2800" b="1" dirty="0"/>
                <a:t>与</a:t>
              </a:r>
              <a:r>
                <a:rPr lang="en-US" altLang="zh-CN" sz="2800" b="1" i="1" dirty="0"/>
                <a:t>E</a:t>
              </a:r>
              <a:r>
                <a:rPr lang="en-US" altLang="zh-CN" sz="2800" b="1" baseline="-25000" dirty="0">
                  <a:latin typeface="+mn-lt"/>
                  <a:ea typeface="+mn-ea"/>
                </a:rPr>
                <a:t>2</a:t>
              </a:r>
              <a:r>
                <a:rPr lang="zh-CN" altLang="en-US" sz="2800" b="1" dirty="0"/>
                <a:t>的公共属性</a:t>
              </a:r>
            </a:p>
          </p:txBody>
        </p:sp>
        <p:sp>
          <p:nvSpPr>
            <p:cNvPr id="48137" name="AutoShape 7"/>
            <p:cNvSpPr>
              <a:spLocks noChangeArrowheads="1"/>
            </p:cNvSpPr>
            <p:nvPr/>
          </p:nvSpPr>
          <p:spPr bwMode="auto">
            <a:xfrm rot="5400000">
              <a:off x="1435" y="3436"/>
              <a:ext cx="137" cy="215"/>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8" name="AutoShape 8"/>
            <p:cNvSpPr>
              <a:spLocks noChangeArrowheads="1"/>
            </p:cNvSpPr>
            <p:nvPr/>
          </p:nvSpPr>
          <p:spPr bwMode="auto">
            <a:xfrm rot="5400000">
              <a:off x="3114" y="3436"/>
              <a:ext cx="137" cy="215"/>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2147">
                                            <p:txEl>
                                              <p:pRg st="0" end="0"/>
                                            </p:txEl>
                                          </p:spTgt>
                                        </p:tgtEl>
                                        <p:attrNameLst>
                                          <p:attrName>style.visibility</p:attrName>
                                        </p:attrNameLst>
                                      </p:cBhvr>
                                      <p:to>
                                        <p:strVal val="visible"/>
                                      </p:to>
                                    </p:set>
                                    <p:animEffect transition="in" filter="wipe(up)">
                                      <p:cBhvr>
                                        <p:cTn id="7" dur="1000"/>
                                        <p:tgtEl>
                                          <p:spTgt spid="154214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42147">
                                            <p:txEl>
                                              <p:pRg st="1" end="1"/>
                                            </p:txEl>
                                          </p:spTgt>
                                        </p:tgtEl>
                                        <p:attrNameLst>
                                          <p:attrName>style.visibility</p:attrName>
                                        </p:attrNameLst>
                                      </p:cBhvr>
                                      <p:to>
                                        <p:strVal val="visible"/>
                                      </p:to>
                                    </p:set>
                                    <p:animEffect transition="in" filter="wipe(up)">
                                      <p:cBhvr>
                                        <p:cTn id="11" dur="1000"/>
                                        <p:tgtEl>
                                          <p:spTgt spid="1542147">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42147">
                                            <p:txEl>
                                              <p:pRg st="2" end="2"/>
                                            </p:txEl>
                                          </p:spTgt>
                                        </p:tgtEl>
                                        <p:attrNameLst>
                                          <p:attrName>style.visibility</p:attrName>
                                        </p:attrNameLst>
                                      </p:cBhvr>
                                      <p:to>
                                        <p:strVal val="visible"/>
                                      </p:to>
                                    </p:set>
                                    <p:animEffect transition="in" filter="wipe(up)">
                                      <p:cBhvr>
                                        <p:cTn id="15" dur="1000"/>
                                        <p:tgtEl>
                                          <p:spTgt spid="15421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42147">
                                            <p:txEl>
                                              <p:pRg st="4" end="4"/>
                                            </p:txEl>
                                          </p:spTgt>
                                        </p:tgtEl>
                                        <p:attrNameLst>
                                          <p:attrName>style.visibility</p:attrName>
                                        </p:attrNameLst>
                                      </p:cBhvr>
                                      <p:to>
                                        <p:strVal val="visible"/>
                                      </p:to>
                                    </p:set>
                                    <p:animEffect transition="in" filter="wipe(up)">
                                      <p:cBhvr>
                                        <p:cTn id="20" dur="1000"/>
                                        <p:tgtEl>
                                          <p:spTgt spid="1542147">
                                            <p:txEl>
                                              <p:pRg st="4" end="4"/>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42147">
                                            <p:txEl>
                                              <p:pRg st="5" end="5"/>
                                            </p:txEl>
                                          </p:spTgt>
                                        </p:tgtEl>
                                        <p:attrNameLst>
                                          <p:attrName>style.visibility</p:attrName>
                                        </p:attrNameLst>
                                      </p:cBhvr>
                                      <p:to>
                                        <p:strVal val="visible"/>
                                      </p:to>
                                    </p:set>
                                    <p:animEffect transition="in" filter="wipe(up)">
                                      <p:cBhvr>
                                        <p:cTn id="24" dur="1000"/>
                                        <p:tgtEl>
                                          <p:spTgt spid="1542147">
                                            <p:txEl>
                                              <p:pRg st="5" end="5"/>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542147">
                                            <p:txEl>
                                              <p:pRg st="6" end="6"/>
                                            </p:txEl>
                                          </p:spTgt>
                                        </p:tgtEl>
                                        <p:attrNameLst>
                                          <p:attrName>style.visibility</p:attrName>
                                        </p:attrNameLst>
                                      </p:cBhvr>
                                      <p:to>
                                        <p:strVal val="visible"/>
                                      </p:to>
                                    </p:set>
                                    <p:animEffect transition="in" filter="wipe(up)">
                                      <p:cBhvr>
                                        <p:cTn id="28" dur="1000"/>
                                        <p:tgtEl>
                                          <p:spTgt spid="154214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542153"/>
                                        </p:tgtEl>
                                        <p:attrNameLst>
                                          <p:attrName>style.visibility</p:attrName>
                                        </p:attrNameLst>
                                      </p:cBhvr>
                                      <p:to>
                                        <p:strVal val="visible"/>
                                      </p:to>
                                    </p:set>
                                    <p:animEffect transition="in" filter="wipe(up)">
                                      <p:cBhvr>
                                        <p:cTn id="33" dur="1000"/>
                                        <p:tgtEl>
                                          <p:spTgt spid="1542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1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E089738-1EDB-432E-9AFB-DD70856C2136}" type="slidenum">
              <a:rPr lang="zh-CN" altLang="en-US" sz="2000" smtClean="0"/>
              <a:pPr/>
              <a:t>46</a:t>
            </a:fld>
            <a:endParaRPr lang="en-US" altLang="zh-CN" sz="2000"/>
          </a:p>
        </p:txBody>
      </p:sp>
      <p:sp>
        <p:nvSpPr>
          <p:cNvPr id="4915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9A689C4-3741-4B15-8108-0F23BF56E7B7}" type="datetime1">
              <a:rPr lang="zh-CN" altLang="en-US" sz="1800" smtClean="0"/>
              <a:pPr/>
              <a:t>2024/4/17</a:t>
            </a:fld>
            <a:endParaRPr lang="en-US" altLang="zh-CN" sz="1000"/>
          </a:p>
        </p:txBody>
      </p:sp>
      <p:sp>
        <p:nvSpPr>
          <p:cNvPr id="1543170" name="Rectangle 2"/>
          <p:cNvSpPr>
            <a:spLocks noGrp="1" noChangeArrowheads="1"/>
          </p:cNvSpPr>
          <p:nvPr>
            <p:ph type="title"/>
          </p:nvPr>
        </p:nvSpPr>
        <p:spPr>
          <a:xfrm>
            <a:off x="650875" y="365125"/>
            <a:ext cx="8820150" cy="549275"/>
          </a:xfrm>
        </p:spPr>
        <p:txBody>
          <a:bodyPr/>
          <a:lstStyle/>
          <a:p>
            <a:pPr>
              <a:defRPr/>
            </a:pPr>
            <a:r>
              <a:rPr lang="en-US" altLang="zh-CN" sz="4000"/>
              <a:t>5.3.1 </a:t>
            </a:r>
            <a:r>
              <a:rPr lang="zh-CN" altLang="en-US" sz="4000"/>
              <a:t>关系代数表达式的等价变换规则</a:t>
            </a:r>
          </a:p>
        </p:txBody>
      </p:sp>
      <p:sp>
        <p:nvSpPr>
          <p:cNvPr id="49157" name="Rectangle 3"/>
          <p:cNvSpPr>
            <a:spLocks noGrp="1" noChangeArrowheads="1"/>
          </p:cNvSpPr>
          <p:nvPr>
            <p:ph type="body" idx="1"/>
          </p:nvPr>
        </p:nvSpPr>
        <p:spPr>
          <a:xfrm>
            <a:off x="650875" y="1143000"/>
            <a:ext cx="9255125" cy="4311650"/>
          </a:xfrm>
        </p:spPr>
        <p:txBody>
          <a:bodyPr/>
          <a:lstStyle/>
          <a:p>
            <a:pPr marL="342900" indent="-342900" algn="just" defTabSz="914400">
              <a:lnSpc>
                <a:spcPct val="100000"/>
              </a:lnSpc>
            </a:pPr>
            <a:r>
              <a:rPr lang="en-US" altLang="zh-CN"/>
              <a:t>10. </a:t>
            </a:r>
            <a:r>
              <a:rPr lang="zh-CN" altLang="en-US"/>
              <a:t>投影与笛卡尔积的分配律</a:t>
            </a:r>
          </a:p>
          <a:p>
            <a:pPr marL="742950" lvl="1" indent="-285750" algn="just" defTabSz="914400">
              <a:lnSpc>
                <a:spcPct val="100000"/>
              </a:lnSpc>
            </a:pPr>
            <a:r>
              <a:rPr lang="zh-CN" altLang="en-US"/>
              <a:t>假设：</a:t>
            </a:r>
            <a:r>
              <a:rPr lang="en-US" altLang="zh-CN"/>
              <a:t>E1</a:t>
            </a:r>
            <a:r>
              <a:rPr lang="zh-CN" altLang="en-US"/>
              <a:t>和</a:t>
            </a:r>
            <a:r>
              <a:rPr lang="en-US" altLang="zh-CN"/>
              <a:t>E2</a:t>
            </a:r>
            <a:r>
              <a:rPr lang="zh-CN" altLang="en-US"/>
              <a:t>是两个关系表达式，</a:t>
            </a:r>
            <a:r>
              <a:rPr lang="en-US" altLang="zh-CN">
                <a:solidFill>
                  <a:srgbClr val="FF0000"/>
                </a:solidFill>
              </a:rPr>
              <a:t>A1</a:t>
            </a:r>
            <a:r>
              <a:rPr lang="zh-CN" altLang="en-US">
                <a:solidFill>
                  <a:srgbClr val="FF0000"/>
                </a:solidFill>
              </a:rPr>
              <a:t>，</a:t>
            </a:r>
            <a:r>
              <a:rPr lang="en-US" altLang="zh-CN">
                <a:solidFill>
                  <a:srgbClr val="FF0000"/>
                </a:solidFill>
                <a:latin typeface="Courier New" pitchFamily="49" charset="0"/>
              </a:rPr>
              <a:t>…</a:t>
            </a:r>
            <a:r>
              <a:rPr lang="zh-CN" altLang="en-US">
                <a:solidFill>
                  <a:srgbClr val="FF0000"/>
                </a:solidFill>
              </a:rPr>
              <a:t>，</a:t>
            </a:r>
            <a:r>
              <a:rPr lang="en-US" altLang="zh-CN">
                <a:solidFill>
                  <a:srgbClr val="FF0000"/>
                </a:solidFill>
              </a:rPr>
              <a:t>An</a:t>
            </a:r>
            <a:r>
              <a:rPr lang="zh-CN" altLang="en-US">
                <a:solidFill>
                  <a:srgbClr val="FF0000"/>
                </a:solidFill>
              </a:rPr>
              <a:t>是</a:t>
            </a:r>
            <a:r>
              <a:rPr lang="en-US" altLang="zh-CN">
                <a:solidFill>
                  <a:srgbClr val="FF0000"/>
                </a:solidFill>
              </a:rPr>
              <a:t>E1</a:t>
            </a:r>
            <a:r>
              <a:rPr lang="zh-CN" altLang="en-US"/>
              <a:t>的属性， </a:t>
            </a:r>
            <a:r>
              <a:rPr lang="en-US" altLang="zh-CN">
                <a:solidFill>
                  <a:srgbClr val="FF0000"/>
                </a:solidFill>
              </a:rPr>
              <a:t>B1</a:t>
            </a:r>
            <a:r>
              <a:rPr lang="zh-CN" altLang="en-US">
                <a:solidFill>
                  <a:srgbClr val="FF0000"/>
                </a:solidFill>
              </a:rPr>
              <a:t>，</a:t>
            </a:r>
            <a:r>
              <a:rPr lang="en-US" altLang="zh-CN">
                <a:solidFill>
                  <a:srgbClr val="FF0000"/>
                </a:solidFill>
                <a:latin typeface="Courier New" pitchFamily="49" charset="0"/>
              </a:rPr>
              <a:t>…</a:t>
            </a:r>
            <a:r>
              <a:rPr lang="zh-CN" altLang="en-US">
                <a:solidFill>
                  <a:srgbClr val="FF0000"/>
                </a:solidFill>
              </a:rPr>
              <a:t>，</a:t>
            </a:r>
            <a:r>
              <a:rPr lang="en-US" altLang="zh-CN">
                <a:solidFill>
                  <a:srgbClr val="FF0000"/>
                </a:solidFill>
              </a:rPr>
              <a:t>Bm</a:t>
            </a:r>
            <a:r>
              <a:rPr lang="zh-CN" altLang="en-US">
                <a:solidFill>
                  <a:srgbClr val="FF0000"/>
                </a:solidFill>
              </a:rPr>
              <a:t>是</a:t>
            </a:r>
            <a:r>
              <a:rPr lang="en-US" altLang="zh-CN">
                <a:solidFill>
                  <a:srgbClr val="FF0000"/>
                </a:solidFill>
              </a:rPr>
              <a:t>E2</a:t>
            </a:r>
            <a:r>
              <a:rPr lang="zh-CN" altLang="en-US"/>
              <a:t>的属性</a:t>
            </a:r>
          </a:p>
          <a:p>
            <a:pPr marL="342900" indent="-342900" algn="just" defTabSz="914400">
              <a:lnSpc>
                <a:spcPct val="100000"/>
              </a:lnSpc>
              <a:buFont typeface="Wingdings" pitchFamily="2" charset="2"/>
              <a:buNone/>
            </a:pPr>
            <a:r>
              <a:rPr lang="zh-CN" altLang="en-US">
                <a:sym typeface="Symbol" pitchFamily="18" charset="2"/>
              </a:rPr>
              <a:t>                        </a:t>
            </a:r>
            <a:r>
              <a:rPr lang="en-US" altLang="zh-CN"/>
              <a:t>   (E1×E2)≡ </a:t>
            </a:r>
            <a:r>
              <a:rPr lang="zh-CN" altLang="en-US">
                <a:sym typeface="Symbol" pitchFamily="18" charset="2"/>
              </a:rPr>
              <a:t>            </a:t>
            </a:r>
            <a:r>
              <a:rPr lang="en-US" altLang="zh-CN"/>
              <a:t> (E1)×</a:t>
            </a:r>
            <a:r>
              <a:rPr lang="zh-CN" altLang="en-US">
                <a:sym typeface="Symbol" pitchFamily="18" charset="2"/>
              </a:rPr>
              <a:t></a:t>
            </a:r>
            <a:r>
              <a:rPr lang="en-US" altLang="zh-CN"/>
              <a:t>           (E2)</a:t>
            </a:r>
          </a:p>
          <a:p>
            <a:pPr marL="342900" indent="-342900" algn="just" defTabSz="914400">
              <a:lnSpc>
                <a:spcPct val="100000"/>
              </a:lnSpc>
              <a:buFont typeface="Wingdings" pitchFamily="2" charset="2"/>
              <a:buNone/>
            </a:pPr>
            <a:endParaRPr lang="en-US" altLang="zh-CN"/>
          </a:p>
          <a:p>
            <a:pPr marL="342900" indent="-342900" algn="just" defTabSz="914400">
              <a:lnSpc>
                <a:spcPct val="100000"/>
              </a:lnSpc>
            </a:pPr>
            <a:r>
              <a:rPr lang="en-US" altLang="zh-CN"/>
              <a:t>l1. </a:t>
            </a:r>
            <a:r>
              <a:rPr lang="zh-CN" altLang="en-US"/>
              <a:t>投影与并的分配律</a:t>
            </a:r>
          </a:p>
          <a:p>
            <a:pPr marL="742950" lvl="1" indent="-285750" algn="just" defTabSz="914400">
              <a:lnSpc>
                <a:spcPct val="100000"/>
              </a:lnSpc>
            </a:pPr>
            <a:r>
              <a:rPr lang="zh-CN" altLang="en-US"/>
              <a:t>假设：</a:t>
            </a:r>
            <a:r>
              <a:rPr lang="en-US" altLang="zh-CN"/>
              <a:t>E1</a:t>
            </a:r>
            <a:r>
              <a:rPr lang="zh-CN" altLang="en-US"/>
              <a:t>和</a:t>
            </a:r>
            <a:r>
              <a:rPr lang="en-US" altLang="zh-CN"/>
              <a:t>E2 </a:t>
            </a:r>
            <a:r>
              <a:rPr lang="zh-CN" altLang="en-US"/>
              <a:t>有相同的属性名</a:t>
            </a:r>
          </a:p>
          <a:p>
            <a:pPr marL="342900" indent="-342900" algn="just" defTabSz="914400">
              <a:lnSpc>
                <a:spcPct val="100000"/>
              </a:lnSpc>
              <a:buFont typeface="Wingdings" pitchFamily="2" charset="2"/>
              <a:buNone/>
            </a:pPr>
            <a:r>
              <a:rPr lang="zh-CN" altLang="en-US">
                <a:sym typeface="Symbol" pitchFamily="18" charset="2"/>
              </a:rPr>
              <a:t></a:t>
            </a:r>
            <a:r>
              <a:rPr lang="en-US" altLang="zh-CN"/>
              <a:t>               (E1∪E2)≡ </a:t>
            </a:r>
            <a:r>
              <a:rPr lang="zh-CN" altLang="en-US">
                <a:sym typeface="Symbol" pitchFamily="18" charset="2"/>
              </a:rPr>
              <a:t></a:t>
            </a:r>
            <a:r>
              <a:rPr lang="en-US" altLang="zh-CN"/>
              <a:t>              (E1)∪ </a:t>
            </a:r>
            <a:r>
              <a:rPr lang="zh-CN" altLang="en-US">
                <a:sym typeface="Symbol" pitchFamily="18" charset="2"/>
              </a:rPr>
              <a:t>             </a:t>
            </a:r>
            <a:r>
              <a:rPr lang="en-US" altLang="zh-CN"/>
              <a:t> (E2) </a:t>
            </a:r>
            <a:endParaRPr lang="zh-CN" altLang="en-US"/>
          </a:p>
        </p:txBody>
      </p:sp>
      <p:graphicFrame>
        <p:nvGraphicFramePr>
          <p:cNvPr id="49158" name="Object 5"/>
          <p:cNvGraphicFramePr>
            <a:graphicFrameLocks noChangeAspect="1"/>
          </p:cNvGraphicFramePr>
          <p:nvPr/>
        </p:nvGraphicFramePr>
        <p:xfrm>
          <a:off x="920750" y="2636838"/>
          <a:ext cx="2484438" cy="673100"/>
        </p:xfrm>
        <a:graphic>
          <a:graphicData uri="http://schemas.openxmlformats.org/presentationml/2006/ole">
            <mc:AlternateContent xmlns:mc="http://schemas.openxmlformats.org/markup-compatibility/2006">
              <mc:Choice xmlns:v="urn:schemas-microsoft-com:vml" Requires="v">
                <p:oleObj name="公式" r:id="rId3" imgW="990170" imgH="241195" progId="Equation.3">
                  <p:embed/>
                </p:oleObj>
              </mc:Choice>
              <mc:Fallback>
                <p:oleObj name="公式" r:id="rId3" imgW="990170"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0" y="2636838"/>
                        <a:ext cx="248443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6"/>
          <p:cNvGraphicFramePr>
            <a:graphicFrameLocks noChangeAspect="1"/>
          </p:cNvGraphicFramePr>
          <p:nvPr/>
        </p:nvGraphicFramePr>
        <p:xfrm>
          <a:off x="5457825" y="2636838"/>
          <a:ext cx="1276350" cy="593725"/>
        </p:xfrm>
        <a:graphic>
          <a:graphicData uri="http://schemas.openxmlformats.org/presentationml/2006/ole">
            <mc:AlternateContent xmlns:mc="http://schemas.openxmlformats.org/markup-compatibility/2006">
              <mc:Choice xmlns:v="urn:schemas-microsoft-com:vml" Requires="v">
                <p:oleObj name="公式" r:id="rId5" imgW="469696" imgH="241195" progId="Equation.3">
                  <p:embed/>
                </p:oleObj>
              </mc:Choice>
              <mc:Fallback>
                <p:oleObj name="公式" r:id="rId5" imgW="469696"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7825" y="2636838"/>
                        <a:ext cx="12763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7"/>
          <p:cNvGraphicFramePr>
            <a:graphicFrameLocks noChangeAspect="1"/>
          </p:cNvGraphicFramePr>
          <p:nvPr/>
        </p:nvGraphicFramePr>
        <p:xfrm>
          <a:off x="7905750" y="2708275"/>
          <a:ext cx="1128713" cy="628650"/>
        </p:xfrm>
        <a:graphic>
          <a:graphicData uri="http://schemas.openxmlformats.org/presentationml/2006/ole">
            <mc:AlternateContent xmlns:mc="http://schemas.openxmlformats.org/markup-compatibility/2006">
              <mc:Choice xmlns:v="urn:schemas-microsoft-com:vml" Requires="v">
                <p:oleObj name="公式" r:id="rId7" imgW="508000" imgH="241300" progId="Equation.3">
                  <p:embed/>
                </p:oleObj>
              </mc:Choice>
              <mc:Fallback>
                <p:oleObj name="公式" r:id="rId7" imgW="5080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5750" y="2708275"/>
                        <a:ext cx="112871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Object 8"/>
          <p:cNvGraphicFramePr>
            <a:graphicFrameLocks noChangeAspect="1"/>
          </p:cNvGraphicFramePr>
          <p:nvPr/>
        </p:nvGraphicFramePr>
        <p:xfrm>
          <a:off x="920750" y="4941888"/>
          <a:ext cx="1439863" cy="669925"/>
        </p:xfrm>
        <a:graphic>
          <a:graphicData uri="http://schemas.openxmlformats.org/presentationml/2006/ole">
            <mc:AlternateContent xmlns:mc="http://schemas.openxmlformats.org/markup-compatibility/2006">
              <mc:Choice xmlns:v="urn:schemas-microsoft-com:vml" Requires="v">
                <p:oleObj name="公式" r:id="rId9" imgW="469696" imgH="241195" progId="Equation.3">
                  <p:embed/>
                </p:oleObj>
              </mc:Choice>
              <mc:Fallback>
                <p:oleObj name="公式" r:id="rId9" imgW="469696" imgH="241195"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0750" y="4941888"/>
                        <a:ext cx="14398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2" name="Object 9"/>
          <p:cNvGraphicFramePr>
            <a:graphicFrameLocks noChangeAspect="1"/>
          </p:cNvGraphicFramePr>
          <p:nvPr/>
        </p:nvGraphicFramePr>
        <p:xfrm>
          <a:off x="4376738" y="4941888"/>
          <a:ext cx="1512887" cy="703262"/>
        </p:xfrm>
        <a:graphic>
          <a:graphicData uri="http://schemas.openxmlformats.org/presentationml/2006/ole">
            <mc:AlternateContent xmlns:mc="http://schemas.openxmlformats.org/markup-compatibility/2006">
              <mc:Choice xmlns:v="urn:schemas-microsoft-com:vml" Requires="v">
                <p:oleObj name="公式" r:id="rId11" imgW="469696" imgH="241195" progId="Equation.3">
                  <p:embed/>
                </p:oleObj>
              </mc:Choice>
              <mc:Fallback>
                <p:oleObj name="公式" r:id="rId11" imgW="469696" imgH="241195"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6738" y="4941888"/>
                        <a:ext cx="1512887"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3" name="Object 10"/>
          <p:cNvGraphicFramePr>
            <a:graphicFrameLocks noChangeAspect="1"/>
          </p:cNvGraphicFramePr>
          <p:nvPr/>
        </p:nvGraphicFramePr>
        <p:xfrm>
          <a:off x="6969125" y="4941888"/>
          <a:ext cx="1441450" cy="669925"/>
        </p:xfrm>
        <a:graphic>
          <a:graphicData uri="http://schemas.openxmlformats.org/presentationml/2006/ole">
            <mc:AlternateContent xmlns:mc="http://schemas.openxmlformats.org/markup-compatibility/2006">
              <mc:Choice xmlns:v="urn:schemas-microsoft-com:vml" Requires="v">
                <p:oleObj name="公式" r:id="rId13" imgW="469696" imgH="241195" progId="Equation.3">
                  <p:embed/>
                </p:oleObj>
              </mc:Choice>
              <mc:Fallback>
                <p:oleObj name="公式" r:id="rId13" imgW="469696" imgH="241195"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69125" y="4941888"/>
                        <a:ext cx="14414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DFBB134-424E-4EFD-991A-A5E2B738A1CD}" type="slidenum">
              <a:rPr lang="zh-CN" altLang="en-US" sz="2000" smtClean="0"/>
              <a:pPr/>
              <a:t>47</a:t>
            </a:fld>
            <a:endParaRPr lang="en-US" altLang="zh-CN" sz="2000"/>
          </a:p>
        </p:txBody>
      </p:sp>
      <p:sp>
        <p:nvSpPr>
          <p:cNvPr id="5017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58A3840-6AA0-47A0-AE68-5B34CE364EAB}" type="datetime1">
              <a:rPr lang="zh-CN" altLang="en-US" sz="1800" smtClean="0"/>
              <a:pPr/>
              <a:t>2024/4/17</a:t>
            </a:fld>
            <a:endParaRPr lang="en-US" altLang="zh-CN" sz="1000"/>
          </a:p>
        </p:txBody>
      </p:sp>
      <p:sp>
        <p:nvSpPr>
          <p:cNvPr id="1605634" name="Rectangle 2"/>
          <p:cNvSpPr>
            <a:spLocks noGrp="1" noChangeArrowheads="1"/>
          </p:cNvSpPr>
          <p:nvPr>
            <p:ph type="title"/>
          </p:nvPr>
        </p:nvSpPr>
        <p:spPr/>
        <p:txBody>
          <a:bodyPr/>
          <a:lstStyle/>
          <a:p>
            <a:pPr>
              <a:defRPr/>
            </a:pPr>
            <a:r>
              <a:rPr lang="en-US" altLang="en-US"/>
              <a:t>5.3.2	代数优化策略</a:t>
            </a:r>
            <a:endParaRPr lang="zh-CN" altLang="en-US"/>
          </a:p>
        </p:txBody>
      </p:sp>
      <p:sp>
        <p:nvSpPr>
          <p:cNvPr id="1605635" name="Rectangle 3"/>
          <p:cNvSpPr>
            <a:spLocks noGrp="1" noChangeArrowheads="1"/>
          </p:cNvSpPr>
          <p:nvPr>
            <p:ph type="body" idx="1"/>
          </p:nvPr>
        </p:nvSpPr>
        <p:spPr>
          <a:xfrm>
            <a:off x="650875" y="1143000"/>
            <a:ext cx="8820150" cy="5386090"/>
          </a:xfrm>
        </p:spPr>
        <p:txBody>
          <a:bodyPr/>
          <a:lstStyle/>
          <a:p>
            <a:pPr marL="352425" indent="-285750" defTabSz="914400">
              <a:lnSpc>
                <a:spcPct val="150000"/>
              </a:lnSpc>
              <a:spcBef>
                <a:spcPct val="20000"/>
              </a:spcBef>
              <a:buFontTx/>
              <a:buNone/>
            </a:pPr>
            <a:r>
              <a:rPr lang="en-US" altLang="zh-CN" dirty="0"/>
              <a:t>(1)</a:t>
            </a:r>
            <a:r>
              <a:rPr lang="zh-CN" altLang="en-US" dirty="0"/>
              <a:t>在关系代数表达式中尽可能早地执行选择操作。</a:t>
            </a:r>
          </a:p>
          <a:p>
            <a:pPr marL="352425" indent="-285750" defTabSz="914400">
              <a:lnSpc>
                <a:spcPct val="85000"/>
              </a:lnSpc>
              <a:spcBef>
                <a:spcPct val="20000"/>
              </a:spcBef>
              <a:buFontTx/>
              <a:buNone/>
            </a:pPr>
            <a:r>
              <a:rPr kumimoji="1" lang="zh-CN" altLang="en-US" dirty="0">
                <a:solidFill>
                  <a:srgbClr val="FF0000"/>
                </a:solidFill>
              </a:rPr>
              <a:t>    目的：减小中间关系  </a:t>
            </a:r>
            <a:r>
              <a:rPr lang="zh-CN" altLang="en-US" dirty="0"/>
              <a:t>在优化策略中这是最重要、最基本的一条</a:t>
            </a:r>
          </a:p>
          <a:p>
            <a:pPr marL="352425" indent="-285750" defTabSz="914400">
              <a:lnSpc>
                <a:spcPct val="150000"/>
              </a:lnSpc>
              <a:spcBef>
                <a:spcPct val="20000"/>
              </a:spcBef>
              <a:buFontTx/>
              <a:buNone/>
            </a:pPr>
            <a:r>
              <a:rPr lang="en-US" altLang="zh-CN" dirty="0"/>
              <a:t>(2)</a:t>
            </a:r>
            <a:r>
              <a:rPr lang="zh-CN" altLang="en-US" dirty="0"/>
              <a:t> 投影运算和选择运算同时进行</a:t>
            </a:r>
          </a:p>
          <a:p>
            <a:pPr marL="352425" indent="-285750" defTabSz="914400">
              <a:lnSpc>
                <a:spcPct val="85000"/>
              </a:lnSpc>
              <a:spcBef>
                <a:spcPct val="20000"/>
              </a:spcBef>
              <a:buFontTx/>
              <a:buNone/>
            </a:pPr>
            <a:r>
              <a:rPr kumimoji="1" lang="zh-CN" altLang="en-US" dirty="0">
                <a:solidFill>
                  <a:srgbClr val="FF0000"/>
                </a:solidFill>
              </a:rPr>
              <a:t>    目的：避免重复扫描关系</a:t>
            </a:r>
            <a:endParaRPr lang="zh-CN" altLang="en-US" dirty="0"/>
          </a:p>
          <a:p>
            <a:pPr marL="765175" lvl="1" indent="-228600" defTabSz="914400">
              <a:lnSpc>
                <a:spcPct val="85000"/>
              </a:lnSpc>
              <a:spcBef>
                <a:spcPct val="20000"/>
              </a:spcBef>
            </a:pPr>
            <a:r>
              <a:rPr lang="zh-CN" altLang="en-US" dirty="0"/>
              <a:t>如有若干投影和选择运算，并且它们都对同一个关系操作，则可以在扫描此关系的同时完成所有的这些运算以避免重复扫描关系</a:t>
            </a:r>
          </a:p>
          <a:p>
            <a:pPr marL="352425" indent="-285750" defTabSz="914400">
              <a:lnSpc>
                <a:spcPct val="150000"/>
              </a:lnSpc>
              <a:spcBef>
                <a:spcPct val="20000"/>
              </a:spcBef>
              <a:buFontTx/>
              <a:buNone/>
            </a:pPr>
            <a:r>
              <a:rPr lang="en-US" altLang="zh-CN" dirty="0"/>
              <a:t>(3)</a:t>
            </a:r>
            <a:r>
              <a:rPr lang="zh-CN" altLang="en-US" dirty="0"/>
              <a:t>将投影运算与其前面或后面的二元运算结合</a:t>
            </a:r>
          </a:p>
          <a:p>
            <a:pPr marL="765175" lvl="1" indent="-228600" defTabSz="914400">
              <a:lnSpc>
                <a:spcPct val="85000"/>
              </a:lnSpc>
              <a:spcBef>
                <a:spcPct val="20000"/>
              </a:spcBef>
              <a:buFont typeface="Wingdings" pitchFamily="2" charset="2"/>
              <a:buNone/>
            </a:pPr>
            <a:r>
              <a:rPr kumimoji="1" lang="zh-CN" altLang="en-US" dirty="0">
                <a:solidFill>
                  <a:srgbClr val="FF0000"/>
                </a:solidFill>
              </a:rPr>
              <a:t>目的：减少扫描关系的遍数（为去掉某些属性而扫描一遍关系）</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05635">
                                            <p:txEl>
                                              <p:pRg st="0" end="0"/>
                                            </p:txEl>
                                          </p:spTgt>
                                        </p:tgtEl>
                                        <p:attrNameLst>
                                          <p:attrName>style.visibility</p:attrName>
                                        </p:attrNameLst>
                                      </p:cBhvr>
                                      <p:to>
                                        <p:strVal val="visible"/>
                                      </p:to>
                                    </p:set>
                                    <p:animEffect transition="in" filter="wipe(up)">
                                      <p:cBhvr>
                                        <p:cTn id="7" dur="1000"/>
                                        <p:tgtEl>
                                          <p:spTgt spid="160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05635">
                                            <p:txEl>
                                              <p:pRg st="1" end="1"/>
                                            </p:txEl>
                                          </p:spTgt>
                                        </p:tgtEl>
                                        <p:attrNameLst>
                                          <p:attrName>style.visibility</p:attrName>
                                        </p:attrNameLst>
                                      </p:cBhvr>
                                      <p:to>
                                        <p:strVal val="visible"/>
                                      </p:to>
                                    </p:set>
                                    <p:animEffect transition="in" filter="wipe(up)">
                                      <p:cBhvr>
                                        <p:cTn id="12" dur="1000"/>
                                        <p:tgtEl>
                                          <p:spTgt spid="160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05635">
                                            <p:txEl>
                                              <p:pRg st="2" end="2"/>
                                            </p:txEl>
                                          </p:spTgt>
                                        </p:tgtEl>
                                        <p:attrNameLst>
                                          <p:attrName>style.visibility</p:attrName>
                                        </p:attrNameLst>
                                      </p:cBhvr>
                                      <p:to>
                                        <p:strVal val="visible"/>
                                      </p:to>
                                    </p:set>
                                    <p:animEffect transition="in" filter="wipe(up)">
                                      <p:cBhvr>
                                        <p:cTn id="17" dur="1000"/>
                                        <p:tgtEl>
                                          <p:spTgt spid="1605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05635">
                                            <p:txEl>
                                              <p:pRg st="3" end="3"/>
                                            </p:txEl>
                                          </p:spTgt>
                                        </p:tgtEl>
                                        <p:attrNameLst>
                                          <p:attrName>style.visibility</p:attrName>
                                        </p:attrNameLst>
                                      </p:cBhvr>
                                      <p:to>
                                        <p:strVal val="visible"/>
                                      </p:to>
                                    </p:set>
                                    <p:animEffect transition="in" filter="wipe(up)">
                                      <p:cBhvr>
                                        <p:cTn id="22" dur="1000"/>
                                        <p:tgtEl>
                                          <p:spTgt spid="1605635">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05635">
                                            <p:txEl>
                                              <p:pRg st="4" end="4"/>
                                            </p:txEl>
                                          </p:spTgt>
                                        </p:tgtEl>
                                        <p:attrNameLst>
                                          <p:attrName>style.visibility</p:attrName>
                                        </p:attrNameLst>
                                      </p:cBhvr>
                                      <p:to>
                                        <p:strVal val="visible"/>
                                      </p:to>
                                    </p:set>
                                    <p:animEffect transition="in" filter="wipe(up)">
                                      <p:cBhvr>
                                        <p:cTn id="25" dur="1000"/>
                                        <p:tgtEl>
                                          <p:spTgt spid="160563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05635">
                                            <p:txEl>
                                              <p:pRg st="5" end="5"/>
                                            </p:txEl>
                                          </p:spTgt>
                                        </p:tgtEl>
                                        <p:attrNameLst>
                                          <p:attrName>style.visibility</p:attrName>
                                        </p:attrNameLst>
                                      </p:cBhvr>
                                      <p:to>
                                        <p:strVal val="visible"/>
                                      </p:to>
                                    </p:set>
                                    <p:animEffect transition="in" filter="wipe(up)">
                                      <p:cBhvr>
                                        <p:cTn id="30" dur="1000"/>
                                        <p:tgtEl>
                                          <p:spTgt spid="1605635">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605635">
                                            <p:txEl>
                                              <p:pRg st="6" end="6"/>
                                            </p:txEl>
                                          </p:spTgt>
                                        </p:tgtEl>
                                        <p:attrNameLst>
                                          <p:attrName>style.visibility</p:attrName>
                                        </p:attrNameLst>
                                      </p:cBhvr>
                                      <p:to>
                                        <p:strVal val="visible"/>
                                      </p:to>
                                    </p:set>
                                    <p:animEffect transition="in" filter="wipe(up)">
                                      <p:cBhvr>
                                        <p:cTn id="33" dur="1000"/>
                                        <p:tgtEl>
                                          <p:spTgt spid="1605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563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7248EA0-B97A-4D94-A506-21F3E535920C}" type="slidenum">
              <a:rPr lang="zh-CN" altLang="en-US" sz="2000" smtClean="0"/>
              <a:pPr/>
              <a:t>48</a:t>
            </a:fld>
            <a:endParaRPr lang="en-US" altLang="zh-CN" sz="2000"/>
          </a:p>
        </p:txBody>
      </p:sp>
      <p:sp>
        <p:nvSpPr>
          <p:cNvPr id="5120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685D9C7-F362-4F53-B852-A8BEE36B8251}" type="datetime1">
              <a:rPr lang="zh-CN" altLang="en-US" sz="1800" smtClean="0"/>
              <a:pPr/>
              <a:t>2024/4/17</a:t>
            </a:fld>
            <a:endParaRPr lang="en-US" altLang="zh-CN" sz="1000"/>
          </a:p>
        </p:txBody>
      </p:sp>
      <p:sp>
        <p:nvSpPr>
          <p:cNvPr id="1603586" name="Rectangle 2"/>
          <p:cNvSpPr>
            <a:spLocks noGrp="1" noChangeArrowheads="1"/>
          </p:cNvSpPr>
          <p:nvPr>
            <p:ph type="title"/>
          </p:nvPr>
        </p:nvSpPr>
        <p:spPr/>
        <p:txBody>
          <a:bodyPr/>
          <a:lstStyle/>
          <a:p>
            <a:pPr>
              <a:defRPr/>
            </a:pPr>
            <a:r>
              <a:rPr lang="en-US" altLang="en-US"/>
              <a:t>5.3.2	代数优化策略</a:t>
            </a:r>
            <a:endParaRPr lang="zh-CN" altLang="en-US"/>
          </a:p>
        </p:txBody>
      </p:sp>
      <p:sp>
        <p:nvSpPr>
          <p:cNvPr id="1603587" name="Rectangle 3"/>
          <p:cNvSpPr>
            <a:spLocks noGrp="1" noChangeArrowheads="1"/>
          </p:cNvSpPr>
          <p:nvPr>
            <p:ph type="body" idx="1"/>
          </p:nvPr>
        </p:nvSpPr>
        <p:spPr>
          <a:xfrm>
            <a:off x="650875" y="1143000"/>
            <a:ext cx="8820150" cy="4878388"/>
          </a:xfrm>
        </p:spPr>
        <p:txBody>
          <a:bodyPr/>
          <a:lstStyle/>
          <a:p>
            <a:pPr marL="352425" indent="-285750" defTabSz="914400">
              <a:lnSpc>
                <a:spcPct val="85000"/>
              </a:lnSpc>
              <a:spcBef>
                <a:spcPct val="20000"/>
              </a:spcBef>
              <a:defRPr/>
            </a:pPr>
            <a:r>
              <a:rPr lang="en-US" altLang="zh-CN" dirty="0"/>
              <a:t>(4) </a:t>
            </a:r>
            <a:r>
              <a:rPr lang="zh-CN" altLang="en-US" dirty="0"/>
              <a:t>把某些选择同在它前面要执行的笛卡尔积结合起来成为一个连接运算</a:t>
            </a:r>
          </a:p>
          <a:p>
            <a:pPr marL="742950" lvl="1" indent="-285750" defTabSz="914400">
              <a:lnSpc>
                <a:spcPct val="85000"/>
              </a:lnSpc>
              <a:spcBef>
                <a:spcPct val="20000"/>
              </a:spcBef>
              <a:defRPr/>
            </a:pPr>
            <a:endParaRPr lang="zh-CN" altLang="en-US" dirty="0"/>
          </a:p>
          <a:p>
            <a:pPr marL="342900" indent="-342900" algn="just" defTabSz="914400">
              <a:buFont typeface="Wingdings" pitchFamily="2" charset="2"/>
              <a:buNone/>
              <a:defRPr/>
            </a:pPr>
            <a:r>
              <a:rPr lang="zh-CN" altLang="en-US" sz="3200" dirty="0"/>
              <a:t>例： </a:t>
            </a:r>
            <a:r>
              <a:rPr lang="en-US" altLang="zh-CN" dirty="0">
                <a:sym typeface="Symbol" pitchFamily="18" charset="2"/>
              </a:rPr>
              <a:t></a:t>
            </a:r>
            <a:r>
              <a:rPr lang="en-US" altLang="zh-CN" sz="3600" dirty="0"/>
              <a:t> </a:t>
            </a:r>
            <a:r>
              <a:rPr lang="en-US" altLang="zh-CN" sz="2400" baseline="-25000" dirty="0" err="1"/>
              <a:t>Student.Sno</a:t>
            </a:r>
            <a:r>
              <a:rPr lang="en-US" altLang="zh-CN" sz="2400" baseline="-25000" dirty="0"/>
              <a:t>=</a:t>
            </a:r>
            <a:r>
              <a:rPr lang="en-US" altLang="zh-CN" sz="2400" baseline="-25000" dirty="0" err="1"/>
              <a:t>SC.Sno</a:t>
            </a:r>
            <a:r>
              <a:rPr lang="en-US" altLang="zh-CN" sz="3200" dirty="0"/>
              <a:t>  (</a:t>
            </a:r>
            <a:r>
              <a:rPr lang="en-US" altLang="zh-CN" sz="3200" dirty="0" err="1"/>
              <a:t>S</a:t>
            </a:r>
            <a:r>
              <a:rPr lang="en-US" altLang="zh-CN" sz="2400" dirty="0" err="1"/>
              <a:t>tudent</a:t>
            </a:r>
            <a:r>
              <a:rPr lang="en-US" altLang="zh-CN" sz="3200" dirty="0" err="1"/>
              <a:t>×SC</a:t>
            </a:r>
            <a:r>
              <a:rPr lang="en-US" altLang="zh-CN" sz="3200" dirty="0"/>
              <a:t>)</a:t>
            </a:r>
          </a:p>
          <a:p>
            <a:pPr marL="342900" indent="-342900" algn="just" defTabSz="914400">
              <a:buFont typeface="Wingdings" pitchFamily="2" charset="2"/>
              <a:buNone/>
              <a:defRPr/>
            </a:pPr>
            <a:r>
              <a:rPr lang="en-US" altLang="zh-CN" sz="3200" dirty="0">
                <a:latin typeface="Courier New"/>
              </a:rPr>
              <a:t> </a:t>
            </a:r>
            <a:endParaRPr lang="en-US" altLang="zh-CN" sz="3200" dirty="0"/>
          </a:p>
          <a:p>
            <a:pPr marL="342900" indent="-342900" algn="just" defTabSz="914400">
              <a:buFont typeface="Wingdings" pitchFamily="2" charset="2"/>
              <a:buNone/>
              <a:defRPr/>
            </a:pPr>
            <a:r>
              <a:rPr lang="en-US" altLang="zh-CN" sz="3200" dirty="0">
                <a:latin typeface="Courier New"/>
              </a:rPr>
              <a:t> </a:t>
            </a:r>
            <a:r>
              <a:rPr lang="en-US" altLang="zh-CN" sz="3200" dirty="0"/>
              <a:t>			      S</a:t>
            </a:r>
            <a:r>
              <a:rPr lang="en-US" altLang="zh-CN" sz="2400" dirty="0"/>
              <a:t>tudent</a:t>
            </a:r>
            <a:r>
              <a:rPr lang="en-US" altLang="zh-CN" sz="3200" dirty="0"/>
              <a:t>     SC</a:t>
            </a:r>
          </a:p>
          <a:p>
            <a:pPr marL="742950" lvl="1" indent="-285750" algn="just" defTabSz="914400">
              <a:defRPr/>
            </a:pPr>
            <a:r>
              <a:rPr lang="zh-CN" altLang="en-US" dirty="0"/>
              <a:t>在执行连接操作前对关系适当进行预处理</a:t>
            </a:r>
          </a:p>
          <a:p>
            <a:pPr marL="1143000" lvl="2" indent="-228600" algn="just" defTabSz="914400">
              <a:defRPr/>
            </a:pPr>
            <a:r>
              <a:rPr lang="zh-CN" altLang="en-US" sz="3200" dirty="0"/>
              <a:t>按连接属性排序</a:t>
            </a:r>
          </a:p>
          <a:p>
            <a:pPr marL="1143000" lvl="2" indent="-228600" algn="just" defTabSz="914400">
              <a:defRPr/>
            </a:pPr>
            <a:r>
              <a:rPr lang="zh-CN" altLang="en-US" sz="3200" dirty="0"/>
              <a:t>在连接属性上建立索引</a:t>
            </a:r>
          </a:p>
        </p:txBody>
      </p:sp>
      <p:sp>
        <p:nvSpPr>
          <p:cNvPr id="51206" name="AutoShape 4"/>
          <p:cNvSpPr>
            <a:spLocks noChangeArrowheads="1"/>
          </p:cNvSpPr>
          <p:nvPr/>
        </p:nvSpPr>
        <p:spPr bwMode="auto">
          <a:xfrm rot="5400000">
            <a:off x="4300538" y="3784600"/>
            <a:ext cx="228600" cy="381000"/>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07" name="AutoShape 5"/>
          <p:cNvSpPr>
            <a:spLocks noChangeArrowheads="1"/>
          </p:cNvSpPr>
          <p:nvPr/>
        </p:nvSpPr>
        <p:spPr bwMode="auto">
          <a:xfrm>
            <a:off x="3933825" y="3060700"/>
            <a:ext cx="381000" cy="533400"/>
          </a:xfrm>
          <a:prstGeom prst="downArrow">
            <a:avLst>
              <a:gd name="adj1" fmla="val 50000"/>
              <a:gd name="adj2" fmla="val 35000"/>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063C627-B09F-44CA-8FF1-D9299F2DE2C8}" type="slidenum">
              <a:rPr lang="zh-CN" altLang="en-US" sz="2000" smtClean="0"/>
              <a:pPr/>
              <a:t>49</a:t>
            </a:fld>
            <a:endParaRPr lang="en-US" altLang="zh-CN" sz="2000"/>
          </a:p>
        </p:txBody>
      </p:sp>
      <p:sp>
        <p:nvSpPr>
          <p:cNvPr id="5222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64B53D2-B0FB-432E-9D53-51E2A5B25456}" type="datetime1">
              <a:rPr lang="zh-CN" altLang="en-US" sz="1800" smtClean="0"/>
              <a:pPr/>
              <a:t>2024/4/17</a:t>
            </a:fld>
            <a:endParaRPr lang="en-US" altLang="zh-CN" sz="1000"/>
          </a:p>
        </p:txBody>
      </p:sp>
      <p:sp>
        <p:nvSpPr>
          <p:cNvPr id="1668098" name="Rectangle 2"/>
          <p:cNvSpPr>
            <a:spLocks noGrp="1" noChangeArrowheads="1"/>
          </p:cNvSpPr>
          <p:nvPr>
            <p:ph type="title"/>
          </p:nvPr>
        </p:nvSpPr>
        <p:spPr/>
        <p:txBody>
          <a:bodyPr/>
          <a:lstStyle/>
          <a:p>
            <a:pPr>
              <a:defRPr/>
            </a:pPr>
            <a:r>
              <a:rPr lang="en-US" altLang="en-US"/>
              <a:t>5.3.2	代数优化策略</a:t>
            </a:r>
            <a:endParaRPr lang="zh-CN" altLang="en-US"/>
          </a:p>
        </p:txBody>
      </p:sp>
      <p:sp>
        <p:nvSpPr>
          <p:cNvPr id="1668099" name="Rectangle 3"/>
          <p:cNvSpPr>
            <a:spLocks noGrp="1" noChangeArrowheads="1"/>
          </p:cNvSpPr>
          <p:nvPr>
            <p:ph type="body" idx="1"/>
          </p:nvPr>
        </p:nvSpPr>
        <p:spPr>
          <a:xfrm>
            <a:off x="650875" y="1143000"/>
            <a:ext cx="8820150" cy="4093428"/>
          </a:xfrm>
        </p:spPr>
        <p:txBody>
          <a:bodyPr/>
          <a:lstStyle/>
          <a:p>
            <a:pPr marL="352425" indent="-285750" defTabSz="914400">
              <a:defRPr/>
            </a:pPr>
            <a:r>
              <a:rPr lang="en-US" altLang="zh-CN" dirty="0"/>
              <a:t>(5) </a:t>
            </a:r>
            <a:r>
              <a:rPr lang="zh-CN" altLang="en-US" dirty="0"/>
              <a:t>找出公共子表达式</a:t>
            </a:r>
          </a:p>
          <a:p>
            <a:pPr marL="765175" lvl="1" indent="-228600" defTabSz="914400">
              <a:defRPr/>
            </a:pPr>
            <a:r>
              <a:rPr lang="zh-CN" altLang="en-US" dirty="0"/>
              <a:t>如果这种重复出现的子表达式的结果不是很大的关系并且从外存中读入这个关系比计算该子表达式的时间少得多，则先计算一次公共子表达式并把结果写入中间文件是合算的</a:t>
            </a:r>
          </a:p>
          <a:p>
            <a:pPr marL="765175" lvl="1" indent="-228600" defTabSz="914400">
              <a:defRPr/>
            </a:pPr>
            <a:r>
              <a:rPr lang="zh-CN" altLang="en-US" dirty="0"/>
              <a:t>当查询的是视图时，定义视图的表达式就是公共子表达式的情况</a:t>
            </a:r>
            <a:endParaRPr lang="en-US" altLang="zh-CN" dirty="0"/>
          </a:p>
          <a:p>
            <a:pPr marL="765175" lvl="1" indent="-228600" defTabSz="914400">
              <a:defRPr/>
            </a:pPr>
            <a:r>
              <a:rPr lang="zh-CN" altLang="en-US" dirty="0"/>
              <a:t>（相当于暂存了中间结果）</a:t>
            </a:r>
          </a:p>
          <a:p>
            <a:pPr marL="742950" lvl="1" indent="-285750" defTabSz="914400">
              <a:defRPr/>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AC39AEF-9BEC-43F4-8042-A7EA426EEA53}" type="slidenum">
              <a:rPr lang="zh-CN" altLang="en-US" sz="2000" smtClean="0"/>
              <a:pPr/>
              <a:t>5</a:t>
            </a:fld>
            <a:endParaRPr lang="en-US" altLang="zh-CN" sz="2000"/>
          </a:p>
        </p:txBody>
      </p:sp>
      <p:sp>
        <p:nvSpPr>
          <p:cNvPr id="717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5FB9767-DF9E-42F9-BED0-CFE5C6DEE1C9}" type="datetime1">
              <a:rPr lang="zh-CN" altLang="en-US" sz="1800" smtClean="0"/>
              <a:pPr/>
              <a:t>2024/4/17</a:t>
            </a:fld>
            <a:endParaRPr lang="en-US" altLang="zh-CN" sz="1000"/>
          </a:p>
        </p:txBody>
      </p:sp>
      <p:sp>
        <p:nvSpPr>
          <p:cNvPr id="1625090" name="Rectangle 2"/>
          <p:cNvSpPr>
            <a:spLocks noGrp="1" noChangeArrowheads="1"/>
          </p:cNvSpPr>
          <p:nvPr>
            <p:ph type="title"/>
          </p:nvPr>
        </p:nvSpPr>
        <p:spPr/>
        <p:txBody>
          <a:bodyPr/>
          <a:lstStyle/>
          <a:p>
            <a:pPr>
              <a:defRPr/>
            </a:pPr>
            <a:r>
              <a:rPr lang="zh-CN" altLang="en-US"/>
              <a:t>5.1.1	查询处理过程</a:t>
            </a:r>
          </a:p>
        </p:txBody>
      </p:sp>
      <p:sp>
        <p:nvSpPr>
          <p:cNvPr id="7173" name="Rectangle 3"/>
          <p:cNvSpPr>
            <a:spLocks noGrp="1" noChangeArrowheads="1"/>
          </p:cNvSpPr>
          <p:nvPr>
            <p:ph type="body" idx="1"/>
          </p:nvPr>
        </p:nvSpPr>
        <p:spPr>
          <a:xfrm>
            <a:off x="650875" y="1143000"/>
            <a:ext cx="8820150" cy="5124450"/>
          </a:xfrm>
        </p:spPr>
        <p:txBody>
          <a:bodyPr/>
          <a:lstStyle/>
          <a:p>
            <a:pPr>
              <a:lnSpc>
                <a:spcPct val="100000"/>
              </a:lnSpc>
              <a:spcBef>
                <a:spcPct val="0"/>
              </a:spcBef>
            </a:pPr>
            <a:r>
              <a:rPr lang="zh-CN" altLang="en-US">
                <a:latin typeface="宋体" charset="-122"/>
              </a:rPr>
              <a:t>数据库查询语的具体处理过程可以分为：</a:t>
            </a:r>
          </a:p>
          <a:p>
            <a:pPr lvl="1">
              <a:lnSpc>
                <a:spcPct val="100000"/>
              </a:lnSpc>
              <a:spcBef>
                <a:spcPct val="0"/>
              </a:spcBef>
            </a:pPr>
            <a:r>
              <a:rPr lang="zh-CN" altLang="en-US">
                <a:latin typeface="宋体" charset="-122"/>
              </a:rPr>
              <a:t>解释方式</a:t>
            </a:r>
          </a:p>
          <a:p>
            <a:pPr lvl="2">
              <a:lnSpc>
                <a:spcPct val="100000"/>
              </a:lnSpc>
              <a:spcBef>
                <a:spcPct val="0"/>
              </a:spcBef>
            </a:pPr>
            <a:r>
              <a:rPr lang="en-US" altLang="zh-CN"/>
              <a:t>DBMS</a:t>
            </a:r>
            <a:r>
              <a:rPr lang="zh-CN" altLang="en-US">
                <a:latin typeface="宋体" charset="-122"/>
              </a:rPr>
              <a:t>不保留可执行代码，每一次都重新解释执行查询语句，事务完成后返回查询结果。</a:t>
            </a:r>
          </a:p>
          <a:p>
            <a:pPr lvl="2">
              <a:lnSpc>
                <a:spcPct val="100000"/>
              </a:lnSpc>
              <a:spcBef>
                <a:spcPct val="0"/>
              </a:spcBef>
            </a:pPr>
            <a:r>
              <a:rPr lang="zh-CN" altLang="en-US">
                <a:latin typeface="宋体" charset="-122"/>
              </a:rPr>
              <a:t>这种方法具有灵活、应变性强的特点，但是开销比较大、效率比较低，主要适用于不重复使用的偶然查询。</a:t>
            </a:r>
          </a:p>
          <a:p>
            <a:pPr lvl="1">
              <a:lnSpc>
                <a:spcPct val="100000"/>
              </a:lnSpc>
              <a:spcBef>
                <a:spcPct val="0"/>
              </a:spcBef>
            </a:pPr>
            <a:r>
              <a:rPr lang="zh-CN" altLang="en-US">
                <a:latin typeface="宋体" charset="-122"/>
              </a:rPr>
              <a:t>编译方式</a:t>
            </a:r>
          </a:p>
          <a:p>
            <a:pPr lvl="2">
              <a:lnSpc>
                <a:spcPct val="100000"/>
              </a:lnSpc>
              <a:spcBef>
                <a:spcPct val="0"/>
              </a:spcBef>
            </a:pPr>
            <a:r>
              <a:rPr lang="zh-CN" altLang="en-US">
                <a:latin typeface="宋体" charset="-122"/>
              </a:rPr>
              <a:t>先进行编译处理，生成可执行代码。运行时，直接执行可执行代码。</a:t>
            </a:r>
          </a:p>
          <a:p>
            <a:pPr lvl="2">
              <a:lnSpc>
                <a:spcPct val="100000"/>
              </a:lnSpc>
              <a:spcBef>
                <a:spcPct val="0"/>
              </a:spcBef>
            </a:pPr>
            <a:r>
              <a:rPr lang="zh-CN" altLang="en-US">
                <a:latin typeface="宋体" charset="-122"/>
              </a:rPr>
              <a:t>当数据库中某些数据发生改变，再重新编译。</a:t>
            </a:r>
          </a:p>
          <a:p>
            <a:pPr lvl="2">
              <a:lnSpc>
                <a:spcPct val="100000"/>
              </a:lnSpc>
              <a:spcBef>
                <a:spcPct val="0"/>
              </a:spcBef>
            </a:pPr>
            <a:r>
              <a:rPr lang="zh-CN" altLang="en-US">
                <a:latin typeface="宋体" charset="-122"/>
              </a:rPr>
              <a:t>编译的方法主要优点是执行效率高、系统开销小</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F19C5E1-5179-4F4D-92B3-7920F70D54A1}" type="slidenum">
              <a:rPr lang="zh-CN" altLang="en-US" sz="2000" smtClean="0"/>
              <a:pPr/>
              <a:t>50</a:t>
            </a:fld>
            <a:endParaRPr lang="en-US" altLang="zh-CN" sz="2000"/>
          </a:p>
        </p:txBody>
      </p:sp>
      <p:sp>
        <p:nvSpPr>
          <p:cNvPr id="5325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E8CC893-D16E-40BE-9A04-C654AE8EE900}" type="datetime1">
              <a:rPr lang="zh-CN" altLang="en-US" sz="1800" smtClean="0"/>
              <a:pPr/>
              <a:t>2024/4/17</a:t>
            </a:fld>
            <a:endParaRPr lang="en-US" altLang="zh-CN" sz="1000"/>
          </a:p>
        </p:txBody>
      </p:sp>
      <p:sp>
        <p:nvSpPr>
          <p:cNvPr id="1547266" name="Rectangle 2"/>
          <p:cNvSpPr>
            <a:spLocks noGrp="1" noChangeArrowheads="1"/>
          </p:cNvSpPr>
          <p:nvPr>
            <p:ph type="title"/>
          </p:nvPr>
        </p:nvSpPr>
        <p:spPr/>
        <p:txBody>
          <a:bodyPr/>
          <a:lstStyle/>
          <a:p>
            <a:pPr defTabSz="914400">
              <a:defRPr/>
            </a:pPr>
            <a:r>
              <a:rPr lang="en-US" altLang="en-US"/>
              <a:t>5.3.3	代数优化算法</a:t>
            </a:r>
            <a:endParaRPr lang="zh-CN" altLang="en-US"/>
          </a:p>
        </p:txBody>
      </p:sp>
      <p:sp>
        <p:nvSpPr>
          <p:cNvPr id="53253" name="Rectangle 3"/>
          <p:cNvSpPr>
            <a:spLocks noGrp="1" noChangeArrowheads="1"/>
          </p:cNvSpPr>
          <p:nvPr>
            <p:ph type="body" idx="1"/>
          </p:nvPr>
        </p:nvSpPr>
        <p:spPr>
          <a:xfrm>
            <a:off x="650875" y="1143000"/>
            <a:ext cx="8820150" cy="4737100"/>
          </a:xfrm>
        </p:spPr>
        <p:txBody>
          <a:bodyPr/>
          <a:lstStyle/>
          <a:p>
            <a:pPr marL="457200" indent="-457200" algn="just" defTabSz="914400">
              <a:buFont typeface="Wingdings" pitchFamily="2" charset="2"/>
              <a:buNone/>
            </a:pPr>
            <a:r>
              <a:rPr lang="zh-CN" altLang="en-US"/>
              <a:t>     遵循这些启发式规则，应用关系代数等价变换公式来优化关系表达式的算法。</a:t>
            </a:r>
          </a:p>
          <a:p>
            <a:pPr marL="457200" indent="-457200" algn="just" defTabSz="914400"/>
            <a:r>
              <a:rPr lang="zh-CN" altLang="en-US"/>
              <a:t>算法：关系表达式的优化</a:t>
            </a:r>
          </a:p>
          <a:p>
            <a:pPr marL="457200" indent="-457200" algn="just" defTabSz="914400"/>
            <a:r>
              <a:rPr lang="zh-CN" altLang="en-US"/>
              <a:t>输入：一个关系表达式的查询树。</a:t>
            </a:r>
          </a:p>
          <a:p>
            <a:pPr marL="457200" indent="-457200" algn="just" defTabSz="914400"/>
            <a:r>
              <a:rPr lang="zh-CN" altLang="en-US"/>
              <a:t>输出：优化的查询树。</a:t>
            </a:r>
          </a:p>
          <a:p>
            <a:pPr marL="457200" indent="-457200" algn="just" defTabSz="914400"/>
            <a:r>
              <a:rPr lang="zh-CN" altLang="en-US"/>
              <a:t>方法：</a:t>
            </a:r>
          </a:p>
          <a:p>
            <a:pPr marL="914400" lvl="1" indent="-457200" defTabSz="914400"/>
            <a:r>
              <a:rPr lang="en-US" altLang="zh-CN"/>
              <a:t>(1) </a:t>
            </a:r>
            <a:r>
              <a:rPr lang="zh-CN" altLang="en-US"/>
              <a:t>利用等价变换规则</a:t>
            </a:r>
            <a:r>
              <a:rPr lang="en-US" altLang="zh-CN"/>
              <a:t>4</a:t>
            </a:r>
            <a:r>
              <a:rPr lang="zh-CN" altLang="en-US"/>
              <a:t>把形如</a:t>
            </a:r>
            <a:r>
              <a:rPr lang="en-US" altLang="zh-CN">
                <a:sym typeface="Symbol" pitchFamily="18" charset="2"/>
              </a:rPr>
              <a:t></a:t>
            </a:r>
            <a:r>
              <a:rPr lang="en-US" altLang="zh-CN"/>
              <a:t> </a:t>
            </a:r>
            <a:r>
              <a:rPr lang="en-US" altLang="zh-CN" baseline="-25000"/>
              <a:t>F1∧F2∧…∧Fn</a:t>
            </a:r>
            <a:r>
              <a:rPr lang="en-US" altLang="zh-CN"/>
              <a:t>(E)</a:t>
            </a:r>
            <a:r>
              <a:rPr lang="zh-CN" altLang="en-US"/>
              <a:t>变换为</a:t>
            </a:r>
            <a:r>
              <a:rPr lang="en-US" altLang="zh-CN">
                <a:sym typeface="Symbol" pitchFamily="18" charset="2"/>
              </a:rPr>
              <a:t></a:t>
            </a:r>
            <a:r>
              <a:rPr lang="en-US" altLang="zh-CN"/>
              <a:t> </a:t>
            </a:r>
            <a:r>
              <a:rPr lang="en-US" altLang="zh-CN" baseline="-25000"/>
              <a:t>F1</a:t>
            </a:r>
            <a:r>
              <a:rPr lang="en-US" altLang="zh-CN"/>
              <a:t>(</a:t>
            </a:r>
            <a:r>
              <a:rPr lang="en-US" altLang="zh-CN">
                <a:sym typeface="Symbol" pitchFamily="18" charset="2"/>
              </a:rPr>
              <a:t></a:t>
            </a:r>
            <a:r>
              <a:rPr lang="en-US" altLang="zh-CN"/>
              <a:t> </a:t>
            </a:r>
            <a:r>
              <a:rPr lang="en-US" altLang="zh-CN" baseline="-25000"/>
              <a:t>F2</a:t>
            </a:r>
            <a:r>
              <a:rPr lang="en-US" altLang="zh-CN"/>
              <a:t>(…(</a:t>
            </a:r>
            <a:r>
              <a:rPr lang="en-US" altLang="zh-CN">
                <a:sym typeface="Symbol" pitchFamily="18" charset="2"/>
              </a:rPr>
              <a:t></a:t>
            </a:r>
            <a:r>
              <a:rPr lang="en-US" altLang="zh-CN"/>
              <a:t> </a:t>
            </a:r>
            <a:r>
              <a:rPr lang="en-US" altLang="zh-CN" baseline="-25000"/>
              <a:t>Fn</a:t>
            </a:r>
            <a:r>
              <a:rPr lang="en-US" altLang="zh-CN"/>
              <a:t>(E))…))</a:t>
            </a:r>
            <a:r>
              <a:rPr lang="zh-CN" altLang="en-US"/>
              <a:t>。</a:t>
            </a:r>
          </a:p>
          <a:p>
            <a:pPr marL="914400" lvl="1" indent="-457200" defTabSz="914400"/>
            <a:r>
              <a:rPr lang="en-US" altLang="zh-CN"/>
              <a:t>(2) </a:t>
            </a:r>
            <a:r>
              <a:rPr lang="zh-CN" altLang="en-US"/>
              <a:t>对每一个选择，利用等价变换规则</a:t>
            </a:r>
            <a:r>
              <a:rPr lang="en-US" altLang="zh-CN"/>
              <a:t>4</a:t>
            </a:r>
            <a:r>
              <a:rPr lang="zh-CN" altLang="en-US"/>
              <a:t>～</a:t>
            </a:r>
            <a:r>
              <a:rPr lang="en-US" altLang="zh-CN"/>
              <a:t>9</a:t>
            </a:r>
            <a:r>
              <a:rPr lang="zh-CN" altLang="en-US"/>
              <a:t>尽可能把它移到树的叶端。</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680528C-DF6F-46D1-BDBB-D1A550CB6D50}" type="slidenum">
              <a:rPr lang="zh-CN" altLang="en-US" sz="2000" smtClean="0"/>
              <a:pPr/>
              <a:t>51</a:t>
            </a:fld>
            <a:endParaRPr lang="en-US" altLang="zh-CN" sz="2000"/>
          </a:p>
        </p:txBody>
      </p:sp>
      <p:sp>
        <p:nvSpPr>
          <p:cNvPr id="5427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A9A391B-6494-4549-8972-0A65E97A4660}" type="datetime1">
              <a:rPr lang="zh-CN" altLang="en-US" sz="1800" smtClean="0"/>
              <a:pPr/>
              <a:t>2024/4/17</a:t>
            </a:fld>
            <a:endParaRPr lang="en-US" altLang="zh-CN" sz="1000"/>
          </a:p>
        </p:txBody>
      </p:sp>
      <p:sp>
        <p:nvSpPr>
          <p:cNvPr id="1606658" name="Rectangle 2"/>
          <p:cNvSpPr>
            <a:spLocks noGrp="1" noChangeArrowheads="1"/>
          </p:cNvSpPr>
          <p:nvPr>
            <p:ph type="title"/>
          </p:nvPr>
        </p:nvSpPr>
        <p:spPr/>
        <p:txBody>
          <a:bodyPr/>
          <a:lstStyle/>
          <a:p>
            <a:pPr defTabSz="914400">
              <a:defRPr/>
            </a:pPr>
            <a:r>
              <a:rPr lang="en-US" altLang="en-US"/>
              <a:t>5.3.3	代数优化算法</a:t>
            </a:r>
            <a:endParaRPr lang="zh-CN" altLang="en-US"/>
          </a:p>
        </p:txBody>
      </p:sp>
      <p:sp>
        <p:nvSpPr>
          <p:cNvPr id="54277" name="Rectangle 3"/>
          <p:cNvSpPr>
            <a:spLocks noGrp="1" noChangeArrowheads="1"/>
          </p:cNvSpPr>
          <p:nvPr>
            <p:ph type="body" idx="1"/>
          </p:nvPr>
        </p:nvSpPr>
        <p:spPr>
          <a:xfrm>
            <a:off x="650875" y="1143000"/>
            <a:ext cx="8982075" cy="4972050"/>
          </a:xfrm>
        </p:spPr>
        <p:txBody>
          <a:bodyPr/>
          <a:lstStyle/>
          <a:p>
            <a:pPr marL="914400" lvl="1" indent="-457200" defTabSz="914400"/>
            <a:r>
              <a:rPr lang="en-US" altLang="zh-CN"/>
              <a:t>(3) </a:t>
            </a:r>
            <a:r>
              <a:rPr lang="zh-CN" altLang="en-US"/>
              <a:t>对每一个投影利用等价变换规则</a:t>
            </a:r>
            <a:r>
              <a:rPr lang="en-US" altLang="zh-CN"/>
              <a:t>3</a:t>
            </a:r>
            <a:r>
              <a:rPr lang="zh-CN" altLang="en-US"/>
              <a:t>，</a:t>
            </a:r>
            <a:r>
              <a:rPr lang="en-US" altLang="zh-CN"/>
              <a:t>5</a:t>
            </a:r>
            <a:r>
              <a:rPr lang="zh-CN" altLang="en-US"/>
              <a:t>，</a:t>
            </a:r>
            <a:r>
              <a:rPr lang="en-US" altLang="zh-CN"/>
              <a:t>10</a:t>
            </a:r>
            <a:r>
              <a:rPr lang="zh-CN" altLang="en-US"/>
              <a:t>，</a:t>
            </a:r>
            <a:r>
              <a:rPr lang="en-US" altLang="zh-CN"/>
              <a:t>11</a:t>
            </a:r>
            <a:r>
              <a:rPr lang="zh-CN" altLang="en-US"/>
              <a:t>中的一般形式尽可能把它移向树的叶端。</a:t>
            </a:r>
          </a:p>
          <a:p>
            <a:pPr marL="1371600" lvl="2" indent="-457200" defTabSz="914400"/>
            <a:r>
              <a:rPr lang="zh-CN" altLang="en-US"/>
              <a:t>注意： </a:t>
            </a:r>
          </a:p>
          <a:p>
            <a:pPr marL="1828800" lvl="3" indent="-457200" defTabSz="914400"/>
            <a:r>
              <a:rPr lang="zh-CN" altLang="en-US"/>
              <a:t>等价变换规则</a:t>
            </a:r>
            <a:r>
              <a:rPr lang="en-US" altLang="zh-CN"/>
              <a:t>3</a:t>
            </a:r>
            <a:r>
              <a:rPr lang="zh-CN" altLang="en-US"/>
              <a:t>使一些投影消失</a:t>
            </a:r>
          </a:p>
          <a:p>
            <a:pPr marL="1828800" lvl="3" indent="-457200" defTabSz="914400"/>
            <a:r>
              <a:rPr lang="zh-CN" altLang="en-US"/>
              <a:t>规则</a:t>
            </a:r>
            <a:r>
              <a:rPr lang="en-US" altLang="zh-CN"/>
              <a:t>5</a:t>
            </a:r>
            <a:r>
              <a:rPr lang="zh-CN" altLang="en-US"/>
              <a:t>把一个投影分裂为两个，其中一个有可能被移向树的叶端 </a:t>
            </a:r>
          </a:p>
          <a:p>
            <a:pPr marL="914400" lvl="1" indent="-457200" defTabSz="914400"/>
            <a:r>
              <a:rPr lang="en-US" altLang="zh-CN"/>
              <a:t>(4) </a:t>
            </a:r>
            <a:r>
              <a:rPr lang="zh-CN" altLang="en-US"/>
              <a:t>利用等价变换规则</a:t>
            </a:r>
            <a:r>
              <a:rPr lang="en-US" altLang="zh-CN"/>
              <a:t>3</a:t>
            </a:r>
            <a:r>
              <a:rPr lang="zh-CN" altLang="en-US"/>
              <a:t>～</a:t>
            </a:r>
            <a:r>
              <a:rPr lang="en-US" altLang="zh-CN"/>
              <a:t>5</a:t>
            </a:r>
            <a:r>
              <a:rPr lang="zh-CN" altLang="en-US"/>
              <a:t>把选择和投影的串接合并成单个选择、单个投影或一个选择后跟一个投影。 使多个选择或投影能同时执行，或在一次扫描中全部完成  </a:t>
            </a:r>
          </a:p>
          <a:p>
            <a:pPr marL="457200" indent="-457200" algn="just" defTabSz="914400">
              <a:buFont typeface="Wingdings" pitchFamily="2" charset="2"/>
              <a:buNone/>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47D5E5E-2175-485C-B916-17C35294B50C}" type="slidenum">
              <a:rPr lang="zh-CN" altLang="en-US" sz="2000" smtClean="0"/>
              <a:pPr/>
              <a:t>52</a:t>
            </a:fld>
            <a:endParaRPr lang="en-US" altLang="zh-CN" sz="2000"/>
          </a:p>
        </p:txBody>
      </p:sp>
      <p:sp>
        <p:nvSpPr>
          <p:cNvPr id="5529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E0792D9-8E95-4F25-813C-77447BB8D43D}" type="datetime1">
              <a:rPr lang="zh-CN" altLang="en-US" sz="1800" smtClean="0"/>
              <a:pPr/>
              <a:t>2024/4/17</a:t>
            </a:fld>
            <a:endParaRPr lang="en-US" altLang="zh-CN" sz="1000"/>
          </a:p>
        </p:txBody>
      </p:sp>
      <p:sp>
        <p:nvSpPr>
          <p:cNvPr id="1549314" name="Rectangle 2"/>
          <p:cNvSpPr>
            <a:spLocks noGrp="1" noChangeArrowheads="1"/>
          </p:cNvSpPr>
          <p:nvPr>
            <p:ph type="title"/>
          </p:nvPr>
        </p:nvSpPr>
        <p:spPr/>
        <p:txBody>
          <a:bodyPr/>
          <a:lstStyle/>
          <a:p>
            <a:pPr defTabSz="914400">
              <a:defRPr/>
            </a:pPr>
            <a:r>
              <a:rPr lang="en-US" altLang="en-US"/>
              <a:t>5.3.3	代数优化算法</a:t>
            </a:r>
            <a:endParaRPr lang="en-US" altLang="zh-CN"/>
          </a:p>
        </p:txBody>
      </p:sp>
      <p:sp>
        <p:nvSpPr>
          <p:cNvPr id="55301" name="Rectangle 3"/>
          <p:cNvSpPr>
            <a:spLocks noGrp="1" noChangeArrowheads="1"/>
          </p:cNvSpPr>
          <p:nvPr>
            <p:ph type="body" idx="1"/>
          </p:nvPr>
        </p:nvSpPr>
        <p:spPr>
          <a:xfrm>
            <a:off x="650875" y="1143000"/>
            <a:ext cx="8820150" cy="4913313"/>
          </a:xfrm>
        </p:spPr>
        <p:txBody>
          <a:bodyPr/>
          <a:lstStyle/>
          <a:p>
            <a:pPr lvl="1">
              <a:lnSpc>
                <a:spcPct val="120000"/>
              </a:lnSpc>
            </a:pPr>
            <a:r>
              <a:rPr lang="en-US" altLang="zh-CN"/>
              <a:t>(5) </a:t>
            </a:r>
            <a:r>
              <a:rPr lang="zh-CN" altLang="en-US"/>
              <a:t>把上述得到的语法树的内节点分组。每一双目运算</a:t>
            </a:r>
            <a:r>
              <a:rPr lang="en-US" altLang="zh-CN"/>
              <a:t>(×</a:t>
            </a:r>
            <a:r>
              <a:rPr lang="zh-CN" altLang="en-US"/>
              <a:t>，  ，∪，－</a:t>
            </a:r>
            <a:r>
              <a:rPr lang="en-US" altLang="zh-CN"/>
              <a:t>)</a:t>
            </a:r>
            <a:r>
              <a:rPr lang="zh-CN" altLang="en-US"/>
              <a:t>和它所有的直接祖先为一组</a:t>
            </a:r>
            <a:r>
              <a:rPr lang="en-US" altLang="zh-CN"/>
              <a:t>(</a:t>
            </a:r>
            <a:r>
              <a:rPr lang="zh-CN" altLang="en-US"/>
              <a:t>这些直接祖先是</a:t>
            </a:r>
            <a:r>
              <a:rPr lang="en-US" altLang="zh-CN">
                <a:sym typeface="Symbol" pitchFamily="18" charset="2"/>
              </a:rPr>
              <a:t></a:t>
            </a:r>
            <a:r>
              <a:rPr lang="en-US" altLang="zh-CN"/>
              <a:t>, </a:t>
            </a:r>
            <a:r>
              <a:rPr lang="zh-CN" altLang="en-US">
                <a:sym typeface="Symbol" pitchFamily="18" charset="2"/>
              </a:rPr>
              <a:t></a:t>
            </a:r>
            <a:r>
              <a:rPr lang="zh-CN" altLang="en-US"/>
              <a:t>运算</a:t>
            </a:r>
            <a:r>
              <a:rPr lang="en-US" altLang="zh-CN"/>
              <a:t>)</a:t>
            </a:r>
            <a:r>
              <a:rPr lang="zh-CN" altLang="en-US"/>
              <a:t>。</a:t>
            </a:r>
          </a:p>
          <a:p>
            <a:pPr lvl="2">
              <a:lnSpc>
                <a:spcPct val="120000"/>
              </a:lnSpc>
            </a:pPr>
            <a:r>
              <a:rPr lang="zh-CN" altLang="en-US"/>
              <a:t>如果其后代直到叶子全是单目运算，则也将它们并入该组</a:t>
            </a:r>
          </a:p>
          <a:p>
            <a:pPr lvl="2">
              <a:lnSpc>
                <a:spcPct val="120000"/>
              </a:lnSpc>
            </a:pPr>
            <a:r>
              <a:rPr lang="zh-CN" altLang="en-US"/>
              <a:t>但当双目运算是笛卡尔积</a:t>
            </a:r>
            <a:r>
              <a:rPr lang="en-US" altLang="zh-CN"/>
              <a:t>(×)</a:t>
            </a:r>
            <a:r>
              <a:rPr lang="zh-CN" altLang="en-US"/>
              <a:t>，而且后面不是与它组成等值连接的选择时，则不能把选择与这个双目运算组成同一组，把这些单目运算单独分为一组  </a:t>
            </a:r>
          </a:p>
        </p:txBody>
      </p:sp>
      <p:sp>
        <p:nvSpPr>
          <p:cNvPr id="55302" name="AutoShape 5"/>
          <p:cNvSpPr>
            <a:spLocks noChangeArrowheads="1"/>
          </p:cNvSpPr>
          <p:nvPr/>
        </p:nvSpPr>
        <p:spPr bwMode="auto">
          <a:xfrm rot="5400000">
            <a:off x="2351088" y="1782762"/>
            <a:ext cx="217488" cy="341313"/>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A39DF6B-FCB8-4B15-ABE8-3BC7B6274923}" type="slidenum">
              <a:rPr lang="zh-CN" altLang="en-US" sz="2000" smtClean="0"/>
              <a:pPr/>
              <a:t>53</a:t>
            </a:fld>
            <a:endParaRPr lang="en-US" altLang="zh-CN" sz="2000"/>
          </a:p>
        </p:txBody>
      </p:sp>
      <p:sp>
        <p:nvSpPr>
          <p:cNvPr id="5632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7679310-AA97-4869-8FAF-90A2E031813D}" type="datetime1">
              <a:rPr lang="zh-CN" altLang="en-US" sz="1800" smtClean="0"/>
              <a:pPr/>
              <a:t>2024/4/17</a:t>
            </a:fld>
            <a:endParaRPr lang="en-US" altLang="zh-CN" sz="1000"/>
          </a:p>
        </p:txBody>
      </p:sp>
      <p:sp>
        <p:nvSpPr>
          <p:cNvPr id="1607682" name="Rectangle 2"/>
          <p:cNvSpPr>
            <a:spLocks noGrp="1" noChangeArrowheads="1"/>
          </p:cNvSpPr>
          <p:nvPr>
            <p:ph type="title"/>
          </p:nvPr>
        </p:nvSpPr>
        <p:spPr/>
        <p:txBody>
          <a:bodyPr/>
          <a:lstStyle/>
          <a:p>
            <a:pPr>
              <a:defRPr/>
            </a:pPr>
            <a:r>
              <a:rPr lang="en-US" altLang="en-US"/>
              <a:t>5.3.3	代数优化算法</a:t>
            </a:r>
            <a:endParaRPr lang="zh-CN" altLang="en-US"/>
          </a:p>
        </p:txBody>
      </p:sp>
      <p:sp>
        <p:nvSpPr>
          <p:cNvPr id="56325" name="Rectangle 3"/>
          <p:cNvSpPr>
            <a:spLocks noGrp="1" noChangeArrowheads="1"/>
          </p:cNvSpPr>
          <p:nvPr>
            <p:ph type="body" idx="1"/>
          </p:nvPr>
        </p:nvSpPr>
        <p:spPr>
          <a:xfrm>
            <a:off x="488950" y="1143000"/>
            <a:ext cx="9255125" cy="2786063"/>
          </a:xfrm>
        </p:spPr>
        <p:txBody>
          <a:bodyPr/>
          <a:lstStyle/>
          <a:p>
            <a:pPr>
              <a:lnSpc>
                <a:spcPct val="80000"/>
              </a:lnSpc>
            </a:pPr>
            <a:r>
              <a:rPr lang="en-US" altLang="zh-CN"/>
              <a:t>【</a:t>
            </a:r>
            <a:r>
              <a:rPr lang="zh-CN" altLang="en-US"/>
              <a:t>例 </a:t>
            </a:r>
            <a:r>
              <a:rPr lang="en-US" altLang="zh-CN"/>
              <a:t>5‑3】</a:t>
            </a:r>
            <a:r>
              <a:rPr lang="zh-CN" altLang="en-US"/>
              <a:t>查询选修了“</a:t>
            </a:r>
            <a:r>
              <a:rPr lang="en-US" altLang="zh-CN"/>
              <a:t>DataBase”</a:t>
            </a:r>
            <a:r>
              <a:rPr lang="zh-CN" altLang="en-US"/>
              <a:t>这门课程的计算机学院的学生姓名。用</a:t>
            </a:r>
            <a:r>
              <a:rPr lang="en-US" altLang="zh-CN"/>
              <a:t>SQL</a:t>
            </a:r>
            <a:r>
              <a:rPr lang="zh-CN" altLang="en-US"/>
              <a:t>语句表达如下</a:t>
            </a:r>
          </a:p>
          <a:p>
            <a:pPr>
              <a:lnSpc>
                <a:spcPct val="80000"/>
              </a:lnSpc>
              <a:buFont typeface="Wingdings" pitchFamily="2" charset="2"/>
              <a:buNone/>
            </a:pPr>
            <a:r>
              <a:rPr lang="en-US" altLang="zh-CN" sz="2400"/>
              <a:t>SELECT  Student.Sname</a:t>
            </a:r>
          </a:p>
          <a:p>
            <a:pPr>
              <a:lnSpc>
                <a:spcPct val="80000"/>
              </a:lnSpc>
              <a:buFont typeface="Wingdings" pitchFamily="2" charset="2"/>
              <a:buNone/>
            </a:pPr>
            <a:r>
              <a:rPr lang="en-US" altLang="zh-CN" sz="2400"/>
              <a:t>	   FROM  Student</a:t>
            </a:r>
            <a:r>
              <a:rPr lang="zh-CN" altLang="en-US" sz="2400"/>
              <a:t>，</a:t>
            </a:r>
            <a:r>
              <a:rPr lang="en-US" altLang="zh-CN" sz="2400"/>
              <a:t>SC</a:t>
            </a:r>
            <a:r>
              <a:rPr lang="zh-CN" altLang="en-US" sz="2400"/>
              <a:t>， </a:t>
            </a:r>
            <a:r>
              <a:rPr lang="en-US" altLang="zh-CN" sz="2400"/>
              <a:t>Course</a:t>
            </a:r>
          </a:p>
          <a:p>
            <a:pPr>
              <a:lnSpc>
                <a:spcPct val="80000"/>
              </a:lnSpc>
              <a:buFont typeface="Wingdings" pitchFamily="2" charset="2"/>
              <a:buNone/>
            </a:pPr>
            <a:r>
              <a:rPr lang="en-US" altLang="zh-CN" sz="2400"/>
              <a:t>	   WHERE  Student.Sno=SC.Sno and Course.Cno= SC.Cno </a:t>
            </a:r>
          </a:p>
          <a:p>
            <a:pPr>
              <a:lnSpc>
                <a:spcPct val="80000"/>
              </a:lnSpc>
              <a:buFont typeface="Wingdings" pitchFamily="2" charset="2"/>
              <a:buNone/>
            </a:pPr>
            <a:r>
              <a:rPr lang="en-US" altLang="zh-CN" sz="2400"/>
              <a:t>           and Student.Dept='</a:t>
            </a:r>
            <a:r>
              <a:rPr lang="zh-CN" altLang="en-US" sz="2400"/>
              <a:t>计算机学院</a:t>
            </a:r>
            <a:r>
              <a:rPr lang="en-US" altLang="zh-CN" sz="2400"/>
              <a:t>' and Course.Cname='DataBase</a:t>
            </a:r>
            <a:r>
              <a:rPr lang="en-US" altLang="zh-CN" sz="2000">
                <a:solidFill>
                  <a:srgbClr val="0000FF"/>
                </a:solidFill>
              </a:rPr>
              <a:t>'</a:t>
            </a:r>
            <a:endParaRPr lang="en-US" altLang="zh-CN" sz="2400"/>
          </a:p>
          <a:p>
            <a:pPr>
              <a:lnSpc>
                <a:spcPct val="80000"/>
              </a:lnSpc>
              <a:buFont typeface="Wingdings" pitchFamily="2" charset="2"/>
              <a:buNone/>
            </a:pPr>
            <a:endParaRPr lang="zh-CN" altLang="en-US" sz="2400"/>
          </a:p>
        </p:txBody>
      </p:sp>
      <p:sp>
        <p:nvSpPr>
          <p:cNvPr id="56326" name="Rectangle 9"/>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7460CC3-1078-407A-B899-F1018EB9FAF4}" type="slidenum">
              <a:rPr lang="zh-CN" altLang="en-US" sz="2000" smtClean="0"/>
              <a:pPr/>
              <a:t>54</a:t>
            </a:fld>
            <a:endParaRPr lang="en-US" altLang="zh-CN" sz="2000"/>
          </a:p>
        </p:txBody>
      </p:sp>
      <p:sp>
        <p:nvSpPr>
          <p:cNvPr id="5734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8EAA8C9-F301-44BE-B5FC-ABF64A9D5658}" type="datetime1">
              <a:rPr lang="zh-CN" altLang="en-US" sz="1800" smtClean="0"/>
              <a:pPr/>
              <a:t>2024/4/17</a:t>
            </a:fld>
            <a:endParaRPr lang="en-US" altLang="zh-CN" sz="1000"/>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1854200"/>
            <a:ext cx="635158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7619" name="Rectangle 3"/>
          <p:cNvSpPr>
            <a:spLocks noGrp="1" noChangeArrowheads="1"/>
          </p:cNvSpPr>
          <p:nvPr>
            <p:ph type="title"/>
          </p:nvPr>
        </p:nvSpPr>
        <p:spPr>
          <a:xfrm>
            <a:off x="704850" y="260350"/>
            <a:ext cx="8820150" cy="658813"/>
          </a:xfrm>
        </p:spPr>
        <p:txBody>
          <a:bodyPr/>
          <a:lstStyle/>
          <a:p>
            <a:pPr>
              <a:defRPr/>
            </a:pPr>
            <a:r>
              <a:rPr lang="en-US" altLang="en-US"/>
              <a:t>5.3.3	代数优化算法</a:t>
            </a:r>
            <a:endParaRPr lang="zh-CN" altLang="en-US"/>
          </a:p>
        </p:txBody>
      </p:sp>
      <p:sp>
        <p:nvSpPr>
          <p:cNvPr id="57350" name="Rectangle 4"/>
          <p:cNvSpPr>
            <a:spLocks noGrp="1" noChangeArrowheads="1"/>
          </p:cNvSpPr>
          <p:nvPr>
            <p:ph type="body" idx="1"/>
          </p:nvPr>
        </p:nvSpPr>
        <p:spPr>
          <a:xfrm>
            <a:off x="0" y="1916113"/>
            <a:ext cx="5600700" cy="1225550"/>
          </a:xfrm>
        </p:spPr>
        <p:txBody>
          <a:bodyPr/>
          <a:lstStyle/>
          <a:p>
            <a:pPr lvl="1"/>
            <a:r>
              <a:rPr lang="en-US" altLang="zh-CN"/>
              <a:t>(1) </a:t>
            </a:r>
            <a:r>
              <a:rPr lang="zh-CN" altLang="en-US"/>
              <a:t>把</a:t>
            </a:r>
            <a:r>
              <a:rPr lang="en-US" altLang="zh-CN"/>
              <a:t>SQL</a:t>
            </a:r>
            <a:r>
              <a:rPr lang="zh-CN" altLang="en-US"/>
              <a:t>语句转换成查询树，如下左图所示</a:t>
            </a:r>
          </a:p>
          <a:p>
            <a:pPr>
              <a:buFont typeface="Wingdings" pitchFamily="2" charset="2"/>
              <a:buNone/>
            </a:pPr>
            <a:endParaRPr lang="zh-CN" altLang="en-US" sz="2400"/>
          </a:p>
        </p:txBody>
      </p:sp>
      <p:sp>
        <p:nvSpPr>
          <p:cNvPr id="57351" name="Rectangle 5"/>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57352" name="Rectangle 7"/>
          <p:cNvSpPr>
            <a:spLocks noChangeArrowheads="1"/>
          </p:cNvSpPr>
          <p:nvPr/>
        </p:nvSpPr>
        <p:spPr bwMode="auto">
          <a:xfrm>
            <a:off x="344488" y="260350"/>
            <a:ext cx="9255125" cy="1427163"/>
          </a:xfrm>
          <a:prstGeom prst="rect">
            <a:avLst/>
          </a:prstGeom>
          <a:solidFill>
            <a:srgbClr val="CCCCFF"/>
          </a:solidFill>
          <a:ln w="19050">
            <a:solidFill>
              <a:srgbClr val="6600FF"/>
            </a:solidFill>
            <a:miter lim="800000"/>
            <a:headEnd/>
            <a:tailEnd/>
          </a:ln>
          <a:effectLst>
            <a:outerShdw dist="107763" dir="18900000" algn="ctr" rotWithShape="0">
              <a:schemeClr val="bg2">
                <a:alpha val="50000"/>
              </a:schemeClr>
            </a:outerShdw>
          </a:effectLst>
        </p:spPr>
        <p:txBody>
          <a:bodyPr lIns="0" tIns="0" rIns="0" bIns="0">
            <a:spAutoFit/>
          </a:bodyPr>
          <a:lstStyle/>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SELECT  Student.Sname</a:t>
            </a:r>
          </a:p>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	   FROM  Student</a:t>
            </a:r>
            <a:r>
              <a:rPr lang="zh-CN" altLang="en-US" b="1">
                <a:latin typeface="Times New Roman" pitchFamily="18" charset="0"/>
              </a:rPr>
              <a:t>，</a:t>
            </a:r>
            <a:r>
              <a:rPr lang="en-US" altLang="zh-CN" b="1">
                <a:latin typeface="Times New Roman" pitchFamily="18" charset="0"/>
              </a:rPr>
              <a:t>SC</a:t>
            </a:r>
            <a:r>
              <a:rPr lang="zh-CN" altLang="en-US" b="1">
                <a:latin typeface="Times New Roman" pitchFamily="18" charset="0"/>
              </a:rPr>
              <a:t>， </a:t>
            </a:r>
            <a:r>
              <a:rPr lang="en-US" altLang="zh-CN" b="1">
                <a:latin typeface="Times New Roman" pitchFamily="18" charset="0"/>
              </a:rPr>
              <a:t>Course</a:t>
            </a:r>
          </a:p>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	   WHERE  Student.Sno=SC.Sno and Course.Cno= SC.Cno </a:t>
            </a:r>
          </a:p>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           and Student.Dept='</a:t>
            </a:r>
            <a:r>
              <a:rPr lang="zh-CN" altLang="en-US" b="1">
                <a:latin typeface="Times New Roman" pitchFamily="18" charset="0"/>
              </a:rPr>
              <a:t>计算机学院</a:t>
            </a:r>
            <a:r>
              <a:rPr lang="en-US" altLang="zh-CN" b="1">
                <a:latin typeface="Times New Roman" pitchFamily="18" charset="0"/>
              </a:rPr>
              <a:t>' and Course.Cname='DataBase</a:t>
            </a:r>
            <a:r>
              <a:rPr lang="en-US" altLang="zh-CN" b="1">
                <a:solidFill>
                  <a:srgbClr val="0000FF"/>
                </a:solidFill>
                <a:latin typeface="Times New Roman" pitchFamily="18"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521DC3B-1890-40D8-9BF0-C9C66349EBCC}" type="slidenum">
              <a:rPr lang="zh-CN" altLang="en-US" sz="2000" smtClean="0"/>
              <a:pPr/>
              <a:t>55</a:t>
            </a:fld>
            <a:endParaRPr lang="en-US" altLang="zh-CN" sz="2000"/>
          </a:p>
        </p:txBody>
      </p:sp>
      <p:sp>
        <p:nvSpPr>
          <p:cNvPr id="5837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F2DC1A6-DD64-475B-B3CB-0BF8AD893FD4}" type="datetime1">
              <a:rPr lang="zh-CN" altLang="en-US" sz="1800" smtClean="0"/>
              <a:pPr/>
              <a:t>2024/4/17</a:t>
            </a:fld>
            <a:endParaRPr lang="en-US" altLang="zh-CN" sz="1000"/>
          </a:p>
        </p:txBody>
      </p:sp>
      <p:sp>
        <p:nvSpPr>
          <p:cNvPr id="58372" name="Rectangle 4"/>
          <p:cNvSpPr>
            <a:spLocks noGrp="1" noChangeArrowheads="1"/>
          </p:cNvSpPr>
          <p:nvPr>
            <p:ph type="body" idx="1"/>
          </p:nvPr>
        </p:nvSpPr>
        <p:spPr>
          <a:xfrm>
            <a:off x="401638" y="1700213"/>
            <a:ext cx="9255125" cy="841375"/>
          </a:xfrm>
        </p:spPr>
        <p:txBody>
          <a:bodyPr/>
          <a:lstStyle/>
          <a:p>
            <a:pPr lvl="1"/>
            <a:r>
              <a:rPr lang="en-US" altLang="zh-CN"/>
              <a:t>(2) </a:t>
            </a:r>
            <a:r>
              <a:rPr lang="zh-CN" altLang="en-US"/>
              <a:t>转换成关系代数语法树 </a:t>
            </a:r>
          </a:p>
          <a:p>
            <a:pPr>
              <a:buFont typeface="Wingdings" pitchFamily="2" charset="2"/>
              <a:buNone/>
            </a:pPr>
            <a:endParaRPr lang="zh-CN" altLang="en-US" sz="2400"/>
          </a:p>
        </p:txBody>
      </p:sp>
      <p:sp>
        <p:nvSpPr>
          <p:cNvPr id="58373" name="Rectangle 5"/>
          <p:cNvSpPr>
            <a:spLocks noChangeArrowheads="1"/>
          </p:cNvSpPr>
          <p:nvPr/>
        </p:nvSpPr>
        <p:spPr bwMode="auto">
          <a:xfrm>
            <a:off x="-87313" y="2852738"/>
            <a:ext cx="9906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pic>
        <p:nvPicPr>
          <p:cNvPr id="583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2111375"/>
            <a:ext cx="9561512"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Rectangle 8"/>
          <p:cNvSpPr>
            <a:spLocks noChangeArrowheads="1"/>
          </p:cNvSpPr>
          <p:nvPr/>
        </p:nvSpPr>
        <p:spPr bwMode="auto">
          <a:xfrm>
            <a:off x="344488" y="439738"/>
            <a:ext cx="9255125" cy="1117600"/>
          </a:xfrm>
          <a:prstGeom prst="rect">
            <a:avLst/>
          </a:prstGeom>
          <a:solidFill>
            <a:srgbClr val="CCCCFF"/>
          </a:solidFill>
          <a:ln w="19050">
            <a:solidFill>
              <a:srgbClr val="6600FF"/>
            </a:solidFill>
            <a:miter lim="800000"/>
            <a:headEnd/>
            <a:tailEnd/>
          </a:ln>
          <a:effectLst>
            <a:outerShdw dist="107763" dir="18900000" algn="ctr" rotWithShape="0">
              <a:schemeClr val="bg2">
                <a:alpha val="50000"/>
              </a:schemeClr>
            </a:outerShdw>
          </a:effectLst>
        </p:spPr>
        <p:txBody>
          <a:bodyPr lIns="0" tIns="0" rIns="0" bIns="0">
            <a:spAutoFit/>
          </a:bodyPr>
          <a:lstStyle/>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SELECT  Student.Sname</a:t>
            </a:r>
          </a:p>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	   FROM  Student</a:t>
            </a:r>
            <a:r>
              <a:rPr lang="zh-CN" altLang="en-US" b="1">
                <a:latin typeface="Times New Roman" pitchFamily="18" charset="0"/>
              </a:rPr>
              <a:t>，</a:t>
            </a:r>
            <a:r>
              <a:rPr lang="en-US" altLang="zh-CN" b="1">
                <a:latin typeface="Times New Roman" pitchFamily="18" charset="0"/>
              </a:rPr>
              <a:t>SC</a:t>
            </a:r>
            <a:r>
              <a:rPr lang="zh-CN" altLang="en-US" b="1">
                <a:latin typeface="Times New Roman" pitchFamily="18" charset="0"/>
              </a:rPr>
              <a:t>， </a:t>
            </a:r>
            <a:r>
              <a:rPr lang="en-US" altLang="zh-CN" b="1">
                <a:latin typeface="Times New Roman" pitchFamily="18" charset="0"/>
              </a:rPr>
              <a:t>Course</a:t>
            </a:r>
          </a:p>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	   WHERE  Student.Sno=SC.Sno and Course.Cno= SC.Cno </a:t>
            </a:r>
          </a:p>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           and Student.Dept='</a:t>
            </a:r>
            <a:r>
              <a:rPr lang="zh-CN" altLang="en-US" b="1">
                <a:latin typeface="Times New Roman" pitchFamily="18" charset="0"/>
              </a:rPr>
              <a:t>计算机学院</a:t>
            </a:r>
            <a:r>
              <a:rPr lang="en-US" altLang="zh-CN" b="1">
                <a:latin typeface="Times New Roman" pitchFamily="18" charset="0"/>
              </a:rPr>
              <a:t>' and Course.Cname='DataBase</a:t>
            </a:r>
            <a:r>
              <a:rPr lang="en-US" altLang="zh-CN" b="1">
                <a:solidFill>
                  <a:srgbClr val="0000FF"/>
                </a:solidFill>
                <a:latin typeface="Times New Roman"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FD333A0-1404-4071-B3E0-8C60EA75965F}" type="slidenum">
              <a:rPr lang="zh-CN" altLang="en-US" sz="2000" smtClean="0"/>
              <a:pPr/>
              <a:t>56</a:t>
            </a:fld>
            <a:endParaRPr lang="en-US" altLang="zh-CN" sz="2000"/>
          </a:p>
        </p:txBody>
      </p:sp>
      <p:sp>
        <p:nvSpPr>
          <p:cNvPr id="5939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D43943F-BA79-4B2D-85CE-0E85026FB567}" type="datetime1">
              <a:rPr lang="zh-CN" altLang="en-US" sz="1800" smtClean="0"/>
              <a:pPr/>
              <a:t>2024/4/17</a:t>
            </a:fld>
            <a:endParaRPr lang="en-US" altLang="zh-CN" sz="1000"/>
          </a:p>
        </p:txBody>
      </p:sp>
      <p:pic>
        <p:nvPicPr>
          <p:cNvPr id="164967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319338"/>
            <a:ext cx="9561512"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9666" name="Rectangle 2"/>
          <p:cNvSpPr>
            <a:spLocks noGrp="1" noChangeArrowheads="1"/>
          </p:cNvSpPr>
          <p:nvPr>
            <p:ph type="title"/>
          </p:nvPr>
        </p:nvSpPr>
        <p:spPr/>
        <p:txBody>
          <a:bodyPr/>
          <a:lstStyle/>
          <a:p>
            <a:pPr>
              <a:defRPr/>
            </a:pPr>
            <a:r>
              <a:rPr lang="en-US" altLang="en-US"/>
              <a:t>5.3.3	代数优化算法</a:t>
            </a:r>
            <a:endParaRPr lang="zh-CN" altLang="en-US"/>
          </a:p>
        </p:txBody>
      </p:sp>
      <p:sp>
        <p:nvSpPr>
          <p:cNvPr id="59398" name="Rectangle 3"/>
          <p:cNvSpPr>
            <a:spLocks noGrp="1" noChangeArrowheads="1"/>
          </p:cNvSpPr>
          <p:nvPr>
            <p:ph type="body" idx="1"/>
          </p:nvPr>
        </p:nvSpPr>
        <p:spPr>
          <a:xfrm>
            <a:off x="0" y="1196975"/>
            <a:ext cx="5400675" cy="1536700"/>
          </a:xfrm>
        </p:spPr>
        <p:txBody>
          <a:bodyPr/>
          <a:lstStyle/>
          <a:p>
            <a:pPr>
              <a:spcBef>
                <a:spcPct val="0"/>
              </a:spcBef>
            </a:pPr>
            <a:r>
              <a:rPr lang="zh-CN" altLang="en-US"/>
              <a:t>（</a:t>
            </a:r>
            <a:r>
              <a:rPr lang="en-US" altLang="zh-CN"/>
              <a:t>3</a:t>
            </a:r>
            <a:r>
              <a:rPr lang="zh-CN" altLang="en-US"/>
              <a:t>）对查询树进行优化 </a:t>
            </a:r>
          </a:p>
          <a:p>
            <a:pPr lvl="1">
              <a:spcBef>
                <a:spcPct val="0"/>
              </a:spcBef>
            </a:pPr>
            <a:r>
              <a:rPr lang="zh-CN" altLang="en-US"/>
              <a:t>变换选择运算 </a:t>
            </a:r>
            <a:r>
              <a:rPr lang="en-US" altLang="zh-CN"/>
              <a:t>,</a:t>
            </a:r>
            <a:r>
              <a:rPr lang="zh-CN" altLang="en-US"/>
              <a:t>得到单独的</a:t>
            </a:r>
            <a:r>
              <a:rPr lang="en-US" altLang="zh-CN"/>
              <a:t>4</a:t>
            </a:r>
            <a:r>
              <a:rPr lang="zh-CN" altLang="en-US"/>
              <a:t>个选择操作 </a:t>
            </a:r>
            <a:r>
              <a:rPr lang="en-US" altLang="zh-CN"/>
              <a:t>.</a:t>
            </a:r>
            <a:r>
              <a:rPr lang="zh-CN" altLang="en-US"/>
              <a:t>尽可能将选择操作移到树的叶端 </a:t>
            </a:r>
            <a:endParaRPr lang="en-US" altLang="zh-CN"/>
          </a:p>
        </p:txBody>
      </p:sp>
      <p:sp>
        <p:nvSpPr>
          <p:cNvPr id="59399" name="Rectangle 4"/>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59400" name="Rectangle 7"/>
          <p:cNvSpPr>
            <a:spLocks noChangeArrowheads="1"/>
          </p:cNvSpPr>
          <p:nvPr/>
        </p:nvSpPr>
        <p:spPr bwMode="auto">
          <a:xfrm>
            <a:off x="0" y="23955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59401" name="Rectangle 10"/>
          <p:cNvSpPr>
            <a:spLocks noChangeArrowheads="1"/>
          </p:cNvSpPr>
          <p:nvPr/>
        </p:nvSpPr>
        <p:spPr bwMode="auto">
          <a:xfrm>
            <a:off x="0" y="23955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graphicFrame>
        <p:nvGraphicFramePr>
          <p:cNvPr id="1649673" name="Object 9"/>
          <p:cNvGraphicFramePr>
            <a:graphicFrameLocks noChangeAspect="1"/>
          </p:cNvGraphicFramePr>
          <p:nvPr/>
        </p:nvGraphicFramePr>
        <p:xfrm>
          <a:off x="3008313" y="1052513"/>
          <a:ext cx="6897687" cy="5524500"/>
        </p:xfrm>
        <a:graphic>
          <a:graphicData uri="http://schemas.openxmlformats.org/presentationml/2006/ole">
            <mc:AlternateContent xmlns:mc="http://schemas.openxmlformats.org/markup-compatibility/2006">
              <mc:Choice xmlns:v="urn:schemas-microsoft-com:vml" Requires="v">
                <p:oleObj name="Visio" r:id="rId3" imgW="3292564" imgH="2644671" progId="Visio.Drawing.11">
                  <p:embed/>
                </p:oleObj>
              </mc:Choice>
              <mc:Fallback>
                <p:oleObj name="Visio" r:id="rId3" imgW="3292564" imgH="2644671"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313" y="1052513"/>
                        <a:ext cx="6897687"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9675"/>
                                        </p:tgtEl>
                                        <p:attrNameLst>
                                          <p:attrName>style.visibility</p:attrName>
                                        </p:attrNameLst>
                                      </p:cBhvr>
                                      <p:to>
                                        <p:strVal val="visible"/>
                                      </p:to>
                                    </p:set>
                                    <p:animEffect transition="in" filter="blinds(horizontal)">
                                      <p:cBhvr>
                                        <p:cTn id="7" dur="500"/>
                                        <p:tgtEl>
                                          <p:spTgt spid="1649675"/>
                                        </p:tgtEl>
                                      </p:cBhvr>
                                    </p:animEffect>
                                  </p:childTnLst>
                                  <p:subTnLst>
                                    <p:set>
                                      <p:cBhvr override="childStyle">
                                        <p:cTn dur="1" fill="hold" display="0" masterRel="nextClick" afterEffect="1"/>
                                        <p:tgtEl>
                                          <p:spTgt spid="164967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49673"/>
                                        </p:tgtEl>
                                        <p:attrNameLst>
                                          <p:attrName>style.visibility</p:attrName>
                                        </p:attrNameLst>
                                      </p:cBhvr>
                                      <p:to>
                                        <p:strVal val="visible"/>
                                      </p:to>
                                    </p:set>
                                    <p:animEffect transition="in" filter="wipe(up)">
                                      <p:cBhvr>
                                        <p:cTn id="12" dur="1000"/>
                                        <p:tgtEl>
                                          <p:spTgt spid="1649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93DDB4A-15C2-4135-8235-DC68C21042B5}" type="slidenum">
              <a:rPr lang="zh-CN" altLang="en-US" sz="2000" smtClean="0"/>
              <a:pPr/>
              <a:t>57</a:t>
            </a:fld>
            <a:endParaRPr lang="en-US" altLang="zh-CN" sz="2000"/>
          </a:p>
        </p:txBody>
      </p:sp>
      <p:sp>
        <p:nvSpPr>
          <p:cNvPr id="6041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1CF91CE-CEA3-4274-8F6F-D499D3FED277}" type="datetime1">
              <a:rPr lang="zh-CN" altLang="en-US" sz="1800" smtClean="0"/>
              <a:pPr/>
              <a:t>2024/4/17</a:t>
            </a:fld>
            <a:endParaRPr lang="en-US" altLang="zh-CN" sz="1000"/>
          </a:p>
        </p:txBody>
      </p:sp>
      <p:sp>
        <p:nvSpPr>
          <p:cNvPr id="1650691" name="Rectangle 3"/>
          <p:cNvSpPr>
            <a:spLocks noGrp="1" noChangeArrowheads="1"/>
          </p:cNvSpPr>
          <p:nvPr>
            <p:ph type="title"/>
          </p:nvPr>
        </p:nvSpPr>
        <p:spPr/>
        <p:txBody>
          <a:bodyPr/>
          <a:lstStyle/>
          <a:p>
            <a:pPr>
              <a:defRPr/>
            </a:pPr>
            <a:r>
              <a:rPr lang="en-US" altLang="en-US"/>
              <a:t>5.3.3	代数优化算法</a:t>
            </a:r>
            <a:endParaRPr lang="zh-CN" altLang="en-US"/>
          </a:p>
        </p:txBody>
      </p:sp>
      <p:sp>
        <p:nvSpPr>
          <p:cNvPr id="60421" name="Rectangle 4"/>
          <p:cNvSpPr>
            <a:spLocks noGrp="1" noChangeArrowheads="1"/>
          </p:cNvSpPr>
          <p:nvPr>
            <p:ph type="body" idx="1"/>
          </p:nvPr>
        </p:nvSpPr>
        <p:spPr>
          <a:xfrm>
            <a:off x="-376238" y="1052513"/>
            <a:ext cx="5688013" cy="3457575"/>
          </a:xfrm>
        </p:spPr>
        <p:txBody>
          <a:bodyPr/>
          <a:lstStyle/>
          <a:p>
            <a:pPr lvl="1">
              <a:spcBef>
                <a:spcPct val="0"/>
              </a:spcBef>
            </a:pPr>
            <a:r>
              <a:rPr lang="zh-CN" altLang="en-US"/>
              <a:t>（</a:t>
            </a:r>
            <a:r>
              <a:rPr lang="en-US" altLang="zh-CN"/>
              <a:t>3</a:t>
            </a:r>
            <a:r>
              <a:rPr lang="zh-CN" altLang="en-US"/>
              <a:t>）对查询树进行优化</a:t>
            </a:r>
            <a:r>
              <a:rPr lang="en-US" altLang="zh-CN"/>
              <a:t>(</a:t>
            </a:r>
            <a:r>
              <a:rPr lang="zh-CN" altLang="en-US"/>
              <a:t>续</a:t>
            </a:r>
            <a:r>
              <a:rPr lang="en-US" altLang="zh-CN"/>
              <a:t>)</a:t>
            </a:r>
          </a:p>
          <a:p>
            <a:pPr lvl="2">
              <a:spcBef>
                <a:spcPct val="0"/>
              </a:spcBef>
            </a:pPr>
            <a:r>
              <a:rPr lang="zh-CN" altLang="en-US"/>
              <a:t>根据算法</a:t>
            </a:r>
            <a:r>
              <a:rPr lang="en-US" altLang="zh-CN"/>
              <a:t>5.1</a:t>
            </a:r>
            <a:r>
              <a:rPr lang="zh-CN" altLang="en-US"/>
              <a:t>中的</a:t>
            </a:r>
            <a:r>
              <a:rPr lang="en-US" altLang="zh-CN"/>
              <a:t>(5)</a:t>
            </a:r>
            <a:r>
              <a:rPr lang="zh-CN" altLang="en-US"/>
              <a:t>，</a:t>
            </a:r>
          </a:p>
          <a:p>
            <a:pPr lvl="2">
              <a:spcBef>
                <a:spcPct val="0"/>
              </a:spcBef>
            </a:pPr>
            <a:r>
              <a:rPr lang="zh-CN" altLang="en-US">
                <a:solidFill>
                  <a:srgbClr val="0000FF"/>
                </a:solidFill>
              </a:rPr>
              <a:t>每一双目运算</a:t>
            </a:r>
            <a:r>
              <a:rPr lang="en-US" altLang="zh-CN">
                <a:solidFill>
                  <a:srgbClr val="0000FF"/>
                </a:solidFill>
              </a:rPr>
              <a:t>(×</a:t>
            </a:r>
            <a:r>
              <a:rPr lang="zh-CN" altLang="en-US">
                <a:solidFill>
                  <a:srgbClr val="0000FF"/>
                </a:solidFill>
              </a:rPr>
              <a:t>，  </a:t>
            </a:r>
            <a:r>
              <a:rPr lang="en-US" altLang="zh-CN">
                <a:solidFill>
                  <a:srgbClr val="0000FF"/>
                </a:solidFill>
              </a:rPr>
              <a:t>,∪,</a:t>
            </a:r>
            <a:r>
              <a:rPr lang="zh-CN" altLang="en-US">
                <a:solidFill>
                  <a:srgbClr val="0000FF"/>
                </a:solidFill>
              </a:rPr>
              <a:t>－</a:t>
            </a:r>
            <a:r>
              <a:rPr lang="en-US" altLang="zh-CN">
                <a:solidFill>
                  <a:srgbClr val="0000FF"/>
                </a:solidFill>
              </a:rPr>
              <a:t>)</a:t>
            </a:r>
            <a:r>
              <a:rPr lang="zh-CN" altLang="en-US">
                <a:solidFill>
                  <a:srgbClr val="0000FF"/>
                </a:solidFill>
              </a:rPr>
              <a:t>和它所有的直接祖先为一组</a:t>
            </a:r>
            <a:r>
              <a:rPr lang="en-US" altLang="zh-CN">
                <a:solidFill>
                  <a:srgbClr val="0000FF"/>
                </a:solidFill>
              </a:rPr>
              <a:t>(</a:t>
            </a:r>
            <a:r>
              <a:rPr lang="zh-CN" altLang="en-US">
                <a:solidFill>
                  <a:srgbClr val="0000FF"/>
                </a:solidFill>
              </a:rPr>
              <a:t>这些直接祖先是</a:t>
            </a:r>
            <a:r>
              <a:rPr lang="en-US" altLang="zh-CN">
                <a:solidFill>
                  <a:srgbClr val="0000FF"/>
                </a:solidFill>
                <a:sym typeface="Symbol" pitchFamily="18" charset="2"/>
              </a:rPr>
              <a:t></a:t>
            </a:r>
            <a:r>
              <a:rPr lang="en-US" altLang="zh-CN">
                <a:solidFill>
                  <a:srgbClr val="0000FF"/>
                </a:solidFill>
              </a:rPr>
              <a:t>, </a:t>
            </a:r>
            <a:r>
              <a:rPr lang="zh-CN" altLang="en-US">
                <a:solidFill>
                  <a:srgbClr val="0000FF"/>
                </a:solidFill>
                <a:sym typeface="Symbol" pitchFamily="18" charset="2"/>
              </a:rPr>
              <a:t></a:t>
            </a:r>
            <a:r>
              <a:rPr lang="zh-CN" altLang="en-US">
                <a:solidFill>
                  <a:srgbClr val="0000FF"/>
                </a:solidFill>
              </a:rPr>
              <a:t>运算</a:t>
            </a:r>
            <a:r>
              <a:rPr lang="en-US" altLang="zh-CN">
                <a:solidFill>
                  <a:srgbClr val="0000FF"/>
                </a:solidFill>
              </a:rPr>
              <a:t>)</a:t>
            </a:r>
          </a:p>
          <a:p>
            <a:pPr lvl="2">
              <a:spcBef>
                <a:spcPct val="0"/>
              </a:spcBef>
            </a:pPr>
            <a:r>
              <a:rPr lang="zh-CN" altLang="en-US">
                <a:solidFill>
                  <a:srgbClr val="0000FF"/>
                </a:solidFill>
              </a:rPr>
              <a:t>如果其后代直到叶子全是单目运算，则也将它们并入该组</a:t>
            </a:r>
          </a:p>
          <a:p>
            <a:pPr lvl="2">
              <a:spcBef>
                <a:spcPct val="0"/>
              </a:spcBef>
            </a:pPr>
            <a:r>
              <a:rPr lang="zh-CN" altLang="en-US"/>
              <a:t>把上述得到的语法树的内节点分组，得到优化后的查询树 </a:t>
            </a:r>
            <a:endParaRPr lang="en-US" altLang="zh-CN"/>
          </a:p>
        </p:txBody>
      </p:sp>
      <p:sp>
        <p:nvSpPr>
          <p:cNvPr id="60422" name="Rectangle 5"/>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60423" name="Rectangle 6"/>
          <p:cNvSpPr>
            <a:spLocks noChangeArrowheads="1"/>
          </p:cNvSpPr>
          <p:nvPr/>
        </p:nvSpPr>
        <p:spPr bwMode="auto">
          <a:xfrm>
            <a:off x="0" y="23955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graphicFrame>
        <p:nvGraphicFramePr>
          <p:cNvPr id="60424" name="Object 7"/>
          <p:cNvGraphicFramePr>
            <a:graphicFrameLocks noChangeAspect="1"/>
          </p:cNvGraphicFramePr>
          <p:nvPr/>
        </p:nvGraphicFramePr>
        <p:xfrm>
          <a:off x="4016375" y="1295400"/>
          <a:ext cx="5889625" cy="5562600"/>
        </p:xfrm>
        <a:graphic>
          <a:graphicData uri="http://schemas.openxmlformats.org/presentationml/2006/ole">
            <mc:AlternateContent xmlns:mc="http://schemas.openxmlformats.org/markup-compatibility/2006">
              <mc:Choice xmlns:v="urn:schemas-microsoft-com:vml" Requires="v">
                <p:oleObj name="Visio" r:id="rId2" imgW="3391652" imgH="2824643" progId="Visio.Drawing.11">
                  <p:embed/>
                </p:oleObj>
              </mc:Choice>
              <mc:Fallback>
                <p:oleObj name="Visio" r:id="rId2" imgW="3391652" imgH="2824643" progId="Visio.Drawing.11">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75" y="1295400"/>
                        <a:ext cx="58896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5" name="AutoShape 9"/>
          <p:cNvSpPr>
            <a:spLocks noChangeArrowheads="1"/>
          </p:cNvSpPr>
          <p:nvPr/>
        </p:nvSpPr>
        <p:spPr bwMode="auto">
          <a:xfrm rot="5400000">
            <a:off x="3575050" y="1782763"/>
            <a:ext cx="217488" cy="341312"/>
          </a:xfrm>
          <a:prstGeom prst="flowChartCollate">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D018047-B507-4A85-B2D5-3CBE7D447685}" type="slidenum">
              <a:rPr lang="zh-CN" altLang="en-US" sz="2000" smtClean="0"/>
              <a:pPr/>
              <a:t>58</a:t>
            </a:fld>
            <a:endParaRPr lang="en-US" altLang="zh-CN" sz="2000"/>
          </a:p>
        </p:txBody>
      </p:sp>
      <p:sp>
        <p:nvSpPr>
          <p:cNvPr id="6144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2885E50-B8A9-44B8-B946-D1A4453186C8}" type="datetime1">
              <a:rPr lang="zh-CN" altLang="en-US" sz="1800" smtClean="0"/>
              <a:pPr/>
              <a:t>2024/4/17</a:t>
            </a:fld>
            <a:endParaRPr lang="en-US" altLang="zh-CN" sz="1000"/>
          </a:p>
        </p:txBody>
      </p:sp>
      <p:sp>
        <p:nvSpPr>
          <p:cNvPr id="1651714" name="Rectangle 2"/>
          <p:cNvSpPr>
            <a:spLocks noGrp="1" noChangeArrowheads="1"/>
          </p:cNvSpPr>
          <p:nvPr>
            <p:ph type="title"/>
          </p:nvPr>
        </p:nvSpPr>
        <p:spPr>
          <a:xfrm>
            <a:off x="650875" y="311150"/>
            <a:ext cx="8820150" cy="603250"/>
          </a:xfrm>
        </p:spPr>
        <p:txBody>
          <a:bodyPr/>
          <a:lstStyle/>
          <a:p>
            <a:pPr defTabSz="914400">
              <a:defRPr/>
            </a:pPr>
            <a:r>
              <a:rPr lang="zh-CN" altLang="en-US" sz="4400"/>
              <a:t>第5章  关系查询处理和查询优化</a:t>
            </a:r>
          </a:p>
        </p:txBody>
      </p:sp>
      <p:sp>
        <p:nvSpPr>
          <p:cNvPr id="61445" name="Rectangle 3"/>
          <p:cNvSpPr>
            <a:spLocks noGrp="1" noChangeArrowheads="1"/>
          </p:cNvSpPr>
          <p:nvPr>
            <p:ph type="body" idx="1"/>
          </p:nvPr>
        </p:nvSpPr>
        <p:spPr>
          <a:xfrm>
            <a:off x="650875" y="1143000"/>
            <a:ext cx="8820150" cy="3051175"/>
          </a:xfrm>
        </p:spPr>
        <p:txBody>
          <a:bodyPr/>
          <a:lstStyle/>
          <a:p>
            <a:r>
              <a:rPr lang="en-US" altLang="zh-CN"/>
              <a:t>5.1	</a:t>
            </a:r>
            <a:r>
              <a:rPr lang="zh-CN" altLang="en-US"/>
              <a:t>关系数据库系统的查询处理</a:t>
            </a:r>
          </a:p>
          <a:p>
            <a:r>
              <a:rPr lang="en-US" altLang="zh-CN"/>
              <a:t>5.2	</a:t>
            </a:r>
            <a:r>
              <a:rPr lang="zh-CN" altLang="en-US"/>
              <a:t>关系数据库系统的查询优化</a:t>
            </a:r>
          </a:p>
          <a:p>
            <a:r>
              <a:rPr lang="en-US" altLang="zh-CN"/>
              <a:t>5.3	</a:t>
            </a:r>
            <a:r>
              <a:rPr lang="zh-CN" altLang="en-US"/>
              <a:t>代数优化</a:t>
            </a:r>
          </a:p>
          <a:p>
            <a:r>
              <a:rPr lang="en-US" altLang="zh-CN">
                <a:solidFill>
                  <a:srgbClr val="0000FF"/>
                </a:solidFill>
              </a:rPr>
              <a:t>5.4	</a:t>
            </a:r>
            <a:r>
              <a:rPr lang="zh-CN" altLang="en-US">
                <a:solidFill>
                  <a:srgbClr val="0000FF"/>
                </a:solidFill>
              </a:rPr>
              <a:t>基于存取路径的优化</a:t>
            </a:r>
          </a:p>
          <a:p>
            <a:r>
              <a:rPr lang="en-US" altLang="zh-CN"/>
              <a:t>5.5	</a:t>
            </a:r>
            <a:r>
              <a:rPr lang="zh-CN" altLang="en-US"/>
              <a:t>基于代价估算的优化</a:t>
            </a:r>
          </a:p>
          <a:p>
            <a:r>
              <a:rPr lang="zh-CN" altLang="en-US"/>
              <a:t>5.</a:t>
            </a:r>
            <a:r>
              <a:rPr lang="en-US" altLang="zh-CN"/>
              <a:t>6	</a:t>
            </a:r>
            <a:r>
              <a:rPr lang="zh-CN" altLang="en-US"/>
              <a:t>小结</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7F40D54-4DE6-4937-9AFF-08C6A62BDB18}" type="slidenum">
              <a:rPr lang="zh-CN" altLang="en-US" sz="2000" smtClean="0"/>
              <a:pPr/>
              <a:t>59</a:t>
            </a:fld>
            <a:endParaRPr lang="en-US" altLang="zh-CN" sz="2000"/>
          </a:p>
        </p:txBody>
      </p:sp>
      <p:sp>
        <p:nvSpPr>
          <p:cNvPr id="6246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77AAC78-38AD-4D60-A9FA-7605A31BEBC0}" type="datetime1">
              <a:rPr lang="zh-CN" altLang="en-US" sz="1800" smtClean="0"/>
              <a:pPr/>
              <a:t>2024/4/17</a:t>
            </a:fld>
            <a:endParaRPr lang="en-US" altLang="zh-CN" sz="1000"/>
          </a:p>
        </p:txBody>
      </p:sp>
      <p:sp>
        <p:nvSpPr>
          <p:cNvPr id="1610754" name="Rectangle 2"/>
          <p:cNvSpPr>
            <a:spLocks noGrp="1" noChangeArrowheads="1"/>
          </p:cNvSpPr>
          <p:nvPr>
            <p:ph type="title"/>
          </p:nvPr>
        </p:nvSpPr>
        <p:spPr/>
        <p:txBody>
          <a:bodyPr/>
          <a:lstStyle/>
          <a:p>
            <a:pPr>
              <a:defRPr/>
            </a:pPr>
            <a:r>
              <a:rPr lang="en-US" altLang="en-US"/>
              <a:t>5.4</a:t>
            </a:r>
            <a:r>
              <a:rPr lang="en-US" altLang="zh-CN"/>
              <a:t> </a:t>
            </a:r>
            <a:r>
              <a:rPr lang="en-US" altLang="en-US"/>
              <a:t>基于存取路径的优化</a:t>
            </a:r>
            <a:endParaRPr lang="zh-CN" altLang="en-US"/>
          </a:p>
        </p:txBody>
      </p:sp>
      <p:sp>
        <p:nvSpPr>
          <p:cNvPr id="62469" name="Rectangle 3"/>
          <p:cNvSpPr>
            <a:spLocks noGrp="1" noChangeArrowheads="1"/>
          </p:cNvSpPr>
          <p:nvPr>
            <p:ph type="body" idx="1"/>
          </p:nvPr>
        </p:nvSpPr>
        <p:spPr>
          <a:xfrm>
            <a:off x="650875" y="1143000"/>
            <a:ext cx="8820150" cy="2603500"/>
          </a:xfrm>
        </p:spPr>
        <p:txBody>
          <a:bodyPr/>
          <a:lstStyle/>
          <a:p>
            <a:r>
              <a:rPr lang="zh-CN" altLang="en-US"/>
              <a:t>代数优化改变查询语句中操作的次序和组合，不涉及底层的存取路径</a:t>
            </a:r>
          </a:p>
          <a:p>
            <a:r>
              <a:rPr lang="zh-CN" altLang="en-US"/>
              <a:t>对于一个查询语句有许多存取方案，它们的执行效率不同， 仅仅进行代数优化是不够的 </a:t>
            </a:r>
          </a:p>
          <a:p>
            <a:r>
              <a:rPr lang="zh-CN" altLang="en-US"/>
              <a:t>物理优化就是要选择高效合理的操作算法或存取路径</a:t>
            </a:r>
            <a:r>
              <a:rPr lang="en-US" altLang="zh-CN"/>
              <a:t>,</a:t>
            </a:r>
            <a:r>
              <a:rPr lang="zh-CN" altLang="en-US"/>
              <a:t>求得优化的查询计划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49F2210-738C-4D31-893D-82DCD45593DC}" type="slidenum">
              <a:rPr lang="zh-CN" altLang="en-US" sz="2000" smtClean="0"/>
              <a:pPr/>
              <a:t>6</a:t>
            </a:fld>
            <a:endParaRPr lang="en-US" altLang="zh-CN" sz="2000"/>
          </a:p>
        </p:txBody>
      </p:sp>
      <p:sp>
        <p:nvSpPr>
          <p:cNvPr id="819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67C33DC-04FC-42FD-B540-1E637DF71FE8}" type="datetime1">
              <a:rPr lang="zh-CN" altLang="en-US" sz="1800" smtClean="0"/>
              <a:pPr/>
              <a:t>2024/4/17</a:t>
            </a:fld>
            <a:endParaRPr lang="en-US" altLang="zh-CN" sz="1000"/>
          </a:p>
        </p:txBody>
      </p:sp>
      <p:sp>
        <p:nvSpPr>
          <p:cNvPr id="1626114" name="Rectangle 2"/>
          <p:cNvSpPr>
            <a:spLocks noGrp="1" noChangeArrowheads="1"/>
          </p:cNvSpPr>
          <p:nvPr>
            <p:ph type="title"/>
          </p:nvPr>
        </p:nvSpPr>
        <p:spPr/>
        <p:txBody>
          <a:bodyPr/>
          <a:lstStyle/>
          <a:p>
            <a:pPr>
              <a:defRPr/>
            </a:pPr>
            <a:r>
              <a:rPr lang="en-US" altLang="en-US"/>
              <a:t>5.1.2	执行查询操作的基本算法</a:t>
            </a:r>
            <a:endParaRPr lang="zh-CN" altLang="en-US"/>
          </a:p>
        </p:txBody>
      </p:sp>
      <p:sp>
        <p:nvSpPr>
          <p:cNvPr id="8197" name="Rectangle 3"/>
          <p:cNvSpPr>
            <a:spLocks noGrp="1" noChangeArrowheads="1"/>
          </p:cNvSpPr>
          <p:nvPr>
            <p:ph type="body" idx="1"/>
          </p:nvPr>
        </p:nvSpPr>
        <p:spPr>
          <a:xfrm>
            <a:off x="650875" y="1143000"/>
            <a:ext cx="8820150" cy="1984375"/>
          </a:xfrm>
        </p:spPr>
        <p:txBody>
          <a:bodyPr/>
          <a:lstStyle/>
          <a:p>
            <a:r>
              <a:rPr lang="en-US" altLang="zh-CN"/>
              <a:t>1.	</a:t>
            </a:r>
            <a:r>
              <a:rPr lang="zh-CN" altLang="en-US"/>
              <a:t>选择操作的实现</a:t>
            </a:r>
          </a:p>
          <a:p>
            <a:r>
              <a:rPr lang="en-US" altLang="zh-CN"/>
              <a:t>2.	</a:t>
            </a:r>
            <a:r>
              <a:rPr lang="zh-CN" altLang="en-US"/>
              <a:t>连接操作的实现</a:t>
            </a:r>
          </a:p>
          <a:p>
            <a:r>
              <a:rPr lang="en-US" altLang="zh-CN"/>
              <a:t>3.	</a:t>
            </a:r>
            <a:r>
              <a:rPr lang="zh-CN" altLang="en-US"/>
              <a:t>投影操作的实现</a:t>
            </a:r>
          </a:p>
          <a:p>
            <a:r>
              <a:rPr lang="en-US" altLang="zh-CN"/>
              <a:t>4.	</a:t>
            </a:r>
            <a:r>
              <a:rPr lang="zh-CN" altLang="en-US"/>
              <a:t>集合运算的实现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4E54805-000A-407E-BAEF-F27DB183B5A9}" type="slidenum">
              <a:rPr lang="zh-CN" altLang="en-US" sz="2000" smtClean="0"/>
              <a:pPr/>
              <a:t>60</a:t>
            </a:fld>
            <a:endParaRPr lang="en-US" altLang="zh-CN" sz="2000"/>
          </a:p>
        </p:txBody>
      </p:sp>
      <p:sp>
        <p:nvSpPr>
          <p:cNvPr id="6349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768666F-6A22-4F99-8C04-9BF2CDDBE05F}" type="datetime1">
              <a:rPr lang="zh-CN" altLang="en-US" sz="1800" smtClean="0"/>
              <a:pPr/>
              <a:t>2024/4/17</a:t>
            </a:fld>
            <a:endParaRPr lang="en-US" altLang="zh-CN" sz="1000"/>
          </a:p>
        </p:txBody>
      </p:sp>
      <p:sp>
        <p:nvSpPr>
          <p:cNvPr id="1612802" name="Rectangle 2"/>
          <p:cNvSpPr>
            <a:spLocks noGrp="1" noChangeArrowheads="1"/>
          </p:cNvSpPr>
          <p:nvPr>
            <p:ph type="title"/>
          </p:nvPr>
        </p:nvSpPr>
        <p:spPr/>
        <p:txBody>
          <a:bodyPr/>
          <a:lstStyle/>
          <a:p>
            <a:pPr>
              <a:defRPr/>
            </a:pPr>
            <a:r>
              <a:rPr lang="en-US" altLang="zh-CN"/>
              <a:t>1.	</a:t>
            </a:r>
            <a:r>
              <a:rPr lang="zh-CN" altLang="en-US"/>
              <a:t>选择操作的启发式规则</a:t>
            </a:r>
          </a:p>
        </p:txBody>
      </p:sp>
      <p:sp>
        <p:nvSpPr>
          <p:cNvPr id="63493" name="Rectangle 3"/>
          <p:cNvSpPr>
            <a:spLocks noGrp="1" noChangeArrowheads="1"/>
          </p:cNvSpPr>
          <p:nvPr>
            <p:ph type="body" idx="1"/>
          </p:nvPr>
        </p:nvSpPr>
        <p:spPr>
          <a:xfrm>
            <a:off x="650875" y="1143000"/>
            <a:ext cx="8820150" cy="5140325"/>
          </a:xfrm>
        </p:spPr>
        <p:txBody>
          <a:bodyPr/>
          <a:lstStyle/>
          <a:p>
            <a:pPr>
              <a:lnSpc>
                <a:spcPct val="80000"/>
              </a:lnSpc>
            </a:pPr>
            <a:r>
              <a:rPr lang="en-US" altLang="zh-CN"/>
              <a:t>(1) </a:t>
            </a:r>
            <a:r>
              <a:rPr lang="zh-CN" altLang="en-US"/>
              <a:t>对于小关系，使用全表顺序扫描，即使选择列上有索引 </a:t>
            </a:r>
          </a:p>
          <a:p>
            <a:pPr>
              <a:lnSpc>
                <a:spcPct val="80000"/>
              </a:lnSpc>
              <a:buFont typeface="Wingdings" pitchFamily="2" charset="2"/>
              <a:buNone/>
            </a:pPr>
            <a:r>
              <a:rPr lang="zh-CN" altLang="en-US"/>
              <a:t>对于大关系，启发式规则有：</a:t>
            </a:r>
          </a:p>
          <a:p>
            <a:pPr>
              <a:lnSpc>
                <a:spcPct val="80000"/>
              </a:lnSpc>
            </a:pPr>
            <a:r>
              <a:rPr lang="en-US" altLang="zh-CN"/>
              <a:t>(2)</a:t>
            </a:r>
            <a:r>
              <a:rPr lang="zh-CN" altLang="en-US"/>
              <a:t>对于选择条件是“主键</a:t>
            </a:r>
            <a:r>
              <a:rPr lang="en-US" altLang="zh-CN"/>
              <a:t>=</a:t>
            </a:r>
            <a:r>
              <a:rPr lang="zh-CN" altLang="en-US"/>
              <a:t>值”的查询，查询结果最多是一个元组，可以选择主键索引 </a:t>
            </a:r>
          </a:p>
          <a:p>
            <a:pPr>
              <a:lnSpc>
                <a:spcPct val="80000"/>
              </a:lnSpc>
            </a:pPr>
            <a:r>
              <a:rPr lang="en-US" altLang="zh-CN"/>
              <a:t>(3) </a:t>
            </a:r>
            <a:r>
              <a:rPr lang="zh-CN" altLang="en-US"/>
              <a:t>对于选择条件是“非主属性</a:t>
            </a:r>
            <a:r>
              <a:rPr lang="en-US" altLang="zh-CN"/>
              <a:t>=</a:t>
            </a:r>
            <a:r>
              <a:rPr lang="zh-CN" altLang="en-US"/>
              <a:t>值”的查询，并且选择列上有索引</a:t>
            </a:r>
          </a:p>
          <a:p>
            <a:pPr lvl="1">
              <a:lnSpc>
                <a:spcPct val="80000"/>
              </a:lnSpc>
            </a:pPr>
            <a:r>
              <a:rPr lang="zh-CN" altLang="en-US"/>
              <a:t>要估算查询结果的元组数目</a:t>
            </a:r>
          </a:p>
          <a:p>
            <a:pPr lvl="2">
              <a:lnSpc>
                <a:spcPct val="80000"/>
              </a:lnSpc>
            </a:pPr>
            <a:r>
              <a:rPr lang="zh-CN" altLang="en-US"/>
              <a:t>如果比例较小</a:t>
            </a:r>
            <a:r>
              <a:rPr lang="en-US" altLang="zh-CN"/>
              <a:t>(&lt;10%)</a:t>
            </a:r>
            <a:r>
              <a:rPr lang="zh-CN" altLang="en-US"/>
              <a:t>可以使用索引扫描方法</a:t>
            </a:r>
          </a:p>
          <a:p>
            <a:pPr lvl="2">
              <a:lnSpc>
                <a:spcPct val="80000"/>
              </a:lnSpc>
            </a:pPr>
            <a:r>
              <a:rPr lang="zh-CN" altLang="en-US"/>
              <a:t>否则还是使用全表顺序扫描</a:t>
            </a:r>
          </a:p>
          <a:p>
            <a:pPr>
              <a:lnSpc>
                <a:spcPct val="80000"/>
              </a:lnSpc>
            </a:pPr>
            <a:r>
              <a:rPr lang="en-US" altLang="zh-CN"/>
              <a:t>(4)</a:t>
            </a:r>
            <a:r>
              <a:rPr lang="zh-CN" altLang="en-US"/>
              <a:t>对于选择条件是属性上的非等值查询或者范围查询</a:t>
            </a:r>
            <a:r>
              <a:rPr lang="en-US" altLang="zh-CN"/>
              <a:t>,</a:t>
            </a:r>
            <a:r>
              <a:rPr lang="zh-CN" altLang="en-US"/>
              <a:t>并且选择列上有索引， 与</a:t>
            </a:r>
            <a:r>
              <a:rPr lang="en-US" altLang="zh-CN"/>
              <a:t>(3)</a:t>
            </a:r>
            <a:r>
              <a:rPr lang="zh-CN" altLang="en-US"/>
              <a:t>类似</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44D2DEC-409F-4310-A7A6-7B43048F780F}" type="slidenum">
              <a:rPr lang="zh-CN" altLang="en-US" sz="2000" smtClean="0"/>
              <a:pPr/>
              <a:t>61</a:t>
            </a:fld>
            <a:endParaRPr lang="en-US" altLang="zh-CN" sz="2000"/>
          </a:p>
        </p:txBody>
      </p:sp>
      <p:sp>
        <p:nvSpPr>
          <p:cNvPr id="6451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F2C1FFA-6EA4-45FA-A903-35ED5BDCFDF0}" type="datetime1">
              <a:rPr lang="zh-CN" altLang="en-US" sz="1800" smtClean="0"/>
              <a:pPr/>
              <a:t>2024/4/17</a:t>
            </a:fld>
            <a:endParaRPr lang="en-US" altLang="zh-CN" sz="1000"/>
          </a:p>
        </p:txBody>
      </p:sp>
      <p:sp>
        <p:nvSpPr>
          <p:cNvPr id="1613826" name="Rectangle 2"/>
          <p:cNvSpPr>
            <a:spLocks noGrp="1" noChangeArrowheads="1"/>
          </p:cNvSpPr>
          <p:nvPr>
            <p:ph type="title"/>
          </p:nvPr>
        </p:nvSpPr>
        <p:spPr/>
        <p:txBody>
          <a:bodyPr/>
          <a:lstStyle/>
          <a:p>
            <a:pPr>
              <a:defRPr/>
            </a:pPr>
            <a:r>
              <a:rPr lang="en-US" altLang="zh-CN"/>
              <a:t>1.	</a:t>
            </a:r>
            <a:r>
              <a:rPr lang="zh-CN" altLang="en-US"/>
              <a:t>选择操作的启发式规则</a:t>
            </a:r>
          </a:p>
        </p:txBody>
      </p:sp>
      <p:sp>
        <p:nvSpPr>
          <p:cNvPr id="64517" name="Rectangle 3"/>
          <p:cNvSpPr>
            <a:spLocks noGrp="1" noChangeArrowheads="1"/>
          </p:cNvSpPr>
          <p:nvPr>
            <p:ph type="body" idx="1"/>
          </p:nvPr>
        </p:nvSpPr>
        <p:spPr>
          <a:xfrm>
            <a:off x="650875" y="1143000"/>
            <a:ext cx="8820150" cy="3968750"/>
          </a:xfrm>
        </p:spPr>
        <p:txBody>
          <a:bodyPr/>
          <a:lstStyle/>
          <a:p>
            <a:r>
              <a:rPr lang="en-US" altLang="zh-CN"/>
              <a:t>(5) </a:t>
            </a:r>
            <a:r>
              <a:rPr lang="zh-CN" altLang="en-US"/>
              <a:t>对于用</a:t>
            </a:r>
            <a:r>
              <a:rPr lang="en-US" altLang="zh-CN"/>
              <a:t>AND</a:t>
            </a:r>
            <a:r>
              <a:rPr lang="zh-CN" altLang="en-US"/>
              <a:t>连接的合取选择条件</a:t>
            </a:r>
          </a:p>
          <a:p>
            <a:pPr lvl="1"/>
            <a:r>
              <a:rPr lang="zh-CN" altLang="en-US"/>
              <a:t>如果有涉及这些属性的组合索引</a:t>
            </a:r>
          </a:p>
          <a:p>
            <a:pPr lvl="2"/>
            <a:r>
              <a:rPr lang="zh-CN" altLang="en-US"/>
              <a:t>优先采用组合索引扫描方法</a:t>
            </a:r>
          </a:p>
          <a:p>
            <a:pPr lvl="1"/>
            <a:r>
              <a:rPr lang="zh-CN" altLang="en-US"/>
              <a:t>如果某些属性上有一般的索引</a:t>
            </a:r>
          </a:p>
          <a:p>
            <a:pPr lvl="2"/>
            <a:r>
              <a:rPr lang="zh-CN" altLang="en-US"/>
              <a:t>则可以用索引扫描方法</a:t>
            </a:r>
          </a:p>
          <a:p>
            <a:pPr lvl="2"/>
            <a:r>
              <a:rPr lang="zh-CN" altLang="en-US"/>
              <a:t>否则使用全表顺序扫描。</a:t>
            </a:r>
          </a:p>
          <a:p>
            <a:r>
              <a:rPr lang="en-US" altLang="zh-CN"/>
              <a:t>(6) </a:t>
            </a:r>
            <a:r>
              <a:rPr lang="zh-CN" altLang="en-US"/>
              <a:t>对于用</a:t>
            </a:r>
            <a:r>
              <a:rPr lang="en-US" altLang="zh-CN"/>
              <a:t>OR</a:t>
            </a:r>
            <a:r>
              <a:rPr lang="zh-CN" altLang="en-US"/>
              <a:t>连接的析取选择条件，一般使用全表顺序扫描</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A4B3C86-9C7A-49DE-8EC5-4CD259E8E756}" type="slidenum">
              <a:rPr lang="zh-CN" altLang="en-US" sz="2000" smtClean="0"/>
              <a:pPr/>
              <a:t>62</a:t>
            </a:fld>
            <a:endParaRPr lang="en-US" altLang="zh-CN" sz="2000"/>
          </a:p>
        </p:txBody>
      </p:sp>
      <p:sp>
        <p:nvSpPr>
          <p:cNvPr id="6553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59D211B-4400-4121-8C14-83A874F620CE}" type="datetime1">
              <a:rPr lang="zh-CN" altLang="en-US" sz="1800" smtClean="0"/>
              <a:pPr/>
              <a:t>2024/4/17</a:t>
            </a:fld>
            <a:endParaRPr lang="en-US" altLang="zh-CN" sz="1000"/>
          </a:p>
        </p:txBody>
      </p:sp>
      <p:sp>
        <p:nvSpPr>
          <p:cNvPr id="1558530" name="Rectangle 2"/>
          <p:cNvSpPr>
            <a:spLocks noGrp="1" noChangeArrowheads="1"/>
          </p:cNvSpPr>
          <p:nvPr>
            <p:ph type="title"/>
          </p:nvPr>
        </p:nvSpPr>
        <p:spPr/>
        <p:txBody>
          <a:bodyPr/>
          <a:lstStyle/>
          <a:p>
            <a:pPr defTabSz="914400">
              <a:defRPr/>
            </a:pPr>
            <a:r>
              <a:rPr lang="en-US" altLang="zh-CN"/>
              <a:t>2.	</a:t>
            </a:r>
            <a:r>
              <a:rPr lang="zh-CN" altLang="en-US"/>
              <a:t>连接操作的启发式规则</a:t>
            </a:r>
          </a:p>
        </p:txBody>
      </p:sp>
      <p:sp>
        <p:nvSpPr>
          <p:cNvPr id="65541" name="Rectangle 3"/>
          <p:cNvSpPr>
            <a:spLocks noGrp="1" noChangeArrowheads="1"/>
          </p:cNvSpPr>
          <p:nvPr>
            <p:ph type="body" idx="1"/>
          </p:nvPr>
        </p:nvSpPr>
        <p:spPr>
          <a:xfrm>
            <a:off x="650875" y="1143000"/>
            <a:ext cx="8820150" cy="3051175"/>
          </a:xfrm>
        </p:spPr>
        <p:txBody>
          <a:bodyPr/>
          <a:lstStyle/>
          <a:p>
            <a:pPr marL="342900" indent="-342900" defTabSz="914400"/>
            <a:r>
              <a:rPr lang="en-US" altLang="zh-CN"/>
              <a:t>(1) </a:t>
            </a:r>
            <a:r>
              <a:rPr lang="zh-CN" altLang="en-US"/>
              <a:t>如果两个表都已经按照连接属性排序</a:t>
            </a:r>
          </a:p>
          <a:p>
            <a:pPr marL="742950" lvl="1" indent="-285750" defTabSz="914400"/>
            <a:r>
              <a:rPr lang="zh-CN" altLang="en-US"/>
              <a:t>选用排序</a:t>
            </a:r>
            <a:r>
              <a:rPr lang="en-US" altLang="zh-CN"/>
              <a:t>-</a:t>
            </a:r>
            <a:r>
              <a:rPr lang="zh-CN" altLang="en-US"/>
              <a:t>合并方法</a:t>
            </a:r>
          </a:p>
          <a:p>
            <a:pPr marL="342900" indent="-342900" defTabSz="914400"/>
            <a:r>
              <a:rPr lang="en-US" altLang="zh-CN"/>
              <a:t>(2) </a:t>
            </a:r>
            <a:r>
              <a:rPr lang="zh-CN" altLang="en-US"/>
              <a:t>如果一个表在连接属性上有索引</a:t>
            </a:r>
          </a:p>
          <a:p>
            <a:pPr marL="742950" lvl="1" indent="-285750" defTabSz="914400"/>
            <a:r>
              <a:rPr lang="zh-CN" altLang="en-US"/>
              <a:t> 选用索引连接方法</a:t>
            </a:r>
          </a:p>
          <a:p>
            <a:pPr marL="342900" indent="-342900" defTabSz="914400"/>
            <a:r>
              <a:rPr lang="en-US" altLang="zh-CN"/>
              <a:t>(3) </a:t>
            </a:r>
            <a:r>
              <a:rPr lang="zh-CN" altLang="en-US"/>
              <a:t>如果上面两个规则都不适用，其中一个表较小</a:t>
            </a:r>
          </a:p>
          <a:p>
            <a:pPr marL="742950" lvl="1" indent="-285750" defTabSz="914400"/>
            <a:r>
              <a:rPr lang="zh-CN" altLang="en-US"/>
              <a:t> 选用</a:t>
            </a:r>
            <a:r>
              <a:rPr lang="en-US" altLang="zh-CN"/>
              <a:t>Hash join</a:t>
            </a:r>
            <a:r>
              <a:rPr lang="zh-CN" altLang="en-US"/>
              <a:t>方法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0B97C2C-AC8B-4204-AD53-E815791C8EC2}" type="slidenum">
              <a:rPr lang="zh-CN" altLang="en-US" sz="2000" smtClean="0"/>
              <a:pPr/>
              <a:t>63</a:t>
            </a:fld>
            <a:endParaRPr lang="en-US" altLang="zh-CN" sz="2000"/>
          </a:p>
        </p:txBody>
      </p:sp>
      <p:sp>
        <p:nvSpPr>
          <p:cNvPr id="66563" name="日期占位符 5"/>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CF3E7FC-B79C-497B-9654-22E379FAE723}" type="datetime1">
              <a:rPr lang="zh-CN" altLang="en-US" sz="1800" smtClean="0"/>
              <a:pPr/>
              <a:t>2024/4/17</a:t>
            </a:fld>
            <a:endParaRPr lang="en-US" altLang="zh-CN" sz="1000"/>
          </a:p>
        </p:txBody>
      </p:sp>
      <p:sp>
        <p:nvSpPr>
          <p:cNvPr id="1614850" name="Rectangle 2"/>
          <p:cNvSpPr>
            <a:spLocks noGrp="1" noChangeArrowheads="1"/>
          </p:cNvSpPr>
          <p:nvPr>
            <p:ph type="title"/>
          </p:nvPr>
        </p:nvSpPr>
        <p:spPr/>
        <p:txBody>
          <a:bodyPr/>
          <a:lstStyle/>
          <a:p>
            <a:pPr defTabSz="914400">
              <a:defRPr/>
            </a:pPr>
            <a:r>
              <a:rPr lang="en-US" altLang="zh-CN"/>
              <a:t>2.	</a:t>
            </a:r>
            <a:r>
              <a:rPr lang="zh-CN" altLang="en-US"/>
              <a:t>连接操作的启发式规则</a:t>
            </a:r>
          </a:p>
        </p:txBody>
      </p:sp>
      <p:sp>
        <p:nvSpPr>
          <p:cNvPr id="66565" name="Rectangle 3"/>
          <p:cNvSpPr>
            <a:spLocks noGrp="1" noChangeArrowheads="1"/>
          </p:cNvSpPr>
          <p:nvPr>
            <p:ph type="body" sz="half" idx="1"/>
          </p:nvPr>
        </p:nvSpPr>
        <p:spPr>
          <a:xfrm>
            <a:off x="650875" y="1143000"/>
            <a:ext cx="8982075" cy="5429250"/>
          </a:xfrm>
        </p:spPr>
        <p:txBody>
          <a:bodyPr/>
          <a:lstStyle/>
          <a:p>
            <a:pPr marL="342900" indent="-342900" defTabSz="914400"/>
            <a:r>
              <a:rPr lang="en-US" altLang="zh-CN" sz="2500"/>
              <a:t>(4) </a:t>
            </a:r>
            <a:r>
              <a:rPr lang="zh-CN" altLang="en-US" sz="2500"/>
              <a:t>可以选用嵌套循环方法，并选择其中较小的表，确切地讲是</a:t>
            </a:r>
            <a:r>
              <a:rPr lang="zh-CN" altLang="en-US" sz="2500">
                <a:solidFill>
                  <a:srgbClr val="FF0000"/>
                </a:solidFill>
              </a:rPr>
              <a:t>占用存储块数较少的表，作为外表（外循环的表）</a:t>
            </a:r>
            <a:r>
              <a:rPr lang="zh-CN" altLang="en-US" sz="2500"/>
              <a:t>。</a:t>
            </a:r>
          </a:p>
          <a:p>
            <a:pPr marL="342900" indent="-342900" defTabSz="914400"/>
            <a:r>
              <a:rPr lang="zh-CN" altLang="en-US" sz="2500"/>
              <a:t>理由：</a:t>
            </a:r>
          </a:p>
          <a:p>
            <a:pPr marL="742950" lvl="1" indent="-285750" defTabSz="914400"/>
            <a:r>
              <a:rPr lang="zh-CN" altLang="en-US"/>
              <a:t>设连接表</a:t>
            </a:r>
            <a:r>
              <a:rPr lang="en-US" altLang="zh-CN"/>
              <a:t>R</a:t>
            </a:r>
            <a:r>
              <a:rPr lang="zh-CN" altLang="en-US"/>
              <a:t>与</a:t>
            </a:r>
            <a:r>
              <a:rPr lang="en-US" altLang="zh-CN"/>
              <a:t>S</a:t>
            </a:r>
            <a:r>
              <a:rPr lang="zh-CN" altLang="en-US"/>
              <a:t>分别占用的块数为</a:t>
            </a:r>
            <a:r>
              <a:rPr lang="en-US" altLang="zh-CN"/>
              <a:t>Br</a:t>
            </a:r>
            <a:r>
              <a:rPr lang="zh-CN" altLang="en-US"/>
              <a:t>与</a:t>
            </a:r>
            <a:r>
              <a:rPr lang="en-US" altLang="zh-CN"/>
              <a:t>Bs</a:t>
            </a:r>
          </a:p>
          <a:p>
            <a:pPr marL="742950" lvl="1" indent="-285750" defTabSz="914400"/>
            <a:r>
              <a:rPr lang="zh-CN" altLang="en-US"/>
              <a:t>连接操作使用的内存缓冲区块数为</a:t>
            </a:r>
            <a:r>
              <a:rPr lang="en-US" altLang="zh-CN"/>
              <a:t>K</a:t>
            </a:r>
          </a:p>
          <a:p>
            <a:pPr marL="742950" lvl="1" indent="-285750" defTabSz="914400"/>
            <a:r>
              <a:rPr lang="zh-CN" altLang="en-US"/>
              <a:t>分配</a:t>
            </a:r>
            <a:r>
              <a:rPr lang="en-US" altLang="zh-CN"/>
              <a:t>K-1</a:t>
            </a:r>
            <a:r>
              <a:rPr lang="zh-CN" altLang="en-US"/>
              <a:t>块给外表</a:t>
            </a:r>
          </a:p>
          <a:p>
            <a:pPr marL="742950" lvl="1" indent="-285750" defTabSz="914400"/>
            <a:r>
              <a:rPr lang="zh-CN" altLang="en-US"/>
              <a:t>如果</a:t>
            </a:r>
            <a:r>
              <a:rPr lang="en-US" altLang="zh-CN"/>
              <a:t>R</a:t>
            </a:r>
            <a:r>
              <a:rPr lang="zh-CN" altLang="en-US"/>
              <a:t>为外表，则嵌套循环法存取的块数为         </a:t>
            </a:r>
            <a:endParaRPr lang="en-US" altLang="zh-CN"/>
          </a:p>
          <a:p>
            <a:pPr marL="742950" lvl="1" indent="-285750" defTabSz="914400"/>
            <a:endParaRPr lang="en-US" altLang="zh-CN"/>
          </a:p>
          <a:p>
            <a:pPr marL="742950" lvl="1" indent="-285750" defTabSz="914400"/>
            <a:endParaRPr lang="en-US" altLang="zh-CN"/>
          </a:p>
          <a:p>
            <a:pPr marL="742950" lvl="1" indent="-285750" defTabSz="914400"/>
            <a:endParaRPr lang="en-US" altLang="zh-CN"/>
          </a:p>
          <a:p>
            <a:pPr marL="742950" lvl="1" indent="-285750" defTabSz="914400"/>
            <a:r>
              <a:rPr lang="zh-CN" altLang="en-US"/>
              <a:t>显然应该选块数小的表作为外表 </a:t>
            </a:r>
          </a:p>
        </p:txBody>
      </p:sp>
      <p:graphicFrame>
        <p:nvGraphicFramePr>
          <p:cNvPr id="66566" name="Object 4"/>
          <p:cNvGraphicFramePr>
            <a:graphicFrameLocks noGrp="1" noChangeAspect="1"/>
          </p:cNvGraphicFramePr>
          <p:nvPr>
            <p:ph sz="half" idx="2"/>
          </p:nvPr>
        </p:nvGraphicFramePr>
        <p:xfrm>
          <a:off x="2144713" y="4652963"/>
          <a:ext cx="2879725" cy="1352550"/>
        </p:xfrm>
        <a:graphic>
          <a:graphicData uri="http://schemas.openxmlformats.org/presentationml/2006/ole">
            <mc:AlternateContent xmlns:mc="http://schemas.openxmlformats.org/markup-compatibility/2006">
              <mc:Choice xmlns:v="urn:schemas-microsoft-com:vml" Requires="v">
                <p:oleObj name="Equation" r:id="rId2" imgW="837836" imgH="393529" progId="Equation.DSMT4">
                  <p:embed/>
                </p:oleObj>
              </mc:Choice>
              <mc:Fallback>
                <p:oleObj name="Equation" r:id="rId2" imgW="837836" imgH="393529"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713" y="4652963"/>
                        <a:ext cx="2879725" cy="135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214F846-1CBD-4743-B8FF-C02ABD6A5A36}" type="slidenum">
              <a:rPr lang="zh-CN" altLang="en-US" sz="2000" smtClean="0"/>
              <a:pPr/>
              <a:t>64</a:t>
            </a:fld>
            <a:endParaRPr lang="en-US" altLang="zh-CN" sz="2000"/>
          </a:p>
        </p:txBody>
      </p:sp>
      <p:sp>
        <p:nvSpPr>
          <p:cNvPr id="6758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4F89F69-9E34-4F10-92F1-2763C5806A23}" type="datetime1">
              <a:rPr lang="zh-CN" altLang="en-US" sz="1800" smtClean="0"/>
              <a:pPr/>
              <a:t>2024/4/17</a:t>
            </a:fld>
            <a:endParaRPr lang="en-US" altLang="zh-CN" sz="1000"/>
          </a:p>
        </p:txBody>
      </p:sp>
      <p:sp>
        <p:nvSpPr>
          <p:cNvPr id="1567746" name="Rectangle 2"/>
          <p:cNvSpPr>
            <a:spLocks noGrp="1" noChangeArrowheads="1"/>
          </p:cNvSpPr>
          <p:nvPr>
            <p:ph type="title"/>
          </p:nvPr>
        </p:nvSpPr>
        <p:spPr/>
        <p:txBody>
          <a:bodyPr/>
          <a:lstStyle/>
          <a:p>
            <a:pPr>
              <a:defRPr/>
            </a:pPr>
            <a:r>
              <a:rPr lang="en-US" altLang="en-US"/>
              <a:t>5.5</a:t>
            </a:r>
            <a:r>
              <a:rPr lang="en-US" altLang="zh-CN"/>
              <a:t> </a:t>
            </a:r>
            <a:r>
              <a:rPr lang="en-US" altLang="en-US"/>
              <a:t>基于代价估算的优化</a:t>
            </a:r>
            <a:endParaRPr lang="zh-CN" altLang="en-US"/>
          </a:p>
        </p:txBody>
      </p:sp>
      <p:sp>
        <p:nvSpPr>
          <p:cNvPr id="1567747" name="Rectangle 3"/>
          <p:cNvSpPr>
            <a:spLocks noGrp="1" noChangeArrowheads="1"/>
          </p:cNvSpPr>
          <p:nvPr>
            <p:ph type="body" idx="1"/>
          </p:nvPr>
        </p:nvSpPr>
        <p:spPr>
          <a:xfrm>
            <a:off x="650875" y="1143000"/>
            <a:ext cx="8910638" cy="5551488"/>
          </a:xfrm>
        </p:spPr>
        <p:txBody>
          <a:bodyPr/>
          <a:lstStyle/>
          <a:p>
            <a:pPr>
              <a:lnSpc>
                <a:spcPct val="100000"/>
              </a:lnSpc>
              <a:spcBef>
                <a:spcPct val="0"/>
              </a:spcBef>
            </a:pPr>
            <a:r>
              <a:rPr lang="zh-CN" altLang="en-US" dirty="0"/>
              <a:t>启发式规则优化是</a:t>
            </a:r>
            <a:r>
              <a:rPr lang="zh-CN" altLang="en-US" dirty="0">
                <a:solidFill>
                  <a:srgbClr val="C00000"/>
                </a:solidFill>
              </a:rPr>
              <a:t>定性</a:t>
            </a:r>
            <a:r>
              <a:rPr lang="zh-CN" altLang="en-US" dirty="0"/>
              <a:t>的选择，适合</a:t>
            </a:r>
            <a:r>
              <a:rPr lang="zh-CN" altLang="en-US" dirty="0">
                <a:solidFill>
                  <a:srgbClr val="C00000"/>
                </a:solidFill>
              </a:rPr>
              <a:t>解释执行</a:t>
            </a:r>
            <a:r>
              <a:rPr lang="zh-CN" altLang="en-US" dirty="0"/>
              <a:t>的系统</a:t>
            </a:r>
          </a:p>
          <a:p>
            <a:pPr lvl="1">
              <a:lnSpc>
                <a:spcPct val="100000"/>
              </a:lnSpc>
              <a:spcBef>
                <a:spcPct val="0"/>
              </a:spcBef>
            </a:pPr>
            <a:r>
              <a:rPr lang="zh-CN" altLang="en-US" dirty="0"/>
              <a:t>解释执行的系统，优化开销包含在查询总开销之中 </a:t>
            </a:r>
          </a:p>
          <a:p>
            <a:pPr>
              <a:lnSpc>
                <a:spcPct val="100000"/>
              </a:lnSpc>
              <a:spcBef>
                <a:spcPct val="0"/>
              </a:spcBef>
            </a:pPr>
            <a:r>
              <a:rPr lang="zh-CN" altLang="en-US" dirty="0">
                <a:solidFill>
                  <a:srgbClr val="C00000"/>
                </a:solidFill>
              </a:rPr>
              <a:t>编译执行</a:t>
            </a:r>
            <a:r>
              <a:rPr lang="zh-CN" altLang="en-US" dirty="0"/>
              <a:t>的系统中查询优化和查询执行是分开的</a:t>
            </a:r>
          </a:p>
          <a:p>
            <a:pPr lvl="1">
              <a:lnSpc>
                <a:spcPct val="100000"/>
              </a:lnSpc>
              <a:spcBef>
                <a:spcPct val="0"/>
              </a:spcBef>
            </a:pPr>
            <a:r>
              <a:rPr lang="zh-CN" altLang="en-US" dirty="0"/>
              <a:t>可以采用精细复杂一些的基于代价的优化方法 </a:t>
            </a:r>
          </a:p>
          <a:p>
            <a:pPr>
              <a:lnSpc>
                <a:spcPct val="100000"/>
              </a:lnSpc>
              <a:spcBef>
                <a:spcPct val="0"/>
              </a:spcBef>
            </a:pPr>
            <a:r>
              <a:rPr lang="zh-CN" altLang="en-US" dirty="0"/>
              <a:t>影响查询执行代价的因素主要有：</a:t>
            </a:r>
          </a:p>
          <a:p>
            <a:pPr lvl="1">
              <a:lnSpc>
                <a:spcPct val="100000"/>
              </a:lnSpc>
              <a:spcBef>
                <a:spcPct val="0"/>
              </a:spcBef>
            </a:pPr>
            <a:r>
              <a:rPr lang="zh-CN" altLang="en-US" dirty="0"/>
              <a:t>访问存储器的代价：搜索、读和写二级存储器（主要是磁盘）上的数据库的代价</a:t>
            </a:r>
          </a:p>
          <a:p>
            <a:pPr lvl="1">
              <a:lnSpc>
                <a:spcPct val="100000"/>
              </a:lnSpc>
              <a:spcBef>
                <a:spcPct val="0"/>
              </a:spcBef>
            </a:pPr>
            <a:r>
              <a:rPr lang="zh-CN" altLang="en-US" dirty="0"/>
              <a:t>存储代价：存储在查询执行时生成的中间文件的代价</a:t>
            </a:r>
          </a:p>
          <a:p>
            <a:pPr lvl="1">
              <a:lnSpc>
                <a:spcPct val="100000"/>
              </a:lnSpc>
              <a:spcBef>
                <a:spcPct val="0"/>
              </a:spcBef>
            </a:pPr>
            <a:r>
              <a:rPr lang="zh-CN" altLang="en-US" dirty="0"/>
              <a:t>计算代价：在查询执行时对内存操作的代价，包括搜索元组、排序元组、合并元组、计算等。</a:t>
            </a:r>
          </a:p>
          <a:p>
            <a:pPr lvl="1">
              <a:lnSpc>
                <a:spcPct val="100000"/>
              </a:lnSpc>
              <a:spcBef>
                <a:spcPct val="0"/>
              </a:spcBef>
            </a:pPr>
            <a:r>
              <a:rPr lang="zh-CN" altLang="en-US" dirty="0"/>
              <a:t>内存使用代价：查询执行需要的内存缓冲区数目。</a:t>
            </a:r>
          </a:p>
          <a:p>
            <a:pPr lvl="1">
              <a:lnSpc>
                <a:spcPct val="100000"/>
              </a:lnSpc>
              <a:spcBef>
                <a:spcPct val="0"/>
              </a:spcBef>
            </a:pPr>
            <a:r>
              <a:rPr lang="zh-CN" altLang="en-US" dirty="0"/>
              <a:t>通信代价：查询过程中数据在不同数据库节点传送的代价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67747">
                                            <p:txEl>
                                              <p:pRg st="0" end="0"/>
                                            </p:txEl>
                                          </p:spTgt>
                                        </p:tgtEl>
                                        <p:attrNameLst>
                                          <p:attrName>style.visibility</p:attrName>
                                        </p:attrNameLst>
                                      </p:cBhvr>
                                      <p:to>
                                        <p:strVal val="visible"/>
                                      </p:to>
                                    </p:set>
                                    <p:animEffect transition="in" filter="wipe(up)">
                                      <p:cBhvr>
                                        <p:cTn id="7" dur="1000"/>
                                        <p:tgtEl>
                                          <p:spTgt spid="156774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67747">
                                            <p:txEl>
                                              <p:pRg st="1" end="1"/>
                                            </p:txEl>
                                          </p:spTgt>
                                        </p:tgtEl>
                                        <p:attrNameLst>
                                          <p:attrName>style.visibility</p:attrName>
                                        </p:attrNameLst>
                                      </p:cBhvr>
                                      <p:to>
                                        <p:strVal val="visible"/>
                                      </p:to>
                                    </p:set>
                                    <p:animEffect transition="in" filter="wipe(up)">
                                      <p:cBhvr>
                                        <p:cTn id="11" dur="1000"/>
                                        <p:tgtEl>
                                          <p:spTgt spid="15677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567747">
                                            <p:txEl>
                                              <p:pRg st="2" end="2"/>
                                            </p:txEl>
                                          </p:spTgt>
                                        </p:tgtEl>
                                        <p:attrNameLst>
                                          <p:attrName>style.visibility</p:attrName>
                                        </p:attrNameLst>
                                      </p:cBhvr>
                                      <p:to>
                                        <p:strVal val="visible"/>
                                      </p:to>
                                    </p:set>
                                    <p:animEffect transition="in" filter="wipe(up)">
                                      <p:cBhvr>
                                        <p:cTn id="16" dur="1000"/>
                                        <p:tgtEl>
                                          <p:spTgt spid="1567747">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567747">
                                            <p:txEl>
                                              <p:pRg st="3" end="3"/>
                                            </p:txEl>
                                          </p:spTgt>
                                        </p:tgtEl>
                                        <p:attrNameLst>
                                          <p:attrName>style.visibility</p:attrName>
                                        </p:attrNameLst>
                                      </p:cBhvr>
                                      <p:to>
                                        <p:strVal val="visible"/>
                                      </p:to>
                                    </p:set>
                                    <p:animEffect transition="in" filter="wipe(up)">
                                      <p:cBhvr>
                                        <p:cTn id="19" dur="1000"/>
                                        <p:tgtEl>
                                          <p:spTgt spid="156774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67747">
                                            <p:txEl>
                                              <p:pRg st="4" end="4"/>
                                            </p:txEl>
                                          </p:spTgt>
                                        </p:tgtEl>
                                        <p:attrNameLst>
                                          <p:attrName>style.visibility</p:attrName>
                                        </p:attrNameLst>
                                      </p:cBhvr>
                                      <p:to>
                                        <p:strVal val="visible"/>
                                      </p:to>
                                    </p:set>
                                    <p:animEffect transition="in" filter="wipe(up)">
                                      <p:cBhvr>
                                        <p:cTn id="24" dur="1000"/>
                                        <p:tgtEl>
                                          <p:spTgt spid="1567747">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67747">
                                            <p:txEl>
                                              <p:pRg st="5" end="5"/>
                                            </p:txEl>
                                          </p:spTgt>
                                        </p:tgtEl>
                                        <p:attrNameLst>
                                          <p:attrName>style.visibility</p:attrName>
                                        </p:attrNameLst>
                                      </p:cBhvr>
                                      <p:to>
                                        <p:strVal val="visible"/>
                                      </p:to>
                                    </p:set>
                                    <p:animEffect transition="in" filter="wipe(up)">
                                      <p:cBhvr>
                                        <p:cTn id="27" dur="1000"/>
                                        <p:tgtEl>
                                          <p:spTgt spid="1567747">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67747">
                                            <p:txEl>
                                              <p:pRg st="6" end="6"/>
                                            </p:txEl>
                                          </p:spTgt>
                                        </p:tgtEl>
                                        <p:attrNameLst>
                                          <p:attrName>style.visibility</p:attrName>
                                        </p:attrNameLst>
                                      </p:cBhvr>
                                      <p:to>
                                        <p:strVal val="visible"/>
                                      </p:to>
                                    </p:set>
                                    <p:animEffect transition="in" filter="wipe(up)">
                                      <p:cBhvr>
                                        <p:cTn id="30" dur="1000"/>
                                        <p:tgtEl>
                                          <p:spTgt spid="1567747">
                                            <p:txEl>
                                              <p:pRg st="6" end="6"/>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67747">
                                            <p:txEl>
                                              <p:pRg st="7" end="7"/>
                                            </p:txEl>
                                          </p:spTgt>
                                        </p:tgtEl>
                                        <p:attrNameLst>
                                          <p:attrName>style.visibility</p:attrName>
                                        </p:attrNameLst>
                                      </p:cBhvr>
                                      <p:to>
                                        <p:strVal val="visible"/>
                                      </p:to>
                                    </p:set>
                                    <p:animEffect transition="in" filter="wipe(up)">
                                      <p:cBhvr>
                                        <p:cTn id="33" dur="1000"/>
                                        <p:tgtEl>
                                          <p:spTgt spid="1567747">
                                            <p:txEl>
                                              <p:pRg st="7" end="7"/>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567747">
                                            <p:txEl>
                                              <p:pRg st="8" end="8"/>
                                            </p:txEl>
                                          </p:spTgt>
                                        </p:tgtEl>
                                        <p:attrNameLst>
                                          <p:attrName>style.visibility</p:attrName>
                                        </p:attrNameLst>
                                      </p:cBhvr>
                                      <p:to>
                                        <p:strVal val="visible"/>
                                      </p:to>
                                    </p:set>
                                    <p:animEffect transition="in" filter="wipe(up)">
                                      <p:cBhvr>
                                        <p:cTn id="36" dur="1000"/>
                                        <p:tgtEl>
                                          <p:spTgt spid="1567747">
                                            <p:txEl>
                                              <p:pRg st="8" end="8"/>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567747">
                                            <p:txEl>
                                              <p:pRg st="9" end="9"/>
                                            </p:txEl>
                                          </p:spTgt>
                                        </p:tgtEl>
                                        <p:attrNameLst>
                                          <p:attrName>style.visibility</p:attrName>
                                        </p:attrNameLst>
                                      </p:cBhvr>
                                      <p:to>
                                        <p:strVal val="visible"/>
                                      </p:to>
                                    </p:set>
                                    <p:animEffect transition="in" filter="wipe(up)">
                                      <p:cBhvr>
                                        <p:cTn id="39" dur="1000"/>
                                        <p:tgtEl>
                                          <p:spTgt spid="15677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2940A38-DD68-41E5-AC30-8C80658EC3F3}" type="slidenum">
              <a:rPr lang="zh-CN" altLang="en-US" sz="2000" smtClean="0"/>
              <a:pPr/>
              <a:t>65</a:t>
            </a:fld>
            <a:endParaRPr lang="en-US" altLang="zh-CN" sz="2000"/>
          </a:p>
        </p:txBody>
      </p:sp>
      <p:sp>
        <p:nvSpPr>
          <p:cNvPr id="6861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99700BD-1A7A-4E0C-9349-A0B1145941CE}" type="datetime1">
              <a:rPr lang="zh-CN" altLang="en-US" sz="1800" smtClean="0"/>
              <a:pPr/>
              <a:t>2024/4/17</a:t>
            </a:fld>
            <a:endParaRPr lang="en-US" altLang="zh-CN" sz="1000"/>
          </a:p>
        </p:txBody>
      </p:sp>
      <p:sp>
        <p:nvSpPr>
          <p:cNvPr id="1560578" name="Rectangle 2"/>
          <p:cNvSpPr>
            <a:spLocks noGrp="1" noChangeArrowheads="1"/>
          </p:cNvSpPr>
          <p:nvPr>
            <p:ph type="title"/>
          </p:nvPr>
        </p:nvSpPr>
        <p:spPr/>
        <p:txBody>
          <a:bodyPr/>
          <a:lstStyle/>
          <a:p>
            <a:pPr defTabSz="914400">
              <a:defRPr/>
            </a:pPr>
            <a:r>
              <a:rPr lang="zh-CN" altLang="en-US"/>
              <a:t>统计信息</a:t>
            </a:r>
          </a:p>
        </p:txBody>
      </p:sp>
      <p:sp>
        <p:nvSpPr>
          <p:cNvPr id="68613" name="Rectangle 3"/>
          <p:cNvSpPr>
            <a:spLocks noGrp="1" noChangeArrowheads="1"/>
          </p:cNvSpPr>
          <p:nvPr>
            <p:ph type="body" idx="1"/>
          </p:nvPr>
        </p:nvSpPr>
        <p:spPr>
          <a:xfrm>
            <a:off x="650875" y="1143000"/>
            <a:ext cx="8820150" cy="4502150"/>
          </a:xfrm>
        </p:spPr>
        <p:txBody>
          <a:bodyPr/>
          <a:lstStyle/>
          <a:p>
            <a:r>
              <a:rPr lang="en-US" altLang="zh-CN"/>
              <a:t>基于代价的优化方法要计算各种操作算法的执行代价，与数据库的状态密切相关 </a:t>
            </a:r>
          </a:p>
          <a:p>
            <a:endParaRPr lang="en-US" altLang="zh-CN"/>
          </a:p>
          <a:p>
            <a:pPr>
              <a:buFont typeface="Wingdings" pitchFamily="2" charset="2"/>
              <a:buNone/>
            </a:pPr>
            <a:r>
              <a:rPr lang="en-US" altLang="zh-CN"/>
              <a:t>数据字典中存储的优化器需要的统计信息： </a:t>
            </a:r>
          </a:p>
          <a:p>
            <a:r>
              <a:rPr lang="en-US" altLang="zh-CN"/>
              <a:t>1. 对每个基本表</a:t>
            </a:r>
          </a:p>
          <a:p>
            <a:pPr lvl="1"/>
            <a:r>
              <a:rPr lang="en-US" altLang="zh-CN"/>
              <a:t>该表的元组总数(N)</a:t>
            </a:r>
          </a:p>
          <a:p>
            <a:pPr lvl="1"/>
            <a:r>
              <a:rPr lang="en-US" altLang="zh-CN"/>
              <a:t>元组长度(l)</a:t>
            </a:r>
          </a:p>
          <a:p>
            <a:pPr lvl="1"/>
            <a:r>
              <a:rPr lang="en-US" altLang="zh-CN"/>
              <a:t>占用的块数(B)</a:t>
            </a:r>
          </a:p>
          <a:p>
            <a:pPr lvl="1"/>
            <a:r>
              <a:rPr lang="en-US" altLang="zh-CN"/>
              <a:t>占用的溢出块数(BO)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89B6D0E-444D-4E59-9BA5-0A8A8AF4295B}" type="slidenum">
              <a:rPr lang="zh-CN" altLang="en-US" sz="2000" smtClean="0"/>
              <a:pPr/>
              <a:t>66</a:t>
            </a:fld>
            <a:endParaRPr lang="en-US" altLang="zh-CN" sz="2000"/>
          </a:p>
        </p:txBody>
      </p:sp>
      <p:sp>
        <p:nvSpPr>
          <p:cNvPr id="6963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15B26A5-9650-41C1-8934-E211ABB0133B}" type="datetime1">
              <a:rPr lang="zh-CN" altLang="en-US" sz="1800" smtClean="0"/>
              <a:pPr/>
              <a:t>2024/4/17</a:t>
            </a:fld>
            <a:endParaRPr lang="en-US" altLang="zh-CN" sz="1000"/>
          </a:p>
        </p:txBody>
      </p:sp>
      <p:sp>
        <p:nvSpPr>
          <p:cNvPr id="1615874" name="Rectangle 2"/>
          <p:cNvSpPr>
            <a:spLocks noGrp="1" noChangeArrowheads="1"/>
          </p:cNvSpPr>
          <p:nvPr>
            <p:ph type="title"/>
          </p:nvPr>
        </p:nvSpPr>
        <p:spPr/>
        <p:txBody>
          <a:bodyPr/>
          <a:lstStyle/>
          <a:p>
            <a:pPr defTabSz="914400">
              <a:defRPr/>
            </a:pPr>
            <a:r>
              <a:rPr lang="zh-CN" altLang="en-US"/>
              <a:t>统计信息</a:t>
            </a:r>
          </a:p>
        </p:txBody>
      </p:sp>
      <p:sp>
        <p:nvSpPr>
          <p:cNvPr id="69637" name="Rectangle 3"/>
          <p:cNvSpPr>
            <a:spLocks noGrp="1" noChangeArrowheads="1"/>
          </p:cNvSpPr>
          <p:nvPr>
            <p:ph type="body" idx="1"/>
          </p:nvPr>
        </p:nvSpPr>
        <p:spPr>
          <a:xfrm>
            <a:off x="650875" y="1143000"/>
            <a:ext cx="8820150" cy="5246688"/>
          </a:xfrm>
        </p:spPr>
        <p:txBody>
          <a:bodyPr/>
          <a:lstStyle/>
          <a:p>
            <a:pPr>
              <a:lnSpc>
                <a:spcPct val="80000"/>
              </a:lnSpc>
              <a:buFont typeface="Wingdings" pitchFamily="2" charset="2"/>
              <a:buNone/>
            </a:pPr>
            <a:r>
              <a:rPr lang="en-US" altLang="zh-CN"/>
              <a:t>数据字典中存储的优化器需要的统计信息(</a:t>
            </a:r>
            <a:r>
              <a:rPr lang="zh-CN" altLang="en-US"/>
              <a:t>续</a:t>
            </a:r>
            <a:r>
              <a:rPr lang="en-US" altLang="zh-CN"/>
              <a:t>)： </a:t>
            </a:r>
          </a:p>
          <a:p>
            <a:pPr>
              <a:lnSpc>
                <a:spcPct val="80000"/>
              </a:lnSpc>
            </a:pPr>
            <a:r>
              <a:rPr lang="en-US" altLang="zh-CN"/>
              <a:t>2. </a:t>
            </a:r>
            <a:r>
              <a:rPr lang="zh-CN" altLang="en-US"/>
              <a:t>对基表的每个列</a:t>
            </a:r>
          </a:p>
          <a:p>
            <a:pPr lvl="1">
              <a:lnSpc>
                <a:spcPct val="80000"/>
              </a:lnSpc>
            </a:pPr>
            <a:r>
              <a:rPr lang="zh-CN" altLang="en-US"/>
              <a:t>该列不同值的个数</a:t>
            </a:r>
            <a:r>
              <a:rPr lang="en-US" altLang="zh-CN"/>
              <a:t>(</a:t>
            </a:r>
            <a:r>
              <a:rPr lang="en-US" altLang="zh-CN" i="1"/>
              <a:t>m</a:t>
            </a:r>
            <a:r>
              <a:rPr lang="en-US" altLang="zh-CN"/>
              <a:t>)</a:t>
            </a:r>
          </a:p>
          <a:p>
            <a:pPr lvl="1">
              <a:lnSpc>
                <a:spcPct val="80000"/>
              </a:lnSpc>
            </a:pPr>
            <a:r>
              <a:rPr lang="zh-CN" altLang="en-US"/>
              <a:t>选择率</a:t>
            </a:r>
            <a:r>
              <a:rPr lang="en-US" altLang="zh-CN"/>
              <a:t>(</a:t>
            </a:r>
            <a:r>
              <a:rPr lang="en-US" altLang="zh-CN" i="1"/>
              <a:t>f</a:t>
            </a:r>
            <a:r>
              <a:rPr lang="en-US" altLang="zh-CN"/>
              <a:t>)</a:t>
            </a:r>
          </a:p>
          <a:p>
            <a:pPr lvl="2">
              <a:lnSpc>
                <a:spcPct val="80000"/>
              </a:lnSpc>
            </a:pPr>
            <a:r>
              <a:rPr lang="zh-CN" altLang="en-US"/>
              <a:t>如果不同值的分布是均匀的，</a:t>
            </a:r>
            <a:r>
              <a:rPr lang="en-US" altLang="zh-CN" i="1"/>
              <a:t>f</a:t>
            </a:r>
            <a:r>
              <a:rPr lang="zh-CN" altLang="en-US"/>
              <a:t>＝</a:t>
            </a:r>
            <a:r>
              <a:rPr lang="en-US" altLang="zh-CN"/>
              <a:t>1/</a:t>
            </a:r>
            <a:r>
              <a:rPr lang="en-US" altLang="zh-CN" i="1"/>
              <a:t>m</a:t>
            </a:r>
          </a:p>
          <a:p>
            <a:pPr lvl="2">
              <a:lnSpc>
                <a:spcPct val="80000"/>
              </a:lnSpc>
            </a:pPr>
            <a:r>
              <a:rPr lang="zh-CN" altLang="en-US"/>
              <a:t>如果不同值的分布不均匀，</a:t>
            </a:r>
          </a:p>
          <a:p>
            <a:pPr lvl="2">
              <a:lnSpc>
                <a:spcPct val="80000"/>
              </a:lnSpc>
              <a:buFont typeface="Wingdings" pitchFamily="2" charset="2"/>
              <a:buNone/>
            </a:pPr>
            <a:r>
              <a:rPr lang="zh-CN" altLang="en-US"/>
              <a:t>则每个值的选择率</a:t>
            </a:r>
            <a:r>
              <a:rPr lang="en-US" altLang="zh-CN" i="1"/>
              <a:t>f</a:t>
            </a:r>
            <a:r>
              <a:rPr lang="zh-CN" altLang="en-US"/>
              <a:t> ＝具有该值的元组数</a:t>
            </a:r>
            <a:r>
              <a:rPr lang="en-US" altLang="zh-CN"/>
              <a:t>/N</a:t>
            </a:r>
          </a:p>
          <a:p>
            <a:pPr lvl="1">
              <a:lnSpc>
                <a:spcPct val="80000"/>
              </a:lnSpc>
            </a:pPr>
            <a:r>
              <a:rPr lang="zh-CN" altLang="en-US"/>
              <a:t>该列最大值</a:t>
            </a:r>
          </a:p>
          <a:p>
            <a:pPr lvl="1">
              <a:lnSpc>
                <a:spcPct val="80000"/>
              </a:lnSpc>
            </a:pPr>
            <a:r>
              <a:rPr lang="zh-CN" altLang="en-US"/>
              <a:t>该列最小值</a:t>
            </a:r>
          </a:p>
          <a:p>
            <a:pPr lvl="1">
              <a:lnSpc>
                <a:spcPct val="80000"/>
              </a:lnSpc>
            </a:pPr>
            <a:r>
              <a:rPr lang="zh-CN" altLang="en-US"/>
              <a:t>该列上是否已经建立了索引</a:t>
            </a:r>
          </a:p>
          <a:p>
            <a:pPr lvl="1">
              <a:lnSpc>
                <a:spcPct val="80000"/>
              </a:lnSpc>
            </a:pPr>
            <a:r>
              <a:rPr lang="zh-CN" altLang="en-US"/>
              <a:t>索引类型</a:t>
            </a:r>
            <a:r>
              <a:rPr lang="en-US" altLang="zh-CN"/>
              <a:t>(B+</a:t>
            </a:r>
            <a:r>
              <a:rPr lang="zh-CN" altLang="en-US"/>
              <a:t>树索引、</a:t>
            </a:r>
            <a:r>
              <a:rPr lang="en-US" altLang="zh-CN"/>
              <a:t>Hash</a:t>
            </a:r>
            <a:r>
              <a:rPr lang="zh-CN" altLang="en-US"/>
              <a:t>索引、聚集索引</a:t>
            </a:r>
            <a:r>
              <a:rPr lang="en-US" altLang="zh-CN"/>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299FA31-8256-4FB5-9131-66B7F5EEA8D3}" type="slidenum">
              <a:rPr lang="zh-CN" altLang="en-US" sz="2000" smtClean="0"/>
              <a:pPr/>
              <a:t>67</a:t>
            </a:fld>
            <a:endParaRPr lang="en-US" altLang="zh-CN" sz="2000"/>
          </a:p>
        </p:txBody>
      </p:sp>
      <p:sp>
        <p:nvSpPr>
          <p:cNvPr id="7065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1C39F68-9611-43CD-9266-70D6A47ADEF2}" type="datetime1">
              <a:rPr lang="zh-CN" altLang="en-US" sz="1800" smtClean="0"/>
              <a:pPr/>
              <a:t>2024/4/17</a:t>
            </a:fld>
            <a:endParaRPr lang="en-US" altLang="zh-CN" sz="1000"/>
          </a:p>
        </p:txBody>
      </p:sp>
      <p:sp>
        <p:nvSpPr>
          <p:cNvPr id="1616898" name="Rectangle 2"/>
          <p:cNvSpPr>
            <a:spLocks noGrp="1" noChangeArrowheads="1"/>
          </p:cNvSpPr>
          <p:nvPr>
            <p:ph type="title"/>
          </p:nvPr>
        </p:nvSpPr>
        <p:spPr/>
        <p:txBody>
          <a:bodyPr/>
          <a:lstStyle/>
          <a:p>
            <a:pPr defTabSz="914400">
              <a:defRPr/>
            </a:pPr>
            <a:r>
              <a:rPr lang="zh-CN" altLang="en-US"/>
              <a:t>统计信息</a:t>
            </a:r>
          </a:p>
        </p:txBody>
      </p:sp>
      <p:sp>
        <p:nvSpPr>
          <p:cNvPr id="70661" name="Rectangle 3"/>
          <p:cNvSpPr>
            <a:spLocks noGrp="1" noChangeArrowheads="1"/>
          </p:cNvSpPr>
          <p:nvPr>
            <p:ph type="body" idx="1"/>
          </p:nvPr>
        </p:nvSpPr>
        <p:spPr>
          <a:xfrm>
            <a:off x="650875" y="1143000"/>
            <a:ext cx="8820150" cy="3051175"/>
          </a:xfrm>
        </p:spPr>
        <p:txBody>
          <a:bodyPr/>
          <a:lstStyle/>
          <a:p>
            <a:pPr>
              <a:buFont typeface="Wingdings" pitchFamily="2" charset="2"/>
              <a:buNone/>
            </a:pPr>
            <a:r>
              <a:rPr lang="en-US" altLang="zh-CN"/>
              <a:t>数据字典中存储的优化器需要的统计信息(</a:t>
            </a:r>
            <a:r>
              <a:rPr lang="zh-CN" altLang="en-US"/>
              <a:t>续</a:t>
            </a:r>
            <a:r>
              <a:rPr lang="en-US" altLang="zh-CN"/>
              <a:t>)： </a:t>
            </a:r>
          </a:p>
          <a:p>
            <a:r>
              <a:rPr lang="en-US" altLang="zh-CN"/>
              <a:t>3. 对索引(如B+树索引)</a:t>
            </a:r>
          </a:p>
          <a:p>
            <a:pPr lvl="1"/>
            <a:r>
              <a:rPr lang="en-US" altLang="zh-CN"/>
              <a:t>索引的层数(L)</a:t>
            </a:r>
          </a:p>
          <a:p>
            <a:pPr lvl="1"/>
            <a:r>
              <a:rPr lang="en-US" altLang="zh-CN"/>
              <a:t>不同索引值的个数</a:t>
            </a:r>
          </a:p>
          <a:p>
            <a:pPr lvl="1"/>
            <a:r>
              <a:rPr lang="en-US" altLang="zh-CN"/>
              <a:t>索引的选择基数S(有S个元组具有某个索引值)</a:t>
            </a:r>
          </a:p>
          <a:p>
            <a:pPr lvl="1"/>
            <a:r>
              <a:rPr lang="en-US" altLang="zh-CN"/>
              <a:t>索引的叶结点数(Y)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C043D44-993F-43BE-A6FE-CEBC7CEC2D68}" type="slidenum">
              <a:rPr lang="zh-CN" altLang="en-US" sz="2000" smtClean="0"/>
              <a:pPr/>
              <a:t>68</a:t>
            </a:fld>
            <a:endParaRPr lang="en-US" altLang="zh-CN" sz="2000"/>
          </a:p>
        </p:txBody>
      </p:sp>
      <p:sp>
        <p:nvSpPr>
          <p:cNvPr id="7168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DDE9A30-74DE-4718-BC96-BFE7C3E55942}" type="datetime1">
              <a:rPr lang="zh-CN" altLang="en-US" sz="1800" smtClean="0"/>
              <a:pPr/>
              <a:t>2024/4/17</a:t>
            </a:fld>
            <a:endParaRPr lang="en-US" altLang="zh-CN" sz="1000"/>
          </a:p>
        </p:txBody>
      </p:sp>
      <p:sp>
        <p:nvSpPr>
          <p:cNvPr id="1617922" name="Rectangle 2"/>
          <p:cNvSpPr>
            <a:spLocks noGrp="1" noChangeArrowheads="1"/>
          </p:cNvSpPr>
          <p:nvPr>
            <p:ph type="title"/>
          </p:nvPr>
        </p:nvSpPr>
        <p:spPr/>
        <p:txBody>
          <a:bodyPr/>
          <a:lstStyle/>
          <a:p>
            <a:pPr>
              <a:defRPr/>
            </a:pPr>
            <a:r>
              <a:rPr lang="en-US" altLang="zh-CN"/>
              <a:t>5.5.2	</a:t>
            </a:r>
            <a:r>
              <a:rPr lang="zh-CN" altLang="en-US"/>
              <a:t>连接操作的代价估算</a:t>
            </a:r>
          </a:p>
        </p:txBody>
      </p:sp>
      <p:sp>
        <p:nvSpPr>
          <p:cNvPr id="71685" name="Rectangle 3"/>
          <p:cNvSpPr>
            <a:spLocks noGrp="1" noChangeArrowheads="1"/>
          </p:cNvSpPr>
          <p:nvPr>
            <p:ph type="body" idx="1"/>
          </p:nvPr>
        </p:nvSpPr>
        <p:spPr>
          <a:xfrm>
            <a:off x="650875" y="1143000"/>
            <a:ext cx="8820150" cy="5343001"/>
          </a:xfrm>
        </p:spPr>
        <p:txBody>
          <a:bodyPr/>
          <a:lstStyle/>
          <a:p>
            <a:pPr>
              <a:lnSpc>
                <a:spcPct val="80000"/>
              </a:lnSpc>
            </a:pPr>
            <a:r>
              <a:rPr lang="en-US" altLang="zh-CN" dirty="0"/>
              <a:t>1.	</a:t>
            </a:r>
            <a:r>
              <a:rPr lang="zh-CN" altLang="en-US" dirty="0"/>
              <a:t>嵌套循环法</a:t>
            </a:r>
          </a:p>
          <a:p>
            <a:pPr lvl="1">
              <a:lnSpc>
                <a:spcPct val="80000"/>
              </a:lnSpc>
            </a:pPr>
            <a:r>
              <a:rPr lang="zh-CN" altLang="en-US" dirty="0"/>
              <a:t>设连接表</a:t>
            </a:r>
            <a:r>
              <a:rPr lang="en-US" altLang="zh-CN" dirty="0"/>
              <a:t>R</a:t>
            </a:r>
            <a:r>
              <a:rPr lang="zh-CN" altLang="en-US" dirty="0"/>
              <a:t>与</a:t>
            </a:r>
            <a:r>
              <a:rPr lang="en-US" altLang="zh-CN" dirty="0"/>
              <a:t>S</a:t>
            </a:r>
            <a:r>
              <a:rPr lang="zh-CN" altLang="en-US" dirty="0"/>
              <a:t>分别占用的块数为</a:t>
            </a:r>
            <a:r>
              <a:rPr lang="en-US" altLang="zh-CN" dirty="0"/>
              <a:t>B</a:t>
            </a:r>
            <a:r>
              <a:rPr lang="en-US" altLang="zh-CN" baseline="-25000" dirty="0"/>
              <a:t>R</a:t>
            </a:r>
            <a:r>
              <a:rPr lang="zh-CN" altLang="en-US" dirty="0"/>
              <a:t>与</a:t>
            </a:r>
            <a:r>
              <a:rPr lang="en-US" altLang="zh-CN" dirty="0"/>
              <a:t>B</a:t>
            </a:r>
            <a:r>
              <a:rPr lang="en-US" altLang="zh-CN" baseline="-25000" dirty="0"/>
              <a:t>S</a:t>
            </a:r>
            <a:r>
              <a:rPr lang="zh-CN" altLang="en-US" dirty="0"/>
              <a:t>，连接操作使用的内存缓冲区块数为</a:t>
            </a:r>
            <a:r>
              <a:rPr lang="en-US" altLang="zh-CN" dirty="0"/>
              <a:t>K</a:t>
            </a:r>
            <a:r>
              <a:rPr lang="zh-CN" altLang="en-US" dirty="0"/>
              <a:t>，分配</a:t>
            </a:r>
            <a:r>
              <a:rPr lang="en-US" altLang="zh-CN" dirty="0"/>
              <a:t>K-1</a:t>
            </a:r>
            <a:r>
              <a:rPr lang="zh-CN" altLang="en-US" dirty="0"/>
              <a:t>块给外表，</a:t>
            </a:r>
          </a:p>
          <a:p>
            <a:pPr lvl="1">
              <a:lnSpc>
                <a:spcPct val="80000"/>
              </a:lnSpc>
            </a:pPr>
            <a:r>
              <a:rPr lang="zh-CN" altLang="en-US" dirty="0"/>
              <a:t>如果</a:t>
            </a:r>
            <a:r>
              <a:rPr lang="en-US" altLang="zh-CN" dirty="0"/>
              <a:t>R</a:t>
            </a:r>
            <a:r>
              <a:rPr lang="zh-CN" altLang="en-US" dirty="0"/>
              <a:t>为外表，则嵌套循环法存取的块数为</a:t>
            </a:r>
          </a:p>
          <a:p>
            <a:pPr lvl="2">
              <a:lnSpc>
                <a:spcPct val="80000"/>
              </a:lnSpc>
              <a:buFont typeface="Wingdings" pitchFamily="2" charset="2"/>
              <a:buNone/>
            </a:pPr>
            <a:r>
              <a:rPr lang="en-US" altLang="zh-CN" dirty="0"/>
              <a:t>		B</a:t>
            </a:r>
            <a:r>
              <a:rPr lang="en-US" altLang="zh-CN" baseline="-25000" dirty="0"/>
              <a:t>R</a:t>
            </a:r>
            <a:r>
              <a:rPr lang="en-US" altLang="zh-CN" dirty="0"/>
              <a:t>+ B</a:t>
            </a:r>
            <a:r>
              <a:rPr lang="en-US" altLang="zh-CN" baseline="-25000" dirty="0"/>
              <a:t>R</a:t>
            </a:r>
            <a:r>
              <a:rPr lang="en-US" altLang="zh-CN" dirty="0"/>
              <a:t>B</a:t>
            </a:r>
            <a:r>
              <a:rPr lang="en-US" altLang="zh-CN" baseline="-25000" dirty="0"/>
              <a:t>S</a:t>
            </a:r>
            <a:r>
              <a:rPr lang="en-US" altLang="zh-CN" dirty="0"/>
              <a:t>/(K-1)</a:t>
            </a:r>
            <a:r>
              <a:rPr lang="zh-CN" altLang="en-US" dirty="0"/>
              <a:t>。</a:t>
            </a:r>
          </a:p>
          <a:p>
            <a:pPr lvl="1">
              <a:lnSpc>
                <a:spcPct val="80000"/>
              </a:lnSpc>
            </a:pPr>
            <a:r>
              <a:rPr lang="zh-CN" altLang="en-US" dirty="0"/>
              <a:t>如果需要把连接结果写回磁盘，则</a:t>
            </a:r>
          </a:p>
          <a:p>
            <a:pPr lvl="3">
              <a:lnSpc>
                <a:spcPct val="80000"/>
              </a:lnSpc>
              <a:buFontTx/>
              <a:buNone/>
            </a:pPr>
            <a:r>
              <a:rPr lang="en-US" altLang="zh-CN" dirty="0"/>
              <a:t>cost=B</a:t>
            </a:r>
            <a:r>
              <a:rPr lang="en-US" altLang="zh-CN" baseline="-25000" dirty="0"/>
              <a:t>R</a:t>
            </a:r>
            <a:r>
              <a:rPr lang="en-US" altLang="zh-CN" dirty="0"/>
              <a:t>+ B</a:t>
            </a:r>
            <a:r>
              <a:rPr lang="en-US" altLang="zh-CN" baseline="-25000" dirty="0"/>
              <a:t>R</a:t>
            </a:r>
            <a:r>
              <a:rPr lang="en-US" altLang="zh-CN" dirty="0"/>
              <a:t>B</a:t>
            </a:r>
            <a:r>
              <a:rPr lang="en-US" altLang="zh-CN" baseline="-25000" dirty="0"/>
              <a:t>S</a:t>
            </a:r>
            <a:r>
              <a:rPr lang="en-US" altLang="zh-CN" dirty="0"/>
              <a:t>/(K-1)+(</a:t>
            </a:r>
            <a:r>
              <a:rPr lang="en-US" altLang="zh-CN" dirty="0" err="1"/>
              <a:t>Frs</a:t>
            </a:r>
            <a:r>
              <a:rPr lang="en-US" altLang="zh-CN" dirty="0"/>
              <a:t>*N</a:t>
            </a:r>
            <a:r>
              <a:rPr lang="en-US" altLang="zh-CN" baseline="-25000" dirty="0"/>
              <a:t>R</a:t>
            </a:r>
            <a:r>
              <a:rPr lang="en-US" altLang="zh-CN" dirty="0"/>
              <a:t>* N</a:t>
            </a:r>
            <a:r>
              <a:rPr lang="en-US" altLang="zh-CN" baseline="-25000" dirty="0"/>
              <a:t>S</a:t>
            </a:r>
            <a:r>
              <a:rPr lang="en-US" altLang="zh-CN" dirty="0"/>
              <a:t>)/</a:t>
            </a:r>
            <a:r>
              <a:rPr lang="en-US" altLang="zh-CN" dirty="0" err="1"/>
              <a:t>Mrs</a:t>
            </a:r>
            <a:r>
              <a:rPr lang="zh-CN" altLang="en-US" dirty="0"/>
              <a:t>。</a:t>
            </a:r>
          </a:p>
          <a:p>
            <a:pPr lvl="1">
              <a:lnSpc>
                <a:spcPct val="80000"/>
              </a:lnSpc>
            </a:pPr>
            <a:r>
              <a:rPr lang="zh-CN" altLang="en-US" dirty="0"/>
              <a:t>其中</a:t>
            </a:r>
            <a:r>
              <a:rPr lang="en-US" altLang="zh-CN" dirty="0"/>
              <a:t>N</a:t>
            </a:r>
            <a:r>
              <a:rPr lang="zh-CN" altLang="en-US" dirty="0"/>
              <a:t>是</a:t>
            </a:r>
            <a:r>
              <a:rPr lang="en-US" altLang="en-US" dirty="0" err="1"/>
              <a:t>关系的元组总数</a:t>
            </a:r>
            <a:r>
              <a:rPr lang="en-US" altLang="zh-CN" dirty="0"/>
              <a:t>,</a:t>
            </a:r>
          </a:p>
          <a:p>
            <a:pPr lvl="1">
              <a:lnSpc>
                <a:spcPct val="80000"/>
              </a:lnSpc>
            </a:pPr>
            <a:r>
              <a:rPr lang="en-US" altLang="zh-CN" dirty="0" err="1"/>
              <a:t>Frs</a:t>
            </a:r>
            <a:r>
              <a:rPr lang="zh-CN" altLang="en-US" dirty="0"/>
              <a:t>为连接选择性</a:t>
            </a:r>
            <a:r>
              <a:rPr lang="en-US" altLang="zh-CN" dirty="0"/>
              <a:t>(join selectivity)</a:t>
            </a:r>
            <a:r>
              <a:rPr lang="zh-CN" altLang="en-US" dirty="0"/>
              <a:t>，表示连接结果元组数的比例 </a:t>
            </a:r>
          </a:p>
          <a:p>
            <a:pPr lvl="1">
              <a:lnSpc>
                <a:spcPct val="80000"/>
              </a:lnSpc>
            </a:pPr>
            <a:r>
              <a:rPr lang="en-US" altLang="zh-CN" dirty="0" err="1"/>
              <a:t>Mrs</a:t>
            </a:r>
            <a:r>
              <a:rPr lang="zh-CN" altLang="en-US" dirty="0"/>
              <a:t>是存放连接结果的块因子，即一个块中能够存放的关系</a:t>
            </a:r>
            <a:r>
              <a:rPr lang="en-US" altLang="zh-CN" dirty="0"/>
              <a:t>R</a:t>
            </a:r>
            <a:r>
              <a:rPr lang="zh-CN" altLang="en-US" dirty="0"/>
              <a:t>的元组数量 。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56C2D3B-35B4-40EC-8C82-50277661F5CA}" type="slidenum">
              <a:rPr lang="zh-CN" altLang="en-US" sz="2000" smtClean="0"/>
              <a:pPr/>
              <a:t>69</a:t>
            </a:fld>
            <a:endParaRPr lang="en-US" altLang="zh-CN" sz="2000"/>
          </a:p>
        </p:txBody>
      </p:sp>
      <p:sp>
        <p:nvSpPr>
          <p:cNvPr id="7270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202F365-72F6-4798-A55A-C2443313A78A}" type="datetime1">
              <a:rPr lang="zh-CN" altLang="en-US" sz="1800" smtClean="0"/>
              <a:pPr/>
              <a:t>2024/4/17</a:t>
            </a:fld>
            <a:endParaRPr lang="en-US" altLang="zh-CN" sz="1000"/>
          </a:p>
        </p:txBody>
      </p:sp>
      <p:sp>
        <p:nvSpPr>
          <p:cNvPr id="1653762" name="Rectangle 2"/>
          <p:cNvSpPr>
            <a:spLocks noGrp="1" noChangeArrowheads="1"/>
          </p:cNvSpPr>
          <p:nvPr>
            <p:ph type="title"/>
          </p:nvPr>
        </p:nvSpPr>
        <p:spPr/>
        <p:txBody>
          <a:bodyPr/>
          <a:lstStyle/>
          <a:p>
            <a:pPr>
              <a:defRPr/>
            </a:pPr>
            <a:r>
              <a:rPr lang="en-US" altLang="zh-CN"/>
              <a:t>5.5.2	</a:t>
            </a:r>
            <a:r>
              <a:rPr lang="zh-CN" altLang="en-US"/>
              <a:t>连接操作的代价估算</a:t>
            </a:r>
          </a:p>
        </p:txBody>
      </p:sp>
      <p:sp>
        <p:nvSpPr>
          <p:cNvPr id="72709" name="Rectangle 3"/>
          <p:cNvSpPr>
            <a:spLocks noGrp="1" noChangeArrowheads="1"/>
          </p:cNvSpPr>
          <p:nvPr>
            <p:ph type="body" idx="1"/>
          </p:nvPr>
        </p:nvSpPr>
        <p:spPr>
          <a:xfrm>
            <a:off x="650875" y="1143000"/>
            <a:ext cx="8820150" cy="4972050"/>
          </a:xfrm>
        </p:spPr>
        <p:txBody>
          <a:bodyPr/>
          <a:lstStyle/>
          <a:p>
            <a:r>
              <a:rPr lang="en-US" altLang="en-US"/>
              <a:t>2.	索引嵌套循环法</a:t>
            </a:r>
            <a:endParaRPr lang="en-US" altLang="zh-CN"/>
          </a:p>
          <a:p>
            <a:pPr lvl="1"/>
            <a:r>
              <a:rPr lang="zh-CN" altLang="en-US"/>
              <a:t>若内关系</a:t>
            </a:r>
            <a:r>
              <a:rPr lang="en-US" altLang="zh-CN"/>
              <a:t>S</a:t>
            </a:r>
            <a:r>
              <a:rPr lang="zh-CN" altLang="en-US"/>
              <a:t>存在索引，针对外关系</a:t>
            </a:r>
            <a:r>
              <a:rPr lang="en-US" altLang="zh-CN"/>
              <a:t>R</a:t>
            </a:r>
            <a:r>
              <a:rPr lang="zh-CN" altLang="en-US"/>
              <a:t>的任意一个给定的元组，都有一次利用索引查找内关系</a:t>
            </a:r>
            <a:r>
              <a:rPr lang="en-US" altLang="zh-CN"/>
              <a:t>S</a:t>
            </a:r>
            <a:r>
              <a:rPr lang="zh-CN" altLang="en-US"/>
              <a:t>的相关元组</a:t>
            </a:r>
          </a:p>
          <a:p>
            <a:pPr lvl="1"/>
            <a:r>
              <a:rPr lang="zh-CN" altLang="en-US"/>
              <a:t>最坏情况下，内存只能容纳关系</a:t>
            </a:r>
            <a:r>
              <a:rPr lang="en-US" altLang="zh-CN"/>
              <a:t>R</a:t>
            </a:r>
            <a:r>
              <a:rPr lang="zh-CN" altLang="en-US"/>
              <a:t>和索引各一个物理块，所需要访问的物理块数为</a:t>
            </a:r>
            <a:r>
              <a:rPr lang="en-US" altLang="zh-CN"/>
              <a:t>B</a:t>
            </a:r>
            <a:r>
              <a:rPr lang="en-US" altLang="zh-CN" baseline="-25000"/>
              <a:t>R</a:t>
            </a:r>
            <a:r>
              <a:rPr lang="en-US" altLang="zh-CN"/>
              <a:t>+ N</a:t>
            </a:r>
            <a:r>
              <a:rPr lang="en-US" altLang="zh-CN" baseline="-25000"/>
              <a:t>R</a:t>
            </a:r>
            <a:r>
              <a:rPr lang="en-US" altLang="zh-CN"/>
              <a:t>×c</a:t>
            </a:r>
            <a:r>
              <a:rPr lang="zh-CN" altLang="en-US"/>
              <a:t>，</a:t>
            </a:r>
          </a:p>
          <a:p>
            <a:pPr lvl="2"/>
            <a:r>
              <a:rPr lang="zh-CN" altLang="en-US"/>
              <a:t>这里</a:t>
            </a:r>
            <a:r>
              <a:rPr lang="en-US" altLang="zh-CN"/>
              <a:t>c</a:t>
            </a:r>
            <a:r>
              <a:rPr lang="zh-CN" altLang="en-US"/>
              <a:t>表示利用索引的选择来获得满足连接条件的关系</a:t>
            </a:r>
            <a:r>
              <a:rPr lang="en-US" altLang="zh-CN"/>
              <a:t>S</a:t>
            </a:r>
            <a:r>
              <a:rPr lang="zh-CN" altLang="en-US"/>
              <a:t>的元组所需要的代价。</a:t>
            </a:r>
          </a:p>
          <a:p>
            <a:pPr lvl="1"/>
            <a:r>
              <a:rPr lang="zh-CN" altLang="en-US"/>
              <a:t>可以看出，在关系上建立索引进行连接操作与嵌套循环法相比，所花费的代价要降低很多。</a:t>
            </a:r>
          </a:p>
          <a:p>
            <a:pPr lvl="1"/>
            <a:r>
              <a:rPr lang="zh-CN" altLang="en-US"/>
              <a:t>如果两个关系都有索引，一般效率较高的方法是把元组较少的关系作为外关系。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3D1B1A2-47F1-4A00-A144-54DC800507D5}" type="slidenum">
              <a:rPr lang="zh-CN" altLang="en-US" sz="2000" smtClean="0"/>
              <a:pPr/>
              <a:t>7</a:t>
            </a:fld>
            <a:endParaRPr lang="en-US" altLang="zh-CN" sz="2000"/>
          </a:p>
        </p:txBody>
      </p:sp>
      <p:sp>
        <p:nvSpPr>
          <p:cNvPr id="921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9AA539DD-1AAA-4B06-95D8-7D3889C9A03E}" type="datetime1">
              <a:rPr lang="zh-CN" altLang="en-US" sz="1800" smtClean="0"/>
              <a:pPr/>
              <a:t>2024/4/17</a:t>
            </a:fld>
            <a:endParaRPr lang="en-US" altLang="zh-CN" sz="1000"/>
          </a:p>
        </p:txBody>
      </p:sp>
      <p:sp>
        <p:nvSpPr>
          <p:cNvPr id="1580034" name="Rectangle 2"/>
          <p:cNvSpPr>
            <a:spLocks noGrp="1" noChangeArrowheads="1"/>
          </p:cNvSpPr>
          <p:nvPr>
            <p:ph type="title"/>
          </p:nvPr>
        </p:nvSpPr>
        <p:spPr/>
        <p:txBody>
          <a:bodyPr/>
          <a:lstStyle/>
          <a:p>
            <a:pPr>
              <a:defRPr/>
            </a:pPr>
            <a:r>
              <a:rPr lang="en-US" altLang="zh-CN"/>
              <a:t>1.	</a:t>
            </a:r>
            <a:r>
              <a:rPr lang="zh-CN" altLang="en-US"/>
              <a:t>选择操作的实现</a:t>
            </a:r>
          </a:p>
        </p:txBody>
      </p:sp>
      <p:sp>
        <p:nvSpPr>
          <p:cNvPr id="9221" name="Rectangle 3"/>
          <p:cNvSpPr>
            <a:spLocks noGrp="1" noChangeArrowheads="1"/>
          </p:cNvSpPr>
          <p:nvPr>
            <p:ph type="body" idx="1"/>
          </p:nvPr>
        </p:nvSpPr>
        <p:spPr>
          <a:xfrm>
            <a:off x="650875" y="1143000"/>
            <a:ext cx="8820150" cy="3968750"/>
          </a:xfrm>
        </p:spPr>
        <p:txBody>
          <a:bodyPr/>
          <a:lstStyle/>
          <a:p>
            <a:r>
              <a:rPr lang="en-US" altLang="zh-CN"/>
              <a:t>【</a:t>
            </a:r>
            <a:r>
              <a:rPr lang="zh-CN" altLang="en-US"/>
              <a:t>例 </a:t>
            </a:r>
            <a:r>
              <a:rPr lang="en-US" altLang="zh-CN"/>
              <a:t>5‑1】Select * from student where &lt;</a:t>
            </a:r>
            <a:r>
              <a:rPr lang="zh-CN" altLang="en-US"/>
              <a:t>条件表达式</a:t>
            </a:r>
            <a:r>
              <a:rPr lang="en-US" altLang="zh-CN"/>
              <a:t>&gt;</a:t>
            </a:r>
            <a:r>
              <a:rPr lang="zh-CN" altLang="en-US"/>
              <a:t>，其中条件表达式可以有以下几种情况：</a:t>
            </a:r>
          </a:p>
          <a:p>
            <a:pPr lvl="2">
              <a:buFont typeface="Wingdings" pitchFamily="2" charset="2"/>
              <a:buNone/>
            </a:pPr>
            <a:r>
              <a:rPr lang="en-US" altLang="zh-CN"/>
              <a:t>C1</a:t>
            </a:r>
            <a:r>
              <a:rPr lang="zh-CN" altLang="en-US"/>
              <a:t>：无条件</a:t>
            </a:r>
          </a:p>
          <a:p>
            <a:pPr lvl="2">
              <a:buFont typeface="Wingdings" pitchFamily="2" charset="2"/>
              <a:buNone/>
            </a:pPr>
            <a:r>
              <a:rPr lang="en-US" altLang="zh-CN"/>
              <a:t>C2</a:t>
            </a:r>
            <a:r>
              <a:rPr lang="zh-CN" altLang="en-US"/>
              <a:t>：</a:t>
            </a:r>
            <a:r>
              <a:rPr lang="en-US" altLang="zh-CN"/>
              <a:t>Sno = ’200636’</a:t>
            </a:r>
          </a:p>
          <a:p>
            <a:pPr lvl="2">
              <a:buFont typeface="Wingdings" pitchFamily="2" charset="2"/>
              <a:buNone/>
            </a:pPr>
            <a:r>
              <a:rPr lang="en-US" altLang="zh-CN"/>
              <a:t>C3</a:t>
            </a:r>
            <a:r>
              <a:rPr lang="zh-CN" altLang="en-US"/>
              <a:t>：</a:t>
            </a:r>
            <a:r>
              <a:rPr lang="en-US" altLang="zh-CN"/>
              <a:t>Sage &gt; 18</a:t>
            </a:r>
          </a:p>
          <a:p>
            <a:pPr lvl="2">
              <a:buFont typeface="Wingdings" pitchFamily="2" charset="2"/>
              <a:buNone/>
            </a:pPr>
            <a:r>
              <a:rPr lang="en-US" altLang="zh-CN"/>
              <a:t>C4</a:t>
            </a:r>
            <a:r>
              <a:rPr lang="zh-CN" altLang="en-US"/>
              <a:t>：</a:t>
            </a:r>
            <a:r>
              <a:rPr lang="en-US" altLang="zh-CN"/>
              <a:t>Sdept = ‘</a:t>
            </a:r>
            <a:r>
              <a:rPr lang="zh-CN" altLang="en-US"/>
              <a:t>计算机’ </a:t>
            </a:r>
            <a:r>
              <a:rPr lang="en-US" altLang="zh-CN"/>
              <a:t>and Sno = ’200636’</a:t>
            </a:r>
          </a:p>
          <a:p>
            <a:pPr lvl="2">
              <a:buFont typeface="Wingdings" pitchFamily="2" charset="2"/>
              <a:buNone/>
            </a:pPr>
            <a:r>
              <a:rPr lang="en-US" altLang="zh-CN"/>
              <a:t>C5</a:t>
            </a:r>
            <a:r>
              <a:rPr lang="zh-CN" altLang="en-US"/>
              <a:t>：</a:t>
            </a:r>
            <a:r>
              <a:rPr lang="en-US" altLang="zh-CN"/>
              <a:t>Sdept = ‘</a:t>
            </a:r>
            <a:r>
              <a:rPr lang="zh-CN" altLang="en-US"/>
              <a:t>计算机’ </a:t>
            </a:r>
            <a:r>
              <a:rPr lang="en-US" altLang="zh-CN"/>
              <a:t>and Sage &gt; 18</a:t>
            </a:r>
          </a:p>
          <a:p>
            <a:pPr lvl="2">
              <a:buFont typeface="Wingdings" pitchFamily="2" charset="2"/>
              <a:buNone/>
            </a:pPr>
            <a:r>
              <a:rPr lang="en-US" altLang="zh-CN"/>
              <a:t>C6</a:t>
            </a:r>
            <a:r>
              <a:rPr lang="zh-CN" altLang="en-US"/>
              <a:t>：</a:t>
            </a:r>
            <a:r>
              <a:rPr lang="en-US" altLang="zh-CN"/>
              <a:t>Sage &gt; 18 or Sdept = ‘</a:t>
            </a:r>
            <a:r>
              <a:rPr lang="zh-CN" altLang="en-US"/>
              <a:t>计算机’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6610A64-8A2F-445D-BFF7-2EC6F0303EB7}" type="slidenum">
              <a:rPr lang="zh-CN" altLang="en-US" sz="2000" smtClean="0"/>
              <a:pPr/>
              <a:t>70</a:t>
            </a:fld>
            <a:endParaRPr lang="en-US" altLang="zh-CN" sz="2000"/>
          </a:p>
        </p:txBody>
      </p:sp>
      <p:sp>
        <p:nvSpPr>
          <p:cNvPr id="7373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21F44E7-085E-4A0B-A4F1-D8DF822B4921}" type="datetime1">
              <a:rPr lang="zh-CN" altLang="en-US" sz="1800" smtClean="0"/>
              <a:pPr/>
              <a:t>2024/4/17</a:t>
            </a:fld>
            <a:endParaRPr lang="en-US" altLang="zh-CN" sz="1000"/>
          </a:p>
        </p:txBody>
      </p:sp>
      <p:sp>
        <p:nvSpPr>
          <p:cNvPr id="1622018" name="Rectangle 2"/>
          <p:cNvSpPr>
            <a:spLocks noGrp="1" noChangeArrowheads="1"/>
          </p:cNvSpPr>
          <p:nvPr>
            <p:ph type="title"/>
          </p:nvPr>
        </p:nvSpPr>
        <p:spPr/>
        <p:txBody>
          <a:bodyPr/>
          <a:lstStyle/>
          <a:p>
            <a:pPr>
              <a:defRPr/>
            </a:pPr>
            <a:r>
              <a:rPr lang="en-US" altLang="zh-CN"/>
              <a:t>5.5.2	</a:t>
            </a:r>
            <a:r>
              <a:rPr lang="zh-CN" altLang="en-US"/>
              <a:t>连接操作的代价估算</a:t>
            </a:r>
          </a:p>
        </p:txBody>
      </p:sp>
      <p:sp>
        <p:nvSpPr>
          <p:cNvPr id="73733" name="Rectangle 3"/>
          <p:cNvSpPr>
            <a:spLocks noGrp="1" noChangeArrowheads="1"/>
          </p:cNvSpPr>
          <p:nvPr>
            <p:ph type="body" idx="1"/>
          </p:nvPr>
        </p:nvSpPr>
        <p:spPr>
          <a:xfrm>
            <a:off x="650875" y="1143000"/>
            <a:ext cx="8820150" cy="4737100"/>
          </a:xfrm>
        </p:spPr>
        <p:txBody>
          <a:bodyPr/>
          <a:lstStyle/>
          <a:p>
            <a:r>
              <a:rPr lang="en-US" altLang="en-US" dirty="0"/>
              <a:t>3.	</a:t>
            </a:r>
            <a:r>
              <a:rPr lang="en-US" altLang="en-US" dirty="0" err="1"/>
              <a:t>排序合并法</a:t>
            </a:r>
            <a:endParaRPr lang="zh-CN" altLang="en-US" dirty="0"/>
          </a:p>
          <a:p>
            <a:pPr lvl="1"/>
            <a:r>
              <a:rPr lang="zh-CN" altLang="en-US" dirty="0"/>
              <a:t>如果连接表已经按照连接属性排好序，则</a:t>
            </a:r>
            <a:br>
              <a:rPr lang="zh-CN" altLang="en-US" dirty="0"/>
            </a:br>
            <a:r>
              <a:rPr lang="en-US" altLang="zh-CN" dirty="0"/>
              <a:t>cost</a:t>
            </a:r>
            <a:r>
              <a:rPr lang="zh-CN" altLang="en-US" dirty="0"/>
              <a:t>＝</a:t>
            </a:r>
            <a:r>
              <a:rPr lang="en-US" altLang="zh-CN" dirty="0"/>
              <a:t>B</a:t>
            </a:r>
            <a:r>
              <a:rPr lang="en-US" altLang="zh-CN" baseline="-25000" dirty="0"/>
              <a:t>R</a:t>
            </a:r>
            <a:r>
              <a:rPr lang="en-US" altLang="zh-CN" dirty="0"/>
              <a:t>+ B</a:t>
            </a:r>
            <a:r>
              <a:rPr lang="en-US" altLang="zh-CN" baseline="-25000" dirty="0"/>
              <a:t>S</a:t>
            </a:r>
            <a:r>
              <a:rPr lang="en-US" altLang="zh-CN" dirty="0"/>
              <a:t> + (</a:t>
            </a:r>
            <a:r>
              <a:rPr lang="en-US" altLang="zh-CN" dirty="0" err="1"/>
              <a:t>Frs</a:t>
            </a:r>
            <a:r>
              <a:rPr lang="en-US" altLang="zh-CN" dirty="0"/>
              <a:t>*Nr*Ns)/</a:t>
            </a:r>
            <a:r>
              <a:rPr lang="en-US" altLang="zh-CN" dirty="0" err="1"/>
              <a:t>Mrs</a:t>
            </a:r>
            <a:r>
              <a:rPr lang="zh-CN" altLang="en-US" dirty="0"/>
              <a:t>。</a:t>
            </a:r>
          </a:p>
          <a:p>
            <a:pPr lvl="1"/>
            <a:r>
              <a:rPr lang="zh-CN" altLang="en-US" dirty="0"/>
              <a:t>如果必须对文件排序</a:t>
            </a:r>
          </a:p>
          <a:p>
            <a:pPr lvl="2"/>
            <a:r>
              <a:rPr lang="zh-CN" altLang="en-US" dirty="0"/>
              <a:t>需要在代价函数中加上排序的代价</a:t>
            </a:r>
          </a:p>
          <a:p>
            <a:pPr lvl="2"/>
            <a:r>
              <a:rPr lang="zh-CN" altLang="en-US" dirty="0"/>
              <a:t>对于包含</a:t>
            </a:r>
            <a:r>
              <a:rPr lang="en-US" altLang="zh-CN" dirty="0"/>
              <a:t>B</a:t>
            </a:r>
            <a:r>
              <a:rPr lang="zh-CN" altLang="en-US" dirty="0"/>
              <a:t>个块的文件排序的代价大约是</a:t>
            </a:r>
            <a:r>
              <a:rPr lang="en-US" altLang="zh-CN" dirty="0"/>
              <a:t>(2*B)+(2*B*log</a:t>
            </a:r>
            <a:r>
              <a:rPr lang="en-US" altLang="zh-CN" baseline="-25000" dirty="0"/>
              <a:t>2</a:t>
            </a:r>
            <a:r>
              <a:rPr lang="en-US" altLang="zh-CN" dirty="0"/>
              <a:t>B)</a:t>
            </a:r>
          </a:p>
          <a:p>
            <a:pPr lvl="2"/>
            <a:r>
              <a:rPr lang="zh-CN" altLang="en-US" dirty="0"/>
              <a:t>因此代价函数是：</a:t>
            </a:r>
          </a:p>
          <a:p>
            <a:pPr lvl="1">
              <a:buFontTx/>
              <a:buNone/>
            </a:pPr>
            <a:r>
              <a:rPr lang="en-US" altLang="zh-CN" dirty="0"/>
              <a:t>Cost</a:t>
            </a:r>
            <a:r>
              <a:rPr lang="zh-CN" altLang="en-US" dirty="0"/>
              <a:t>＝</a:t>
            </a:r>
            <a:r>
              <a:rPr lang="en-US" altLang="zh-CN" dirty="0"/>
              <a:t>(2* B</a:t>
            </a:r>
            <a:r>
              <a:rPr lang="en-US" altLang="zh-CN" baseline="-25000" dirty="0"/>
              <a:t>R</a:t>
            </a:r>
            <a:r>
              <a:rPr lang="en-US" altLang="zh-CN" dirty="0"/>
              <a:t>)+(2* B</a:t>
            </a:r>
            <a:r>
              <a:rPr lang="en-US" altLang="zh-CN" baseline="-25000" dirty="0"/>
              <a:t>R</a:t>
            </a:r>
            <a:r>
              <a:rPr lang="en-US" altLang="zh-CN" dirty="0"/>
              <a:t>*log2 B</a:t>
            </a:r>
            <a:r>
              <a:rPr lang="en-US" altLang="zh-CN" baseline="-25000" dirty="0"/>
              <a:t>R</a:t>
            </a:r>
            <a:r>
              <a:rPr lang="en-US" altLang="zh-CN" dirty="0"/>
              <a:t>)+ (2* B</a:t>
            </a:r>
            <a:r>
              <a:rPr lang="en-US" altLang="zh-CN" baseline="-25000" dirty="0"/>
              <a:t>S</a:t>
            </a:r>
            <a:r>
              <a:rPr lang="en-US" altLang="zh-CN" dirty="0"/>
              <a:t>) +(2*Bs*log2Bs)+B</a:t>
            </a:r>
            <a:r>
              <a:rPr lang="en-US" altLang="zh-CN" baseline="-25000" dirty="0"/>
              <a:t>R</a:t>
            </a:r>
            <a:r>
              <a:rPr lang="en-US" altLang="zh-CN" dirty="0"/>
              <a:t>+B</a:t>
            </a:r>
            <a:r>
              <a:rPr lang="en-US" altLang="zh-CN" baseline="-25000" dirty="0"/>
              <a:t>S</a:t>
            </a:r>
            <a:r>
              <a:rPr lang="en-US" altLang="zh-CN" dirty="0"/>
              <a:t>+(</a:t>
            </a:r>
            <a:r>
              <a:rPr lang="en-US" altLang="zh-CN" dirty="0" err="1"/>
              <a:t>Frs</a:t>
            </a:r>
            <a:r>
              <a:rPr lang="en-US" altLang="zh-CN" dirty="0"/>
              <a:t>*Nr*Ns)/</a:t>
            </a:r>
            <a:r>
              <a:rPr lang="en-US" altLang="zh-CN" dirty="0" err="1"/>
              <a:t>Mrs</a:t>
            </a:r>
            <a:r>
              <a:rPr lang="en-US" altLang="zh-CN" dirty="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846F930-3E4B-4085-94D6-AA2F584B1114}" type="slidenum">
              <a:rPr lang="zh-CN" altLang="en-US" sz="2000" smtClean="0"/>
              <a:pPr/>
              <a:t>71</a:t>
            </a:fld>
            <a:endParaRPr lang="en-US" altLang="zh-CN" sz="2000"/>
          </a:p>
        </p:txBody>
      </p:sp>
      <p:sp>
        <p:nvSpPr>
          <p:cNvPr id="7475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1BF5817-6EEC-482E-BB3D-36AA037D5051}" type="datetime1">
              <a:rPr lang="zh-CN" altLang="en-US" sz="1800" smtClean="0"/>
              <a:pPr/>
              <a:t>2024/4/17</a:t>
            </a:fld>
            <a:endParaRPr lang="en-US" altLang="zh-CN" sz="1000"/>
          </a:p>
        </p:txBody>
      </p:sp>
      <p:sp>
        <p:nvSpPr>
          <p:cNvPr id="1561602" name="Rectangle 2"/>
          <p:cNvSpPr>
            <a:spLocks noGrp="1" noChangeArrowheads="1"/>
          </p:cNvSpPr>
          <p:nvPr>
            <p:ph type="title"/>
          </p:nvPr>
        </p:nvSpPr>
        <p:spPr/>
        <p:txBody>
          <a:bodyPr/>
          <a:lstStyle/>
          <a:p>
            <a:pPr>
              <a:defRPr/>
            </a:pPr>
            <a:r>
              <a:rPr lang="en-US" altLang="en-US"/>
              <a:t>5.6</a:t>
            </a:r>
            <a:r>
              <a:rPr lang="en-US" altLang="zh-CN"/>
              <a:t> </a:t>
            </a:r>
            <a:r>
              <a:rPr lang="en-US" altLang="en-US"/>
              <a:t>小结</a:t>
            </a:r>
            <a:endParaRPr lang="zh-CN" altLang="en-US"/>
          </a:p>
        </p:txBody>
      </p:sp>
      <p:sp>
        <p:nvSpPr>
          <p:cNvPr id="74757" name="Rectangle 3"/>
          <p:cNvSpPr>
            <a:spLocks noGrp="1" noChangeArrowheads="1"/>
          </p:cNvSpPr>
          <p:nvPr>
            <p:ph type="body" idx="1"/>
          </p:nvPr>
        </p:nvSpPr>
        <p:spPr>
          <a:xfrm>
            <a:off x="650875" y="1143000"/>
            <a:ext cx="8820150" cy="4610100"/>
          </a:xfrm>
        </p:spPr>
        <p:txBody>
          <a:bodyPr/>
          <a:lstStyle/>
          <a:p>
            <a:pPr>
              <a:spcBef>
                <a:spcPct val="0"/>
              </a:spcBef>
            </a:pPr>
            <a:r>
              <a:rPr lang="zh-CN" altLang="en-US"/>
              <a:t>查询处理和查询优化的一般过程，以及查询处理的一些典型的实现算法 </a:t>
            </a:r>
          </a:p>
          <a:p>
            <a:pPr>
              <a:spcBef>
                <a:spcPct val="0"/>
              </a:spcBef>
            </a:pPr>
            <a:r>
              <a:rPr lang="zh-CN" altLang="en-US"/>
              <a:t>查询优化技术</a:t>
            </a:r>
          </a:p>
          <a:p>
            <a:pPr lvl="1">
              <a:spcBef>
                <a:spcPct val="0"/>
              </a:spcBef>
            </a:pPr>
            <a:r>
              <a:rPr lang="zh-CN" altLang="en-US"/>
              <a:t>代数优化技术是指关系代数表达式的优化，即按照一定的规则，改变代数表达式中操作的次序和组合</a:t>
            </a:r>
            <a:r>
              <a:rPr lang="en-US" altLang="zh-CN"/>
              <a:t>,</a:t>
            </a:r>
            <a:r>
              <a:rPr lang="zh-CN" altLang="en-US"/>
              <a:t>使查询执行更高效 </a:t>
            </a:r>
          </a:p>
          <a:p>
            <a:pPr lvl="1">
              <a:spcBef>
                <a:spcPct val="0"/>
              </a:spcBef>
            </a:pPr>
            <a:r>
              <a:rPr lang="zh-CN" altLang="en-US"/>
              <a:t>基于存取路径的优化是指存取路径和底层操作算法的选择和优化 </a:t>
            </a:r>
          </a:p>
          <a:p>
            <a:pPr lvl="1">
              <a:spcBef>
                <a:spcPct val="0"/>
              </a:spcBef>
            </a:pPr>
            <a:r>
              <a:rPr lang="zh-CN" altLang="en-US"/>
              <a:t>代价估算的优化是对多个查询策略的优化选择，代价估算优化开销较大，而且产生所有的执行策略也是不太可能的，因此将产生的执行策略的数目保持在一定范围内才是比较合理的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CA0B8A9-B42C-4A35-994C-D8CA37335559}" type="slidenum">
              <a:rPr lang="zh-CN" altLang="en-US" sz="2000" smtClean="0"/>
              <a:pPr/>
              <a:t>72</a:t>
            </a:fld>
            <a:endParaRPr lang="en-US" altLang="zh-CN" sz="2000"/>
          </a:p>
        </p:txBody>
      </p:sp>
      <p:sp>
        <p:nvSpPr>
          <p:cNvPr id="7577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94DD74C-D78F-472A-BB2A-49EB2EA0BACA}" type="datetime1">
              <a:rPr lang="zh-CN" altLang="en-US" sz="1800" smtClean="0"/>
              <a:pPr/>
              <a:t>2024/4/17</a:t>
            </a:fld>
            <a:endParaRPr lang="en-US" altLang="zh-CN" sz="1000"/>
          </a:p>
        </p:txBody>
      </p:sp>
      <p:sp>
        <p:nvSpPr>
          <p:cNvPr id="1655810" name="Rectangle 2"/>
          <p:cNvSpPr>
            <a:spLocks noGrp="1" noChangeArrowheads="1"/>
          </p:cNvSpPr>
          <p:nvPr>
            <p:ph type="title"/>
          </p:nvPr>
        </p:nvSpPr>
        <p:spPr/>
        <p:txBody>
          <a:bodyPr/>
          <a:lstStyle/>
          <a:p>
            <a:pPr>
              <a:defRPr/>
            </a:pPr>
            <a:r>
              <a:rPr lang="en-US" altLang="en-US"/>
              <a:t>5.6</a:t>
            </a:r>
            <a:r>
              <a:rPr lang="en-US" altLang="zh-CN"/>
              <a:t> </a:t>
            </a:r>
            <a:r>
              <a:rPr lang="en-US" altLang="en-US"/>
              <a:t>小结</a:t>
            </a:r>
            <a:endParaRPr lang="zh-CN" altLang="en-US"/>
          </a:p>
        </p:txBody>
      </p:sp>
      <p:sp>
        <p:nvSpPr>
          <p:cNvPr id="75781" name="Rectangle 3"/>
          <p:cNvSpPr>
            <a:spLocks noGrp="1" noChangeArrowheads="1"/>
          </p:cNvSpPr>
          <p:nvPr>
            <p:ph type="body" idx="1"/>
          </p:nvPr>
        </p:nvSpPr>
        <p:spPr>
          <a:xfrm>
            <a:off x="650875" y="1143000"/>
            <a:ext cx="8820150" cy="4740275"/>
          </a:xfrm>
        </p:spPr>
        <p:txBody>
          <a:bodyPr/>
          <a:lstStyle/>
          <a:p>
            <a:pPr>
              <a:spcBef>
                <a:spcPct val="20000"/>
              </a:spcBef>
            </a:pPr>
            <a:r>
              <a:rPr lang="zh-CN" altLang="en-US" dirty="0"/>
              <a:t>解释执行的系统，优化开销包含在查询总开销之中。</a:t>
            </a:r>
          </a:p>
          <a:p>
            <a:pPr lvl="1">
              <a:spcBef>
                <a:spcPct val="20000"/>
              </a:spcBef>
            </a:pPr>
            <a:r>
              <a:rPr lang="zh-CN" altLang="en-US" dirty="0"/>
              <a:t>全面的优化会延长系统的响应时间。</a:t>
            </a:r>
          </a:p>
          <a:p>
            <a:pPr lvl="1">
              <a:spcBef>
                <a:spcPct val="20000"/>
              </a:spcBef>
            </a:pPr>
            <a:r>
              <a:rPr lang="zh-CN" altLang="en-US" dirty="0"/>
              <a:t>启发式规则优化是定性的选择，适合解释执行的系统。</a:t>
            </a:r>
          </a:p>
          <a:p>
            <a:pPr>
              <a:spcBef>
                <a:spcPct val="20000"/>
              </a:spcBef>
            </a:pPr>
            <a:r>
              <a:rPr lang="zh-CN" altLang="en-US" dirty="0"/>
              <a:t>在编译模式下查询优化后被存储起来，稍后运行。</a:t>
            </a:r>
          </a:p>
          <a:p>
            <a:pPr lvl="1">
              <a:spcBef>
                <a:spcPct val="20000"/>
              </a:spcBef>
            </a:pPr>
            <a:r>
              <a:rPr lang="zh-CN" altLang="en-US" dirty="0"/>
              <a:t>编译执行的系统中查询优化和查询执行是分开的，可以采用精细复杂一些的基于代价的优化方法。</a:t>
            </a:r>
          </a:p>
          <a:p>
            <a:pPr lvl="1">
              <a:spcBef>
                <a:spcPct val="20000"/>
              </a:spcBef>
            </a:pPr>
            <a:r>
              <a:rPr lang="zh-CN" altLang="en-US" dirty="0"/>
              <a:t>使用代价估算的优化方法需要能够准确地估算查询代价才能比较不同的查询策略，这种方法比较适合在编译模式下使用。</a:t>
            </a:r>
          </a:p>
          <a:p>
            <a:pPr>
              <a:spcBef>
                <a:spcPct val="20000"/>
              </a:spcBef>
            </a:pPr>
            <a:r>
              <a:rPr lang="zh-CN" altLang="en-US" dirty="0"/>
              <a:t>因此，查询优化器应该综合这些因素确定优化方案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796B040-53F4-423A-B766-2FACFB7E5456}" type="slidenum">
              <a:rPr lang="zh-CN" altLang="en-US" sz="2000" smtClean="0"/>
              <a:pPr/>
              <a:t>73</a:t>
            </a:fld>
            <a:endParaRPr lang="en-US" altLang="zh-CN" sz="2000"/>
          </a:p>
        </p:txBody>
      </p:sp>
      <p:sp>
        <p:nvSpPr>
          <p:cNvPr id="7680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A090B52-4FDF-4EE5-BEC8-510D4DAA5CC0}" type="datetime1">
              <a:rPr lang="zh-CN" altLang="en-US" sz="1800" smtClean="0"/>
              <a:pPr/>
              <a:t>2024/4/17</a:t>
            </a:fld>
            <a:endParaRPr lang="en-US" altLang="zh-CN" sz="1000"/>
          </a:p>
        </p:txBody>
      </p:sp>
      <p:sp>
        <p:nvSpPr>
          <p:cNvPr id="1623042" name="Rectangle 2"/>
          <p:cNvSpPr>
            <a:spLocks noGrp="1" noChangeArrowheads="1"/>
          </p:cNvSpPr>
          <p:nvPr>
            <p:ph type="title"/>
          </p:nvPr>
        </p:nvSpPr>
        <p:spPr/>
        <p:txBody>
          <a:bodyPr/>
          <a:lstStyle/>
          <a:p>
            <a:pPr>
              <a:defRPr/>
            </a:pPr>
            <a:r>
              <a:rPr lang="en-US" altLang="en-US"/>
              <a:t>5.6 小  结</a:t>
            </a:r>
            <a:endParaRPr lang="zh-CN" altLang="en-US"/>
          </a:p>
        </p:txBody>
      </p:sp>
      <p:sp>
        <p:nvSpPr>
          <p:cNvPr id="76805" name="Rectangle 3"/>
          <p:cNvSpPr>
            <a:spLocks noGrp="1" noChangeArrowheads="1"/>
          </p:cNvSpPr>
          <p:nvPr>
            <p:ph type="body" idx="1"/>
          </p:nvPr>
        </p:nvSpPr>
        <p:spPr>
          <a:xfrm>
            <a:off x="650875" y="1143000"/>
            <a:ext cx="8820150" cy="3286125"/>
          </a:xfrm>
        </p:spPr>
        <p:txBody>
          <a:bodyPr/>
          <a:lstStyle/>
          <a:p>
            <a:r>
              <a:rPr lang="zh-CN" altLang="en-US"/>
              <a:t>比较复杂的查询，尤其是涉及连接和嵌套的查询</a:t>
            </a:r>
          </a:p>
          <a:p>
            <a:pPr lvl="1"/>
            <a:r>
              <a:rPr lang="zh-CN" altLang="en-US"/>
              <a:t>不要把优化的任务全部放在</a:t>
            </a:r>
            <a:r>
              <a:rPr lang="en-US" altLang="zh-CN"/>
              <a:t>RDBMS</a:t>
            </a:r>
            <a:r>
              <a:rPr lang="zh-CN" altLang="en-US"/>
              <a:t>上</a:t>
            </a:r>
          </a:p>
          <a:p>
            <a:pPr lvl="1"/>
            <a:r>
              <a:rPr lang="zh-CN" altLang="en-US"/>
              <a:t>应该找出</a:t>
            </a:r>
            <a:r>
              <a:rPr lang="en-US" altLang="zh-CN"/>
              <a:t>RDBMS</a:t>
            </a:r>
            <a:r>
              <a:rPr lang="zh-CN" altLang="en-US"/>
              <a:t>的优化规律，以写出适合</a:t>
            </a:r>
            <a:r>
              <a:rPr lang="en-US" altLang="zh-CN"/>
              <a:t>RDBMS</a:t>
            </a:r>
            <a:r>
              <a:rPr lang="zh-CN" altLang="en-US"/>
              <a:t>自动优化的</a:t>
            </a:r>
            <a:r>
              <a:rPr lang="en-US" altLang="zh-CN"/>
              <a:t>SQL</a:t>
            </a:r>
            <a:r>
              <a:rPr lang="zh-CN" altLang="en-US"/>
              <a:t>语句 </a:t>
            </a:r>
          </a:p>
          <a:p>
            <a:endParaRPr lang="zh-CN" altLang="en-US"/>
          </a:p>
          <a:p>
            <a:r>
              <a:rPr lang="zh-CN" altLang="en-US"/>
              <a:t>对于</a:t>
            </a:r>
            <a:r>
              <a:rPr lang="en-US" altLang="zh-CN"/>
              <a:t>RDBMS</a:t>
            </a:r>
            <a:r>
              <a:rPr lang="zh-CN" altLang="en-US"/>
              <a:t>不能优化的查询需要重写查询语句，进行手工调整以优化性能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p:cNvSpPr>
            <a:spLocks noChangeArrowheads="1"/>
          </p:cNvSpPr>
          <p:nvPr/>
        </p:nvSpPr>
        <p:spPr bwMode="auto">
          <a:xfrm>
            <a:off x="2557463" y="1708150"/>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pPr>
              <a:defRPr/>
            </a:pPr>
            <a:r>
              <a:rPr lang="zh-CN" altLang="en-US" sz="4800" b="1" dirty="0">
                <a:solidFill>
                  <a:schemeClr val="bg1"/>
                </a:solidFill>
                <a:effectLst>
                  <a:outerShdw blurRad="38100" dist="38100" dir="2700000" algn="tl">
                    <a:srgbClr val="000000"/>
                  </a:outerShdw>
                </a:effectLst>
                <a:latin typeface="Times New Roman" pitchFamily="18" charset="0"/>
                <a:ea typeface=""/>
              </a:rPr>
              <a:t>作     业</a:t>
            </a:r>
            <a:endParaRPr lang="zh-CN" altLang="en-US" sz="4800" dirty="0">
              <a:solidFill>
                <a:schemeClr val="bg1"/>
              </a:solidFill>
              <a:effectLst>
                <a:outerShdw blurRad="38100" dist="38100" dir="2700000" algn="tl">
                  <a:srgbClr val="000000"/>
                </a:outerShdw>
              </a:effectLst>
              <a:latin typeface="Times New Roman" pitchFamily="18" charset="0"/>
              <a:ea typeface=""/>
            </a:endParaRPr>
          </a:p>
          <a:p>
            <a:pPr>
              <a:defRPr/>
            </a:pPr>
            <a:r>
              <a:rPr lang="en-US" altLang="zh-CN" sz="4800" b="1" dirty="0">
                <a:solidFill>
                  <a:schemeClr val="bg1"/>
                </a:solidFill>
                <a:latin typeface="Arial" pitchFamily="34" charset="0"/>
                <a:ea typeface="宋体" pitchFamily="2" charset="-122"/>
              </a:rPr>
              <a:t>P112</a:t>
            </a:r>
            <a:r>
              <a:rPr lang="zh-CN" altLang="en-US" sz="4800" b="1" dirty="0">
                <a:solidFill>
                  <a:schemeClr val="bg1"/>
                </a:solidFill>
                <a:effectLst>
                  <a:outerShdw blurRad="38100" dist="38100" dir="2700000" algn="tl">
                    <a:srgbClr val="000000"/>
                  </a:outerShdw>
                </a:effectLst>
                <a:latin typeface="Times New Roman" pitchFamily="18" charset="0"/>
                <a:ea typeface="宋体" pitchFamily="2" charset="-122"/>
              </a:rPr>
              <a:t>习题</a:t>
            </a:r>
            <a:r>
              <a:rPr lang="en-US" altLang="zh-CN" sz="4800" b="1" dirty="0">
                <a:solidFill>
                  <a:schemeClr val="bg1"/>
                </a:solidFill>
                <a:effectLst>
                  <a:outerShdw blurRad="38100" dist="38100" dir="2700000" algn="tl">
                    <a:srgbClr val="000000"/>
                  </a:outerShdw>
                </a:effectLst>
                <a:latin typeface="Arial" pitchFamily="34" charset="0"/>
                <a:ea typeface="宋体" pitchFamily="2" charset="-122"/>
              </a:rPr>
              <a:t>6</a:t>
            </a:r>
            <a:r>
              <a:rPr lang="zh-CN" altLang="en-US" sz="4800" b="1" dirty="0">
                <a:solidFill>
                  <a:schemeClr val="bg1"/>
                </a:solidFill>
                <a:effectLst>
                  <a:outerShdw blurRad="38100" dist="38100" dir="2700000" algn="tl">
                    <a:srgbClr val="000000"/>
                  </a:outerShdw>
                </a:effectLst>
                <a:latin typeface="Arial" pitchFamily="34" charset="0"/>
                <a:ea typeface="宋体" pitchFamily="2" charset="-122"/>
              </a:rPr>
              <a:t>，</a:t>
            </a:r>
            <a:endParaRPr lang="en-US" altLang="zh-CN" sz="4800" b="1" dirty="0">
              <a:solidFill>
                <a:schemeClr val="bg1"/>
              </a:solidFill>
              <a:effectLst>
                <a:outerShdw blurRad="38100" dist="38100" dir="2700000" algn="tl">
                  <a:srgbClr val="000000"/>
                </a:outerShdw>
              </a:effectLst>
              <a:latin typeface="Arial" pitchFamily="34" charset="0"/>
              <a:ea typeface="宋体" pitchFamily="2" charset="-122"/>
            </a:endParaRPr>
          </a:p>
          <a:p>
            <a:pPr>
              <a:defRPr/>
            </a:pPr>
            <a:r>
              <a:rPr lang="zh-CN" altLang="en-US" sz="4800" b="1" dirty="0">
                <a:solidFill>
                  <a:schemeClr val="bg1"/>
                </a:solidFill>
                <a:effectLst>
                  <a:outerShdw blurRad="38100" dist="38100" dir="2700000" algn="tl">
                    <a:srgbClr val="000000"/>
                  </a:outerShdw>
                </a:effectLst>
                <a:latin typeface="Arial" pitchFamily="34" charset="0"/>
                <a:ea typeface="宋体" pitchFamily="2" charset="-122"/>
              </a:rPr>
              <a:t>附加题</a:t>
            </a:r>
            <a:endParaRPr lang="en-US" altLang="zh-CN" sz="4800" b="1" dirty="0">
              <a:solidFill>
                <a:schemeClr val="bg1"/>
              </a:solidFill>
              <a:effectLst>
                <a:outerShdw blurRad="38100" dist="38100" dir="2700000" algn="tl">
                  <a:srgbClr val="000000"/>
                </a:outerShdw>
              </a:effectLst>
              <a:latin typeface="Arial" pitchFamily="34" charset="0"/>
              <a:ea typeface="宋体" pitchFamily="2" charset="-122"/>
            </a:endParaRPr>
          </a:p>
        </p:txBody>
      </p:sp>
      <p:grpSp>
        <p:nvGrpSpPr>
          <p:cNvPr id="77827" name="Group 3"/>
          <p:cNvGrpSpPr>
            <a:grpSpLocks/>
          </p:cNvGrpSpPr>
          <p:nvPr/>
        </p:nvGrpSpPr>
        <p:grpSpPr bwMode="auto">
          <a:xfrm>
            <a:off x="992188" y="1628775"/>
            <a:ext cx="1700212" cy="2743200"/>
            <a:chOff x="202" y="926"/>
            <a:chExt cx="1939" cy="2770"/>
          </a:xfrm>
        </p:grpSpPr>
        <p:sp>
          <p:nvSpPr>
            <p:cNvPr id="77846" name="Freeform 4"/>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77847" name="Freeform 5"/>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a:p>
          </p:txBody>
        </p:sp>
        <p:grpSp>
          <p:nvGrpSpPr>
            <p:cNvPr id="77848" name="Group 6"/>
            <p:cNvGrpSpPr>
              <a:grpSpLocks/>
            </p:cNvGrpSpPr>
            <p:nvPr/>
          </p:nvGrpSpPr>
          <p:grpSpPr bwMode="auto">
            <a:xfrm>
              <a:off x="532" y="1062"/>
              <a:ext cx="1572" cy="2612"/>
              <a:chOff x="532" y="1062"/>
              <a:chExt cx="1572" cy="2612"/>
            </a:xfrm>
          </p:grpSpPr>
          <p:sp>
            <p:nvSpPr>
              <p:cNvPr id="77849" name="Freeform 7"/>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0" name="Freeform 8"/>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1" name="Freeform 9"/>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2" name="Freeform 10"/>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3" name="Freeform 11"/>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4" name="Freeform 12"/>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5" name="Freeform 13"/>
              <p:cNvSpPr>
                <a:spLocks/>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6" name="Freeform 14"/>
              <p:cNvSpPr>
                <a:spLocks/>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7" name="Freeform 15"/>
              <p:cNvSpPr>
                <a:spLocks/>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8" name="Freeform 16"/>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9" name="Freeform 17"/>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60" name="Freeform 18"/>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61" name="Freeform 19"/>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62" name="Freeform 20"/>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63" name="Freeform 21"/>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64" name="Freeform 22"/>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a:p>
            </p:txBody>
          </p:sp>
        </p:grpSp>
      </p:grpSp>
      <p:grpSp>
        <p:nvGrpSpPr>
          <p:cNvPr id="77828" name="Group 23"/>
          <p:cNvGrpSpPr>
            <a:grpSpLocks/>
          </p:cNvGrpSpPr>
          <p:nvPr/>
        </p:nvGrpSpPr>
        <p:grpSpPr bwMode="auto">
          <a:xfrm>
            <a:off x="7510463" y="1781175"/>
            <a:ext cx="1816100" cy="2514600"/>
            <a:chOff x="3594" y="1043"/>
            <a:chExt cx="2012" cy="2574"/>
          </a:xfrm>
        </p:grpSpPr>
        <p:sp>
          <p:nvSpPr>
            <p:cNvPr id="77829" name="Freeform 24"/>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77830" name="Freeform 25"/>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1" name="Freeform 26"/>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2" name="Freeform 27"/>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3" name="Freeform 28"/>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4" name="Freeform 29"/>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5" name="Freeform 30"/>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6" name="Freeform 31"/>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7" name="Freeform 32"/>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8" name="Freeform 33"/>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7839" name="Freeform 34"/>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0" name="Freeform 35"/>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1" name="Freeform 36"/>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2" name="Freeform 37"/>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3" name="Freeform 38"/>
            <p:cNvSpPr>
              <a:spLocks/>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4" name="Freeform 39"/>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5" name="Freeform 40"/>
            <p:cNvSpPr>
              <a:spLocks/>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a:xfrm>
            <a:off x="344489" y="1143000"/>
            <a:ext cx="9289032" cy="4924425"/>
          </a:xfrm>
        </p:spPr>
        <p:txBody>
          <a:bodyPr/>
          <a:lstStyle/>
          <a:p>
            <a:pPr>
              <a:lnSpc>
                <a:spcPct val="100000"/>
              </a:lnSpc>
              <a:spcBef>
                <a:spcPts val="0"/>
              </a:spcBef>
            </a:pPr>
            <a:r>
              <a:rPr lang="en-US" altLang="zh-CN" sz="1800" b="0" dirty="0"/>
              <a:t>6. </a:t>
            </a:r>
            <a:r>
              <a:rPr lang="zh-CN" altLang="en-US" sz="2000" b="0" dirty="0"/>
              <a:t>假设有</a:t>
            </a:r>
            <a:r>
              <a:rPr lang="en-US" altLang="zh-CN" sz="2000" b="0" dirty="0"/>
              <a:t>S</a:t>
            </a:r>
            <a:r>
              <a:rPr lang="zh-CN" altLang="en-US" sz="2000" b="0" dirty="0"/>
              <a:t>（供应商）、</a:t>
            </a:r>
            <a:r>
              <a:rPr lang="en-US" altLang="zh-CN" sz="2000" b="0" dirty="0"/>
              <a:t>P</a:t>
            </a:r>
            <a:r>
              <a:rPr lang="zh-CN" altLang="en-US" sz="2000" b="0" dirty="0"/>
              <a:t>（零件）和</a:t>
            </a:r>
            <a:r>
              <a:rPr lang="en-US" altLang="zh-CN" sz="2000" b="0" dirty="0"/>
              <a:t>SP</a:t>
            </a:r>
            <a:r>
              <a:rPr lang="zh-CN" altLang="en-US" sz="2000" b="0" dirty="0"/>
              <a:t>（供应关系）三个关系，关系模式如下：</a:t>
            </a:r>
          </a:p>
          <a:p>
            <a:pPr marL="768350" lvl="2" indent="0">
              <a:lnSpc>
                <a:spcPct val="100000"/>
              </a:lnSpc>
              <a:spcBef>
                <a:spcPts val="0"/>
              </a:spcBef>
              <a:buNone/>
            </a:pPr>
            <a:r>
              <a:rPr lang="en-US" altLang="zh-CN" sz="2000" b="0" dirty="0"/>
              <a:t>S (SNO, SNAME, CITY)</a:t>
            </a:r>
          </a:p>
          <a:p>
            <a:pPr marL="768350" lvl="2" indent="0">
              <a:lnSpc>
                <a:spcPct val="100000"/>
              </a:lnSpc>
              <a:spcBef>
                <a:spcPts val="0"/>
              </a:spcBef>
              <a:buNone/>
            </a:pPr>
            <a:r>
              <a:rPr lang="en-US" altLang="zh-CN" sz="2000" b="0" dirty="0"/>
              <a:t>P (PNO, PNAME, WEIGHT, SIZE)</a:t>
            </a:r>
          </a:p>
          <a:p>
            <a:pPr marL="768350" lvl="2" indent="0">
              <a:lnSpc>
                <a:spcPct val="100000"/>
              </a:lnSpc>
              <a:spcBef>
                <a:spcPts val="0"/>
              </a:spcBef>
              <a:buNone/>
            </a:pPr>
            <a:r>
              <a:rPr lang="en-US" altLang="zh-CN" sz="2000" b="0" dirty="0"/>
              <a:t>SP(SNO, PNO, DEPT, QUAN)</a:t>
            </a:r>
          </a:p>
          <a:p>
            <a:pPr marL="390525" lvl="1" indent="0">
              <a:lnSpc>
                <a:spcPct val="100000"/>
              </a:lnSpc>
              <a:spcBef>
                <a:spcPts val="0"/>
              </a:spcBef>
              <a:buNone/>
            </a:pPr>
            <a:r>
              <a:rPr lang="zh-CN" altLang="en-US" sz="2000" b="0" dirty="0"/>
              <a:t>其中，</a:t>
            </a:r>
            <a:r>
              <a:rPr lang="en-US" altLang="zh-CN" sz="2000" b="0" dirty="0"/>
              <a:t>SNO</a:t>
            </a:r>
            <a:r>
              <a:rPr lang="zh-CN" altLang="en-US" sz="2000" b="0" dirty="0"/>
              <a:t>表示供应商编号，</a:t>
            </a:r>
            <a:r>
              <a:rPr lang="en-US" altLang="zh-CN" sz="2000" b="0" dirty="0"/>
              <a:t>SNAME</a:t>
            </a:r>
            <a:r>
              <a:rPr lang="zh-CN" altLang="en-US" sz="2000" b="0" dirty="0"/>
              <a:t>表示供应商名称，</a:t>
            </a:r>
            <a:r>
              <a:rPr lang="en-US" altLang="zh-CN" sz="2000" b="0" dirty="0"/>
              <a:t>CITY</a:t>
            </a:r>
            <a:r>
              <a:rPr lang="zh-CN" altLang="en-US" sz="2000" b="0" dirty="0"/>
              <a:t>表示供应商所在的城市，</a:t>
            </a:r>
            <a:r>
              <a:rPr lang="en-US" altLang="zh-CN" sz="2000" b="0" dirty="0"/>
              <a:t>PNO</a:t>
            </a:r>
            <a:r>
              <a:rPr lang="zh-CN" altLang="en-US" sz="2000" b="0" dirty="0"/>
              <a:t>表示零件编号，</a:t>
            </a:r>
            <a:r>
              <a:rPr lang="en-US" altLang="zh-CN" sz="2000" b="0" dirty="0"/>
              <a:t>PNAME</a:t>
            </a:r>
            <a:r>
              <a:rPr lang="zh-CN" altLang="en-US" sz="2000" b="0" dirty="0"/>
              <a:t>表示零件名称，</a:t>
            </a:r>
            <a:r>
              <a:rPr lang="en-US" altLang="zh-CN" sz="2000" b="0" dirty="0"/>
              <a:t>WEIGHT</a:t>
            </a:r>
            <a:r>
              <a:rPr lang="zh-CN" altLang="en-US" sz="2000" b="0" dirty="0"/>
              <a:t>表示零件重量，</a:t>
            </a:r>
            <a:r>
              <a:rPr lang="en-US" altLang="zh-CN" sz="2000" b="0" dirty="0"/>
              <a:t>SIZE</a:t>
            </a:r>
            <a:r>
              <a:rPr lang="zh-CN" altLang="en-US" sz="2000" b="0" dirty="0"/>
              <a:t>表示零件大小，</a:t>
            </a:r>
            <a:r>
              <a:rPr lang="en-US" altLang="zh-CN" sz="2000" b="0" dirty="0"/>
              <a:t>DEPT</a:t>
            </a:r>
            <a:r>
              <a:rPr lang="zh-CN" altLang="en-US" sz="2000" b="0" dirty="0"/>
              <a:t>表示被供应零件的部门，</a:t>
            </a:r>
            <a:r>
              <a:rPr lang="en-US" altLang="zh-CN" sz="2000" b="0" dirty="0"/>
              <a:t>QUAN</a:t>
            </a:r>
            <a:r>
              <a:rPr lang="zh-CN" altLang="en-US" sz="2000" b="0" dirty="0"/>
              <a:t>表示被供应的数量。</a:t>
            </a:r>
          </a:p>
          <a:p>
            <a:pPr marL="390525" lvl="1" indent="0">
              <a:lnSpc>
                <a:spcPct val="100000"/>
              </a:lnSpc>
              <a:spcBef>
                <a:spcPts val="0"/>
              </a:spcBef>
              <a:buNone/>
            </a:pPr>
            <a:r>
              <a:rPr lang="zh-CN" altLang="en-US" sz="2000" b="0" dirty="0"/>
              <a:t>设有如下查询语句：</a:t>
            </a:r>
          </a:p>
          <a:p>
            <a:pPr marL="390525" lvl="1" indent="0">
              <a:lnSpc>
                <a:spcPct val="100000"/>
              </a:lnSpc>
              <a:spcBef>
                <a:spcPts val="0"/>
              </a:spcBef>
              <a:buNone/>
            </a:pPr>
            <a:r>
              <a:rPr lang="en-US" altLang="zh-CN" sz="2000" b="0" dirty="0"/>
              <a:t>SELECT SNAME</a:t>
            </a:r>
          </a:p>
          <a:p>
            <a:pPr marL="390525" lvl="1" indent="0">
              <a:lnSpc>
                <a:spcPct val="100000"/>
              </a:lnSpc>
              <a:spcBef>
                <a:spcPts val="0"/>
              </a:spcBef>
              <a:buNone/>
            </a:pPr>
            <a:r>
              <a:rPr lang="en-US" altLang="zh-CN" sz="2000" b="0" dirty="0"/>
              <a:t>	FROM S,P,SP</a:t>
            </a:r>
          </a:p>
          <a:p>
            <a:pPr marL="390525" lvl="1" indent="0">
              <a:lnSpc>
                <a:spcPct val="100000"/>
              </a:lnSpc>
              <a:spcBef>
                <a:spcPts val="0"/>
              </a:spcBef>
              <a:buNone/>
            </a:pPr>
            <a:r>
              <a:rPr lang="en-US" altLang="zh-CN" sz="2000" b="0" dirty="0"/>
              <a:t>	WHERE S.SNO=SP.SNO and SP.PNO=P.PNO </a:t>
            </a:r>
          </a:p>
          <a:p>
            <a:pPr marL="390525" lvl="1" indent="0">
              <a:lnSpc>
                <a:spcPct val="100000"/>
              </a:lnSpc>
              <a:spcBef>
                <a:spcPts val="0"/>
              </a:spcBef>
              <a:buNone/>
            </a:pPr>
            <a:r>
              <a:rPr lang="en-US" altLang="zh-CN" sz="2000" b="0" dirty="0"/>
              <a:t>		and S.CITY=’GUANGZHOU’ and P.PNAME=’BOLT’ and SP.QUAN&gt;10000</a:t>
            </a:r>
          </a:p>
          <a:p>
            <a:pPr marL="390525" lvl="1" indent="0">
              <a:lnSpc>
                <a:spcPct val="100000"/>
              </a:lnSpc>
              <a:spcBef>
                <a:spcPts val="0"/>
              </a:spcBef>
              <a:buNone/>
            </a:pPr>
            <a:r>
              <a:rPr lang="zh-CN" altLang="en-US" sz="2000" b="0" dirty="0"/>
              <a:t>（</a:t>
            </a:r>
            <a:r>
              <a:rPr lang="en-US" altLang="zh-CN" sz="2000" b="0" dirty="0"/>
              <a:t>1</a:t>
            </a:r>
            <a:r>
              <a:rPr lang="zh-CN" altLang="en-US" sz="2000" b="0" dirty="0"/>
              <a:t>）写出该查询的关系代数表达式</a:t>
            </a:r>
          </a:p>
          <a:p>
            <a:pPr marL="390525" lvl="1" indent="0">
              <a:lnSpc>
                <a:spcPct val="100000"/>
              </a:lnSpc>
              <a:spcBef>
                <a:spcPts val="0"/>
              </a:spcBef>
              <a:buNone/>
            </a:pPr>
            <a:r>
              <a:rPr lang="zh-CN" altLang="en-US" sz="2000" b="0" dirty="0"/>
              <a:t>（</a:t>
            </a:r>
            <a:r>
              <a:rPr lang="en-US" altLang="zh-CN" sz="2000" b="0" dirty="0"/>
              <a:t>2</a:t>
            </a:r>
            <a:r>
              <a:rPr lang="zh-CN" altLang="en-US" sz="2000" b="0" dirty="0"/>
              <a:t>）画出查询表达式的语法树</a:t>
            </a:r>
          </a:p>
          <a:p>
            <a:pPr marL="390525" lvl="1" indent="0">
              <a:lnSpc>
                <a:spcPct val="100000"/>
              </a:lnSpc>
              <a:spcBef>
                <a:spcPts val="0"/>
              </a:spcBef>
              <a:buNone/>
            </a:pPr>
            <a:r>
              <a:rPr lang="zh-CN" altLang="en-US" sz="2000" b="0" dirty="0"/>
              <a:t>（</a:t>
            </a:r>
            <a:r>
              <a:rPr lang="en-US" altLang="zh-CN" sz="2000" b="0" dirty="0"/>
              <a:t>3</a:t>
            </a:r>
            <a:r>
              <a:rPr lang="zh-CN" altLang="en-US" sz="2000" b="0" dirty="0"/>
              <a:t>）对语法树进行优化处理，画出优化后的语法树。</a:t>
            </a:r>
          </a:p>
        </p:txBody>
      </p:sp>
      <p:sp>
        <p:nvSpPr>
          <p:cNvPr id="4" name="灯片编号占位符 3"/>
          <p:cNvSpPr>
            <a:spLocks noGrp="1"/>
          </p:cNvSpPr>
          <p:nvPr>
            <p:ph type="sldNum" sz="quarter" idx="10"/>
          </p:nvPr>
        </p:nvSpPr>
        <p:spPr/>
        <p:txBody>
          <a:bodyPr/>
          <a:lstStyle/>
          <a:p>
            <a:pPr>
              <a:defRPr/>
            </a:pPr>
            <a:fld id="{8E85C290-66D7-462D-A3D3-BF1D489C307C}" type="slidenum">
              <a:rPr lang="zh-CN" altLang="en-US" smtClean="0"/>
              <a:pPr>
                <a:defRPr/>
              </a:pPr>
              <a:t>75</a:t>
            </a:fld>
            <a:endParaRPr lang="en-US" altLang="zh-CN"/>
          </a:p>
        </p:txBody>
      </p:sp>
      <p:sp>
        <p:nvSpPr>
          <p:cNvPr id="5" name="日期占位符 4"/>
          <p:cNvSpPr>
            <a:spLocks noGrp="1"/>
          </p:cNvSpPr>
          <p:nvPr>
            <p:ph type="dt" sz="half" idx="11"/>
          </p:nvPr>
        </p:nvSpPr>
        <p:spPr/>
        <p:txBody>
          <a:bodyPr/>
          <a:lstStyle/>
          <a:p>
            <a:pPr>
              <a:defRPr/>
            </a:pPr>
            <a:fld id="{243232A3-5862-4980-BEDF-A7E6FECDDA58}" type="datetime1">
              <a:rPr lang="zh-CN" altLang="en-US" smtClean="0"/>
              <a:pPr>
                <a:defRPr/>
              </a:pPr>
              <a:t>2024/4/17</a:t>
            </a:fld>
            <a:endParaRPr lang="en-US" altLang="zh-CN" sz="1000"/>
          </a:p>
        </p:txBody>
      </p:sp>
    </p:spTree>
    <p:extLst>
      <p:ext uri="{BB962C8B-B14F-4D97-AF65-F5344CB8AC3E}">
        <p14:creationId xmlns:p14="http://schemas.microsoft.com/office/powerpoint/2010/main" val="7176506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作业（附加题）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4489" y="1143000"/>
                <a:ext cx="9289032" cy="3077766"/>
              </a:xfrm>
            </p:spPr>
            <p:txBody>
              <a:bodyPr/>
              <a:lstStyle/>
              <a:p>
                <a:pPr>
                  <a:lnSpc>
                    <a:spcPct val="100000"/>
                  </a:lnSpc>
                  <a:spcBef>
                    <a:spcPts val="0"/>
                  </a:spcBef>
                </a:pPr>
                <a:r>
                  <a:rPr lang="zh-CN" altLang="en-US" sz="2000" b="0" dirty="0"/>
                  <a:t>假设关系</a:t>
                </a:r>
                <a:r>
                  <a:rPr lang="en-US" altLang="zh-CN" sz="2000" b="0" dirty="0"/>
                  <a:t>R(A,B)</a:t>
                </a:r>
                <a:r>
                  <a:rPr lang="zh-CN" altLang="en-US" sz="2000" b="0" dirty="0"/>
                  <a:t>和</a:t>
                </a:r>
                <a:r>
                  <a:rPr lang="en-US" altLang="zh-CN" sz="2000" b="0" dirty="0"/>
                  <a:t>S(B,C,D)</a:t>
                </a:r>
                <a:r>
                  <a:rPr lang="zh-CN" altLang="en-US" sz="2000" b="0" dirty="0"/>
                  <a:t>情况如下：</a:t>
                </a:r>
                <a:endParaRPr lang="en-US" altLang="zh-CN" sz="2000" b="0" dirty="0"/>
              </a:p>
              <a:p>
                <a:pPr lvl="1">
                  <a:lnSpc>
                    <a:spcPct val="100000"/>
                  </a:lnSpc>
                  <a:spcBef>
                    <a:spcPts val="0"/>
                  </a:spcBef>
                </a:pPr>
                <a:r>
                  <a:rPr lang="en-US" altLang="zh-CN" sz="2000" b="0" dirty="0"/>
                  <a:t>R</a:t>
                </a:r>
                <a:r>
                  <a:rPr lang="zh-CN" altLang="en-US" sz="2000" b="0" dirty="0"/>
                  <a:t>有</a:t>
                </a:r>
                <a:r>
                  <a:rPr lang="en-US" altLang="zh-CN" sz="2000" b="0" dirty="0"/>
                  <a:t>20,000</a:t>
                </a:r>
                <a:r>
                  <a:rPr lang="zh-CN" altLang="en-US" sz="2000" b="0" dirty="0"/>
                  <a:t>个元组</a:t>
                </a:r>
                <a:endParaRPr lang="en-US" altLang="zh-CN" sz="2000" b="0" dirty="0"/>
              </a:p>
              <a:p>
                <a:pPr lvl="1">
                  <a:lnSpc>
                    <a:spcPct val="100000"/>
                  </a:lnSpc>
                  <a:spcBef>
                    <a:spcPts val="0"/>
                  </a:spcBef>
                </a:pPr>
                <a:r>
                  <a:rPr lang="en-US" altLang="zh-CN" sz="2000" b="0" dirty="0"/>
                  <a:t>S</a:t>
                </a:r>
                <a:r>
                  <a:rPr lang="zh-CN" altLang="en-US" sz="2000" b="0" dirty="0"/>
                  <a:t>有</a:t>
                </a:r>
                <a:r>
                  <a:rPr lang="en-US" altLang="zh-CN" sz="2000" b="0" dirty="0"/>
                  <a:t>1,200</a:t>
                </a:r>
                <a:r>
                  <a:rPr lang="zh-CN" altLang="en-US" sz="2000" b="0" dirty="0"/>
                  <a:t>个元组</a:t>
                </a:r>
                <a:endParaRPr lang="en-US" altLang="zh-CN" sz="2000" b="0" dirty="0"/>
              </a:p>
              <a:p>
                <a:pPr lvl="1">
                  <a:lnSpc>
                    <a:spcPct val="100000"/>
                  </a:lnSpc>
                  <a:spcBef>
                    <a:spcPts val="0"/>
                  </a:spcBef>
                </a:pPr>
                <a:r>
                  <a:rPr lang="zh-CN" altLang="en-US" sz="2000" b="0" dirty="0"/>
                  <a:t>一个块能装</a:t>
                </a:r>
                <a:r>
                  <a:rPr lang="en-US" altLang="zh-CN" sz="2000" b="0" dirty="0"/>
                  <a:t>40</a:t>
                </a:r>
                <a:r>
                  <a:rPr lang="zh-CN" altLang="en-US" sz="2000" b="0" dirty="0"/>
                  <a:t>个</a:t>
                </a:r>
                <a:r>
                  <a:rPr lang="en-US" altLang="zh-CN" sz="2000" b="0" dirty="0"/>
                  <a:t>R</a:t>
                </a:r>
                <a:r>
                  <a:rPr lang="zh-CN" altLang="en-US" sz="2000" b="0" dirty="0"/>
                  <a:t>的元组，能装</a:t>
                </a:r>
                <a:r>
                  <a:rPr lang="en-US" altLang="zh-CN" sz="2000" b="0" dirty="0"/>
                  <a:t>30</a:t>
                </a:r>
                <a:r>
                  <a:rPr lang="zh-CN" altLang="en-US" sz="2000" b="0" dirty="0"/>
                  <a:t>个</a:t>
                </a:r>
                <a:r>
                  <a:rPr lang="en-US" altLang="zh-CN" sz="2000" b="0" dirty="0"/>
                  <a:t>S</a:t>
                </a:r>
                <a:r>
                  <a:rPr lang="zh-CN" altLang="en-US" sz="2000" b="0" dirty="0"/>
                  <a:t>的元组</a:t>
                </a:r>
                <a:endParaRPr lang="en-US" altLang="zh-CN" sz="2000" b="0" dirty="0"/>
              </a:p>
              <a:p>
                <a:pPr lvl="1">
                  <a:lnSpc>
                    <a:spcPct val="100000"/>
                  </a:lnSpc>
                  <a:spcBef>
                    <a:spcPts val="0"/>
                  </a:spcBef>
                </a:pPr>
                <a:r>
                  <a:rPr lang="zh-CN" altLang="en-US" sz="2000" b="0" dirty="0"/>
                  <a:t>估算下列操作需要多少次磁盘块读</a:t>
                </a:r>
                <a:endParaRPr lang="en-US" altLang="zh-CN" sz="2000" b="0" dirty="0"/>
              </a:p>
              <a:p>
                <a:pPr marL="387350" lvl="1" indent="0">
                  <a:lnSpc>
                    <a:spcPct val="100000"/>
                  </a:lnSpc>
                  <a:spcBef>
                    <a:spcPts val="0"/>
                  </a:spcBef>
                  <a:buNone/>
                </a:pPr>
                <a:endParaRPr lang="en-US" altLang="zh-CN" sz="2000" b="0" dirty="0"/>
              </a:p>
              <a:p>
                <a:pPr marL="0" indent="-3175">
                  <a:lnSpc>
                    <a:spcPct val="100000"/>
                  </a:lnSpc>
                  <a:spcBef>
                    <a:spcPts val="0"/>
                  </a:spcBef>
                  <a:buNone/>
                </a:pPr>
                <a:r>
                  <a:rPr lang="zh-CN" altLang="en-US" sz="2000" b="0" dirty="0"/>
                  <a:t>（</a:t>
                </a:r>
                <a:r>
                  <a:rPr lang="en-US" altLang="zh-CN" sz="2000" b="0" dirty="0"/>
                  <a:t>1</a:t>
                </a:r>
                <a:r>
                  <a:rPr lang="zh-CN" altLang="en-US" sz="2000" b="0" dirty="0"/>
                  <a:t>）</a:t>
                </a:r>
                <a:r>
                  <a:rPr lang="en-US" altLang="zh-CN" sz="2000" b="0" dirty="0"/>
                  <a:t>R</a:t>
                </a:r>
                <a:r>
                  <a:rPr lang="zh-CN" altLang="en-US" sz="2000" b="0" dirty="0"/>
                  <a:t>上没有索引，</a:t>
                </a:r>
                <a:r>
                  <a:rPr lang="en-US" altLang="zh-CN" sz="2000" b="0" dirty="0"/>
                  <a:t>SELECT </a:t>
                </a:r>
                <a:r>
                  <a:rPr lang="zh-CN" altLang="en-US" sz="2000" b="0" dirty="0"/>
                  <a:t>* </a:t>
                </a:r>
                <a:r>
                  <a:rPr lang="en-US" altLang="zh-CN" sz="2000" b="0" dirty="0"/>
                  <a:t>FROM R</a:t>
                </a:r>
              </a:p>
              <a:p>
                <a:pPr marL="0" indent="-3175">
                  <a:lnSpc>
                    <a:spcPct val="100000"/>
                  </a:lnSpc>
                  <a:spcBef>
                    <a:spcPts val="0"/>
                  </a:spcBef>
                  <a:buNone/>
                </a:pPr>
                <a:r>
                  <a:rPr lang="zh-CN" altLang="en-US" sz="2000" b="0" dirty="0"/>
                  <a:t>（</a:t>
                </a:r>
                <a:r>
                  <a:rPr lang="en-US" altLang="zh-CN" sz="2000" b="0" dirty="0"/>
                  <a:t>2</a:t>
                </a:r>
                <a:r>
                  <a:rPr lang="zh-CN" altLang="en-US" sz="2000" b="0" dirty="0"/>
                  <a:t>）</a:t>
                </a:r>
                <a:r>
                  <a:rPr lang="en-US" altLang="zh-CN" sz="2000" b="0" dirty="0"/>
                  <a:t>R</a:t>
                </a:r>
                <a:r>
                  <a:rPr lang="zh-CN" altLang="en-US" sz="2000" b="0" dirty="0"/>
                  <a:t>中</a:t>
                </a:r>
                <a:r>
                  <a:rPr lang="en-US" altLang="zh-CN" sz="2000" b="0" dirty="0"/>
                  <a:t>A</a:t>
                </a:r>
                <a:r>
                  <a:rPr lang="zh-CN" altLang="en-US" sz="2000" b="0" dirty="0"/>
                  <a:t>为主键，其上有</a:t>
                </a:r>
                <a:r>
                  <a:rPr lang="en-US" altLang="zh-CN" sz="2000" b="0" dirty="0"/>
                  <a:t>3</a:t>
                </a:r>
                <a:r>
                  <a:rPr lang="zh-CN" altLang="en-US" sz="2000" b="0" dirty="0"/>
                  <a:t>层</a:t>
                </a:r>
                <a:r>
                  <a:rPr lang="en-US" altLang="zh-CN" sz="2000" b="0" dirty="0"/>
                  <a:t>B+</a:t>
                </a:r>
                <a:r>
                  <a:rPr lang="zh-CN" altLang="en-US" sz="2000" b="0" dirty="0"/>
                  <a:t>树索引，</a:t>
                </a:r>
                <a:r>
                  <a:rPr lang="en-US" altLang="zh-CN" sz="2000" b="0" dirty="0"/>
                  <a:t>SELECT </a:t>
                </a:r>
                <a:r>
                  <a:rPr lang="zh-CN" altLang="en-US" sz="2000" b="0" dirty="0"/>
                  <a:t>* </a:t>
                </a:r>
                <a:r>
                  <a:rPr lang="en-US" altLang="zh-CN" sz="2000" b="0" dirty="0"/>
                  <a:t>FROM R WHERE A=10</a:t>
                </a:r>
              </a:p>
              <a:p>
                <a:pPr marL="0" indent="-3175">
                  <a:lnSpc>
                    <a:spcPct val="100000"/>
                  </a:lnSpc>
                  <a:spcBef>
                    <a:spcPts val="0"/>
                  </a:spcBef>
                  <a:buNone/>
                </a:pPr>
                <a:r>
                  <a:rPr lang="zh-CN" altLang="en-US" sz="2000" b="0" dirty="0"/>
                  <a:t>（</a:t>
                </a:r>
                <a:r>
                  <a:rPr lang="en-US" altLang="zh-CN" sz="2000" b="0" dirty="0"/>
                  <a:t>3</a:t>
                </a:r>
                <a:r>
                  <a:rPr lang="zh-CN" altLang="en-US" sz="2000" b="0" dirty="0"/>
                  <a:t>）嵌套循环连接</a:t>
                </a:r>
                <a14:m>
                  <m:oMath xmlns:m="http://schemas.openxmlformats.org/officeDocument/2006/math">
                    <m:r>
                      <m:rPr>
                        <m:sty m:val="p"/>
                      </m:rPr>
                      <a:rPr lang="en-US" altLang="zh-CN" sz="2000" b="0" i="1" dirty="0">
                        <a:latin typeface="Cambria Math" panose="02040503050406030204" pitchFamily="18" charset="0"/>
                      </a:rPr>
                      <m:t>R</m:t>
                    </m:r>
                    <m:r>
                      <a:rPr lang="en-US" altLang="zh-CN" sz="2000" b="0" i="1" dirty="0" smtClean="0">
                        <a:latin typeface="Cambria Math" panose="02040503050406030204" pitchFamily="18" charset="0"/>
                      </a:rPr>
                      <m:t>⋈</m:t>
                    </m:r>
                    <m:r>
                      <m:rPr>
                        <m:sty m:val="p"/>
                      </m:rPr>
                      <a:rPr lang="en-US" altLang="zh-CN" sz="2000" b="0" i="0" dirty="0" smtClean="0">
                        <a:latin typeface="Cambria Math" panose="02040503050406030204" pitchFamily="18" charset="0"/>
                      </a:rPr>
                      <m:t>S</m:t>
                    </m:r>
                  </m:oMath>
                </a14:m>
                <a:endParaRPr lang="en-US" altLang="zh-CN" sz="2000" b="0" dirty="0"/>
              </a:p>
              <a:p>
                <a:pPr marL="0" indent="-3175">
                  <a:lnSpc>
                    <a:spcPct val="100000"/>
                  </a:lnSpc>
                  <a:spcBef>
                    <a:spcPts val="0"/>
                  </a:spcBef>
                  <a:buNone/>
                </a:pPr>
                <a:r>
                  <a:rPr lang="zh-CN" altLang="en-US" sz="2000" b="0" dirty="0"/>
                  <a:t>（</a:t>
                </a:r>
                <a:r>
                  <a:rPr lang="en-US" altLang="zh-CN" sz="2000" b="0" dirty="0"/>
                  <a:t>4</a:t>
                </a:r>
                <a:r>
                  <a:rPr lang="zh-CN" altLang="en-US" sz="2000" b="0" dirty="0"/>
                  <a:t>）排序合并连接</a:t>
                </a:r>
                <a14:m>
                  <m:oMath xmlns:m="http://schemas.openxmlformats.org/officeDocument/2006/math">
                    <m:r>
                      <m:rPr>
                        <m:sty m:val="p"/>
                      </m:rPr>
                      <a:rPr lang="en-US" altLang="zh-CN" sz="2000" b="0" i="1" dirty="0" smtClean="0">
                        <a:latin typeface="Cambria Math" panose="02040503050406030204" pitchFamily="18" charset="0"/>
                      </a:rPr>
                      <m:t>R</m:t>
                    </m:r>
                    <m:r>
                      <a:rPr lang="en-US" altLang="zh-CN" sz="2000" b="0" i="1" dirty="0" smtClean="0">
                        <a:latin typeface="Cambria Math" panose="02040503050406030204" pitchFamily="18" charset="0"/>
                      </a:rPr>
                      <m:t>⋈</m:t>
                    </m:r>
                    <m:r>
                      <m:rPr>
                        <m:sty m:val="p"/>
                      </m:rPr>
                      <a:rPr lang="en-US" altLang="zh-CN" sz="2000" b="0" i="0" dirty="0" smtClean="0">
                        <a:latin typeface="Cambria Math" panose="02040503050406030204" pitchFamily="18" charset="0"/>
                      </a:rPr>
                      <m:t>S</m:t>
                    </m:r>
                  </m:oMath>
                </a14:m>
                <a:r>
                  <a:rPr lang="zh-CN" altLang="en-US" sz="2000" b="0" dirty="0"/>
                  <a:t>，区分</a:t>
                </a:r>
                <a:r>
                  <a:rPr lang="en-US" altLang="zh-CN" sz="2000" b="0" dirty="0"/>
                  <a:t>R</a:t>
                </a:r>
                <a:r>
                  <a:rPr lang="zh-CN" altLang="en-US" sz="2000" b="0" dirty="0"/>
                  <a:t>与</a:t>
                </a:r>
                <a:r>
                  <a:rPr lang="en-US" altLang="zh-CN" sz="2000" b="0" dirty="0"/>
                  <a:t>S</a:t>
                </a:r>
                <a:r>
                  <a:rPr lang="zh-CN" altLang="en-US" sz="2000" b="0" dirty="0"/>
                  <a:t>在</a:t>
                </a:r>
                <a:r>
                  <a:rPr lang="en-US" altLang="zh-CN" sz="2000" b="0" dirty="0"/>
                  <a:t>B</a:t>
                </a:r>
                <a:r>
                  <a:rPr lang="zh-CN" altLang="en-US" sz="2000" b="0" dirty="0"/>
                  <a:t>属性上有序和无序两种情况</a:t>
                </a:r>
                <a:endParaRPr lang="en-US" altLang="zh-CN" sz="2000" b="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4489" y="1143000"/>
                <a:ext cx="9289032" cy="3077766"/>
              </a:xfrm>
              <a:blipFill>
                <a:blip r:embed="rId2"/>
                <a:stretch>
                  <a:fillRect l="-1707" t="-2976" b="-436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8E85C290-66D7-462D-A3D3-BF1D489C307C}" type="slidenum">
              <a:rPr lang="zh-CN" altLang="en-US" smtClean="0"/>
              <a:pPr>
                <a:defRPr/>
              </a:pPr>
              <a:t>76</a:t>
            </a:fld>
            <a:endParaRPr lang="en-US" altLang="zh-CN"/>
          </a:p>
        </p:txBody>
      </p:sp>
      <p:sp>
        <p:nvSpPr>
          <p:cNvPr id="5" name="日期占位符 4"/>
          <p:cNvSpPr>
            <a:spLocks noGrp="1"/>
          </p:cNvSpPr>
          <p:nvPr>
            <p:ph type="dt" sz="half" idx="11"/>
          </p:nvPr>
        </p:nvSpPr>
        <p:spPr/>
        <p:txBody>
          <a:bodyPr/>
          <a:lstStyle/>
          <a:p>
            <a:pPr>
              <a:defRPr/>
            </a:pPr>
            <a:fld id="{243232A3-5862-4980-BEDF-A7E6FECDDA58}" type="datetime1">
              <a:rPr lang="zh-CN" altLang="en-US" smtClean="0"/>
              <a:pPr>
                <a:defRPr/>
              </a:pPr>
              <a:t>2024/4/17</a:t>
            </a:fld>
            <a:endParaRPr lang="en-US" altLang="zh-CN" sz="1000"/>
          </a:p>
        </p:txBody>
      </p:sp>
    </p:spTree>
    <p:extLst>
      <p:ext uri="{BB962C8B-B14F-4D97-AF65-F5344CB8AC3E}">
        <p14:creationId xmlns:p14="http://schemas.microsoft.com/office/powerpoint/2010/main" val="303604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BC657BC-AFA4-4CAA-AB63-0AA7F93FEA27}" type="slidenum">
              <a:rPr lang="zh-CN" altLang="en-US" sz="2000" smtClean="0"/>
              <a:pPr/>
              <a:t>8</a:t>
            </a:fld>
            <a:endParaRPr lang="en-US" altLang="zh-CN" sz="2000"/>
          </a:p>
        </p:txBody>
      </p:sp>
      <p:sp>
        <p:nvSpPr>
          <p:cNvPr id="1024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FDE7703-E6FF-4199-A961-8D3362D8B535}" type="datetime1">
              <a:rPr lang="zh-CN" altLang="en-US" sz="1800" smtClean="0"/>
              <a:pPr/>
              <a:t>2024/4/17</a:t>
            </a:fld>
            <a:endParaRPr lang="en-US" altLang="zh-CN" sz="1000"/>
          </a:p>
        </p:txBody>
      </p:sp>
      <p:sp>
        <p:nvSpPr>
          <p:cNvPr id="1627138" name="Rectangle 2"/>
          <p:cNvSpPr>
            <a:spLocks noGrp="1" noChangeArrowheads="1"/>
          </p:cNvSpPr>
          <p:nvPr>
            <p:ph type="title"/>
          </p:nvPr>
        </p:nvSpPr>
        <p:spPr/>
        <p:txBody>
          <a:bodyPr/>
          <a:lstStyle/>
          <a:p>
            <a:pPr>
              <a:defRPr/>
            </a:pPr>
            <a:r>
              <a:rPr lang="en-US" altLang="zh-CN"/>
              <a:t>1.	</a:t>
            </a:r>
            <a:r>
              <a:rPr lang="zh-CN" altLang="en-US"/>
              <a:t>选择操作的实现</a:t>
            </a:r>
          </a:p>
        </p:txBody>
      </p:sp>
      <p:sp>
        <p:nvSpPr>
          <p:cNvPr id="1627139" name="Rectangle 3"/>
          <p:cNvSpPr>
            <a:spLocks noGrp="1" noChangeArrowheads="1"/>
          </p:cNvSpPr>
          <p:nvPr>
            <p:ph type="body" idx="1"/>
          </p:nvPr>
        </p:nvSpPr>
        <p:spPr>
          <a:xfrm>
            <a:off x="650875" y="1143000"/>
            <a:ext cx="8820150" cy="5378450"/>
          </a:xfrm>
        </p:spPr>
        <p:txBody>
          <a:bodyPr/>
          <a:lstStyle/>
          <a:p>
            <a:pPr>
              <a:spcBef>
                <a:spcPct val="0"/>
              </a:spcBef>
            </a:pPr>
            <a:r>
              <a:rPr lang="zh-CN" altLang="en-US" dirty="0"/>
              <a:t>（</a:t>
            </a:r>
            <a:r>
              <a:rPr lang="en-US" altLang="zh-CN" dirty="0"/>
              <a:t>1</a:t>
            </a:r>
            <a:r>
              <a:rPr lang="zh-CN" altLang="en-US" dirty="0"/>
              <a:t>）顺序扫描方法</a:t>
            </a:r>
          </a:p>
          <a:p>
            <a:pPr lvl="1">
              <a:spcBef>
                <a:spcPct val="0"/>
              </a:spcBef>
            </a:pPr>
            <a:r>
              <a:rPr lang="zh-CN" altLang="en-US" dirty="0"/>
              <a:t>实现选择操作最简单的一种方法。</a:t>
            </a:r>
          </a:p>
          <a:p>
            <a:pPr lvl="1">
              <a:spcBef>
                <a:spcPct val="0"/>
              </a:spcBef>
            </a:pPr>
            <a:r>
              <a:rPr lang="zh-CN" altLang="en-US" dirty="0"/>
              <a:t>该方法按照关系中元组的物理顺序扫描每个元组，检查该元组是否满足选择条件，如果满足则输出</a:t>
            </a:r>
          </a:p>
          <a:p>
            <a:pPr lvl="1">
              <a:spcBef>
                <a:spcPct val="0"/>
              </a:spcBef>
            </a:pPr>
            <a:r>
              <a:rPr lang="zh-CN" altLang="en-US" dirty="0"/>
              <a:t>这种方法不需要特殊的存取路径，简单、有效，适用于任何关系，尤其适用于被选中的元组数占有较大比例或元组数较少的关系 </a:t>
            </a:r>
          </a:p>
          <a:p>
            <a:pPr>
              <a:spcBef>
                <a:spcPct val="0"/>
              </a:spcBef>
            </a:pPr>
            <a:r>
              <a:rPr lang="zh-CN" altLang="en-US" dirty="0"/>
              <a:t>代价估算如下：</a:t>
            </a:r>
          </a:p>
          <a:p>
            <a:pPr lvl="1">
              <a:spcBef>
                <a:spcPct val="0"/>
              </a:spcBef>
            </a:pPr>
            <a:r>
              <a:rPr lang="zh-CN" altLang="en-US" dirty="0"/>
              <a:t>如果关系</a:t>
            </a:r>
            <a:r>
              <a:rPr lang="en-US" altLang="zh-CN" dirty="0"/>
              <a:t>R</a:t>
            </a:r>
            <a:r>
              <a:rPr lang="zh-CN" altLang="en-US" dirty="0"/>
              <a:t>的元组占用的块数为</a:t>
            </a:r>
            <a:r>
              <a:rPr lang="en-US" altLang="zh-CN" dirty="0"/>
              <a:t>B</a:t>
            </a:r>
            <a:r>
              <a:rPr lang="en-US" altLang="zh-CN" baseline="-25000" dirty="0"/>
              <a:t>R</a:t>
            </a:r>
            <a:r>
              <a:rPr lang="zh-CN" altLang="en-US" dirty="0"/>
              <a:t>（块是数据在磁盘和内存之间传递的单位 ），顺序扫描方法的代价</a:t>
            </a:r>
            <a:r>
              <a:rPr lang="en-US" altLang="zh-CN" dirty="0"/>
              <a:t>cost=B</a:t>
            </a:r>
            <a:r>
              <a:rPr lang="en-US" altLang="zh-CN" baseline="-25000" dirty="0"/>
              <a:t>R</a:t>
            </a:r>
            <a:r>
              <a:rPr lang="zh-CN" altLang="en-US" dirty="0"/>
              <a:t>。</a:t>
            </a:r>
          </a:p>
          <a:p>
            <a:pPr lvl="1">
              <a:spcBef>
                <a:spcPct val="0"/>
              </a:spcBef>
            </a:pPr>
            <a:r>
              <a:rPr lang="zh-CN" altLang="en-US" dirty="0"/>
              <a:t>如果选择条件是</a:t>
            </a:r>
            <a:r>
              <a:rPr lang="zh-CN" altLang="en-US" dirty="0">
                <a:solidFill>
                  <a:srgbClr val="C00000"/>
                </a:solidFill>
              </a:rPr>
              <a:t>主键</a:t>
            </a:r>
            <a:r>
              <a:rPr lang="zh-CN" altLang="en-US" dirty="0"/>
              <a:t>上的</a:t>
            </a:r>
            <a:r>
              <a:rPr lang="zh-CN" altLang="en-US" dirty="0">
                <a:solidFill>
                  <a:srgbClr val="C00000"/>
                </a:solidFill>
              </a:rPr>
              <a:t>相等</a:t>
            </a:r>
            <a:r>
              <a:rPr lang="zh-CN" altLang="en-US" dirty="0"/>
              <a:t>比较操作，那么平均搜索一半的文件块才能找到满足条件的元组，因此平均搜索代价</a:t>
            </a:r>
            <a:r>
              <a:rPr lang="en-US" altLang="zh-CN" dirty="0"/>
              <a:t>cost=B</a:t>
            </a:r>
            <a:r>
              <a:rPr lang="en-US" altLang="zh-CN" baseline="-25000" dirty="0"/>
              <a:t>R</a:t>
            </a:r>
            <a:r>
              <a:rPr lang="en-US" altLang="zh-CN" dirty="0"/>
              <a:t>/2</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7139">
                                            <p:txEl>
                                              <p:pRg st="0" end="0"/>
                                            </p:txEl>
                                          </p:spTgt>
                                        </p:tgtEl>
                                        <p:attrNameLst>
                                          <p:attrName>style.visibility</p:attrName>
                                        </p:attrNameLst>
                                      </p:cBhvr>
                                      <p:to>
                                        <p:strVal val="visible"/>
                                      </p:to>
                                    </p:set>
                                    <p:anim calcmode="lin" valueType="num">
                                      <p:cBhvr additive="base">
                                        <p:cTn id="7" dur="500" fill="hold"/>
                                        <p:tgtEl>
                                          <p:spTgt spid="162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71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7139">
                                            <p:txEl>
                                              <p:pRg st="1" end="1"/>
                                            </p:txEl>
                                          </p:spTgt>
                                        </p:tgtEl>
                                        <p:attrNameLst>
                                          <p:attrName>style.visibility</p:attrName>
                                        </p:attrNameLst>
                                      </p:cBhvr>
                                      <p:to>
                                        <p:strVal val="visible"/>
                                      </p:to>
                                    </p:set>
                                    <p:anim calcmode="lin" valueType="num">
                                      <p:cBhvr additive="base">
                                        <p:cTn id="11" dur="500" fill="hold"/>
                                        <p:tgtEl>
                                          <p:spTgt spid="16271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271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27139">
                                            <p:txEl>
                                              <p:pRg st="2" end="2"/>
                                            </p:txEl>
                                          </p:spTgt>
                                        </p:tgtEl>
                                        <p:attrNameLst>
                                          <p:attrName>style.visibility</p:attrName>
                                        </p:attrNameLst>
                                      </p:cBhvr>
                                      <p:to>
                                        <p:strVal val="visible"/>
                                      </p:to>
                                    </p:set>
                                    <p:anim calcmode="lin" valueType="num">
                                      <p:cBhvr additive="base">
                                        <p:cTn id="15" dur="500" fill="hold"/>
                                        <p:tgtEl>
                                          <p:spTgt spid="16271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271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27139">
                                            <p:txEl>
                                              <p:pRg st="3" end="3"/>
                                            </p:txEl>
                                          </p:spTgt>
                                        </p:tgtEl>
                                        <p:attrNameLst>
                                          <p:attrName>style.visibility</p:attrName>
                                        </p:attrNameLst>
                                      </p:cBhvr>
                                      <p:to>
                                        <p:strVal val="visible"/>
                                      </p:to>
                                    </p:set>
                                    <p:anim calcmode="lin" valueType="num">
                                      <p:cBhvr additive="base">
                                        <p:cTn id="19" dur="500" fill="hold"/>
                                        <p:tgtEl>
                                          <p:spTgt spid="16271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71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7139">
                                            <p:txEl>
                                              <p:pRg st="4" end="4"/>
                                            </p:txEl>
                                          </p:spTgt>
                                        </p:tgtEl>
                                        <p:attrNameLst>
                                          <p:attrName>style.visibility</p:attrName>
                                        </p:attrNameLst>
                                      </p:cBhvr>
                                      <p:to>
                                        <p:strVal val="visible"/>
                                      </p:to>
                                    </p:set>
                                    <p:anim calcmode="lin" valueType="num">
                                      <p:cBhvr additive="base">
                                        <p:cTn id="25" dur="500" fill="hold"/>
                                        <p:tgtEl>
                                          <p:spTgt spid="16271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71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27139">
                                            <p:txEl>
                                              <p:pRg st="5" end="5"/>
                                            </p:txEl>
                                          </p:spTgt>
                                        </p:tgtEl>
                                        <p:attrNameLst>
                                          <p:attrName>style.visibility</p:attrName>
                                        </p:attrNameLst>
                                      </p:cBhvr>
                                      <p:to>
                                        <p:strVal val="visible"/>
                                      </p:to>
                                    </p:set>
                                    <p:anim calcmode="lin" valueType="num">
                                      <p:cBhvr additive="base">
                                        <p:cTn id="29" dur="500" fill="hold"/>
                                        <p:tgtEl>
                                          <p:spTgt spid="162713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71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27139">
                                            <p:txEl>
                                              <p:pRg st="6" end="6"/>
                                            </p:txEl>
                                          </p:spTgt>
                                        </p:tgtEl>
                                        <p:attrNameLst>
                                          <p:attrName>style.visibility</p:attrName>
                                        </p:attrNameLst>
                                      </p:cBhvr>
                                      <p:to>
                                        <p:strVal val="visible"/>
                                      </p:to>
                                    </p:set>
                                    <p:anim calcmode="lin" valueType="num">
                                      <p:cBhvr additive="base">
                                        <p:cTn id="33" dur="500" fill="hold"/>
                                        <p:tgtEl>
                                          <p:spTgt spid="162713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271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713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731A182-3582-4660-BD6A-F072C9D58C91}" type="slidenum">
              <a:rPr lang="zh-CN" altLang="en-US" sz="2000" smtClean="0"/>
              <a:pPr/>
              <a:t>9</a:t>
            </a:fld>
            <a:endParaRPr lang="en-US" altLang="zh-CN" sz="2000"/>
          </a:p>
        </p:txBody>
      </p:sp>
      <p:sp>
        <p:nvSpPr>
          <p:cNvPr id="1126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F270DEB-4BB6-4FB4-9B55-991286A462FB}" type="datetime1">
              <a:rPr lang="zh-CN" altLang="en-US" sz="1800" smtClean="0"/>
              <a:pPr/>
              <a:t>2024/4/17</a:t>
            </a:fld>
            <a:endParaRPr lang="en-US" altLang="zh-CN" sz="1000"/>
          </a:p>
        </p:txBody>
      </p:sp>
      <p:sp>
        <p:nvSpPr>
          <p:cNvPr id="1628162" name="Rectangle 2"/>
          <p:cNvSpPr>
            <a:spLocks noGrp="1" noChangeArrowheads="1"/>
          </p:cNvSpPr>
          <p:nvPr>
            <p:ph type="title"/>
          </p:nvPr>
        </p:nvSpPr>
        <p:spPr/>
        <p:txBody>
          <a:bodyPr/>
          <a:lstStyle/>
          <a:p>
            <a:pPr>
              <a:defRPr/>
            </a:pPr>
            <a:r>
              <a:rPr lang="en-US" altLang="zh-CN"/>
              <a:t>1.	</a:t>
            </a:r>
            <a:r>
              <a:rPr lang="zh-CN" altLang="en-US"/>
              <a:t>选择操作的实现</a:t>
            </a:r>
          </a:p>
        </p:txBody>
      </p:sp>
      <p:sp>
        <p:nvSpPr>
          <p:cNvPr id="1628163" name="Rectangle 3"/>
          <p:cNvSpPr>
            <a:spLocks noGrp="1" noChangeArrowheads="1"/>
          </p:cNvSpPr>
          <p:nvPr>
            <p:ph type="body" idx="1"/>
          </p:nvPr>
        </p:nvSpPr>
        <p:spPr>
          <a:xfrm>
            <a:off x="650875" y="1143000"/>
            <a:ext cx="8820150" cy="5081588"/>
          </a:xfrm>
        </p:spPr>
        <p:txBody>
          <a:bodyPr/>
          <a:lstStyle/>
          <a:p>
            <a:pPr>
              <a:lnSpc>
                <a:spcPct val="100000"/>
              </a:lnSpc>
              <a:spcBef>
                <a:spcPct val="0"/>
              </a:spcBef>
            </a:pPr>
            <a:r>
              <a:rPr lang="zh-CN" altLang="en-US"/>
              <a:t>（</a:t>
            </a:r>
            <a:r>
              <a:rPr lang="en-US" altLang="zh-CN"/>
              <a:t>2</a:t>
            </a:r>
            <a:r>
              <a:rPr lang="zh-CN" altLang="en-US"/>
              <a:t>）二分查找法</a:t>
            </a:r>
          </a:p>
          <a:p>
            <a:pPr lvl="1">
              <a:lnSpc>
                <a:spcPct val="100000"/>
              </a:lnSpc>
              <a:spcBef>
                <a:spcPct val="0"/>
              </a:spcBef>
            </a:pPr>
            <a:r>
              <a:rPr lang="zh-CN" altLang="en-US"/>
              <a:t>如果选择条件涉及相等比较，并且物理文件是按照选择字段有序组织的，可以使用二分查找来定位</a:t>
            </a:r>
          </a:p>
          <a:p>
            <a:pPr lvl="1">
              <a:lnSpc>
                <a:spcPct val="100000"/>
              </a:lnSpc>
              <a:spcBef>
                <a:spcPct val="0"/>
              </a:spcBef>
            </a:pPr>
            <a:r>
              <a:rPr lang="zh-CN" altLang="en-US"/>
              <a:t>二分查找法比顺序扫描方法有效。</a:t>
            </a:r>
          </a:p>
          <a:p>
            <a:pPr lvl="2">
              <a:lnSpc>
                <a:spcPct val="100000"/>
              </a:lnSpc>
              <a:spcBef>
                <a:spcPct val="0"/>
              </a:spcBef>
            </a:pPr>
            <a:r>
              <a:rPr lang="zh-CN" altLang="en-US"/>
              <a:t>例如，字段</a:t>
            </a:r>
            <a:r>
              <a:rPr lang="en-US" altLang="zh-CN"/>
              <a:t>Sno</a:t>
            </a:r>
            <a:r>
              <a:rPr lang="zh-CN" altLang="en-US"/>
              <a:t>是排序属性，可以用二分查找法实现</a:t>
            </a:r>
            <a:r>
              <a:rPr lang="en-US" altLang="zh-CN"/>
              <a:t>C2</a:t>
            </a:r>
            <a:r>
              <a:rPr lang="zh-CN" altLang="en-US"/>
              <a:t>中的选择条件</a:t>
            </a:r>
          </a:p>
          <a:p>
            <a:pPr lvl="1">
              <a:lnSpc>
                <a:spcPct val="100000"/>
              </a:lnSpc>
              <a:spcBef>
                <a:spcPct val="0"/>
              </a:spcBef>
            </a:pPr>
            <a:r>
              <a:rPr lang="zh-CN" altLang="en-US">
                <a:solidFill>
                  <a:srgbClr val="0000FF"/>
                </a:solidFill>
              </a:rPr>
              <a:t>如果选择是作用在非排序属性上</a:t>
            </a:r>
            <a:r>
              <a:rPr lang="en-US" altLang="zh-CN">
                <a:solidFill>
                  <a:srgbClr val="0000FF"/>
                </a:solidFill>
              </a:rPr>
              <a:t>,</a:t>
            </a:r>
            <a:r>
              <a:rPr lang="zh-CN" altLang="en-US">
                <a:solidFill>
                  <a:srgbClr val="0000FF"/>
                </a:solidFill>
              </a:rPr>
              <a:t>代价也会相应增加</a:t>
            </a:r>
          </a:p>
          <a:p>
            <a:pPr>
              <a:spcBef>
                <a:spcPct val="0"/>
              </a:spcBef>
            </a:pPr>
            <a:r>
              <a:rPr lang="zh-CN" altLang="en-US"/>
              <a:t>代价估算如下：</a:t>
            </a:r>
          </a:p>
          <a:p>
            <a:pPr lvl="1">
              <a:lnSpc>
                <a:spcPct val="100000"/>
              </a:lnSpc>
              <a:spcBef>
                <a:spcPct val="0"/>
              </a:spcBef>
            </a:pPr>
            <a:r>
              <a:rPr lang="zh-CN" altLang="en-US"/>
              <a:t>二分查找法是针对文件的物理块进行的，平均搜索代价为                     。</a:t>
            </a:r>
          </a:p>
          <a:p>
            <a:pPr lvl="1">
              <a:lnSpc>
                <a:spcPct val="100000"/>
              </a:lnSpc>
              <a:spcBef>
                <a:spcPct val="0"/>
              </a:spcBef>
            </a:pPr>
            <a:r>
              <a:rPr lang="zh-CN" altLang="en-US"/>
              <a:t>如果选择是作用在非排序属性上，那么将会有多个块包含所需的元组，代价也会相应增加。</a:t>
            </a:r>
          </a:p>
        </p:txBody>
      </p:sp>
      <p:sp>
        <p:nvSpPr>
          <p:cNvPr id="11270" name="Rectangle 4"/>
          <p:cNvSpPr>
            <a:spLocks noChangeArrowheads="1"/>
          </p:cNvSpPr>
          <p:nvPr/>
        </p:nvSpPr>
        <p:spPr bwMode="auto">
          <a:xfrm>
            <a:off x="4160838" y="1125538"/>
            <a:ext cx="429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CN" altLang="en-US" b="1">
                <a:solidFill>
                  <a:srgbClr val="0000FF"/>
                </a:solidFill>
              </a:rPr>
              <a:t>查询条件</a:t>
            </a:r>
            <a:r>
              <a:rPr lang="en-US" altLang="zh-CN" b="1">
                <a:solidFill>
                  <a:srgbClr val="0000FF"/>
                </a:solidFill>
              </a:rPr>
              <a:t> C2</a:t>
            </a:r>
            <a:r>
              <a:rPr lang="zh-CN" altLang="en-US" b="1">
                <a:solidFill>
                  <a:srgbClr val="0000FF"/>
                </a:solidFill>
              </a:rPr>
              <a:t>：</a:t>
            </a:r>
            <a:r>
              <a:rPr lang="en-US" altLang="zh-CN" b="1">
                <a:solidFill>
                  <a:srgbClr val="0000FF"/>
                </a:solidFill>
              </a:rPr>
              <a:t>Sno = ’200636’</a:t>
            </a:r>
            <a:endParaRPr lang="zh-CN" altLang="en-US" b="1">
              <a:solidFill>
                <a:srgbClr val="0000FF"/>
              </a:solidFill>
            </a:endParaRPr>
          </a:p>
        </p:txBody>
      </p:sp>
      <p:graphicFrame>
        <p:nvGraphicFramePr>
          <p:cNvPr id="1628165" name="Object 5"/>
          <p:cNvGraphicFramePr>
            <a:graphicFrameLocks noChangeAspect="1"/>
          </p:cNvGraphicFramePr>
          <p:nvPr/>
        </p:nvGraphicFramePr>
        <p:xfrm>
          <a:off x="2419350" y="4941888"/>
          <a:ext cx="1597025" cy="538162"/>
        </p:xfrm>
        <a:graphic>
          <a:graphicData uri="http://schemas.openxmlformats.org/presentationml/2006/ole">
            <mc:AlternateContent xmlns:mc="http://schemas.openxmlformats.org/markup-compatibility/2006">
              <mc:Choice xmlns:v="urn:schemas-microsoft-com:vml" Requires="v">
                <p:oleObj name="公式" r:id="rId2" imgW="647419" imgH="215806" progId="Equation.3">
                  <p:embed/>
                </p:oleObj>
              </mc:Choice>
              <mc:Fallback>
                <p:oleObj name="公式" r:id="rId2" imgW="647419" imgH="215806"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4941888"/>
                        <a:ext cx="15970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63">
                                            <p:txEl>
                                              <p:pRg st="0" end="0"/>
                                            </p:txEl>
                                          </p:spTgt>
                                        </p:tgtEl>
                                        <p:attrNameLst>
                                          <p:attrName>style.visibility</p:attrName>
                                        </p:attrNameLst>
                                      </p:cBhvr>
                                      <p:to>
                                        <p:strVal val="visible"/>
                                      </p:to>
                                    </p:set>
                                    <p:anim calcmode="lin" valueType="num">
                                      <p:cBhvr additive="base">
                                        <p:cTn id="7" dur="500" fill="hold"/>
                                        <p:tgtEl>
                                          <p:spTgt spid="162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8163">
                                            <p:txEl>
                                              <p:pRg st="1" end="1"/>
                                            </p:txEl>
                                          </p:spTgt>
                                        </p:tgtEl>
                                        <p:attrNameLst>
                                          <p:attrName>style.visibility</p:attrName>
                                        </p:attrNameLst>
                                      </p:cBhvr>
                                      <p:to>
                                        <p:strVal val="visible"/>
                                      </p:to>
                                    </p:set>
                                    <p:anim calcmode="lin" valueType="num">
                                      <p:cBhvr additive="base">
                                        <p:cTn id="11" dur="500" fill="hold"/>
                                        <p:tgtEl>
                                          <p:spTgt spid="16281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281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28163">
                                            <p:txEl>
                                              <p:pRg st="2" end="2"/>
                                            </p:txEl>
                                          </p:spTgt>
                                        </p:tgtEl>
                                        <p:attrNameLst>
                                          <p:attrName>style.visibility</p:attrName>
                                        </p:attrNameLst>
                                      </p:cBhvr>
                                      <p:to>
                                        <p:strVal val="visible"/>
                                      </p:to>
                                    </p:set>
                                    <p:anim calcmode="lin" valueType="num">
                                      <p:cBhvr additive="base">
                                        <p:cTn id="15" dur="500" fill="hold"/>
                                        <p:tgtEl>
                                          <p:spTgt spid="16281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281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28163">
                                            <p:txEl>
                                              <p:pRg st="3" end="3"/>
                                            </p:txEl>
                                          </p:spTgt>
                                        </p:tgtEl>
                                        <p:attrNameLst>
                                          <p:attrName>style.visibility</p:attrName>
                                        </p:attrNameLst>
                                      </p:cBhvr>
                                      <p:to>
                                        <p:strVal val="visible"/>
                                      </p:to>
                                    </p:set>
                                    <p:anim calcmode="lin" valueType="num">
                                      <p:cBhvr additive="base">
                                        <p:cTn id="19" dur="500" fill="hold"/>
                                        <p:tgtEl>
                                          <p:spTgt spid="16281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816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28163">
                                            <p:txEl>
                                              <p:pRg st="4" end="4"/>
                                            </p:txEl>
                                          </p:spTgt>
                                        </p:tgtEl>
                                        <p:attrNameLst>
                                          <p:attrName>style.visibility</p:attrName>
                                        </p:attrNameLst>
                                      </p:cBhvr>
                                      <p:to>
                                        <p:strVal val="visible"/>
                                      </p:to>
                                    </p:set>
                                    <p:anim calcmode="lin" valueType="num">
                                      <p:cBhvr additive="base">
                                        <p:cTn id="23" dur="500" fill="hold"/>
                                        <p:tgtEl>
                                          <p:spTgt spid="162816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28163">
                                            <p:txEl>
                                              <p:pRg st="5" end="5"/>
                                            </p:txEl>
                                          </p:spTgt>
                                        </p:tgtEl>
                                        <p:attrNameLst>
                                          <p:attrName>style.visibility</p:attrName>
                                        </p:attrNameLst>
                                      </p:cBhvr>
                                      <p:to>
                                        <p:strVal val="visible"/>
                                      </p:to>
                                    </p:set>
                                    <p:anim calcmode="lin" valueType="num">
                                      <p:cBhvr additive="base">
                                        <p:cTn id="29" dur="500" fill="hold"/>
                                        <p:tgtEl>
                                          <p:spTgt spid="162816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816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28163">
                                            <p:txEl>
                                              <p:pRg st="6" end="6"/>
                                            </p:txEl>
                                          </p:spTgt>
                                        </p:tgtEl>
                                        <p:attrNameLst>
                                          <p:attrName>style.visibility</p:attrName>
                                        </p:attrNameLst>
                                      </p:cBhvr>
                                      <p:to>
                                        <p:strVal val="visible"/>
                                      </p:to>
                                    </p:set>
                                    <p:anim calcmode="lin" valueType="num">
                                      <p:cBhvr additive="base">
                                        <p:cTn id="33" dur="500" fill="hold"/>
                                        <p:tgtEl>
                                          <p:spTgt spid="162816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2816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628163">
                                            <p:txEl>
                                              <p:pRg st="7" end="7"/>
                                            </p:txEl>
                                          </p:spTgt>
                                        </p:tgtEl>
                                        <p:attrNameLst>
                                          <p:attrName>style.visibility</p:attrName>
                                        </p:attrNameLst>
                                      </p:cBhvr>
                                      <p:to>
                                        <p:strVal val="visible"/>
                                      </p:to>
                                    </p:set>
                                    <p:anim calcmode="lin" valueType="num">
                                      <p:cBhvr additive="base">
                                        <p:cTn id="37" dur="500" fill="hold"/>
                                        <p:tgtEl>
                                          <p:spTgt spid="162816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28163">
                                            <p:txEl>
                                              <p:pRg st="7" end="7"/>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1628165"/>
                                        </p:tgtEl>
                                        <p:attrNameLst>
                                          <p:attrName>style.visibility</p:attrName>
                                        </p:attrNameLst>
                                      </p:cBhvr>
                                      <p:to>
                                        <p:strVal val="visible"/>
                                      </p:to>
                                    </p:set>
                                    <p:animEffect transition="in" filter="wipe(up)">
                                      <p:cBhvr>
                                        <p:cTn id="42" dur="500"/>
                                        <p:tgtEl>
                                          <p:spTgt spid="1628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63" grpId="0" build="p" autoUpdateAnimBg="0"/>
    </p:bldLst>
  </p:timing>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2633385</TotalTime>
  <Pages>26</Pages>
  <Words>8264</Words>
  <Application>Microsoft Office PowerPoint</Application>
  <PresentationFormat>A4 纸张(210x297 毫米)</PresentationFormat>
  <Paragraphs>945</Paragraphs>
  <Slides>76</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76</vt:i4>
      </vt:variant>
    </vt:vector>
  </HeadingPairs>
  <TitlesOfParts>
    <vt:vector size="90" baseType="lpstr">
      <vt:lpstr>楷体_GB2312</vt:lpstr>
      <vt:lpstr>宋体</vt:lpstr>
      <vt:lpstr>Arial</vt:lpstr>
      <vt:lpstr>Cambria Math</vt:lpstr>
      <vt:lpstr>Courier New</vt:lpstr>
      <vt:lpstr>Lucida Sans Unicode</vt:lpstr>
      <vt:lpstr>Symbol</vt:lpstr>
      <vt:lpstr>Times New Roman</vt:lpstr>
      <vt:lpstr>Wingdings</vt:lpstr>
      <vt:lpstr>Borland</vt:lpstr>
      <vt:lpstr>位图图像</vt:lpstr>
      <vt:lpstr>公式</vt:lpstr>
      <vt:lpstr>Visio</vt:lpstr>
      <vt:lpstr>Equation</vt:lpstr>
      <vt:lpstr>第5章 查询处理和查询优化</vt:lpstr>
      <vt:lpstr>第5章  关系查询处理和查询优化</vt:lpstr>
      <vt:lpstr>第5章  关系查询处理和查询优化</vt:lpstr>
      <vt:lpstr>5.1.1 查询处理过程</vt:lpstr>
      <vt:lpstr>5.1.1 查询处理过程</vt:lpstr>
      <vt:lpstr>5.1.2 执行查询操作的基本算法</vt:lpstr>
      <vt:lpstr>1. 选择操作的实现</vt:lpstr>
      <vt:lpstr>1. 选择操作的实现</vt:lpstr>
      <vt:lpstr>1. 选择操作的实现</vt:lpstr>
      <vt:lpstr>1. 选择操作的实现</vt:lpstr>
      <vt:lpstr>PowerPoint 演示文稿</vt:lpstr>
      <vt:lpstr>（3）使用索引（或散列）的扫描方法</vt:lpstr>
      <vt:lpstr>（4）复合选择－逻辑合取AND</vt:lpstr>
      <vt:lpstr>（4）复合选择－逻辑合取AND</vt:lpstr>
      <vt:lpstr>（4）复合选择－逻辑合取AND</vt:lpstr>
      <vt:lpstr>（4）复合选择－逻辑合取AND</vt:lpstr>
      <vt:lpstr>（4）复合选择－逻辑析取OR</vt:lpstr>
      <vt:lpstr>2. 连接操作的实现</vt:lpstr>
      <vt:lpstr>（1） 嵌套循环法</vt:lpstr>
      <vt:lpstr>（2） 索引嵌套循环法</vt:lpstr>
      <vt:lpstr>PowerPoint 演示文稿</vt:lpstr>
      <vt:lpstr>（3） 排序合并法</vt:lpstr>
      <vt:lpstr>（4） 散列连接（Hash Join）法</vt:lpstr>
      <vt:lpstr>（4） 散列连接（Hash Join）法</vt:lpstr>
      <vt:lpstr>3. 投影操作的实现</vt:lpstr>
      <vt:lpstr>4. 集合运算的实现</vt:lpstr>
      <vt:lpstr>第5章  关系查询处理和查询优化</vt:lpstr>
      <vt:lpstr>5.2 关系数据库系统的查询优化</vt:lpstr>
      <vt:lpstr>5.2 关系数据库系统的查询优化</vt:lpstr>
      <vt:lpstr>5.2.1 查询优化技术</vt:lpstr>
      <vt:lpstr>5.2.1 查询优化技术</vt:lpstr>
      <vt:lpstr>5.2.2 查询优化实例</vt:lpstr>
      <vt:lpstr>5.2.2 查询优化实例</vt:lpstr>
      <vt:lpstr>5.2.2 查询优化实例</vt:lpstr>
      <vt:lpstr>5.2.2 查询优化实例</vt:lpstr>
      <vt:lpstr>5.2.2 查询优化实例</vt:lpstr>
      <vt:lpstr>5.2.2 查询优化实例</vt:lpstr>
      <vt:lpstr>5.2.2 查询优化实例</vt:lpstr>
      <vt:lpstr>5.2.2 查询优化实例</vt:lpstr>
      <vt:lpstr>第5章  关系查询处理和查询优化</vt:lpstr>
      <vt:lpstr>5.3 代数优化</vt:lpstr>
      <vt:lpstr>5.3.1 关系代数表达式的等价变换规则</vt:lpstr>
      <vt:lpstr>5.3.1 关系代数表达式的等价变换规则</vt:lpstr>
      <vt:lpstr>5.3.1 关系代数表达式的等价变换规则</vt:lpstr>
      <vt:lpstr>5.3.1 关系代数表达式的等价变换规则</vt:lpstr>
      <vt:lpstr>5.3.1 关系代数表达式的等价变换规则</vt:lpstr>
      <vt:lpstr>5.3.2 代数优化策略</vt:lpstr>
      <vt:lpstr>5.3.2 代数优化策略</vt:lpstr>
      <vt:lpstr>5.3.2 代数优化策略</vt:lpstr>
      <vt:lpstr>5.3.3 代数优化算法</vt:lpstr>
      <vt:lpstr>5.3.3 代数优化算法</vt:lpstr>
      <vt:lpstr>5.3.3 代数优化算法</vt:lpstr>
      <vt:lpstr>5.3.3 代数优化算法</vt:lpstr>
      <vt:lpstr>5.3.3 代数优化算法</vt:lpstr>
      <vt:lpstr>PowerPoint 演示文稿</vt:lpstr>
      <vt:lpstr>5.3.3 代数优化算法</vt:lpstr>
      <vt:lpstr>5.3.3 代数优化算法</vt:lpstr>
      <vt:lpstr>第5章  关系查询处理和查询优化</vt:lpstr>
      <vt:lpstr>5.4 基于存取路径的优化</vt:lpstr>
      <vt:lpstr>1. 选择操作的启发式规则</vt:lpstr>
      <vt:lpstr>1. 选择操作的启发式规则</vt:lpstr>
      <vt:lpstr>2. 连接操作的启发式规则</vt:lpstr>
      <vt:lpstr>2. 连接操作的启发式规则</vt:lpstr>
      <vt:lpstr>5.5 基于代价估算的优化</vt:lpstr>
      <vt:lpstr>统计信息</vt:lpstr>
      <vt:lpstr>统计信息</vt:lpstr>
      <vt:lpstr>统计信息</vt:lpstr>
      <vt:lpstr>5.5.2 连接操作的代价估算</vt:lpstr>
      <vt:lpstr>5.5.2 连接操作的代价估算</vt:lpstr>
      <vt:lpstr>5.5.2 连接操作的代价估算</vt:lpstr>
      <vt:lpstr>5.6 小结</vt:lpstr>
      <vt:lpstr>5.6 小结</vt:lpstr>
      <vt:lpstr>5.6 小  结</vt:lpstr>
      <vt:lpstr>PowerPoint 演示文稿</vt:lpstr>
      <vt:lpstr>作业</vt:lpstr>
      <vt:lpstr>作业（附加题）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考试题型</dc:title>
  <dc:creator>sunxin</dc:creator>
  <cp:lastModifiedBy>秉致 刘</cp:lastModifiedBy>
  <cp:revision>2537</cp:revision>
  <cp:lastPrinted>1998-03-12T04:44:47Z</cp:lastPrinted>
  <dcterms:created xsi:type="dcterms:W3CDTF">2001-07-02T15:09:48Z</dcterms:created>
  <dcterms:modified xsi:type="dcterms:W3CDTF">2024-04-18T01:36:04Z</dcterms:modified>
</cp:coreProperties>
</file>