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90"/>
  </p:notesMasterIdLst>
  <p:handoutMasterIdLst>
    <p:handoutMasterId r:id="rId91"/>
  </p:handoutMasterIdLst>
  <p:sldIdLst>
    <p:sldId id="850" r:id="rId2"/>
    <p:sldId id="853" r:id="rId3"/>
    <p:sldId id="878" r:id="rId4"/>
    <p:sldId id="920" r:id="rId5"/>
    <p:sldId id="968" r:id="rId6"/>
    <p:sldId id="922" r:id="rId7"/>
    <p:sldId id="923" r:id="rId8"/>
    <p:sldId id="924" r:id="rId9"/>
    <p:sldId id="925" r:id="rId10"/>
    <p:sldId id="952" r:id="rId11"/>
    <p:sldId id="926" r:id="rId12"/>
    <p:sldId id="879" r:id="rId13"/>
    <p:sldId id="927" r:id="rId14"/>
    <p:sldId id="998" r:id="rId15"/>
    <p:sldId id="882" r:id="rId16"/>
    <p:sldId id="883" r:id="rId17"/>
    <p:sldId id="928" r:id="rId18"/>
    <p:sldId id="1012" r:id="rId19"/>
    <p:sldId id="884" r:id="rId20"/>
    <p:sldId id="1003" r:id="rId21"/>
    <p:sldId id="1004" r:id="rId22"/>
    <p:sldId id="1005" r:id="rId23"/>
    <p:sldId id="1006" r:id="rId24"/>
    <p:sldId id="1007" r:id="rId25"/>
    <p:sldId id="885" r:id="rId26"/>
    <p:sldId id="886" r:id="rId27"/>
    <p:sldId id="969" r:id="rId28"/>
    <p:sldId id="930" r:id="rId29"/>
    <p:sldId id="970" r:id="rId30"/>
    <p:sldId id="931" r:id="rId31"/>
    <p:sldId id="971" r:id="rId32"/>
    <p:sldId id="999" r:id="rId33"/>
    <p:sldId id="1000" r:id="rId34"/>
    <p:sldId id="1001" r:id="rId35"/>
    <p:sldId id="1002" r:id="rId36"/>
    <p:sldId id="1013" r:id="rId37"/>
    <p:sldId id="888" r:id="rId38"/>
    <p:sldId id="894" r:id="rId39"/>
    <p:sldId id="889" r:id="rId40"/>
    <p:sldId id="897" r:id="rId41"/>
    <p:sldId id="898" r:id="rId42"/>
    <p:sldId id="899" r:id="rId43"/>
    <p:sldId id="972" r:id="rId44"/>
    <p:sldId id="973" r:id="rId45"/>
    <p:sldId id="974" r:id="rId46"/>
    <p:sldId id="975" r:id="rId47"/>
    <p:sldId id="976" r:id="rId48"/>
    <p:sldId id="977" r:id="rId49"/>
    <p:sldId id="978" r:id="rId50"/>
    <p:sldId id="979" r:id="rId51"/>
    <p:sldId id="980" r:id="rId52"/>
    <p:sldId id="981" r:id="rId53"/>
    <p:sldId id="982" r:id="rId54"/>
    <p:sldId id="983" r:id="rId55"/>
    <p:sldId id="985" r:id="rId56"/>
    <p:sldId id="986" r:id="rId57"/>
    <p:sldId id="987" r:id="rId58"/>
    <p:sldId id="988" r:id="rId59"/>
    <p:sldId id="989" r:id="rId60"/>
    <p:sldId id="990" r:id="rId61"/>
    <p:sldId id="991" r:id="rId62"/>
    <p:sldId id="992" r:id="rId63"/>
    <p:sldId id="993" r:id="rId64"/>
    <p:sldId id="994" r:id="rId65"/>
    <p:sldId id="995" r:id="rId66"/>
    <p:sldId id="996" r:id="rId67"/>
    <p:sldId id="997" r:id="rId68"/>
    <p:sldId id="966" r:id="rId69"/>
    <p:sldId id="967" r:id="rId70"/>
    <p:sldId id="950" r:id="rId71"/>
    <p:sldId id="953" r:id="rId72"/>
    <p:sldId id="954" r:id="rId73"/>
    <p:sldId id="951" r:id="rId74"/>
    <p:sldId id="955" r:id="rId75"/>
    <p:sldId id="956" r:id="rId76"/>
    <p:sldId id="958" r:id="rId77"/>
    <p:sldId id="959" r:id="rId78"/>
    <p:sldId id="961" r:id="rId79"/>
    <p:sldId id="960" r:id="rId80"/>
    <p:sldId id="962" r:id="rId81"/>
    <p:sldId id="963" r:id="rId82"/>
    <p:sldId id="964" r:id="rId83"/>
    <p:sldId id="965" r:id="rId84"/>
    <p:sldId id="876" r:id="rId85"/>
    <p:sldId id="913" r:id="rId86"/>
    <p:sldId id="1008" r:id="rId87"/>
    <p:sldId id="1009" r:id="rId88"/>
    <p:sldId id="1010" r:id="rId89"/>
  </p:sldIdLst>
  <p:sldSz cx="9906000" cy="6858000" type="A4"/>
  <p:notesSz cx="9923463" cy="68564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60">
          <p15:clr>
            <a:srgbClr val="A4A3A4"/>
          </p15:clr>
        </p15:guide>
        <p15:guide id="2" pos="3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72" autoAdjust="0"/>
    <p:restoredTop sz="87190" autoAdjust="0"/>
  </p:normalViewPr>
  <p:slideViewPr>
    <p:cSldViewPr>
      <p:cViewPr varScale="1">
        <p:scale>
          <a:sx n="90" d="100"/>
          <a:sy n="90" d="100"/>
        </p:scale>
        <p:origin x="1269" y="33"/>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3690"/>
    </p:cViewPr>
  </p:sorterViewPr>
  <p:notesViewPr>
    <p:cSldViewPr>
      <p:cViewPr varScale="1">
        <p:scale>
          <a:sx n="77" d="100"/>
          <a:sy n="77" d="100"/>
        </p:scale>
        <p:origin x="-660" y="-84"/>
      </p:cViewPr>
      <p:guideLst>
        <p:guide orient="horz" pos="2160"/>
        <p:guide pos="312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8" Type="http://schemas.openxmlformats.org/officeDocument/2006/relationships/slide" Target="slides/slide84.xml"/><Relationship Id="rId3" Type="http://schemas.openxmlformats.org/officeDocument/2006/relationships/slide" Target="slides/slide11.xml"/><Relationship Id="rId7" Type="http://schemas.openxmlformats.org/officeDocument/2006/relationships/slide" Target="slides/slide70.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43.xml"/><Relationship Id="rId5" Type="http://schemas.openxmlformats.org/officeDocument/2006/relationships/slide" Target="slides/slide36.xml"/><Relationship Id="rId4"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B3498CA-DD6E-404D-9557-4C623F2ADEF1}"/>
              </a:ext>
            </a:extLst>
          </p:cNvPr>
          <p:cNvSpPr>
            <a:spLocks noChangeArrowheads="1"/>
          </p:cNvSpPr>
          <p:nvPr/>
        </p:nvSpPr>
        <p:spPr bwMode="auto">
          <a:xfrm>
            <a:off x="2755900" y="6511925"/>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ctr">
              <a:defRPr/>
            </a:pPr>
            <a:r>
              <a:rPr lang="en-US" altLang="en-US" sz="1200" b="0"/>
              <a:t>Borland</a:t>
            </a:r>
          </a:p>
        </p:txBody>
      </p:sp>
      <p:sp>
        <p:nvSpPr>
          <p:cNvPr id="94211" name="Rectangle 3">
            <a:extLst>
              <a:ext uri="{FF2B5EF4-FFF2-40B4-BE49-F238E27FC236}">
                <a16:creationId xmlns:a16="http://schemas.microsoft.com/office/drawing/2014/main" id="{2F9EBDE0-20A1-604E-B7C8-D3CC79AF17C8}"/>
              </a:ext>
            </a:extLst>
          </p:cNvPr>
          <p:cNvSpPr>
            <a:spLocks noChangeArrowheads="1"/>
          </p:cNvSpPr>
          <p:nvPr/>
        </p:nvSpPr>
        <p:spPr bwMode="auto">
          <a:xfrm>
            <a:off x="5272088" y="6429375"/>
            <a:ext cx="43005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fld id="{7A5BFFC4-1ED0-4462-9052-853A85EE4FE4}" type="slidenum">
              <a:rPr lang="zh-CN" altLang="en-US" sz="1200" b="0"/>
              <a:pPr algn="r"/>
              <a:t>‹#›</a:t>
            </a:fld>
            <a:endParaRPr lang="en-US" altLang="zh-CN" sz="1200" b="0"/>
          </a:p>
        </p:txBody>
      </p:sp>
      <p:sp>
        <p:nvSpPr>
          <p:cNvPr id="94212" name="Rectangle 4">
            <a:extLst>
              <a:ext uri="{FF2B5EF4-FFF2-40B4-BE49-F238E27FC236}">
                <a16:creationId xmlns:a16="http://schemas.microsoft.com/office/drawing/2014/main" id="{5E0CDBA0-FC52-9F4F-9FA6-83F8596ED210}"/>
              </a:ext>
            </a:extLst>
          </p:cNvPr>
          <p:cNvSpPr>
            <a:spLocks noChangeArrowheads="1"/>
          </p:cNvSpPr>
          <p:nvPr/>
        </p:nvSpPr>
        <p:spPr bwMode="auto">
          <a:xfrm>
            <a:off x="215900" y="6429375"/>
            <a:ext cx="4298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defRPr/>
            </a:pPr>
            <a:r>
              <a:rPr lang="zh-CN" altLang="en-US" sz="1200" b="0"/>
              <a:t>9/8/98</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028">
            <a:extLst>
              <a:ext uri="{FF2B5EF4-FFF2-40B4-BE49-F238E27FC236}">
                <a16:creationId xmlns:a16="http://schemas.microsoft.com/office/drawing/2014/main" id="{F377FE56-A213-4BA1-8128-099EA0A8A858}"/>
              </a:ext>
            </a:extLst>
          </p:cNvPr>
          <p:cNvSpPr>
            <a:spLocks noGrp="1" noRot="1" noChangeAspect="1" noChangeArrowheads="1" noTextEdit="1"/>
          </p:cNvSpPr>
          <p:nvPr>
            <p:ph type="sldImg" idx="2"/>
          </p:nvPr>
        </p:nvSpPr>
        <p:spPr bwMode="auto">
          <a:xfrm>
            <a:off x="1228725" y="533400"/>
            <a:ext cx="3714750" cy="257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1029">
            <a:extLst>
              <a:ext uri="{FF2B5EF4-FFF2-40B4-BE49-F238E27FC236}">
                <a16:creationId xmlns:a16="http://schemas.microsoft.com/office/drawing/2014/main" id="{F941DDF1-3234-EF46-AAF9-D43DFA2A85C5}"/>
              </a:ext>
            </a:extLst>
          </p:cNvPr>
          <p:cNvSpPr>
            <a:spLocks noGrp="1" noChangeArrowheads="1"/>
          </p:cNvSpPr>
          <p:nvPr>
            <p:ph type="body" sz="quarter" idx="3"/>
          </p:nvPr>
        </p:nvSpPr>
        <p:spPr bwMode="auto">
          <a:xfrm>
            <a:off x="5056188" y="533400"/>
            <a:ext cx="385921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8550" name="Rectangle 1030">
            <a:extLst>
              <a:ext uri="{FF2B5EF4-FFF2-40B4-BE49-F238E27FC236}">
                <a16:creationId xmlns:a16="http://schemas.microsoft.com/office/drawing/2014/main" id="{CFFA0640-F13B-504A-BFE0-2FA317B600E4}"/>
              </a:ext>
            </a:extLst>
          </p:cNvPr>
          <p:cNvSpPr>
            <a:spLocks noGrp="1" noChangeArrowheads="1"/>
          </p:cNvSpPr>
          <p:nvPr>
            <p:ph type="ftr" sz="quarter" idx="4"/>
          </p:nvPr>
        </p:nvSpPr>
        <p:spPr bwMode="auto">
          <a:xfrm>
            <a:off x="0"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r>
              <a:rPr lang="zh-CN" altLang="en-US"/>
              <a:t>Confidential, for review only</a:t>
            </a:r>
            <a:endParaRPr lang="en-US" altLang="en-US"/>
          </a:p>
        </p:txBody>
      </p:sp>
      <p:sp>
        <p:nvSpPr>
          <p:cNvPr id="108551" name="Rectangle 1031">
            <a:extLst>
              <a:ext uri="{FF2B5EF4-FFF2-40B4-BE49-F238E27FC236}">
                <a16:creationId xmlns:a16="http://schemas.microsoft.com/office/drawing/2014/main" id="{C85CC23B-A1D5-5F45-AB33-3520751A68D9}"/>
              </a:ext>
            </a:extLst>
          </p:cNvPr>
          <p:cNvSpPr>
            <a:spLocks noGrp="1" noChangeArrowheads="1"/>
          </p:cNvSpPr>
          <p:nvPr>
            <p:ph type="sldNum" sz="quarter" idx="5"/>
          </p:nvPr>
        </p:nvSpPr>
        <p:spPr bwMode="auto">
          <a:xfrm>
            <a:off x="5622925"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9AE6E53-5F56-4E14-9AB1-1A2FF499D606}" type="slidenum">
              <a:rPr lang="zh-CN" altLang="en-US"/>
              <a:pPr/>
              <a:t>‹#›</a:t>
            </a:fld>
            <a:endParaRPr lang="en-US" altLang="zh-CN"/>
          </a:p>
        </p:txBody>
      </p:sp>
    </p:spTree>
  </p:cSld>
  <p:clrMap bg1="lt1" tx1="dk1" bg2="lt2" tx2="dk2" accent1="accent1" accent2="accent2" accent3="accent3" accent4="accent4" accent5="accent5" accent6="accent6" hlink="hlink" folHlink="folHlink"/>
  <p:hf hdr="0" dt="0"/>
  <p:notesStyle>
    <a:lvl1pPr marL="222250" indent="-2222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1pPr>
    <a:lvl2pPr marL="520700" indent="-1841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2pPr>
    <a:lvl3pPr marL="9144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3pPr>
    <a:lvl4pPr marL="13716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4pPr>
    <a:lvl5pPr marL="18288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30">
            <a:extLst>
              <a:ext uri="{FF2B5EF4-FFF2-40B4-BE49-F238E27FC236}">
                <a16:creationId xmlns:a16="http://schemas.microsoft.com/office/drawing/2014/main" id="{593D2A89-1C85-4B99-9A95-96B5A9F67C07}"/>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25602" name="Rectangle 1031">
            <a:extLst>
              <a:ext uri="{FF2B5EF4-FFF2-40B4-BE49-F238E27FC236}">
                <a16:creationId xmlns:a16="http://schemas.microsoft.com/office/drawing/2014/main" id="{0DDF7971-F56C-4E0F-9542-88FF10F713FE}"/>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B3B4BAC-51A8-47BD-A959-CFCB7F6E5CF8}" type="slidenum">
              <a:rPr lang="zh-CN" altLang="en-US" sz="1200"/>
              <a:pPr/>
              <a:t>10</a:t>
            </a:fld>
            <a:endParaRPr lang="en-US" altLang="zh-CN" sz="1200"/>
          </a:p>
        </p:txBody>
      </p:sp>
      <p:sp>
        <p:nvSpPr>
          <p:cNvPr id="25603" name="Rectangle 2">
            <a:extLst>
              <a:ext uri="{FF2B5EF4-FFF2-40B4-BE49-F238E27FC236}">
                <a16:creationId xmlns:a16="http://schemas.microsoft.com/office/drawing/2014/main" id="{65E6482F-4F60-4D6F-A5C9-7AD2F4FE52F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C05EF86-7E96-4E1D-A005-C9C0FC81951A}"/>
              </a:ext>
            </a:extLst>
          </p:cNvPr>
          <p:cNvSpPr>
            <a:spLocks noGrp="1" noChangeArrowheads="1"/>
          </p:cNvSpPr>
          <p:nvPr>
            <p:ph type="body" idx="1"/>
          </p:nvPr>
        </p:nvSpPr>
        <p:spPr>
          <a:noFill/>
        </p:spPr>
        <p:txBody>
          <a:bodyPr/>
          <a:lstStyle/>
          <a:p>
            <a:r>
              <a:rPr lang="zh-CN" altLang="en-US"/>
              <a:t>为了保证数据完整性，通常采用两种途径：编程的和非编程的。通过代码保证数据完整性和通过声明保证数据完整性</a:t>
            </a: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030">
            <a:extLst>
              <a:ext uri="{FF2B5EF4-FFF2-40B4-BE49-F238E27FC236}">
                <a16:creationId xmlns:a16="http://schemas.microsoft.com/office/drawing/2014/main" id="{33D0549A-F463-4197-AED8-AA33ACC35ABE}"/>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47106" name="Rectangle 1031">
            <a:extLst>
              <a:ext uri="{FF2B5EF4-FFF2-40B4-BE49-F238E27FC236}">
                <a16:creationId xmlns:a16="http://schemas.microsoft.com/office/drawing/2014/main" id="{29DF5FE2-F7E4-4824-9634-7C37B22C2B40}"/>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56685FE-D474-4743-B4DD-DA103FE170A0}" type="slidenum">
              <a:rPr lang="zh-CN" altLang="en-US" sz="1200"/>
              <a:pPr/>
              <a:t>30</a:t>
            </a:fld>
            <a:endParaRPr lang="en-US" altLang="zh-CN" sz="1200"/>
          </a:p>
        </p:txBody>
      </p:sp>
      <p:sp>
        <p:nvSpPr>
          <p:cNvPr id="47107" name="Rectangle 2">
            <a:extLst>
              <a:ext uri="{FF2B5EF4-FFF2-40B4-BE49-F238E27FC236}">
                <a16:creationId xmlns:a16="http://schemas.microsoft.com/office/drawing/2014/main" id="{1A7A9D28-F395-434A-8DA9-869EDFF9343F}"/>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D702FDD7-FDF8-44C8-AA97-924BFCE55997}"/>
              </a:ext>
            </a:extLst>
          </p:cNvPr>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030">
            <a:extLst>
              <a:ext uri="{FF2B5EF4-FFF2-40B4-BE49-F238E27FC236}">
                <a16:creationId xmlns:a16="http://schemas.microsoft.com/office/drawing/2014/main" id="{ED1A4E5D-9005-434E-85E2-A4B0C239C21D}"/>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49154" name="Rectangle 1031">
            <a:extLst>
              <a:ext uri="{FF2B5EF4-FFF2-40B4-BE49-F238E27FC236}">
                <a16:creationId xmlns:a16="http://schemas.microsoft.com/office/drawing/2014/main" id="{B9E9D556-5F59-4231-B7F0-515B6055A184}"/>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49A70A8-A842-4323-A14F-6898594D6505}" type="slidenum">
              <a:rPr lang="zh-CN" altLang="en-US" sz="1200"/>
              <a:pPr/>
              <a:t>31</a:t>
            </a:fld>
            <a:endParaRPr lang="en-US" altLang="zh-CN" sz="1200"/>
          </a:p>
        </p:txBody>
      </p:sp>
      <p:sp>
        <p:nvSpPr>
          <p:cNvPr id="49155" name="Rectangle 2">
            <a:extLst>
              <a:ext uri="{FF2B5EF4-FFF2-40B4-BE49-F238E27FC236}">
                <a16:creationId xmlns:a16="http://schemas.microsoft.com/office/drawing/2014/main" id="{9C172BAF-805D-4C85-8945-D0D550FD6C05}"/>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CB896D45-C331-4F1B-9465-F22008D00CEF}"/>
              </a:ext>
            </a:extLst>
          </p:cNvPr>
          <p:cNvSpPr>
            <a:spLocks noGrp="1" noChangeArrowheads="1"/>
          </p:cNvSpPr>
          <p:nvPr>
            <p:ph type="body" idx="1"/>
          </p:nvPr>
        </p:nvSpPr>
        <p:spPr>
          <a:noFill/>
        </p:spPr>
        <p:txBody>
          <a:bodyPr/>
          <a:lstStyle/>
          <a:p>
            <a:pPr>
              <a:lnSpc>
                <a:spcPct val="100000"/>
              </a:lnSpc>
              <a:spcBef>
                <a:spcPct val="0"/>
              </a:spcBef>
            </a:pPr>
            <a:r>
              <a:rPr lang="zh-CN" altLang="en-US"/>
              <a:t>数据库管理系统在实现参照完整性时，除了要提供定义主键、外键的机制之外，还需要</a:t>
            </a:r>
            <a:r>
              <a:rPr lang="zh-CN" altLang="en-US">
                <a:solidFill>
                  <a:srgbClr val="0000FF"/>
                </a:solidFill>
              </a:rPr>
              <a:t>提供不同的违约处理策略供用户选择</a:t>
            </a:r>
          </a:p>
          <a:p>
            <a:pPr>
              <a:lnSpc>
                <a:spcPct val="100000"/>
              </a:lnSpc>
              <a:spcBef>
                <a:spcPct val="0"/>
              </a:spcBef>
            </a:pPr>
            <a:r>
              <a:rPr lang="zh-CN" altLang="en-US"/>
              <a:t>参照完整性违约处理</a:t>
            </a:r>
          </a:p>
          <a:p>
            <a:pPr lvl="1">
              <a:lnSpc>
                <a:spcPct val="100000"/>
              </a:lnSpc>
              <a:spcBef>
                <a:spcPct val="0"/>
              </a:spcBef>
            </a:pPr>
            <a:r>
              <a:rPr lang="zh-CN" altLang="en-US"/>
              <a:t>拒绝</a:t>
            </a:r>
            <a:r>
              <a:rPr lang="en-US" altLang="zh-CN"/>
              <a:t>(NO ACTION)</a:t>
            </a:r>
            <a:r>
              <a:rPr lang="zh-CN" altLang="en-US"/>
              <a:t>执行</a:t>
            </a:r>
          </a:p>
          <a:p>
            <a:pPr lvl="2">
              <a:lnSpc>
                <a:spcPct val="100000"/>
              </a:lnSpc>
              <a:spcBef>
                <a:spcPct val="0"/>
              </a:spcBef>
            </a:pPr>
            <a:r>
              <a:rPr lang="zh-CN" altLang="en-US"/>
              <a:t>默认策略</a:t>
            </a:r>
          </a:p>
          <a:p>
            <a:pPr lvl="1">
              <a:lnSpc>
                <a:spcPct val="100000"/>
              </a:lnSpc>
              <a:spcBef>
                <a:spcPct val="0"/>
              </a:spcBef>
            </a:pPr>
            <a:r>
              <a:rPr lang="zh-CN" altLang="en-US"/>
              <a:t>级联</a:t>
            </a:r>
            <a:r>
              <a:rPr lang="en-US" altLang="zh-CN"/>
              <a:t>(CASCADE)</a:t>
            </a:r>
            <a:r>
              <a:rPr lang="zh-CN" altLang="en-US"/>
              <a:t>操作</a:t>
            </a:r>
          </a:p>
          <a:p>
            <a:pPr lvl="1">
              <a:lnSpc>
                <a:spcPct val="100000"/>
              </a:lnSpc>
              <a:spcBef>
                <a:spcPct val="0"/>
              </a:spcBef>
            </a:pPr>
            <a:r>
              <a:rPr lang="zh-CN" altLang="en-US"/>
              <a:t>设置为空值（</a:t>
            </a:r>
            <a:r>
              <a:rPr lang="en-US" altLang="zh-CN"/>
              <a:t>SET-NULL</a:t>
            </a:r>
            <a:r>
              <a:rPr lang="zh-CN" altLang="en-US"/>
              <a:t>）</a:t>
            </a:r>
          </a:p>
          <a:p>
            <a:pPr lvl="2">
              <a:lnSpc>
                <a:spcPct val="100000"/>
              </a:lnSpc>
              <a:spcBef>
                <a:spcPct val="0"/>
              </a:spcBef>
            </a:pPr>
            <a:r>
              <a:rPr lang="zh-CN" altLang="en-US"/>
              <a:t>对于参照完整性，除了应该定义外键，还应定义外键列是否允许空值</a:t>
            </a: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030">
            <a:extLst>
              <a:ext uri="{FF2B5EF4-FFF2-40B4-BE49-F238E27FC236}">
                <a16:creationId xmlns:a16="http://schemas.microsoft.com/office/drawing/2014/main" id="{33D52C32-F860-4E50-B355-1D1CF4197959}"/>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74754" name="Rectangle 1031">
            <a:extLst>
              <a:ext uri="{FF2B5EF4-FFF2-40B4-BE49-F238E27FC236}">
                <a16:creationId xmlns:a16="http://schemas.microsoft.com/office/drawing/2014/main" id="{A7586DAA-4B31-4B48-A1C0-D0EF12E270DE}"/>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1B3A2E4-3981-416B-B95C-C8333F2D40FE}" type="slidenum">
              <a:rPr lang="zh-CN" altLang="en-US" sz="1200"/>
              <a:pPr/>
              <a:t>55</a:t>
            </a:fld>
            <a:endParaRPr lang="en-US" altLang="zh-CN" sz="1200"/>
          </a:p>
        </p:txBody>
      </p:sp>
      <p:sp>
        <p:nvSpPr>
          <p:cNvPr id="74755" name="Rectangle 2">
            <a:extLst>
              <a:ext uri="{FF2B5EF4-FFF2-40B4-BE49-F238E27FC236}">
                <a16:creationId xmlns:a16="http://schemas.microsoft.com/office/drawing/2014/main" id="{840D1841-9023-45E9-8B57-9A19FC5F7812}"/>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95656D7E-FB17-42E0-B25A-91675F9D3AAD}"/>
              </a:ext>
            </a:extLst>
          </p:cNvPr>
          <p:cNvSpPr>
            <a:spLocks noGrp="1" noChangeArrowheads="1"/>
          </p:cNvSpPr>
          <p:nvPr>
            <p:ph type="body" idx="1"/>
          </p:nvPr>
        </p:nvSpPr>
        <p:spPr>
          <a:noFill/>
        </p:spPr>
        <p:txBody>
          <a:bodyPr/>
          <a:lstStyle/>
          <a:p>
            <a:pPr>
              <a:lnSpc>
                <a:spcPct val="85000"/>
              </a:lnSpc>
              <a:spcBef>
                <a:spcPct val="0"/>
              </a:spcBef>
            </a:pPr>
            <a:r>
              <a:rPr lang="en-US" altLang="zh-CN" dirty="0"/>
              <a:t>1. </a:t>
            </a:r>
            <a:r>
              <a:rPr lang="zh-CN" altLang="en-US" dirty="0"/>
              <a:t>使用</a:t>
            </a:r>
            <a:r>
              <a:rPr lang="en-US" altLang="zh-CN" dirty="0"/>
              <a:t>INSERT</a:t>
            </a:r>
            <a:r>
              <a:rPr lang="zh-CN" altLang="en-US" dirty="0"/>
              <a:t>触发器</a:t>
            </a:r>
          </a:p>
          <a:p>
            <a:pPr lvl="1">
              <a:lnSpc>
                <a:spcPct val="85000"/>
              </a:lnSpc>
              <a:spcBef>
                <a:spcPct val="0"/>
              </a:spcBef>
            </a:pPr>
            <a:r>
              <a:rPr lang="en-US" altLang="zh-CN" dirty="0"/>
              <a:t>INSERT</a:t>
            </a:r>
            <a:r>
              <a:rPr lang="zh-CN" altLang="en-US" dirty="0"/>
              <a:t>触发器通常被用来更新时间标记字段，或者验证被触发器监控的字段中的数据满足要求的标准</a:t>
            </a:r>
            <a:r>
              <a:rPr lang="en-US" altLang="zh-CN" dirty="0"/>
              <a:t>,</a:t>
            </a:r>
            <a:r>
              <a:rPr lang="zh-CN" altLang="en-US" dirty="0"/>
              <a:t>以确保数据完整性。</a:t>
            </a:r>
          </a:p>
          <a:p>
            <a:pPr>
              <a:lnSpc>
                <a:spcPct val="85000"/>
              </a:lnSpc>
              <a:spcBef>
                <a:spcPct val="0"/>
              </a:spcBef>
            </a:pPr>
            <a:r>
              <a:rPr lang="en-US" altLang="zh-CN" dirty="0"/>
              <a:t>2. </a:t>
            </a:r>
            <a:r>
              <a:rPr lang="zh-CN" altLang="en-US" dirty="0"/>
              <a:t>使用</a:t>
            </a:r>
            <a:r>
              <a:rPr lang="en-US" altLang="zh-CN" dirty="0"/>
              <a:t>UPDATE</a:t>
            </a:r>
            <a:r>
              <a:rPr lang="zh-CN" altLang="en-US" dirty="0"/>
              <a:t>触发器</a:t>
            </a:r>
          </a:p>
          <a:p>
            <a:pPr lvl="1">
              <a:lnSpc>
                <a:spcPct val="85000"/>
              </a:lnSpc>
              <a:spcBef>
                <a:spcPct val="0"/>
              </a:spcBef>
            </a:pPr>
            <a:r>
              <a:rPr lang="zh-CN" altLang="en-US" dirty="0"/>
              <a:t>修改触发器和插入触发器的工作过程基本上一致，修改一条记录等于插入了一条新的记录并且删除一条旧的记录。</a:t>
            </a:r>
          </a:p>
          <a:p>
            <a:pPr>
              <a:lnSpc>
                <a:spcPct val="85000"/>
              </a:lnSpc>
              <a:spcBef>
                <a:spcPct val="0"/>
              </a:spcBef>
            </a:pPr>
            <a:r>
              <a:rPr lang="en-US" altLang="zh-CN" dirty="0"/>
              <a:t>3. </a:t>
            </a:r>
            <a:r>
              <a:rPr lang="zh-CN" altLang="en-US" dirty="0"/>
              <a:t>使用</a:t>
            </a:r>
            <a:r>
              <a:rPr lang="en-US" altLang="zh-CN" dirty="0"/>
              <a:t>DELETE</a:t>
            </a:r>
            <a:r>
              <a:rPr lang="zh-CN" altLang="en-US" dirty="0"/>
              <a:t>触发器</a:t>
            </a:r>
          </a:p>
          <a:p>
            <a:pPr lvl="1">
              <a:lnSpc>
                <a:spcPct val="85000"/>
              </a:lnSpc>
              <a:spcBef>
                <a:spcPct val="0"/>
              </a:spcBef>
            </a:pPr>
            <a:r>
              <a:rPr lang="en-US" altLang="zh-CN" dirty="0"/>
              <a:t>DELETE</a:t>
            </a:r>
            <a:r>
              <a:rPr lang="zh-CN" altLang="en-US" dirty="0"/>
              <a:t>触发器通常用于两种情况，第一种情况是为了防止那些删除确实需要删除但会引起数据一致性问题的记录的删除。</a:t>
            </a:r>
          </a:p>
          <a:p>
            <a:pPr lvl="1">
              <a:lnSpc>
                <a:spcPct val="85000"/>
              </a:lnSpc>
              <a:spcBef>
                <a:spcPct val="0"/>
              </a:spcBef>
            </a:pPr>
            <a:r>
              <a:rPr lang="zh-CN" altLang="en-US" dirty="0"/>
              <a:t>第二种情况是执行可删除主记录的子记录的级联删除操作。可以使用这样的触发器从主销售记录中所有的定单项。</a:t>
            </a:r>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030">
            <a:extLst>
              <a:ext uri="{FF2B5EF4-FFF2-40B4-BE49-F238E27FC236}">
                <a16:creationId xmlns:a16="http://schemas.microsoft.com/office/drawing/2014/main" id="{972EBD5B-EA6A-49A9-9B16-F1A6520564DF}"/>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6498" name="Rectangle 1031">
            <a:extLst>
              <a:ext uri="{FF2B5EF4-FFF2-40B4-BE49-F238E27FC236}">
                <a16:creationId xmlns:a16="http://schemas.microsoft.com/office/drawing/2014/main" id="{150B08A9-378C-4267-AAFA-9A5C7CA26771}"/>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0D7C91B-8D14-4AD1-9D86-EC927D68563A}" type="slidenum">
              <a:rPr lang="zh-CN" altLang="en-US" sz="1200"/>
              <a:pPr/>
              <a:t>85</a:t>
            </a:fld>
            <a:endParaRPr lang="en-US" altLang="zh-CN" sz="1200"/>
          </a:p>
        </p:txBody>
      </p:sp>
      <p:sp>
        <p:nvSpPr>
          <p:cNvPr id="106499" name="Rectangle 2">
            <a:extLst>
              <a:ext uri="{FF2B5EF4-FFF2-40B4-BE49-F238E27FC236}">
                <a16:creationId xmlns:a16="http://schemas.microsoft.com/office/drawing/2014/main" id="{FC2EAF07-24DA-4C2F-B4DE-D6188977B778}"/>
              </a:ext>
            </a:extLst>
          </p:cNvPr>
          <p:cNvSpPr>
            <a:spLocks noGrp="1" noRot="1" noChangeAspect="1" noChangeArrowheads="1" noTextEdit="1"/>
          </p:cNvSpPr>
          <p:nvPr>
            <p:ph type="sldImg"/>
          </p:nvPr>
        </p:nvSpPr>
        <p:spPr>
          <a:xfrm>
            <a:off x="3103563" y="514350"/>
            <a:ext cx="3714750" cy="2571750"/>
          </a:xfrm>
          <a:ln/>
        </p:spPr>
      </p:sp>
      <p:sp>
        <p:nvSpPr>
          <p:cNvPr id="106500" name="Rectangle 3">
            <a:extLst>
              <a:ext uri="{FF2B5EF4-FFF2-40B4-BE49-F238E27FC236}">
                <a16:creationId xmlns:a16="http://schemas.microsoft.com/office/drawing/2014/main" id="{51D36781-3AB3-4093-83C6-5CD199E5E4FA}"/>
              </a:ext>
            </a:extLst>
          </p:cNvPr>
          <p:cNvSpPr>
            <a:spLocks noGrp="1" noChangeArrowheads="1"/>
          </p:cNvSpPr>
          <p:nvPr>
            <p:ph type="body" idx="1"/>
          </p:nvPr>
        </p:nvSpPr>
        <p:spPr>
          <a:xfrm>
            <a:off x="1322388" y="3255963"/>
            <a:ext cx="7278687" cy="3086100"/>
          </a:xfrm>
          <a:noFill/>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5" name="Rectangle 3"/>
          <p:cNvSpPr>
            <a:spLocks noGrp="1" noChangeArrowheads="1"/>
          </p:cNvSpPr>
          <p:nvPr>
            <p:ph type="subTitle" sz="quarter" idx="1"/>
          </p:nvPr>
        </p:nvSpPr>
        <p:spPr>
          <a:xfrm>
            <a:off x="2146300" y="3505200"/>
            <a:ext cx="5745163" cy="976313"/>
          </a:xfrm>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0" indent="0" algn="ctr">
              <a:lnSpc>
                <a:spcPct val="95000"/>
              </a:lnSpc>
              <a:spcBef>
                <a:spcPct val="10000"/>
              </a:spcBef>
              <a:buFont typeface="Wingdings" pitchFamily="2" charset="2"/>
              <a:buNone/>
              <a:defRPr sz="3200">
                <a:solidFill>
                  <a:srgbClr val="C1C4DD"/>
                </a:solidFill>
              </a:defRPr>
            </a:lvl1pPr>
          </a:lstStyle>
          <a:p>
            <a:pPr lvl="0"/>
            <a:r>
              <a:rPr lang="en-US" altLang="en-US" noProof="0"/>
              <a:t>Speaker’s Name,</a:t>
            </a:r>
          </a:p>
          <a:p>
            <a:pPr lvl="0"/>
            <a:r>
              <a:rPr lang="en-US" altLang="en-US" noProof="0"/>
              <a:t>Speaker’s Title</a:t>
            </a:r>
          </a:p>
        </p:txBody>
      </p:sp>
      <p:sp>
        <p:nvSpPr>
          <p:cNvPr id="105476" name="Rectangle 4"/>
          <p:cNvSpPr>
            <a:spLocks noGrp="1" noChangeArrowheads="1"/>
          </p:cNvSpPr>
          <p:nvPr>
            <p:ph type="ctrTitle" sz="quarter"/>
          </p:nvPr>
        </p:nvSpPr>
        <p:spPr>
          <a:xfrm>
            <a:off x="1096963" y="2136775"/>
            <a:ext cx="7608887" cy="1968500"/>
          </a:xfrm>
          <a:effectLst/>
          <a:extLst>
            <a:ext uri="{AF507438-7753-43E0-B8FC-AC1667EBCBE1}">
              <a14:hiddenEffects xmlns:a14="http://schemas.microsoft.com/office/drawing/2010/main">
                <a:effectLst>
                  <a:outerShdw dist="17961" dir="2700000" algn="ctr" rotWithShape="0">
                    <a:schemeClr val="bg1"/>
                  </a:outerShdw>
                </a:effectLst>
              </a14:hiddenEffects>
            </a:ext>
          </a:extLst>
        </p:spPr>
        <p:txBody>
          <a:bodyPr anchor="t"/>
          <a:lstStyle>
            <a:lvl1pPr algn="ctr">
              <a:lnSpc>
                <a:spcPct val="95000"/>
              </a:lnSpc>
              <a:buClr>
                <a:schemeClr val="folHlink"/>
              </a:buClr>
              <a:buSzPct val="95000"/>
              <a:defRPr sz="6800"/>
            </a:lvl1pPr>
          </a:lstStyle>
          <a:p>
            <a:pPr lvl="0"/>
            <a:r>
              <a:rPr lang="en-US" altLang="en-US" noProof="0"/>
              <a:t>Click to edit Master title style</a:t>
            </a:r>
          </a:p>
        </p:txBody>
      </p:sp>
    </p:spTree>
    <p:extLst>
      <p:ext uri="{BB962C8B-B14F-4D97-AF65-F5344CB8AC3E}">
        <p14:creationId xmlns:p14="http://schemas.microsoft.com/office/powerpoint/2010/main" val="379295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D666598E-EE24-4AD0-B563-E7A5D7D1F0BC}"/>
              </a:ext>
            </a:extLst>
          </p:cNvPr>
          <p:cNvSpPr>
            <a:spLocks noGrp="1" noChangeArrowheads="1"/>
          </p:cNvSpPr>
          <p:nvPr>
            <p:ph type="sldNum" sz="quarter" idx="10"/>
          </p:nvPr>
        </p:nvSpPr>
        <p:spPr>
          <a:ln/>
        </p:spPr>
        <p:txBody>
          <a:bodyPr/>
          <a:lstStyle>
            <a:lvl1pPr>
              <a:defRPr/>
            </a:lvl1pPr>
          </a:lstStyle>
          <a:p>
            <a:fld id="{266A98E2-8B09-4E44-B4D5-0ABC5C0F5244}" type="slidenum">
              <a:rPr lang="zh-CN" altLang="en-US"/>
              <a:pPr/>
              <a:t>‹#›</a:t>
            </a:fld>
            <a:endParaRPr lang="en-US" altLang="zh-CN"/>
          </a:p>
        </p:txBody>
      </p:sp>
      <p:sp>
        <p:nvSpPr>
          <p:cNvPr id="5" name="Rectangle 7">
            <a:extLst>
              <a:ext uri="{FF2B5EF4-FFF2-40B4-BE49-F238E27FC236}">
                <a16:creationId xmlns:a16="http://schemas.microsoft.com/office/drawing/2014/main" id="{4781998B-5E95-4404-83ED-ABBC6EBD87E6}"/>
              </a:ext>
            </a:extLst>
          </p:cNvPr>
          <p:cNvSpPr>
            <a:spLocks noGrp="1" noChangeArrowheads="1"/>
          </p:cNvSpPr>
          <p:nvPr>
            <p:ph type="dt" sz="half" idx="11"/>
          </p:nvPr>
        </p:nvSpPr>
        <p:spPr>
          <a:ln/>
        </p:spPr>
        <p:txBody>
          <a:bodyPr/>
          <a:lstStyle>
            <a:lvl1pPr>
              <a:defRPr/>
            </a:lvl1pPr>
          </a:lstStyle>
          <a:p>
            <a:pPr>
              <a:defRPr/>
            </a:pPr>
            <a:fld id="{855494A4-4D63-44EE-BB30-FD8BB3E2C5A6}" type="datetime1">
              <a:rPr lang="zh-CN" altLang="en-US"/>
              <a:pPr>
                <a:defRPr/>
              </a:pPr>
              <a:t>2024/4/19</a:t>
            </a:fld>
            <a:endParaRPr lang="en-US" altLang="zh-CN" sz="1000"/>
          </a:p>
        </p:txBody>
      </p:sp>
    </p:spTree>
    <p:extLst>
      <p:ext uri="{BB962C8B-B14F-4D97-AF65-F5344CB8AC3E}">
        <p14:creationId xmlns:p14="http://schemas.microsoft.com/office/powerpoint/2010/main" val="1069618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65988" y="255588"/>
            <a:ext cx="2205037" cy="34051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875" y="255588"/>
            <a:ext cx="6462713" cy="34051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CAE1DC47-1387-437A-BCF7-8779B6D5563C}"/>
              </a:ext>
            </a:extLst>
          </p:cNvPr>
          <p:cNvSpPr>
            <a:spLocks noGrp="1" noChangeArrowheads="1"/>
          </p:cNvSpPr>
          <p:nvPr>
            <p:ph type="sldNum" sz="quarter" idx="10"/>
          </p:nvPr>
        </p:nvSpPr>
        <p:spPr>
          <a:ln/>
        </p:spPr>
        <p:txBody>
          <a:bodyPr/>
          <a:lstStyle>
            <a:lvl1pPr>
              <a:defRPr/>
            </a:lvl1pPr>
          </a:lstStyle>
          <a:p>
            <a:fld id="{B05E5479-0E8D-4319-BD94-8F55C14F95D4}" type="slidenum">
              <a:rPr lang="zh-CN" altLang="en-US"/>
              <a:pPr/>
              <a:t>‹#›</a:t>
            </a:fld>
            <a:endParaRPr lang="en-US" altLang="zh-CN"/>
          </a:p>
        </p:txBody>
      </p:sp>
      <p:sp>
        <p:nvSpPr>
          <p:cNvPr id="5" name="Rectangle 7">
            <a:extLst>
              <a:ext uri="{FF2B5EF4-FFF2-40B4-BE49-F238E27FC236}">
                <a16:creationId xmlns:a16="http://schemas.microsoft.com/office/drawing/2014/main" id="{2CBF803F-A6BD-4FCE-967A-A3A895105423}"/>
              </a:ext>
            </a:extLst>
          </p:cNvPr>
          <p:cNvSpPr>
            <a:spLocks noGrp="1" noChangeArrowheads="1"/>
          </p:cNvSpPr>
          <p:nvPr>
            <p:ph type="dt" sz="half" idx="11"/>
          </p:nvPr>
        </p:nvSpPr>
        <p:spPr>
          <a:ln/>
        </p:spPr>
        <p:txBody>
          <a:bodyPr/>
          <a:lstStyle>
            <a:lvl1pPr>
              <a:defRPr/>
            </a:lvl1pPr>
          </a:lstStyle>
          <a:p>
            <a:pPr>
              <a:defRPr/>
            </a:pPr>
            <a:fld id="{641E0153-D76E-4097-88B7-EA07E15B8731}" type="datetime1">
              <a:rPr lang="zh-CN" altLang="en-US"/>
              <a:pPr>
                <a:defRPr/>
              </a:pPr>
              <a:t>2024/4/19</a:t>
            </a:fld>
            <a:endParaRPr lang="en-US" altLang="zh-CN" sz="1000"/>
          </a:p>
        </p:txBody>
      </p:sp>
    </p:spTree>
    <p:extLst>
      <p:ext uri="{BB962C8B-B14F-4D97-AF65-F5344CB8AC3E}">
        <p14:creationId xmlns:p14="http://schemas.microsoft.com/office/powerpoint/2010/main" val="329033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0875" y="255588"/>
            <a:ext cx="8820150" cy="658812"/>
          </a:xfrm>
        </p:spPr>
        <p:txBody>
          <a:bodyPr/>
          <a:lstStyle/>
          <a:p>
            <a:r>
              <a:rPr lang="zh-CN" altLang="en-US"/>
              <a:t>单击此处编辑母版标题样式</a:t>
            </a:r>
          </a:p>
        </p:txBody>
      </p:sp>
      <p:sp>
        <p:nvSpPr>
          <p:cNvPr id="3" name="表格占位符 2"/>
          <p:cNvSpPr>
            <a:spLocks noGrp="1"/>
          </p:cNvSpPr>
          <p:nvPr>
            <p:ph type="tbl" idx="1"/>
          </p:nvPr>
        </p:nvSpPr>
        <p:spPr>
          <a:xfrm>
            <a:off x="650875" y="1143000"/>
            <a:ext cx="8820150" cy="2517775"/>
          </a:xfrm>
        </p:spPr>
        <p:txBody>
          <a:bodyPr/>
          <a:lstStyle/>
          <a:p>
            <a:pPr lvl="0"/>
            <a:endParaRPr lang="zh-CN" altLang="en-US" noProof="0"/>
          </a:p>
        </p:txBody>
      </p:sp>
      <p:sp>
        <p:nvSpPr>
          <p:cNvPr id="4" name="Rectangle 8">
            <a:extLst>
              <a:ext uri="{FF2B5EF4-FFF2-40B4-BE49-F238E27FC236}">
                <a16:creationId xmlns:a16="http://schemas.microsoft.com/office/drawing/2014/main" id="{8288F648-2B9B-4BF0-BBA4-C8B3229F01F5}"/>
              </a:ext>
            </a:extLst>
          </p:cNvPr>
          <p:cNvSpPr>
            <a:spLocks noGrp="1" noChangeArrowheads="1"/>
          </p:cNvSpPr>
          <p:nvPr>
            <p:ph type="sldNum" sz="quarter" idx="10"/>
          </p:nvPr>
        </p:nvSpPr>
        <p:spPr>
          <a:ln/>
        </p:spPr>
        <p:txBody>
          <a:bodyPr/>
          <a:lstStyle>
            <a:lvl1pPr>
              <a:defRPr/>
            </a:lvl1pPr>
          </a:lstStyle>
          <a:p>
            <a:fld id="{26EC9D37-0390-40D4-B8DD-D1105F3B76B1}" type="slidenum">
              <a:rPr lang="zh-CN" altLang="en-US"/>
              <a:pPr/>
              <a:t>‹#›</a:t>
            </a:fld>
            <a:endParaRPr lang="en-US" altLang="zh-CN"/>
          </a:p>
        </p:txBody>
      </p:sp>
      <p:sp>
        <p:nvSpPr>
          <p:cNvPr id="5" name="Rectangle 7">
            <a:extLst>
              <a:ext uri="{FF2B5EF4-FFF2-40B4-BE49-F238E27FC236}">
                <a16:creationId xmlns:a16="http://schemas.microsoft.com/office/drawing/2014/main" id="{86E312F0-A1A4-478A-AE4C-4F1766A2382D}"/>
              </a:ext>
            </a:extLst>
          </p:cNvPr>
          <p:cNvSpPr>
            <a:spLocks noGrp="1" noChangeArrowheads="1"/>
          </p:cNvSpPr>
          <p:nvPr>
            <p:ph type="dt" sz="half" idx="11"/>
          </p:nvPr>
        </p:nvSpPr>
        <p:spPr>
          <a:ln/>
        </p:spPr>
        <p:txBody>
          <a:bodyPr/>
          <a:lstStyle>
            <a:lvl1pPr>
              <a:defRPr/>
            </a:lvl1pPr>
          </a:lstStyle>
          <a:p>
            <a:pPr>
              <a:defRPr/>
            </a:pPr>
            <a:fld id="{2FDDEC21-F830-4F63-B723-B23817C7791B}" type="datetime1">
              <a:rPr lang="zh-CN" altLang="en-US"/>
              <a:pPr>
                <a:defRPr/>
              </a:pPr>
              <a:t>2024/4/19</a:t>
            </a:fld>
            <a:endParaRPr lang="en-US" altLang="zh-CN" sz="1000"/>
          </a:p>
        </p:txBody>
      </p:sp>
    </p:spTree>
    <p:extLst>
      <p:ext uri="{BB962C8B-B14F-4D97-AF65-F5344CB8AC3E}">
        <p14:creationId xmlns:p14="http://schemas.microsoft.com/office/powerpoint/2010/main" val="274590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EE75E967-15FB-4B72-8CB4-F77A51F888C2}"/>
              </a:ext>
            </a:extLst>
          </p:cNvPr>
          <p:cNvSpPr>
            <a:spLocks noGrp="1" noChangeArrowheads="1"/>
          </p:cNvSpPr>
          <p:nvPr>
            <p:ph type="sldNum" sz="quarter" idx="10"/>
          </p:nvPr>
        </p:nvSpPr>
        <p:spPr>
          <a:ln/>
        </p:spPr>
        <p:txBody>
          <a:bodyPr/>
          <a:lstStyle>
            <a:lvl1pPr>
              <a:defRPr/>
            </a:lvl1pPr>
          </a:lstStyle>
          <a:p>
            <a:fld id="{10C34B3D-AFEF-49B0-A704-C58030EFE3F0}" type="slidenum">
              <a:rPr lang="zh-CN" altLang="en-US"/>
              <a:pPr/>
              <a:t>‹#›</a:t>
            </a:fld>
            <a:endParaRPr lang="en-US" altLang="zh-CN"/>
          </a:p>
        </p:txBody>
      </p:sp>
      <p:sp>
        <p:nvSpPr>
          <p:cNvPr id="5" name="Rectangle 7">
            <a:extLst>
              <a:ext uri="{FF2B5EF4-FFF2-40B4-BE49-F238E27FC236}">
                <a16:creationId xmlns:a16="http://schemas.microsoft.com/office/drawing/2014/main" id="{5172C8B7-D6D6-4CCA-B4B0-230C15273AF7}"/>
              </a:ext>
            </a:extLst>
          </p:cNvPr>
          <p:cNvSpPr>
            <a:spLocks noGrp="1" noChangeArrowheads="1"/>
          </p:cNvSpPr>
          <p:nvPr>
            <p:ph type="dt" sz="half" idx="11"/>
          </p:nvPr>
        </p:nvSpPr>
        <p:spPr>
          <a:ln/>
        </p:spPr>
        <p:txBody>
          <a:bodyPr/>
          <a:lstStyle>
            <a:lvl1pPr>
              <a:defRPr/>
            </a:lvl1pPr>
          </a:lstStyle>
          <a:p>
            <a:pPr>
              <a:defRPr/>
            </a:pPr>
            <a:fld id="{BCEAC1D0-918B-40F2-9484-3BE274E04598}" type="datetime1">
              <a:rPr lang="zh-CN" altLang="en-US"/>
              <a:pPr>
                <a:defRPr/>
              </a:pPr>
              <a:t>2024/4/19</a:t>
            </a:fld>
            <a:endParaRPr lang="en-US" altLang="zh-CN" sz="1000"/>
          </a:p>
        </p:txBody>
      </p:sp>
    </p:spTree>
    <p:extLst>
      <p:ext uri="{BB962C8B-B14F-4D97-AF65-F5344CB8AC3E}">
        <p14:creationId xmlns:p14="http://schemas.microsoft.com/office/powerpoint/2010/main" val="893973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2E4C14BE-B975-4610-8DF6-24F65B913EC2}"/>
              </a:ext>
            </a:extLst>
          </p:cNvPr>
          <p:cNvSpPr>
            <a:spLocks noGrp="1" noChangeArrowheads="1"/>
          </p:cNvSpPr>
          <p:nvPr>
            <p:ph type="sldNum" sz="quarter" idx="10"/>
          </p:nvPr>
        </p:nvSpPr>
        <p:spPr>
          <a:ln/>
        </p:spPr>
        <p:txBody>
          <a:bodyPr/>
          <a:lstStyle>
            <a:lvl1pPr>
              <a:defRPr/>
            </a:lvl1pPr>
          </a:lstStyle>
          <a:p>
            <a:fld id="{C67E176C-7B86-410F-BD16-AC66918DFED4}" type="slidenum">
              <a:rPr lang="zh-CN" altLang="en-US"/>
              <a:pPr/>
              <a:t>‹#›</a:t>
            </a:fld>
            <a:endParaRPr lang="en-US" altLang="zh-CN"/>
          </a:p>
        </p:txBody>
      </p:sp>
      <p:sp>
        <p:nvSpPr>
          <p:cNvPr id="5" name="Rectangle 7">
            <a:extLst>
              <a:ext uri="{FF2B5EF4-FFF2-40B4-BE49-F238E27FC236}">
                <a16:creationId xmlns:a16="http://schemas.microsoft.com/office/drawing/2014/main" id="{CA46FAFB-4992-41A9-A7E5-9B06D1AF0F2F}"/>
              </a:ext>
            </a:extLst>
          </p:cNvPr>
          <p:cNvSpPr>
            <a:spLocks noGrp="1" noChangeArrowheads="1"/>
          </p:cNvSpPr>
          <p:nvPr>
            <p:ph type="dt" sz="half" idx="11"/>
          </p:nvPr>
        </p:nvSpPr>
        <p:spPr>
          <a:ln/>
        </p:spPr>
        <p:txBody>
          <a:bodyPr/>
          <a:lstStyle>
            <a:lvl1pPr>
              <a:defRPr/>
            </a:lvl1pPr>
          </a:lstStyle>
          <a:p>
            <a:pPr>
              <a:defRPr/>
            </a:pPr>
            <a:fld id="{08D82022-1FC9-408C-B298-7497E7BCCCE1}" type="datetime1">
              <a:rPr lang="zh-CN" altLang="en-US"/>
              <a:pPr>
                <a:defRPr/>
              </a:pPr>
              <a:t>2024/4/19</a:t>
            </a:fld>
            <a:endParaRPr lang="en-US" altLang="zh-CN" sz="1000"/>
          </a:p>
        </p:txBody>
      </p:sp>
    </p:spTree>
    <p:extLst>
      <p:ext uri="{BB962C8B-B14F-4D97-AF65-F5344CB8AC3E}">
        <p14:creationId xmlns:p14="http://schemas.microsoft.com/office/powerpoint/2010/main" val="20103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875"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7150"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23A1ABEC-0AA0-489C-9C92-E808F7DF354C}"/>
              </a:ext>
            </a:extLst>
          </p:cNvPr>
          <p:cNvSpPr>
            <a:spLocks noGrp="1" noChangeArrowheads="1"/>
          </p:cNvSpPr>
          <p:nvPr>
            <p:ph type="sldNum" sz="quarter" idx="10"/>
          </p:nvPr>
        </p:nvSpPr>
        <p:spPr>
          <a:ln/>
        </p:spPr>
        <p:txBody>
          <a:bodyPr/>
          <a:lstStyle>
            <a:lvl1pPr>
              <a:defRPr/>
            </a:lvl1pPr>
          </a:lstStyle>
          <a:p>
            <a:fld id="{69D8BEFC-0C23-46B3-9CD6-02677A4CAD78}" type="slidenum">
              <a:rPr lang="zh-CN" altLang="en-US"/>
              <a:pPr/>
              <a:t>‹#›</a:t>
            </a:fld>
            <a:endParaRPr lang="en-US" altLang="zh-CN"/>
          </a:p>
        </p:txBody>
      </p:sp>
      <p:sp>
        <p:nvSpPr>
          <p:cNvPr id="6" name="Rectangle 7">
            <a:extLst>
              <a:ext uri="{FF2B5EF4-FFF2-40B4-BE49-F238E27FC236}">
                <a16:creationId xmlns:a16="http://schemas.microsoft.com/office/drawing/2014/main" id="{F2F52F41-946F-4A65-9DC1-38803EB7D93B}"/>
              </a:ext>
            </a:extLst>
          </p:cNvPr>
          <p:cNvSpPr>
            <a:spLocks noGrp="1" noChangeArrowheads="1"/>
          </p:cNvSpPr>
          <p:nvPr>
            <p:ph type="dt" sz="half" idx="11"/>
          </p:nvPr>
        </p:nvSpPr>
        <p:spPr>
          <a:ln/>
        </p:spPr>
        <p:txBody>
          <a:bodyPr/>
          <a:lstStyle>
            <a:lvl1pPr>
              <a:defRPr/>
            </a:lvl1pPr>
          </a:lstStyle>
          <a:p>
            <a:pPr>
              <a:defRPr/>
            </a:pPr>
            <a:fld id="{1B6A3ADE-DDEF-49DC-B834-3381C3032569}" type="datetime1">
              <a:rPr lang="zh-CN" altLang="en-US"/>
              <a:pPr>
                <a:defRPr/>
              </a:pPr>
              <a:t>2024/4/19</a:t>
            </a:fld>
            <a:endParaRPr lang="en-US" altLang="zh-CN" sz="1000"/>
          </a:p>
        </p:txBody>
      </p:sp>
    </p:spTree>
    <p:extLst>
      <p:ext uri="{BB962C8B-B14F-4D97-AF65-F5344CB8AC3E}">
        <p14:creationId xmlns:p14="http://schemas.microsoft.com/office/powerpoint/2010/main" val="415151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55ECB8DE-CC1E-4B28-BEC6-5D4BA9CE0636}"/>
              </a:ext>
            </a:extLst>
          </p:cNvPr>
          <p:cNvSpPr>
            <a:spLocks noGrp="1" noChangeArrowheads="1"/>
          </p:cNvSpPr>
          <p:nvPr>
            <p:ph type="sldNum" sz="quarter" idx="10"/>
          </p:nvPr>
        </p:nvSpPr>
        <p:spPr>
          <a:ln/>
        </p:spPr>
        <p:txBody>
          <a:bodyPr/>
          <a:lstStyle>
            <a:lvl1pPr>
              <a:defRPr/>
            </a:lvl1pPr>
          </a:lstStyle>
          <a:p>
            <a:fld id="{42962A77-927C-47E9-A44B-1FD0666DE38A}" type="slidenum">
              <a:rPr lang="zh-CN" altLang="en-US"/>
              <a:pPr/>
              <a:t>‹#›</a:t>
            </a:fld>
            <a:endParaRPr lang="en-US" altLang="zh-CN"/>
          </a:p>
        </p:txBody>
      </p:sp>
      <p:sp>
        <p:nvSpPr>
          <p:cNvPr id="8" name="Rectangle 7">
            <a:extLst>
              <a:ext uri="{FF2B5EF4-FFF2-40B4-BE49-F238E27FC236}">
                <a16:creationId xmlns:a16="http://schemas.microsoft.com/office/drawing/2014/main" id="{B94BCE2D-458E-4494-ADBA-36A74E3053BB}"/>
              </a:ext>
            </a:extLst>
          </p:cNvPr>
          <p:cNvSpPr>
            <a:spLocks noGrp="1" noChangeArrowheads="1"/>
          </p:cNvSpPr>
          <p:nvPr>
            <p:ph type="dt" sz="half" idx="11"/>
          </p:nvPr>
        </p:nvSpPr>
        <p:spPr>
          <a:ln/>
        </p:spPr>
        <p:txBody>
          <a:bodyPr/>
          <a:lstStyle>
            <a:lvl1pPr>
              <a:defRPr/>
            </a:lvl1pPr>
          </a:lstStyle>
          <a:p>
            <a:pPr>
              <a:defRPr/>
            </a:pPr>
            <a:fld id="{2C7432AA-0832-4CFB-B84F-0A762E1ECFCB}" type="datetime1">
              <a:rPr lang="zh-CN" altLang="en-US"/>
              <a:pPr>
                <a:defRPr/>
              </a:pPr>
              <a:t>2024/4/19</a:t>
            </a:fld>
            <a:endParaRPr lang="en-US" altLang="zh-CN" sz="1000"/>
          </a:p>
        </p:txBody>
      </p:sp>
    </p:spTree>
    <p:extLst>
      <p:ext uri="{BB962C8B-B14F-4D97-AF65-F5344CB8AC3E}">
        <p14:creationId xmlns:p14="http://schemas.microsoft.com/office/powerpoint/2010/main" val="96233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A674D5AC-CA33-488F-B0B4-26DF51DABF9C}"/>
              </a:ext>
            </a:extLst>
          </p:cNvPr>
          <p:cNvSpPr>
            <a:spLocks noGrp="1" noChangeArrowheads="1"/>
          </p:cNvSpPr>
          <p:nvPr>
            <p:ph type="sldNum" sz="quarter" idx="10"/>
          </p:nvPr>
        </p:nvSpPr>
        <p:spPr>
          <a:ln/>
        </p:spPr>
        <p:txBody>
          <a:bodyPr/>
          <a:lstStyle>
            <a:lvl1pPr>
              <a:defRPr/>
            </a:lvl1pPr>
          </a:lstStyle>
          <a:p>
            <a:fld id="{8B868A74-B5E3-4F51-9E79-DA996C718FE9}" type="slidenum">
              <a:rPr lang="zh-CN" altLang="en-US"/>
              <a:pPr/>
              <a:t>‹#›</a:t>
            </a:fld>
            <a:endParaRPr lang="en-US" altLang="zh-CN"/>
          </a:p>
        </p:txBody>
      </p:sp>
      <p:sp>
        <p:nvSpPr>
          <p:cNvPr id="4" name="Rectangle 7">
            <a:extLst>
              <a:ext uri="{FF2B5EF4-FFF2-40B4-BE49-F238E27FC236}">
                <a16:creationId xmlns:a16="http://schemas.microsoft.com/office/drawing/2014/main" id="{AD666CED-073C-49F9-90A3-82AD1D086978}"/>
              </a:ext>
            </a:extLst>
          </p:cNvPr>
          <p:cNvSpPr>
            <a:spLocks noGrp="1" noChangeArrowheads="1"/>
          </p:cNvSpPr>
          <p:nvPr>
            <p:ph type="dt" sz="half" idx="11"/>
          </p:nvPr>
        </p:nvSpPr>
        <p:spPr>
          <a:ln/>
        </p:spPr>
        <p:txBody>
          <a:bodyPr/>
          <a:lstStyle>
            <a:lvl1pPr>
              <a:defRPr/>
            </a:lvl1pPr>
          </a:lstStyle>
          <a:p>
            <a:pPr>
              <a:defRPr/>
            </a:pPr>
            <a:fld id="{0E3D0116-A062-4DAD-B6B5-F418AFE857E2}" type="datetime1">
              <a:rPr lang="zh-CN" altLang="en-US"/>
              <a:pPr>
                <a:defRPr/>
              </a:pPr>
              <a:t>2024/4/19</a:t>
            </a:fld>
            <a:endParaRPr lang="en-US" altLang="zh-CN" sz="1000"/>
          </a:p>
        </p:txBody>
      </p:sp>
    </p:spTree>
    <p:extLst>
      <p:ext uri="{BB962C8B-B14F-4D97-AF65-F5344CB8AC3E}">
        <p14:creationId xmlns:p14="http://schemas.microsoft.com/office/powerpoint/2010/main" val="96907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FA80C301-0351-4CF2-AFAA-A7397ADA7E12}"/>
              </a:ext>
            </a:extLst>
          </p:cNvPr>
          <p:cNvSpPr>
            <a:spLocks noGrp="1" noChangeArrowheads="1"/>
          </p:cNvSpPr>
          <p:nvPr>
            <p:ph type="sldNum" sz="quarter" idx="10"/>
          </p:nvPr>
        </p:nvSpPr>
        <p:spPr>
          <a:ln/>
        </p:spPr>
        <p:txBody>
          <a:bodyPr/>
          <a:lstStyle>
            <a:lvl1pPr>
              <a:defRPr/>
            </a:lvl1pPr>
          </a:lstStyle>
          <a:p>
            <a:fld id="{164F655F-AE78-492F-A474-B2A347AEDA96}" type="slidenum">
              <a:rPr lang="zh-CN" altLang="en-US"/>
              <a:pPr/>
              <a:t>‹#›</a:t>
            </a:fld>
            <a:endParaRPr lang="en-US" altLang="zh-CN"/>
          </a:p>
        </p:txBody>
      </p:sp>
      <p:sp>
        <p:nvSpPr>
          <p:cNvPr id="3" name="Rectangle 7">
            <a:extLst>
              <a:ext uri="{FF2B5EF4-FFF2-40B4-BE49-F238E27FC236}">
                <a16:creationId xmlns:a16="http://schemas.microsoft.com/office/drawing/2014/main" id="{9F534895-3536-4881-99E4-9144B1C22675}"/>
              </a:ext>
            </a:extLst>
          </p:cNvPr>
          <p:cNvSpPr>
            <a:spLocks noGrp="1" noChangeArrowheads="1"/>
          </p:cNvSpPr>
          <p:nvPr>
            <p:ph type="dt" sz="half" idx="11"/>
          </p:nvPr>
        </p:nvSpPr>
        <p:spPr>
          <a:ln/>
        </p:spPr>
        <p:txBody>
          <a:bodyPr/>
          <a:lstStyle>
            <a:lvl1pPr>
              <a:defRPr/>
            </a:lvl1pPr>
          </a:lstStyle>
          <a:p>
            <a:pPr>
              <a:defRPr/>
            </a:pPr>
            <a:fld id="{2C4B7E24-468F-4939-848C-B6716BC52E7B}" type="datetime1">
              <a:rPr lang="zh-CN" altLang="en-US"/>
              <a:pPr>
                <a:defRPr/>
              </a:pPr>
              <a:t>2024/4/19</a:t>
            </a:fld>
            <a:endParaRPr lang="en-US" altLang="zh-CN" sz="1000"/>
          </a:p>
        </p:txBody>
      </p:sp>
    </p:spTree>
    <p:extLst>
      <p:ext uri="{BB962C8B-B14F-4D97-AF65-F5344CB8AC3E}">
        <p14:creationId xmlns:p14="http://schemas.microsoft.com/office/powerpoint/2010/main" val="19344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C4145053-DE16-4138-916B-739FB5335C51}"/>
              </a:ext>
            </a:extLst>
          </p:cNvPr>
          <p:cNvSpPr>
            <a:spLocks noGrp="1" noChangeArrowheads="1"/>
          </p:cNvSpPr>
          <p:nvPr>
            <p:ph type="sldNum" sz="quarter" idx="10"/>
          </p:nvPr>
        </p:nvSpPr>
        <p:spPr>
          <a:ln/>
        </p:spPr>
        <p:txBody>
          <a:bodyPr/>
          <a:lstStyle>
            <a:lvl1pPr>
              <a:defRPr/>
            </a:lvl1pPr>
          </a:lstStyle>
          <a:p>
            <a:fld id="{762DDD0E-5D7B-4876-B60E-B127307D7649}" type="slidenum">
              <a:rPr lang="zh-CN" altLang="en-US"/>
              <a:pPr/>
              <a:t>‹#›</a:t>
            </a:fld>
            <a:endParaRPr lang="en-US" altLang="zh-CN"/>
          </a:p>
        </p:txBody>
      </p:sp>
      <p:sp>
        <p:nvSpPr>
          <p:cNvPr id="6" name="Rectangle 7">
            <a:extLst>
              <a:ext uri="{FF2B5EF4-FFF2-40B4-BE49-F238E27FC236}">
                <a16:creationId xmlns:a16="http://schemas.microsoft.com/office/drawing/2014/main" id="{DBD32EB0-1FE7-4AFA-A299-70F3E8CBE535}"/>
              </a:ext>
            </a:extLst>
          </p:cNvPr>
          <p:cNvSpPr>
            <a:spLocks noGrp="1" noChangeArrowheads="1"/>
          </p:cNvSpPr>
          <p:nvPr>
            <p:ph type="dt" sz="half" idx="11"/>
          </p:nvPr>
        </p:nvSpPr>
        <p:spPr>
          <a:ln/>
        </p:spPr>
        <p:txBody>
          <a:bodyPr/>
          <a:lstStyle>
            <a:lvl1pPr>
              <a:defRPr/>
            </a:lvl1pPr>
          </a:lstStyle>
          <a:p>
            <a:pPr>
              <a:defRPr/>
            </a:pPr>
            <a:fld id="{AADEC87C-67ED-4619-82D9-096B4533936B}" type="datetime1">
              <a:rPr lang="zh-CN" altLang="en-US"/>
              <a:pPr>
                <a:defRPr/>
              </a:pPr>
              <a:t>2024/4/19</a:t>
            </a:fld>
            <a:endParaRPr lang="en-US" altLang="zh-CN" sz="1000"/>
          </a:p>
        </p:txBody>
      </p:sp>
    </p:spTree>
    <p:extLst>
      <p:ext uri="{BB962C8B-B14F-4D97-AF65-F5344CB8AC3E}">
        <p14:creationId xmlns:p14="http://schemas.microsoft.com/office/powerpoint/2010/main" val="119096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1CD287B6-B0D6-4BF7-962D-2B174E6A3DCB}"/>
              </a:ext>
            </a:extLst>
          </p:cNvPr>
          <p:cNvSpPr>
            <a:spLocks noGrp="1" noChangeArrowheads="1"/>
          </p:cNvSpPr>
          <p:nvPr>
            <p:ph type="sldNum" sz="quarter" idx="10"/>
          </p:nvPr>
        </p:nvSpPr>
        <p:spPr>
          <a:ln/>
        </p:spPr>
        <p:txBody>
          <a:bodyPr/>
          <a:lstStyle>
            <a:lvl1pPr>
              <a:defRPr/>
            </a:lvl1pPr>
          </a:lstStyle>
          <a:p>
            <a:fld id="{080B4B37-238D-4AFD-A788-3E9584425225}" type="slidenum">
              <a:rPr lang="zh-CN" altLang="en-US"/>
              <a:pPr/>
              <a:t>‹#›</a:t>
            </a:fld>
            <a:endParaRPr lang="en-US" altLang="zh-CN"/>
          </a:p>
        </p:txBody>
      </p:sp>
      <p:sp>
        <p:nvSpPr>
          <p:cNvPr id="6" name="Rectangle 7">
            <a:extLst>
              <a:ext uri="{FF2B5EF4-FFF2-40B4-BE49-F238E27FC236}">
                <a16:creationId xmlns:a16="http://schemas.microsoft.com/office/drawing/2014/main" id="{7CF13455-385F-4F8F-A154-13D8E92A3DA5}"/>
              </a:ext>
            </a:extLst>
          </p:cNvPr>
          <p:cNvSpPr>
            <a:spLocks noGrp="1" noChangeArrowheads="1"/>
          </p:cNvSpPr>
          <p:nvPr>
            <p:ph type="dt" sz="half" idx="11"/>
          </p:nvPr>
        </p:nvSpPr>
        <p:spPr>
          <a:ln/>
        </p:spPr>
        <p:txBody>
          <a:bodyPr/>
          <a:lstStyle>
            <a:lvl1pPr>
              <a:defRPr/>
            </a:lvl1pPr>
          </a:lstStyle>
          <a:p>
            <a:pPr>
              <a:defRPr/>
            </a:pPr>
            <a:fld id="{6006E84C-3FF1-4651-AC0D-8DD9E306F54A}" type="datetime1">
              <a:rPr lang="zh-CN" altLang="en-US"/>
              <a:pPr>
                <a:defRPr/>
              </a:pPr>
              <a:t>2024/4/19</a:t>
            </a:fld>
            <a:endParaRPr lang="en-US" altLang="zh-CN" sz="1000"/>
          </a:p>
        </p:txBody>
      </p:sp>
    </p:spTree>
    <p:extLst>
      <p:ext uri="{BB962C8B-B14F-4D97-AF65-F5344CB8AC3E}">
        <p14:creationId xmlns:p14="http://schemas.microsoft.com/office/powerpoint/2010/main" val="126286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2904962-A495-4584-8473-97AE891D1FD9}"/>
              </a:ext>
            </a:extLst>
          </p:cNvPr>
          <p:cNvSpPr>
            <a:spLocks noGrp="1" noChangeArrowheads="1"/>
          </p:cNvSpPr>
          <p:nvPr>
            <p:ph type="body" idx="1"/>
          </p:nvPr>
        </p:nvSpPr>
        <p:spPr bwMode="auto">
          <a:xfrm>
            <a:off x="650875" y="1143000"/>
            <a:ext cx="8820150"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a:t>Body Text</a:t>
            </a:r>
          </a:p>
          <a:p>
            <a:pPr lvl="1"/>
            <a:r>
              <a:rPr lang="en-US" altLang="en-US"/>
              <a:t> Second Level</a:t>
            </a:r>
          </a:p>
          <a:p>
            <a:pPr lvl="2"/>
            <a:r>
              <a:rPr lang="en-US" altLang="en-US"/>
              <a:t>Third Level</a:t>
            </a:r>
          </a:p>
          <a:p>
            <a:pPr lvl="3"/>
            <a:r>
              <a:rPr lang="en-US" altLang="en-US"/>
              <a:t>Fourth Level</a:t>
            </a:r>
          </a:p>
          <a:p>
            <a:pPr lvl="4"/>
            <a:r>
              <a:rPr lang="en-US" altLang="en-US"/>
              <a:t>Fifth Level</a:t>
            </a:r>
          </a:p>
        </p:txBody>
      </p:sp>
      <p:sp>
        <p:nvSpPr>
          <p:cNvPr id="1027" name="Rectangle 3">
            <a:extLst>
              <a:ext uri="{FF2B5EF4-FFF2-40B4-BE49-F238E27FC236}">
                <a16:creationId xmlns:a16="http://schemas.microsoft.com/office/drawing/2014/main" id="{5BCE7F7B-2FD0-FE46-AD68-CC8CA3E48848}"/>
              </a:ext>
            </a:extLst>
          </p:cNvPr>
          <p:cNvSpPr>
            <a:spLocks noChangeArrowheads="1"/>
          </p:cNvSpPr>
          <p:nvPr/>
        </p:nvSpPr>
        <p:spPr bwMode="auto">
          <a:xfrm>
            <a:off x="4852988" y="2967038"/>
            <a:ext cx="19685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defRPr/>
            </a:pPr>
            <a:endParaRPr lang="zh-CN" altLang="en-US"/>
          </a:p>
        </p:txBody>
      </p:sp>
      <p:sp>
        <p:nvSpPr>
          <p:cNvPr id="104452" name="Rectangle 4">
            <a:extLst>
              <a:ext uri="{FF2B5EF4-FFF2-40B4-BE49-F238E27FC236}">
                <a16:creationId xmlns:a16="http://schemas.microsoft.com/office/drawing/2014/main" id="{44D97190-DA1D-A24A-A4CE-CBC395E4E047}"/>
              </a:ext>
            </a:extLst>
          </p:cNvPr>
          <p:cNvSpPr>
            <a:spLocks noGrp="1" noChangeArrowheads="1"/>
          </p:cNvSpPr>
          <p:nvPr>
            <p:ph type="title"/>
          </p:nvPr>
        </p:nvSpPr>
        <p:spPr bwMode="auto">
          <a:xfrm>
            <a:off x="650875" y="255588"/>
            <a:ext cx="8820150" cy="6588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a:t>Slide Title</a:t>
            </a:r>
          </a:p>
        </p:txBody>
      </p:sp>
      <p:sp>
        <p:nvSpPr>
          <p:cNvPr id="104456" name="Rectangle 8">
            <a:extLst>
              <a:ext uri="{FF2B5EF4-FFF2-40B4-BE49-F238E27FC236}">
                <a16:creationId xmlns:a16="http://schemas.microsoft.com/office/drawing/2014/main" id="{6226A2EE-DB7D-2342-BA52-9EA7EB245E90}"/>
              </a:ext>
            </a:extLst>
          </p:cNvPr>
          <p:cNvSpPr>
            <a:spLocks noGrp="1" noChangeArrowheads="1"/>
          </p:cNvSpPr>
          <p:nvPr>
            <p:ph type="sldNum" sz="quarter" idx="4"/>
          </p:nvPr>
        </p:nvSpPr>
        <p:spPr bwMode="auto">
          <a:xfrm>
            <a:off x="7321550" y="6324600"/>
            <a:ext cx="25019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r" defTabSz="1157288">
              <a:defRPr sz="2000"/>
            </a:lvl1pPr>
          </a:lstStyle>
          <a:p>
            <a:fld id="{C491B813-4349-458D-A720-476D57B43BC5}" type="slidenum">
              <a:rPr lang="zh-CN" altLang="en-US"/>
              <a:pPr/>
              <a:t>‹#›</a:t>
            </a:fld>
            <a:endParaRPr lang="en-US" altLang="zh-CN"/>
          </a:p>
        </p:txBody>
      </p:sp>
      <p:sp>
        <p:nvSpPr>
          <p:cNvPr id="104455" name="Rectangle 7">
            <a:extLst>
              <a:ext uri="{FF2B5EF4-FFF2-40B4-BE49-F238E27FC236}">
                <a16:creationId xmlns:a16="http://schemas.microsoft.com/office/drawing/2014/main" id="{23A31735-C3CF-3649-8EB2-A0671C49813F}"/>
              </a:ext>
            </a:extLst>
          </p:cNvPr>
          <p:cNvSpPr>
            <a:spLocks noGrp="1" noChangeArrowheads="1"/>
          </p:cNvSpPr>
          <p:nvPr>
            <p:ph type="dt" sz="half" idx="2"/>
          </p:nvPr>
        </p:nvSpPr>
        <p:spPr bwMode="auto">
          <a:xfrm>
            <a:off x="14288" y="6350000"/>
            <a:ext cx="22971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defTabSz="1157288">
              <a:defRPr sz="1800">
                <a:latin typeface="Arial" pitchFamily="34" charset="0"/>
              </a:defRPr>
            </a:lvl1pPr>
          </a:lstStyle>
          <a:p>
            <a:pPr>
              <a:defRPr/>
            </a:pPr>
            <a:fld id="{262969B7-CA43-4CF4-A99C-B06E26F2EBCA}" type="datetime1">
              <a:rPr lang="zh-CN" altLang="en-US"/>
              <a:pPr>
                <a:defRPr/>
              </a:pPr>
              <a:t>2024/4/19</a:t>
            </a:fld>
            <a:endParaRPr lang="en-US" altLang="zh-CN" sz="1000"/>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ftr="0"/>
  <p:txStyles>
    <p:titleStyle>
      <a:lvl1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2pPr>
      <a:lvl3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3pPr>
      <a:lvl4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4pPr>
      <a:lvl5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5pPr>
      <a:lvl6pPr marL="4572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6pPr>
      <a:lvl7pPr marL="9144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7pPr>
      <a:lvl8pPr marL="13716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8pPr>
      <a:lvl9pPr marL="18288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9pPr>
    </p:titleStyle>
    <p:bodyStyle>
      <a:lvl1pPr marL="258763" indent="-258763" algn="l" defTabSz="814388" rtl="0" eaLnBrk="0" fontAlgn="base" hangingPunct="0">
        <a:lnSpc>
          <a:spcPct val="90000"/>
        </a:lnSpc>
        <a:spcBef>
          <a:spcPct val="35000"/>
        </a:spcBef>
        <a:spcAft>
          <a:spcPct val="0"/>
        </a:spcAft>
        <a:buClr>
          <a:srgbClr val="27305F"/>
        </a:buClr>
        <a:buSzPct val="60000"/>
        <a:buFont typeface="Wingdings" panose="05000000000000000000"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anose="05000000000000000000"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5138" name="Rectangle 2">
            <a:extLst>
              <a:ext uri="{FF2B5EF4-FFF2-40B4-BE49-F238E27FC236}">
                <a16:creationId xmlns:a16="http://schemas.microsoft.com/office/drawing/2014/main" id="{8521A183-202A-C748-9322-292E4B5C8E4D}"/>
              </a:ext>
            </a:extLst>
          </p:cNvPr>
          <p:cNvSpPr>
            <a:spLocks noGrp="1" noChangeArrowheads="1"/>
          </p:cNvSpPr>
          <p:nvPr>
            <p:ph type="ctrTitle"/>
          </p:nvPr>
        </p:nvSpPr>
        <p:spPr>
          <a:xfrm>
            <a:off x="698500" y="1925638"/>
            <a:ext cx="8863013" cy="984250"/>
          </a:xfrm>
        </p:spPr>
        <p:txBody>
          <a:bodyPr/>
          <a:lstStyle/>
          <a:p>
            <a:r>
              <a:rPr lang="zh-CN" altLang="en-US"/>
              <a:t>第</a:t>
            </a:r>
            <a:r>
              <a:rPr lang="en-US" altLang="zh-CN"/>
              <a:t>7</a:t>
            </a:r>
            <a:r>
              <a:rPr lang="zh-CN" altLang="en-US"/>
              <a:t>章  数据库的完整性</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a:extLst>
              <a:ext uri="{FF2B5EF4-FFF2-40B4-BE49-F238E27FC236}">
                <a16:creationId xmlns:a16="http://schemas.microsoft.com/office/drawing/2014/main" id="{8899BA09-EEA9-4B65-9ED5-5836A060981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BD4B881-71BE-47F4-AE52-AB0A58FD97F1}" type="slidenum">
              <a:rPr lang="zh-CN" altLang="en-US" sz="2000"/>
              <a:pPr/>
              <a:t>10</a:t>
            </a:fld>
            <a:endParaRPr lang="en-US" altLang="zh-CN" sz="2000"/>
          </a:p>
        </p:txBody>
      </p:sp>
      <p:sp>
        <p:nvSpPr>
          <p:cNvPr id="24578" name="日期占位符 4">
            <a:extLst>
              <a:ext uri="{FF2B5EF4-FFF2-40B4-BE49-F238E27FC236}">
                <a16:creationId xmlns:a16="http://schemas.microsoft.com/office/drawing/2014/main" id="{951C8A5F-6437-4D8C-8B64-63CE9A46EFBC}"/>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EF6DB80-1EAD-46ED-94A2-DDF548157169}" type="datetime1">
              <a:rPr lang="zh-CN" altLang="en-US" sz="1800" smtClean="0"/>
              <a:pPr/>
              <a:t>2024/4/19</a:t>
            </a:fld>
            <a:endParaRPr lang="en-US" altLang="zh-CN" sz="1000"/>
          </a:p>
        </p:txBody>
      </p:sp>
      <p:sp>
        <p:nvSpPr>
          <p:cNvPr id="2625538" name="Rectangle 2">
            <a:extLst>
              <a:ext uri="{FF2B5EF4-FFF2-40B4-BE49-F238E27FC236}">
                <a16:creationId xmlns:a16="http://schemas.microsoft.com/office/drawing/2014/main" id="{E6AFEAB2-EF12-6F46-A724-BE9F4F5F132F}"/>
              </a:ext>
            </a:extLst>
          </p:cNvPr>
          <p:cNvSpPr>
            <a:spLocks noGrp="1" noChangeArrowheads="1"/>
          </p:cNvSpPr>
          <p:nvPr>
            <p:ph type="title"/>
          </p:nvPr>
        </p:nvSpPr>
        <p:spPr/>
        <p:txBody>
          <a:bodyPr/>
          <a:lstStyle/>
          <a:p>
            <a:r>
              <a:rPr lang="en-US" altLang="zh-CN"/>
              <a:t>7.1 数据库的完整性概述</a:t>
            </a:r>
            <a:endParaRPr lang="zh-CN" altLang="en-US"/>
          </a:p>
        </p:txBody>
      </p:sp>
      <p:sp>
        <p:nvSpPr>
          <p:cNvPr id="24580" name="Rectangle 3">
            <a:extLst>
              <a:ext uri="{FF2B5EF4-FFF2-40B4-BE49-F238E27FC236}">
                <a16:creationId xmlns:a16="http://schemas.microsoft.com/office/drawing/2014/main" id="{BF98CA48-3A1A-44E4-8A27-77D792D11160}"/>
              </a:ext>
            </a:extLst>
          </p:cNvPr>
          <p:cNvSpPr>
            <a:spLocks noGrp="1" noChangeArrowheads="1"/>
          </p:cNvSpPr>
          <p:nvPr>
            <p:ph type="body" idx="1"/>
          </p:nvPr>
        </p:nvSpPr>
        <p:spPr>
          <a:xfrm>
            <a:off x="650875" y="1143000"/>
            <a:ext cx="8820150" cy="4651375"/>
          </a:xfrm>
        </p:spPr>
        <p:txBody>
          <a:bodyPr/>
          <a:lstStyle/>
          <a:p>
            <a:r>
              <a:rPr lang="zh-CN" altLang="en-US"/>
              <a:t>声明式数据完整性</a:t>
            </a:r>
          </a:p>
          <a:p>
            <a:pPr lvl="1"/>
            <a:r>
              <a:rPr lang="zh-CN" altLang="en-US">
                <a:latin typeface="宋体" panose="02010600030101010101" pitchFamily="2" charset="-122"/>
              </a:rPr>
              <a:t>作为对象定义的一部分来定义数据必须达到的标准</a:t>
            </a:r>
            <a:endParaRPr lang="en-US" altLang="zh-CN">
              <a:latin typeface="宋体" panose="02010600030101010101" pitchFamily="2" charset="-122"/>
            </a:endParaRPr>
          </a:p>
          <a:p>
            <a:pPr lvl="1"/>
            <a:r>
              <a:rPr lang="en-US" altLang="zh-CN">
                <a:latin typeface="宋体" panose="02010600030101010101" pitchFamily="2" charset="-122"/>
              </a:rPr>
              <a:t>DBMS </a:t>
            </a:r>
            <a:r>
              <a:rPr lang="zh-CN" altLang="en-US">
                <a:latin typeface="宋体" panose="02010600030101010101" pitchFamily="2" charset="-122"/>
              </a:rPr>
              <a:t>自动强制完整性</a:t>
            </a:r>
          </a:p>
          <a:p>
            <a:pPr lvl="1"/>
            <a:r>
              <a:rPr lang="zh-CN" altLang="en-US">
                <a:latin typeface="宋体" panose="02010600030101010101" pitchFamily="2" charset="-122"/>
              </a:rPr>
              <a:t>通过使用</a:t>
            </a:r>
            <a:r>
              <a:rPr lang="zh-CN" altLang="en-US">
                <a:solidFill>
                  <a:srgbClr val="C00000"/>
                </a:solidFill>
                <a:latin typeface="宋体" panose="02010600030101010101" pitchFamily="2" charset="-122"/>
              </a:rPr>
              <a:t>约束、默认</a:t>
            </a:r>
            <a:r>
              <a:rPr lang="zh-CN" altLang="en-US">
                <a:latin typeface="宋体" panose="02010600030101010101" pitchFamily="2" charset="-122"/>
              </a:rPr>
              <a:t>和</a:t>
            </a:r>
            <a:r>
              <a:rPr lang="zh-CN" altLang="en-US">
                <a:solidFill>
                  <a:srgbClr val="C00000"/>
                </a:solidFill>
                <a:latin typeface="宋体" panose="02010600030101010101" pitchFamily="2" charset="-122"/>
              </a:rPr>
              <a:t>规则</a:t>
            </a:r>
            <a:r>
              <a:rPr lang="zh-CN" altLang="en-US">
                <a:latin typeface="宋体" panose="02010600030101010101" pitchFamily="2" charset="-122"/>
              </a:rPr>
              <a:t>来实现</a:t>
            </a:r>
          </a:p>
          <a:p>
            <a:r>
              <a:rPr lang="zh-CN" altLang="en-US"/>
              <a:t>过程式数据完整性</a:t>
            </a:r>
          </a:p>
          <a:p>
            <a:pPr lvl="1"/>
            <a:r>
              <a:rPr lang="zh-CN" altLang="en-US">
                <a:latin typeface="宋体" panose="02010600030101010101" pitchFamily="2" charset="-122"/>
              </a:rPr>
              <a:t>在脚本中定义数据必须达到的标准</a:t>
            </a:r>
          </a:p>
          <a:p>
            <a:pPr lvl="1"/>
            <a:r>
              <a:rPr lang="zh-CN" altLang="en-US">
                <a:latin typeface="宋体" panose="02010600030101010101" pitchFamily="2" charset="-122"/>
              </a:rPr>
              <a:t>在脚本中强制完整性</a:t>
            </a:r>
          </a:p>
          <a:p>
            <a:pPr lvl="1"/>
            <a:r>
              <a:rPr lang="zh-CN" altLang="en-US">
                <a:latin typeface="宋体" panose="02010600030101010101" pitchFamily="2" charset="-122"/>
              </a:rPr>
              <a:t>通过使用</a:t>
            </a:r>
            <a:r>
              <a:rPr lang="zh-CN" altLang="en-US">
                <a:solidFill>
                  <a:srgbClr val="C00000"/>
                </a:solidFill>
                <a:latin typeface="宋体" panose="02010600030101010101" pitchFamily="2" charset="-122"/>
              </a:rPr>
              <a:t>触发器</a:t>
            </a:r>
            <a:r>
              <a:rPr lang="zh-CN" altLang="en-US">
                <a:latin typeface="宋体" panose="02010600030101010101" pitchFamily="2" charset="-122"/>
              </a:rPr>
              <a:t>和</a:t>
            </a:r>
            <a:r>
              <a:rPr lang="zh-CN" altLang="en-US">
                <a:solidFill>
                  <a:srgbClr val="C00000"/>
                </a:solidFill>
                <a:latin typeface="宋体" panose="02010600030101010101" pitchFamily="2" charset="-122"/>
              </a:rPr>
              <a:t>存储过程</a:t>
            </a:r>
            <a:r>
              <a:rPr lang="zh-CN" altLang="en-US">
                <a:latin typeface="宋体" panose="02010600030101010101" pitchFamily="2" charset="-122"/>
              </a:rPr>
              <a:t>来实现</a:t>
            </a:r>
          </a:p>
          <a:p>
            <a:pPr lvl="1"/>
            <a:r>
              <a:rPr lang="zh-CN" altLang="en-US">
                <a:latin typeface="宋体" panose="02010600030101010101" pitchFamily="2" charset="-122"/>
              </a:rPr>
              <a:t>可在客户端或服务器用其他编程语言和工具来实现</a:t>
            </a:r>
            <a:endParaRPr lang="zh-CN" altLang="en-US"/>
          </a:p>
        </p:txBody>
      </p:sp>
      <p:sp>
        <p:nvSpPr>
          <p:cNvPr id="24581" name="Rectangle 4">
            <a:extLst>
              <a:ext uri="{FF2B5EF4-FFF2-40B4-BE49-F238E27FC236}">
                <a16:creationId xmlns:a16="http://schemas.microsoft.com/office/drawing/2014/main" id="{F0E92215-464D-44EE-9B72-472CA98F6AAD}"/>
              </a:ext>
            </a:extLst>
          </p:cNvPr>
          <p:cNvSpPr>
            <a:spLocks noChangeArrowheads="1"/>
          </p:cNvSpPr>
          <p:nvPr/>
        </p:nvSpPr>
        <p:spPr bwMode="auto">
          <a:xfrm>
            <a:off x="4592638" y="3213100"/>
            <a:ext cx="355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0000FF"/>
                </a:solidFill>
              </a:rPr>
              <a:t>通过代码保证数据完整性</a:t>
            </a:r>
          </a:p>
        </p:txBody>
      </p:sp>
      <p:sp>
        <p:nvSpPr>
          <p:cNvPr id="24582" name="Rectangle 5">
            <a:extLst>
              <a:ext uri="{FF2B5EF4-FFF2-40B4-BE49-F238E27FC236}">
                <a16:creationId xmlns:a16="http://schemas.microsoft.com/office/drawing/2014/main" id="{4CC0BEC4-525C-4286-B7A0-6B70443FC0E6}"/>
              </a:ext>
            </a:extLst>
          </p:cNvPr>
          <p:cNvSpPr>
            <a:spLocks noChangeArrowheads="1"/>
          </p:cNvSpPr>
          <p:nvPr/>
        </p:nvSpPr>
        <p:spPr bwMode="auto">
          <a:xfrm>
            <a:off x="4521200" y="1125538"/>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0000FF"/>
                </a:solidFill>
              </a:rPr>
              <a:t>通过声明保证数据完整性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3">
            <a:extLst>
              <a:ext uri="{FF2B5EF4-FFF2-40B4-BE49-F238E27FC236}">
                <a16:creationId xmlns:a16="http://schemas.microsoft.com/office/drawing/2014/main" id="{E7373CBC-3670-462D-ADF2-02D51CC0005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F11A52D-4774-4E68-951B-05F50076944A}" type="slidenum">
              <a:rPr lang="zh-CN" altLang="en-US" sz="2000"/>
              <a:pPr/>
              <a:t>11</a:t>
            </a:fld>
            <a:endParaRPr lang="en-US" altLang="zh-CN" sz="2000"/>
          </a:p>
        </p:txBody>
      </p:sp>
      <p:sp>
        <p:nvSpPr>
          <p:cNvPr id="26626" name="日期占位符 4">
            <a:extLst>
              <a:ext uri="{FF2B5EF4-FFF2-40B4-BE49-F238E27FC236}">
                <a16:creationId xmlns:a16="http://schemas.microsoft.com/office/drawing/2014/main" id="{C844849D-0259-48FC-B603-4A0E39EF4B3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985A915-352C-4AA3-8B89-7BC6DC3D60EA}" type="datetime1">
              <a:rPr lang="zh-CN" altLang="en-US" sz="1800" smtClean="0"/>
              <a:pPr/>
              <a:t>2024/4/19</a:t>
            </a:fld>
            <a:endParaRPr lang="en-US" altLang="zh-CN" sz="1000"/>
          </a:p>
        </p:txBody>
      </p:sp>
      <p:sp>
        <p:nvSpPr>
          <p:cNvPr id="2597890" name="Rectangle 2">
            <a:extLst>
              <a:ext uri="{FF2B5EF4-FFF2-40B4-BE49-F238E27FC236}">
                <a16:creationId xmlns:a16="http://schemas.microsoft.com/office/drawing/2014/main" id="{D989C0CB-9C1D-AD40-B3F9-299FC78E7EA5}"/>
              </a:ext>
            </a:extLst>
          </p:cNvPr>
          <p:cNvSpPr>
            <a:spLocks noGrp="1" noChangeArrowheads="1"/>
          </p:cNvSpPr>
          <p:nvPr>
            <p:ph type="title"/>
          </p:nvPr>
        </p:nvSpPr>
        <p:spPr/>
        <p:txBody>
          <a:bodyPr/>
          <a:lstStyle/>
          <a:p>
            <a:r>
              <a:rPr lang="zh-CN" altLang="en-US"/>
              <a:t>第</a:t>
            </a:r>
            <a:r>
              <a:rPr lang="en-US" altLang="zh-CN"/>
              <a:t>7</a:t>
            </a:r>
            <a:r>
              <a:rPr lang="zh-CN" altLang="en-US"/>
              <a:t>章  数据库的完整性</a:t>
            </a:r>
          </a:p>
        </p:txBody>
      </p:sp>
      <p:sp>
        <p:nvSpPr>
          <p:cNvPr id="26628" name="Rectangle 3">
            <a:extLst>
              <a:ext uri="{FF2B5EF4-FFF2-40B4-BE49-F238E27FC236}">
                <a16:creationId xmlns:a16="http://schemas.microsoft.com/office/drawing/2014/main" id="{CB94A79F-4925-4FC7-99A8-DD28B8AFD960}"/>
              </a:ext>
            </a:extLst>
          </p:cNvPr>
          <p:cNvSpPr>
            <a:spLocks noGrp="1" noChangeArrowheads="1"/>
          </p:cNvSpPr>
          <p:nvPr>
            <p:ph type="body" idx="1"/>
          </p:nvPr>
        </p:nvSpPr>
        <p:spPr>
          <a:xfrm>
            <a:off x="650875" y="1143000"/>
            <a:ext cx="8820150" cy="4484688"/>
          </a:xfrm>
        </p:spPr>
        <p:txBody>
          <a:bodyPr/>
          <a:lstStyle/>
          <a:p>
            <a:pPr>
              <a:lnSpc>
                <a:spcPct val="120000"/>
              </a:lnSpc>
            </a:pPr>
            <a:r>
              <a:rPr lang="en-US" altLang="zh-CN"/>
              <a:t>7.1	数据库的完整性概述</a:t>
            </a:r>
          </a:p>
          <a:p>
            <a:pPr>
              <a:lnSpc>
                <a:spcPct val="120000"/>
              </a:lnSpc>
            </a:pPr>
            <a:r>
              <a:rPr lang="en-US" altLang="zh-CN">
                <a:solidFill>
                  <a:srgbClr val="0000FF"/>
                </a:solidFill>
              </a:rPr>
              <a:t>7.2	实体完整性</a:t>
            </a:r>
          </a:p>
          <a:p>
            <a:pPr>
              <a:lnSpc>
                <a:spcPct val="120000"/>
              </a:lnSpc>
            </a:pPr>
            <a:r>
              <a:rPr lang="en-US" altLang="zh-CN"/>
              <a:t>7.3	参照完整性</a:t>
            </a:r>
          </a:p>
          <a:p>
            <a:pPr>
              <a:lnSpc>
                <a:spcPct val="120000"/>
              </a:lnSpc>
            </a:pPr>
            <a:r>
              <a:rPr lang="en-US" altLang="zh-CN"/>
              <a:t>7.4	用户定义的完整性</a:t>
            </a:r>
          </a:p>
          <a:p>
            <a:pPr>
              <a:lnSpc>
                <a:spcPct val="120000"/>
              </a:lnSpc>
            </a:pPr>
            <a:r>
              <a:rPr lang="en-US" altLang="zh-CN"/>
              <a:t>7.5	触发器</a:t>
            </a:r>
          </a:p>
          <a:p>
            <a:pPr>
              <a:lnSpc>
                <a:spcPct val="120000"/>
              </a:lnSpc>
            </a:pPr>
            <a:r>
              <a:rPr lang="en-US" altLang="zh-CN"/>
              <a:t>7.6	SQL Server中数据库完整性的实现</a:t>
            </a:r>
          </a:p>
          <a:p>
            <a:pPr>
              <a:lnSpc>
                <a:spcPct val="120000"/>
              </a:lnSpc>
            </a:pPr>
            <a:r>
              <a:rPr lang="en-US" altLang="zh-CN"/>
              <a:t>7.7	小结</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3">
            <a:extLst>
              <a:ext uri="{FF2B5EF4-FFF2-40B4-BE49-F238E27FC236}">
                <a16:creationId xmlns:a16="http://schemas.microsoft.com/office/drawing/2014/main" id="{0EC9D26B-F79F-46F6-827D-8F37B0DCFD2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ABDFF01-110A-4416-A991-266E1659AF7F}" type="slidenum">
              <a:rPr lang="zh-CN" altLang="en-US" sz="2000"/>
              <a:pPr/>
              <a:t>12</a:t>
            </a:fld>
            <a:endParaRPr lang="en-US" altLang="zh-CN" sz="2000"/>
          </a:p>
        </p:txBody>
      </p:sp>
      <p:sp>
        <p:nvSpPr>
          <p:cNvPr id="27650" name="日期占位符 4">
            <a:extLst>
              <a:ext uri="{FF2B5EF4-FFF2-40B4-BE49-F238E27FC236}">
                <a16:creationId xmlns:a16="http://schemas.microsoft.com/office/drawing/2014/main" id="{AC891DA4-996E-4A49-A51B-B8E029B16A6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70AB3E5-75C9-4E9E-AE82-1AB379A91547}" type="datetime1">
              <a:rPr lang="zh-CN" altLang="en-US" sz="1800" smtClean="0"/>
              <a:pPr/>
              <a:t>2024/4/19</a:t>
            </a:fld>
            <a:endParaRPr lang="en-US" altLang="zh-CN" sz="1000"/>
          </a:p>
        </p:txBody>
      </p:sp>
      <p:sp>
        <p:nvSpPr>
          <p:cNvPr id="2545666" name="Rectangle 2">
            <a:extLst>
              <a:ext uri="{FF2B5EF4-FFF2-40B4-BE49-F238E27FC236}">
                <a16:creationId xmlns:a16="http://schemas.microsoft.com/office/drawing/2014/main" id="{BB960CA4-226E-5848-ADD4-540A1EB0E68D}"/>
              </a:ext>
            </a:extLst>
          </p:cNvPr>
          <p:cNvSpPr>
            <a:spLocks noGrp="1" noChangeArrowheads="1"/>
          </p:cNvSpPr>
          <p:nvPr>
            <p:ph type="title"/>
          </p:nvPr>
        </p:nvSpPr>
        <p:spPr/>
        <p:txBody>
          <a:bodyPr/>
          <a:lstStyle/>
          <a:p>
            <a:r>
              <a:rPr lang="en-US" altLang="en-US"/>
              <a:t>7.2</a:t>
            </a:r>
            <a:r>
              <a:rPr lang="en-US" altLang="zh-CN"/>
              <a:t> </a:t>
            </a:r>
            <a:r>
              <a:rPr lang="en-US" altLang="en-US"/>
              <a:t>实体完整性</a:t>
            </a:r>
            <a:endParaRPr lang="zh-CN" altLang="en-US"/>
          </a:p>
        </p:txBody>
      </p:sp>
      <p:sp>
        <p:nvSpPr>
          <p:cNvPr id="2545667" name="Rectangle 3">
            <a:extLst>
              <a:ext uri="{FF2B5EF4-FFF2-40B4-BE49-F238E27FC236}">
                <a16:creationId xmlns:a16="http://schemas.microsoft.com/office/drawing/2014/main" id="{5B32097B-82CC-449D-9137-4E945E4ACD58}"/>
              </a:ext>
            </a:extLst>
          </p:cNvPr>
          <p:cNvSpPr>
            <a:spLocks noGrp="1" noChangeArrowheads="1"/>
          </p:cNvSpPr>
          <p:nvPr>
            <p:ph type="body" idx="1"/>
          </p:nvPr>
        </p:nvSpPr>
        <p:spPr>
          <a:xfrm>
            <a:off x="650875" y="1143000"/>
            <a:ext cx="8820150" cy="5300663"/>
          </a:xfrm>
        </p:spPr>
        <p:txBody>
          <a:bodyPr/>
          <a:lstStyle/>
          <a:p>
            <a:pPr>
              <a:lnSpc>
                <a:spcPct val="80000"/>
              </a:lnSpc>
            </a:pPr>
            <a:r>
              <a:rPr lang="zh-CN" altLang="en-US"/>
              <a:t>实体完整性规则规定：</a:t>
            </a:r>
          </a:p>
          <a:p>
            <a:pPr lvl="1">
              <a:lnSpc>
                <a:spcPct val="80000"/>
              </a:lnSpc>
            </a:pPr>
            <a:r>
              <a:rPr lang="zh-CN" altLang="en-US"/>
              <a:t>主键的值不能取空值</a:t>
            </a:r>
          </a:p>
          <a:p>
            <a:pPr lvl="1">
              <a:lnSpc>
                <a:spcPct val="80000"/>
              </a:lnSpc>
            </a:pPr>
            <a:r>
              <a:rPr lang="zh-CN" altLang="en-US"/>
              <a:t>主键的值唯一</a:t>
            </a:r>
          </a:p>
          <a:p>
            <a:pPr>
              <a:lnSpc>
                <a:spcPct val="80000"/>
              </a:lnSpc>
            </a:pPr>
            <a:r>
              <a:rPr lang="zh-CN" altLang="en-US"/>
              <a:t>实现方法：通过对主键值的约束实现实体完整性。 </a:t>
            </a:r>
            <a:endParaRPr lang="en-US" altLang="zh-CN"/>
          </a:p>
          <a:p>
            <a:pPr>
              <a:lnSpc>
                <a:spcPct val="80000"/>
              </a:lnSpc>
            </a:pPr>
            <a:r>
              <a:rPr lang="en-US" altLang="en-US"/>
              <a:t>7.2.1</a:t>
            </a:r>
            <a:r>
              <a:rPr lang="en-US" altLang="zh-CN"/>
              <a:t> </a:t>
            </a:r>
            <a:r>
              <a:rPr lang="en-US" altLang="en-US"/>
              <a:t>实体完整性的定义</a:t>
            </a:r>
            <a:endParaRPr lang="zh-CN" altLang="en-US"/>
          </a:p>
          <a:p>
            <a:pPr lvl="1">
              <a:lnSpc>
                <a:spcPct val="80000"/>
              </a:lnSpc>
            </a:pPr>
            <a:r>
              <a:rPr lang="zh-CN" altLang="en-US"/>
              <a:t>关系模型的实体完整性</a:t>
            </a:r>
          </a:p>
          <a:p>
            <a:pPr lvl="2">
              <a:lnSpc>
                <a:spcPct val="80000"/>
              </a:lnSpc>
            </a:pPr>
            <a:r>
              <a:rPr lang="en-US" altLang="zh-CN"/>
              <a:t>CREATE  TABLE</a:t>
            </a:r>
            <a:r>
              <a:rPr lang="zh-CN" altLang="en-US"/>
              <a:t>中用</a:t>
            </a:r>
            <a:r>
              <a:rPr lang="en-US" altLang="zh-CN"/>
              <a:t>PRIMARY KEY</a:t>
            </a:r>
            <a:r>
              <a:rPr lang="zh-CN" altLang="en-US"/>
              <a:t>定义</a:t>
            </a:r>
          </a:p>
          <a:p>
            <a:pPr lvl="1">
              <a:lnSpc>
                <a:spcPct val="80000"/>
              </a:lnSpc>
            </a:pPr>
            <a:r>
              <a:rPr lang="zh-CN" altLang="en-US">
                <a:solidFill>
                  <a:srgbClr val="C00000"/>
                </a:solidFill>
              </a:rPr>
              <a:t>单属性</a:t>
            </a:r>
            <a:r>
              <a:rPr lang="zh-CN" altLang="en-US"/>
              <a:t>构成的主键有两种说明方法 </a:t>
            </a:r>
          </a:p>
          <a:p>
            <a:pPr lvl="2">
              <a:lnSpc>
                <a:spcPct val="80000"/>
              </a:lnSpc>
            </a:pPr>
            <a:r>
              <a:rPr lang="zh-CN" altLang="en-US"/>
              <a:t>定义为列级约束条件、定义为表级约束条件</a:t>
            </a:r>
          </a:p>
          <a:p>
            <a:pPr lvl="1">
              <a:lnSpc>
                <a:spcPct val="80000"/>
              </a:lnSpc>
            </a:pPr>
            <a:r>
              <a:rPr lang="zh-CN" altLang="en-US"/>
              <a:t>对</a:t>
            </a:r>
            <a:r>
              <a:rPr lang="zh-CN" altLang="en-US">
                <a:solidFill>
                  <a:srgbClr val="C00000"/>
                </a:solidFill>
              </a:rPr>
              <a:t>多个属性</a:t>
            </a:r>
            <a:r>
              <a:rPr lang="zh-CN" altLang="en-US"/>
              <a:t>构成的主键只有一种说明方法</a:t>
            </a:r>
          </a:p>
          <a:p>
            <a:pPr lvl="2">
              <a:lnSpc>
                <a:spcPct val="80000"/>
              </a:lnSpc>
            </a:pPr>
            <a:r>
              <a:rPr lang="zh-CN" altLang="en-US"/>
              <a:t>定义为表级约束条件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45667">
                                            <p:txEl>
                                              <p:pRg st="4" end="4"/>
                                            </p:txEl>
                                          </p:spTgt>
                                        </p:tgtEl>
                                        <p:attrNameLst>
                                          <p:attrName>style.visibility</p:attrName>
                                        </p:attrNameLst>
                                      </p:cBhvr>
                                      <p:to>
                                        <p:strVal val="visible"/>
                                      </p:to>
                                    </p:set>
                                    <p:animEffect transition="in" filter="wipe(up)">
                                      <p:cBhvr>
                                        <p:cTn id="7" dur="1000"/>
                                        <p:tgtEl>
                                          <p:spTgt spid="2545667">
                                            <p:txEl>
                                              <p:pRg st="4" end="4"/>
                                            </p:txEl>
                                          </p:spTgt>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2545667">
                                            <p:txEl>
                                              <p:pRg st="5" end="5"/>
                                            </p:txEl>
                                          </p:spTgt>
                                        </p:tgtEl>
                                        <p:attrNameLst>
                                          <p:attrName>style.visibility</p:attrName>
                                        </p:attrNameLst>
                                      </p:cBhvr>
                                      <p:to>
                                        <p:strVal val="visible"/>
                                      </p:to>
                                    </p:set>
                                    <p:animEffect transition="in" filter="wipe(up)">
                                      <p:cBhvr>
                                        <p:cTn id="11" dur="1000"/>
                                        <p:tgtEl>
                                          <p:spTgt spid="2545667">
                                            <p:txEl>
                                              <p:pRg st="5" end="5"/>
                                            </p:txEl>
                                          </p:spTgt>
                                        </p:tgtEl>
                                      </p:cBhvr>
                                    </p:animEffect>
                                  </p:childTnLst>
                                </p:cTn>
                              </p:par>
                            </p:childTnLst>
                          </p:cTn>
                        </p:par>
                        <p:par>
                          <p:cTn id="12" fill="hold" nodeType="afterGroup">
                            <p:stCondLst>
                              <p:cond delay="2000"/>
                            </p:stCondLst>
                            <p:childTnLst>
                              <p:par>
                                <p:cTn id="13" presetID="22" presetClass="entr" presetSubtype="1" fill="hold" nodeType="afterEffect">
                                  <p:stCondLst>
                                    <p:cond delay="0"/>
                                  </p:stCondLst>
                                  <p:childTnLst>
                                    <p:set>
                                      <p:cBhvr>
                                        <p:cTn id="14" dur="1" fill="hold">
                                          <p:stCondLst>
                                            <p:cond delay="0"/>
                                          </p:stCondLst>
                                        </p:cTn>
                                        <p:tgtEl>
                                          <p:spTgt spid="2545667">
                                            <p:txEl>
                                              <p:pRg st="6" end="6"/>
                                            </p:txEl>
                                          </p:spTgt>
                                        </p:tgtEl>
                                        <p:attrNameLst>
                                          <p:attrName>style.visibility</p:attrName>
                                        </p:attrNameLst>
                                      </p:cBhvr>
                                      <p:to>
                                        <p:strVal val="visible"/>
                                      </p:to>
                                    </p:set>
                                    <p:animEffect transition="in" filter="wipe(up)">
                                      <p:cBhvr>
                                        <p:cTn id="15" dur="1000"/>
                                        <p:tgtEl>
                                          <p:spTgt spid="2545667">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545667">
                                            <p:txEl>
                                              <p:pRg st="7" end="7"/>
                                            </p:txEl>
                                          </p:spTgt>
                                        </p:tgtEl>
                                        <p:attrNameLst>
                                          <p:attrName>style.visibility</p:attrName>
                                        </p:attrNameLst>
                                      </p:cBhvr>
                                      <p:to>
                                        <p:strVal val="visible"/>
                                      </p:to>
                                    </p:set>
                                    <p:animEffect transition="in" filter="wipe(up)">
                                      <p:cBhvr>
                                        <p:cTn id="20" dur="1000"/>
                                        <p:tgtEl>
                                          <p:spTgt spid="2545667">
                                            <p:txEl>
                                              <p:pRg st="7" end="7"/>
                                            </p:txEl>
                                          </p:spTgt>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2545667">
                                            <p:txEl>
                                              <p:pRg st="8" end="8"/>
                                            </p:txEl>
                                          </p:spTgt>
                                        </p:tgtEl>
                                        <p:attrNameLst>
                                          <p:attrName>style.visibility</p:attrName>
                                        </p:attrNameLst>
                                      </p:cBhvr>
                                      <p:to>
                                        <p:strVal val="visible"/>
                                      </p:to>
                                    </p:set>
                                    <p:animEffect transition="in" filter="wipe(up)">
                                      <p:cBhvr>
                                        <p:cTn id="24" dur="1000"/>
                                        <p:tgtEl>
                                          <p:spTgt spid="2545667">
                                            <p:txEl>
                                              <p:pRg st="8" end="8"/>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2545667">
                                            <p:txEl>
                                              <p:pRg st="9" end="9"/>
                                            </p:txEl>
                                          </p:spTgt>
                                        </p:tgtEl>
                                        <p:attrNameLst>
                                          <p:attrName>style.visibility</p:attrName>
                                        </p:attrNameLst>
                                      </p:cBhvr>
                                      <p:to>
                                        <p:strVal val="visible"/>
                                      </p:to>
                                    </p:set>
                                    <p:animEffect transition="in" filter="wipe(up)">
                                      <p:cBhvr>
                                        <p:cTn id="29" dur="1000"/>
                                        <p:tgtEl>
                                          <p:spTgt spid="2545667">
                                            <p:txEl>
                                              <p:pRg st="9" end="9"/>
                                            </p:txEl>
                                          </p:spTgt>
                                        </p:tgtEl>
                                      </p:cBhvr>
                                    </p:animEffect>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2545667">
                                            <p:txEl>
                                              <p:pRg st="10" end="10"/>
                                            </p:txEl>
                                          </p:spTgt>
                                        </p:tgtEl>
                                        <p:attrNameLst>
                                          <p:attrName>style.visibility</p:attrName>
                                        </p:attrNameLst>
                                      </p:cBhvr>
                                      <p:to>
                                        <p:strVal val="visible"/>
                                      </p:to>
                                    </p:set>
                                    <p:animEffect transition="in" filter="wipe(up)">
                                      <p:cBhvr>
                                        <p:cTn id="33" dur="1000"/>
                                        <p:tgtEl>
                                          <p:spTgt spid="25456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3">
            <a:extLst>
              <a:ext uri="{FF2B5EF4-FFF2-40B4-BE49-F238E27FC236}">
                <a16:creationId xmlns:a16="http://schemas.microsoft.com/office/drawing/2014/main" id="{0EF71F31-AB28-428F-BEBE-8855718CAA53}"/>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81E10D0-C6CA-44D8-A799-43CDBB8ADDDB}" type="slidenum">
              <a:rPr lang="zh-CN" altLang="en-US" sz="2000"/>
              <a:pPr/>
              <a:t>13</a:t>
            </a:fld>
            <a:endParaRPr lang="en-US" altLang="zh-CN" sz="2000"/>
          </a:p>
        </p:txBody>
      </p:sp>
      <p:sp>
        <p:nvSpPr>
          <p:cNvPr id="28674" name="日期占位符 4">
            <a:extLst>
              <a:ext uri="{FF2B5EF4-FFF2-40B4-BE49-F238E27FC236}">
                <a16:creationId xmlns:a16="http://schemas.microsoft.com/office/drawing/2014/main" id="{2934654D-F553-4F79-942E-2C5C699E85E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FF8A8BD-5103-4506-8552-33FE1009C652}" type="datetime1">
              <a:rPr lang="zh-CN" altLang="en-US" sz="1800" smtClean="0"/>
              <a:pPr/>
              <a:t>2024/4/19</a:t>
            </a:fld>
            <a:endParaRPr lang="en-US" altLang="zh-CN" sz="1000"/>
          </a:p>
        </p:txBody>
      </p:sp>
      <p:sp>
        <p:nvSpPr>
          <p:cNvPr id="2598914" name="Rectangle 2">
            <a:extLst>
              <a:ext uri="{FF2B5EF4-FFF2-40B4-BE49-F238E27FC236}">
                <a16:creationId xmlns:a16="http://schemas.microsoft.com/office/drawing/2014/main" id="{1FBBC0B5-D044-A54D-A08C-9437E0F331ED}"/>
              </a:ext>
            </a:extLst>
          </p:cNvPr>
          <p:cNvSpPr>
            <a:spLocks noGrp="1" noChangeArrowheads="1"/>
          </p:cNvSpPr>
          <p:nvPr>
            <p:ph type="title"/>
          </p:nvPr>
        </p:nvSpPr>
        <p:spPr/>
        <p:txBody>
          <a:bodyPr/>
          <a:lstStyle/>
          <a:p>
            <a:r>
              <a:rPr lang="en-US" altLang="en-US"/>
              <a:t>7.2.1</a:t>
            </a:r>
            <a:r>
              <a:rPr lang="en-US" altLang="zh-CN"/>
              <a:t> </a:t>
            </a:r>
            <a:r>
              <a:rPr lang="en-US" altLang="en-US"/>
              <a:t>实体完整性的定义</a:t>
            </a:r>
            <a:endParaRPr lang="zh-CN" altLang="en-US"/>
          </a:p>
        </p:txBody>
      </p:sp>
      <p:sp>
        <p:nvSpPr>
          <p:cNvPr id="28676" name="Rectangle 3">
            <a:extLst>
              <a:ext uri="{FF2B5EF4-FFF2-40B4-BE49-F238E27FC236}">
                <a16:creationId xmlns:a16="http://schemas.microsoft.com/office/drawing/2014/main" id="{5A070A82-BC6C-4E55-AB1B-0F2057EE69FB}"/>
              </a:ext>
            </a:extLst>
          </p:cNvPr>
          <p:cNvSpPr>
            <a:spLocks noGrp="1" noChangeArrowheads="1"/>
          </p:cNvSpPr>
          <p:nvPr>
            <p:ph type="body" idx="1"/>
          </p:nvPr>
        </p:nvSpPr>
        <p:spPr>
          <a:xfrm>
            <a:off x="650875" y="1143000"/>
            <a:ext cx="8820150" cy="768350"/>
          </a:xfrm>
        </p:spPr>
        <p:txBody>
          <a:bodyPr/>
          <a:lstStyle/>
          <a:p>
            <a:r>
              <a:rPr lang="en-US" altLang="zh-CN"/>
              <a:t>PRIMARY KEY </a:t>
            </a:r>
            <a:r>
              <a:rPr lang="zh-CN" altLang="en-US"/>
              <a:t>约束可以作为表定义的一部分在创建表时定义，也可以在表创建之后再添加。 </a:t>
            </a:r>
          </a:p>
        </p:txBody>
      </p:sp>
      <p:sp>
        <p:nvSpPr>
          <p:cNvPr id="28677" name="Rectangle 4">
            <a:extLst>
              <a:ext uri="{FF2B5EF4-FFF2-40B4-BE49-F238E27FC236}">
                <a16:creationId xmlns:a16="http://schemas.microsoft.com/office/drawing/2014/main" id="{850F9C2F-EBA3-4257-AE98-2840FBD9C6A1}"/>
              </a:ext>
            </a:extLst>
          </p:cNvPr>
          <p:cNvSpPr>
            <a:spLocks noChangeArrowheads="1"/>
          </p:cNvSpPr>
          <p:nvPr/>
        </p:nvSpPr>
        <p:spPr bwMode="auto">
          <a:xfrm>
            <a:off x="273050" y="2492375"/>
            <a:ext cx="5313363" cy="2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defTabSz="814388">
              <a:lnSpc>
                <a:spcPct val="90000"/>
              </a:lnSpc>
              <a:spcBef>
                <a:spcPct val="35000"/>
              </a:spcBef>
              <a:buClr>
                <a:srgbClr val="27305F"/>
              </a:buClr>
              <a:buSzPct val="60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35000"/>
              </a:spcBef>
              <a:buClr>
                <a:srgbClr val="27305F"/>
              </a:buClr>
              <a:buFont typeface="Wingdings" panose="05000000000000000000"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70000"/>
              </a:lnSpc>
              <a:buFont typeface="Wingdings" panose="05000000000000000000" pitchFamily="2" charset="2"/>
              <a:buNone/>
            </a:pPr>
            <a:r>
              <a:rPr lang="en-US" altLang="zh-CN" sz="2400">
                <a:latin typeface="Arial" panose="020B0604020202020204" pitchFamily="34" charset="0"/>
              </a:rPr>
              <a:t>CREATE TABLE Student</a:t>
            </a:r>
          </a:p>
          <a:p>
            <a:pPr>
              <a:lnSpc>
                <a:spcPct val="70000"/>
              </a:lnSpc>
              <a:buFont typeface="Wingdings" panose="05000000000000000000" pitchFamily="2" charset="2"/>
              <a:buNone/>
            </a:pPr>
            <a:r>
              <a:rPr lang="en-US" altLang="zh-CN" sz="2400">
                <a:latin typeface="Arial" panose="020B0604020202020204" pitchFamily="34" charset="0"/>
              </a:rPr>
              <a:t>       (Sno  CHAR(9)  </a:t>
            </a:r>
            <a:r>
              <a:rPr lang="en-US" altLang="zh-CN" sz="2400">
                <a:solidFill>
                  <a:srgbClr val="0000FF"/>
                </a:solidFill>
                <a:latin typeface="Arial" panose="020B0604020202020204" pitchFamily="34" charset="0"/>
              </a:rPr>
              <a:t>PRIMARY KEY</a:t>
            </a:r>
            <a:r>
              <a:rPr lang="zh-CN" altLang="en-US" sz="2400">
                <a:solidFill>
                  <a:srgbClr val="FF66CC"/>
                </a:solidFill>
                <a:latin typeface="Arial" panose="020B0604020202020204" pitchFamily="34" charset="0"/>
              </a:rPr>
              <a:t>，</a:t>
            </a:r>
          </a:p>
          <a:p>
            <a:pPr>
              <a:lnSpc>
                <a:spcPct val="70000"/>
              </a:lnSpc>
              <a:buFont typeface="Wingdings" panose="05000000000000000000" pitchFamily="2" charset="2"/>
              <a:buNone/>
            </a:pPr>
            <a:r>
              <a:rPr lang="zh-CN" altLang="en-US" sz="2400">
                <a:latin typeface="Arial" panose="020B0604020202020204" pitchFamily="34" charset="0"/>
              </a:rPr>
              <a:t>        </a:t>
            </a:r>
            <a:r>
              <a:rPr lang="en-US" altLang="zh-CN" sz="2400">
                <a:latin typeface="Arial" panose="020B0604020202020204" pitchFamily="34" charset="0"/>
              </a:rPr>
              <a:t>Sname  CHAR(20) NOT NULL</a:t>
            </a:r>
            <a:r>
              <a:rPr lang="zh-CN" altLang="en-US" sz="2400">
                <a:latin typeface="Arial" panose="020B0604020202020204" pitchFamily="34" charset="0"/>
              </a:rPr>
              <a:t>，     </a:t>
            </a:r>
          </a:p>
          <a:p>
            <a:pPr>
              <a:lnSpc>
                <a:spcPct val="70000"/>
              </a:lnSpc>
              <a:buFont typeface="Wingdings" panose="05000000000000000000" pitchFamily="2" charset="2"/>
              <a:buNone/>
            </a:pPr>
            <a:r>
              <a:rPr lang="zh-CN" altLang="en-US" sz="2400">
                <a:latin typeface="Arial" panose="020B0604020202020204" pitchFamily="34" charset="0"/>
              </a:rPr>
              <a:t>        </a:t>
            </a:r>
            <a:r>
              <a:rPr lang="en-US" altLang="zh-CN" sz="2400">
                <a:latin typeface="Arial" panose="020B0604020202020204" pitchFamily="34" charset="0"/>
              </a:rPr>
              <a:t>Ssex  CHAR(2) </a:t>
            </a:r>
            <a:r>
              <a:rPr lang="zh-CN" altLang="en-US" sz="2400">
                <a:latin typeface="Arial" panose="020B0604020202020204" pitchFamily="34" charset="0"/>
              </a:rPr>
              <a:t>，</a:t>
            </a:r>
          </a:p>
          <a:p>
            <a:pPr>
              <a:lnSpc>
                <a:spcPct val="70000"/>
              </a:lnSpc>
              <a:buFont typeface="Wingdings" panose="05000000000000000000" pitchFamily="2" charset="2"/>
              <a:buNone/>
            </a:pPr>
            <a:r>
              <a:rPr lang="zh-CN" altLang="en-US" sz="2400">
                <a:latin typeface="Arial" panose="020B0604020202020204" pitchFamily="34" charset="0"/>
              </a:rPr>
              <a:t>        </a:t>
            </a:r>
            <a:r>
              <a:rPr lang="en-US" altLang="zh-CN" sz="2400">
                <a:latin typeface="Arial" panose="020B0604020202020204" pitchFamily="34" charset="0"/>
              </a:rPr>
              <a:t>Sage  SMALLINT</a:t>
            </a:r>
            <a:r>
              <a:rPr lang="zh-CN" altLang="en-US" sz="2400">
                <a:latin typeface="Arial" panose="020B0604020202020204" pitchFamily="34" charset="0"/>
              </a:rPr>
              <a:t>，</a:t>
            </a:r>
          </a:p>
          <a:p>
            <a:pPr>
              <a:lnSpc>
                <a:spcPct val="70000"/>
              </a:lnSpc>
              <a:buFont typeface="Wingdings" panose="05000000000000000000" pitchFamily="2" charset="2"/>
              <a:buNone/>
            </a:pPr>
            <a:r>
              <a:rPr lang="zh-CN" altLang="en-US" sz="2400">
                <a:latin typeface="Arial" panose="020B0604020202020204" pitchFamily="34" charset="0"/>
              </a:rPr>
              <a:t>        </a:t>
            </a:r>
            <a:r>
              <a:rPr lang="en-US" altLang="zh-CN" sz="2400">
                <a:latin typeface="Arial" panose="020B0604020202020204" pitchFamily="34" charset="0"/>
              </a:rPr>
              <a:t>Sdept  CHAR(20));</a:t>
            </a:r>
            <a:endParaRPr lang="zh-CN" altLang="en-US" sz="2400">
              <a:latin typeface="Arial" panose="020B0604020202020204" pitchFamily="34" charset="0"/>
            </a:endParaRPr>
          </a:p>
        </p:txBody>
      </p:sp>
      <p:sp>
        <p:nvSpPr>
          <p:cNvPr id="28678" name="Rectangle 5">
            <a:extLst>
              <a:ext uri="{FF2B5EF4-FFF2-40B4-BE49-F238E27FC236}">
                <a16:creationId xmlns:a16="http://schemas.microsoft.com/office/drawing/2014/main" id="{CCBB202C-9DE7-4DC1-A4E3-28C4002DCDD0}"/>
              </a:ext>
            </a:extLst>
          </p:cNvPr>
          <p:cNvSpPr>
            <a:spLocks noChangeArrowheads="1"/>
          </p:cNvSpPr>
          <p:nvPr/>
        </p:nvSpPr>
        <p:spPr bwMode="auto">
          <a:xfrm>
            <a:off x="5154613" y="2347913"/>
            <a:ext cx="49530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CREATE TABLE Student</a:t>
            </a:r>
          </a:p>
          <a:p>
            <a:r>
              <a:rPr lang="en-US" altLang="zh-CN"/>
              <a:t>    (Sno  CHAR(9)</a:t>
            </a:r>
            <a:r>
              <a:rPr lang="zh-CN" altLang="en-US"/>
              <a:t>，  </a:t>
            </a:r>
          </a:p>
          <a:p>
            <a:r>
              <a:rPr lang="zh-CN" altLang="en-US"/>
              <a:t>    </a:t>
            </a:r>
            <a:r>
              <a:rPr lang="en-US" altLang="zh-CN"/>
              <a:t>Sname  CHAR(20) NOT NULL,</a:t>
            </a:r>
          </a:p>
          <a:p>
            <a:r>
              <a:rPr lang="zh-CN" altLang="en-US"/>
              <a:t>         </a:t>
            </a:r>
            <a:r>
              <a:rPr lang="en-US" altLang="zh-CN"/>
              <a:t>Ssex  CHAR(2) </a:t>
            </a:r>
            <a:r>
              <a:rPr lang="zh-CN" altLang="en-US"/>
              <a:t>，</a:t>
            </a:r>
          </a:p>
          <a:p>
            <a:r>
              <a:rPr lang="zh-CN" altLang="en-US"/>
              <a:t>         </a:t>
            </a:r>
            <a:r>
              <a:rPr lang="en-US" altLang="zh-CN"/>
              <a:t>Sage  SMALLINT</a:t>
            </a:r>
            <a:r>
              <a:rPr lang="zh-CN" altLang="en-US"/>
              <a:t>，</a:t>
            </a:r>
          </a:p>
          <a:p>
            <a:r>
              <a:rPr lang="zh-CN" altLang="en-US"/>
              <a:t>         </a:t>
            </a:r>
            <a:r>
              <a:rPr lang="en-US" altLang="zh-CN"/>
              <a:t>Sdept  CHAR(20)</a:t>
            </a:r>
            <a:r>
              <a:rPr lang="zh-CN" altLang="en-US"/>
              <a:t>，</a:t>
            </a:r>
          </a:p>
          <a:p>
            <a:r>
              <a:rPr lang="zh-CN" altLang="en-US"/>
              <a:t>         </a:t>
            </a:r>
            <a:r>
              <a:rPr lang="en-US" altLang="zh-CN">
                <a:solidFill>
                  <a:srgbClr val="0000FF"/>
                </a:solidFill>
              </a:rPr>
              <a:t>PRIMARY KEY (Sno)</a:t>
            </a:r>
          </a:p>
          <a:p>
            <a:r>
              <a:rPr lang="en-US" altLang="zh-CN"/>
              <a:t>      ); </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3">
            <a:extLst>
              <a:ext uri="{FF2B5EF4-FFF2-40B4-BE49-F238E27FC236}">
                <a16:creationId xmlns:a16="http://schemas.microsoft.com/office/drawing/2014/main" id="{6F1B544D-9E16-4F35-A30C-026464DF8DA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84B72ED-5EA3-48D9-B5AD-CB4BF22FBCEE}" type="slidenum">
              <a:rPr lang="zh-CN" altLang="en-US" sz="2000"/>
              <a:pPr/>
              <a:t>14</a:t>
            </a:fld>
            <a:endParaRPr lang="en-US" altLang="zh-CN" sz="2000"/>
          </a:p>
        </p:txBody>
      </p:sp>
      <p:sp>
        <p:nvSpPr>
          <p:cNvPr id="29698" name="日期占位符 4">
            <a:extLst>
              <a:ext uri="{FF2B5EF4-FFF2-40B4-BE49-F238E27FC236}">
                <a16:creationId xmlns:a16="http://schemas.microsoft.com/office/drawing/2014/main" id="{0E3509AB-B18A-47C7-BB4A-D3F0D640144C}"/>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52F0CD0-C557-4F8C-B91A-0791C63080DF}" type="datetime1">
              <a:rPr lang="zh-CN" altLang="en-US" sz="1800" smtClean="0"/>
              <a:pPr/>
              <a:t>2024/4/19</a:t>
            </a:fld>
            <a:endParaRPr lang="en-US" altLang="zh-CN" sz="1000"/>
          </a:p>
        </p:txBody>
      </p:sp>
      <p:sp>
        <p:nvSpPr>
          <p:cNvPr id="2677762" name="Rectangle 2">
            <a:extLst>
              <a:ext uri="{FF2B5EF4-FFF2-40B4-BE49-F238E27FC236}">
                <a16:creationId xmlns:a16="http://schemas.microsoft.com/office/drawing/2014/main" id="{58172B8E-7E63-694F-9EBF-1ED3ED2E633A}"/>
              </a:ext>
            </a:extLst>
          </p:cNvPr>
          <p:cNvSpPr>
            <a:spLocks noGrp="1" noChangeArrowheads="1"/>
          </p:cNvSpPr>
          <p:nvPr>
            <p:ph type="title"/>
          </p:nvPr>
        </p:nvSpPr>
        <p:spPr/>
        <p:txBody>
          <a:bodyPr/>
          <a:lstStyle/>
          <a:p>
            <a:r>
              <a:rPr lang="en-US" altLang="en-US"/>
              <a:t>7.2.1</a:t>
            </a:r>
            <a:r>
              <a:rPr lang="en-US" altLang="zh-CN"/>
              <a:t> </a:t>
            </a:r>
            <a:r>
              <a:rPr lang="en-US" altLang="en-US"/>
              <a:t>实体完整性的定义</a:t>
            </a:r>
            <a:endParaRPr lang="zh-CN" altLang="en-US"/>
          </a:p>
        </p:txBody>
      </p:sp>
      <p:sp>
        <p:nvSpPr>
          <p:cNvPr id="29700" name="Rectangle 3">
            <a:extLst>
              <a:ext uri="{FF2B5EF4-FFF2-40B4-BE49-F238E27FC236}">
                <a16:creationId xmlns:a16="http://schemas.microsoft.com/office/drawing/2014/main" id="{E97D5832-AEA4-4DD8-832F-286F46C7E4AB}"/>
              </a:ext>
            </a:extLst>
          </p:cNvPr>
          <p:cNvSpPr>
            <a:spLocks noGrp="1" noChangeArrowheads="1"/>
          </p:cNvSpPr>
          <p:nvPr>
            <p:ph type="body" idx="1"/>
          </p:nvPr>
        </p:nvSpPr>
        <p:spPr>
          <a:xfrm>
            <a:off x="704850" y="4437063"/>
            <a:ext cx="8820150" cy="768350"/>
          </a:xfrm>
        </p:spPr>
        <p:txBody>
          <a:bodyPr/>
          <a:lstStyle/>
          <a:p>
            <a:r>
              <a:rPr lang="zh-CN" altLang="en-US"/>
              <a:t>为了实施实体完整性，一般地，系统将在主键属性上自动创建唯一的索引来强制唯一性约束。 </a:t>
            </a:r>
          </a:p>
        </p:txBody>
      </p:sp>
      <p:sp>
        <p:nvSpPr>
          <p:cNvPr id="29701" name="Rectangle 6">
            <a:extLst>
              <a:ext uri="{FF2B5EF4-FFF2-40B4-BE49-F238E27FC236}">
                <a16:creationId xmlns:a16="http://schemas.microsoft.com/office/drawing/2014/main" id="{A39D13C7-52B3-4175-90B2-18CE6DDE86A5}"/>
              </a:ext>
            </a:extLst>
          </p:cNvPr>
          <p:cNvSpPr>
            <a:spLocks noChangeArrowheads="1"/>
          </p:cNvSpPr>
          <p:nvPr/>
        </p:nvSpPr>
        <p:spPr bwMode="auto">
          <a:xfrm>
            <a:off x="650875" y="1143000"/>
            <a:ext cx="88201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defTabSz="814388">
              <a:lnSpc>
                <a:spcPct val="90000"/>
              </a:lnSpc>
              <a:spcBef>
                <a:spcPct val="35000"/>
              </a:spcBef>
              <a:buClr>
                <a:srgbClr val="27305F"/>
              </a:buClr>
              <a:buSzPct val="60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35000"/>
              </a:spcBef>
              <a:buClr>
                <a:srgbClr val="27305F"/>
              </a:buClr>
              <a:buFont typeface="Wingdings" panose="05000000000000000000"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r>
              <a:rPr lang="zh-CN" altLang="en-US"/>
              <a:t>［例］将</a:t>
            </a:r>
            <a:r>
              <a:rPr lang="en-US" altLang="zh-CN"/>
              <a:t>SC</a:t>
            </a:r>
            <a:r>
              <a:rPr lang="zh-CN" altLang="en-US"/>
              <a:t>表中的</a:t>
            </a:r>
            <a:r>
              <a:rPr lang="en-US" altLang="zh-CN"/>
              <a:t>Sno</a:t>
            </a:r>
            <a:r>
              <a:rPr lang="zh-CN" altLang="en-US"/>
              <a:t>，</a:t>
            </a:r>
            <a:r>
              <a:rPr lang="en-US" altLang="zh-CN"/>
              <a:t>Cno</a:t>
            </a:r>
            <a:r>
              <a:rPr lang="zh-CN" altLang="en-US"/>
              <a:t>属性组定义为码</a:t>
            </a:r>
          </a:p>
          <a:p>
            <a:pPr>
              <a:spcBef>
                <a:spcPct val="15000"/>
              </a:spcBef>
              <a:buFont typeface="Wingdings" panose="05000000000000000000" pitchFamily="2" charset="2"/>
              <a:buNone/>
            </a:pPr>
            <a:r>
              <a:rPr lang="zh-CN" altLang="en-US"/>
              <a:t>      </a:t>
            </a:r>
            <a:r>
              <a:rPr lang="en-US" altLang="zh-CN" sz="2400"/>
              <a:t>CREATE TABLE SC</a:t>
            </a:r>
          </a:p>
          <a:p>
            <a:pPr>
              <a:spcBef>
                <a:spcPct val="15000"/>
              </a:spcBef>
              <a:buFont typeface="Wingdings" panose="05000000000000000000" pitchFamily="2" charset="2"/>
              <a:buNone/>
            </a:pPr>
            <a:r>
              <a:rPr lang="en-US" altLang="zh-CN" sz="2400"/>
              <a:t>           (Sno   CHAR(9)  NOT NULL</a:t>
            </a:r>
            <a:r>
              <a:rPr lang="zh-CN" altLang="en-US" sz="2400"/>
              <a:t>， </a:t>
            </a:r>
          </a:p>
          <a:p>
            <a:pPr>
              <a:spcBef>
                <a:spcPct val="15000"/>
              </a:spcBef>
              <a:buFont typeface="Wingdings" panose="05000000000000000000" pitchFamily="2" charset="2"/>
              <a:buNone/>
            </a:pPr>
            <a:r>
              <a:rPr lang="zh-CN" altLang="en-US" sz="2400"/>
              <a:t>            </a:t>
            </a:r>
            <a:r>
              <a:rPr lang="en-US" altLang="zh-CN" sz="2400"/>
              <a:t>Cno  CHAR(4)  NOT NULL</a:t>
            </a:r>
            <a:r>
              <a:rPr lang="zh-CN" altLang="en-US" sz="2400"/>
              <a:t>，  </a:t>
            </a:r>
          </a:p>
          <a:p>
            <a:pPr>
              <a:spcBef>
                <a:spcPct val="15000"/>
              </a:spcBef>
              <a:buFont typeface="Wingdings" panose="05000000000000000000" pitchFamily="2" charset="2"/>
              <a:buNone/>
            </a:pPr>
            <a:r>
              <a:rPr lang="zh-CN" altLang="en-US" sz="2400"/>
              <a:t>            </a:t>
            </a:r>
            <a:r>
              <a:rPr lang="en-US" altLang="zh-CN" sz="2400"/>
              <a:t>Grade    SMALLINT</a:t>
            </a:r>
            <a:r>
              <a:rPr lang="zh-CN" altLang="en-US" sz="2400"/>
              <a:t>，</a:t>
            </a:r>
          </a:p>
          <a:p>
            <a:pPr>
              <a:spcBef>
                <a:spcPct val="15000"/>
              </a:spcBef>
              <a:buFont typeface="Wingdings" panose="05000000000000000000" pitchFamily="2" charset="2"/>
              <a:buNone/>
            </a:pPr>
            <a:r>
              <a:rPr lang="zh-CN" altLang="en-US" sz="2400"/>
              <a:t>            </a:t>
            </a:r>
            <a:r>
              <a:rPr lang="en-US" altLang="zh-CN" sz="2400">
                <a:solidFill>
                  <a:srgbClr val="0000FF"/>
                </a:solidFill>
              </a:rPr>
              <a:t>PRIMARY KEY (Sno</a:t>
            </a:r>
            <a:r>
              <a:rPr lang="zh-CN" altLang="en-US" sz="2400">
                <a:solidFill>
                  <a:srgbClr val="0000FF"/>
                </a:solidFill>
              </a:rPr>
              <a:t>，</a:t>
            </a:r>
            <a:r>
              <a:rPr lang="en-US" altLang="zh-CN" sz="2400">
                <a:solidFill>
                  <a:srgbClr val="0000FF"/>
                </a:solidFill>
              </a:rPr>
              <a:t>Cno)</a:t>
            </a:r>
            <a:r>
              <a:rPr lang="en-US" altLang="zh-CN" sz="2400"/>
              <a:t>     </a:t>
            </a:r>
            <a:r>
              <a:rPr lang="en-US" altLang="zh-CN" sz="2400">
                <a:solidFill>
                  <a:srgbClr val="FF3300"/>
                </a:solidFill>
              </a:rPr>
              <a:t>/*</a:t>
            </a:r>
            <a:r>
              <a:rPr lang="zh-CN" altLang="en-US" sz="2400">
                <a:solidFill>
                  <a:srgbClr val="FF3300"/>
                </a:solidFill>
              </a:rPr>
              <a:t>只能在表级定义主键*</a:t>
            </a:r>
            <a:r>
              <a:rPr lang="en-US" altLang="zh-CN" sz="2400">
                <a:solidFill>
                  <a:srgbClr val="FF3300"/>
                </a:solidFill>
              </a:rPr>
              <a:t>/</a:t>
            </a:r>
          </a:p>
          <a:p>
            <a:pPr>
              <a:spcBef>
                <a:spcPct val="15000"/>
              </a:spcBef>
              <a:buFont typeface="Wingdings" panose="05000000000000000000" pitchFamily="2" charset="2"/>
              <a:buNone/>
            </a:pPr>
            <a:r>
              <a:rPr lang="en-US" altLang="zh-CN" sz="2400"/>
              <a:t>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3">
            <a:extLst>
              <a:ext uri="{FF2B5EF4-FFF2-40B4-BE49-F238E27FC236}">
                <a16:creationId xmlns:a16="http://schemas.microsoft.com/office/drawing/2014/main" id="{F22AA170-31C6-4F84-993A-81ED90F7F4E8}"/>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9CF3A20-46C3-45DD-B7F5-2A36E230B75A}" type="slidenum">
              <a:rPr lang="zh-CN" altLang="en-US" sz="2000"/>
              <a:pPr/>
              <a:t>15</a:t>
            </a:fld>
            <a:endParaRPr lang="en-US" altLang="zh-CN" sz="2000"/>
          </a:p>
        </p:txBody>
      </p:sp>
      <p:sp>
        <p:nvSpPr>
          <p:cNvPr id="30722" name="日期占位符 4">
            <a:extLst>
              <a:ext uri="{FF2B5EF4-FFF2-40B4-BE49-F238E27FC236}">
                <a16:creationId xmlns:a16="http://schemas.microsoft.com/office/drawing/2014/main" id="{1E46C710-4849-44CE-A9B9-D9D5E4B8351E}"/>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A4B9D2F-0847-42AA-9ED1-FAC011274D4D}" type="datetime1">
              <a:rPr lang="zh-CN" altLang="en-US" sz="1800" smtClean="0"/>
              <a:pPr/>
              <a:t>2024/4/19</a:t>
            </a:fld>
            <a:endParaRPr lang="en-US" altLang="zh-CN" sz="1000"/>
          </a:p>
        </p:txBody>
      </p:sp>
      <p:pic>
        <p:nvPicPr>
          <p:cNvPr id="30723" name="Picture 4" descr="51">
            <a:extLst>
              <a:ext uri="{FF2B5EF4-FFF2-40B4-BE49-F238E27FC236}">
                <a16:creationId xmlns:a16="http://schemas.microsoft.com/office/drawing/2014/main" id="{9766CD33-BFD6-4E7E-834C-D4A40CDE7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628775"/>
            <a:ext cx="9432925"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8738" name="Rectangle 2">
            <a:extLst>
              <a:ext uri="{FF2B5EF4-FFF2-40B4-BE49-F238E27FC236}">
                <a16:creationId xmlns:a16="http://schemas.microsoft.com/office/drawing/2014/main" id="{54D9DAFD-078A-5D48-80B3-CA931BCD907E}"/>
              </a:ext>
            </a:extLst>
          </p:cNvPr>
          <p:cNvSpPr>
            <a:spLocks noGrp="1" noChangeArrowheads="1"/>
          </p:cNvSpPr>
          <p:nvPr>
            <p:ph type="title"/>
          </p:nvPr>
        </p:nvSpPr>
        <p:spPr>
          <a:xfrm>
            <a:off x="650875" y="311150"/>
            <a:ext cx="8820150" cy="603250"/>
          </a:xfrm>
        </p:spPr>
        <p:txBody>
          <a:bodyPr/>
          <a:lstStyle/>
          <a:p>
            <a:r>
              <a:rPr lang="en-US" altLang="en-US" sz="4400"/>
              <a:t>7.2.2	实体完整性检查和违约处理</a:t>
            </a:r>
            <a:endParaRPr lang="zh-CN" altLang="en-US" sz="4400"/>
          </a:p>
        </p:txBody>
      </p:sp>
      <p:sp>
        <p:nvSpPr>
          <p:cNvPr id="30725" name="Rectangle 3">
            <a:extLst>
              <a:ext uri="{FF2B5EF4-FFF2-40B4-BE49-F238E27FC236}">
                <a16:creationId xmlns:a16="http://schemas.microsoft.com/office/drawing/2014/main" id="{18562982-BFF7-441E-A345-02021C45099D}"/>
              </a:ext>
            </a:extLst>
          </p:cNvPr>
          <p:cNvSpPr>
            <a:spLocks noGrp="1" noChangeArrowheads="1"/>
          </p:cNvSpPr>
          <p:nvPr>
            <p:ph type="body" idx="1"/>
          </p:nvPr>
        </p:nvSpPr>
        <p:spPr>
          <a:xfrm>
            <a:off x="650875" y="1143000"/>
            <a:ext cx="8820150" cy="384175"/>
          </a:xfrm>
        </p:spPr>
        <p:txBody>
          <a:bodyPr/>
          <a:lstStyle/>
          <a:p>
            <a:r>
              <a:rPr lang="zh-CN" altLang="en-US"/>
              <a:t>使用全表扫描法检查记录中主键值是否唯一</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3">
            <a:extLst>
              <a:ext uri="{FF2B5EF4-FFF2-40B4-BE49-F238E27FC236}">
                <a16:creationId xmlns:a16="http://schemas.microsoft.com/office/drawing/2014/main" id="{75D47923-EB29-4A5E-948D-1C11878D2F3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7C85797-F58F-447C-8BBB-B74E6A70FA25}" type="slidenum">
              <a:rPr lang="zh-CN" altLang="en-US" sz="2000"/>
              <a:pPr/>
              <a:t>16</a:t>
            </a:fld>
            <a:endParaRPr lang="en-US" altLang="zh-CN" sz="2000"/>
          </a:p>
        </p:txBody>
      </p:sp>
      <p:sp>
        <p:nvSpPr>
          <p:cNvPr id="31746" name="日期占位符 4">
            <a:extLst>
              <a:ext uri="{FF2B5EF4-FFF2-40B4-BE49-F238E27FC236}">
                <a16:creationId xmlns:a16="http://schemas.microsoft.com/office/drawing/2014/main" id="{EDC6656A-6C7B-45EA-96D7-6705F4AAF6F1}"/>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517C30E-DE8F-4EE2-9E44-4779B7063A11}" type="datetime1">
              <a:rPr lang="zh-CN" altLang="en-US" sz="1800" smtClean="0"/>
              <a:pPr/>
              <a:t>2024/4/19</a:t>
            </a:fld>
            <a:endParaRPr lang="en-US" altLang="zh-CN" sz="1000"/>
          </a:p>
        </p:txBody>
      </p:sp>
      <p:sp>
        <p:nvSpPr>
          <p:cNvPr id="2549762" name="Rectangle 2">
            <a:extLst>
              <a:ext uri="{FF2B5EF4-FFF2-40B4-BE49-F238E27FC236}">
                <a16:creationId xmlns:a16="http://schemas.microsoft.com/office/drawing/2014/main" id="{EE41B8B4-04F4-E643-8947-7E43F9F2DF22}"/>
              </a:ext>
            </a:extLst>
          </p:cNvPr>
          <p:cNvSpPr>
            <a:spLocks noGrp="1" noChangeArrowheads="1"/>
          </p:cNvSpPr>
          <p:nvPr>
            <p:ph type="title"/>
          </p:nvPr>
        </p:nvSpPr>
        <p:spPr>
          <a:xfrm>
            <a:off x="650875" y="311150"/>
            <a:ext cx="8820150" cy="603250"/>
          </a:xfrm>
        </p:spPr>
        <p:txBody>
          <a:bodyPr/>
          <a:lstStyle/>
          <a:p>
            <a:r>
              <a:rPr lang="en-US" altLang="en-US" sz="4400"/>
              <a:t>7.2.2	实体完整性检查和违约处理</a:t>
            </a:r>
            <a:endParaRPr lang="zh-CN" altLang="en-US" sz="4400"/>
          </a:p>
        </p:txBody>
      </p:sp>
      <p:sp>
        <p:nvSpPr>
          <p:cNvPr id="31748" name="Rectangle 3">
            <a:extLst>
              <a:ext uri="{FF2B5EF4-FFF2-40B4-BE49-F238E27FC236}">
                <a16:creationId xmlns:a16="http://schemas.microsoft.com/office/drawing/2014/main" id="{FBC31D8B-FD17-4D82-9D1D-F131F8449FB0}"/>
              </a:ext>
            </a:extLst>
          </p:cNvPr>
          <p:cNvSpPr>
            <a:spLocks noGrp="1" noChangeArrowheads="1"/>
          </p:cNvSpPr>
          <p:nvPr>
            <p:ph type="body" idx="1"/>
          </p:nvPr>
        </p:nvSpPr>
        <p:spPr>
          <a:xfrm>
            <a:off x="650875" y="1143000"/>
            <a:ext cx="8820150" cy="384175"/>
          </a:xfrm>
        </p:spPr>
        <p:txBody>
          <a:bodyPr/>
          <a:lstStyle/>
          <a:p>
            <a:r>
              <a:rPr lang="zh-CN" altLang="en-US"/>
              <a:t>使用索引判断主键是否存在。</a:t>
            </a:r>
            <a:endParaRPr lang="en-US" altLang="zh-CN"/>
          </a:p>
        </p:txBody>
      </p:sp>
      <p:pic>
        <p:nvPicPr>
          <p:cNvPr id="31749" name="Picture 5" descr="52">
            <a:extLst>
              <a:ext uri="{FF2B5EF4-FFF2-40B4-BE49-F238E27FC236}">
                <a16:creationId xmlns:a16="http://schemas.microsoft.com/office/drawing/2014/main" id="{20C16AB8-F8D8-4C7C-8319-246ECB923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8" y="1557338"/>
            <a:ext cx="8929687"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Oval 6">
            <a:extLst>
              <a:ext uri="{FF2B5EF4-FFF2-40B4-BE49-F238E27FC236}">
                <a16:creationId xmlns:a16="http://schemas.microsoft.com/office/drawing/2014/main" id="{2BB87319-6F7F-46F8-9713-2D56B1049F1F}"/>
              </a:ext>
            </a:extLst>
          </p:cNvPr>
          <p:cNvSpPr>
            <a:spLocks noChangeArrowheads="1"/>
          </p:cNvSpPr>
          <p:nvPr/>
        </p:nvSpPr>
        <p:spPr bwMode="auto">
          <a:xfrm>
            <a:off x="2649538" y="5300663"/>
            <a:ext cx="503237" cy="936625"/>
          </a:xfrm>
          <a:prstGeom prst="ellipse">
            <a:avLst/>
          </a:prstGeom>
          <a:noFill/>
          <a:ln w="5080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3">
            <a:extLst>
              <a:ext uri="{FF2B5EF4-FFF2-40B4-BE49-F238E27FC236}">
                <a16:creationId xmlns:a16="http://schemas.microsoft.com/office/drawing/2014/main" id="{7A46A492-C677-49D1-9464-9D6CDADF253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685882F-7446-4AC7-91DC-8D73D01DCA69}" type="slidenum">
              <a:rPr lang="zh-CN" altLang="en-US" sz="2000"/>
              <a:pPr/>
              <a:t>17</a:t>
            </a:fld>
            <a:endParaRPr lang="en-US" altLang="zh-CN" sz="2000"/>
          </a:p>
        </p:txBody>
      </p:sp>
      <p:sp>
        <p:nvSpPr>
          <p:cNvPr id="32770" name="日期占位符 4">
            <a:extLst>
              <a:ext uri="{FF2B5EF4-FFF2-40B4-BE49-F238E27FC236}">
                <a16:creationId xmlns:a16="http://schemas.microsoft.com/office/drawing/2014/main" id="{92AE158C-E11E-40C5-82CE-0F499CE7A81A}"/>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733B773-4EBC-413B-818B-68386AF56C0C}" type="datetime1">
              <a:rPr lang="zh-CN" altLang="en-US" sz="1800" smtClean="0"/>
              <a:pPr/>
              <a:t>2024/4/19</a:t>
            </a:fld>
            <a:endParaRPr lang="en-US" altLang="zh-CN" sz="1000"/>
          </a:p>
        </p:txBody>
      </p:sp>
      <p:sp>
        <p:nvSpPr>
          <p:cNvPr id="2599938" name="Rectangle 2">
            <a:extLst>
              <a:ext uri="{FF2B5EF4-FFF2-40B4-BE49-F238E27FC236}">
                <a16:creationId xmlns:a16="http://schemas.microsoft.com/office/drawing/2014/main" id="{28A5DB67-DE4D-4140-B1F8-A8C95845E39C}"/>
              </a:ext>
            </a:extLst>
          </p:cNvPr>
          <p:cNvSpPr>
            <a:spLocks noGrp="1" noChangeArrowheads="1"/>
          </p:cNvSpPr>
          <p:nvPr>
            <p:ph type="title"/>
          </p:nvPr>
        </p:nvSpPr>
        <p:spPr>
          <a:xfrm>
            <a:off x="650875" y="311150"/>
            <a:ext cx="8820150" cy="603250"/>
          </a:xfrm>
        </p:spPr>
        <p:txBody>
          <a:bodyPr/>
          <a:lstStyle/>
          <a:p>
            <a:r>
              <a:rPr lang="en-US" altLang="en-US" sz="4400"/>
              <a:t>7.2.2	实体完整性检查和违约处理</a:t>
            </a:r>
            <a:endParaRPr lang="zh-CN" altLang="en-US" sz="4400"/>
          </a:p>
        </p:txBody>
      </p:sp>
      <p:sp>
        <p:nvSpPr>
          <p:cNvPr id="32772" name="Rectangle 3">
            <a:extLst>
              <a:ext uri="{FF2B5EF4-FFF2-40B4-BE49-F238E27FC236}">
                <a16:creationId xmlns:a16="http://schemas.microsoft.com/office/drawing/2014/main" id="{481E59CD-20BF-40FC-A713-BEB4167AA255}"/>
              </a:ext>
            </a:extLst>
          </p:cNvPr>
          <p:cNvSpPr>
            <a:spLocks noGrp="1" noChangeArrowheads="1"/>
          </p:cNvSpPr>
          <p:nvPr>
            <p:ph type="body" idx="1"/>
          </p:nvPr>
        </p:nvSpPr>
        <p:spPr>
          <a:xfrm>
            <a:off x="650875" y="1143000"/>
            <a:ext cx="8820150" cy="3286125"/>
          </a:xfrm>
        </p:spPr>
        <p:txBody>
          <a:bodyPr/>
          <a:lstStyle/>
          <a:p>
            <a:r>
              <a:rPr lang="zh-CN" altLang="en-US"/>
              <a:t>定义表的主键后，每当对该表插入一条记录或者对主键进行更新操作时，</a:t>
            </a:r>
            <a:r>
              <a:rPr lang="en-US" altLang="zh-CN"/>
              <a:t>DBMS</a:t>
            </a:r>
            <a:r>
              <a:rPr lang="zh-CN" altLang="en-US"/>
              <a:t>自动进行实体完整性的检查</a:t>
            </a:r>
          </a:p>
          <a:p>
            <a:pPr lvl="1"/>
            <a:r>
              <a:rPr lang="zh-CN" altLang="en-US"/>
              <a:t>检查主键是否唯一，</a:t>
            </a:r>
          </a:p>
          <a:p>
            <a:pPr lvl="2"/>
            <a:r>
              <a:rPr lang="zh-CN" altLang="en-US">
                <a:solidFill>
                  <a:srgbClr val="0000FF"/>
                </a:solidFill>
              </a:rPr>
              <a:t>如果不唯一则拒绝进行插入或修改</a:t>
            </a:r>
            <a:r>
              <a:rPr lang="zh-CN" altLang="en-US"/>
              <a:t>；</a:t>
            </a:r>
          </a:p>
          <a:p>
            <a:pPr lvl="1"/>
            <a:r>
              <a:rPr lang="zh-CN" altLang="en-US"/>
              <a:t>检查主键的各个属性（字段）值是否为空</a:t>
            </a:r>
          </a:p>
          <a:p>
            <a:pPr lvl="2"/>
            <a:r>
              <a:rPr lang="zh-CN" altLang="en-US">
                <a:solidFill>
                  <a:srgbClr val="0000FF"/>
                </a:solidFill>
              </a:rPr>
              <a:t>如果有空的字段值，则拒绝操作</a:t>
            </a:r>
            <a:r>
              <a:rPr lang="zh-CN" altLang="en-US"/>
              <a:t>，从而保证实体完整性。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3">
            <a:extLst>
              <a:ext uri="{FF2B5EF4-FFF2-40B4-BE49-F238E27FC236}">
                <a16:creationId xmlns:a16="http://schemas.microsoft.com/office/drawing/2014/main" id="{55300413-F189-4FE3-B95D-B2A1C414AB49}"/>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D07A9A0-6CD8-4859-9D19-F586FA1B1DDF}" type="slidenum">
              <a:rPr lang="zh-CN" altLang="en-US" sz="2000"/>
              <a:pPr/>
              <a:t>18</a:t>
            </a:fld>
            <a:endParaRPr lang="en-US" altLang="zh-CN" sz="2000"/>
          </a:p>
        </p:txBody>
      </p:sp>
      <p:sp>
        <p:nvSpPr>
          <p:cNvPr id="33794" name="日期占位符 4">
            <a:extLst>
              <a:ext uri="{FF2B5EF4-FFF2-40B4-BE49-F238E27FC236}">
                <a16:creationId xmlns:a16="http://schemas.microsoft.com/office/drawing/2014/main" id="{3F9C95AA-F466-4641-B8DA-E71C936266EE}"/>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F6B7C3A-C152-4D97-9975-159CD6E46AEF}" type="datetime1">
              <a:rPr lang="zh-CN" altLang="en-US" sz="1800" smtClean="0"/>
              <a:pPr/>
              <a:t>2024/4/19</a:t>
            </a:fld>
            <a:endParaRPr lang="en-US" altLang="zh-CN" sz="1000"/>
          </a:p>
        </p:txBody>
      </p:sp>
      <p:sp>
        <p:nvSpPr>
          <p:cNvPr id="2597890" name="Rectangle 2">
            <a:extLst>
              <a:ext uri="{FF2B5EF4-FFF2-40B4-BE49-F238E27FC236}">
                <a16:creationId xmlns:a16="http://schemas.microsoft.com/office/drawing/2014/main" id="{D989C0CB-9C1D-AD40-B3F9-299FC78E7EA5}"/>
              </a:ext>
            </a:extLst>
          </p:cNvPr>
          <p:cNvSpPr>
            <a:spLocks noGrp="1" noChangeArrowheads="1"/>
          </p:cNvSpPr>
          <p:nvPr>
            <p:ph type="title"/>
          </p:nvPr>
        </p:nvSpPr>
        <p:spPr/>
        <p:txBody>
          <a:bodyPr/>
          <a:lstStyle/>
          <a:p>
            <a:r>
              <a:rPr lang="zh-CN" altLang="en-US"/>
              <a:t>第</a:t>
            </a:r>
            <a:r>
              <a:rPr lang="en-US" altLang="zh-CN"/>
              <a:t>7</a:t>
            </a:r>
            <a:r>
              <a:rPr lang="zh-CN" altLang="en-US"/>
              <a:t>章  数据库的完整性</a:t>
            </a:r>
          </a:p>
        </p:txBody>
      </p:sp>
      <p:sp>
        <p:nvSpPr>
          <p:cNvPr id="33796" name="Rectangle 3">
            <a:extLst>
              <a:ext uri="{FF2B5EF4-FFF2-40B4-BE49-F238E27FC236}">
                <a16:creationId xmlns:a16="http://schemas.microsoft.com/office/drawing/2014/main" id="{48270ECF-D3AF-470A-ADF1-8BE9CEDAB8ED}"/>
              </a:ext>
            </a:extLst>
          </p:cNvPr>
          <p:cNvSpPr>
            <a:spLocks noGrp="1" noChangeArrowheads="1"/>
          </p:cNvSpPr>
          <p:nvPr>
            <p:ph type="body" idx="1"/>
          </p:nvPr>
        </p:nvSpPr>
        <p:spPr>
          <a:xfrm>
            <a:off x="650875" y="1143000"/>
            <a:ext cx="8820150" cy="4484688"/>
          </a:xfrm>
        </p:spPr>
        <p:txBody>
          <a:bodyPr/>
          <a:lstStyle/>
          <a:p>
            <a:pPr>
              <a:lnSpc>
                <a:spcPct val="120000"/>
              </a:lnSpc>
            </a:pPr>
            <a:r>
              <a:rPr lang="en-US" altLang="zh-CN"/>
              <a:t>7.1	数据库的完整性概述</a:t>
            </a:r>
          </a:p>
          <a:p>
            <a:pPr>
              <a:lnSpc>
                <a:spcPct val="120000"/>
              </a:lnSpc>
            </a:pPr>
            <a:r>
              <a:rPr lang="en-US" altLang="zh-CN"/>
              <a:t>7.2	实体完整性</a:t>
            </a:r>
          </a:p>
          <a:p>
            <a:pPr>
              <a:lnSpc>
                <a:spcPct val="120000"/>
              </a:lnSpc>
            </a:pPr>
            <a:r>
              <a:rPr lang="en-US" altLang="zh-CN">
                <a:solidFill>
                  <a:srgbClr val="0000FF"/>
                </a:solidFill>
              </a:rPr>
              <a:t>7.3	参照完整性</a:t>
            </a:r>
          </a:p>
          <a:p>
            <a:pPr>
              <a:lnSpc>
                <a:spcPct val="120000"/>
              </a:lnSpc>
            </a:pPr>
            <a:r>
              <a:rPr lang="en-US" altLang="zh-CN"/>
              <a:t>7.4	用户定义的完整性</a:t>
            </a:r>
          </a:p>
          <a:p>
            <a:pPr>
              <a:lnSpc>
                <a:spcPct val="120000"/>
              </a:lnSpc>
            </a:pPr>
            <a:r>
              <a:rPr lang="en-US" altLang="zh-CN"/>
              <a:t>7.5	触发器</a:t>
            </a:r>
          </a:p>
          <a:p>
            <a:pPr>
              <a:lnSpc>
                <a:spcPct val="120000"/>
              </a:lnSpc>
            </a:pPr>
            <a:r>
              <a:rPr lang="en-US" altLang="zh-CN"/>
              <a:t>7.6	SQL Server中数据库完整性的实现</a:t>
            </a:r>
          </a:p>
          <a:p>
            <a:pPr>
              <a:lnSpc>
                <a:spcPct val="120000"/>
              </a:lnSpc>
            </a:pPr>
            <a:r>
              <a:rPr lang="en-US" altLang="zh-CN"/>
              <a:t>7.7	小结</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3">
            <a:extLst>
              <a:ext uri="{FF2B5EF4-FFF2-40B4-BE49-F238E27FC236}">
                <a16:creationId xmlns:a16="http://schemas.microsoft.com/office/drawing/2014/main" id="{19A026D4-9160-4D2E-8E71-FE7C413F193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A9784D4-272C-48A1-AB15-BDA6305CBF7A}" type="slidenum">
              <a:rPr lang="zh-CN" altLang="en-US" sz="2000"/>
              <a:pPr/>
              <a:t>19</a:t>
            </a:fld>
            <a:endParaRPr lang="en-US" altLang="zh-CN" sz="2000"/>
          </a:p>
        </p:txBody>
      </p:sp>
      <p:sp>
        <p:nvSpPr>
          <p:cNvPr id="34818" name="日期占位符 4">
            <a:extLst>
              <a:ext uri="{FF2B5EF4-FFF2-40B4-BE49-F238E27FC236}">
                <a16:creationId xmlns:a16="http://schemas.microsoft.com/office/drawing/2014/main" id="{0985E2EB-F93B-431E-8B0B-2369919A5109}"/>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D9E2A9A-927D-426D-BD10-4D76AF279645}" type="datetime1">
              <a:rPr lang="zh-CN" altLang="en-US" sz="1800" smtClean="0"/>
              <a:pPr/>
              <a:t>2024/4/19</a:t>
            </a:fld>
            <a:endParaRPr lang="en-US" altLang="zh-CN" sz="1000"/>
          </a:p>
        </p:txBody>
      </p:sp>
      <p:sp>
        <p:nvSpPr>
          <p:cNvPr id="2550786" name="Rectangle 2">
            <a:extLst>
              <a:ext uri="{FF2B5EF4-FFF2-40B4-BE49-F238E27FC236}">
                <a16:creationId xmlns:a16="http://schemas.microsoft.com/office/drawing/2014/main" id="{2304985C-DC5F-9C41-9794-AD59409C3903}"/>
              </a:ext>
            </a:extLst>
          </p:cNvPr>
          <p:cNvSpPr>
            <a:spLocks noGrp="1" noChangeArrowheads="1"/>
          </p:cNvSpPr>
          <p:nvPr>
            <p:ph type="title"/>
          </p:nvPr>
        </p:nvSpPr>
        <p:spPr/>
        <p:txBody>
          <a:bodyPr/>
          <a:lstStyle/>
          <a:p>
            <a:pPr>
              <a:defRPr/>
            </a:pPr>
            <a:r>
              <a:rPr lang="en-US" altLang="zh-CN"/>
              <a:t>7.3  </a:t>
            </a:r>
            <a:r>
              <a:rPr lang="zh-CN" altLang="en-US"/>
              <a:t>参照完整性</a:t>
            </a:r>
          </a:p>
        </p:txBody>
      </p:sp>
      <p:sp>
        <p:nvSpPr>
          <p:cNvPr id="34820" name="Rectangle 3">
            <a:extLst>
              <a:ext uri="{FF2B5EF4-FFF2-40B4-BE49-F238E27FC236}">
                <a16:creationId xmlns:a16="http://schemas.microsoft.com/office/drawing/2014/main" id="{40E39921-C740-4B87-A410-C69C92CD7034}"/>
              </a:ext>
            </a:extLst>
          </p:cNvPr>
          <p:cNvSpPr>
            <a:spLocks noGrp="1" noChangeArrowheads="1"/>
          </p:cNvSpPr>
          <p:nvPr>
            <p:ph type="body" idx="1"/>
          </p:nvPr>
        </p:nvSpPr>
        <p:spPr>
          <a:xfrm>
            <a:off x="650875" y="1143000"/>
            <a:ext cx="8820150" cy="1536700"/>
          </a:xfrm>
        </p:spPr>
        <p:txBody>
          <a:bodyPr/>
          <a:lstStyle/>
          <a:p>
            <a:pPr>
              <a:spcBef>
                <a:spcPct val="0"/>
              </a:spcBef>
            </a:pPr>
            <a:r>
              <a:rPr lang="en-US" altLang="zh-CN"/>
              <a:t>7.3.1 </a:t>
            </a:r>
            <a:r>
              <a:rPr lang="zh-CN" altLang="en-US"/>
              <a:t>参照完整性定义</a:t>
            </a:r>
          </a:p>
          <a:p>
            <a:pPr lvl="1">
              <a:spcBef>
                <a:spcPct val="0"/>
              </a:spcBef>
            </a:pPr>
            <a:r>
              <a:rPr lang="zh-CN" altLang="en-US"/>
              <a:t>关系模型的参照完整性定义</a:t>
            </a:r>
          </a:p>
          <a:p>
            <a:pPr lvl="2">
              <a:spcBef>
                <a:spcPct val="0"/>
              </a:spcBef>
            </a:pPr>
            <a:r>
              <a:rPr lang="zh-CN" altLang="en-US"/>
              <a:t>用</a:t>
            </a:r>
            <a:r>
              <a:rPr lang="en-US" altLang="zh-CN"/>
              <a:t>FOREIGN KEY</a:t>
            </a:r>
            <a:r>
              <a:rPr lang="zh-CN" altLang="en-US"/>
              <a:t>短语定义哪些列为外键</a:t>
            </a:r>
            <a:r>
              <a:rPr lang="en-US" altLang="zh-CN"/>
              <a:t>,</a:t>
            </a:r>
          </a:p>
          <a:p>
            <a:pPr lvl="2">
              <a:spcBef>
                <a:spcPct val="0"/>
              </a:spcBef>
            </a:pPr>
            <a:r>
              <a:rPr lang="zh-CN" altLang="en-US"/>
              <a:t>用</a:t>
            </a:r>
            <a:r>
              <a:rPr lang="en-US" altLang="zh-CN"/>
              <a:t>REFERENCES</a:t>
            </a:r>
            <a:r>
              <a:rPr lang="zh-CN" altLang="en-US"/>
              <a:t>短语指明外键参照哪些表的主键</a:t>
            </a:r>
          </a:p>
        </p:txBody>
      </p:sp>
      <p:sp>
        <p:nvSpPr>
          <p:cNvPr id="34821" name="Rectangle 4">
            <a:extLst>
              <a:ext uri="{FF2B5EF4-FFF2-40B4-BE49-F238E27FC236}">
                <a16:creationId xmlns:a16="http://schemas.microsoft.com/office/drawing/2014/main" id="{814A90D9-4A84-4208-9ABD-9C930295D24D}"/>
              </a:ext>
            </a:extLst>
          </p:cNvPr>
          <p:cNvSpPr>
            <a:spLocks noChangeArrowheads="1"/>
          </p:cNvSpPr>
          <p:nvPr/>
        </p:nvSpPr>
        <p:spPr bwMode="auto">
          <a:xfrm>
            <a:off x="560388" y="2997200"/>
            <a:ext cx="9072562"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a:t>
            </a:r>
            <a:r>
              <a:rPr lang="zh-CN" altLang="en-US"/>
              <a:t>例 </a:t>
            </a:r>
            <a:r>
              <a:rPr lang="en-US" altLang="zh-CN"/>
              <a:t>7‑6】</a:t>
            </a:r>
            <a:r>
              <a:rPr lang="zh-CN" altLang="en-US"/>
              <a:t>定义</a:t>
            </a:r>
            <a:r>
              <a:rPr lang="en-US" altLang="zh-CN"/>
              <a:t>SC</a:t>
            </a:r>
            <a:r>
              <a:rPr lang="zh-CN" altLang="en-US"/>
              <a:t>中的参照完整性</a:t>
            </a:r>
          </a:p>
          <a:p>
            <a:r>
              <a:rPr lang="zh-CN" altLang="en-US"/>
              <a:t>      </a:t>
            </a:r>
            <a:r>
              <a:rPr lang="en-US" altLang="zh-CN"/>
              <a:t>CREATE TABLE SC</a:t>
            </a:r>
          </a:p>
          <a:p>
            <a:r>
              <a:rPr lang="en-US" altLang="zh-CN"/>
              <a:t>         ( Sno    CHAR(9)  NOT NULL</a:t>
            </a:r>
            <a:r>
              <a:rPr lang="zh-CN" altLang="en-US"/>
              <a:t>， </a:t>
            </a:r>
          </a:p>
          <a:p>
            <a:r>
              <a:rPr lang="zh-CN" altLang="en-US"/>
              <a:t>          </a:t>
            </a:r>
            <a:r>
              <a:rPr lang="en-US" altLang="zh-CN"/>
              <a:t>Cno     CHAR(4)  NOT NULL</a:t>
            </a:r>
            <a:r>
              <a:rPr lang="zh-CN" altLang="en-US"/>
              <a:t>，  </a:t>
            </a:r>
          </a:p>
          <a:p>
            <a:r>
              <a:rPr lang="zh-CN" altLang="en-US"/>
              <a:t>          </a:t>
            </a:r>
            <a:r>
              <a:rPr lang="en-US" altLang="zh-CN"/>
              <a:t>Grade    SMALLINT</a:t>
            </a:r>
            <a:r>
              <a:rPr lang="zh-CN" altLang="en-US"/>
              <a:t>，</a:t>
            </a:r>
          </a:p>
          <a:p>
            <a:r>
              <a:rPr lang="zh-CN" altLang="en-US"/>
              <a:t>          </a:t>
            </a:r>
            <a:r>
              <a:rPr lang="en-US" altLang="zh-CN"/>
              <a:t>PRIMARY KEY (Sno</a:t>
            </a:r>
            <a:r>
              <a:rPr lang="zh-CN" altLang="en-US"/>
              <a:t>， </a:t>
            </a:r>
            <a:r>
              <a:rPr lang="en-US" altLang="zh-CN"/>
              <a:t>Cno)</a:t>
            </a:r>
            <a:r>
              <a:rPr lang="zh-CN" altLang="en-US"/>
              <a:t>，  </a:t>
            </a:r>
          </a:p>
          <a:p>
            <a:r>
              <a:rPr lang="zh-CN" altLang="en-US"/>
              <a:t>          </a:t>
            </a:r>
            <a:r>
              <a:rPr lang="en-US" altLang="zh-CN"/>
              <a:t>FOREIGN KEY (Sno) REFERENCES Student(Sno)</a:t>
            </a:r>
            <a:r>
              <a:rPr lang="zh-CN" altLang="en-US"/>
              <a:t>，  </a:t>
            </a:r>
          </a:p>
          <a:p>
            <a:r>
              <a:rPr lang="zh-CN" altLang="en-US"/>
              <a:t>          </a:t>
            </a:r>
            <a:r>
              <a:rPr lang="en-US" altLang="zh-CN"/>
              <a:t>FOREIGN KEY (Cno) REFERENCES Course(Cno)    </a:t>
            </a:r>
          </a:p>
          <a:p>
            <a:r>
              <a:rPr lang="en-US" altLang="zh-CN"/>
              <a:t>          );</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3">
            <a:extLst>
              <a:ext uri="{FF2B5EF4-FFF2-40B4-BE49-F238E27FC236}">
                <a16:creationId xmlns:a16="http://schemas.microsoft.com/office/drawing/2014/main" id="{E5D63839-D70B-47F6-A514-33F2BFC033B7}"/>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0E8EA65-F464-4C28-9C2E-602F093B4757}" type="slidenum">
              <a:rPr lang="zh-CN" altLang="en-US" sz="2000"/>
              <a:pPr/>
              <a:t>2</a:t>
            </a:fld>
            <a:endParaRPr lang="en-US" altLang="zh-CN" sz="2000"/>
          </a:p>
        </p:txBody>
      </p:sp>
      <p:sp>
        <p:nvSpPr>
          <p:cNvPr id="16386" name="日期占位符 4">
            <a:extLst>
              <a:ext uri="{FF2B5EF4-FFF2-40B4-BE49-F238E27FC236}">
                <a16:creationId xmlns:a16="http://schemas.microsoft.com/office/drawing/2014/main" id="{60E156BF-AAF2-40D9-9894-2DBC7C794D82}"/>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454601A-0FCF-4781-8277-2D78ED22FBE4}" type="datetime1">
              <a:rPr lang="zh-CN" altLang="en-US" sz="1800" smtClean="0"/>
              <a:pPr/>
              <a:t>2024/4/19</a:t>
            </a:fld>
            <a:endParaRPr lang="en-US" altLang="zh-CN" sz="1000"/>
          </a:p>
        </p:txBody>
      </p:sp>
      <p:sp>
        <p:nvSpPr>
          <p:cNvPr id="2519042" name="Rectangle 2">
            <a:extLst>
              <a:ext uri="{FF2B5EF4-FFF2-40B4-BE49-F238E27FC236}">
                <a16:creationId xmlns:a16="http://schemas.microsoft.com/office/drawing/2014/main" id="{D2555E42-CDA9-4F4B-8431-487165F50DCC}"/>
              </a:ext>
            </a:extLst>
          </p:cNvPr>
          <p:cNvSpPr>
            <a:spLocks noGrp="1" noChangeArrowheads="1"/>
          </p:cNvSpPr>
          <p:nvPr>
            <p:ph type="title"/>
          </p:nvPr>
        </p:nvSpPr>
        <p:spPr/>
        <p:txBody>
          <a:bodyPr/>
          <a:lstStyle/>
          <a:p>
            <a:r>
              <a:rPr lang="zh-CN" altLang="en-US"/>
              <a:t>第</a:t>
            </a:r>
            <a:r>
              <a:rPr lang="en-US" altLang="zh-CN"/>
              <a:t>7</a:t>
            </a:r>
            <a:r>
              <a:rPr lang="zh-CN" altLang="en-US"/>
              <a:t>章  数据库完整性</a:t>
            </a:r>
          </a:p>
        </p:txBody>
      </p:sp>
      <p:sp>
        <p:nvSpPr>
          <p:cNvPr id="16388" name="Rectangle 3">
            <a:extLst>
              <a:ext uri="{FF2B5EF4-FFF2-40B4-BE49-F238E27FC236}">
                <a16:creationId xmlns:a16="http://schemas.microsoft.com/office/drawing/2014/main" id="{0343397B-AC84-4536-9A43-409DE9F5EC7E}"/>
              </a:ext>
            </a:extLst>
          </p:cNvPr>
          <p:cNvSpPr>
            <a:spLocks noGrp="1" noChangeArrowheads="1"/>
          </p:cNvSpPr>
          <p:nvPr>
            <p:ph type="body" idx="1"/>
          </p:nvPr>
        </p:nvSpPr>
        <p:spPr>
          <a:xfrm>
            <a:off x="650875" y="1143000"/>
            <a:ext cx="8820150" cy="4502150"/>
          </a:xfrm>
        </p:spPr>
        <p:txBody>
          <a:bodyPr/>
          <a:lstStyle/>
          <a:p>
            <a:r>
              <a:rPr lang="en-US" altLang="zh-CN"/>
              <a:t>数据库的完整性</a:t>
            </a:r>
          </a:p>
          <a:p>
            <a:pPr lvl="1"/>
            <a:r>
              <a:rPr lang="en-US" altLang="zh-CN"/>
              <a:t>数据的正确性和相容性</a:t>
            </a:r>
          </a:p>
          <a:p>
            <a:pPr lvl="2"/>
            <a:r>
              <a:rPr lang="en-US" altLang="zh-CN"/>
              <a:t>防止数据库中存在不符合语义的数据，也就是防止数据库中存在不正确的数据</a:t>
            </a:r>
          </a:p>
          <a:p>
            <a:pPr lvl="2"/>
            <a:r>
              <a:rPr lang="en-US" altLang="zh-CN"/>
              <a:t>防范对象：不合语义的、不正确的数据</a:t>
            </a:r>
          </a:p>
          <a:p>
            <a:endParaRPr lang="en-US" altLang="zh-CN"/>
          </a:p>
          <a:p>
            <a:r>
              <a:rPr lang="en-US" altLang="zh-CN">
                <a:solidFill>
                  <a:srgbClr val="0000FF"/>
                </a:solidFill>
              </a:rPr>
              <a:t>数据的安全性</a:t>
            </a:r>
          </a:p>
          <a:p>
            <a:pPr lvl="1"/>
            <a:r>
              <a:rPr lang="en-US" altLang="zh-CN">
                <a:solidFill>
                  <a:srgbClr val="0000FF"/>
                </a:solidFill>
              </a:rPr>
              <a:t>保护数据库防止恶意的破坏和非法的存取</a:t>
            </a:r>
          </a:p>
          <a:p>
            <a:pPr lvl="1"/>
            <a:r>
              <a:rPr lang="en-US" altLang="zh-CN">
                <a:solidFill>
                  <a:srgbClr val="0000FF"/>
                </a:solidFill>
              </a:rPr>
              <a:t>防范对象：非法用户和非法操作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B03CE-1F78-6A4C-8CE5-ECA34FD39FA7}"/>
              </a:ext>
            </a:extLst>
          </p:cNvPr>
          <p:cNvSpPr>
            <a:spLocks noGrp="1"/>
          </p:cNvSpPr>
          <p:nvPr>
            <p:ph type="title"/>
          </p:nvPr>
        </p:nvSpPr>
        <p:spPr/>
        <p:txBody>
          <a:bodyPr/>
          <a:lstStyle/>
          <a:p>
            <a:pPr>
              <a:defRPr/>
            </a:pPr>
            <a:r>
              <a:rPr lang="zh-CN" altLang="en-US" dirty="0"/>
              <a:t>主表与从表</a:t>
            </a:r>
          </a:p>
        </p:txBody>
      </p:sp>
      <p:sp>
        <p:nvSpPr>
          <p:cNvPr id="35842" name="灯片编号占位符 3">
            <a:extLst>
              <a:ext uri="{FF2B5EF4-FFF2-40B4-BE49-F238E27FC236}">
                <a16:creationId xmlns:a16="http://schemas.microsoft.com/office/drawing/2014/main" id="{3C3A640C-D3CD-4C3F-81F7-527E7937C92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87D4D4C-D72B-44C4-B436-271CE7F6D4D6}" type="slidenum">
              <a:rPr lang="zh-CN" altLang="en-US" sz="2000"/>
              <a:pPr/>
              <a:t>20</a:t>
            </a:fld>
            <a:endParaRPr lang="en-US" altLang="zh-CN" sz="2000"/>
          </a:p>
        </p:txBody>
      </p:sp>
      <p:sp>
        <p:nvSpPr>
          <p:cNvPr id="35843" name="日期占位符 4">
            <a:extLst>
              <a:ext uri="{FF2B5EF4-FFF2-40B4-BE49-F238E27FC236}">
                <a16:creationId xmlns:a16="http://schemas.microsoft.com/office/drawing/2014/main" id="{9AAF5663-0BF2-4F9D-8B23-D9338EA57FAE}"/>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E7B9C83-CA72-4A9E-A90F-4448E8FAD661}" type="datetime1">
              <a:rPr lang="zh-CN" altLang="en-US" sz="1800" smtClean="0"/>
              <a:pPr/>
              <a:t>2024/4/19</a:t>
            </a:fld>
            <a:endParaRPr lang="en-US" altLang="zh-CN" sz="1000"/>
          </a:p>
        </p:txBody>
      </p:sp>
      <p:sp>
        <p:nvSpPr>
          <p:cNvPr id="35844" name="Rectangle 3" descr="Rectangle: Click to edit Master text styles&#10;Second level&#10;Third level&#10;Fourth level&#10;Fifth level">
            <a:extLst>
              <a:ext uri="{FF2B5EF4-FFF2-40B4-BE49-F238E27FC236}">
                <a16:creationId xmlns:a16="http://schemas.microsoft.com/office/drawing/2014/main" id="{B95A7731-CC8D-49DE-91BC-A7F76BE2B25A}"/>
              </a:ext>
            </a:extLst>
          </p:cNvPr>
          <p:cNvSpPr txBox="1">
            <a:spLocks noChangeArrowheads="1"/>
          </p:cNvSpPr>
          <p:nvPr/>
        </p:nvSpPr>
        <p:spPr bwMode="auto">
          <a:xfrm>
            <a:off x="273050" y="1219200"/>
            <a:ext cx="42989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buClr>
                <a:srgbClr val="0000CC"/>
              </a:buClr>
              <a:buFontTx/>
              <a:buChar char="•"/>
            </a:pPr>
            <a:r>
              <a:rPr kumimoji="1" lang="zh-CN" altLang="en-US" sz="2800">
                <a:solidFill>
                  <a:srgbClr val="C00000"/>
                </a:solidFill>
                <a:latin typeface="Times New Roman" panose="02020603050405020304" pitchFamily="18" charset="0"/>
              </a:rPr>
              <a:t>主表</a:t>
            </a:r>
            <a:r>
              <a:rPr kumimoji="1" lang="zh-CN" altLang="en-US" sz="2800">
                <a:solidFill>
                  <a:srgbClr val="0000CC"/>
                </a:solidFill>
                <a:latin typeface="Times New Roman" panose="02020603050405020304" pitchFamily="18" charset="0"/>
              </a:rPr>
              <a:t>：指外键在另一张表中作主/候选键的表。（例中的班级表）</a:t>
            </a:r>
          </a:p>
          <a:p>
            <a:pPr>
              <a:spcBef>
                <a:spcPct val="20000"/>
              </a:spcBef>
              <a:buClr>
                <a:srgbClr val="0000CC"/>
              </a:buClr>
              <a:buSzPct val="110000"/>
              <a:buFontTx/>
              <a:buChar char="•"/>
            </a:pPr>
            <a:r>
              <a:rPr kumimoji="1" lang="zh-CN" altLang="en-US" sz="2800">
                <a:solidFill>
                  <a:srgbClr val="C00000"/>
                </a:solidFill>
                <a:latin typeface="Times New Roman" panose="02020603050405020304" pitchFamily="18" charset="0"/>
              </a:rPr>
              <a:t>从表</a:t>
            </a:r>
            <a:r>
              <a:rPr kumimoji="1" lang="zh-CN" altLang="en-US" sz="2800">
                <a:solidFill>
                  <a:srgbClr val="0000CC"/>
                </a:solidFill>
                <a:latin typeface="Times New Roman" panose="02020603050405020304" pitchFamily="18" charset="0"/>
              </a:rPr>
              <a:t>：指含有外键的表</a:t>
            </a:r>
            <a:r>
              <a:rPr kumimoji="1" lang="en-US" altLang="zh-CN" sz="2800">
                <a:solidFill>
                  <a:srgbClr val="0000CC"/>
                </a:solidFill>
                <a:latin typeface="Times New Roman" panose="02020603050405020304" pitchFamily="18" charset="0"/>
              </a:rPr>
              <a:t>,</a:t>
            </a:r>
            <a:r>
              <a:rPr kumimoji="1" lang="zh-CN" altLang="en-US" sz="2800">
                <a:solidFill>
                  <a:srgbClr val="0000CC"/>
                </a:solidFill>
                <a:latin typeface="Times New Roman" panose="02020603050405020304" pitchFamily="18" charset="0"/>
              </a:rPr>
              <a:t>（例中的学生表）</a:t>
            </a:r>
          </a:p>
          <a:p>
            <a:pPr>
              <a:spcBef>
                <a:spcPct val="20000"/>
              </a:spcBef>
              <a:buClr>
                <a:schemeClr val="tx1"/>
              </a:buClr>
              <a:buSzPct val="110000"/>
              <a:buFontTx/>
              <a:buChar char="•"/>
            </a:pPr>
            <a:endParaRPr lang="zh-CN" altLang="en-US">
              <a:solidFill>
                <a:srgbClr val="0000CC"/>
              </a:solidFill>
              <a:latin typeface="Times New Roman" panose="02020603050405020304" pitchFamily="18" charset="0"/>
            </a:endParaRPr>
          </a:p>
        </p:txBody>
      </p:sp>
      <p:graphicFrame>
        <p:nvGraphicFramePr>
          <p:cNvPr id="16" name="Group 53">
            <a:extLst>
              <a:ext uri="{FF2B5EF4-FFF2-40B4-BE49-F238E27FC236}">
                <a16:creationId xmlns:a16="http://schemas.microsoft.com/office/drawing/2014/main" id="{2554C062-73DC-4DEC-B48F-1543F498BAF9}"/>
              </a:ext>
            </a:extLst>
          </p:cNvPr>
          <p:cNvGraphicFramePr>
            <a:graphicFrameLocks noGrp="1"/>
          </p:cNvGraphicFramePr>
          <p:nvPr/>
        </p:nvGraphicFramePr>
        <p:xfrm>
          <a:off x="4572000" y="1760538"/>
          <a:ext cx="4918075" cy="1652588"/>
        </p:xfrm>
        <a:graphic>
          <a:graphicData uri="http://schemas.openxmlformats.org/drawingml/2006/table">
            <a:tbl>
              <a:tblPr/>
              <a:tblGrid>
                <a:gridCol w="1230313">
                  <a:extLst>
                    <a:ext uri="{9D8B030D-6E8A-4147-A177-3AD203B41FA5}">
                      <a16:colId xmlns:a16="http://schemas.microsoft.com/office/drawing/2014/main" val="1617304434"/>
                    </a:ext>
                  </a:extLst>
                </a:gridCol>
                <a:gridCol w="1377950">
                  <a:extLst>
                    <a:ext uri="{9D8B030D-6E8A-4147-A177-3AD203B41FA5}">
                      <a16:colId xmlns:a16="http://schemas.microsoft.com/office/drawing/2014/main" val="707158647"/>
                    </a:ext>
                  </a:extLst>
                </a:gridCol>
                <a:gridCol w="1127125">
                  <a:extLst>
                    <a:ext uri="{9D8B030D-6E8A-4147-A177-3AD203B41FA5}">
                      <a16:colId xmlns:a16="http://schemas.microsoft.com/office/drawing/2014/main" val="1221348574"/>
                    </a:ext>
                  </a:extLst>
                </a:gridCol>
                <a:gridCol w="1182687">
                  <a:extLst>
                    <a:ext uri="{9D8B030D-6E8A-4147-A177-3AD203B41FA5}">
                      <a16:colId xmlns:a16="http://schemas.microsoft.com/office/drawing/2014/main" val="4195182675"/>
                    </a:ext>
                  </a:extLst>
                </a:gridCol>
              </a:tblGrid>
              <a:tr h="503238">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姓名</a:t>
                      </a:r>
                    </a:p>
                  </a:txBody>
                  <a:tcPr marT="45716" marB="45716"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sng" strike="noStrike" cap="none" normalizeH="0" baseline="0">
                          <a:ln>
                            <a:noFill/>
                          </a:ln>
                          <a:solidFill>
                            <a:srgbClr val="660066"/>
                          </a:solidFill>
                          <a:effectLst/>
                          <a:latin typeface="宋体" panose="02010600030101010101" pitchFamily="2" charset="-122"/>
                          <a:ea typeface="宋体" panose="02010600030101010101" pitchFamily="2" charset="-122"/>
                        </a:rPr>
                        <a:t>学号</a:t>
                      </a:r>
                    </a:p>
                  </a:txBody>
                  <a:tcPr marT="45716" marB="45716"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D.O.B</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T="45716" marB="45716"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660066"/>
                          </a:solidFill>
                          <a:effectLst/>
                          <a:latin typeface="宋体" panose="02010600030101010101" pitchFamily="2" charset="-122"/>
                          <a:ea typeface="宋体" panose="02010600030101010101" pitchFamily="2" charset="-122"/>
                        </a:rPr>
                        <a:t>班号</a:t>
                      </a:r>
                      <a:endParaRPr kumimoji="0" lang="zh-CN" altLang="de-DE" sz="2400" b="1" i="0" u="none" strike="noStrike" cap="none" normalizeH="0" baseline="0">
                        <a:ln>
                          <a:noFill/>
                        </a:ln>
                        <a:solidFill>
                          <a:srgbClr val="660066"/>
                        </a:solidFill>
                        <a:effectLst/>
                        <a:latin typeface="宋体" panose="02010600030101010101" pitchFamily="2" charset="-122"/>
                        <a:ea typeface="宋体" panose="02010600030101010101" pitchFamily="2" charset="-122"/>
                      </a:endParaRPr>
                    </a:p>
                  </a:txBody>
                  <a:tcPr marT="45716" marB="45716"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3708076032"/>
                  </a:ext>
                </a:extLst>
              </a:tr>
              <a:tr h="114935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Peter Bach</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T="45716" marB="45716"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2000-101</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T="45716" marB="45716"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5-10-1986</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T="45716" marB="45716"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计算机</a:t>
                      </a:r>
                      <a:r>
                        <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200001</a:t>
                      </a:r>
                    </a:p>
                  </a:txBody>
                  <a:tcPr marT="45716" marB="45716"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151077078"/>
                  </a:ext>
                </a:extLst>
              </a:tr>
            </a:tbl>
          </a:graphicData>
        </a:graphic>
      </p:graphicFrame>
      <p:graphicFrame>
        <p:nvGraphicFramePr>
          <p:cNvPr id="17" name="Group 51">
            <a:extLst>
              <a:ext uri="{FF2B5EF4-FFF2-40B4-BE49-F238E27FC236}">
                <a16:creationId xmlns:a16="http://schemas.microsoft.com/office/drawing/2014/main" id="{FB79E425-5B46-4C68-B244-45777E8025E3}"/>
              </a:ext>
            </a:extLst>
          </p:cNvPr>
          <p:cNvGraphicFramePr>
            <a:graphicFrameLocks noGrp="1"/>
          </p:cNvGraphicFramePr>
          <p:nvPr/>
        </p:nvGraphicFramePr>
        <p:xfrm>
          <a:off x="3368675" y="4275138"/>
          <a:ext cx="6326188" cy="1682750"/>
        </p:xfrm>
        <a:graphic>
          <a:graphicData uri="http://schemas.openxmlformats.org/drawingml/2006/table">
            <a:tbl>
              <a:tblPr/>
              <a:tblGrid>
                <a:gridCol w="2470150">
                  <a:extLst>
                    <a:ext uri="{9D8B030D-6E8A-4147-A177-3AD203B41FA5}">
                      <a16:colId xmlns:a16="http://schemas.microsoft.com/office/drawing/2014/main" val="2546957367"/>
                    </a:ext>
                  </a:extLst>
                </a:gridCol>
                <a:gridCol w="1646238">
                  <a:extLst>
                    <a:ext uri="{9D8B030D-6E8A-4147-A177-3AD203B41FA5}">
                      <a16:colId xmlns:a16="http://schemas.microsoft.com/office/drawing/2014/main" val="3839743309"/>
                    </a:ext>
                  </a:extLst>
                </a:gridCol>
                <a:gridCol w="1270000">
                  <a:extLst>
                    <a:ext uri="{9D8B030D-6E8A-4147-A177-3AD203B41FA5}">
                      <a16:colId xmlns:a16="http://schemas.microsoft.com/office/drawing/2014/main" val="3585766526"/>
                    </a:ext>
                  </a:extLst>
                </a:gridCol>
                <a:gridCol w="939800">
                  <a:extLst>
                    <a:ext uri="{9D8B030D-6E8A-4147-A177-3AD203B41FA5}">
                      <a16:colId xmlns:a16="http://schemas.microsoft.com/office/drawing/2014/main" val="3393521245"/>
                    </a:ext>
                  </a:extLst>
                </a:gridCol>
              </a:tblGrid>
              <a:tr h="45720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sng" strike="noStrike" cap="none" normalizeH="0" baseline="0">
                          <a:ln>
                            <a:noFill/>
                          </a:ln>
                          <a:solidFill>
                            <a:srgbClr val="660066"/>
                          </a:solidFill>
                          <a:effectLst/>
                          <a:latin typeface="宋体" panose="02010600030101010101" pitchFamily="2" charset="-122"/>
                          <a:ea typeface="宋体" panose="02010600030101010101" pitchFamily="2" charset="-122"/>
                        </a:rPr>
                        <a:t>班号</a:t>
                      </a:r>
                    </a:p>
                  </a:txBody>
                  <a:tcPr marL="91452" marR="91452" marT="45688" marB="45688"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班名</a:t>
                      </a:r>
                    </a:p>
                  </a:txBody>
                  <a:tcPr marL="91452" marR="91452" marT="45688" marB="45688"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人数 </a:t>
                      </a:r>
                      <a:endPar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a:t>
                      </a:r>
                      <a:endPar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3927160925"/>
                  </a:ext>
                </a:extLst>
              </a:tr>
              <a:tr h="568325">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 计算机</a:t>
                      </a: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200001</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计</a:t>
                      </a:r>
                      <a:r>
                        <a:rPr kumimoji="0" lang="zh-CN" altLang="en-US"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1班</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50</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a:t>
                      </a:r>
                      <a:endPar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117134103"/>
                  </a:ext>
                </a:extLst>
              </a:tr>
              <a:tr h="657225">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 计算机</a:t>
                      </a: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200010</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计</a:t>
                      </a:r>
                      <a:r>
                        <a:rPr kumimoji="0" lang="zh-CN" altLang="en-US"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1</a:t>
                      </a: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0</a:t>
                      </a:r>
                      <a:r>
                        <a:rPr kumimoji="0" lang="zh-CN" altLang="en-US"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班</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45</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a:t>
                      </a:r>
                      <a:endPar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2154372837"/>
                  </a:ext>
                </a:extLst>
              </a:tr>
            </a:tbl>
          </a:graphicData>
        </a:graphic>
      </p:graphicFrame>
      <p:sp>
        <p:nvSpPr>
          <p:cNvPr id="18" name="Text Box 49">
            <a:extLst>
              <a:ext uri="{FF2B5EF4-FFF2-40B4-BE49-F238E27FC236}">
                <a16:creationId xmlns:a16="http://schemas.microsoft.com/office/drawing/2014/main" id="{AB713559-E90C-48C8-9855-709E79C9DEC2}"/>
              </a:ext>
            </a:extLst>
          </p:cNvPr>
          <p:cNvSpPr txBox="1">
            <a:spLocks noChangeArrowheads="1"/>
          </p:cNvSpPr>
          <p:nvPr/>
        </p:nvSpPr>
        <p:spPr bwMode="auto">
          <a:xfrm>
            <a:off x="4737100" y="3787775"/>
            <a:ext cx="266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de-DE">
                <a:solidFill>
                  <a:srgbClr val="0000CC"/>
                </a:solidFill>
              </a:rPr>
              <a:t>班级表（主表）</a:t>
            </a:r>
          </a:p>
        </p:txBody>
      </p:sp>
      <p:sp>
        <p:nvSpPr>
          <p:cNvPr id="19" name="Text Box 50">
            <a:extLst>
              <a:ext uri="{FF2B5EF4-FFF2-40B4-BE49-F238E27FC236}">
                <a16:creationId xmlns:a16="http://schemas.microsoft.com/office/drawing/2014/main" id="{74C1BAAA-7623-1440-887A-16A83EDB10AE}"/>
              </a:ext>
            </a:extLst>
          </p:cNvPr>
          <p:cNvSpPr txBox="1">
            <a:spLocks noChangeArrowheads="1"/>
          </p:cNvSpPr>
          <p:nvPr/>
        </p:nvSpPr>
        <p:spPr bwMode="auto">
          <a:xfrm>
            <a:off x="5364163" y="1184275"/>
            <a:ext cx="261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de-DE" kern="0">
                <a:solidFill>
                  <a:srgbClr val="0000CC"/>
                </a:solidFill>
              </a:rPr>
              <a:t>学生表 （从表）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3">
            <a:extLst>
              <a:ext uri="{FF2B5EF4-FFF2-40B4-BE49-F238E27FC236}">
                <a16:creationId xmlns:a16="http://schemas.microsoft.com/office/drawing/2014/main" id="{535D1A26-9DE9-4A8F-917E-5154284A96C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A518C41-6BC3-4CBF-8B86-1530FDF0884D}" type="slidenum">
              <a:rPr lang="zh-CN" altLang="en-US" sz="2000"/>
              <a:pPr/>
              <a:t>21</a:t>
            </a:fld>
            <a:endParaRPr lang="en-US" altLang="zh-CN" sz="2000"/>
          </a:p>
        </p:txBody>
      </p:sp>
      <p:sp>
        <p:nvSpPr>
          <p:cNvPr id="36866" name="日期占位符 4">
            <a:extLst>
              <a:ext uri="{FF2B5EF4-FFF2-40B4-BE49-F238E27FC236}">
                <a16:creationId xmlns:a16="http://schemas.microsoft.com/office/drawing/2014/main" id="{BEB6A865-15C3-4029-B56A-73C44461DFD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B302F88-9FDE-44BB-ACC3-8BFDF374F67F}" type="datetime1">
              <a:rPr lang="zh-CN" altLang="en-US" sz="1800" smtClean="0"/>
              <a:pPr/>
              <a:t>2024/4/19</a:t>
            </a:fld>
            <a:endParaRPr lang="en-US" altLang="zh-CN" sz="1000"/>
          </a:p>
        </p:txBody>
      </p:sp>
      <p:sp>
        <p:nvSpPr>
          <p:cNvPr id="36867" name="灯片编号占位符 4">
            <a:extLst>
              <a:ext uri="{FF2B5EF4-FFF2-40B4-BE49-F238E27FC236}">
                <a16:creationId xmlns:a16="http://schemas.microsoft.com/office/drawing/2014/main" id="{AF848176-111F-4543-85E3-68DE79BA2E3A}"/>
              </a:ext>
            </a:extLst>
          </p:cNvPr>
          <p:cNvSpPr txBox="1">
            <a:spLocks/>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r" eaLnBrk="1" hangingPunct="1"/>
            <a:fld id="{64913764-C055-4883-9268-B7EF440EF9D3}" type="slidenum">
              <a:rPr lang="de-DE" altLang="zh-CN" sz="1400" b="0">
                <a:solidFill>
                  <a:srgbClr val="40458C"/>
                </a:solidFill>
                <a:latin typeface="Tahoma" panose="020B0604030504040204" pitchFamily="34" charset="0"/>
              </a:rPr>
              <a:pPr algn="r" eaLnBrk="1" hangingPunct="1"/>
              <a:t>21</a:t>
            </a:fld>
            <a:endParaRPr lang="de-DE" altLang="zh-CN" sz="1400" b="0">
              <a:solidFill>
                <a:srgbClr val="40458C"/>
              </a:solidFill>
              <a:latin typeface="Tahoma" panose="020B0604030504040204" pitchFamily="34" charset="0"/>
            </a:endParaRPr>
          </a:p>
          <a:p>
            <a:pPr algn="r" eaLnBrk="1" hangingPunct="1"/>
            <a:endParaRPr lang="de-DE" altLang="zh-CN" sz="1400" b="0">
              <a:solidFill>
                <a:srgbClr val="40458C"/>
              </a:solidFill>
              <a:latin typeface="Tahoma" panose="020B0604030504040204" pitchFamily="34" charset="0"/>
            </a:endParaRPr>
          </a:p>
        </p:txBody>
      </p:sp>
      <p:sp>
        <p:nvSpPr>
          <p:cNvPr id="37" name="Rectangle 2">
            <a:extLst>
              <a:ext uri="{FF2B5EF4-FFF2-40B4-BE49-F238E27FC236}">
                <a16:creationId xmlns:a16="http://schemas.microsoft.com/office/drawing/2014/main" id="{006B95F4-6097-EA42-A1C2-C8AEAF2A234D}"/>
              </a:ext>
            </a:extLst>
          </p:cNvPr>
          <p:cNvSpPr>
            <a:spLocks noGrp="1" noChangeArrowheads="1"/>
          </p:cNvSpPr>
          <p:nvPr>
            <p:ph type="title"/>
          </p:nvPr>
        </p:nvSpPr>
        <p:spPr>
          <a:xfrm>
            <a:off x="914400" y="173038"/>
            <a:ext cx="8791575" cy="665162"/>
          </a:xfrm>
        </p:spPr>
        <p:txBody>
          <a:bodyPr/>
          <a:lstStyle/>
          <a:p>
            <a:r>
              <a:rPr lang="zh-CN" altLang="de-DE"/>
              <a:t>外键约束的例子</a:t>
            </a:r>
            <a:r>
              <a:rPr lang="de-DE" altLang="zh-CN"/>
              <a:t>(</a:t>
            </a:r>
            <a:r>
              <a:rPr lang="zh-CN" altLang="de-DE"/>
              <a:t>主表</a:t>
            </a:r>
            <a:r>
              <a:rPr lang="zh-CN" altLang="de-DE" sz="3200">
                <a:sym typeface="Wingdings 3" panose="05040102010807070707" pitchFamily="18" charset="2"/>
              </a:rPr>
              <a:t>从表</a:t>
            </a:r>
            <a:r>
              <a:rPr lang="zh-CN" altLang="de-DE">
                <a:sym typeface="Wingdings 3" panose="05040102010807070707" pitchFamily="18" charset="2"/>
              </a:rPr>
              <a:t>）</a:t>
            </a:r>
            <a:endParaRPr lang="de-DE" altLang="zh-CN">
              <a:sym typeface="Wingdings 3" panose="05040102010807070707" pitchFamily="18" charset="2"/>
            </a:endParaRPr>
          </a:p>
        </p:txBody>
      </p:sp>
      <p:graphicFrame>
        <p:nvGraphicFramePr>
          <p:cNvPr id="38" name="Group 3">
            <a:extLst>
              <a:ext uri="{FF2B5EF4-FFF2-40B4-BE49-F238E27FC236}">
                <a16:creationId xmlns:a16="http://schemas.microsoft.com/office/drawing/2014/main" id="{6DFDB039-E514-4991-9D48-3A5982211C71}"/>
              </a:ext>
            </a:extLst>
          </p:cNvPr>
          <p:cNvGraphicFramePr>
            <a:graphicFrameLocks noGrp="1"/>
          </p:cNvGraphicFramePr>
          <p:nvPr/>
        </p:nvGraphicFramePr>
        <p:xfrm>
          <a:off x="252413" y="1844675"/>
          <a:ext cx="5219700" cy="1866900"/>
        </p:xfrm>
        <a:graphic>
          <a:graphicData uri="http://schemas.openxmlformats.org/drawingml/2006/table">
            <a:tbl>
              <a:tblPr/>
              <a:tblGrid>
                <a:gridCol w="1304925">
                  <a:extLst>
                    <a:ext uri="{9D8B030D-6E8A-4147-A177-3AD203B41FA5}">
                      <a16:colId xmlns:a16="http://schemas.microsoft.com/office/drawing/2014/main" val="583889729"/>
                    </a:ext>
                  </a:extLst>
                </a:gridCol>
                <a:gridCol w="1463675">
                  <a:extLst>
                    <a:ext uri="{9D8B030D-6E8A-4147-A177-3AD203B41FA5}">
                      <a16:colId xmlns:a16="http://schemas.microsoft.com/office/drawing/2014/main" val="2593099208"/>
                    </a:ext>
                  </a:extLst>
                </a:gridCol>
                <a:gridCol w="1196975">
                  <a:extLst>
                    <a:ext uri="{9D8B030D-6E8A-4147-A177-3AD203B41FA5}">
                      <a16:colId xmlns:a16="http://schemas.microsoft.com/office/drawing/2014/main" val="1760302296"/>
                    </a:ext>
                  </a:extLst>
                </a:gridCol>
                <a:gridCol w="1254125">
                  <a:extLst>
                    <a:ext uri="{9D8B030D-6E8A-4147-A177-3AD203B41FA5}">
                      <a16:colId xmlns:a16="http://schemas.microsoft.com/office/drawing/2014/main" val="3913049137"/>
                    </a:ext>
                  </a:extLst>
                </a:gridCol>
              </a:tblGrid>
              <a:tr h="91440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姓名</a:t>
                      </a:r>
                    </a:p>
                  </a:txBody>
                  <a:tcPr marL="91426" marR="91426"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sng" strike="noStrike" cap="none" normalizeH="0" baseline="0">
                          <a:ln>
                            <a:noFill/>
                          </a:ln>
                          <a:solidFill>
                            <a:srgbClr val="660066"/>
                          </a:solidFill>
                          <a:effectLst/>
                          <a:latin typeface="宋体" panose="02010600030101010101" pitchFamily="2" charset="-122"/>
                          <a:ea typeface="宋体" panose="02010600030101010101" pitchFamily="2" charset="-122"/>
                        </a:rPr>
                        <a:t>学号</a:t>
                      </a:r>
                    </a:p>
                  </a:txBody>
                  <a:tcPr marL="91426" marR="91426"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D.O.B</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26" marR="91426"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660066"/>
                          </a:solidFill>
                          <a:effectLst/>
                          <a:latin typeface="宋体" panose="02010600030101010101" pitchFamily="2" charset="-122"/>
                          <a:ea typeface="宋体" panose="02010600030101010101" pitchFamily="2" charset="-122"/>
                        </a:rPr>
                        <a:t>班号</a:t>
                      </a:r>
                      <a:endParaRPr kumimoji="0" lang="zh-CN" altLang="de-DE" sz="2400" b="1" i="0" u="none" strike="noStrike" cap="none" normalizeH="0" baseline="0">
                        <a:ln>
                          <a:noFill/>
                        </a:ln>
                        <a:solidFill>
                          <a:srgbClr val="660066"/>
                        </a:solidFill>
                        <a:effectLst/>
                        <a:latin typeface="宋体" panose="02010600030101010101" pitchFamily="2" charset="-122"/>
                        <a:ea typeface="宋体" panose="02010600030101010101" pitchFamily="2" charset="-122"/>
                      </a:endParaRPr>
                    </a:p>
                  </a:txBody>
                  <a:tcPr marL="91426" marR="91426"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6436420"/>
                  </a:ext>
                </a:extLst>
              </a:tr>
              <a:tr h="95250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Peter</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26" marR="91426"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2000-101</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26" marR="91426"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5-10-1986</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26" marR="91426"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计算机</a:t>
                      </a:r>
                      <a:r>
                        <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200001</a:t>
                      </a:r>
                    </a:p>
                  </a:txBody>
                  <a:tcPr marL="91426" marR="91426"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1959244"/>
                  </a:ext>
                </a:extLst>
              </a:tr>
            </a:tbl>
          </a:graphicData>
        </a:graphic>
      </p:graphicFrame>
      <p:sp>
        <p:nvSpPr>
          <p:cNvPr id="39" name="Line 22">
            <a:extLst>
              <a:ext uri="{FF2B5EF4-FFF2-40B4-BE49-F238E27FC236}">
                <a16:creationId xmlns:a16="http://schemas.microsoft.com/office/drawing/2014/main" id="{8012C057-7B91-BE4D-BDFC-3A6DD8E8D57E}"/>
              </a:ext>
            </a:extLst>
          </p:cNvPr>
          <p:cNvSpPr>
            <a:spLocks noChangeShapeType="1"/>
          </p:cNvSpPr>
          <p:nvPr/>
        </p:nvSpPr>
        <p:spPr bwMode="auto">
          <a:xfrm flipH="1">
            <a:off x="5076825" y="2781300"/>
            <a:ext cx="1655763" cy="1368425"/>
          </a:xfrm>
          <a:prstGeom prst="line">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sz="1800" b="0" kern="0">
              <a:solidFill>
                <a:sysClr val="windowText" lastClr="000000"/>
              </a:solidFill>
            </a:endParaRPr>
          </a:p>
        </p:txBody>
      </p:sp>
      <p:graphicFrame>
        <p:nvGraphicFramePr>
          <p:cNvPr id="40" name="Group 116">
            <a:extLst>
              <a:ext uri="{FF2B5EF4-FFF2-40B4-BE49-F238E27FC236}">
                <a16:creationId xmlns:a16="http://schemas.microsoft.com/office/drawing/2014/main" id="{1D43C669-9B8C-4202-BAF7-933718C5B623}"/>
              </a:ext>
            </a:extLst>
          </p:cNvPr>
          <p:cNvGraphicFramePr>
            <a:graphicFrameLocks noGrp="1"/>
          </p:cNvGraphicFramePr>
          <p:nvPr/>
        </p:nvGraphicFramePr>
        <p:xfrm>
          <a:off x="4284663" y="4076700"/>
          <a:ext cx="3600450" cy="2513013"/>
        </p:xfrm>
        <a:graphic>
          <a:graphicData uri="http://schemas.openxmlformats.org/drawingml/2006/table">
            <a:tbl>
              <a:tblPr/>
              <a:tblGrid>
                <a:gridCol w="1250950">
                  <a:extLst>
                    <a:ext uri="{9D8B030D-6E8A-4147-A177-3AD203B41FA5}">
                      <a16:colId xmlns:a16="http://schemas.microsoft.com/office/drawing/2014/main" val="4091182221"/>
                    </a:ext>
                  </a:extLst>
                </a:gridCol>
                <a:gridCol w="1001712">
                  <a:extLst>
                    <a:ext uri="{9D8B030D-6E8A-4147-A177-3AD203B41FA5}">
                      <a16:colId xmlns:a16="http://schemas.microsoft.com/office/drawing/2014/main" val="2718672329"/>
                    </a:ext>
                  </a:extLst>
                </a:gridCol>
                <a:gridCol w="858838">
                  <a:extLst>
                    <a:ext uri="{9D8B030D-6E8A-4147-A177-3AD203B41FA5}">
                      <a16:colId xmlns:a16="http://schemas.microsoft.com/office/drawing/2014/main" val="2966286037"/>
                    </a:ext>
                  </a:extLst>
                </a:gridCol>
                <a:gridCol w="488950">
                  <a:extLst>
                    <a:ext uri="{9D8B030D-6E8A-4147-A177-3AD203B41FA5}">
                      <a16:colId xmlns:a16="http://schemas.microsoft.com/office/drawing/2014/main" val="3847075562"/>
                    </a:ext>
                  </a:extLst>
                </a:gridCol>
              </a:tblGrid>
              <a:tr h="728663">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sng" strike="noStrike" cap="none" normalizeH="0" baseline="0">
                          <a:ln>
                            <a:noFill/>
                          </a:ln>
                          <a:solidFill>
                            <a:srgbClr val="660066"/>
                          </a:solidFill>
                          <a:effectLst/>
                          <a:latin typeface="宋体" panose="02010600030101010101" pitchFamily="2" charset="-122"/>
                          <a:ea typeface="宋体" panose="02010600030101010101" pitchFamily="2" charset="-122"/>
                        </a:rPr>
                        <a:t>班号</a:t>
                      </a:r>
                    </a:p>
                  </a:txBody>
                  <a:tcPr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班名</a:t>
                      </a:r>
                    </a:p>
                  </a:txBody>
                  <a:tcPr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人数 </a:t>
                      </a:r>
                      <a:endPar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18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a:t>
                      </a:r>
                      <a:endParaRPr kumimoji="0" lang="zh-CN" altLang="de-DE" sz="1800" b="0"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2074901"/>
                  </a:ext>
                </a:extLst>
              </a:tr>
              <a:tr h="1038225">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000" b="1" i="0" u="none" strike="noStrike" cap="none" normalizeH="0" baseline="0">
                          <a:ln>
                            <a:noFill/>
                          </a:ln>
                          <a:solidFill>
                            <a:srgbClr val="0000CC"/>
                          </a:solidFill>
                          <a:effectLst/>
                          <a:latin typeface="宋体" panose="02010600030101010101" pitchFamily="2" charset="-122"/>
                          <a:ea typeface="宋体" panose="02010600030101010101" pitchFamily="2" charset="-122"/>
                        </a:rPr>
                        <a:t> 计算机</a:t>
                      </a:r>
                      <a:r>
                        <a:rPr kumimoji="0" lang="en-US" altLang="zh-CN" sz="2000" b="1" i="0" u="none" strike="noStrike" cap="none" normalizeH="0" baseline="0">
                          <a:ln>
                            <a:noFill/>
                          </a:ln>
                          <a:solidFill>
                            <a:srgbClr val="0000CC"/>
                          </a:solidFill>
                          <a:effectLst/>
                          <a:latin typeface="宋体" panose="02010600030101010101" pitchFamily="2" charset="-122"/>
                          <a:ea typeface="宋体" panose="02010600030101010101" pitchFamily="2" charset="-122"/>
                        </a:rPr>
                        <a:t>200001</a:t>
                      </a:r>
                      <a:endParaRPr kumimoji="0" lang="de-DE" altLang="zh-CN" sz="20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000" b="1" i="0" u="none" strike="noStrike" cap="none" normalizeH="0" baseline="0">
                          <a:ln>
                            <a:noFill/>
                          </a:ln>
                          <a:solidFill>
                            <a:srgbClr val="0000CC"/>
                          </a:solidFill>
                          <a:effectLst/>
                          <a:latin typeface="宋体" panose="02010600030101010101" pitchFamily="2" charset="-122"/>
                          <a:ea typeface="宋体" panose="02010600030101010101" pitchFamily="2" charset="-122"/>
                        </a:rPr>
                        <a:t>计</a:t>
                      </a:r>
                      <a:r>
                        <a:rPr kumimoji="0" lang="zh-CN" altLang="en-US" sz="2000" b="1" i="0" u="none" strike="noStrike" cap="none" normalizeH="0" baseline="0">
                          <a:ln>
                            <a:noFill/>
                          </a:ln>
                          <a:solidFill>
                            <a:srgbClr val="0000CC"/>
                          </a:solidFill>
                          <a:effectLst/>
                          <a:latin typeface="宋体" panose="02010600030101010101" pitchFamily="2" charset="-122"/>
                          <a:ea typeface="宋体" panose="02010600030101010101" pitchFamily="2" charset="-122"/>
                        </a:rPr>
                        <a:t>1班</a:t>
                      </a:r>
                      <a:endParaRPr kumimoji="0" lang="de-DE" altLang="zh-CN" sz="20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000" b="1" i="0" u="none" strike="noStrike" cap="none" normalizeH="0" baseline="0">
                          <a:ln>
                            <a:noFill/>
                          </a:ln>
                          <a:solidFill>
                            <a:srgbClr val="0000CC"/>
                          </a:solidFill>
                          <a:effectLst/>
                          <a:latin typeface="宋体" panose="02010600030101010101" pitchFamily="2" charset="-122"/>
                          <a:ea typeface="宋体" panose="02010600030101010101" pitchFamily="2" charset="-122"/>
                        </a:rPr>
                        <a:t>50</a:t>
                      </a:r>
                      <a:endParaRPr kumimoji="0" lang="de-DE" altLang="zh-CN" sz="20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18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a:t>
                      </a:r>
                      <a:endParaRPr kumimoji="0" lang="zh-CN" altLang="de-DE" sz="1800" b="0"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378465"/>
                  </a:ext>
                </a:extLst>
              </a:tr>
              <a:tr h="746125">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000" b="1" i="0" u="none" strike="noStrike" cap="none" normalizeH="0" baseline="0">
                          <a:ln>
                            <a:noFill/>
                          </a:ln>
                          <a:solidFill>
                            <a:srgbClr val="0000CC"/>
                          </a:solidFill>
                          <a:effectLst/>
                          <a:latin typeface="宋体" panose="02010600030101010101" pitchFamily="2" charset="-122"/>
                          <a:ea typeface="宋体" panose="02010600030101010101" pitchFamily="2" charset="-122"/>
                        </a:rPr>
                        <a:t> 计算机</a:t>
                      </a:r>
                      <a:r>
                        <a:rPr kumimoji="0" lang="en-US" altLang="zh-CN" sz="2000" b="1" i="0" u="none" strike="noStrike" cap="none" normalizeH="0" baseline="0">
                          <a:ln>
                            <a:noFill/>
                          </a:ln>
                          <a:solidFill>
                            <a:srgbClr val="0000CC"/>
                          </a:solidFill>
                          <a:effectLst/>
                          <a:latin typeface="宋体" panose="02010600030101010101" pitchFamily="2" charset="-122"/>
                          <a:ea typeface="宋体" panose="02010600030101010101" pitchFamily="2" charset="-122"/>
                        </a:rPr>
                        <a:t>200010</a:t>
                      </a:r>
                      <a:endParaRPr kumimoji="0" lang="de-DE" altLang="zh-CN" sz="20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000" b="1" i="0" u="none" strike="noStrike" cap="none" normalizeH="0" baseline="0">
                          <a:ln>
                            <a:noFill/>
                          </a:ln>
                          <a:solidFill>
                            <a:srgbClr val="0000CC"/>
                          </a:solidFill>
                          <a:effectLst/>
                          <a:latin typeface="宋体" panose="02010600030101010101" pitchFamily="2" charset="-122"/>
                          <a:ea typeface="宋体" panose="02010600030101010101" pitchFamily="2" charset="-122"/>
                        </a:rPr>
                        <a:t>计</a:t>
                      </a:r>
                      <a:r>
                        <a:rPr kumimoji="0" lang="zh-CN" altLang="en-US" sz="2000" b="1" i="0" u="none" strike="noStrike" cap="none" normalizeH="0" baseline="0">
                          <a:ln>
                            <a:noFill/>
                          </a:ln>
                          <a:solidFill>
                            <a:srgbClr val="0000CC"/>
                          </a:solidFill>
                          <a:effectLst/>
                          <a:latin typeface="宋体" panose="02010600030101010101" pitchFamily="2" charset="-122"/>
                          <a:ea typeface="宋体" panose="02010600030101010101" pitchFamily="2" charset="-122"/>
                        </a:rPr>
                        <a:t>1</a:t>
                      </a:r>
                      <a:r>
                        <a:rPr kumimoji="0" lang="en-US" altLang="zh-CN" sz="2000" b="1" i="0" u="none" strike="noStrike" cap="none" normalizeH="0" baseline="0">
                          <a:ln>
                            <a:noFill/>
                          </a:ln>
                          <a:solidFill>
                            <a:srgbClr val="0000CC"/>
                          </a:solidFill>
                          <a:effectLst/>
                          <a:latin typeface="宋体" panose="02010600030101010101" pitchFamily="2" charset="-122"/>
                          <a:ea typeface="宋体" panose="02010600030101010101" pitchFamily="2" charset="-122"/>
                        </a:rPr>
                        <a:t>0</a:t>
                      </a:r>
                      <a:r>
                        <a:rPr kumimoji="0" lang="zh-CN" altLang="en-US" sz="2000" b="1" i="0" u="none" strike="noStrike" cap="none" normalizeH="0" baseline="0">
                          <a:ln>
                            <a:noFill/>
                          </a:ln>
                          <a:solidFill>
                            <a:srgbClr val="0000CC"/>
                          </a:solidFill>
                          <a:effectLst/>
                          <a:latin typeface="宋体" panose="02010600030101010101" pitchFamily="2" charset="-122"/>
                          <a:ea typeface="宋体" panose="02010600030101010101" pitchFamily="2" charset="-122"/>
                        </a:rPr>
                        <a:t>班</a:t>
                      </a:r>
                      <a:endParaRPr kumimoji="0" lang="de-DE" altLang="zh-CN" sz="20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000" b="1" i="0" u="none" strike="noStrike" cap="none" normalizeH="0" baseline="0">
                          <a:ln>
                            <a:noFill/>
                          </a:ln>
                          <a:solidFill>
                            <a:srgbClr val="0000CC"/>
                          </a:solidFill>
                          <a:effectLst/>
                          <a:latin typeface="宋体" panose="02010600030101010101" pitchFamily="2" charset="-122"/>
                          <a:ea typeface="宋体" panose="02010600030101010101" pitchFamily="2" charset="-122"/>
                        </a:rPr>
                        <a:t>45</a:t>
                      </a:r>
                      <a:endParaRPr kumimoji="0" lang="de-DE" altLang="zh-CN" sz="20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18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a:t>
                      </a:r>
                      <a:endParaRPr kumimoji="0" lang="zh-CN" altLang="de-DE" sz="1800" b="0"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85937129"/>
                  </a:ext>
                </a:extLst>
              </a:tr>
            </a:tbl>
          </a:graphicData>
        </a:graphic>
      </p:graphicFrame>
      <p:sp>
        <p:nvSpPr>
          <p:cNvPr id="41" name="Line 42">
            <a:extLst>
              <a:ext uri="{FF2B5EF4-FFF2-40B4-BE49-F238E27FC236}">
                <a16:creationId xmlns:a16="http://schemas.microsoft.com/office/drawing/2014/main" id="{55667D00-2DDB-7949-96DF-9FCE90A65A40}"/>
              </a:ext>
            </a:extLst>
          </p:cNvPr>
          <p:cNvSpPr>
            <a:spLocks noChangeShapeType="1"/>
          </p:cNvSpPr>
          <p:nvPr/>
        </p:nvSpPr>
        <p:spPr bwMode="auto">
          <a:xfrm flipH="1" flipV="1">
            <a:off x="5076825" y="2074863"/>
            <a:ext cx="1655763" cy="58737"/>
          </a:xfrm>
          <a:prstGeom prst="line">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42" name="Text Box 44">
            <a:extLst>
              <a:ext uri="{FF2B5EF4-FFF2-40B4-BE49-F238E27FC236}">
                <a16:creationId xmlns:a16="http://schemas.microsoft.com/office/drawing/2014/main" id="{C2BB0D2C-28A8-B347-924F-4B599EA0808F}"/>
              </a:ext>
            </a:extLst>
          </p:cNvPr>
          <p:cNvSpPr txBox="1">
            <a:spLocks noChangeArrowheads="1"/>
          </p:cNvSpPr>
          <p:nvPr/>
        </p:nvSpPr>
        <p:spPr bwMode="auto">
          <a:xfrm>
            <a:off x="1600200" y="1219200"/>
            <a:ext cx="2611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de-DE" kern="0" dirty="0">
                <a:solidFill>
                  <a:srgbClr val="0000CC"/>
                </a:solidFill>
              </a:rPr>
              <a:t>学生表 （从表）</a:t>
            </a:r>
          </a:p>
        </p:txBody>
      </p:sp>
      <p:sp>
        <p:nvSpPr>
          <p:cNvPr id="36913" name="Text Box 45">
            <a:extLst>
              <a:ext uri="{FF2B5EF4-FFF2-40B4-BE49-F238E27FC236}">
                <a16:creationId xmlns:a16="http://schemas.microsoft.com/office/drawing/2014/main" id="{94E7CD04-A493-4F91-A6D9-A1CAF9F6E27F}"/>
              </a:ext>
            </a:extLst>
          </p:cNvPr>
          <p:cNvSpPr txBox="1">
            <a:spLocks noChangeArrowheads="1"/>
          </p:cNvSpPr>
          <p:nvPr/>
        </p:nvSpPr>
        <p:spPr bwMode="auto">
          <a:xfrm>
            <a:off x="5580063" y="3500438"/>
            <a:ext cx="2665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de-DE" b="0">
                <a:solidFill>
                  <a:srgbClr val="0000CC"/>
                </a:solidFill>
              </a:rPr>
              <a:t>班级表（主表）</a:t>
            </a:r>
          </a:p>
        </p:txBody>
      </p:sp>
      <p:grpSp>
        <p:nvGrpSpPr>
          <p:cNvPr id="44" name="Group 119">
            <a:extLst>
              <a:ext uri="{FF2B5EF4-FFF2-40B4-BE49-F238E27FC236}">
                <a16:creationId xmlns:a16="http://schemas.microsoft.com/office/drawing/2014/main" id="{A033B757-706E-4110-9519-A35197EA6843}"/>
              </a:ext>
            </a:extLst>
          </p:cNvPr>
          <p:cNvGrpSpPr>
            <a:grpSpLocks/>
          </p:cNvGrpSpPr>
          <p:nvPr/>
        </p:nvGrpSpPr>
        <p:grpSpPr bwMode="auto">
          <a:xfrm>
            <a:off x="5940425" y="1844675"/>
            <a:ext cx="2447925" cy="1222375"/>
            <a:chOff x="3742" y="1162"/>
            <a:chExt cx="1542" cy="770"/>
          </a:xfrm>
        </p:grpSpPr>
        <p:sp>
          <p:nvSpPr>
            <p:cNvPr id="45" name="Oval 72">
              <a:extLst>
                <a:ext uri="{FF2B5EF4-FFF2-40B4-BE49-F238E27FC236}">
                  <a16:creationId xmlns:a16="http://schemas.microsoft.com/office/drawing/2014/main" id="{C28A660F-D0A8-314F-B9C5-8FA5949F5B82}"/>
                </a:ext>
              </a:extLst>
            </p:cNvPr>
            <p:cNvSpPr>
              <a:spLocks noChangeArrowheads="1"/>
            </p:cNvSpPr>
            <p:nvPr/>
          </p:nvSpPr>
          <p:spPr bwMode="auto">
            <a:xfrm>
              <a:off x="3742" y="1207"/>
              <a:ext cx="1542" cy="725"/>
            </a:xfrm>
            <a:prstGeom prst="ellipse">
              <a:avLst/>
            </a:prstGeom>
            <a:solidFill>
              <a:srgbClr val="CCFFFF">
                <a:alpha val="37000"/>
              </a:srgbClr>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endParaRPr>
            </a:p>
          </p:txBody>
        </p:sp>
        <p:sp>
          <p:nvSpPr>
            <p:cNvPr id="36930" name="Text Box 41">
              <a:extLst>
                <a:ext uri="{FF2B5EF4-FFF2-40B4-BE49-F238E27FC236}">
                  <a16:creationId xmlns:a16="http://schemas.microsoft.com/office/drawing/2014/main" id="{32B2884A-A0BD-4685-84D5-B13C9050D1E1}"/>
                </a:ext>
              </a:extLst>
            </p:cNvPr>
            <p:cNvSpPr txBox="1">
              <a:spLocks noChangeArrowheads="1"/>
            </p:cNvSpPr>
            <p:nvPr/>
          </p:nvSpPr>
          <p:spPr bwMode="auto">
            <a:xfrm>
              <a:off x="4195" y="1162"/>
              <a:ext cx="5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de-DE">
                  <a:solidFill>
                    <a:srgbClr val="CC3300"/>
                  </a:solidFill>
                </a:rPr>
                <a:t>外键</a:t>
              </a:r>
            </a:p>
          </p:txBody>
        </p:sp>
        <p:sp>
          <p:nvSpPr>
            <p:cNvPr id="36931" name="Text Box 47">
              <a:extLst>
                <a:ext uri="{FF2B5EF4-FFF2-40B4-BE49-F238E27FC236}">
                  <a16:creationId xmlns:a16="http://schemas.microsoft.com/office/drawing/2014/main" id="{7C7914BA-A951-4C8B-A4DF-B718AD7E67CB}"/>
                </a:ext>
              </a:extLst>
            </p:cNvPr>
            <p:cNvSpPr txBox="1">
              <a:spLocks noChangeArrowheads="1"/>
            </p:cNvSpPr>
            <p:nvPr/>
          </p:nvSpPr>
          <p:spPr bwMode="auto">
            <a:xfrm>
              <a:off x="4241" y="1480"/>
              <a:ext cx="6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de-DE">
                  <a:solidFill>
                    <a:srgbClr val="CC3300"/>
                  </a:solidFill>
                </a:rPr>
                <a:t>主键</a:t>
              </a:r>
              <a:endParaRPr lang="de-DE" altLang="zh-CN">
                <a:solidFill>
                  <a:srgbClr val="40458C"/>
                </a:solidFill>
              </a:endParaRPr>
            </a:p>
          </p:txBody>
        </p:sp>
      </p:grpSp>
      <p:grpSp>
        <p:nvGrpSpPr>
          <p:cNvPr id="48" name="Group 85">
            <a:extLst>
              <a:ext uri="{FF2B5EF4-FFF2-40B4-BE49-F238E27FC236}">
                <a16:creationId xmlns:a16="http://schemas.microsoft.com/office/drawing/2014/main" id="{0380880C-8522-4BBA-8E46-C252B9380945}"/>
              </a:ext>
            </a:extLst>
          </p:cNvPr>
          <p:cNvGrpSpPr>
            <a:grpSpLocks/>
          </p:cNvGrpSpPr>
          <p:nvPr/>
        </p:nvGrpSpPr>
        <p:grpSpPr bwMode="auto">
          <a:xfrm>
            <a:off x="7740650" y="5445125"/>
            <a:ext cx="1190625" cy="863600"/>
            <a:chOff x="4761" y="2296"/>
            <a:chExt cx="750" cy="544"/>
          </a:xfrm>
        </p:grpSpPr>
        <p:sp>
          <p:nvSpPr>
            <p:cNvPr id="49" name="Line 65">
              <a:extLst>
                <a:ext uri="{FF2B5EF4-FFF2-40B4-BE49-F238E27FC236}">
                  <a16:creationId xmlns:a16="http://schemas.microsoft.com/office/drawing/2014/main" id="{4E2CDDF9-634F-8C40-9440-1B6D109BEDD5}"/>
                </a:ext>
              </a:extLst>
            </p:cNvPr>
            <p:cNvSpPr>
              <a:spLocks noChangeShapeType="1"/>
            </p:cNvSpPr>
            <p:nvPr/>
          </p:nvSpPr>
          <p:spPr bwMode="auto">
            <a:xfrm flipH="1">
              <a:off x="4761" y="2523"/>
              <a:ext cx="523" cy="317"/>
            </a:xfrm>
            <a:prstGeom prst="line">
              <a:avLst/>
            </a:prstGeom>
            <a:noFill/>
            <a:ln w="38100">
              <a:solidFill>
                <a:srgbClr val="C7050E"/>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kern="0">
                <a:solidFill>
                  <a:sysClr val="windowText" lastClr="000000"/>
                </a:solidFill>
              </a:endParaRPr>
            </a:p>
          </p:txBody>
        </p:sp>
        <p:sp>
          <p:nvSpPr>
            <p:cNvPr id="50" name="Rectangle 67">
              <a:extLst>
                <a:ext uri="{FF2B5EF4-FFF2-40B4-BE49-F238E27FC236}">
                  <a16:creationId xmlns:a16="http://schemas.microsoft.com/office/drawing/2014/main" id="{9923037D-CDE6-E640-8654-3567A071ADA8}"/>
                </a:ext>
              </a:extLst>
            </p:cNvPr>
            <p:cNvSpPr>
              <a:spLocks noChangeArrowheads="1"/>
            </p:cNvSpPr>
            <p:nvPr/>
          </p:nvSpPr>
          <p:spPr bwMode="auto">
            <a:xfrm>
              <a:off x="4921" y="2296"/>
              <a:ext cx="590" cy="227"/>
            </a:xfrm>
            <a:prstGeom prst="rect">
              <a:avLst/>
            </a:prstGeom>
            <a:solidFill>
              <a:srgbClr val="CCFFFF"/>
            </a:solidFill>
            <a:ln w="9525">
              <a:solidFill>
                <a:srgbClr val="C7050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fontAlgn="auto" hangingPunct="1">
                <a:spcAft>
                  <a:spcPts val="0"/>
                </a:spcAft>
                <a:defRPr/>
              </a:pPr>
              <a:r>
                <a:rPr lang="zh-CN" altLang="en-US" kern="0">
                  <a:solidFill>
                    <a:srgbClr val="40458C"/>
                  </a:solidFill>
                </a:rPr>
                <a:t>插入</a:t>
              </a:r>
            </a:p>
          </p:txBody>
        </p:sp>
      </p:grpSp>
      <p:grpSp>
        <p:nvGrpSpPr>
          <p:cNvPr id="51" name="Group 118">
            <a:extLst>
              <a:ext uri="{FF2B5EF4-FFF2-40B4-BE49-F238E27FC236}">
                <a16:creationId xmlns:a16="http://schemas.microsoft.com/office/drawing/2014/main" id="{4CA1BD7E-720A-4E64-8C14-96191CF2F071}"/>
              </a:ext>
            </a:extLst>
          </p:cNvPr>
          <p:cNvGrpSpPr>
            <a:grpSpLocks/>
          </p:cNvGrpSpPr>
          <p:nvPr/>
        </p:nvGrpSpPr>
        <p:grpSpPr bwMode="auto">
          <a:xfrm>
            <a:off x="2484438" y="5229225"/>
            <a:ext cx="1943100" cy="909638"/>
            <a:chOff x="1565" y="3294"/>
            <a:chExt cx="1224" cy="573"/>
          </a:xfrm>
        </p:grpSpPr>
        <p:sp>
          <p:nvSpPr>
            <p:cNvPr id="52" name="Line 68">
              <a:extLst>
                <a:ext uri="{FF2B5EF4-FFF2-40B4-BE49-F238E27FC236}">
                  <a16:creationId xmlns:a16="http://schemas.microsoft.com/office/drawing/2014/main" id="{BB9C0B04-BC7F-3147-98F2-D0CA57AC718D}"/>
                </a:ext>
              </a:extLst>
            </p:cNvPr>
            <p:cNvSpPr>
              <a:spLocks noChangeShapeType="1"/>
            </p:cNvSpPr>
            <p:nvPr/>
          </p:nvSpPr>
          <p:spPr bwMode="auto">
            <a:xfrm flipV="1">
              <a:off x="2064" y="3294"/>
              <a:ext cx="725" cy="363"/>
            </a:xfrm>
            <a:prstGeom prst="line">
              <a:avLst/>
            </a:prstGeom>
            <a:noFill/>
            <a:ln w="38100">
              <a:solidFill>
                <a:srgbClr val="C7050E"/>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kern="0">
                <a:solidFill>
                  <a:sysClr val="windowText" lastClr="000000"/>
                </a:solidFill>
              </a:endParaRPr>
            </a:p>
          </p:txBody>
        </p:sp>
        <p:sp>
          <p:nvSpPr>
            <p:cNvPr id="36926" name="Rectangle 69">
              <a:extLst>
                <a:ext uri="{FF2B5EF4-FFF2-40B4-BE49-F238E27FC236}">
                  <a16:creationId xmlns:a16="http://schemas.microsoft.com/office/drawing/2014/main" id="{DF954B17-D4F6-492F-89A9-DEA75AD2BAF6}"/>
                </a:ext>
              </a:extLst>
            </p:cNvPr>
            <p:cNvSpPr>
              <a:spLocks noChangeArrowheads="1"/>
            </p:cNvSpPr>
            <p:nvPr/>
          </p:nvSpPr>
          <p:spPr bwMode="auto">
            <a:xfrm>
              <a:off x="1565" y="3640"/>
              <a:ext cx="590" cy="227"/>
            </a:xfrm>
            <a:prstGeom prst="rect">
              <a:avLst/>
            </a:prstGeom>
            <a:solidFill>
              <a:srgbClr val="CCFFFF"/>
            </a:solidFill>
            <a:ln w="9525">
              <a:solidFill>
                <a:srgbClr val="C7050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40458C"/>
                  </a:solidFill>
                </a:rPr>
                <a:t>删除</a:t>
              </a:r>
            </a:p>
          </p:txBody>
        </p:sp>
      </p:grpSp>
      <p:grpSp>
        <p:nvGrpSpPr>
          <p:cNvPr id="54" name="Group 88">
            <a:extLst>
              <a:ext uri="{FF2B5EF4-FFF2-40B4-BE49-F238E27FC236}">
                <a16:creationId xmlns:a16="http://schemas.microsoft.com/office/drawing/2014/main" id="{699A811D-E246-4C2C-A84B-E0E3EC766B26}"/>
              </a:ext>
            </a:extLst>
          </p:cNvPr>
          <p:cNvGrpSpPr>
            <a:grpSpLocks/>
          </p:cNvGrpSpPr>
          <p:nvPr/>
        </p:nvGrpSpPr>
        <p:grpSpPr bwMode="auto">
          <a:xfrm>
            <a:off x="684213" y="3573463"/>
            <a:ext cx="3600450" cy="2232025"/>
            <a:chOff x="431" y="2251"/>
            <a:chExt cx="2268" cy="1406"/>
          </a:xfrm>
        </p:grpSpPr>
        <p:sp>
          <p:nvSpPr>
            <p:cNvPr id="55" name="Line 70">
              <a:extLst>
                <a:ext uri="{FF2B5EF4-FFF2-40B4-BE49-F238E27FC236}">
                  <a16:creationId xmlns:a16="http://schemas.microsoft.com/office/drawing/2014/main" id="{BC32B8ED-F0FE-144C-9384-976C31C29B89}"/>
                </a:ext>
              </a:extLst>
            </p:cNvPr>
            <p:cNvSpPr>
              <a:spLocks noChangeShapeType="1"/>
            </p:cNvSpPr>
            <p:nvPr/>
          </p:nvSpPr>
          <p:spPr bwMode="auto">
            <a:xfrm flipH="1" flipV="1">
              <a:off x="1156" y="2251"/>
              <a:ext cx="635" cy="1406"/>
            </a:xfrm>
            <a:prstGeom prst="line">
              <a:avLst/>
            </a:prstGeom>
            <a:noFill/>
            <a:ln w="38100">
              <a:solidFill>
                <a:srgbClr val="000099"/>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56" name="Line 71">
              <a:extLst>
                <a:ext uri="{FF2B5EF4-FFF2-40B4-BE49-F238E27FC236}">
                  <a16:creationId xmlns:a16="http://schemas.microsoft.com/office/drawing/2014/main" id="{49E0726E-6373-9E43-86C8-D43C43B457CB}"/>
                </a:ext>
              </a:extLst>
            </p:cNvPr>
            <p:cNvSpPr>
              <a:spLocks noChangeShapeType="1"/>
            </p:cNvSpPr>
            <p:nvPr/>
          </p:nvSpPr>
          <p:spPr bwMode="auto">
            <a:xfrm>
              <a:off x="431" y="2251"/>
              <a:ext cx="2268" cy="0"/>
            </a:xfrm>
            <a:prstGeom prst="line">
              <a:avLst/>
            </a:prstGeom>
            <a:noFill/>
            <a:ln w="381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sz="1800" b="0" kern="0">
                <a:solidFill>
                  <a:sysClr val="windowText" lastClr="000000"/>
                </a:solidFill>
              </a:endParaRPr>
            </a:p>
          </p:txBody>
        </p:sp>
      </p:grpSp>
      <p:grpSp>
        <p:nvGrpSpPr>
          <p:cNvPr id="57" name="Group 117">
            <a:extLst>
              <a:ext uri="{FF2B5EF4-FFF2-40B4-BE49-F238E27FC236}">
                <a16:creationId xmlns:a16="http://schemas.microsoft.com/office/drawing/2014/main" id="{0F5882E9-0AA4-411B-BA8D-EF0436624230}"/>
              </a:ext>
            </a:extLst>
          </p:cNvPr>
          <p:cNvGrpSpPr>
            <a:grpSpLocks/>
          </p:cNvGrpSpPr>
          <p:nvPr/>
        </p:nvGrpSpPr>
        <p:grpSpPr bwMode="auto">
          <a:xfrm>
            <a:off x="3059113" y="4941888"/>
            <a:ext cx="1441450" cy="360362"/>
            <a:chOff x="1927" y="2659"/>
            <a:chExt cx="908" cy="227"/>
          </a:xfrm>
        </p:grpSpPr>
        <p:sp>
          <p:nvSpPr>
            <p:cNvPr id="58" name="Rectangle 73">
              <a:extLst>
                <a:ext uri="{FF2B5EF4-FFF2-40B4-BE49-F238E27FC236}">
                  <a16:creationId xmlns:a16="http://schemas.microsoft.com/office/drawing/2014/main" id="{FB00678C-17B8-7B4B-856A-2568A1CD4358}"/>
                </a:ext>
              </a:extLst>
            </p:cNvPr>
            <p:cNvSpPr>
              <a:spLocks noChangeArrowheads="1"/>
            </p:cNvSpPr>
            <p:nvPr/>
          </p:nvSpPr>
          <p:spPr bwMode="auto">
            <a:xfrm>
              <a:off x="1927" y="2659"/>
              <a:ext cx="590" cy="227"/>
            </a:xfrm>
            <a:prstGeom prst="rect">
              <a:avLst/>
            </a:prstGeom>
            <a:solidFill>
              <a:srgbClr val="CCFFFF"/>
            </a:solidFill>
            <a:ln w="9525">
              <a:solidFill>
                <a:srgbClr val="C7050E"/>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fontAlgn="auto" hangingPunct="1">
                <a:spcAft>
                  <a:spcPts val="0"/>
                </a:spcAft>
                <a:defRPr/>
              </a:pPr>
              <a:r>
                <a:rPr lang="zh-CN" altLang="en-US" kern="0">
                  <a:solidFill>
                    <a:srgbClr val="40458C"/>
                  </a:solidFill>
                </a:rPr>
                <a:t>修改</a:t>
              </a:r>
            </a:p>
          </p:txBody>
        </p:sp>
        <p:sp>
          <p:nvSpPr>
            <p:cNvPr id="59" name="Line 74">
              <a:extLst>
                <a:ext uri="{FF2B5EF4-FFF2-40B4-BE49-F238E27FC236}">
                  <a16:creationId xmlns:a16="http://schemas.microsoft.com/office/drawing/2014/main" id="{0E9B64E8-5E83-C346-85E3-71A38B973B1A}"/>
                </a:ext>
              </a:extLst>
            </p:cNvPr>
            <p:cNvSpPr>
              <a:spLocks noChangeShapeType="1"/>
            </p:cNvSpPr>
            <p:nvPr/>
          </p:nvSpPr>
          <p:spPr bwMode="auto">
            <a:xfrm flipV="1">
              <a:off x="2517" y="2704"/>
              <a:ext cx="318" cy="46"/>
            </a:xfrm>
            <a:prstGeom prst="line">
              <a:avLst/>
            </a:prstGeom>
            <a:noFill/>
            <a:ln w="38100">
              <a:solidFill>
                <a:srgbClr val="C7050E"/>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kern="0">
                <a:solidFill>
                  <a:sysClr val="windowText" lastClr="000000"/>
                </a:solidFill>
              </a:endParaRPr>
            </a:p>
          </p:txBody>
        </p:sp>
      </p:grpSp>
      <p:sp>
        <p:nvSpPr>
          <p:cNvPr id="60" name="Line 75">
            <a:extLst>
              <a:ext uri="{FF2B5EF4-FFF2-40B4-BE49-F238E27FC236}">
                <a16:creationId xmlns:a16="http://schemas.microsoft.com/office/drawing/2014/main" id="{C572194E-BBA7-FA42-87F9-A97044FD9B37}"/>
              </a:ext>
            </a:extLst>
          </p:cNvPr>
          <p:cNvSpPr>
            <a:spLocks noChangeShapeType="1"/>
          </p:cNvSpPr>
          <p:nvPr/>
        </p:nvSpPr>
        <p:spPr bwMode="auto">
          <a:xfrm flipV="1">
            <a:off x="3492500" y="3357563"/>
            <a:ext cx="1008063" cy="1584325"/>
          </a:xfrm>
          <a:prstGeom prst="line">
            <a:avLst/>
          </a:prstGeom>
          <a:noFill/>
          <a:ln w="38100">
            <a:solidFill>
              <a:srgbClr val="000099"/>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sz="1800" b="0" kern="0">
              <a:solidFill>
                <a:sysClr val="windowText" lastClr="000000"/>
              </a:solidFill>
            </a:endParaRPr>
          </a:p>
        </p:txBody>
      </p:sp>
      <p:sp>
        <p:nvSpPr>
          <p:cNvPr id="61" name="Line 115">
            <a:extLst>
              <a:ext uri="{FF2B5EF4-FFF2-40B4-BE49-F238E27FC236}">
                <a16:creationId xmlns:a16="http://schemas.microsoft.com/office/drawing/2014/main" id="{0D779E79-1731-8545-A5DB-0DF2A1D1BFF5}"/>
              </a:ext>
            </a:extLst>
          </p:cNvPr>
          <p:cNvSpPr>
            <a:spLocks noChangeShapeType="1"/>
          </p:cNvSpPr>
          <p:nvPr/>
        </p:nvSpPr>
        <p:spPr bwMode="auto">
          <a:xfrm>
            <a:off x="4427538" y="6453188"/>
            <a:ext cx="3240087" cy="0"/>
          </a:xfrm>
          <a:prstGeom prst="line">
            <a:avLst/>
          </a:prstGeom>
          <a:noFill/>
          <a:ln w="38100">
            <a:solidFill>
              <a:srgbClr val="C705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fontAlgn="auto" hangingPunct="1">
              <a:spcBef>
                <a:spcPts val="0"/>
              </a:spcBef>
              <a:spcAft>
                <a:spcPts val="0"/>
              </a:spcAft>
              <a:defRPr/>
            </a:pPr>
            <a:endParaRPr lang="zh-CN" altLang="en-US" sz="1800" b="0" kern="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p:cTn id="24" dur="1000" fill="hold"/>
                                        <p:tgtEl>
                                          <p:spTgt spid="48"/>
                                        </p:tgtEl>
                                        <p:attrNameLst>
                                          <p:attrName>ppt_w</p:attrName>
                                        </p:attrNameLst>
                                      </p:cBhvr>
                                      <p:tavLst>
                                        <p:tav tm="0">
                                          <p:val>
                                            <p:strVal val="#ppt_w*0.70"/>
                                          </p:val>
                                        </p:tav>
                                        <p:tav tm="100000">
                                          <p:val>
                                            <p:strVal val="#ppt_w"/>
                                          </p:val>
                                        </p:tav>
                                      </p:tavLst>
                                    </p:anim>
                                    <p:anim calcmode="lin" valueType="num">
                                      <p:cBhvr>
                                        <p:cTn id="25" dur="1000" fill="hold"/>
                                        <p:tgtEl>
                                          <p:spTgt spid="48"/>
                                        </p:tgtEl>
                                        <p:attrNameLst>
                                          <p:attrName>ppt_h</p:attrName>
                                        </p:attrNameLst>
                                      </p:cBhvr>
                                      <p:tavLst>
                                        <p:tav tm="0">
                                          <p:val>
                                            <p:strVal val="#ppt_h"/>
                                          </p:val>
                                        </p:tav>
                                        <p:tav tm="100000">
                                          <p:val>
                                            <p:strVal val="#ppt_h"/>
                                          </p:val>
                                        </p:tav>
                                      </p:tavLst>
                                    </p:anim>
                                    <p:animEffect transition="in" filter="fade">
                                      <p:cBhvr>
                                        <p:cTn id="26" dur="1000"/>
                                        <p:tgtEl>
                                          <p:spTgt spid="4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p:cTn id="37" dur="1000" fill="hold"/>
                                        <p:tgtEl>
                                          <p:spTgt spid="57"/>
                                        </p:tgtEl>
                                        <p:attrNameLst>
                                          <p:attrName>ppt_w</p:attrName>
                                        </p:attrNameLst>
                                      </p:cBhvr>
                                      <p:tavLst>
                                        <p:tav tm="0">
                                          <p:val>
                                            <p:strVal val="#ppt_w*0.70"/>
                                          </p:val>
                                        </p:tav>
                                        <p:tav tm="100000">
                                          <p:val>
                                            <p:strVal val="#ppt_w"/>
                                          </p:val>
                                        </p:tav>
                                      </p:tavLst>
                                    </p:anim>
                                    <p:anim calcmode="lin" valueType="num">
                                      <p:cBhvr>
                                        <p:cTn id="38" dur="1000" fill="hold"/>
                                        <p:tgtEl>
                                          <p:spTgt spid="57"/>
                                        </p:tgtEl>
                                        <p:attrNameLst>
                                          <p:attrName>ppt_h</p:attrName>
                                        </p:attrNameLst>
                                      </p:cBhvr>
                                      <p:tavLst>
                                        <p:tav tm="0">
                                          <p:val>
                                            <p:strVal val="#ppt_h"/>
                                          </p:val>
                                        </p:tav>
                                        <p:tav tm="100000">
                                          <p:val>
                                            <p:strVal val="#ppt_h"/>
                                          </p:val>
                                        </p:tav>
                                      </p:tavLst>
                                    </p:anim>
                                    <p:animEffect transition="in" filter="fade">
                                      <p:cBhvr>
                                        <p:cTn id="39" dur="1000"/>
                                        <p:tgtEl>
                                          <p:spTgt spid="5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nodeType="click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p:cTn id="44" dur="1000" fill="hold"/>
                                        <p:tgtEl>
                                          <p:spTgt spid="60"/>
                                        </p:tgtEl>
                                        <p:attrNameLst>
                                          <p:attrName>ppt_w</p:attrName>
                                        </p:attrNameLst>
                                      </p:cBhvr>
                                      <p:tavLst>
                                        <p:tav tm="0">
                                          <p:val>
                                            <p:strVal val="#ppt_w*0.70"/>
                                          </p:val>
                                        </p:tav>
                                        <p:tav tm="100000">
                                          <p:val>
                                            <p:strVal val="#ppt_w"/>
                                          </p:val>
                                        </p:tav>
                                      </p:tavLst>
                                    </p:anim>
                                    <p:anim calcmode="lin" valueType="num">
                                      <p:cBhvr>
                                        <p:cTn id="45" dur="1000" fill="hold"/>
                                        <p:tgtEl>
                                          <p:spTgt spid="60"/>
                                        </p:tgtEl>
                                        <p:attrNameLst>
                                          <p:attrName>ppt_h</p:attrName>
                                        </p:attrNameLst>
                                      </p:cBhvr>
                                      <p:tavLst>
                                        <p:tav tm="0">
                                          <p:val>
                                            <p:strVal val="#ppt_h"/>
                                          </p:val>
                                        </p:tav>
                                        <p:tav tm="100000">
                                          <p:val>
                                            <p:strVal val="#ppt_h"/>
                                          </p:val>
                                        </p:tav>
                                      </p:tavLst>
                                    </p:anim>
                                    <p:animEffect transition="in" filter="fade">
                                      <p:cBhvr>
                                        <p:cTn id="46" dur="1000"/>
                                        <p:tgtEl>
                                          <p:spTgt spid="6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p:cTn id="51" dur="500" fill="hold"/>
                                        <p:tgtEl>
                                          <p:spTgt spid="51"/>
                                        </p:tgtEl>
                                        <p:attrNameLst>
                                          <p:attrName>ppt_w</p:attrName>
                                        </p:attrNameLst>
                                      </p:cBhvr>
                                      <p:tavLst>
                                        <p:tav tm="0">
                                          <p:val>
                                            <p:fltVal val="0"/>
                                          </p:val>
                                        </p:tav>
                                        <p:tav tm="100000">
                                          <p:val>
                                            <p:strVal val="#ppt_w"/>
                                          </p:val>
                                        </p:tav>
                                      </p:tavLst>
                                    </p:anim>
                                    <p:anim calcmode="lin" valueType="num">
                                      <p:cBhvr>
                                        <p:cTn id="52" dur="500" fill="hold"/>
                                        <p:tgtEl>
                                          <p:spTgt spid="51"/>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55" presetClass="entr" presetSubtype="0"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p:cTn id="57" dur="1000" fill="hold"/>
                                        <p:tgtEl>
                                          <p:spTgt spid="54"/>
                                        </p:tgtEl>
                                        <p:attrNameLst>
                                          <p:attrName>ppt_w</p:attrName>
                                        </p:attrNameLst>
                                      </p:cBhvr>
                                      <p:tavLst>
                                        <p:tav tm="0">
                                          <p:val>
                                            <p:strVal val="#ppt_w*0.70"/>
                                          </p:val>
                                        </p:tav>
                                        <p:tav tm="100000">
                                          <p:val>
                                            <p:strVal val="#ppt_w"/>
                                          </p:val>
                                        </p:tav>
                                      </p:tavLst>
                                    </p:anim>
                                    <p:anim calcmode="lin" valueType="num">
                                      <p:cBhvr>
                                        <p:cTn id="58" dur="1000" fill="hold"/>
                                        <p:tgtEl>
                                          <p:spTgt spid="54"/>
                                        </p:tgtEl>
                                        <p:attrNameLst>
                                          <p:attrName>ppt_h</p:attrName>
                                        </p:attrNameLst>
                                      </p:cBhvr>
                                      <p:tavLst>
                                        <p:tav tm="0">
                                          <p:val>
                                            <p:strVal val="#ppt_h"/>
                                          </p:val>
                                        </p:tav>
                                        <p:tav tm="100000">
                                          <p:val>
                                            <p:strVal val="#ppt_h"/>
                                          </p:val>
                                        </p:tav>
                                      </p:tavLst>
                                    </p:anim>
                                    <p:animEffect transition="in" filter="fade">
                                      <p:cBhvr>
                                        <p:cTn id="59"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E3E89-CB32-8E40-AFC1-79197DE9750D}"/>
              </a:ext>
            </a:extLst>
          </p:cNvPr>
          <p:cNvSpPr>
            <a:spLocks noGrp="1"/>
          </p:cNvSpPr>
          <p:nvPr>
            <p:ph type="title"/>
          </p:nvPr>
        </p:nvSpPr>
        <p:spPr/>
        <p:txBody>
          <a:bodyPr/>
          <a:lstStyle/>
          <a:p>
            <a:r>
              <a:rPr lang="zh-CN" altLang="de-DE"/>
              <a:t>分析外键约束</a:t>
            </a:r>
            <a:r>
              <a:rPr lang="zh-CN" altLang="en-US"/>
              <a:t>（</a:t>
            </a:r>
            <a:r>
              <a:rPr lang="zh-CN" altLang="de-DE"/>
              <a:t>主表</a:t>
            </a:r>
            <a:r>
              <a:rPr lang="zh-CN" altLang="de-DE" sz="3600">
                <a:sym typeface="Wingdings 3" panose="05040102010807070707" pitchFamily="18" charset="2"/>
              </a:rPr>
              <a:t>从表</a:t>
            </a:r>
            <a:r>
              <a:rPr lang="zh-CN" altLang="en-US"/>
              <a:t>）</a:t>
            </a:r>
          </a:p>
        </p:txBody>
      </p:sp>
      <p:sp>
        <p:nvSpPr>
          <p:cNvPr id="37890" name="内容占位符 2">
            <a:extLst>
              <a:ext uri="{FF2B5EF4-FFF2-40B4-BE49-F238E27FC236}">
                <a16:creationId xmlns:a16="http://schemas.microsoft.com/office/drawing/2014/main" id="{5D96D195-8B66-465A-9857-1B3EA12184D6}"/>
              </a:ext>
            </a:extLst>
          </p:cNvPr>
          <p:cNvSpPr>
            <a:spLocks noGrp="1" noChangeArrowheads="1"/>
          </p:cNvSpPr>
          <p:nvPr>
            <p:ph idx="1"/>
          </p:nvPr>
        </p:nvSpPr>
        <p:spPr>
          <a:xfrm>
            <a:off x="650875" y="1143000"/>
            <a:ext cx="8820150" cy="5665788"/>
          </a:xfrm>
        </p:spPr>
        <p:txBody>
          <a:bodyPr/>
          <a:lstStyle/>
          <a:p>
            <a:pPr>
              <a:buClr>
                <a:srgbClr val="0000CC"/>
              </a:buClr>
            </a:pPr>
            <a:r>
              <a:rPr kumimoji="1" lang="zh-CN" altLang="en-US"/>
              <a:t>对主表进行三种操作，观察对表间完整性的影响：</a:t>
            </a:r>
          </a:p>
          <a:p>
            <a:pPr marL="533400" lvl="1" indent="-76200">
              <a:spcBef>
                <a:spcPct val="50000"/>
              </a:spcBef>
              <a:buClrTx/>
            </a:pPr>
            <a:r>
              <a:rPr kumimoji="1" lang="zh-CN" altLang="en-US"/>
              <a:t> 对主表中的主键进行操作</a:t>
            </a:r>
          </a:p>
          <a:p>
            <a:pPr marL="533400" lvl="1" indent="-76200">
              <a:spcBef>
                <a:spcPct val="50000"/>
              </a:spcBef>
              <a:buClrTx/>
              <a:buFont typeface="Wingdings" panose="05000000000000000000" pitchFamily="2" charset="2"/>
              <a:buNone/>
            </a:pPr>
            <a:r>
              <a:rPr kumimoji="1" lang="zh-CN" altLang="en-US">
                <a:solidFill>
                  <a:srgbClr val="CC0000"/>
                </a:solidFill>
              </a:rPr>
              <a:t>插入：</a:t>
            </a:r>
            <a:r>
              <a:rPr kumimoji="1" lang="zh-CN" altLang="en-US"/>
              <a:t>要求插入值满足主键限制即可，不影响其它表</a:t>
            </a:r>
          </a:p>
          <a:p>
            <a:pPr marL="533400" lvl="1" indent="-76200">
              <a:spcBef>
                <a:spcPct val="50000"/>
              </a:spcBef>
              <a:buClrTx/>
              <a:buFont typeface="Wingdings" panose="05000000000000000000" pitchFamily="2" charset="2"/>
              <a:buNone/>
            </a:pPr>
            <a:r>
              <a:rPr kumimoji="1" lang="zh-CN" altLang="en-US">
                <a:solidFill>
                  <a:srgbClr val="CC0000"/>
                </a:solidFill>
              </a:rPr>
              <a:t>修改：</a:t>
            </a:r>
            <a:r>
              <a:rPr kumimoji="1" lang="zh-CN" altLang="en-US"/>
              <a:t>可能会影响与该主键相关的从表的外键值。当相应的外键值存在时，有两个策略可用：一是改变对应从表的所有外键值，使之与主键一致；其二是不允许修改主表中的主键值。</a:t>
            </a:r>
          </a:p>
          <a:p>
            <a:pPr marL="533400" lvl="1" indent="-76200">
              <a:spcBef>
                <a:spcPct val="50000"/>
              </a:spcBef>
              <a:buClrTx/>
              <a:buFont typeface="Wingdings" panose="05000000000000000000" pitchFamily="2" charset="2"/>
              <a:buNone/>
            </a:pPr>
            <a:r>
              <a:rPr kumimoji="1" lang="zh-CN" altLang="en-US">
                <a:solidFill>
                  <a:srgbClr val="CC0000"/>
                </a:solidFill>
              </a:rPr>
              <a:t>删除：</a:t>
            </a:r>
            <a:r>
              <a:rPr lang="zh-CN" altLang="en-US"/>
              <a:t>可能会影响与该主键相关的从表的外键值。若相应的外键值存在时，策略有二：一是不允许删除主表的主键值；二是级联删除从表中相应外键值所在的行</a:t>
            </a:r>
            <a:r>
              <a:rPr lang="zh-CN" altLang="en-US" sz="2000"/>
              <a:t>。</a:t>
            </a:r>
            <a:endParaRPr kumimoji="1" lang="de-DE" altLang="zh-CN" sz="2000"/>
          </a:p>
          <a:p>
            <a:endParaRPr lang="zh-CN" altLang="en-US"/>
          </a:p>
        </p:txBody>
      </p:sp>
      <p:sp>
        <p:nvSpPr>
          <p:cNvPr id="37891" name="灯片编号占位符 3">
            <a:extLst>
              <a:ext uri="{FF2B5EF4-FFF2-40B4-BE49-F238E27FC236}">
                <a16:creationId xmlns:a16="http://schemas.microsoft.com/office/drawing/2014/main" id="{2EE482E4-C28A-43CE-88A8-FA9C4F0B4AC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DC74BDB-4505-4A75-A5CF-0E4A5739AA94}" type="slidenum">
              <a:rPr lang="zh-CN" altLang="en-US" sz="2000"/>
              <a:pPr/>
              <a:t>22</a:t>
            </a:fld>
            <a:endParaRPr lang="en-US" altLang="zh-CN" sz="2000"/>
          </a:p>
        </p:txBody>
      </p:sp>
      <p:sp>
        <p:nvSpPr>
          <p:cNvPr id="37892" name="日期占位符 4">
            <a:extLst>
              <a:ext uri="{FF2B5EF4-FFF2-40B4-BE49-F238E27FC236}">
                <a16:creationId xmlns:a16="http://schemas.microsoft.com/office/drawing/2014/main" id="{B8E9CCCA-19CE-4D0F-B5CD-91D5F0ACD4D1}"/>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C5142C4-466C-4345-B724-C8C7BA28943E}" type="datetime1">
              <a:rPr lang="zh-CN" altLang="en-US" sz="1800" smtClean="0"/>
              <a:pPr/>
              <a:t>2024/4/19</a:t>
            </a:fld>
            <a:endParaRPr lang="en-US" altLang="zh-CN"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D7CBB-100B-D64A-BADF-997B9B268275}"/>
              </a:ext>
            </a:extLst>
          </p:cNvPr>
          <p:cNvSpPr>
            <a:spLocks noGrp="1"/>
          </p:cNvSpPr>
          <p:nvPr>
            <p:ph type="title"/>
          </p:nvPr>
        </p:nvSpPr>
        <p:spPr/>
        <p:txBody>
          <a:bodyPr/>
          <a:lstStyle/>
          <a:p>
            <a:r>
              <a:rPr lang="zh-CN" altLang="de-DE"/>
              <a:t>外键约束的例子</a:t>
            </a:r>
            <a:r>
              <a:rPr lang="de-DE" altLang="zh-CN"/>
              <a:t>(</a:t>
            </a:r>
            <a:r>
              <a:rPr lang="zh-CN" altLang="de-DE"/>
              <a:t>从表</a:t>
            </a:r>
            <a:r>
              <a:rPr lang="zh-CN" altLang="de-DE" sz="3600">
                <a:sym typeface="Wingdings 3" panose="05040102010807070707" pitchFamily="18" charset="2"/>
              </a:rPr>
              <a:t>主表</a:t>
            </a:r>
            <a:r>
              <a:rPr lang="zh-CN" altLang="de-DE">
                <a:sym typeface="Wingdings 3" panose="05040102010807070707" pitchFamily="18" charset="2"/>
              </a:rPr>
              <a:t>）</a:t>
            </a:r>
            <a:endParaRPr lang="zh-CN" altLang="en-US"/>
          </a:p>
        </p:txBody>
      </p:sp>
      <p:sp>
        <p:nvSpPr>
          <p:cNvPr id="38914" name="灯片编号占位符 3">
            <a:extLst>
              <a:ext uri="{FF2B5EF4-FFF2-40B4-BE49-F238E27FC236}">
                <a16:creationId xmlns:a16="http://schemas.microsoft.com/office/drawing/2014/main" id="{64C29737-7E58-45EE-883D-7033C350F49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6083053-3382-4473-90DF-D108591283B7}" type="slidenum">
              <a:rPr lang="zh-CN" altLang="en-US" sz="2000"/>
              <a:pPr/>
              <a:t>23</a:t>
            </a:fld>
            <a:endParaRPr lang="en-US" altLang="zh-CN" sz="2000"/>
          </a:p>
        </p:txBody>
      </p:sp>
      <p:sp>
        <p:nvSpPr>
          <p:cNvPr id="38915" name="日期占位符 4">
            <a:extLst>
              <a:ext uri="{FF2B5EF4-FFF2-40B4-BE49-F238E27FC236}">
                <a16:creationId xmlns:a16="http://schemas.microsoft.com/office/drawing/2014/main" id="{22A6FC69-A12A-43B9-8EDE-AC31260DBAE7}"/>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3E1A5A7-8740-47B2-85DE-402DAC70B3DC}" type="datetime1">
              <a:rPr lang="zh-CN" altLang="en-US" sz="1800" smtClean="0"/>
              <a:pPr/>
              <a:t>2024/4/19</a:t>
            </a:fld>
            <a:endParaRPr lang="en-US" altLang="zh-CN" sz="1000"/>
          </a:p>
        </p:txBody>
      </p:sp>
      <p:graphicFrame>
        <p:nvGraphicFramePr>
          <p:cNvPr id="8" name="Group 77">
            <a:extLst>
              <a:ext uri="{FF2B5EF4-FFF2-40B4-BE49-F238E27FC236}">
                <a16:creationId xmlns:a16="http://schemas.microsoft.com/office/drawing/2014/main" id="{508A6E21-67D0-46C7-BEDC-5B5777C8055F}"/>
              </a:ext>
            </a:extLst>
          </p:cNvPr>
          <p:cNvGraphicFramePr>
            <a:graphicFrameLocks noGrp="1"/>
          </p:cNvGraphicFramePr>
          <p:nvPr/>
        </p:nvGraphicFramePr>
        <p:xfrm>
          <a:off x="611188" y="2474913"/>
          <a:ext cx="3810000" cy="1866900"/>
        </p:xfrm>
        <a:graphic>
          <a:graphicData uri="http://schemas.openxmlformats.org/drawingml/2006/table">
            <a:tbl>
              <a:tblPr/>
              <a:tblGrid>
                <a:gridCol w="952500">
                  <a:extLst>
                    <a:ext uri="{9D8B030D-6E8A-4147-A177-3AD203B41FA5}">
                      <a16:colId xmlns:a16="http://schemas.microsoft.com/office/drawing/2014/main" val="2248100397"/>
                    </a:ext>
                  </a:extLst>
                </a:gridCol>
                <a:gridCol w="1068387">
                  <a:extLst>
                    <a:ext uri="{9D8B030D-6E8A-4147-A177-3AD203B41FA5}">
                      <a16:colId xmlns:a16="http://schemas.microsoft.com/office/drawing/2014/main" val="2591365076"/>
                    </a:ext>
                  </a:extLst>
                </a:gridCol>
                <a:gridCol w="787400">
                  <a:extLst>
                    <a:ext uri="{9D8B030D-6E8A-4147-A177-3AD203B41FA5}">
                      <a16:colId xmlns:a16="http://schemas.microsoft.com/office/drawing/2014/main" val="2183973363"/>
                    </a:ext>
                  </a:extLst>
                </a:gridCol>
                <a:gridCol w="1001713">
                  <a:extLst>
                    <a:ext uri="{9D8B030D-6E8A-4147-A177-3AD203B41FA5}">
                      <a16:colId xmlns:a16="http://schemas.microsoft.com/office/drawing/2014/main" val="1307517345"/>
                    </a:ext>
                  </a:extLst>
                </a:gridCol>
              </a:tblGrid>
              <a:tr h="91440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1800" b="0" i="0" u="none" strike="noStrike" cap="none" normalizeH="0" baseline="0">
                          <a:ln>
                            <a:noFill/>
                          </a:ln>
                          <a:solidFill>
                            <a:srgbClr val="0000CC"/>
                          </a:solidFill>
                          <a:effectLst/>
                          <a:latin typeface="宋体" panose="02010600030101010101" pitchFamily="2" charset="-122"/>
                          <a:ea typeface="宋体" panose="02010600030101010101" pitchFamily="2"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1800" b="1" i="0" u="sng" strike="noStrike" cap="none" normalizeH="0" baseline="0">
                          <a:ln>
                            <a:noFill/>
                          </a:ln>
                          <a:solidFill>
                            <a:srgbClr val="660066"/>
                          </a:solidFill>
                          <a:effectLst/>
                          <a:latin typeface="宋体" panose="02010600030101010101" pitchFamily="2" charset="-122"/>
                          <a:ea typeface="宋体" panose="02010600030101010101" pitchFamily="2" charset="-122"/>
                        </a:rPr>
                        <a:t>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rPr>
                        <a:t>D.O.B</a:t>
                      </a:r>
                      <a:endParaRPr kumimoji="0" lang="de-DE"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1800" b="0" i="0" u="none" strike="noStrike" cap="none" normalizeH="0" baseline="0">
                          <a:ln>
                            <a:noFill/>
                          </a:ln>
                          <a:solidFill>
                            <a:srgbClr val="660066"/>
                          </a:solidFill>
                          <a:effectLst/>
                          <a:latin typeface="宋体" panose="02010600030101010101" pitchFamily="2" charset="-122"/>
                          <a:ea typeface="宋体" panose="02010600030101010101" pitchFamily="2" charset="-122"/>
                        </a:rPr>
                        <a:t>班号</a:t>
                      </a:r>
                      <a:endParaRPr kumimoji="0" lang="zh-CN" altLang="de-DE" sz="1800" b="0" i="0" u="none" strike="noStrike" cap="none" normalizeH="0" baseline="0">
                        <a:ln>
                          <a:noFill/>
                        </a:ln>
                        <a:solidFill>
                          <a:srgbClr val="660066"/>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7753570"/>
                  </a:ext>
                </a:extLst>
              </a:tr>
              <a:tr h="95250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rPr>
                        <a:t>Peter Bach</a:t>
                      </a:r>
                      <a:endParaRPr kumimoji="0" lang="de-DE"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rPr>
                        <a:t>2000-101</a:t>
                      </a:r>
                      <a:endParaRPr kumimoji="0" lang="de-DE"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rPr>
                        <a:t>5-10-1986</a:t>
                      </a:r>
                      <a:endParaRPr kumimoji="0" lang="de-DE"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1800" b="0" i="0" u="none" strike="noStrike" cap="none" normalizeH="0" baseline="0">
                          <a:ln>
                            <a:noFill/>
                          </a:ln>
                          <a:solidFill>
                            <a:srgbClr val="0000CC"/>
                          </a:solidFill>
                          <a:effectLst/>
                          <a:latin typeface="宋体" panose="02010600030101010101" pitchFamily="2" charset="-122"/>
                          <a:ea typeface="宋体" panose="02010600030101010101" pitchFamily="2" charset="-122"/>
                        </a:rPr>
                        <a:t>计算机</a:t>
                      </a:r>
                      <a:r>
                        <a:rPr kumimoji="0" lang="de-DE"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rPr>
                        <a:t>200001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2335443"/>
                  </a:ext>
                </a:extLst>
              </a:tr>
            </a:tbl>
          </a:graphicData>
        </a:graphic>
      </p:graphicFrame>
      <p:sp>
        <p:nvSpPr>
          <p:cNvPr id="9" name="Text Box 22">
            <a:extLst>
              <a:ext uri="{FF2B5EF4-FFF2-40B4-BE49-F238E27FC236}">
                <a16:creationId xmlns:a16="http://schemas.microsoft.com/office/drawing/2014/main" id="{3639BE70-FFCB-45B4-A513-504166E1B115}"/>
              </a:ext>
            </a:extLst>
          </p:cNvPr>
          <p:cNvSpPr txBox="1">
            <a:spLocks noChangeArrowheads="1"/>
          </p:cNvSpPr>
          <p:nvPr/>
        </p:nvSpPr>
        <p:spPr bwMode="auto">
          <a:xfrm>
            <a:off x="755650" y="1106488"/>
            <a:ext cx="1079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de-DE">
                <a:solidFill>
                  <a:srgbClr val="CC3300"/>
                </a:solidFill>
              </a:rPr>
              <a:t>主键</a:t>
            </a:r>
          </a:p>
        </p:txBody>
      </p:sp>
      <p:sp>
        <p:nvSpPr>
          <p:cNvPr id="10" name="Line 23">
            <a:extLst>
              <a:ext uri="{FF2B5EF4-FFF2-40B4-BE49-F238E27FC236}">
                <a16:creationId xmlns:a16="http://schemas.microsoft.com/office/drawing/2014/main" id="{E92C25B4-07CF-4EDE-B705-E176EF732372}"/>
              </a:ext>
            </a:extLst>
          </p:cNvPr>
          <p:cNvSpPr>
            <a:spLocks noChangeShapeType="1"/>
          </p:cNvSpPr>
          <p:nvPr/>
        </p:nvSpPr>
        <p:spPr bwMode="auto">
          <a:xfrm flipH="1">
            <a:off x="5795963" y="3482975"/>
            <a:ext cx="936625" cy="1584325"/>
          </a:xfrm>
          <a:prstGeom prst="line">
            <a:avLst/>
          </a:prstGeom>
          <a:noFill/>
          <a:ln w="254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1" name="Group 66">
            <a:extLst>
              <a:ext uri="{FF2B5EF4-FFF2-40B4-BE49-F238E27FC236}">
                <a16:creationId xmlns:a16="http://schemas.microsoft.com/office/drawing/2014/main" id="{F5F4F292-CB74-490C-9B44-C468B0702402}"/>
              </a:ext>
            </a:extLst>
          </p:cNvPr>
          <p:cNvGraphicFramePr>
            <a:graphicFrameLocks noGrp="1"/>
          </p:cNvGraphicFramePr>
          <p:nvPr/>
        </p:nvGraphicFramePr>
        <p:xfrm>
          <a:off x="5148263" y="4995863"/>
          <a:ext cx="3105150" cy="1746250"/>
        </p:xfrm>
        <a:graphic>
          <a:graphicData uri="http://schemas.openxmlformats.org/drawingml/2006/table">
            <a:tbl>
              <a:tblPr/>
              <a:tblGrid>
                <a:gridCol w="1079500">
                  <a:extLst>
                    <a:ext uri="{9D8B030D-6E8A-4147-A177-3AD203B41FA5}">
                      <a16:colId xmlns:a16="http://schemas.microsoft.com/office/drawing/2014/main" val="2059857817"/>
                    </a:ext>
                  </a:extLst>
                </a:gridCol>
                <a:gridCol w="698500">
                  <a:extLst>
                    <a:ext uri="{9D8B030D-6E8A-4147-A177-3AD203B41FA5}">
                      <a16:colId xmlns:a16="http://schemas.microsoft.com/office/drawing/2014/main" val="2625324597"/>
                    </a:ext>
                  </a:extLst>
                </a:gridCol>
                <a:gridCol w="904875">
                  <a:extLst>
                    <a:ext uri="{9D8B030D-6E8A-4147-A177-3AD203B41FA5}">
                      <a16:colId xmlns:a16="http://schemas.microsoft.com/office/drawing/2014/main" val="3200143646"/>
                    </a:ext>
                  </a:extLst>
                </a:gridCol>
                <a:gridCol w="422275">
                  <a:extLst>
                    <a:ext uri="{9D8B030D-6E8A-4147-A177-3AD203B41FA5}">
                      <a16:colId xmlns:a16="http://schemas.microsoft.com/office/drawing/2014/main" val="727873959"/>
                    </a:ext>
                  </a:extLst>
                </a:gridCol>
              </a:tblGrid>
              <a:tr h="720725">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000" b="1" i="0" u="sng" strike="noStrike" cap="none" normalizeH="0" baseline="0">
                          <a:ln>
                            <a:noFill/>
                          </a:ln>
                          <a:solidFill>
                            <a:srgbClr val="660066"/>
                          </a:solidFill>
                          <a:effectLst/>
                          <a:latin typeface="宋体" panose="02010600030101010101" pitchFamily="2" charset="-122"/>
                          <a:ea typeface="宋体" panose="02010600030101010101" pitchFamily="2" charset="-122"/>
                        </a:rPr>
                        <a:t>班号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000" b="0" i="0" u="none" strike="noStrike" cap="none" normalizeH="0" baseline="0">
                          <a:ln>
                            <a:noFill/>
                          </a:ln>
                          <a:solidFill>
                            <a:srgbClr val="0000CC"/>
                          </a:solidFill>
                          <a:effectLst/>
                          <a:latin typeface="宋体" panose="02010600030101010101" pitchFamily="2" charset="-122"/>
                          <a:ea typeface="宋体" panose="02010600030101010101" pitchFamily="2" charset="-122"/>
                        </a:rPr>
                        <a:t>班名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000" b="0" i="0" u="none" strike="noStrike" cap="none" normalizeH="0" baseline="0">
                          <a:ln>
                            <a:noFill/>
                          </a:ln>
                          <a:solidFill>
                            <a:srgbClr val="0000CC"/>
                          </a:solidFill>
                          <a:effectLst/>
                          <a:latin typeface="宋体" panose="02010600030101010101" pitchFamily="2" charset="-122"/>
                          <a:ea typeface="宋体" panose="02010600030101010101" pitchFamily="2" charset="-122"/>
                        </a:rPr>
                        <a:t>人数 </a:t>
                      </a:r>
                      <a:endParaRPr kumimoji="0" lang="zh-CN" altLang="de-DE" sz="2000" b="0"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18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a:t>
                      </a:r>
                      <a:endParaRPr kumimoji="0" lang="zh-CN" altLang="de-DE" sz="1800" b="0"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8654785"/>
                  </a:ext>
                </a:extLst>
              </a:tr>
              <a:tr h="1025525">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1800" b="0" i="0" u="none" strike="noStrike" cap="none" normalizeH="0" baseline="0">
                          <a:ln>
                            <a:noFill/>
                          </a:ln>
                          <a:solidFill>
                            <a:srgbClr val="0000CC"/>
                          </a:solidFill>
                          <a:effectLst/>
                          <a:latin typeface="宋体" panose="02010600030101010101" pitchFamily="2" charset="-122"/>
                          <a:ea typeface="宋体" panose="02010600030101010101" pitchFamily="2" charset="-122"/>
                        </a:rPr>
                        <a:t> 计算机</a:t>
                      </a:r>
                      <a:r>
                        <a:rPr kumimoji="0" lang="en-US"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rPr>
                        <a:t>200001</a:t>
                      </a:r>
                      <a:endParaRPr kumimoji="0" lang="de-DE"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1800" b="0" i="0" u="none" strike="noStrike" cap="none" normalizeH="0" baseline="0">
                          <a:ln>
                            <a:noFill/>
                          </a:ln>
                          <a:solidFill>
                            <a:srgbClr val="0000CC"/>
                          </a:solidFill>
                          <a:effectLst/>
                          <a:latin typeface="宋体" panose="02010600030101010101" pitchFamily="2" charset="-122"/>
                          <a:ea typeface="宋体" panose="02010600030101010101" pitchFamily="2" charset="-122"/>
                        </a:rPr>
                        <a:t>计</a:t>
                      </a:r>
                      <a:r>
                        <a:rPr kumimoji="0" lang="zh-CN" altLang="en-US" sz="1800" b="0" i="0" u="none" strike="noStrike" cap="none" normalizeH="0" baseline="0">
                          <a:ln>
                            <a:noFill/>
                          </a:ln>
                          <a:solidFill>
                            <a:srgbClr val="0000CC"/>
                          </a:solidFill>
                          <a:effectLst/>
                          <a:latin typeface="宋体" panose="02010600030101010101" pitchFamily="2" charset="-122"/>
                          <a:ea typeface="宋体" panose="02010600030101010101" pitchFamily="2" charset="-122"/>
                        </a:rPr>
                        <a:t>1班</a:t>
                      </a:r>
                      <a:endParaRPr kumimoji="0" lang="de-DE"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rPr>
                        <a:t>50</a:t>
                      </a:r>
                      <a:endParaRPr kumimoji="0" lang="de-DE" altLang="zh-CN" sz="1800" b="0"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1800" b="0"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a:t>
                      </a:r>
                      <a:endParaRPr kumimoji="0" lang="zh-CN" altLang="de-DE" sz="1800" b="0"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353765"/>
                  </a:ext>
                </a:extLst>
              </a:tr>
            </a:tbl>
          </a:graphicData>
        </a:graphic>
      </p:graphicFrame>
      <p:sp>
        <p:nvSpPr>
          <p:cNvPr id="12" name="Line 45">
            <a:extLst>
              <a:ext uri="{FF2B5EF4-FFF2-40B4-BE49-F238E27FC236}">
                <a16:creationId xmlns:a16="http://schemas.microsoft.com/office/drawing/2014/main" id="{11A65E71-22B0-4A9D-AD97-AD7B50B4B914}"/>
              </a:ext>
            </a:extLst>
          </p:cNvPr>
          <p:cNvSpPr>
            <a:spLocks noChangeShapeType="1"/>
          </p:cNvSpPr>
          <p:nvPr/>
        </p:nvSpPr>
        <p:spPr bwMode="auto">
          <a:xfrm flipH="1" flipV="1">
            <a:off x="4211638" y="2690813"/>
            <a:ext cx="2447925" cy="73025"/>
          </a:xfrm>
          <a:prstGeom prst="line">
            <a:avLst/>
          </a:prstGeom>
          <a:noFill/>
          <a:ln w="254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46">
            <a:extLst>
              <a:ext uri="{FF2B5EF4-FFF2-40B4-BE49-F238E27FC236}">
                <a16:creationId xmlns:a16="http://schemas.microsoft.com/office/drawing/2014/main" id="{C838B190-AE98-461D-BF35-027168CB92E3}"/>
              </a:ext>
            </a:extLst>
          </p:cNvPr>
          <p:cNvSpPr>
            <a:spLocks noChangeShapeType="1"/>
          </p:cNvSpPr>
          <p:nvPr/>
        </p:nvSpPr>
        <p:spPr bwMode="auto">
          <a:xfrm>
            <a:off x="1331913" y="1611313"/>
            <a:ext cx="503237" cy="1008062"/>
          </a:xfrm>
          <a:prstGeom prst="line">
            <a:avLst/>
          </a:prstGeom>
          <a:noFill/>
          <a:ln w="254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56" name="Text Box 47">
            <a:extLst>
              <a:ext uri="{FF2B5EF4-FFF2-40B4-BE49-F238E27FC236}">
                <a16:creationId xmlns:a16="http://schemas.microsoft.com/office/drawing/2014/main" id="{F8C2CD7E-2239-4135-849A-5B69E2733996}"/>
              </a:ext>
            </a:extLst>
          </p:cNvPr>
          <p:cNvSpPr txBox="1">
            <a:spLocks noChangeArrowheads="1"/>
          </p:cNvSpPr>
          <p:nvPr/>
        </p:nvSpPr>
        <p:spPr bwMode="auto">
          <a:xfrm>
            <a:off x="1619250" y="1827213"/>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de-DE" b="0">
                <a:solidFill>
                  <a:srgbClr val="0000CC"/>
                </a:solidFill>
              </a:rPr>
              <a:t>学生表（从表）</a:t>
            </a:r>
            <a:endParaRPr lang="de-DE" altLang="zh-CN" b="0">
              <a:solidFill>
                <a:srgbClr val="0000CC"/>
              </a:solidFill>
            </a:endParaRPr>
          </a:p>
        </p:txBody>
      </p:sp>
      <p:sp>
        <p:nvSpPr>
          <p:cNvPr id="38957" name="Text Box 48">
            <a:extLst>
              <a:ext uri="{FF2B5EF4-FFF2-40B4-BE49-F238E27FC236}">
                <a16:creationId xmlns:a16="http://schemas.microsoft.com/office/drawing/2014/main" id="{5F38AA35-9D1C-4052-A1DC-779BAAEE6843}"/>
              </a:ext>
            </a:extLst>
          </p:cNvPr>
          <p:cNvSpPr txBox="1">
            <a:spLocks noChangeArrowheads="1"/>
          </p:cNvSpPr>
          <p:nvPr/>
        </p:nvSpPr>
        <p:spPr bwMode="auto">
          <a:xfrm>
            <a:off x="6300788" y="4346575"/>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de-DE" b="0">
                <a:solidFill>
                  <a:srgbClr val="0000CC"/>
                </a:solidFill>
              </a:rPr>
              <a:t>班级表（主表）</a:t>
            </a:r>
          </a:p>
        </p:txBody>
      </p:sp>
      <p:grpSp>
        <p:nvGrpSpPr>
          <p:cNvPr id="16" name="Group 49">
            <a:extLst>
              <a:ext uri="{FF2B5EF4-FFF2-40B4-BE49-F238E27FC236}">
                <a16:creationId xmlns:a16="http://schemas.microsoft.com/office/drawing/2014/main" id="{2C17FD0D-7402-4E8B-A495-9F6AE5B85489}"/>
              </a:ext>
            </a:extLst>
          </p:cNvPr>
          <p:cNvGrpSpPr>
            <a:grpSpLocks/>
          </p:cNvGrpSpPr>
          <p:nvPr/>
        </p:nvGrpSpPr>
        <p:grpSpPr bwMode="auto">
          <a:xfrm>
            <a:off x="5940425" y="2474913"/>
            <a:ext cx="2520950" cy="1222375"/>
            <a:chOff x="3742" y="1162"/>
            <a:chExt cx="1588" cy="770"/>
          </a:xfrm>
        </p:grpSpPr>
        <p:sp>
          <p:nvSpPr>
            <p:cNvPr id="38971" name="Oval 50">
              <a:extLst>
                <a:ext uri="{FF2B5EF4-FFF2-40B4-BE49-F238E27FC236}">
                  <a16:creationId xmlns:a16="http://schemas.microsoft.com/office/drawing/2014/main" id="{35FE52DB-E719-4459-98F5-630B62BBF813}"/>
                </a:ext>
              </a:extLst>
            </p:cNvPr>
            <p:cNvSpPr>
              <a:spLocks noChangeArrowheads="1"/>
            </p:cNvSpPr>
            <p:nvPr/>
          </p:nvSpPr>
          <p:spPr bwMode="auto">
            <a:xfrm>
              <a:off x="3742" y="1207"/>
              <a:ext cx="1542" cy="725"/>
            </a:xfrm>
            <a:prstGeom prst="ellipse">
              <a:avLst/>
            </a:prstGeom>
            <a:solidFill>
              <a:srgbClr val="CCFFFF">
                <a:alpha val="36862"/>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972" name="Text Box 51">
              <a:extLst>
                <a:ext uri="{FF2B5EF4-FFF2-40B4-BE49-F238E27FC236}">
                  <a16:creationId xmlns:a16="http://schemas.microsoft.com/office/drawing/2014/main" id="{91C7D0DE-731C-4715-88E0-B9BCBB0E8F11}"/>
                </a:ext>
              </a:extLst>
            </p:cNvPr>
            <p:cNvSpPr txBox="1">
              <a:spLocks noChangeArrowheads="1"/>
            </p:cNvSpPr>
            <p:nvPr/>
          </p:nvSpPr>
          <p:spPr bwMode="auto">
            <a:xfrm>
              <a:off x="4195" y="1162"/>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de-DE">
                  <a:solidFill>
                    <a:srgbClr val="CC3300"/>
                  </a:solidFill>
                </a:rPr>
                <a:t>外键</a:t>
              </a:r>
            </a:p>
          </p:txBody>
        </p:sp>
        <p:sp>
          <p:nvSpPr>
            <p:cNvPr id="38973" name="Text Box 52">
              <a:extLst>
                <a:ext uri="{FF2B5EF4-FFF2-40B4-BE49-F238E27FC236}">
                  <a16:creationId xmlns:a16="http://schemas.microsoft.com/office/drawing/2014/main" id="{35EC6EB8-AD69-4BBB-B8FF-4E7593DAF220}"/>
                </a:ext>
              </a:extLst>
            </p:cNvPr>
            <p:cNvSpPr txBox="1">
              <a:spLocks noChangeArrowheads="1"/>
            </p:cNvSpPr>
            <p:nvPr/>
          </p:nvSpPr>
          <p:spPr bwMode="auto">
            <a:xfrm>
              <a:off x="3878" y="1480"/>
              <a:ext cx="1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de-DE">
                  <a:solidFill>
                    <a:srgbClr val="CC3300"/>
                  </a:solidFill>
                </a:rPr>
                <a:t>主键</a:t>
              </a:r>
              <a:r>
                <a:rPr lang="zh-CN" altLang="en-US">
                  <a:solidFill>
                    <a:srgbClr val="CC3300"/>
                  </a:solidFill>
                </a:rPr>
                <a:t>/候选键</a:t>
              </a:r>
              <a:endParaRPr lang="de-DE" altLang="zh-CN" b="0"/>
            </a:p>
          </p:txBody>
        </p:sp>
      </p:grpSp>
      <p:grpSp>
        <p:nvGrpSpPr>
          <p:cNvPr id="20" name="Group 68">
            <a:extLst>
              <a:ext uri="{FF2B5EF4-FFF2-40B4-BE49-F238E27FC236}">
                <a16:creationId xmlns:a16="http://schemas.microsoft.com/office/drawing/2014/main" id="{D4ECBEA5-149D-453F-ADDC-3B58B382F05D}"/>
              </a:ext>
            </a:extLst>
          </p:cNvPr>
          <p:cNvGrpSpPr>
            <a:grpSpLocks/>
          </p:cNvGrpSpPr>
          <p:nvPr/>
        </p:nvGrpSpPr>
        <p:grpSpPr bwMode="auto">
          <a:xfrm>
            <a:off x="3924300" y="1611313"/>
            <a:ext cx="1190625" cy="863600"/>
            <a:chOff x="2472" y="618"/>
            <a:chExt cx="750" cy="544"/>
          </a:xfrm>
        </p:grpSpPr>
        <p:sp>
          <p:nvSpPr>
            <p:cNvPr id="38969" name="Line 54">
              <a:extLst>
                <a:ext uri="{FF2B5EF4-FFF2-40B4-BE49-F238E27FC236}">
                  <a16:creationId xmlns:a16="http://schemas.microsoft.com/office/drawing/2014/main" id="{90B9AA2E-41B7-4465-B297-C5AC4AB6FF20}"/>
                </a:ext>
              </a:extLst>
            </p:cNvPr>
            <p:cNvSpPr>
              <a:spLocks noChangeShapeType="1"/>
            </p:cNvSpPr>
            <p:nvPr/>
          </p:nvSpPr>
          <p:spPr bwMode="auto">
            <a:xfrm flipH="1">
              <a:off x="2472" y="845"/>
              <a:ext cx="363" cy="317"/>
            </a:xfrm>
            <a:prstGeom prst="line">
              <a:avLst/>
            </a:prstGeom>
            <a:noFill/>
            <a:ln w="38100">
              <a:solidFill>
                <a:srgbClr val="C7050E"/>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70" name="Rectangle 55">
              <a:extLst>
                <a:ext uri="{FF2B5EF4-FFF2-40B4-BE49-F238E27FC236}">
                  <a16:creationId xmlns:a16="http://schemas.microsoft.com/office/drawing/2014/main" id="{5BCE3F3C-D990-474F-860F-FDEC178E8005}"/>
                </a:ext>
              </a:extLst>
            </p:cNvPr>
            <p:cNvSpPr>
              <a:spLocks noChangeArrowheads="1"/>
            </p:cNvSpPr>
            <p:nvPr/>
          </p:nvSpPr>
          <p:spPr bwMode="auto">
            <a:xfrm>
              <a:off x="2632" y="618"/>
              <a:ext cx="590" cy="227"/>
            </a:xfrm>
            <a:prstGeom prst="rect">
              <a:avLst/>
            </a:prstGeom>
            <a:solidFill>
              <a:srgbClr val="CCFFFF"/>
            </a:solidFill>
            <a:ln w="9525">
              <a:solidFill>
                <a:srgbClr val="C7050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b="0"/>
                <a:t>插入</a:t>
              </a:r>
            </a:p>
          </p:txBody>
        </p:sp>
      </p:grpSp>
      <p:grpSp>
        <p:nvGrpSpPr>
          <p:cNvPr id="23" name="Group 71">
            <a:extLst>
              <a:ext uri="{FF2B5EF4-FFF2-40B4-BE49-F238E27FC236}">
                <a16:creationId xmlns:a16="http://schemas.microsoft.com/office/drawing/2014/main" id="{E42959FC-C68B-47A0-8150-564B03699980}"/>
              </a:ext>
            </a:extLst>
          </p:cNvPr>
          <p:cNvGrpSpPr>
            <a:grpSpLocks/>
          </p:cNvGrpSpPr>
          <p:nvPr/>
        </p:nvGrpSpPr>
        <p:grpSpPr bwMode="auto">
          <a:xfrm>
            <a:off x="1763713" y="4059238"/>
            <a:ext cx="1871662" cy="2305050"/>
            <a:chOff x="1111" y="1979"/>
            <a:chExt cx="1225" cy="1633"/>
          </a:xfrm>
        </p:grpSpPr>
        <p:sp>
          <p:nvSpPr>
            <p:cNvPr id="38967" name="Rectangle 58">
              <a:extLst>
                <a:ext uri="{FF2B5EF4-FFF2-40B4-BE49-F238E27FC236}">
                  <a16:creationId xmlns:a16="http://schemas.microsoft.com/office/drawing/2014/main" id="{9243111F-2E1C-485B-B2ED-9B6CE53D80C4}"/>
                </a:ext>
              </a:extLst>
            </p:cNvPr>
            <p:cNvSpPr>
              <a:spLocks noChangeArrowheads="1"/>
            </p:cNvSpPr>
            <p:nvPr/>
          </p:nvSpPr>
          <p:spPr bwMode="auto">
            <a:xfrm>
              <a:off x="1111" y="3385"/>
              <a:ext cx="590" cy="227"/>
            </a:xfrm>
            <a:prstGeom prst="rect">
              <a:avLst/>
            </a:prstGeom>
            <a:solidFill>
              <a:srgbClr val="CCFFFF"/>
            </a:solidFill>
            <a:ln w="9525">
              <a:solidFill>
                <a:srgbClr val="C7050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b="0"/>
                <a:t>删除</a:t>
              </a:r>
            </a:p>
          </p:txBody>
        </p:sp>
        <p:sp>
          <p:nvSpPr>
            <p:cNvPr id="38968" name="Line 59">
              <a:extLst>
                <a:ext uri="{FF2B5EF4-FFF2-40B4-BE49-F238E27FC236}">
                  <a16:creationId xmlns:a16="http://schemas.microsoft.com/office/drawing/2014/main" id="{71C74DCB-0F9A-48C0-8F48-C616E3F2FC90}"/>
                </a:ext>
              </a:extLst>
            </p:cNvPr>
            <p:cNvSpPr>
              <a:spLocks noChangeShapeType="1"/>
            </p:cNvSpPr>
            <p:nvPr/>
          </p:nvSpPr>
          <p:spPr bwMode="auto">
            <a:xfrm flipV="1">
              <a:off x="1429" y="1979"/>
              <a:ext cx="907" cy="1406"/>
            </a:xfrm>
            <a:prstGeom prst="line">
              <a:avLst/>
            </a:prstGeom>
            <a:noFill/>
            <a:ln w="38100">
              <a:solidFill>
                <a:srgbClr val="C7050E"/>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6" name="Group 78">
            <a:extLst>
              <a:ext uri="{FF2B5EF4-FFF2-40B4-BE49-F238E27FC236}">
                <a16:creationId xmlns:a16="http://schemas.microsoft.com/office/drawing/2014/main" id="{820D25DE-A3E5-4586-AF97-2B07E6EC8351}"/>
              </a:ext>
            </a:extLst>
          </p:cNvPr>
          <p:cNvGrpSpPr>
            <a:grpSpLocks/>
          </p:cNvGrpSpPr>
          <p:nvPr/>
        </p:nvGrpSpPr>
        <p:grpSpPr bwMode="auto">
          <a:xfrm>
            <a:off x="3419475" y="3987800"/>
            <a:ext cx="936625" cy="1223963"/>
            <a:chOff x="2154" y="2115"/>
            <a:chExt cx="590" cy="771"/>
          </a:xfrm>
        </p:grpSpPr>
        <p:sp>
          <p:nvSpPr>
            <p:cNvPr id="38965" name="Rectangle 62">
              <a:extLst>
                <a:ext uri="{FF2B5EF4-FFF2-40B4-BE49-F238E27FC236}">
                  <a16:creationId xmlns:a16="http://schemas.microsoft.com/office/drawing/2014/main" id="{EDE5267C-4E08-4108-9EDE-E5F63D59B46E}"/>
                </a:ext>
              </a:extLst>
            </p:cNvPr>
            <p:cNvSpPr>
              <a:spLocks noChangeArrowheads="1"/>
            </p:cNvSpPr>
            <p:nvPr/>
          </p:nvSpPr>
          <p:spPr bwMode="auto">
            <a:xfrm>
              <a:off x="2154" y="2659"/>
              <a:ext cx="590" cy="227"/>
            </a:xfrm>
            <a:prstGeom prst="rect">
              <a:avLst/>
            </a:prstGeom>
            <a:solidFill>
              <a:srgbClr val="CCFFFF"/>
            </a:solidFill>
            <a:ln w="9525">
              <a:solidFill>
                <a:srgbClr val="C7050E"/>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b="0"/>
                <a:t>修改</a:t>
              </a:r>
            </a:p>
          </p:txBody>
        </p:sp>
        <p:sp>
          <p:nvSpPr>
            <p:cNvPr id="38966" name="Line 64">
              <a:extLst>
                <a:ext uri="{FF2B5EF4-FFF2-40B4-BE49-F238E27FC236}">
                  <a16:creationId xmlns:a16="http://schemas.microsoft.com/office/drawing/2014/main" id="{D4A5DDD2-0ED0-43E6-96A4-FE8798200E57}"/>
                </a:ext>
              </a:extLst>
            </p:cNvPr>
            <p:cNvSpPr>
              <a:spLocks noChangeShapeType="1"/>
            </p:cNvSpPr>
            <p:nvPr/>
          </p:nvSpPr>
          <p:spPr bwMode="auto">
            <a:xfrm flipV="1">
              <a:off x="2426" y="2115"/>
              <a:ext cx="0" cy="544"/>
            </a:xfrm>
            <a:prstGeom prst="line">
              <a:avLst/>
            </a:prstGeom>
            <a:noFill/>
            <a:ln w="38100">
              <a:solidFill>
                <a:srgbClr val="C7050E"/>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9" name="Line 67">
            <a:extLst>
              <a:ext uri="{FF2B5EF4-FFF2-40B4-BE49-F238E27FC236}">
                <a16:creationId xmlns:a16="http://schemas.microsoft.com/office/drawing/2014/main" id="{5EAFA335-DFD7-405C-AC87-5314CEF73B15}"/>
              </a:ext>
            </a:extLst>
          </p:cNvPr>
          <p:cNvSpPr>
            <a:spLocks noChangeShapeType="1"/>
          </p:cNvSpPr>
          <p:nvPr/>
        </p:nvSpPr>
        <p:spPr bwMode="auto">
          <a:xfrm>
            <a:off x="4716463" y="1971675"/>
            <a:ext cx="863600" cy="3095625"/>
          </a:xfrm>
          <a:prstGeom prst="line">
            <a:avLst/>
          </a:prstGeom>
          <a:noFill/>
          <a:ln w="38100">
            <a:solidFill>
              <a:srgbClr val="000099"/>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69">
            <a:extLst>
              <a:ext uri="{FF2B5EF4-FFF2-40B4-BE49-F238E27FC236}">
                <a16:creationId xmlns:a16="http://schemas.microsoft.com/office/drawing/2014/main" id="{12DCF401-88F6-49C8-B9C4-48C3DBE439E8}"/>
              </a:ext>
            </a:extLst>
          </p:cNvPr>
          <p:cNvSpPr>
            <a:spLocks noChangeShapeType="1"/>
          </p:cNvSpPr>
          <p:nvPr/>
        </p:nvSpPr>
        <p:spPr bwMode="auto">
          <a:xfrm>
            <a:off x="4356100" y="5067300"/>
            <a:ext cx="936625" cy="1079500"/>
          </a:xfrm>
          <a:prstGeom prst="line">
            <a:avLst/>
          </a:prstGeom>
          <a:noFill/>
          <a:ln w="38100">
            <a:solidFill>
              <a:srgbClr val="000099"/>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72">
            <a:extLst>
              <a:ext uri="{FF2B5EF4-FFF2-40B4-BE49-F238E27FC236}">
                <a16:creationId xmlns:a16="http://schemas.microsoft.com/office/drawing/2014/main" id="{BC660A5B-0F14-4D57-BEFF-B5C6804D718B}"/>
              </a:ext>
            </a:extLst>
          </p:cNvPr>
          <p:cNvSpPr>
            <a:spLocks noChangeShapeType="1"/>
          </p:cNvSpPr>
          <p:nvPr/>
        </p:nvSpPr>
        <p:spPr bwMode="auto">
          <a:xfrm>
            <a:off x="827088" y="4203700"/>
            <a:ext cx="3240087" cy="0"/>
          </a:xfrm>
          <a:prstGeom prst="line">
            <a:avLst/>
          </a:prstGeom>
          <a:noFill/>
          <a:ln w="38100">
            <a:solidFill>
              <a:srgbClr val="C705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3" presetClass="entr" presetSubtype="16"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plus(in)">
                                      <p:cBhvr>
                                        <p:cTn id="18" dur="2000"/>
                                        <p:tgtEl>
                                          <p:spTgt spid="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dissolve">
                                      <p:cBhvr>
                                        <p:cTn id="35" dur="500"/>
                                        <p:tgtEl>
                                          <p:spTgt spid="2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dissolve">
                                      <p:cBhvr>
                                        <p:cTn id="51" dur="500"/>
                                        <p:tgtEl>
                                          <p:spTgt spid="3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1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p:cTn id="56" dur="500" fill="hold"/>
                                        <p:tgtEl>
                                          <p:spTgt spid="23"/>
                                        </p:tgtEl>
                                        <p:attrNameLst>
                                          <p:attrName>ppt_w</p:attrName>
                                        </p:attrNameLst>
                                      </p:cBhvr>
                                      <p:tavLst>
                                        <p:tav tm="0">
                                          <p:val>
                                            <p:fltVal val="0"/>
                                          </p:val>
                                        </p:tav>
                                        <p:tav tm="100000">
                                          <p:val>
                                            <p:strVal val="#ppt_w"/>
                                          </p:val>
                                        </p:tav>
                                      </p:tavLst>
                                    </p:anim>
                                    <p:anim calcmode="lin" valueType="num">
                                      <p:cBhvr>
                                        <p:cTn id="57"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55" presetClass="entr" presetSubtype="0" fill="hold" nodeType="click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p:cTn id="62" dur="1000" fill="hold"/>
                                        <p:tgtEl>
                                          <p:spTgt spid="31"/>
                                        </p:tgtEl>
                                        <p:attrNameLst>
                                          <p:attrName>ppt_w</p:attrName>
                                        </p:attrNameLst>
                                      </p:cBhvr>
                                      <p:tavLst>
                                        <p:tav tm="0">
                                          <p:val>
                                            <p:strVal val="#ppt_w*0.70"/>
                                          </p:val>
                                        </p:tav>
                                        <p:tav tm="100000">
                                          <p:val>
                                            <p:strVal val="#ppt_w"/>
                                          </p:val>
                                        </p:tav>
                                      </p:tavLst>
                                    </p:anim>
                                    <p:anim calcmode="lin" valueType="num">
                                      <p:cBhvr>
                                        <p:cTn id="63" dur="1000" fill="hold"/>
                                        <p:tgtEl>
                                          <p:spTgt spid="31"/>
                                        </p:tgtEl>
                                        <p:attrNameLst>
                                          <p:attrName>ppt_h</p:attrName>
                                        </p:attrNameLst>
                                      </p:cBhvr>
                                      <p:tavLst>
                                        <p:tav tm="0">
                                          <p:val>
                                            <p:strVal val="#ppt_h"/>
                                          </p:val>
                                        </p:tav>
                                        <p:tav tm="100000">
                                          <p:val>
                                            <p:strVal val="#ppt_h"/>
                                          </p:val>
                                        </p:tav>
                                      </p:tavLst>
                                    </p:anim>
                                    <p:animEffect transition="in" filter="fade">
                                      <p:cBhvr>
                                        <p:cTn id="64"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24D49-3D4D-B942-8C3E-A6EDA596E910}"/>
              </a:ext>
            </a:extLst>
          </p:cNvPr>
          <p:cNvSpPr>
            <a:spLocks noGrp="1"/>
          </p:cNvSpPr>
          <p:nvPr>
            <p:ph type="title"/>
          </p:nvPr>
        </p:nvSpPr>
        <p:spPr/>
        <p:txBody>
          <a:bodyPr/>
          <a:lstStyle/>
          <a:p>
            <a:r>
              <a:rPr lang="zh-CN" altLang="de-DE"/>
              <a:t>分析外键约束</a:t>
            </a:r>
            <a:r>
              <a:rPr lang="zh-CN" altLang="en-US"/>
              <a:t>（</a:t>
            </a:r>
            <a:r>
              <a:rPr lang="zh-CN" altLang="de-DE"/>
              <a:t>从表</a:t>
            </a:r>
            <a:r>
              <a:rPr lang="zh-CN" altLang="de-DE">
                <a:sym typeface="Wingdings 3" panose="05040102010807070707" pitchFamily="18" charset="2"/>
              </a:rPr>
              <a:t>主表</a:t>
            </a:r>
            <a:r>
              <a:rPr lang="zh-CN" altLang="en-US"/>
              <a:t>）</a:t>
            </a:r>
          </a:p>
        </p:txBody>
      </p:sp>
      <p:sp>
        <p:nvSpPr>
          <p:cNvPr id="39938" name="内容占位符 2">
            <a:extLst>
              <a:ext uri="{FF2B5EF4-FFF2-40B4-BE49-F238E27FC236}">
                <a16:creationId xmlns:a16="http://schemas.microsoft.com/office/drawing/2014/main" id="{9ABFE2C9-1AB2-4089-B423-A41016AC9710}"/>
              </a:ext>
            </a:extLst>
          </p:cNvPr>
          <p:cNvSpPr>
            <a:spLocks noGrp="1" noChangeArrowheads="1"/>
          </p:cNvSpPr>
          <p:nvPr>
            <p:ph idx="1"/>
          </p:nvPr>
        </p:nvSpPr>
        <p:spPr>
          <a:xfrm>
            <a:off x="650875" y="1143000"/>
            <a:ext cx="8820150" cy="2930525"/>
          </a:xfrm>
        </p:spPr>
        <p:txBody>
          <a:bodyPr/>
          <a:lstStyle/>
          <a:p>
            <a:r>
              <a:rPr lang="zh-CN" altLang="de-DE"/>
              <a:t>对</a:t>
            </a:r>
            <a:r>
              <a:rPr kumimoji="1" lang="zh-CN" altLang="en-US"/>
              <a:t>从表中的外键操作</a:t>
            </a:r>
          </a:p>
          <a:p>
            <a:pPr lvl="1"/>
            <a:r>
              <a:rPr kumimoji="1" lang="zh-CN" altLang="en-US"/>
              <a:t>插入：要求插入的外键值应“参照”（</a:t>
            </a:r>
            <a:r>
              <a:rPr kumimoji="1" lang="en-US" altLang="zh-CN"/>
              <a:t>Reference）</a:t>
            </a:r>
            <a:r>
              <a:rPr kumimoji="1" lang="zh-CN" altLang="en-US"/>
              <a:t>主表中的主键值。 </a:t>
            </a:r>
          </a:p>
          <a:p>
            <a:pPr lvl="1"/>
            <a:r>
              <a:rPr kumimoji="1" lang="zh-CN" altLang="en-US"/>
              <a:t>修改：要求修改的外键值“参照”主表中的主键值 </a:t>
            </a:r>
          </a:p>
          <a:p>
            <a:pPr lvl="1"/>
            <a:r>
              <a:rPr kumimoji="1" lang="zh-CN" altLang="en-US"/>
              <a:t>删除：</a:t>
            </a:r>
            <a:r>
              <a:rPr lang="zh-CN" altLang="en-US"/>
              <a:t>不需要参照主表中的主键值。</a:t>
            </a:r>
            <a:endParaRPr kumimoji="1" lang="en-US" altLang="zh-CN"/>
          </a:p>
          <a:p>
            <a:endParaRPr lang="zh-CN" altLang="en-US"/>
          </a:p>
        </p:txBody>
      </p:sp>
      <p:sp>
        <p:nvSpPr>
          <p:cNvPr id="39939" name="灯片编号占位符 3">
            <a:extLst>
              <a:ext uri="{FF2B5EF4-FFF2-40B4-BE49-F238E27FC236}">
                <a16:creationId xmlns:a16="http://schemas.microsoft.com/office/drawing/2014/main" id="{A79AD43E-3AB8-4A23-8D68-2301E5A059F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8706F19-7EAD-4716-8E2F-8A229DCFDE95}" type="slidenum">
              <a:rPr lang="zh-CN" altLang="en-US" sz="2000"/>
              <a:pPr/>
              <a:t>24</a:t>
            </a:fld>
            <a:endParaRPr lang="en-US" altLang="zh-CN" sz="2000"/>
          </a:p>
        </p:txBody>
      </p:sp>
      <p:sp>
        <p:nvSpPr>
          <p:cNvPr id="39940" name="日期占位符 4">
            <a:extLst>
              <a:ext uri="{FF2B5EF4-FFF2-40B4-BE49-F238E27FC236}">
                <a16:creationId xmlns:a16="http://schemas.microsoft.com/office/drawing/2014/main" id="{3EA8AD4F-0429-4A78-B51A-E49CDFFAFD2F}"/>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C34C6AC-DA28-41B5-B0C6-A5ADDD4A3C41}" type="datetime1">
              <a:rPr lang="zh-CN" altLang="en-US" sz="1800" smtClean="0"/>
              <a:pPr/>
              <a:t>2024/4/19</a:t>
            </a:fld>
            <a:endParaRPr lang="en-US" altLang="zh-CN"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3">
            <a:extLst>
              <a:ext uri="{FF2B5EF4-FFF2-40B4-BE49-F238E27FC236}">
                <a16:creationId xmlns:a16="http://schemas.microsoft.com/office/drawing/2014/main" id="{F1B24DF2-8EE5-4433-AFB5-7285D59C5EB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D9A6C6F-4E0D-49E3-B63E-3E9F74D07ED4}" type="slidenum">
              <a:rPr lang="zh-CN" altLang="en-US" sz="2000"/>
              <a:pPr/>
              <a:t>25</a:t>
            </a:fld>
            <a:endParaRPr lang="en-US" altLang="zh-CN" sz="2000"/>
          </a:p>
        </p:txBody>
      </p:sp>
      <p:sp>
        <p:nvSpPr>
          <p:cNvPr id="40962" name="日期占位符 4">
            <a:extLst>
              <a:ext uri="{FF2B5EF4-FFF2-40B4-BE49-F238E27FC236}">
                <a16:creationId xmlns:a16="http://schemas.microsoft.com/office/drawing/2014/main" id="{54E383EE-28EE-471E-939B-48ECC8C330C2}"/>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94E0C0D-0FEB-499D-B07A-FA433441CEC8}" type="datetime1">
              <a:rPr lang="zh-CN" altLang="en-US" sz="1800" smtClean="0"/>
              <a:pPr/>
              <a:t>2024/4/19</a:t>
            </a:fld>
            <a:endParaRPr lang="en-US" altLang="zh-CN" sz="1000"/>
          </a:p>
        </p:txBody>
      </p:sp>
      <p:pic>
        <p:nvPicPr>
          <p:cNvPr id="40963" name="Picture 79">
            <a:extLst>
              <a:ext uri="{FF2B5EF4-FFF2-40B4-BE49-F238E27FC236}">
                <a16:creationId xmlns:a16="http://schemas.microsoft.com/office/drawing/2014/main" id="{9F84966E-79A7-4046-88B3-7FAF58C4C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2963"/>
            <a:ext cx="1114583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51810" name="Rectangle 2">
            <a:extLst>
              <a:ext uri="{FF2B5EF4-FFF2-40B4-BE49-F238E27FC236}">
                <a16:creationId xmlns:a16="http://schemas.microsoft.com/office/drawing/2014/main" id="{45547DEC-8A94-854C-A900-148DFAE20565}"/>
              </a:ext>
            </a:extLst>
          </p:cNvPr>
          <p:cNvSpPr>
            <a:spLocks noGrp="1" noChangeArrowheads="1"/>
          </p:cNvSpPr>
          <p:nvPr>
            <p:ph type="title"/>
          </p:nvPr>
        </p:nvSpPr>
        <p:spPr>
          <a:xfrm>
            <a:off x="650875" y="260350"/>
            <a:ext cx="8820150" cy="549275"/>
          </a:xfrm>
        </p:spPr>
        <p:txBody>
          <a:bodyPr/>
          <a:lstStyle/>
          <a:p>
            <a:r>
              <a:rPr lang="zh-CN" altLang="en-US" sz="4000"/>
              <a:t>可能破坏参照完整性的情况及违约处理</a:t>
            </a:r>
          </a:p>
        </p:txBody>
      </p:sp>
      <p:graphicFrame>
        <p:nvGraphicFramePr>
          <p:cNvPr id="2551921" name="Group 113">
            <a:extLst>
              <a:ext uri="{FF2B5EF4-FFF2-40B4-BE49-F238E27FC236}">
                <a16:creationId xmlns:a16="http://schemas.microsoft.com/office/drawing/2014/main" id="{16FA193C-D66E-4481-9B85-C2E4DDA529B3}"/>
              </a:ext>
            </a:extLst>
          </p:cNvPr>
          <p:cNvGraphicFramePr>
            <a:graphicFrameLocks noGrp="1"/>
          </p:cNvGraphicFramePr>
          <p:nvPr/>
        </p:nvGraphicFramePr>
        <p:xfrm>
          <a:off x="360363" y="3332163"/>
          <a:ext cx="6969125" cy="3510327"/>
        </p:xfrm>
        <a:graphic>
          <a:graphicData uri="http://schemas.openxmlformats.org/drawingml/2006/table">
            <a:tbl>
              <a:tblPr/>
              <a:tblGrid>
                <a:gridCol w="3021012">
                  <a:extLst>
                    <a:ext uri="{9D8B030D-6E8A-4147-A177-3AD203B41FA5}">
                      <a16:colId xmlns:a16="http://schemas.microsoft.com/office/drawing/2014/main" val="557741605"/>
                    </a:ext>
                  </a:extLst>
                </a:gridCol>
                <a:gridCol w="2125663">
                  <a:extLst>
                    <a:ext uri="{9D8B030D-6E8A-4147-A177-3AD203B41FA5}">
                      <a16:colId xmlns:a16="http://schemas.microsoft.com/office/drawing/2014/main" val="1296777142"/>
                    </a:ext>
                  </a:extLst>
                </a:gridCol>
                <a:gridCol w="1822450">
                  <a:extLst>
                    <a:ext uri="{9D8B030D-6E8A-4147-A177-3AD203B41FA5}">
                      <a16:colId xmlns:a16="http://schemas.microsoft.com/office/drawing/2014/main" val="3597628479"/>
                    </a:ext>
                  </a:extLst>
                </a:gridCol>
              </a:tblGrid>
              <a:tr h="511175">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被参照表</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publishers </a:t>
                      </a: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CCCCFF"/>
                        </a:gs>
                        <a:gs pos="100000">
                          <a:srgbClr val="FFFFFF"/>
                        </a:gs>
                      </a:gsLst>
                      <a:lin ang="5400000" scaled="1"/>
                    </a:gra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参照表</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titles </a:t>
                      </a: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CCCCFF"/>
                        </a:gs>
                        <a:gs pos="100000">
                          <a:srgbClr val="FFFFFF"/>
                        </a:gs>
                      </a:gsLst>
                      <a:lin ang="5400000" scaled="1"/>
                    </a:gra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违约处理</a:t>
                      </a:r>
                    </a:p>
                  </a:txBody>
                  <a:tcPr marT="45710" marB="4571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CCCCFF"/>
                        </a:gs>
                        <a:gs pos="100000">
                          <a:srgbClr val="FFFFFF"/>
                        </a:gs>
                      </a:gsLst>
                      <a:lin ang="5400000" scaled="1"/>
                    </a:gradFill>
                  </a:tcPr>
                </a:tc>
                <a:extLst>
                  <a:ext uri="{0D108BD9-81ED-4DB2-BD59-A6C34878D82A}">
                    <a16:rowId xmlns:a16="http://schemas.microsoft.com/office/drawing/2014/main" val="2426195965"/>
                  </a:ext>
                </a:extLst>
              </a:tr>
              <a:tr h="74930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插入不存在外</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键</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值的元组</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9900"/>
                        </a:gs>
                        <a:gs pos="100000">
                          <a:srgbClr val="FFFFFF"/>
                        </a:gs>
                      </a:gsLst>
                      <a:lin ang="0" scaled="1"/>
                    </a:gra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p>
                  </a:txBody>
                  <a:tcPr marT="45710" marB="4571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0897547"/>
                  </a:ext>
                </a:extLst>
              </a:tr>
              <a:tr h="74930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修改成不存在的外</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键</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值</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9900"/>
                        </a:gs>
                        <a:gs pos="100000">
                          <a:srgbClr val="FFFFFF"/>
                        </a:gs>
                      </a:gsLst>
                      <a:lin ang="0" scaled="1"/>
                    </a:gra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p>
                  </a:txBody>
                  <a:tcPr marT="45710" marB="4571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7752819"/>
                  </a:ext>
                </a:extLst>
              </a:tr>
              <a:tr h="74930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删除元组</a:t>
                      </a:r>
                    </a:p>
                  </a:txBody>
                  <a:tcPr marT="45710" marB="4571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FFFFFF"/>
                        </a:gs>
                      </a:gsLst>
                      <a:lin ang="0" scaled="1"/>
                    </a:gra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级连删除</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设置为空</a:t>
                      </a:r>
                    </a:p>
                  </a:txBody>
                  <a:tcPr marT="45710" marB="4571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70702673"/>
                  </a:ext>
                </a:extLst>
              </a:tr>
              <a:tr h="74930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修改主</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键</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值</a:t>
                      </a:r>
                    </a:p>
                  </a:txBody>
                  <a:tcPr marT="45710" marB="4571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FFFFFF"/>
                        </a:gs>
                      </a:gsLst>
                      <a:lin ang="0" scaled="1"/>
                    </a:gra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Pct val="6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级连修改</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设置为空</a:t>
                      </a:r>
                    </a:p>
                  </a:txBody>
                  <a:tcPr marT="45710" marB="4571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8158942"/>
                  </a:ext>
                </a:extLst>
              </a:tr>
            </a:tbl>
          </a:graphicData>
        </a:graphic>
      </p:graphicFrame>
      <p:sp>
        <p:nvSpPr>
          <p:cNvPr id="40992" name="Rectangle 108">
            <a:extLst>
              <a:ext uri="{FF2B5EF4-FFF2-40B4-BE49-F238E27FC236}">
                <a16:creationId xmlns:a16="http://schemas.microsoft.com/office/drawing/2014/main" id="{111798CF-C541-4D2C-828F-30FB3C4272F7}"/>
              </a:ext>
            </a:extLst>
          </p:cNvPr>
          <p:cNvSpPr>
            <a:spLocks noChangeArrowheads="1"/>
          </p:cNvSpPr>
          <p:nvPr/>
        </p:nvSpPr>
        <p:spPr bwMode="auto">
          <a:xfrm>
            <a:off x="1281113" y="170021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被参照表</a:t>
            </a:r>
          </a:p>
        </p:txBody>
      </p:sp>
      <p:sp>
        <p:nvSpPr>
          <p:cNvPr id="40993" name="Rectangle 109">
            <a:extLst>
              <a:ext uri="{FF2B5EF4-FFF2-40B4-BE49-F238E27FC236}">
                <a16:creationId xmlns:a16="http://schemas.microsoft.com/office/drawing/2014/main" id="{B8740DF4-2B37-4C03-800F-1BAD8D942074}"/>
              </a:ext>
            </a:extLst>
          </p:cNvPr>
          <p:cNvSpPr>
            <a:spLocks noChangeArrowheads="1"/>
          </p:cNvSpPr>
          <p:nvPr/>
        </p:nvSpPr>
        <p:spPr bwMode="auto">
          <a:xfrm>
            <a:off x="7400925" y="981075"/>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参照表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51921"/>
                                        </p:tgtEl>
                                        <p:attrNameLst>
                                          <p:attrName>style.visibility</p:attrName>
                                        </p:attrNameLst>
                                      </p:cBhvr>
                                      <p:to>
                                        <p:strVal val="visible"/>
                                      </p:to>
                                    </p:set>
                                    <p:animEffect transition="in" filter="wipe(up)">
                                      <p:cBhvr>
                                        <p:cTn id="7" dur="1000"/>
                                        <p:tgtEl>
                                          <p:spTgt spid="2551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3">
            <a:extLst>
              <a:ext uri="{FF2B5EF4-FFF2-40B4-BE49-F238E27FC236}">
                <a16:creationId xmlns:a16="http://schemas.microsoft.com/office/drawing/2014/main" id="{CDC5757C-28E4-4D90-9583-128F8A07BFE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6BE9CF3-9179-4F70-B2A3-51D4295CE40C}" type="slidenum">
              <a:rPr lang="zh-CN" altLang="en-US" sz="2000"/>
              <a:pPr/>
              <a:t>26</a:t>
            </a:fld>
            <a:endParaRPr lang="en-US" altLang="zh-CN" sz="2000"/>
          </a:p>
        </p:txBody>
      </p:sp>
      <p:sp>
        <p:nvSpPr>
          <p:cNvPr id="41986" name="日期占位符 4">
            <a:extLst>
              <a:ext uri="{FF2B5EF4-FFF2-40B4-BE49-F238E27FC236}">
                <a16:creationId xmlns:a16="http://schemas.microsoft.com/office/drawing/2014/main" id="{C7214E41-282F-47F7-A83B-0ABD7C985B41}"/>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316284D-C942-40B5-8401-2B14A01D4D5F}" type="datetime1">
              <a:rPr lang="zh-CN" altLang="en-US" sz="1800" smtClean="0"/>
              <a:pPr/>
              <a:t>2024/4/19</a:t>
            </a:fld>
            <a:endParaRPr lang="en-US" altLang="zh-CN" sz="1000"/>
          </a:p>
        </p:txBody>
      </p:sp>
      <p:sp>
        <p:nvSpPr>
          <p:cNvPr id="2553858" name="Rectangle 2">
            <a:extLst>
              <a:ext uri="{FF2B5EF4-FFF2-40B4-BE49-F238E27FC236}">
                <a16:creationId xmlns:a16="http://schemas.microsoft.com/office/drawing/2014/main" id="{651AA67D-974A-0B42-A10A-5C8D11F5F342}"/>
              </a:ext>
            </a:extLst>
          </p:cNvPr>
          <p:cNvSpPr>
            <a:spLocks noGrp="1" noChangeArrowheads="1"/>
          </p:cNvSpPr>
          <p:nvPr>
            <p:ph type="title"/>
          </p:nvPr>
        </p:nvSpPr>
        <p:spPr>
          <a:xfrm>
            <a:off x="650875" y="311150"/>
            <a:ext cx="8820150" cy="603250"/>
          </a:xfrm>
        </p:spPr>
        <p:txBody>
          <a:bodyPr/>
          <a:lstStyle/>
          <a:p>
            <a:r>
              <a:rPr lang="en-US" altLang="en-US" sz="4400"/>
              <a:t>7.3.2	参照完整性检查和违约处理</a:t>
            </a:r>
            <a:endParaRPr lang="zh-CN" altLang="en-US" sz="4400"/>
          </a:p>
        </p:txBody>
      </p:sp>
      <p:sp>
        <p:nvSpPr>
          <p:cNvPr id="41988" name="Rectangle 3">
            <a:extLst>
              <a:ext uri="{FF2B5EF4-FFF2-40B4-BE49-F238E27FC236}">
                <a16:creationId xmlns:a16="http://schemas.microsoft.com/office/drawing/2014/main" id="{7D64432A-F33C-4327-9F00-A539CE3A91CB}"/>
              </a:ext>
            </a:extLst>
          </p:cNvPr>
          <p:cNvSpPr>
            <a:spLocks noGrp="1" noChangeArrowheads="1"/>
          </p:cNvSpPr>
          <p:nvPr>
            <p:ph type="body" idx="1"/>
          </p:nvPr>
        </p:nvSpPr>
        <p:spPr>
          <a:xfrm>
            <a:off x="650875" y="1143000"/>
            <a:ext cx="8820150" cy="1708150"/>
          </a:xfrm>
        </p:spPr>
        <p:txBody>
          <a:bodyPr/>
          <a:lstStyle/>
          <a:p>
            <a:pPr>
              <a:lnSpc>
                <a:spcPct val="100000"/>
              </a:lnSpc>
              <a:spcBef>
                <a:spcPct val="0"/>
              </a:spcBef>
            </a:pPr>
            <a:r>
              <a:rPr lang="en-US" altLang="zh-CN"/>
              <a:t>1. </a:t>
            </a:r>
            <a:r>
              <a:rPr lang="zh-CN" altLang="en-US"/>
              <a:t>参照关系中外键空值的问题</a:t>
            </a:r>
          </a:p>
          <a:p>
            <a:pPr lvl="1">
              <a:lnSpc>
                <a:spcPct val="100000"/>
              </a:lnSpc>
              <a:spcBef>
                <a:spcPct val="0"/>
              </a:spcBef>
            </a:pPr>
            <a:r>
              <a:rPr lang="zh-CN" altLang="en-US"/>
              <a:t>需要定义外键是否允许为空值 </a:t>
            </a:r>
          </a:p>
          <a:p>
            <a:pPr lvl="1">
              <a:lnSpc>
                <a:spcPct val="100000"/>
              </a:lnSpc>
              <a:spcBef>
                <a:spcPct val="0"/>
              </a:spcBef>
            </a:pPr>
            <a:r>
              <a:rPr lang="zh-CN" altLang="en-US"/>
              <a:t>如果外键是其主键的组成部分，外键值不允许为空</a:t>
            </a:r>
          </a:p>
          <a:p>
            <a:pPr lvl="1">
              <a:lnSpc>
                <a:spcPct val="100000"/>
              </a:lnSpc>
              <a:spcBef>
                <a:spcPct val="0"/>
              </a:spcBef>
            </a:pPr>
            <a:r>
              <a:rPr lang="zh-CN" altLang="en-US"/>
              <a:t>否则可以根据具体的语义确定外键值是否允许空值 </a:t>
            </a:r>
          </a:p>
        </p:txBody>
      </p:sp>
      <p:pic>
        <p:nvPicPr>
          <p:cNvPr id="41989" name="Picture 35">
            <a:extLst>
              <a:ext uri="{FF2B5EF4-FFF2-40B4-BE49-F238E27FC236}">
                <a16:creationId xmlns:a16="http://schemas.microsoft.com/office/drawing/2014/main" id="{C596A5A3-DA7C-442E-9A14-3C846E0B6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0"/>
            <a:ext cx="1114583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Rectangle 36">
            <a:extLst>
              <a:ext uri="{FF2B5EF4-FFF2-40B4-BE49-F238E27FC236}">
                <a16:creationId xmlns:a16="http://schemas.microsoft.com/office/drawing/2014/main" id="{A7E82345-C542-448D-8F13-ACEFF7DF8EDC}"/>
              </a:ext>
            </a:extLst>
          </p:cNvPr>
          <p:cNvSpPr>
            <a:spLocks noChangeArrowheads="1"/>
          </p:cNvSpPr>
          <p:nvPr/>
        </p:nvSpPr>
        <p:spPr bwMode="auto">
          <a:xfrm>
            <a:off x="920750" y="37893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被参照表</a:t>
            </a:r>
          </a:p>
        </p:txBody>
      </p:sp>
      <p:sp>
        <p:nvSpPr>
          <p:cNvPr id="41991" name="Rectangle 37">
            <a:extLst>
              <a:ext uri="{FF2B5EF4-FFF2-40B4-BE49-F238E27FC236}">
                <a16:creationId xmlns:a16="http://schemas.microsoft.com/office/drawing/2014/main" id="{8596308A-91E8-4810-B270-DC6C991A8050}"/>
              </a:ext>
            </a:extLst>
          </p:cNvPr>
          <p:cNvSpPr>
            <a:spLocks noChangeArrowheads="1"/>
          </p:cNvSpPr>
          <p:nvPr/>
        </p:nvSpPr>
        <p:spPr bwMode="auto">
          <a:xfrm>
            <a:off x="7600950" y="3186113"/>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参照表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3">
            <a:extLst>
              <a:ext uri="{FF2B5EF4-FFF2-40B4-BE49-F238E27FC236}">
                <a16:creationId xmlns:a16="http://schemas.microsoft.com/office/drawing/2014/main" id="{ECD982EE-CA73-4EF2-B215-C0DCE27B028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7561EDE-3952-48F9-BC2D-C8BA62653280}" type="slidenum">
              <a:rPr lang="zh-CN" altLang="en-US" sz="2000"/>
              <a:pPr/>
              <a:t>27</a:t>
            </a:fld>
            <a:endParaRPr lang="en-US" altLang="zh-CN" sz="2000"/>
          </a:p>
        </p:txBody>
      </p:sp>
      <p:sp>
        <p:nvSpPr>
          <p:cNvPr id="43010" name="日期占位符 4">
            <a:extLst>
              <a:ext uri="{FF2B5EF4-FFF2-40B4-BE49-F238E27FC236}">
                <a16:creationId xmlns:a16="http://schemas.microsoft.com/office/drawing/2014/main" id="{ADFB08C1-62DB-42A4-A88E-539BBC7F3D0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F10FC84-A7D9-43CD-8A78-B9FBB62A3A76}" type="datetime1">
              <a:rPr lang="zh-CN" altLang="en-US" sz="1800" smtClean="0"/>
              <a:pPr/>
              <a:t>2024/4/19</a:t>
            </a:fld>
            <a:endParaRPr lang="en-US" altLang="zh-CN" sz="1000"/>
          </a:p>
        </p:txBody>
      </p:sp>
      <p:pic>
        <p:nvPicPr>
          <p:cNvPr id="43011" name="Picture 4">
            <a:extLst>
              <a:ext uri="{FF2B5EF4-FFF2-40B4-BE49-F238E27FC236}">
                <a16:creationId xmlns:a16="http://schemas.microsoft.com/office/drawing/2014/main" id="{293BD577-9B81-4D66-A91C-AEA48E2D2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43413"/>
            <a:ext cx="1114583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5">
            <a:extLst>
              <a:ext uri="{FF2B5EF4-FFF2-40B4-BE49-F238E27FC236}">
                <a16:creationId xmlns:a16="http://schemas.microsoft.com/office/drawing/2014/main" id="{EEE0706C-E1FC-46D3-9C6D-D41C02B36961}"/>
              </a:ext>
            </a:extLst>
          </p:cNvPr>
          <p:cNvSpPr>
            <a:spLocks noChangeArrowheads="1"/>
          </p:cNvSpPr>
          <p:nvPr/>
        </p:nvSpPr>
        <p:spPr bwMode="auto">
          <a:xfrm>
            <a:off x="920750" y="518477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被参照表</a:t>
            </a:r>
          </a:p>
        </p:txBody>
      </p:sp>
      <p:sp>
        <p:nvSpPr>
          <p:cNvPr id="43013" name="Rectangle 6">
            <a:extLst>
              <a:ext uri="{FF2B5EF4-FFF2-40B4-BE49-F238E27FC236}">
                <a16:creationId xmlns:a16="http://schemas.microsoft.com/office/drawing/2014/main" id="{0E7B367F-BCEE-4F63-A600-F6B54D21A62D}"/>
              </a:ext>
            </a:extLst>
          </p:cNvPr>
          <p:cNvSpPr>
            <a:spLocks noChangeArrowheads="1"/>
          </p:cNvSpPr>
          <p:nvPr/>
        </p:nvSpPr>
        <p:spPr bwMode="auto">
          <a:xfrm>
            <a:off x="7600950" y="4581525"/>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参照表</a:t>
            </a:r>
          </a:p>
        </p:txBody>
      </p:sp>
      <p:sp>
        <p:nvSpPr>
          <p:cNvPr id="2647042" name="Rectangle 2">
            <a:extLst>
              <a:ext uri="{FF2B5EF4-FFF2-40B4-BE49-F238E27FC236}">
                <a16:creationId xmlns:a16="http://schemas.microsoft.com/office/drawing/2014/main" id="{CBD816C1-6F53-CC46-BE0B-FB5CC2D1BF8E}"/>
              </a:ext>
            </a:extLst>
          </p:cNvPr>
          <p:cNvSpPr>
            <a:spLocks noGrp="1" noChangeArrowheads="1"/>
          </p:cNvSpPr>
          <p:nvPr>
            <p:ph type="title"/>
          </p:nvPr>
        </p:nvSpPr>
        <p:spPr>
          <a:xfrm>
            <a:off x="650875" y="311150"/>
            <a:ext cx="8820150" cy="603250"/>
          </a:xfrm>
        </p:spPr>
        <p:txBody>
          <a:bodyPr/>
          <a:lstStyle/>
          <a:p>
            <a:r>
              <a:rPr lang="en-US" altLang="en-US" sz="4400"/>
              <a:t>7.3.2	参照完整性检查和违约处理</a:t>
            </a:r>
            <a:endParaRPr lang="zh-CN" altLang="en-US" sz="4400"/>
          </a:p>
        </p:txBody>
      </p:sp>
      <p:sp>
        <p:nvSpPr>
          <p:cNvPr id="43015" name="Rectangle 3">
            <a:extLst>
              <a:ext uri="{FF2B5EF4-FFF2-40B4-BE49-F238E27FC236}">
                <a16:creationId xmlns:a16="http://schemas.microsoft.com/office/drawing/2014/main" id="{627051D2-B32C-4588-8CFE-33F4D8EBB6F8}"/>
              </a:ext>
            </a:extLst>
          </p:cNvPr>
          <p:cNvSpPr>
            <a:spLocks noGrp="1" noChangeArrowheads="1"/>
          </p:cNvSpPr>
          <p:nvPr>
            <p:ph type="body" idx="1"/>
          </p:nvPr>
        </p:nvSpPr>
        <p:spPr>
          <a:xfrm>
            <a:off x="650875" y="1143000"/>
            <a:ext cx="8820150" cy="3416300"/>
          </a:xfrm>
        </p:spPr>
        <p:txBody>
          <a:bodyPr/>
          <a:lstStyle/>
          <a:p>
            <a:pPr>
              <a:lnSpc>
                <a:spcPct val="100000"/>
              </a:lnSpc>
              <a:spcBef>
                <a:spcPct val="0"/>
              </a:spcBef>
            </a:pPr>
            <a:r>
              <a:rPr lang="en-US" altLang="zh-CN"/>
              <a:t>2. </a:t>
            </a:r>
            <a:r>
              <a:rPr lang="zh-CN" altLang="en-US">
                <a:solidFill>
                  <a:srgbClr val="0000FF"/>
                </a:solidFill>
              </a:rPr>
              <a:t>在参照关系中插入</a:t>
            </a:r>
            <a:r>
              <a:rPr lang="zh-CN" altLang="en-US"/>
              <a:t>元组的问题</a:t>
            </a:r>
            <a:r>
              <a:rPr lang="en-US" altLang="zh-CN"/>
              <a:t>(</a:t>
            </a:r>
            <a:r>
              <a:rPr lang="zh-CN" altLang="en-US"/>
              <a:t>修改操作与之类似</a:t>
            </a:r>
            <a:r>
              <a:rPr lang="en-US" altLang="zh-CN"/>
              <a:t>)</a:t>
            </a:r>
          </a:p>
          <a:p>
            <a:pPr lvl="1">
              <a:lnSpc>
                <a:spcPct val="100000"/>
              </a:lnSpc>
              <a:spcBef>
                <a:spcPct val="0"/>
              </a:spcBef>
            </a:pPr>
            <a:r>
              <a:rPr lang="zh-CN" altLang="en-US"/>
              <a:t>受限插入</a:t>
            </a:r>
          </a:p>
          <a:p>
            <a:pPr lvl="2">
              <a:lnSpc>
                <a:spcPct val="100000"/>
              </a:lnSpc>
              <a:spcBef>
                <a:spcPct val="0"/>
              </a:spcBef>
            </a:pPr>
            <a:r>
              <a:rPr lang="zh-CN" altLang="en-US"/>
              <a:t>向</a:t>
            </a:r>
            <a:r>
              <a:rPr lang="en-US" altLang="zh-CN"/>
              <a:t>titles</a:t>
            </a:r>
            <a:r>
              <a:rPr lang="zh-CN" altLang="en-US"/>
              <a:t>中插入新的元组，但该元组的</a:t>
            </a:r>
            <a:r>
              <a:rPr lang="en-US" altLang="zh-CN"/>
              <a:t>pub_id</a:t>
            </a:r>
            <a:r>
              <a:rPr lang="zh-CN" altLang="en-US"/>
              <a:t>属性值在表</a:t>
            </a:r>
            <a:r>
              <a:rPr lang="en-US" altLang="zh-CN"/>
              <a:t>publishers</a:t>
            </a:r>
            <a:r>
              <a:rPr lang="zh-CN" altLang="en-US"/>
              <a:t>中不存在，则系统拒绝</a:t>
            </a:r>
          </a:p>
          <a:p>
            <a:pPr lvl="1">
              <a:lnSpc>
                <a:spcPct val="100000"/>
              </a:lnSpc>
              <a:spcBef>
                <a:spcPct val="0"/>
              </a:spcBef>
            </a:pPr>
            <a:r>
              <a:rPr lang="zh-CN" altLang="en-US"/>
              <a:t>级联</a:t>
            </a:r>
            <a:r>
              <a:rPr lang="en-US" altLang="zh-CN"/>
              <a:t>(CASCADE)</a:t>
            </a:r>
            <a:r>
              <a:rPr lang="zh-CN" altLang="en-US"/>
              <a:t>插入</a:t>
            </a:r>
          </a:p>
          <a:p>
            <a:pPr lvl="2">
              <a:lnSpc>
                <a:spcPct val="100000"/>
              </a:lnSpc>
              <a:spcBef>
                <a:spcPct val="0"/>
              </a:spcBef>
            </a:pPr>
            <a:r>
              <a:rPr lang="zh-CN" altLang="en-US"/>
              <a:t>首先向被参照关系插入相应的元组，其主键值等于参照关系插入元组的外键值，然后再向参照关系插入该元组 </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3">
            <a:extLst>
              <a:ext uri="{FF2B5EF4-FFF2-40B4-BE49-F238E27FC236}">
                <a16:creationId xmlns:a16="http://schemas.microsoft.com/office/drawing/2014/main" id="{9676FAB0-5D13-4C76-B251-6406BA31144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58ADA24-FCC6-4FBB-A57F-F7E12301F18F}" type="slidenum">
              <a:rPr lang="zh-CN" altLang="en-US" sz="2000"/>
              <a:pPr/>
              <a:t>28</a:t>
            </a:fld>
            <a:endParaRPr lang="en-US" altLang="zh-CN" sz="2000"/>
          </a:p>
        </p:txBody>
      </p:sp>
      <p:sp>
        <p:nvSpPr>
          <p:cNvPr id="44034" name="日期占位符 4">
            <a:extLst>
              <a:ext uri="{FF2B5EF4-FFF2-40B4-BE49-F238E27FC236}">
                <a16:creationId xmlns:a16="http://schemas.microsoft.com/office/drawing/2014/main" id="{DAD12B04-986D-46A9-90B6-E62ADDFF3B6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1271FAB-A0AF-471B-B146-E477C74435FB}" type="datetime1">
              <a:rPr lang="zh-CN" altLang="en-US" sz="1800" smtClean="0"/>
              <a:pPr/>
              <a:t>2024/4/19</a:t>
            </a:fld>
            <a:endParaRPr lang="en-US" altLang="zh-CN" sz="1000"/>
          </a:p>
        </p:txBody>
      </p:sp>
      <p:sp>
        <p:nvSpPr>
          <p:cNvPr id="2603010" name="Rectangle 2">
            <a:extLst>
              <a:ext uri="{FF2B5EF4-FFF2-40B4-BE49-F238E27FC236}">
                <a16:creationId xmlns:a16="http://schemas.microsoft.com/office/drawing/2014/main" id="{0C9AFDA5-6CB3-3A4A-9764-ACF4F84574C0}"/>
              </a:ext>
            </a:extLst>
          </p:cNvPr>
          <p:cNvSpPr>
            <a:spLocks noGrp="1" noChangeArrowheads="1"/>
          </p:cNvSpPr>
          <p:nvPr>
            <p:ph type="title"/>
          </p:nvPr>
        </p:nvSpPr>
        <p:spPr>
          <a:xfrm>
            <a:off x="650875" y="311150"/>
            <a:ext cx="8820150" cy="603250"/>
          </a:xfrm>
        </p:spPr>
        <p:txBody>
          <a:bodyPr/>
          <a:lstStyle/>
          <a:p>
            <a:r>
              <a:rPr lang="en-US" altLang="en-US" sz="4400"/>
              <a:t>7.3.2	参照完整性检查和违约处理</a:t>
            </a:r>
            <a:endParaRPr lang="zh-CN" altLang="en-US" sz="4400"/>
          </a:p>
        </p:txBody>
      </p:sp>
      <p:sp>
        <p:nvSpPr>
          <p:cNvPr id="44036" name="Rectangle 3">
            <a:extLst>
              <a:ext uri="{FF2B5EF4-FFF2-40B4-BE49-F238E27FC236}">
                <a16:creationId xmlns:a16="http://schemas.microsoft.com/office/drawing/2014/main" id="{B5CBA8C6-082F-4E5F-8753-37A2B6846FE4}"/>
              </a:ext>
            </a:extLst>
          </p:cNvPr>
          <p:cNvSpPr>
            <a:spLocks noGrp="1" noChangeArrowheads="1"/>
          </p:cNvSpPr>
          <p:nvPr>
            <p:ph type="body" idx="1"/>
          </p:nvPr>
        </p:nvSpPr>
        <p:spPr>
          <a:xfrm>
            <a:off x="650875" y="1143000"/>
            <a:ext cx="8820150" cy="2305050"/>
          </a:xfrm>
        </p:spPr>
        <p:txBody>
          <a:bodyPr/>
          <a:lstStyle/>
          <a:p>
            <a:pPr>
              <a:spcBef>
                <a:spcPct val="0"/>
              </a:spcBef>
            </a:pPr>
            <a:r>
              <a:rPr lang="en-US" altLang="zh-CN" dirty="0"/>
              <a:t>3. </a:t>
            </a:r>
            <a:r>
              <a:rPr lang="zh-CN" altLang="en-US" dirty="0">
                <a:solidFill>
                  <a:srgbClr val="0000FF"/>
                </a:solidFill>
              </a:rPr>
              <a:t>在被参照关系中删除</a:t>
            </a:r>
            <a:r>
              <a:rPr lang="zh-CN" altLang="en-US" dirty="0"/>
              <a:t>元组的问题</a:t>
            </a:r>
          </a:p>
          <a:p>
            <a:pPr lvl="1">
              <a:spcBef>
                <a:spcPct val="0"/>
              </a:spcBef>
            </a:pPr>
            <a:r>
              <a:rPr lang="zh-CN" altLang="en-US" dirty="0"/>
              <a:t>级联删除（</a:t>
            </a:r>
            <a:r>
              <a:rPr lang="en-US" altLang="zh-CN" dirty="0"/>
              <a:t>CASCADE</a:t>
            </a:r>
            <a:r>
              <a:rPr lang="zh-CN" altLang="en-US" dirty="0"/>
              <a:t>） </a:t>
            </a:r>
          </a:p>
          <a:p>
            <a:pPr lvl="2">
              <a:spcBef>
                <a:spcPct val="0"/>
              </a:spcBef>
            </a:pPr>
            <a:r>
              <a:rPr lang="zh-CN" altLang="en-US" dirty="0"/>
              <a:t>将参照关系中所有外键值与被参照关系中要删除元组之间值相同的元组一起删除。</a:t>
            </a:r>
          </a:p>
          <a:p>
            <a:pPr lvl="2">
              <a:spcBef>
                <a:spcPct val="0"/>
              </a:spcBef>
            </a:pPr>
            <a:r>
              <a:rPr lang="zh-CN" altLang="en-US" dirty="0"/>
              <a:t>如果参照关系同时又是另一个关系的被参照关系</a:t>
            </a:r>
            <a:r>
              <a:rPr lang="en-US" altLang="zh-CN" dirty="0"/>
              <a:t>,</a:t>
            </a:r>
            <a:r>
              <a:rPr lang="zh-CN" altLang="en-US" dirty="0"/>
              <a:t>这种删除操作会继续级联下去。</a:t>
            </a:r>
          </a:p>
        </p:txBody>
      </p:sp>
      <p:pic>
        <p:nvPicPr>
          <p:cNvPr id="44037" name="Picture 4">
            <a:extLst>
              <a:ext uri="{FF2B5EF4-FFF2-40B4-BE49-F238E27FC236}">
                <a16:creationId xmlns:a16="http://schemas.microsoft.com/office/drawing/2014/main" id="{D5C3AF29-8D6A-48C7-8872-4BDA0E1FF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6788"/>
            <a:ext cx="1114583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5">
            <a:extLst>
              <a:ext uri="{FF2B5EF4-FFF2-40B4-BE49-F238E27FC236}">
                <a16:creationId xmlns:a16="http://schemas.microsoft.com/office/drawing/2014/main" id="{8C91A77F-8F40-48E6-9FE2-E7114CBB35CB}"/>
              </a:ext>
            </a:extLst>
          </p:cNvPr>
          <p:cNvSpPr>
            <a:spLocks noChangeArrowheads="1"/>
          </p:cNvSpPr>
          <p:nvPr/>
        </p:nvSpPr>
        <p:spPr bwMode="auto">
          <a:xfrm>
            <a:off x="920750" y="424815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被参照表</a:t>
            </a:r>
          </a:p>
        </p:txBody>
      </p:sp>
      <p:sp>
        <p:nvSpPr>
          <p:cNvPr id="44039" name="Rectangle 6">
            <a:extLst>
              <a:ext uri="{FF2B5EF4-FFF2-40B4-BE49-F238E27FC236}">
                <a16:creationId xmlns:a16="http://schemas.microsoft.com/office/drawing/2014/main" id="{36E14CF1-14D4-4E76-940A-C881D2C7DFE9}"/>
              </a:ext>
            </a:extLst>
          </p:cNvPr>
          <p:cNvSpPr>
            <a:spLocks noChangeArrowheads="1"/>
          </p:cNvSpPr>
          <p:nvPr/>
        </p:nvSpPr>
        <p:spPr bwMode="auto">
          <a:xfrm>
            <a:off x="7600950" y="364490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参照表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3">
            <a:extLst>
              <a:ext uri="{FF2B5EF4-FFF2-40B4-BE49-F238E27FC236}">
                <a16:creationId xmlns:a16="http://schemas.microsoft.com/office/drawing/2014/main" id="{0C75061A-2566-4CC9-A750-836822702D2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3403BD6-D1D4-47C0-B2E9-41FAC7E3BCD5}" type="slidenum">
              <a:rPr lang="zh-CN" altLang="en-US" sz="2000"/>
              <a:pPr/>
              <a:t>29</a:t>
            </a:fld>
            <a:endParaRPr lang="en-US" altLang="zh-CN" sz="2000"/>
          </a:p>
        </p:txBody>
      </p:sp>
      <p:sp>
        <p:nvSpPr>
          <p:cNvPr id="45058" name="日期占位符 4">
            <a:extLst>
              <a:ext uri="{FF2B5EF4-FFF2-40B4-BE49-F238E27FC236}">
                <a16:creationId xmlns:a16="http://schemas.microsoft.com/office/drawing/2014/main" id="{7DAA130C-1105-40C4-8497-BA08DD015792}"/>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24CDD89-1BEA-4D28-B292-2C105D452958}" type="datetime1">
              <a:rPr lang="zh-CN" altLang="en-US" sz="1800" smtClean="0"/>
              <a:pPr/>
              <a:t>2024/4/19</a:t>
            </a:fld>
            <a:endParaRPr lang="en-US" altLang="zh-CN" sz="1000"/>
          </a:p>
        </p:txBody>
      </p:sp>
      <p:sp>
        <p:nvSpPr>
          <p:cNvPr id="2648066" name="Rectangle 2">
            <a:extLst>
              <a:ext uri="{FF2B5EF4-FFF2-40B4-BE49-F238E27FC236}">
                <a16:creationId xmlns:a16="http://schemas.microsoft.com/office/drawing/2014/main" id="{1910D232-C73C-E64F-8A9D-543D1590B72A}"/>
              </a:ext>
            </a:extLst>
          </p:cNvPr>
          <p:cNvSpPr>
            <a:spLocks noGrp="1" noChangeArrowheads="1"/>
          </p:cNvSpPr>
          <p:nvPr>
            <p:ph type="title"/>
          </p:nvPr>
        </p:nvSpPr>
        <p:spPr>
          <a:xfrm>
            <a:off x="650875" y="311150"/>
            <a:ext cx="8820150" cy="603250"/>
          </a:xfrm>
        </p:spPr>
        <p:txBody>
          <a:bodyPr/>
          <a:lstStyle/>
          <a:p>
            <a:r>
              <a:rPr lang="en-US" altLang="en-US" sz="4400"/>
              <a:t>7.3.2	参照完整性检查和违约处理</a:t>
            </a:r>
            <a:endParaRPr lang="zh-CN" altLang="en-US" sz="4400"/>
          </a:p>
        </p:txBody>
      </p:sp>
      <p:sp>
        <p:nvSpPr>
          <p:cNvPr id="45060" name="Rectangle 3">
            <a:extLst>
              <a:ext uri="{FF2B5EF4-FFF2-40B4-BE49-F238E27FC236}">
                <a16:creationId xmlns:a16="http://schemas.microsoft.com/office/drawing/2014/main" id="{4D708FCC-C563-4B23-8D41-D0878F213AA2}"/>
              </a:ext>
            </a:extLst>
          </p:cNvPr>
          <p:cNvSpPr>
            <a:spLocks noGrp="1" noChangeArrowheads="1"/>
          </p:cNvSpPr>
          <p:nvPr>
            <p:ph type="body" idx="1"/>
          </p:nvPr>
        </p:nvSpPr>
        <p:spPr>
          <a:xfrm>
            <a:off x="650875" y="1143000"/>
            <a:ext cx="8820150" cy="3457575"/>
          </a:xfrm>
        </p:spPr>
        <p:txBody>
          <a:bodyPr/>
          <a:lstStyle/>
          <a:p>
            <a:pPr>
              <a:spcBef>
                <a:spcPct val="0"/>
              </a:spcBef>
            </a:pPr>
            <a:r>
              <a:rPr lang="en-US" altLang="zh-CN" dirty="0"/>
              <a:t>3. </a:t>
            </a:r>
            <a:r>
              <a:rPr lang="zh-CN" altLang="en-US" dirty="0"/>
              <a:t>在被参照关系中删除元组的问题</a:t>
            </a:r>
          </a:p>
          <a:p>
            <a:pPr lvl="1">
              <a:spcBef>
                <a:spcPct val="0"/>
              </a:spcBef>
            </a:pPr>
            <a:r>
              <a:rPr lang="zh-CN" altLang="en-US" dirty="0"/>
              <a:t>级联删除（</a:t>
            </a:r>
            <a:r>
              <a:rPr lang="en-US" altLang="zh-CN" dirty="0"/>
              <a:t>CASCADE</a:t>
            </a:r>
            <a:r>
              <a:rPr lang="zh-CN" altLang="en-US" dirty="0"/>
              <a:t>） </a:t>
            </a:r>
          </a:p>
          <a:p>
            <a:pPr lvl="1">
              <a:spcBef>
                <a:spcPct val="0"/>
              </a:spcBef>
            </a:pPr>
            <a:r>
              <a:rPr lang="zh-CN" altLang="en-US" dirty="0"/>
              <a:t>受限删除（</a:t>
            </a:r>
            <a:r>
              <a:rPr lang="en-US" altLang="zh-CN" dirty="0"/>
              <a:t>RESTRICTED</a:t>
            </a:r>
            <a:r>
              <a:rPr lang="zh-CN" altLang="en-US" dirty="0"/>
              <a:t>）</a:t>
            </a:r>
          </a:p>
          <a:p>
            <a:pPr lvl="2">
              <a:spcBef>
                <a:spcPct val="0"/>
              </a:spcBef>
            </a:pPr>
            <a:r>
              <a:rPr lang="zh-CN" altLang="en-US" dirty="0"/>
              <a:t>仅当参照关系中没有任何元组的外键值与被参照关系中要删除元组的主键值相同时，系统才执行删除操作，否则拒绝删除操作。</a:t>
            </a:r>
          </a:p>
          <a:p>
            <a:pPr lvl="2">
              <a:spcBef>
                <a:spcPct val="0"/>
              </a:spcBef>
            </a:pPr>
            <a:endParaRPr lang="zh-CN" altLang="en-US" dirty="0"/>
          </a:p>
          <a:p>
            <a:pPr lvl="2">
              <a:spcBef>
                <a:spcPct val="0"/>
              </a:spcBef>
            </a:pPr>
            <a:r>
              <a:rPr lang="zh-CN" altLang="en-US" dirty="0"/>
              <a:t>例如果</a:t>
            </a:r>
            <a:r>
              <a:rPr lang="en-US" altLang="zh-CN" dirty="0"/>
              <a:t>titles</a:t>
            </a:r>
            <a:r>
              <a:rPr lang="zh-CN" altLang="en-US" dirty="0"/>
              <a:t>中存在</a:t>
            </a:r>
            <a:r>
              <a:rPr lang="en-US" altLang="zh-CN" dirty="0" err="1"/>
              <a:t>pub_id</a:t>
            </a:r>
            <a:r>
              <a:rPr lang="zh-CN" altLang="en-US" dirty="0"/>
              <a:t>＝</a:t>
            </a:r>
            <a:r>
              <a:rPr lang="en-US" altLang="zh-CN" dirty="0"/>
              <a:t>100</a:t>
            </a:r>
            <a:r>
              <a:rPr lang="zh-CN" altLang="en-US" dirty="0"/>
              <a:t>的元组，则系统拒绝删除表</a:t>
            </a:r>
            <a:r>
              <a:rPr lang="en-US" altLang="zh-CN" dirty="0"/>
              <a:t>publishers</a:t>
            </a:r>
            <a:r>
              <a:rPr lang="zh-CN" altLang="en-US" dirty="0"/>
              <a:t>中</a:t>
            </a:r>
            <a:r>
              <a:rPr lang="en-US" altLang="zh-CN" dirty="0" err="1"/>
              <a:t>pub_id</a:t>
            </a:r>
            <a:r>
              <a:rPr lang="zh-CN" altLang="en-US" dirty="0"/>
              <a:t>＝</a:t>
            </a:r>
            <a:r>
              <a:rPr lang="en-US" altLang="zh-CN" dirty="0"/>
              <a:t>100</a:t>
            </a:r>
            <a:r>
              <a:rPr lang="zh-CN" altLang="en-US" dirty="0"/>
              <a:t>的元组</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3">
            <a:extLst>
              <a:ext uri="{FF2B5EF4-FFF2-40B4-BE49-F238E27FC236}">
                <a16:creationId xmlns:a16="http://schemas.microsoft.com/office/drawing/2014/main" id="{3CAF9625-E987-4B1A-AB52-729CA952C81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7727D6B-226D-45E2-8431-7F0A80174DB8}" type="slidenum">
              <a:rPr lang="zh-CN" altLang="en-US" sz="2000"/>
              <a:pPr/>
              <a:t>3</a:t>
            </a:fld>
            <a:endParaRPr lang="en-US" altLang="zh-CN" sz="2000"/>
          </a:p>
        </p:txBody>
      </p:sp>
      <p:sp>
        <p:nvSpPr>
          <p:cNvPr id="17410" name="日期占位符 4">
            <a:extLst>
              <a:ext uri="{FF2B5EF4-FFF2-40B4-BE49-F238E27FC236}">
                <a16:creationId xmlns:a16="http://schemas.microsoft.com/office/drawing/2014/main" id="{D55023CC-2CAA-436E-9941-BF0C7371D7E7}"/>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E52D31B-E9CB-4C80-A1E9-82F56905D613}" type="datetime1">
              <a:rPr lang="zh-CN" altLang="en-US" sz="1800" smtClean="0"/>
              <a:pPr/>
              <a:t>2024/4/19</a:t>
            </a:fld>
            <a:endParaRPr lang="en-US" altLang="zh-CN" sz="1000"/>
          </a:p>
        </p:txBody>
      </p:sp>
      <p:sp>
        <p:nvSpPr>
          <p:cNvPr id="2544642" name="Rectangle 2">
            <a:extLst>
              <a:ext uri="{FF2B5EF4-FFF2-40B4-BE49-F238E27FC236}">
                <a16:creationId xmlns:a16="http://schemas.microsoft.com/office/drawing/2014/main" id="{F3959593-0CC0-BB40-89EC-6F359C52A4B2}"/>
              </a:ext>
            </a:extLst>
          </p:cNvPr>
          <p:cNvSpPr>
            <a:spLocks noGrp="1" noChangeArrowheads="1"/>
          </p:cNvSpPr>
          <p:nvPr>
            <p:ph type="title"/>
          </p:nvPr>
        </p:nvSpPr>
        <p:spPr/>
        <p:txBody>
          <a:bodyPr/>
          <a:lstStyle/>
          <a:p>
            <a:r>
              <a:rPr lang="zh-CN" altLang="en-US"/>
              <a:t>第</a:t>
            </a:r>
            <a:r>
              <a:rPr lang="en-US" altLang="zh-CN"/>
              <a:t>7</a:t>
            </a:r>
            <a:r>
              <a:rPr lang="zh-CN" altLang="en-US"/>
              <a:t>章  数据库的完整性</a:t>
            </a:r>
          </a:p>
        </p:txBody>
      </p:sp>
      <p:sp>
        <p:nvSpPr>
          <p:cNvPr id="17412" name="Rectangle 3">
            <a:extLst>
              <a:ext uri="{FF2B5EF4-FFF2-40B4-BE49-F238E27FC236}">
                <a16:creationId xmlns:a16="http://schemas.microsoft.com/office/drawing/2014/main" id="{B9876B7E-292B-4812-A987-17EA29C98424}"/>
              </a:ext>
            </a:extLst>
          </p:cNvPr>
          <p:cNvSpPr>
            <a:spLocks noGrp="1" noChangeArrowheads="1"/>
          </p:cNvSpPr>
          <p:nvPr>
            <p:ph type="body" idx="1"/>
          </p:nvPr>
        </p:nvSpPr>
        <p:spPr>
          <a:xfrm>
            <a:off x="650875" y="1143000"/>
            <a:ext cx="8820150" cy="4484688"/>
          </a:xfrm>
        </p:spPr>
        <p:txBody>
          <a:bodyPr/>
          <a:lstStyle/>
          <a:p>
            <a:pPr>
              <a:lnSpc>
                <a:spcPct val="120000"/>
              </a:lnSpc>
            </a:pPr>
            <a:r>
              <a:rPr lang="en-US" altLang="zh-CN">
                <a:solidFill>
                  <a:srgbClr val="0000FF"/>
                </a:solidFill>
              </a:rPr>
              <a:t>7.1	数据库的完整性概述</a:t>
            </a:r>
          </a:p>
          <a:p>
            <a:pPr>
              <a:lnSpc>
                <a:spcPct val="120000"/>
              </a:lnSpc>
            </a:pPr>
            <a:r>
              <a:rPr lang="en-US" altLang="zh-CN"/>
              <a:t>7.2	实体完整性</a:t>
            </a:r>
          </a:p>
          <a:p>
            <a:pPr>
              <a:lnSpc>
                <a:spcPct val="120000"/>
              </a:lnSpc>
            </a:pPr>
            <a:r>
              <a:rPr lang="en-US" altLang="zh-CN"/>
              <a:t>7.3	参照完整性</a:t>
            </a:r>
          </a:p>
          <a:p>
            <a:pPr>
              <a:lnSpc>
                <a:spcPct val="120000"/>
              </a:lnSpc>
            </a:pPr>
            <a:r>
              <a:rPr lang="en-US" altLang="zh-CN"/>
              <a:t>7.4	用户定义的完整性</a:t>
            </a:r>
          </a:p>
          <a:p>
            <a:pPr>
              <a:lnSpc>
                <a:spcPct val="120000"/>
              </a:lnSpc>
            </a:pPr>
            <a:r>
              <a:rPr lang="en-US" altLang="zh-CN"/>
              <a:t>7.5	触发器</a:t>
            </a:r>
          </a:p>
          <a:p>
            <a:pPr>
              <a:lnSpc>
                <a:spcPct val="120000"/>
              </a:lnSpc>
            </a:pPr>
            <a:r>
              <a:rPr lang="en-US" altLang="zh-CN"/>
              <a:t>7.6	SQL Server中数据库完整性的实现</a:t>
            </a:r>
          </a:p>
          <a:p>
            <a:pPr>
              <a:lnSpc>
                <a:spcPct val="120000"/>
              </a:lnSpc>
            </a:pPr>
            <a:r>
              <a:rPr lang="en-US" altLang="zh-CN"/>
              <a:t>7.7	小结</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3">
            <a:extLst>
              <a:ext uri="{FF2B5EF4-FFF2-40B4-BE49-F238E27FC236}">
                <a16:creationId xmlns:a16="http://schemas.microsoft.com/office/drawing/2014/main" id="{D2C08F43-0124-4860-A59F-8383B8FBABA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E10364B-BA18-495E-825B-306556068148}" type="slidenum">
              <a:rPr lang="zh-CN" altLang="en-US" sz="2000"/>
              <a:pPr/>
              <a:t>30</a:t>
            </a:fld>
            <a:endParaRPr lang="en-US" altLang="zh-CN" sz="2000"/>
          </a:p>
        </p:txBody>
      </p:sp>
      <p:sp>
        <p:nvSpPr>
          <p:cNvPr id="46082" name="日期占位符 4">
            <a:extLst>
              <a:ext uri="{FF2B5EF4-FFF2-40B4-BE49-F238E27FC236}">
                <a16:creationId xmlns:a16="http://schemas.microsoft.com/office/drawing/2014/main" id="{0D5DBC75-EA23-413B-9BEA-231105A6268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DA1AA13-729D-40D4-B54A-7CCD507755BB}" type="datetime1">
              <a:rPr lang="zh-CN" altLang="en-US" sz="1800" smtClean="0"/>
              <a:pPr/>
              <a:t>2024/4/19</a:t>
            </a:fld>
            <a:endParaRPr lang="en-US" altLang="zh-CN" sz="1000"/>
          </a:p>
        </p:txBody>
      </p:sp>
      <p:sp>
        <p:nvSpPr>
          <p:cNvPr id="2604034" name="Rectangle 2">
            <a:extLst>
              <a:ext uri="{FF2B5EF4-FFF2-40B4-BE49-F238E27FC236}">
                <a16:creationId xmlns:a16="http://schemas.microsoft.com/office/drawing/2014/main" id="{205C8644-39AB-A34E-BEA1-099911C79C65}"/>
              </a:ext>
            </a:extLst>
          </p:cNvPr>
          <p:cNvSpPr>
            <a:spLocks noGrp="1" noChangeArrowheads="1"/>
          </p:cNvSpPr>
          <p:nvPr>
            <p:ph type="title"/>
          </p:nvPr>
        </p:nvSpPr>
        <p:spPr>
          <a:xfrm>
            <a:off x="650875" y="311150"/>
            <a:ext cx="8820150" cy="603250"/>
          </a:xfrm>
        </p:spPr>
        <p:txBody>
          <a:bodyPr/>
          <a:lstStyle/>
          <a:p>
            <a:r>
              <a:rPr lang="en-US" altLang="en-US" sz="4400"/>
              <a:t>7.3.2	参照完整性检查和违约处理</a:t>
            </a:r>
            <a:endParaRPr lang="zh-CN" altLang="en-US" sz="4400"/>
          </a:p>
        </p:txBody>
      </p:sp>
      <p:sp>
        <p:nvSpPr>
          <p:cNvPr id="46084" name="Rectangle 3">
            <a:extLst>
              <a:ext uri="{FF2B5EF4-FFF2-40B4-BE49-F238E27FC236}">
                <a16:creationId xmlns:a16="http://schemas.microsoft.com/office/drawing/2014/main" id="{0578A134-CE43-46CC-90DE-D6AEA8004193}"/>
              </a:ext>
            </a:extLst>
          </p:cNvPr>
          <p:cNvSpPr>
            <a:spLocks noGrp="1" noChangeArrowheads="1"/>
          </p:cNvSpPr>
          <p:nvPr>
            <p:ph type="body" idx="1"/>
          </p:nvPr>
        </p:nvSpPr>
        <p:spPr>
          <a:xfrm>
            <a:off x="650875" y="1143000"/>
            <a:ext cx="8820150" cy="1708150"/>
          </a:xfrm>
        </p:spPr>
        <p:txBody>
          <a:bodyPr/>
          <a:lstStyle/>
          <a:p>
            <a:pPr>
              <a:lnSpc>
                <a:spcPct val="100000"/>
              </a:lnSpc>
              <a:spcBef>
                <a:spcPct val="0"/>
              </a:spcBef>
            </a:pPr>
            <a:r>
              <a:rPr lang="en-US" altLang="zh-CN"/>
              <a:t>3. </a:t>
            </a:r>
            <a:r>
              <a:rPr lang="zh-CN" altLang="en-US"/>
              <a:t>在被参照关系中删除元组的问题</a:t>
            </a:r>
          </a:p>
          <a:p>
            <a:pPr lvl="1">
              <a:lnSpc>
                <a:spcPct val="100000"/>
              </a:lnSpc>
              <a:spcBef>
                <a:spcPct val="0"/>
              </a:spcBef>
            </a:pPr>
            <a:r>
              <a:rPr lang="zh-CN" altLang="en-US"/>
              <a:t>置空值删除</a:t>
            </a:r>
          </a:p>
          <a:p>
            <a:pPr lvl="2">
              <a:lnSpc>
                <a:spcPct val="100000"/>
              </a:lnSpc>
              <a:spcBef>
                <a:spcPct val="0"/>
              </a:spcBef>
            </a:pPr>
            <a:r>
              <a:rPr lang="zh-CN" altLang="en-US"/>
              <a:t>删除被参照关系的元组，并将参照关系中相应元组的外键值置为空值</a:t>
            </a:r>
          </a:p>
        </p:txBody>
      </p:sp>
      <p:pic>
        <p:nvPicPr>
          <p:cNvPr id="46085" name="Picture 4">
            <a:extLst>
              <a:ext uri="{FF2B5EF4-FFF2-40B4-BE49-F238E27FC236}">
                <a16:creationId xmlns:a16="http://schemas.microsoft.com/office/drawing/2014/main" id="{49A4281E-4612-47B2-AFB6-96DBFE1D1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4175"/>
            <a:ext cx="1114583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Rectangle 5">
            <a:extLst>
              <a:ext uri="{FF2B5EF4-FFF2-40B4-BE49-F238E27FC236}">
                <a16:creationId xmlns:a16="http://schemas.microsoft.com/office/drawing/2014/main" id="{A7BFB919-EBA2-46A0-AB14-C9F87DAE31F0}"/>
              </a:ext>
            </a:extLst>
          </p:cNvPr>
          <p:cNvSpPr>
            <a:spLocks noChangeArrowheads="1"/>
          </p:cNvSpPr>
          <p:nvPr/>
        </p:nvSpPr>
        <p:spPr bwMode="auto">
          <a:xfrm>
            <a:off x="920750" y="3665538"/>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被参照表</a:t>
            </a:r>
          </a:p>
        </p:txBody>
      </p:sp>
      <p:sp>
        <p:nvSpPr>
          <p:cNvPr id="46087" name="Rectangle 6">
            <a:extLst>
              <a:ext uri="{FF2B5EF4-FFF2-40B4-BE49-F238E27FC236}">
                <a16:creationId xmlns:a16="http://schemas.microsoft.com/office/drawing/2014/main" id="{02F14DAF-D2A3-4B7C-9C4B-327EF662900D}"/>
              </a:ext>
            </a:extLst>
          </p:cNvPr>
          <p:cNvSpPr>
            <a:spLocks noChangeArrowheads="1"/>
          </p:cNvSpPr>
          <p:nvPr/>
        </p:nvSpPr>
        <p:spPr bwMode="auto">
          <a:xfrm>
            <a:off x="7600950" y="3062288"/>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参照表</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3">
            <a:extLst>
              <a:ext uri="{FF2B5EF4-FFF2-40B4-BE49-F238E27FC236}">
                <a16:creationId xmlns:a16="http://schemas.microsoft.com/office/drawing/2014/main" id="{EE9719AB-6160-409D-BF3C-6E3E9C63BAA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2314480-85C8-419D-B925-74659A37A81C}" type="slidenum">
              <a:rPr lang="zh-CN" altLang="en-US" sz="2000"/>
              <a:pPr/>
              <a:t>31</a:t>
            </a:fld>
            <a:endParaRPr lang="en-US" altLang="zh-CN" sz="2000"/>
          </a:p>
        </p:txBody>
      </p:sp>
      <p:sp>
        <p:nvSpPr>
          <p:cNvPr id="48130" name="日期占位符 4">
            <a:extLst>
              <a:ext uri="{FF2B5EF4-FFF2-40B4-BE49-F238E27FC236}">
                <a16:creationId xmlns:a16="http://schemas.microsoft.com/office/drawing/2014/main" id="{1964441B-68ED-4C90-8DD6-493C1072FC09}"/>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489A224-62DA-42B4-8372-8168E09C249C}" type="datetime1">
              <a:rPr lang="zh-CN" altLang="en-US" sz="1800" smtClean="0"/>
              <a:pPr/>
              <a:t>2024/4/19</a:t>
            </a:fld>
            <a:endParaRPr lang="en-US" altLang="zh-CN" sz="1000"/>
          </a:p>
        </p:txBody>
      </p:sp>
      <p:sp>
        <p:nvSpPr>
          <p:cNvPr id="2649090" name="Rectangle 2">
            <a:extLst>
              <a:ext uri="{FF2B5EF4-FFF2-40B4-BE49-F238E27FC236}">
                <a16:creationId xmlns:a16="http://schemas.microsoft.com/office/drawing/2014/main" id="{2A475756-7AAA-0E4B-A88A-30D9FAE55A3C}"/>
              </a:ext>
            </a:extLst>
          </p:cNvPr>
          <p:cNvSpPr>
            <a:spLocks noGrp="1" noChangeArrowheads="1"/>
          </p:cNvSpPr>
          <p:nvPr>
            <p:ph type="title"/>
          </p:nvPr>
        </p:nvSpPr>
        <p:spPr>
          <a:xfrm>
            <a:off x="650875" y="311150"/>
            <a:ext cx="8820150" cy="603250"/>
          </a:xfrm>
        </p:spPr>
        <p:txBody>
          <a:bodyPr/>
          <a:lstStyle/>
          <a:p>
            <a:r>
              <a:rPr lang="en-US" altLang="en-US" sz="4400"/>
              <a:t>7.3.2	参照完整性检查和违约处理</a:t>
            </a:r>
            <a:endParaRPr lang="zh-CN" altLang="en-US" sz="4400"/>
          </a:p>
        </p:txBody>
      </p:sp>
      <p:sp>
        <p:nvSpPr>
          <p:cNvPr id="48132" name="Rectangle 3">
            <a:extLst>
              <a:ext uri="{FF2B5EF4-FFF2-40B4-BE49-F238E27FC236}">
                <a16:creationId xmlns:a16="http://schemas.microsoft.com/office/drawing/2014/main" id="{8F417F90-6BAB-4029-A730-28C00F6F564E}"/>
              </a:ext>
            </a:extLst>
          </p:cNvPr>
          <p:cNvSpPr>
            <a:spLocks noGrp="1" noChangeArrowheads="1"/>
          </p:cNvSpPr>
          <p:nvPr>
            <p:ph type="body" idx="1"/>
          </p:nvPr>
        </p:nvSpPr>
        <p:spPr>
          <a:xfrm>
            <a:off x="650875" y="1143000"/>
            <a:ext cx="8820150" cy="4313238"/>
          </a:xfrm>
        </p:spPr>
        <p:txBody>
          <a:bodyPr/>
          <a:lstStyle/>
          <a:p>
            <a:pPr>
              <a:lnSpc>
                <a:spcPct val="130000"/>
              </a:lnSpc>
              <a:spcBef>
                <a:spcPct val="0"/>
              </a:spcBef>
            </a:pPr>
            <a:r>
              <a:rPr lang="en-US" altLang="zh-CN" dirty="0"/>
              <a:t>3. </a:t>
            </a:r>
            <a:r>
              <a:rPr lang="zh-CN" altLang="en-US" dirty="0"/>
              <a:t>在被参照关系中删除元组的问题</a:t>
            </a:r>
          </a:p>
          <a:p>
            <a:pPr lvl="1">
              <a:lnSpc>
                <a:spcPct val="130000"/>
              </a:lnSpc>
              <a:spcBef>
                <a:spcPct val="0"/>
              </a:spcBef>
            </a:pPr>
            <a:r>
              <a:rPr lang="zh-CN" altLang="en-US" dirty="0"/>
              <a:t>级联删除（</a:t>
            </a:r>
            <a:r>
              <a:rPr lang="en-US" altLang="zh-CN"/>
              <a:t>CASCADE</a:t>
            </a:r>
            <a:r>
              <a:rPr lang="zh-CN" altLang="en-US"/>
              <a:t>） </a:t>
            </a:r>
          </a:p>
          <a:p>
            <a:pPr lvl="1">
              <a:lnSpc>
                <a:spcPct val="130000"/>
              </a:lnSpc>
              <a:spcBef>
                <a:spcPct val="0"/>
              </a:spcBef>
            </a:pPr>
            <a:r>
              <a:rPr lang="zh-CN" altLang="en-US" dirty="0"/>
              <a:t>受限删除（</a:t>
            </a:r>
            <a:r>
              <a:rPr lang="en-US" altLang="zh-CN" dirty="0"/>
              <a:t>RESTRICTED</a:t>
            </a:r>
            <a:r>
              <a:rPr lang="zh-CN" altLang="en-US" dirty="0"/>
              <a:t>）</a:t>
            </a:r>
          </a:p>
          <a:p>
            <a:pPr lvl="1">
              <a:lnSpc>
                <a:spcPct val="130000"/>
              </a:lnSpc>
              <a:spcBef>
                <a:spcPct val="0"/>
              </a:spcBef>
            </a:pPr>
            <a:r>
              <a:rPr lang="zh-CN" altLang="en-US" dirty="0"/>
              <a:t>置空值删除</a:t>
            </a:r>
          </a:p>
          <a:p>
            <a:pPr lvl="1">
              <a:lnSpc>
                <a:spcPct val="130000"/>
              </a:lnSpc>
              <a:spcBef>
                <a:spcPct val="0"/>
              </a:spcBef>
            </a:pPr>
            <a:endParaRPr lang="zh-CN" altLang="en-US" dirty="0">
              <a:solidFill>
                <a:srgbClr val="FF3300"/>
              </a:solidFill>
            </a:endParaRPr>
          </a:p>
          <a:p>
            <a:pPr lvl="1">
              <a:lnSpc>
                <a:spcPct val="115000"/>
              </a:lnSpc>
              <a:spcBef>
                <a:spcPct val="15000"/>
              </a:spcBef>
              <a:buFontTx/>
              <a:buNone/>
            </a:pPr>
            <a:r>
              <a:rPr lang="zh-CN" altLang="en-US" dirty="0">
                <a:solidFill>
                  <a:srgbClr val="FF3300"/>
                </a:solidFill>
              </a:rPr>
              <a:t>   这三种方法都保证了参照完整性约束，但具体哪种方法正确，取决于应用环境的语义，需要根据实际应用的业务规则决定具体的违约处理措施 </a:t>
            </a:r>
          </a:p>
        </p:txBody>
      </p:sp>
      <p:sp>
        <p:nvSpPr>
          <p:cNvPr id="48133" name="Rectangle 4">
            <a:extLst>
              <a:ext uri="{FF2B5EF4-FFF2-40B4-BE49-F238E27FC236}">
                <a16:creationId xmlns:a16="http://schemas.microsoft.com/office/drawing/2014/main" id="{C55EFEB7-360A-4F00-97A2-2BA7B94298FB}"/>
              </a:ext>
            </a:extLst>
          </p:cNvPr>
          <p:cNvSpPr>
            <a:spLocks noChangeArrowheads="1"/>
          </p:cNvSpPr>
          <p:nvPr/>
        </p:nvSpPr>
        <p:spPr bwMode="auto">
          <a:xfrm>
            <a:off x="776288" y="5589588"/>
            <a:ext cx="882015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defTabSz="814388">
              <a:lnSpc>
                <a:spcPct val="90000"/>
              </a:lnSpc>
              <a:spcBef>
                <a:spcPct val="35000"/>
              </a:spcBef>
              <a:buClr>
                <a:srgbClr val="27305F"/>
              </a:buClr>
              <a:buSzPct val="60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35000"/>
              </a:spcBef>
              <a:buClr>
                <a:srgbClr val="27305F"/>
              </a:buClr>
              <a:buFont typeface="Wingdings" panose="05000000000000000000"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pPr>
            <a:r>
              <a:rPr lang="zh-CN" altLang="en-US">
                <a:solidFill>
                  <a:srgbClr val="0000FF"/>
                </a:solidFill>
              </a:rPr>
              <a:t>如果想让系统采用其他的策略则必须在创建表时显式地加以说明</a:t>
            </a:r>
            <a:r>
              <a:rPr lang="zh-CN" altLang="en-US"/>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3">
            <a:extLst>
              <a:ext uri="{FF2B5EF4-FFF2-40B4-BE49-F238E27FC236}">
                <a16:creationId xmlns:a16="http://schemas.microsoft.com/office/drawing/2014/main" id="{9BE0166A-9346-4D50-8B5C-6CF8E7FCF5D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F7764FD-A8CF-483D-8761-7C695341C373}" type="slidenum">
              <a:rPr lang="zh-CN" altLang="en-US" sz="2000"/>
              <a:pPr/>
              <a:t>32</a:t>
            </a:fld>
            <a:endParaRPr lang="en-US" altLang="zh-CN" sz="2000"/>
          </a:p>
        </p:txBody>
      </p:sp>
      <p:sp>
        <p:nvSpPr>
          <p:cNvPr id="50178" name="日期占位符 4">
            <a:extLst>
              <a:ext uri="{FF2B5EF4-FFF2-40B4-BE49-F238E27FC236}">
                <a16:creationId xmlns:a16="http://schemas.microsoft.com/office/drawing/2014/main" id="{9B5CC626-95B1-44CC-99E2-240036298E5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4110C9D-05BD-4929-A65A-64EE0D739F21}" type="datetime1">
              <a:rPr lang="zh-CN" altLang="en-US" sz="1800" smtClean="0"/>
              <a:pPr/>
              <a:t>2024/4/19</a:t>
            </a:fld>
            <a:endParaRPr lang="en-US" altLang="zh-CN" sz="1000"/>
          </a:p>
        </p:txBody>
      </p:sp>
      <p:sp>
        <p:nvSpPr>
          <p:cNvPr id="2679810" name="Rectangle 2">
            <a:extLst>
              <a:ext uri="{FF2B5EF4-FFF2-40B4-BE49-F238E27FC236}">
                <a16:creationId xmlns:a16="http://schemas.microsoft.com/office/drawing/2014/main" id="{5D777CA3-0660-D04F-A61A-889B2579F911}"/>
              </a:ext>
            </a:extLst>
          </p:cNvPr>
          <p:cNvSpPr>
            <a:spLocks noGrp="1" noChangeArrowheads="1"/>
          </p:cNvSpPr>
          <p:nvPr>
            <p:ph type="title"/>
          </p:nvPr>
        </p:nvSpPr>
        <p:spPr>
          <a:xfrm>
            <a:off x="650875" y="311150"/>
            <a:ext cx="8820150" cy="603250"/>
          </a:xfrm>
        </p:spPr>
        <p:txBody>
          <a:bodyPr/>
          <a:lstStyle/>
          <a:p>
            <a:r>
              <a:rPr lang="en-US" altLang="en-US" sz="4400"/>
              <a:t>7.3.2	参照完整性检查和违约处理</a:t>
            </a:r>
            <a:endParaRPr lang="zh-CN" altLang="en-US" sz="4400"/>
          </a:p>
        </p:txBody>
      </p:sp>
      <p:sp>
        <p:nvSpPr>
          <p:cNvPr id="50180" name="Rectangle 3">
            <a:extLst>
              <a:ext uri="{FF2B5EF4-FFF2-40B4-BE49-F238E27FC236}">
                <a16:creationId xmlns:a16="http://schemas.microsoft.com/office/drawing/2014/main" id="{30507137-CE93-45C1-B2BD-776F3E3DBFC8}"/>
              </a:ext>
            </a:extLst>
          </p:cNvPr>
          <p:cNvSpPr>
            <a:spLocks noGrp="1" noChangeArrowheads="1"/>
          </p:cNvSpPr>
          <p:nvPr>
            <p:ph type="body" idx="1"/>
          </p:nvPr>
        </p:nvSpPr>
        <p:spPr>
          <a:xfrm>
            <a:off x="650875" y="1143000"/>
            <a:ext cx="8820150" cy="3330575"/>
          </a:xfrm>
        </p:spPr>
        <p:txBody>
          <a:bodyPr/>
          <a:lstStyle/>
          <a:p>
            <a:pPr>
              <a:lnSpc>
                <a:spcPct val="110000"/>
              </a:lnSpc>
            </a:pPr>
            <a:r>
              <a:rPr lang="en-US" altLang="zh-CN"/>
              <a:t>DBMS在执行</a:t>
            </a:r>
            <a:r>
              <a:rPr lang="zh-CN" altLang="en-US"/>
              <a:t>删除语句时</a:t>
            </a:r>
          </a:p>
          <a:p>
            <a:pPr lvl="1">
              <a:lnSpc>
                <a:spcPct val="110000"/>
              </a:lnSpc>
            </a:pPr>
            <a:r>
              <a:rPr lang="zh-CN" altLang="en-US"/>
              <a:t>检查所删元组</a:t>
            </a:r>
            <a:r>
              <a:rPr lang="en-US" altLang="zh-CN"/>
              <a:t>是否破坏表上已定义的完整性规则</a:t>
            </a:r>
            <a:r>
              <a:rPr lang="zh-CN" altLang="en-US"/>
              <a:t>（ </a:t>
            </a:r>
            <a:r>
              <a:rPr lang="en-US" altLang="zh-CN"/>
              <a:t>参照完整性</a:t>
            </a:r>
            <a:r>
              <a:rPr lang="zh-CN" altLang="en-US"/>
              <a:t> ）</a:t>
            </a:r>
          </a:p>
          <a:p>
            <a:pPr lvl="1">
              <a:lnSpc>
                <a:spcPct val="110000"/>
              </a:lnSpc>
            </a:pPr>
            <a:r>
              <a:rPr lang="en-US" altLang="zh-CN"/>
              <a:t>不允许删除</a:t>
            </a:r>
          </a:p>
          <a:p>
            <a:pPr lvl="1">
              <a:lnSpc>
                <a:spcPct val="110000"/>
              </a:lnSpc>
            </a:pPr>
            <a:r>
              <a:rPr lang="en-US" altLang="zh-CN"/>
              <a:t>级联删除</a:t>
            </a:r>
            <a:endParaRPr lang="zh-CN" altLang="en-US"/>
          </a:p>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3">
            <a:extLst>
              <a:ext uri="{FF2B5EF4-FFF2-40B4-BE49-F238E27FC236}">
                <a16:creationId xmlns:a16="http://schemas.microsoft.com/office/drawing/2014/main" id="{62F8F553-7B4F-4BB0-8E3F-C66E31B3BB8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4A43DE4-6540-4DD3-A4DC-3E4D5DC21A86}" type="slidenum">
              <a:rPr lang="zh-CN" altLang="en-US" sz="2000"/>
              <a:pPr/>
              <a:t>33</a:t>
            </a:fld>
            <a:endParaRPr lang="en-US" altLang="zh-CN" sz="2000"/>
          </a:p>
        </p:txBody>
      </p:sp>
      <p:sp>
        <p:nvSpPr>
          <p:cNvPr id="51202" name="日期占位符 4">
            <a:extLst>
              <a:ext uri="{FF2B5EF4-FFF2-40B4-BE49-F238E27FC236}">
                <a16:creationId xmlns:a16="http://schemas.microsoft.com/office/drawing/2014/main" id="{DCC9015F-70C3-4CE4-B3F1-E650F266CB4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9856ACC-9161-4D63-9748-934753006EF7}" type="datetime1">
              <a:rPr lang="zh-CN" altLang="en-US" sz="1800" smtClean="0"/>
              <a:pPr/>
              <a:t>2024/4/19</a:t>
            </a:fld>
            <a:endParaRPr lang="en-US" altLang="zh-CN" sz="1000"/>
          </a:p>
        </p:txBody>
      </p:sp>
      <p:sp>
        <p:nvSpPr>
          <p:cNvPr id="2680834" name="Rectangle 2">
            <a:extLst>
              <a:ext uri="{FF2B5EF4-FFF2-40B4-BE49-F238E27FC236}">
                <a16:creationId xmlns:a16="http://schemas.microsoft.com/office/drawing/2014/main" id="{B1300992-D7F5-B04C-A722-B3FF77FF768C}"/>
              </a:ext>
            </a:extLst>
          </p:cNvPr>
          <p:cNvSpPr>
            <a:spLocks noGrp="1" noChangeArrowheads="1"/>
          </p:cNvSpPr>
          <p:nvPr>
            <p:ph type="title"/>
          </p:nvPr>
        </p:nvSpPr>
        <p:spPr>
          <a:xfrm>
            <a:off x="650875" y="311150"/>
            <a:ext cx="9255125" cy="603250"/>
          </a:xfrm>
        </p:spPr>
        <p:txBody>
          <a:bodyPr/>
          <a:lstStyle/>
          <a:p>
            <a:r>
              <a:rPr lang="en-US" altLang="zh-CN" sz="4400"/>
              <a:t>SQL Server</a:t>
            </a:r>
            <a:r>
              <a:rPr lang="zh-CN" altLang="en-US" sz="4400"/>
              <a:t>的级联删除或更新</a:t>
            </a:r>
            <a:endParaRPr lang="en-US" altLang="zh-CN" sz="4400"/>
          </a:p>
        </p:txBody>
      </p:sp>
      <p:sp>
        <p:nvSpPr>
          <p:cNvPr id="51204" name="Rectangle 3">
            <a:extLst>
              <a:ext uri="{FF2B5EF4-FFF2-40B4-BE49-F238E27FC236}">
                <a16:creationId xmlns:a16="http://schemas.microsoft.com/office/drawing/2014/main" id="{62B7DD55-7CF2-448B-AC1F-EBF8EFD327CF}"/>
              </a:ext>
            </a:extLst>
          </p:cNvPr>
          <p:cNvSpPr>
            <a:spLocks noGrp="1" noChangeArrowheads="1"/>
          </p:cNvSpPr>
          <p:nvPr>
            <p:ph type="body" idx="1"/>
          </p:nvPr>
        </p:nvSpPr>
        <p:spPr>
          <a:xfrm>
            <a:off x="650875" y="1143000"/>
            <a:ext cx="8820150" cy="5314950"/>
          </a:xfrm>
        </p:spPr>
        <p:txBody>
          <a:bodyPr/>
          <a:lstStyle/>
          <a:p>
            <a:pPr>
              <a:lnSpc>
                <a:spcPct val="95000"/>
              </a:lnSpc>
              <a:spcBef>
                <a:spcPct val="10000"/>
              </a:spcBef>
            </a:pPr>
            <a:r>
              <a:rPr lang="en-US" altLang="zh-CN" sz="2400"/>
              <a:t>CREATE TABLE </a:t>
            </a:r>
            <a:r>
              <a:rPr lang="zh-CN" altLang="en-US" sz="2400"/>
              <a:t>和 </a:t>
            </a:r>
            <a:r>
              <a:rPr lang="en-US" altLang="zh-CN" sz="2400"/>
              <a:t>ALTER TABLE </a:t>
            </a:r>
            <a:r>
              <a:rPr lang="zh-CN" altLang="en-US" sz="2400"/>
              <a:t>语句的 </a:t>
            </a:r>
            <a:r>
              <a:rPr lang="en-US" altLang="zh-CN" sz="2400"/>
              <a:t>REFERENCES </a:t>
            </a:r>
            <a:r>
              <a:rPr lang="zh-CN" altLang="en-US" sz="2400"/>
              <a:t>子句支持 </a:t>
            </a:r>
            <a:r>
              <a:rPr lang="en-US" altLang="zh-CN" sz="2400"/>
              <a:t>ON DELETE </a:t>
            </a:r>
            <a:r>
              <a:rPr lang="zh-CN" altLang="en-US" sz="2400"/>
              <a:t>和 </a:t>
            </a:r>
            <a:r>
              <a:rPr lang="en-US" altLang="zh-CN" sz="2400"/>
              <a:t>ON UPDATE </a:t>
            </a:r>
            <a:r>
              <a:rPr lang="zh-CN" altLang="en-US" sz="2400"/>
              <a:t>子句： </a:t>
            </a:r>
          </a:p>
          <a:p>
            <a:pPr lvl="2">
              <a:lnSpc>
                <a:spcPct val="95000"/>
              </a:lnSpc>
              <a:spcBef>
                <a:spcPct val="10000"/>
              </a:spcBef>
            </a:pPr>
            <a:r>
              <a:rPr lang="en-US" altLang="zh-CN" sz="2400">
                <a:solidFill>
                  <a:srgbClr val="0000FF"/>
                </a:solidFill>
              </a:rPr>
              <a:t>[ ON DELETE { CASCADE | NO ACTION } ]</a:t>
            </a:r>
          </a:p>
          <a:p>
            <a:pPr lvl="2">
              <a:lnSpc>
                <a:spcPct val="95000"/>
              </a:lnSpc>
              <a:spcBef>
                <a:spcPct val="10000"/>
              </a:spcBef>
            </a:pPr>
            <a:r>
              <a:rPr lang="en-US" altLang="zh-CN" sz="2400">
                <a:solidFill>
                  <a:srgbClr val="0000FF"/>
                </a:solidFill>
              </a:rPr>
              <a:t>[ ON UPDATE { CASCADE | NO ACTION } ]</a:t>
            </a:r>
            <a:r>
              <a:rPr lang="en-US" altLang="zh-CN">
                <a:solidFill>
                  <a:srgbClr val="0000FF"/>
                </a:solidFill>
              </a:rPr>
              <a:t> </a:t>
            </a:r>
          </a:p>
          <a:p>
            <a:pPr>
              <a:lnSpc>
                <a:spcPct val="95000"/>
              </a:lnSpc>
              <a:spcBef>
                <a:spcPct val="10000"/>
              </a:spcBef>
            </a:pPr>
            <a:r>
              <a:rPr lang="zh-CN" altLang="en-US"/>
              <a:t>如果没有指定 </a:t>
            </a:r>
            <a:r>
              <a:rPr lang="en-US" altLang="zh-CN"/>
              <a:t>ON DELETE </a:t>
            </a:r>
            <a:r>
              <a:rPr lang="zh-CN" altLang="en-US"/>
              <a:t>或 </a:t>
            </a:r>
            <a:r>
              <a:rPr lang="en-US" altLang="zh-CN"/>
              <a:t>ON UPDATE</a:t>
            </a:r>
            <a:r>
              <a:rPr lang="zh-CN" altLang="en-US"/>
              <a:t>，则当用户试图删除或更新外键所指向的键时，默认为 </a:t>
            </a:r>
            <a:r>
              <a:rPr lang="en-US" altLang="zh-CN"/>
              <a:t>NO ACTION</a:t>
            </a:r>
            <a:r>
              <a:rPr lang="zh-CN" altLang="en-US"/>
              <a:t>。</a:t>
            </a:r>
          </a:p>
          <a:p>
            <a:pPr lvl="1">
              <a:lnSpc>
                <a:spcPct val="95000"/>
              </a:lnSpc>
              <a:spcBef>
                <a:spcPct val="10000"/>
              </a:spcBef>
            </a:pPr>
            <a:r>
              <a:rPr lang="en-US" altLang="zh-CN"/>
              <a:t>ON DELETE NO ACTION</a:t>
            </a:r>
            <a:r>
              <a:rPr lang="zh-CN" altLang="en-US"/>
              <a:t>指定如果试图删除某行，而该行含有由其它表的现有行中的外键所引用的键</a:t>
            </a:r>
            <a:r>
              <a:rPr lang="en-US" altLang="zh-CN"/>
              <a:t>,</a:t>
            </a:r>
            <a:r>
              <a:rPr lang="zh-CN" altLang="en-US"/>
              <a:t>则产生错误并回滚 </a:t>
            </a:r>
            <a:r>
              <a:rPr lang="en-US" altLang="zh-CN"/>
              <a:t>DELETE</a:t>
            </a:r>
            <a:r>
              <a:rPr lang="zh-CN" altLang="en-US"/>
              <a:t>。</a:t>
            </a:r>
          </a:p>
          <a:p>
            <a:pPr lvl="1">
              <a:lnSpc>
                <a:spcPct val="95000"/>
              </a:lnSpc>
              <a:spcBef>
                <a:spcPct val="10000"/>
              </a:spcBef>
            </a:pPr>
            <a:r>
              <a:rPr lang="en-US" altLang="zh-CN"/>
              <a:t>ON UPDATE NO ACTION</a:t>
            </a:r>
            <a:r>
              <a:rPr lang="zh-CN" altLang="en-US"/>
              <a:t>指定如果试图更新某行中的键值，而该行含有由其它表的现有行中的外键所引用的键，则产生错误并回滚 </a:t>
            </a:r>
            <a:r>
              <a:rPr lang="en-US" altLang="zh-CN"/>
              <a:t>UPDATE</a:t>
            </a:r>
            <a:r>
              <a:rPr lang="zh-CN" altLang="en-US"/>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3">
            <a:extLst>
              <a:ext uri="{FF2B5EF4-FFF2-40B4-BE49-F238E27FC236}">
                <a16:creationId xmlns:a16="http://schemas.microsoft.com/office/drawing/2014/main" id="{9C71823C-0C4C-4ED0-866B-73C3B475418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C211724-F03F-4073-A6C1-E09993CC1807}" type="slidenum">
              <a:rPr lang="zh-CN" altLang="en-US" sz="2000"/>
              <a:pPr/>
              <a:t>34</a:t>
            </a:fld>
            <a:endParaRPr lang="en-US" altLang="zh-CN" sz="2000"/>
          </a:p>
        </p:txBody>
      </p:sp>
      <p:sp>
        <p:nvSpPr>
          <p:cNvPr id="52226" name="日期占位符 4">
            <a:extLst>
              <a:ext uri="{FF2B5EF4-FFF2-40B4-BE49-F238E27FC236}">
                <a16:creationId xmlns:a16="http://schemas.microsoft.com/office/drawing/2014/main" id="{B896E17E-3B59-4C13-98BE-FDD9A0CDBB5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05B142D-4835-4818-98FA-CC236154EAB2}" type="datetime1">
              <a:rPr lang="zh-CN" altLang="en-US" sz="1800" smtClean="0"/>
              <a:pPr/>
              <a:t>2024/4/19</a:t>
            </a:fld>
            <a:endParaRPr lang="en-US" altLang="zh-CN" sz="1000"/>
          </a:p>
        </p:txBody>
      </p:sp>
      <p:sp>
        <p:nvSpPr>
          <p:cNvPr id="2681858" name="Rectangle 2">
            <a:extLst>
              <a:ext uri="{FF2B5EF4-FFF2-40B4-BE49-F238E27FC236}">
                <a16:creationId xmlns:a16="http://schemas.microsoft.com/office/drawing/2014/main" id="{60E179BD-2826-5D47-9C61-666CFC956E51}"/>
              </a:ext>
            </a:extLst>
          </p:cNvPr>
          <p:cNvSpPr>
            <a:spLocks noGrp="1" noChangeArrowheads="1"/>
          </p:cNvSpPr>
          <p:nvPr>
            <p:ph type="title"/>
          </p:nvPr>
        </p:nvSpPr>
        <p:spPr>
          <a:xfrm>
            <a:off x="650875" y="311150"/>
            <a:ext cx="9255125" cy="603250"/>
          </a:xfrm>
        </p:spPr>
        <p:txBody>
          <a:bodyPr/>
          <a:lstStyle/>
          <a:p>
            <a:r>
              <a:rPr lang="en-US" altLang="zh-CN" sz="4400"/>
              <a:t>SQL Server 2000</a:t>
            </a:r>
            <a:r>
              <a:rPr lang="zh-CN" altLang="en-US" sz="4400"/>
              <a:t>的级联删除或更新</a:t>
            </a:r>
            <a:endParaRPr lang="en-US" altLang="zh-CN" sz="4400"/>
          </a:p>
        </p:txBody>
      </p:sp>
      <p:sp>
        <p:nvSpPr>
          <p:cNvPr id="52228" name="Rectangle 3">
            <a:extLst>
              <a:ext uri="{FF2B5EF4-FFF2-40B4-BE49-F238E27FC236}">
                <a16:creationId xmlns:a16="http://schemas.microsoft.com/office/drawing/2014/main" id="{2D1C7413-ED02-43F0-8FC6-B55238FD244B}"/>
              </a:ext>
            </a:extLst>
          </p:cNvPr>
          <p:cNvSpPr>
            <a:spLocks noGrp="1" noChangeArrowheads="1"/>
          </p:cNvSpPr>
          <p:nvPr>
            <p:ph type="body" idx="1"/>
          </p:nvPr>
        </p:nvSpPr>
        <p:spPr>
          <a:xfrm>
            <a:off x="344488" y="1143000"/>
            <a:ext cx="9255125" cy="5454650"/>
          </a:xfrm>
        </p:spPr>
        <p:txBody>
          <a:bodyPr/>
          <a:lstStyle/>
          <a:p>
            <a:pPr lvl="1">
              <a:lnSpc>
                <a:spcPct val="95000"/>
              </a:lnSpc>
              <a:spcBef>
                <a:spcPct val="10000"/>
              </a:spcBef>
            </a:pPr>
            <a:r>
              <a:rPr lang="zh-CN" altLang="en-US"/>
              <a:t>子句： </a:t>
            </a:r>
            <a:r>
              <a:rPr lang="en-US" altLang="zh-CN" sz="2400">
                <a:solidFill>
                  <a:srgbClr val="0000FF"/>
                </a:solidFill>
              </a:rPr>
              <a:t>[ ON DELETE { CASCADE | NO ACTION } ]</a:t>
            </a:r>
          </a:p>
          <a:p>
            <a:pPr lvl="4">
              <a:lnSpc>
                <a:spcPct val="95000"/>
              </a:lnSpc>
              <a:spcBef>
                <a:spcPct val="10000"/>
              </a:spcBef>
              <a:buFontTx/>
              <a:buNone/>
            </a:pPr>
            <a:r>
              <a:rPr lang="en-US" altLang="zh-CN" sz="2400">
                <a:solidFill>
                  <a:srgbClr val="0000FF"/>
                </a:solidFill>
              </a:rPr>
              <a:t>    [ ON UPDATE { CASCADE | NO ACTION } ]</a:t>
            </a:r>
            <a:r>
              <a:rPr lang="en-US" altLang="zh-CN"/>
              <a:t> </a:t>
            </a:r>
          </a:p>
          <a:p>
            <a:pPr>
              <a:lnSpc>
                <a:spcPct val="95000"/>
              </a:lnSpc>
              <a:spcBef>
                <a:spcPct val="10000"/>
              </a:spcBef>
            </a:pPr>
            <a:r>
              <a:rPr lang="en-US" altLang="zh-CN"/>
              <a:t>CASCADE </a:t>
            </a:r>
            <a:r>
              <a:rPr lang="zh-CN" altLang="en-US"/>
              <a:t>允许在表间级联键值的删除或更新操作</a:t>
            </a:r>
          </a:p>
          <a:p>
            <a:pPr lvl="1">
              <a:lnSpc>
                <a:spcPct val="95000"/>
              </a:lnSpc>
              <a:spcBef>
                <a:spcPct val="10000"/>
              </a:spcBef>
            </a:pPr>
            <a:r>
              <a:rPr lang="en-US" altLang="zh-CN"/>
              <a:t>ON DELETE CASCADE</a:t>
            </a:r>
            <a:r>
              <a:rPr lang="zh-CN" altLang="en-US"/>
              <a:t>指定如果试图删除某行，而该行含有由其它表的现有行中的外键所引用的键，则也将</a:t>
            </a:r>
            <a:r>
              <a:rPr lang="zh-CN" altLang="en-US">
                <a:solidFill>
                  <a:srgbClr val="0000FF"/>
                </a:solidFill>
              </a:rPr>
              <a:t>删除所有包含那些外键的行</a:t>
            </a:r>
            <a:r>
              <a:rPr lang="zh-CN" altLang="en-US"/>
              <a:t>。如果在目标表上也定义了级联引用操作，则对从那些表中删除的行同样采取指定的级联操作。</a:t>
            </a:r>
          </a:p>
          <a:p>
            <a:pPr lvl="1">
              <a:lnSpc>
                <a:spcPct val="95000"/>
              </a:lnSpc>
              <a:spcBef>
                <a:spcPct val="10000"/>
              </a:spcBef>
            </a:pPr>
            <a:r>
              <a:rPr lang="en-US" altLang="zh-CN"/>
              <a:t>ON UPDATE CASCADE</a:t>
            </a:r>
            <a:r>
              <a:rPr lang="zh-CN" altLang="en-US"/>
              <a:t>如果试图更新某行中的键值</a:t>
            </a:r>
            <a:r>
              <a:rPr lang="en-US" altLang="zh-CN"/>
              <a:t>,</a:t>
            </a:r>
            <a:r>
              <a:rPr lang="zh-CN" altLang="en-US"/>
              <a:t>而该行的键值由其它表的现有行中的外键所引用</a:t>
            </a:r>
            <a:r>
              <a:rPr lang="en-US" altLang="zh-CN"/>
              <a:t>,</a:t>
            </a:r>
            <a:r>
              <a:rPr lang="zh-CN" altLang="en-US"/>
              <a:t>则</a:t>
            </a:r>
            <a:r>
              <a:rPr lang="zh-CN" altLang="en-US">
                <a:solidFill>
                  <a:srgbClr val="0000FF"/>
                </a:solidFill>
              </a:rPr>
              <a:t>所有外键值也将更新成为该键指定的新值</a:t>
            </a:r>
            <a:r>
              <a:rPr lang="zh-CN" altLang="en-US"/>
              <a:t>。如果在目标表上也定义了级联引用操作</a:t>
            </a:r>
            <a:r>
              <a:rPr lang="en-US" altLang="zh-CN"/>
              <a:t>,</a:t>
            </a:r>
            <a:r>
              <a:rPr lang="zh-CN" altLang="en-US"/>
              <a:t>则对在那些表中更新的键值同样采取指定的级联操作</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a:extLst>
              <a:ext uri="{FF2B5EF4-FFF2-40B4-BE49-F238E27FC236}">
                <a16:creationId xmlns:a16="http://schemas.microsoft.com/office/drawing/2014/main" id="{ED2FD15A-B969-46F2-BBF8-FE093E9F34B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0D945B3-C585-4CE8-8530-69F8E92D86AA}" type="slidenum">
              <a:rPr lang="zh-CN" altLang="en-US" sz="2000"/>
              <a:pPr/>
              <a:t>35</a:t>
            </a:fld>
            <a:endParaRPr lang="en-US" altLang="zh-CN" sz="2000"/>
          </a:p>
        </p:txBody>
      </p:sp>
      <p:sp>
        <p:nvSpPr>
          <p:cNvPr id="53250" name="日期占位符 4">
            <a:extLst>
              <a:ext uri="{FF2B5EF4-FFF2-40B4-BE49-F238E27FC236}">
                <a16:creationId xmlns:a16="http://schemas.microsoft.com/office/drawing/2014/main" id="{63853567-6F29-42AD-A117-3C605499062F}"/>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45A8B3D-014C-495B-B1F1-039E91BDBE9D}" type="datetime1">
              <a:rPr lang="zh-CN" altLang="en-US" sz="1800" smtClean="0"/>
              <a:pPr/>
              <a:t>2024/4/19</a:t>
            </a:fld>
            <a:endParaRPr lang="en-US" altLang="zh-CN" sz="1000"/>
          </a:p>
        </p:txBody>
      </p:sp>
      <p:sp>
        <p:nvSpPr>
          <p:cNvPr id="2682882" name="Rectangle 2">
            <a:extLst>
              <a:ext uri="{FF2B5EF4-FFF2-40B4-BE49-F238E27FC236}">
                <a16:creationId xmlns:a16="http://schemas.microsoft.com/office/drawing/2014/main" id="{2B7E6D58-640C-E14D-8C29-EC6362FE98FD}"/>
              </a:ext>
            </a:extLst>
          </p:cNvPr>
          <p:cNvSpPr>
            <a:spLocks noGrp="1" noChangeArrowheads="1"/>
          </p:cNvSpPr>
          <p:nvPr>
            <p:ph type="title"/>
          </p:nvPr>
        </p:nvSpPr>
        <p:spPr/>
        <p:txBody>
          <a:bodyPr/>
          <a:lstStyle/>
          <a:p>
            <a:r>
              <a:rPr lang="zh-CN" altLang="en-US"/>
              <a:t>多个级联操作</a:t>
            </a:r>
          </a:p>
        </p:txBody>
      </p:sp>
      <p:sp>
        <p:nvSpPr>
          <p:cNvPr id="2682883" name="Rectangle 3">
            <a:extLst>
              <a:ext uri="{FF2B5EF4-FFF2-40B4-BE49-F238E27FC236}">
                <a16:creationId xmlns:a16="http://schemas.microsoft.com/office/drawing/2014/main" id="{14B46D08-870D-4119-B663-3F26E346F6C8}"/>
              </a:ext>
            </a:extLst>
          </p:cNvPr>
          <p:cNvSpPr>
            <a:spLocks noGrp="1" noChangeArrowheads="1"/>
          </p:cNvSpPr>
          <p:nvPr>
            <p:ph type="body" idx="1"/>
          </p:nvPr>
        </p:nvSpPr>
        <p:spPr>
          <a:xfrm>
            <a:off x="650875" y="1143000"/>
            <a:ext cx="8820150" cy="5289550"/>
          </a:xfrm>
        </p:spPr>
        <p:txBody>
          <a:bodyPr/>
          <a:lstStyle/>
          <a:p>
            <a:pPr>
              <a:lnSpc>
                <a:spcPct val="80000"/>
              </a:lnSpc>
            </a:pPr>
            <a:r>
              <a:rPr lang="zh-CN" altLang="en-US"/>
              <a:t>单独的 </a:t>
            </a:r>
            <a:r>
              <a:rPr lang="en-US" altLang="zh-CN"/>
              <a:t>DELETE </a:t>
            </a:r>
            <a:r>
              <a:rPr lang="zh-CN" altLang="en-US"/>
              <a:t>或 </a:t>
            </a:r>
            <a:r>
              <a:rPr lang="en-US" altLang="zh-CN"/>
              <a:t>UPDATE</a:t>
            </a:r>
            <a:r>
              <a:rPr lang="zh-CN" altLang="en-US"/>
              <a:t>可启动一系列级联操作</a:t>
            </a:r>
          </a:p>
          <a:p>
            <a:pPr lvl="1">
              <a:lnSpc>
                <a:spcPct val="80000"/>
              </a:lnSpc>
            </a:pPr>
            <a:r>
              <a:rPr lang="zh-CN" altLang="en-US"/>
              <a:t>设有三个表：用 </a:t>
            </a:r>
            <a:r>
              <a:rPr lang="en-US" altLang="zh-CN"/>
              <a:t>ON DELETE CASCADE </a:t>
            </a:r>
            <a:r>
              <a:rPr lang="zh-CN" altLang="en-US"/>
              <a:t>定义外键</a:t>
            </a:r>
          </a:p>
          <a:p>
            <a:pPr lvl="1">
              <a:lnSpc>
                <a:spcPct val="80000"/>
              </a:lnSpc>
            </a:pPr>
            <a:endParaRPr lang="zh-CN" altLang="en-US"/>
          </a:p>
          <a:p>
            <a:pPr lvl="1">
              <a:lnSpc>
                <a:spcPct val="80000"/>
              </a:lnSpc>
            </a:pPr>
            <a:endParaRPr lang="zh-CN" altLang="en-US"/>
          </a:p>
          <a:p>
            <a:pPr lvl="1">
              <a:lnSpc>
                <a:spcPct val="80000"/>
              </a:lnSpc>
            </a:pPr>
            <a:endParaRPr lang="zh-CN" altLang="en-US"/>
          </a:p>
          <a:p>
            <a:pPr lvl="1">
              <a:lnSpc>
                <a:spcPct val="80000"/>
              </a:lnSpc>
            </a:pPr>
            <a:r>
              <a:rPr lang="zh-CN" altLang="en-US"/>
              <a:t>如果 </a:t>
            </a:r>
            <a:r>
              <a:rPr lang="en-US" altLang="zh-CN"/>
              <a:t>DELETE </a:t>
            </a:r>
            <a:r>
              <a:rPr lang="zh-CN" altLang="en-US"/>
              <a:t>语句删除</a:t>
            </a:r>
            <a:r>
              <a:rPr lang="en-US" altLang="zh-CN"/>
              <a:t>t1 </a:t>
            </a:r>
            <a:r>
              <a:rPr lang="zh-CN" altLang="en-US"/>
              <a:t>中的行，则</a:t>
            </a:r>
          </a:p>
          <a:p>
            <a:pPr lvl="2">
              <a:lnSpc>
                <a:spcPct val="80000"/>
              </a:lnSpc>
            </a:pPr>
            <a:r>
              <a:rPr lang="zh-CN" altLang="en-US"/>
              <a:t>该操作也将删除 </a:t>
            </a:r>
            <a:r>
              <a:rPr lang="en-US" altLang="zh-CN"/>
              <a:t>t2 </a:t>
            </a:r>
            <a:r>
              <a:rPr lang="zh-CN" altLang="en-US"/>
              <a:t>中具有与 </a:t>
            </a:r>
            <a:r>
              <a:rPr lang="en-US" altLang="zh-CN"/>
              <a:t>TableA </a:t>
            </a:r>
            <a:r>
              <a:rPr lang="zh-CN" altLang="en-US"/>
              <a:t>中所删除的主键匹配的任何外键中的所有行，</a:t>
            </a:r>
          </a:p>
          <a:p>
            <a:pPr lvl="2">
              <a:lnSpc>
                <a:spcPct val="80000"/>
              </a:lnSpc>
            </a:pPr>
            <a:r>
              <a:rPr lang="zh-CN" altLang="en-US"/>
              <a:t>然后删除 </a:t>
            </a:r>
            <a:r>
              <a:rPr lang="en-US" altLang="zh-CN"/>
              <a:t>t3</a:t>
            </a:r>
            <a:r>
              <a:rPr lang="zh-CN" altLang="en-US"/>
              <a:t>中具有与 </a:t>
            </a:r>
            <a:r>
              <a:rPr lang="en-US" altLang="zh-CN"/>
              <a:t>t2</a:t>
            </a:r>
            <a:r>
              <a:rPr lang="zh-CN" altLang="en-US"/>
              <a:t>中所删除的主键匹配的任何外键中的所有行。</a:t>
            </a:r>
          </a:p>
          <a:p>
            <a:pPr>
              <a:lnSpc>
                <a:spcPct val="80000"/>
              </a:lnSpc>
            </a:pPr>
            <a:r>
              <a:rPr lang="zh-CN" altLang="en-US"/>
              <a:t>由单个 </a:t>
            </a:r>
            <a:r>
              <a:rPr lang="en-US" altLang="zh-CN"/>
              <a:t>DELETE </a:t>
            </a:r>
            <a:r>
              <a:rPr lang="zh-CN" altLang="en-US"/>
              <a:t>或 </a:t>
            </a:r>
            <a:r>
              <a:rPr lang="en-US" altLang="zh-CN"/>
              <a:t>UPDATE </a:t>
            </a:r>
            <a:r>
              <a:rPr lang="zh-CN" altLang="en-US"/>
              <a:t>触发的一系列级联引用操作必须构成不包含循环引用的树。</a:t>
            </a:r>
          </a:p>
        </p:txBody>
      </p:sp>
      <p:pic>
        <p:nvPicPr>
          <p:cNvPr id="53253" name="Picture 4">
            <a:extLst>
              <a:ext uri="{FF2B5EF4-FFF2-40B4-BE49-F238E27FC236}">
                <a16:creationId xmlns:a16="http://schemas.microsoft.com/office/drawing/2014/main" id="{F47708B9-B502-4A19-8B6D-EA57C802D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2133600"/>
            <a:ext cx="76327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82883">
                                            <p:txEl>
                                              <p:pRg st="0" end="0"/>
                                            </p:txEl>
                                          </p:spTgt>
                                        </p:tgtEl>
                                        <p:attrNameLst>
                                          <p:attrName>style.visibility</p:attrName>
                                        </p:attrNameLst>
                                      </p:cBhvr>
                                      <p:to>
                                        <p:strVal val="visible"/>
                                      </p:to>
                                    </p:set>
                                    <p:animEffect transition="in" filter="wipe(up)">
                                      <p:cBhvr>
                                        <p:cTn id="7" dur="1000"/>
                                        <p:tgtEl>
                                          <p:spTgt spid="2682883">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682883">
                                            <p:txEl>
                                              <p:pRg st="1" end="1"/>
                                            </p:txEl>
                                          </p:spTgt>
                                        </p:tgtEl>
                                        <p:attrNameLst>
                                          <p:attrName>style.visibility</p:attrName>
                                        </p:attrNameLst>
                                      </p:cBhvr>
                                      <p:to>
                                        <p:strVal val="visible"/>
                                      </p:to>
                                    </p:set>
                                    <p:animEffect transition="in" filter="wipe(up)">
                                      <p:cBhvr>
                                        <p:cTn id="11" dur="1000"/>
                                        <p:tgtEl>
                                          <p:spTgt spid="268288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682883">
                                            <p:txEl>
                                              <p:pRg st="5" end="5"/>
                                            </p:txEl>
                                          </p:spTgt>
                                        </p:tgtEl>
                                        <p:attrNameLst>
                                          <p:attrName>style.visibility</p:attrName>
                                        </p:attrNameLst>
                                      </p:cBhvr>
                                      <p:to>
                                        <p:strVal val="visible"/>
                                      </p:to>
                                    </p:set>
                                    <p:animEffect transition="in" filter="wipe(up)">
                                      <p:cBhvr>
                                        <p:cTn id="16" dur="1000"/>
                                        <p:tgtEl>
                                          <p:spTgt spid="2682883">
                                            <p:txEl>
                                              <p:pRg st="5" end="5"/>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682883">
                                            <p:txEl>
                                              <p:pRg st="6" end="6"/>
                                            </p:txEl>
                                          </p:spTgt>
                                        </p:tgtEl>
                                        <p:attrNameLst>
                                          <p:attrName>style.visibility</p:attrName>
                                        </p:attrNameLst>
                                      </p:cBhvr>
                                      <p:to>
                                        <p:strVal val="visible"/>
                                      </p:to>
                                    </p:set>
                                    <p:animEffect transition="in" filter="wipe(up)">
                                      <p:cBhvr>
                                        <p:cTn id="20" dur="1000"/>
                                        <p:tgtEl>
                                          <p:spTgt spid="2682883">
                                            <p:txEl>
                                              <p:pRg st="6" end="6"/>
                                            </p:txEl>
                                          </p:spTgt>
                                        </p:tgtEl>
                                      </p:cBhvr>
                                    </p:animEffect>
                                  </p:childTnLst>
                                </p:cTn>
                              </p:par>
                            </p:childTnLst>
                          </p:cTn>
                        </p:par>
                        <p:par>
                          <p:cTn id="21" fill="hold" nodeType="afterGroup">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2682883">
                                            <p:txEl>
                                              <p:pRg st="7" end="7"/>
                                            </p:txEl>
                                          </p:spTgt>
                                        </p:tgtEl>
                                        <p:attrNameLst>
                                          <p:attrName>style.visibility</p:attrName>
                                        </p:attrNameLst>
                                      </p:cBhvr>
                                      <p:to>
                                        <p:strVal val="visible"/>
                                      </p:to>
                                    </p:set>
                                    <p:animEffect transition="in" filter="wipe(up)">
                                      <p:cBhvr>
                                        <p:cTn id="24" dur="1000"/>
                                        <p:tgtEl>
                                          <p:spTgt spid="2682883">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682883">
                                            <p:txEl>
                                              <p:pRg st="8" end="8"/>
                                            </p:txEl>
                                          </p:spTgt>
                                        </p:tgtEl>
                                        <p:attrNameLst>
                                          <p:attrName>style.visibility</p:attrName>
                                        </p:attrNameLst>
                                      </p:cBhvr>
                                      <p:to>
                                        <p:strVal val="visible"/>
                                      </p:to>
                                    </p:set>
                                    <p:animEffect transition="in" filter="wipe(up)">
                                      <p:cBhvr>
                                        <p:cTn id="29" dur="1000"/>
                                        <p:tgtEl>
                                          <p:spTgt spid="26828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88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3">
            <a:extLst>
              <a:ext uri="{FF2B5EF4-FFF2-40B4-BE49-F238E27FC236}">
                <a16:creationId xmlns:a16="http://schemas.microsoft.com/office/drawing/2014/main" id="{F45DCCFA-952C-47AA-9B14-B72756908B0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E47AB6C-069D-49D4-AAFE-17D6AD79E7E4}" type="slidenum">
              <a:rPr lang="zh-CN" altLang="en-US" sz="2000"/>
              <a:pPr/>
              <a:t>36</a:t>
            </a:fld>
            <a:endParaRPr lang="en-US" altLang="zh-CN" sz="2000"/>
          </a:p>
        </p:txBody>
      </p:sp>
      <p:sp>
        <p:nvSpPr>
          <p:cNvPr id="54274" name="日期占位符 4">
            <a:extLst>
              <a:ext uri="{FF2B5EF4-FFF2-40B4-BE49-F238E27FC236}">
                <a16:creationId xmlns:a16="http://schemas.microsoft.com/office/drawing/2014/main" id="{D4CB140A-1D5F-4F91-A6D5-7718E4FAB4DF}"/>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6C919CA-13A9-4265-9CCC-F2D90BE4ECF1}" type="datetime1">
              <a:rPr lang="zh-CN" altLang="en-US" sz="1800" smtClean="0"/>
              <a:pPr/>
              <a:t>2024/4/19</a:t>
            </a:fld>
            <a:endParaRPr lang="en-US" altLang="zh-CN" sz="1000"/>
          </a:p>
        </p:txBody>
      </p:sp>
      <p:sp>
        <p:nvSpPr>
          <p:cNvPr id="2597890" name="Rectangle 2">
            <a:extLst>
              <a:ext uri="{FF2B5EF4-FFF2-40B4-BE49-F238E27FC236}">
                <a16:creationId xmlns:a16="http://schemas.microsoft.com/office/drawing/2014/main" id="{D989C0CB-9C1D-AD40-B3F9-299FC78E7EA5}"/>
              </a:ext>
            </a:extLst>
          </p:cNvPr>
          <p:cNvSpPr>
            <a:spLocks noGrp="1" noChangeArrowheads="1"/>
          </p:cNvSpPr>
          <p:nvPr>
            <p:ph type="title"/>
          </p:nvPr>
        </p:nvSpPr>
        <p:spPr/>
        <p:txBody>
          <a:bodyPr/>
          <a:lstStyle/>
          <a:p>
            <a:r>
              <a:rPr lang="zh-CN" altLang="en-US"/>
              <a:t>第</a:t>
            </a:r>
            <a:r>
              <a:rPr lang="en-US" altLang="zh-CN"/>
              <a:t>7</a:t>
            </a:r>
            <a:r>
              <a:rPr lang="zh-CN" altLang="en-US"/>
              <a:t>章  数据库的完整性</a:t>
            </a:r>
          </a:p>
        </p:txBody>
      </p:sp>
      <p:sp>
        <p:nvSpPr>
          <p:cNvPr id="54276" name="Rectangle 3">
            <a:extLst>
              <a:ext uri="{FF2B5EF4-FFF2-40B4-BE49-F238E27FC236}">
                <a16:creationId xmlns:a16="http://schemas.microsoft.com/office/drawing/2014/main" id="{6908B306-A50E-42E8-BFBF-00FE690DD8A7}"/>
              </a:ext>
            </a:extLst>
          </p:cNvPr>
          <p:cNvSpPr>
            <a:spLocks noGrp="1" noChangeArrowheads="1"/>
          </p:cNvSpPr>
          <p:nvPr>
            <p:ph type="body" idx="1"/>
          </p:nvPr>
        </p:nvSpPr>
        <p:spPr>
          <a:xfrm>
            <a:off x="650875" y="1143000"/>
            <a:ext cx="8820150" cy="4484688"/>
          </a:xfrm>
        </p:spPr>
        <p:txBody>
          <a:bodyPr/>
          <a:lstStyle/>
          <a:p>
            <a:pPr>
              <a:lnSpc>
                <a:spcPct val="120000"/>
              </a:lnSpc>
            </a:pPr>
            <a:r>
              <a:rPr lang="en-US" altLang="zh-CN"/>
              <a:t>7.1	数据库的完整性概述</a:t>
            </a:r>
          </a:p>
          <a:p>
            <a:pPr>
              <a:lnSpc>
                <a:spcPct val="120000"/>
              </a:lnSpc>
            </a:pPr>
            <a:r>
              <a:rPr lang="en-US" altLang="zh-CN"/>
              <a:t>7.2	实体完整性</a:t>
            </a:r>
          </a:p>
          <a:p>
            <a:pPr>
              <a:lnSpc>
                <a:spcPct val="120000"/>
              </a:lnSpc>
            </a:pPr>
            <a:r>
              <a:rPr lang="en-US" altLang="zh-CN"/>
              <a:t>7.3	参照完整性</a:t>
            </a:r>
          </a:p>
          <a:p>
            <a:pPr>
              <a:lnSpc>
                <a:spcPct val="120000"/>
              </a:lnSpc>
            </a:pPr>
            <a:r>
              <a:rPr lang="en-US" altLang="zh-CN">
                <a:solidFill>
                  <a:srgbClr val="0000FF"/>
                </a:solidFill>
              </a:rPr>
              <a:t>7.4	用户定义的完整性</a:t>
            </a:r>
          </a:p>
          <a:p>
            <a:pPr>
              <a:lnSpc>
                <a:spcPct val="120000"/>
              </a:lnSpc>
            </a:pPr>
            <a:r>
              <a:rPr lang="en-US" altLang="zh-CN"/>
              <a:t>7.5	触发器</a:t>
            </a:r>
          </a:p>
          <a:p>
            <a:pPr>
              <a:lnSpc>
                <a:spcPct val="120000"/>
              </a:lnSpc>
            </a:pPr>
            <a:r>
              <a:rPr lang="en-US" altLang="zh-CN"/>
              <a:t>7.6	SQL Server中数据库完整性的实现</a:t>
            </a:r>
          </a:p>
          <a:p>
            <a:pPr>
              <a:lnSpc>
                <a:spcPct val="120000"/>
              </a:lnSpc>
            </a:pPr>
            <a:r>
              <a:rPr lang="en-US" altLang="zh-CN"/>
              <a:t>7.7	小结</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3">
            <a:extLst>
              <a:ext uri="{FF2B5EF4-FFF2-40B4-BE49-F238E27FC236}">
                <a16:creationId xmlns:a16="http://schemas.microsoft.com/office/drawing/2014/main" id="{DCC99137-44C0-4497-8738-2282EA95498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FCBFEF7-3D3E-4674-8747-5A13612782BE}" type="slidenum">
              <a:rPr lang="zh-CN" altLang="en-US" sz="2000"/>
              <a:pPr/>
              <a:t>37</a:t>
            </a:fld>
            <a:endParaRPr lang="en-US" altLang="zh-CN" sz="2000"/>
          </a:p>
        </p:txBody>
      </p:sp>
      <p:sp>
        <p:nvSpPr>
          <p:cNvPr id="55298" name="日期占位符 4">
            <a:extLst>
              <a:ext uri="{FF2B5EF4-FFF2-40B4-BE49-F238E27FC236}">
                <a16:creationId xmlns:a16="http://schemas.microsoft.com/office/drawing/2014/main" id="{59D2B9E6-B83D-45D1-A889-7A7AAA40CAC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63F4E66-3E54-44FD-B081-2EB9D33DE678}" type="datetime1">
              <a:rPr lang="zh-CN" altLang="en-US" sz="1800" smtClean="0"/>
              <a:pPr/>
              <a:t>2024/4/19</a:t>
            </a:fld>
            <a:endParaRPr lang="en-US" altLang="zh-CN" sz="1000"/>
          </a:p>
        </p:txBody>
      </p:sp>
      <p:sp>
        <p:nvSpPr>
          <p:cNvPr id="2555906" name="Rectangle 2">
            <a:extLst>
              <a:ext uri="{FF2B5EF4-FFF2-40B4-BE49-F238E27FC236}">
                <a16:creationId xmlns:a16="http://schemas.microsoft.com/office/drawing/2014/main" id="{2E1B5657-A7CF-E648-97C4-32F268C3C58B}"/>
              </a:ext>
            </a:extLst>
          </p:cNvPr>
          <p:cNvSpPr>
            <a:spLocks noGrp="1" noChangeArrowheads="1"/>
          </p:cNvSpPr>
          <p:nvPr>
            <p:ph type="title"/>
          </p:nvPr>
        </p:nvSpPr>
        <p:spPr/>
        <p:txBody>
          <a:bodyPr/>
          <a:lstStyle/>
          <a:p>
            <a:r>
              <a:rPr lang="en-US" altLang="en-US"/>
              <a:t>7.4</a:t>
            </a:r>
            <a:r>
              <a:rPr lang="en-US" altLang="zh-CN"/>
              <a:t> </a:t>
            </a:r>
            <a:r>
              <a:rPr lang="en-US" altLang="en-US"/>
              <a:t>用户定义的完整性</a:t>
            </a:r>
            <a:endParaRPr lang="zh-CN" altLang="en-US"/>
          </a:p>
        </p:txBody>
      </p:sp>
      <p:sp>
        <p:nvSpPr>
          <p:cNvPr id="55300" name="Rectangle 3">
            <a:extLst>
              <a:ext uri="{FF2B5EF4-FFF2-40B4-BE49-F238E27FC236}">
                <a16:creationId xmlns:a16="http://schemas.microsoft.com/office/drawing/2014/main" id="{37D8DC52-BAC5-448B-83FB-00F5938DC360}"/>
              </a:ext>
            </a:extLst>
          </p:cNvPr>
          <p:cNvSpPr>
            <a:spLocks noGrp="1" noChangeArrowheads="1"/>
          </p:cNvSpPr>
          <p:nvPr>
            <p:ph type="body" idx="1"/>
          </p:nvPr>
        </p:nvSpPr>
        <p:spPr>
          <a:xfrm>
            <a:off x="650875" y="1143000"/>
            <a:ext cx="8820150" cy="5121275"/>
          </a:xfrm>
        </p:spPr>
        <p:txBody>
          <a:bodyPr/>
          <a:lstStyle/>
          <a:p>
            <a:r>
              <a:rPr lang="zh-CN" altLang="en-US"/>
              <a:t>用户定义的完整性就是针对</a:t>
            </a:r>
            <a:r>
              <a:rPr lang="zh-CN" altLang="en-US">
                <a:solidFill>
                  <a:srgbClr val="0000FF"/>
                </a:solidFill>
              </a:rPr>
              <a:t>某一具体应用</a:t>
            </a:r>
            <a:r>
              <a:rPr lang="zh-CN" altLang="en-US"/>
              <a:t>的数据必须满足的语义要求 </a:t>
            </a:r>
          </a:p>
          <a:p>
            <a:pPr lvl="1"/>
            <a:r>
              <a:rPr lang="en-US" altLang="zh-CN"/>
              <a:t>RDBMS</a:t>
            </a:r>
            <a:r>
              <a:rPr lang="zh-CN" altLang="en-US"/>
              <a:t>提供，而不必由应用程序承担</a:t>
            </a:r>
          </a:p>
          <a:p>
            <a:r>
              <a:rPr lang="en-US" altLang="zh-CN"/>
              <a:t>7.4.1 </a:t>
            </a:r>
            <a:r>
              <a:rPr lang="zh-CN" altLang="en-US"/>
              <a:t>用户定义完整性定义</a:t>
            </a:r>
          </a:p>
          <a:p>
            <a:pPr lvl="1"/>
            <a:r>
              <a:rPr lang="zh-CN" altLang="en-US"/>
              <a:t>属性上的约束条件的定义</a:t>
            </a:r>
          </a:p>
          <a:p>
            <a:pPr lvl="2"/>
            <a:r>
              <a:rPr lang="zh-CN" altLang="en-US"/>
              <a:t>通常属性上的约束条件包括：唯一</a:t>
            </a:r>
            <a:r>
              <a:rPr lang="en-US" altLang="zh-CN"/>
              <a:t>(UNIQUE)</a:t>
            </a:r>
            <a:r>
              <a:rPr lang="zh-CN" altLang="en-US"/>
              <a:t>、非空</a:t>
            </a:r>
            <a:r>
              <a:rPr lang="en-US" altLang="zh-CN"/>
              <a:t>(NOT NULL)</a:t>
            </a:r>
            <a:r>
              <a:rPr lang="zh-CN" altLang="en-US"/>
              <a:t>、</a:t>
            </a:r>
            <a:r>
              <a:rPr lang="en-US" altLang="zh-CN"/>
              <a:t>CHECK</a:t>
            </a:r>
            <a:r>
              <a:rPr lang="zh-CN" altLang="en-US"/>
              <a:t>约束、默认值</a:t>
            </a:r>
            <a:r>
              <a:rPr lang="en-US" altLang="zh-CN"/>
              <a:t>DEFAULT</a:t>
            </a:r>
            <a:r>
              <a:rPr lang="zh-CN" altLang="en-US"/>
              <a:t>等 </a:t>
            </a:r>
          </a:p>
          <a:p>
            <a:pPr lvl="1"/>
            <a:r>
              <a:rPr lang="zh-CN" altLang="en-US"/>
              <a:t>元组上的约束条件的定义 </a:t>
            </a:r>
          </a:p>
          <a:p>
            <a:pPr lvl="2"/>
            <a:r>
              <a:rPr lang="zh-CN" altLang="en-US"/>
              <a:t>用</a:t>
            </a:r>
            <a:r>
              <a:rPr lang="en-US" altLang="zh-CN"/>
              <a:t>CHECK</a:t>
            </a:r>
            <a:r>
              <a:rPr lang="zh-CN" altLang="en-US"/>
              <a:t>短语定义元组上的约束条件，即元组级的限制，设置不同属性之间的相互约束条件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3">
            <a:extLst>
              <a:ext uri="{FF2B5EF4-FFF2-40B4-BE49-F238E27FC236}">
                <a16:creationId xmlns:a16="http://schemas.microsoft.com/office/drawing/2014/main" id="{704AAE11-E628-4A6F-AA2C-2A43F00E44C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CF33D94-690C-4272-8C6C-6175269176AC}" type="slidenum">
              <a:rPr lang="zh-CN" altLang="en-US" sz="2000"/>
              <a:pPr/>
              <a:t>38</a:t>
            </a:fld>
            <a:endParaRPr lang="en-US" altLang="zh-CN" sz="2000"/>
          </a:p>
        </p:txBody>
      </p:sp>
      <p:sp>
        <p:nvSpPr>
          <p:cNvPr id="56322" name="日期占位符 4">
            <a:extLst>
              <a:ext uri="{FF2B5EF4-FFF2-40B4-BE49-F238E27FC236}">
                <a16:creationId xmlns:a16="http://schemas.microsoft.com/office/drawing/2014/main" id="{B4608BB5-C58A-46B6-8877-960F1CC550C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648DA24-20F4-45D4-8A1D-B6EBDC43B057}" type="datetime1">
              <a:rPr lang="zh-CN" altLang="en-US" sz="1800" smtClean="0"/>
              <a:pPr/>
              <a:t>2024/4/19</a:t>
            </a:fld>
            <a:endParaRPr lang="en-US" altLang="zh-CN" sz="1000"/>
          </a:p>
        </p:txBody>
      </p:sp>
      <p:sp>
        <p:nvSpPr>
          <p:cNvPr id="2562050" name="Rectangle 2">
            <a:extLst>
              <a:ext uri="{FF2B5EF4-FFF2-40B4-BE49-F238E27FC236}">
                <a16:creationId xmlns:a16="http://schemas.microsoft.com/office/drawing/2014/main" id="{639E2EE4-4641-8744-B6B6-B3053B7D3342}"/>
              </a:ext>
            </a:extLst>
          </p:cNvPr>
          <p:cNvSpPr>
            <a:spLocks noGrp="1" noChangeArrowheads="1"/>
          </p:cNvSpPr>
          <p:nvPr>
            <p:ph type="title"/>
          </p:nvPr>
        </p:nvSpPr>
        <p:spPr/>
        <p:txBody>
          <a:bodyPr/>
          <a:lstStyle/>
          <a:p>
            <a:r>
              <a:rPr lang="en-US" altLang="zh-CN"/>
              <a:t>7.4.1 </a:t>
            </a:r>
            <a:r>
              <a:rPr lang="zh-CN" altLang="en-US"/>
              <a:t>用户定义完整性定义</a:t>
            </a:r>
          </a:p>
        </p:txBody>
      </p:sp>
      <p:sp>
        <p:nvSpPr>
          <p:cNvPr id="56324" name="Rectangle 3">
            <a:extLst>
              <a:ext uri="{FF2B5EF4-FFF2-40B4-BE49-F238E27FC236}">
                <a16:creationId xmlns:a16="http://schemas.microsoft.com/office/drawing/2014/main" id="{798F8B47-AEA0-41A3-B902-B4E053692E59}"/>
              </a:ext>
            </a:extLst>
          </p:cNvPr>
          <p:cNvSpPr>
            <a:spLocks noGrp="1" noChangeArrowheads="1"/>
          </p:cNvSpPr>
          <p:nvPr>
            <p:ph type="body" idx="1"/>
          </p:nvPr>
        </p:nvSpPr>
        <p:spPr>
          <a:xfrm>
            <a:off x="650875" y="1143000"/>
            <a:ext cx="8820150" cy="5545138"/>
          </a:xfrm>
        </p:spPr>
        <p:txBody>
          <a:bodyPr/>
          <a:lstStyle/>
          <a:p>
            <a:pPr>
              <a:lnSpc>
                <a:spcPct val="100000"/>
              </a:lnSpc>
              <a:spcBef>
                <a:spcPct val="0"/>
              </a:spcBef>
            </a:pPr>
            <a:r>
              <a:rPr lang="zh-CN" altLang="en-US"/>
              <a:t>元组级的限制可以设置不同属性之间的取值的相互约束条件 </a:t>
            </a:r>
          </a:p>
          <a:p>
            <a:pPr>
              <a:lnSpc>
                <a:spcPct val="100000"/>
              </a:lnSpc>
              <a:spcBef>
                <a:spcPct val="0"/>
              </a:spcBef>
            </a:pPr>
            <a:r>
              <a:rPr lang="zh-CN" altLang="en-US"/>
              <a:t>［例］  当学生的性别是男时，其名字不能以</a:t>
            </a:r>
            <a:r>
              <a:rPr lang="en-US" altLang="zh-CN"/>
              <a:t>Ms.</a:t>
            </a:r>
            <a:r>
              <a:rPr lang="zh-CN" altLang="en-US"/>
              <a:t>打头</a:t>
            </a:r>
          </a:p>
          <a:p>
            <a:pPr>
              <a:lnSpc>
                <a:spcPct val="100000"/>
              </a:lnSpc>
              <a:spcBef>
                <a:spcPct val="0"/>
              </a:spcBef>
              <a:buFont typeface="Wingdings" panose="05000000000000000000" pitchFamily="2" charset="2"/>
              <a:buNone/>
            </a:pPr>
            <a:r>
              <a:rPr lang="zh-CN" altLang="en-US"/>
              <a:t>    </a:t>
            </a:r>
            <a:r>
              <a:rPr lang="en-US" altLang="zh-CN" sz="2400"/>
              <a:t>CREATE TABLE Student</a:t>
            </a:r>
          </a:p>
          <a:p>
            <a:pPr>
              <a:lnSpc>
                <a:spcPct val="100000"/>
              </a:lnSpc>
              <a:spcBef>
                <a:spcPct val="0"/>
              </a:spcBef>
              <a:buFont typeface="Wingdings" panose="05000000000000000000" pitchFamily="2" charset="2"/>
              <a:buNone/>
            </a:pPr>
            <a:r>
              <a:rPr lang="en-US" altLang="zh-CN" sz="2400"/>
              <a:t>         (Sno    CHAR(9)</a:t>
            </a:r>
            <a:r>
              <a:rPr lang="zh-CN" altLang="en-US" sz="2400"/>
              <a:t>， </a:t>
            </a:r>
          </a:p>
          <a:p>
            <a:pPr>
              <a:lnSpc>
                <a:spcPct val="100000"/>
              </a:lnSpc>
              <a:spcBef>
                <a:spcPct val="0"/>
              </a:spcBef>
              <a:buFont typeface="Wingdings" panose="05000000000000000000" pitchFamily="2" charset="2"/>
              <a:buNone/>
            </a:pPr>
            <a:r>
              <a:rPr lang="zh-CN" altLang="en-US" sz="2400"/>
              <a:t>          </a:t>
            </a:r>
            <a:r>
              <a:rPr lang="en-US" altLang="zh-CN" sz="2400"/>
              <a:t>Sname  CHAR(8) NOT NULL</a:t>
            </a:r>
            <a:r>
              <a:rPr lang="zh-CN" altLang="en-US" sz="2400"/>
              <a:t>，</a:t>
            </a:r>
          </a:p>
          <a:p>
            <a:pPr>
              <a:lnSpc>
                <a:spcPct val="100000"/>
              </a:lnSpc>
              <a:spcBef>
                <a:spcPct val="0"/>
              </a:spcBef>
              <a:buFont typeface="Wingdings" panose="05000000000000000000" pitchFamily="2" charset="2"/>
              <a:buNone/>
            </a:pPr>
            <a:r>
              <a:rPr lang="zh-CN" altLang="en-US" sz="2400"/>
              <a:t>          </a:t>
            </a:r>
            <a:r>
              <a:rPr lang="en-US" altLang="zh-CN" sz="2400"/>
              <a:t>Ssex    CHAR(2)</a:t>
            </a:r>
            <a:r>
              <a:rPr lang="zh-CN" altLang="en-US" sz="2400"/>
              <a:t>，          </a:t>
            </a:r>
            <a:r>
              <a:rPr lang="en-US" altLang="zh-CN" sz="2400"/>
              <a:t>Sage   SMALLINT</a:t>
            </a:r>
            <a:r>
              <a:rPr lang="zh-CN" altLang="en-US" sz="2400"/>
              <a:t>，</a:t>
            </a:r>
          </a:p>
          <a:p>
            <a:pPr>
              <a:lnSpc>
                <a:spcPct val="100000"/>
              </a:lnSpc>
              <a:spcBef>
                <a:spcPct val="0"/>
              </a:spcBef>
              <a:buFont typeface="Wingdings" panose="05000000000000000000" pitchFamily="2" charset="2"/>
              <a:buNone/>
            </a:pPr>
            <a:r>
              <a:rPr lang="zh-CN" altLang="en-US" sz="2400"/>
              <a:t>          </a:t>
            </a:r>
            <a:r>
              <a:rPr lang="en-US" altLang="zh-CN" sz="2400"/>
              <a:t>Sdept  CHAR(20)</a:t>
            </a:r>
            <a:r>
              <a:rPr lang="zh-CN" altLang="en-US" sz="2400"/>
              <a:t>，        </a:t>
            </a:r>
            <a:r>
              <a:rPr lang="en-US" altLang="zh-CN" sz="2400"/>
              <a:t>PRIMARY KEY (Sno)</a:t>
            </a:r>
            <a:r>
              <a:rPr lang="zh-CN" altLang="en-US" sz="2400"/>
              <a:t>，</a:t>
            </a:r>
          </a:p>
          <a:p>
            <a:pPr>
              <a:lnSpc>
                <a:spcPct val="100000"/>
              </a:lnSpc>
              <a:spcBef>
                <a:spcPct val="0"/>
              </a:spcBef>
              <a:buFont typeface="Wingdings" panose="05000000000000000000" pitchFamily="2" charset="2"/>
              <a:buNone/>
            </a:pPr>
            <a:r>
              <a:rPr lang="zh-CN" altLang="en-US" sz="2400"/>
              <a:t>          </a:t>
            </a:r>
            <a:r>
              <a:rPr lang="en-US" altLang="zh-CN" sz="2400">
                <a:solidFill>
                  <a:srgbClr val="0000FF"/>
                </a:solidFill>
              </a:rPr>
              <a:t>CHECK (Ssex='</a:t>
            </a:r>
            <a:r>
              <a:rPr lang="zh-CN" altLang="en-US" sz="2400">
                <a:solidFill>
                  <a:srgbClr val="0000FF"/>
                </a:solidFill>
              </a:rPr>
              <a:t>女</a:t>
            </a:r>
            <a:r>
              <a:rPr lang="en-US" altLang="zh-CN" sz="2400">
                <a:solidFill>
                  <a:srgbClr val="0000FF"/>
                </a:solidFill>
              </a:rPr>
              <a:t>' OR Sname NOT LIKE 'Ms.%')</a:t>
            </a:r>
          </a:p>
          <a:p>
            <a:pPr>
              <a:lnSpc>
                <a:spcPct val="100000"/>
              </a:lnSpc>
              <a:spcBef>
                <a:spcPct val="0"/>
              </a:spcBef>
              <a:buFont typeface="Wingdings" panose="05000000000000000000" pitchFamily="2" charset="2"/>
              <a:buNone/>
            </a:pPr>
            <a:r>
              <a:rPr lang="en-US" altLang="zh-CN" sz="2400"/>
              <a:t>    /*</a:t>
            </a:r>
            <a:r>
              <a:rPr lang="zh-CN" altLang="en-US" sz="2400"/>
              <a:t>定义了元组中</a:t>
            </a:r>
            <a:r>
              <a:rPr lang="en-US" altLang="zh-CN" sz="2400"/>
              <a:t>Sname</a:t>
            </a:r>
            <a:r>
              <a:rPr lang="zh-CN" altLang="en-US" sz="2400"/>
              <a:t>和 </a:t>
            </a:r>
            <a:r>
              <a:rPr lang="en-US" altLang="zh-CN" sz="2400"/>
              <a:t>Ssex</a:t>
            </a:r>
            <a:r>
              <a:rPr lang="zh-CN" altLang="en-US" sz="2400"/>
              <a:t>两个属性值之间的约束条件*</a:t>
            </a:r>
            <a:r>
              <a:rPr lang="en-US" altLang="zh-CN" sz="2400"/>
              <a:t>/</a:t>
            </a:r>
          </a:p>
          <a:p>
            <a:pPr>
              <a:lnSpc>
                <a:spcPct val="100000"/>
              </a:lnSpc>
              <a:spcBef>
                <a:spcPct val="0"/>
              </a:spcBef>
              <a:buFont typeface="Wingdings" panose="05000000000000000000" pitchFamily="2" charset="2"/>
              <a:buNone/>
            </a:pPr>
            <a:r>
              <a:rPr lang="en-US" altLang="zh-CN" sz="2400"/>
              <a:t>        )</a:t>
            </a:r>
            <a:r>
              <a:rPr lang="zh-CN" altLang="en-US" sz="2400"/>
              <a:t>；</a:t>
            </a:r>
          </a:p>
          <a:p>
            <a:pPr lvl="1">
              <a:lnSpc>
                <a:spcPct val="100000"/>
              </a:lnSpc>
              <a:spcBef>
                <a:spcPct val="0"/>
              </a:spcBef>
            </a:pPr>
            <a:r>
              <a:rPr lang="zh-CN" altLang="en-US"/>
              <a:t>性别是女性的元组都能通过检查，因</a:t>
            </a:r>
            <a:r>
              <a:rPr lang="en-US" altLang="zh-CN"/>
              <a:t>Ssex=‘</a:t>
            </a:r>
            <a:r>
              <a:rPr lang="zh-CN" altLang="en-US"/>
              <a:t>女’成立</a:t>
            </a:r>
          </a:p>
          <a:p>
            <a:pPr lvl="1">
              <a:lnSpc>
                <a:spcPct val="100000"/>
              </a:lnSpc>
              <a:spcBef>
                <a:spcPct val="0"/>
              </a:spcBef>
            </a:pPr>
            <a:r>
              <a:rPr lang="zh-CN" altLang="en-US"/>
              <a:t>当性别是男性时，要通过检查则名字一定不能以</a:t>
            </a:r>
            <a:r>
              <a:rPr lang="en-US" altLang="zh-CN"/>
              <a:t>Ms.</a:t>
            </a:r>
            <a:r>
              <a:rPr lang="zh-CN" altLang="en-US"/>
              <a:t>打头</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3">
            <a:extLst>
              <a:ext uri="{FF2B5EF4-FFF2-40B4-BE49-F238E27FC236}">
                <a16:creationId xmlns:a16="http://schemas.microsoft.com/office/drawing/2014/main" id="{89DF2049-30CB-4270-8039-D654C88D19D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01D7879-1343-4FBF-9CBB-368FBDE71EF7}" type="slidenum">
              <a:rPr lang="zh-CN" altLang="en-US" sz="2000"/>
              <a:pPr/>
              <a:t>39</a:t>
            </a:fld>
            <a:endParaRPr lang="en-US" altLang="zh-CN" sz="2000"/>
          </a:p>
        </p:txBody>
      </p:sp>
      <p:sp>
        <p:nvSpPr>
          <p:cNvPr id="57346" name="日期占位符 4">
            <a:extLst>
              <a:ext uri="{FF2B5EF4-FFF2-40B4-BE49-F238E27FC236}">
                <a16:creationId xmlns:a16="http://schemas.microsoft.com/office/drawing/2014/main" id="{0CAA6FE0-6D8E-44FF-95A3-05E82CE39A3C}"/>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B47EE26-895A-44FC-95E7-8E7FC76A4E6B}" type="datetime1">
              <a:rPr lang="zh-CN" altLang="en-US" sz="1800" smtClean="0"/>
              <a:pPr/>
              <a:t>2024/4/19</a:t>
            </a:fld>
            <a:endParaRPr lang="en-US" altLang="zh-CN" sz="1000"/>
          </a:p>
        </p:txBody>
      </p:sp>
      <p:sp>
        <p:nvSpPr>
          <p:cNvPr id="2556930" name="Rectangle 2">
            <a:extLst>
              <a:ext uri="{FF2B5EF4-FFF2-40B4-BE49-F238E27FC236}">
                <a16:creationId xmlns:a16="http://schemas.microsoft.com/office/drawing/2014/main" id="{B3EBC544-756E-CA40-A28E-1DEDD46A7F69}"/>
              </a:ext>
            </a:extLst>
          </p:cNvPr>
          <p:cNvSpPr>
            <a:spLocks noGrp="1" noChangeArrowheads="1"/>
          </p:cNvSpPr>
          <p:nvPr>
            <p:ph type="title"/>
          </p:nvPr>
        </p:nvSpPr>
        <p:spPr/>
        <p:txBody>
          <a:bodyPr/>
          <a:lstStyle/>
          <a:p>
            <a:r>
              <a:rPr lang="en-US" altLang="zh-CN"/>
              <a:t>7.4.1 </a:t>
            </a:r>
            <a:r>
              <a:rPr lang="zh-CN" altLang="en-US"/>
              <a:t>用户定义完整性定义</a:t>
            </a:r>
          </a:p>
        </p:txBody>
      </p:sp>
      <p:sp>
        <p:nvSpPr>
          <p:cNvPr id="57348" name="Rectangle 3">
            <a:extLst>
              <a:ext uri="{FF2B5EF4-FFF2-40B4-BE49-F238E27FC236}">
                <a16:creationId xmlns:a16="http://schemas.microsoft.com/office/drawing/2014/main" id="{C84B475F-554A-4A46-9DE6-37D235AEA5D7}"/>
              </a:ext>
            </a:extLst>
          </p:cNvPr>
          <p:cNvSpPr>
            <a:spLocks noGrp="1" noChangeArrowheads="1"/>
          </p:cNvSpPr>
          <p:nvPr>
            <p:ph type="body" idx="1"/>
          </p:nvPr>
        </p:nvSpPr>
        <p:spPr>
          <a:xfrm>
            <a:off x="650875" y="1143000"/>
            <a:ext cx="8820150" cy="4373563"/>
          </a:xfrm>
        </p:spPr>
        <p:txBody>
          <a:bodyPr/>
          <a:lstStyle/>
          <a:p>
            <a:r>
              <a:rPr lang="en-US" altLang="zh-CN"/>
              <a:t>【</a:t>
            </a:r>
            <a:r>
              <a:rPr lang="zh-CN" altLang="en-US"/>
              <a:t>例 </a:t>
            </a:r>
            <a:r>
              <a:rPr lang="en-US" altLang="zh-CN"/>
              <a:t>7‑8】</a:t>
            </a:r>
            <a:r>
              <a:rPr lang="zh-CN" altLang="en-US"/>
              <a:t>创建</a:t>
            </a:r>
            <a:r>
              <a:rPr lang="en-US" altLang="zh-CN"/>
              <a:t>table1</a:t>
            </a:r>
            <a:r>
              <a:rPr lang="zh-CN" altLang="en-US"/>
              <a:t>，指定</a:t>
            </a:r>
            <a:r>
              <a:rPr lang="en-US" altLang="zh-CN"/>
              <a:t>c1</a:t>
            </a:r>
            <a:r>
              <a:rPr lang="zh-CN" altLang="en-US"/>
              <a:t>字段不能包含重复值，</a:t>
            </a:r>
            <a:r>
              <a:rPr lang="en-US" altLang="zh-CN"/>
              <a:t>c2</a:t>
            </a:r>
            <a:r>
              <a:rPr lang="zh-CN" altLang="en-US"/>
              <a:t>字段只能取特定值。</a:t>
            </a:r>
          </a:p>
          <a:p>
            <a:pPr lvl="2">
              <a:spcBef>
                <a:spcPct val="10000"/>
              </a:spcBef>
              <a:buFont typeface="Wingdings" panose="05000000000000000000" pitchFamily="2" charset="2"/>
              <a:buNone/>
            </a:pPr>
            <a:r>
              <a:rPr lang="en-US" altLang="zh-CN" sz="2400"/>
              <a:t>CREATE TABLE table1</a:t>
            </a:r>
          </a:p>
          <a:p>
            <a:pPr lvl="2">
              <a:spcBef>
                <a:spcPct val="10000"/>
              </a:spcBef>
              <a:buFont typeface="Wingdings" panose="05000000000000000000" pitchFamily="2" charset="2"/>
              <a:buNone/>
            </a:pPr>
            <a:r>
              <a:rPr lang="en-US" altLang="zh-CN" sz="2400"/>
              <a:t>   (   c1  CHAR(2) UNIQUE</a:t>
            </a:r>
            <a:r>
              <a:rPr lang="zh-CN" altLang="en-US" sz="2400"/>
              <a:t>，</a:t>
            </a:r>
          </a:p>
          <a:p>
            <a:pPr lvl="2">
              <a:spcBef>
                <a:spcPct val="10000"/>
              </a:spcBef>
              <a:buFont typeface="Wingdings" panose="05000000000000000000" pitchFamily="2" charset="2"/>
              <a:buNone/>
            </a:pPr>
            <a:r>
              <a:rPr lang="zh-CN" altLang="en-US" sz="2400"/>
              <a:t>       </a:t>
            </a:r>
            <a:r>
              <a:rPr lang="en-US" altLang="zh-CN" sz="2400"/>
              <a:t>c2  CHAR(4) CHECK (c2 IN ('0000', '0001', '0002', '0003')), </a:t>
            </a:r>
          </a:p>
          <a:p>
            <a:pPr lvl="2">
              <a:spcBef>
                <a:spcPct val="10000"/>
              </a:spcBef>
              <a:buFont typeface="Wingdings" panose="05000000000000000000" pitchFamily="2" charset="2"/>
              <a:buNone/>
            </a:pPr>
            <a:r>
              <a:rPr lang="en-US" altLang="zh-CN" sz="2400"/>
              <a:t>       c3  INT  DEFAULT 1</a:t>
            </a:r>
          </a:p>
          <a:p>
            <a:pPr lvl="2">
              <a:spcBef>
                <a:spcPct val="10000"/>
              </a:spcBef>
              <a:buFont typeface="Wingdings" panose="05000000000000000000" pitchFamily="2" charset="2"/>
              <a:buNone/>
            </a:pPr>
            <a:r>
              <a:rPr lang="en-US" altLang="zh-CN" sz="2400"/>
              <a:t>   ) </a:t>
            </a:r>
          </a:p>
          <a:p>
            <a:r>
              <a:rPr lang="zh-CN" altLang="en-US"/>
              <a:t>违约处理</a:t>
            </a:r>
          </a:p>
          <a:p>
            <a:pPr lvl="1"/>
            <a:r>
              <a:rPr lang="zh-CN" altLang="en-US"/>
              <a:t>插入元组或修改属性的值时，</a:t>
            </a:r>
            <a:r>
              <a:rPr lang="en-US" altLang="zh-CN"/>
              <a:t>RDBMS</a:t>
            </a:r>
            <a:r>
              <a:rPr lang="zh-CN" altLang="en-US"/>
              <a:t>检查元组上的约束条件是否被满足，如果不满足则</a:t>
            </a:r>
            <a:r>
              <a:rPr lang="zh-CN" altLang="en-US">
                <a:solidFill>
                  <a:srgbClr val="0000FF"/>
                </a:solidFill>
              </a:rPr>
              <a:t>拒绝执行</a:t>
            </a:r>
            <a:r>
              <a:rPr lang="zh-CN" alt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a:extLst>
              <a:ext uri="{FF2B5EF4-FFF2-40B4-BE49-F238E27FC236}">
                <a16:creationId xmlns:a16="http://schemas.microsoft.com/office/drawing/2014/main" id="{81741B1A-0CD2-470F-822A-577962513F9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9E205E1-D836-44CD-B8B7-DD88E86AE3AA}" type="slidenum">
              <a:rPr lang="zh-CN" altLang="en-US" sz="2000"/>
              <a:pPr/>
              <a:t>4</a:t>
            </a:fld>
            <a:endParaRPr lang="en-US" altLang="zh-CN" sz="2000"/>
          </a:p>
        </p:txBody>
      </p:sp>
      <p:sp>
        <p:nvSpPr>
          <p:cNvPr id="18434" name="日期占位符 4">
            <a:extLst>
              <a:ext uri="{FF2B5EF4-FFF2-40B4-BE49-F238E27FC236}">
                <a16:creationId xmlns:a16="http://schemas.microsoft.com/office/drawing/2014/main" id="{01764152-86C1-410C-B4E4-DFD9EF82295D}"/>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4767530-FB7B-4B64-B207-2F001BFE95C5}" type="datetime1">
              <a:rPr lang="zh-CN" altLang="en-US" sz="1800" smtClean="0"/>
              <a:pPr/>
              <a:t>2024/4/19</a:t>
            </a:fld>
            <a:endParaRPr lang="en-US" altLang="zh-CN" sz="1000"/>
          </a:p>
        </p:txBody>
      </p:sp>
      <p:sp>
        <p:nvSpPr>
          <p:cNvPr id="2591746" name="Rectangle 2">
            <a:extLst>
              <a:ext uri="{FF2B5EF4-FFF2-40B4-BE49-F238E27FC236}">
                <a16:creationId xmlns:a16="http://schemas.microsoft.com/office/drawing/2014/main" id="{04623B38-B7DD-054C-B7C8-AA97F70CDDF2}"/>
              </a:ext>
            </a:extLst>
          </p:cNvPr>
          <p:cNvSpPr>
            <a:spLocks noGrp="1" noChangeArrowheads="1"/>
          </p:cNvSpPr>
          <p:nvPr>
            <p:ph type="title"/>
          </p:nvPr>
        </p:nvSpPr>
        <p:spPr/>
        <p:txBody>
          <a:bodyPr/>
          <a:lstStyle/>
          <a:p>
            <a:r>
              <a:rPr lang="en-US" altLang="zh-CN"/>
              <a:t>7.1 数据库的完整性概述</a:t>
            </a:r>
            <a:endParaRPr lang="zh-CN" altLang="en-US"/>
          </a:p>
        </p:txBody>
      </p:sp>
      <p:sp>
        <p:nvSpPr>
          <p:cNvPr id="18436" name="Rectangle 3">
            <a:extLst>
              <a:ext uri="{FF2B5EF4-FFF2-40B4-BE49-F238E27FC236}">
                <a16:creationId xmlns:a16="http://schemas.microsoft.com/office/drawing/2014/main" id="{73B99983-13EA-42E3-A348-AA8D5D4D9577}"/>
              </a:ext>
            </a:extLst>
          </p:cNvPr>
          <p:cNvSpPr>
            <a:spLocks noGrp="1" noChangeArrowheads="1"/>
          </p:cNvSpPr>
          <p:nvPr>
            <p:ph type="body" idx="1"/>
          </p:nvPr>
        </p:nvSpPr>
        <p:spPr>
          <a:xfrm>
            <a:off x="650875" y="1143000"/>
            <a:ext cx="8820150" cy="4479925"/>
          </a:xfrm>
        </p:spPr>
        <p:txBody>
          <a:bodyPr/>
          <a:lstStyle/>
          <a:p>
            <a:r>
              <a:rPr lang="zh-CN" altLang="en-US"/>
              <a:t>数据库的完整性是一种语义概念，</a:t>
            </a:r>
          </a:p>
          <a:p>
            <a:pPr lvl="1"/>
            <a:r>
              <a:rPr lang="zh-CN" altLang="en-US"/>
              <a:t>防止数据库中存在</a:t>
            </a:r>
          </a:p>
          <a:p>
            <a:pPr lvl="2"/>
            <a:r>
              <a:rPr lang="zh-CN" altLang="en-US"/>
              <a:t>不符合语义的数据，</a:t>
            </a:r>
          </a:p>
          <a:p>
            <a:pPr lvl="2"/>
            <a:r>
              <a:rPr lang="zh-CN" altLang="en-US"/>
              <a:t>不正确的数据</a:t>
            </a:r>
          </a:p>
          <a:p>
            <a:pPr lvl="1"/>
            <a:r>
              <a:rPr lang="zh-CN" altLang="en-US"/>
              <a:t>保证数据库中数据的质量。 </a:t>
            </a:r>
          </a:p>
          <a:p>
            <a:pPr>
              <a:lnSpc>
                <a:spcPct val="80000"/>
              </a:lnSpc>
            </a:pPr>
            <a:r>
              <a:rPr lang="zh-CN" altLang="en-US"/>
              <a:t>为维护数据库的完整性，</a:t>
            </a:r>
            <a:r>
              <a:rPr lang="en-US" altLang="zh-CN"/>
              <a:t>DBMS</a:t>
            </a:r>
            <a:r>
              <a:rPr lang="zh-CN" altLang="en-US"/>
              <a:t>必须：</a:t>
            </a:r>
          </a:p>
          <a:p>
            <a:pPr lvl="1">
              <a:lnSpc>
                <a:spcPct val="80000"/>
              </a:lnSpc>
            </a:pPr>
            <a:r>
              <a:rPr lang="zh-CN" altLang="en-US"/>
              <a:t>提供定义完整性约束条件的机制</a:t>
            </a:r>
          </a:p>
          <a:p>
            <a:pPr lvl="1">
              <a:lnSpc>
                <a:spcPct val="80000"/>
              </a:lnSpc>
            </a:pPr>
            <a:r>
              <a:rPr lang="zh-CN" altLang="en-US"/>
              <a:t>提供完整性检查的方法</a:t>
            </a:r>
          </a:p>
          <a:p>
            <a:pPr lvl="1">
              <a:lnSpc>
                <a:spcPct val="80000"/>
              </a:lnSpc>
            </a:pPr>
            <a:r>
              <a:rPr lang="zh-CN" altLang="en-US"/>
              <a:t>违约处理</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3">
            <a:extLst>
              <a:ext uri="{FF2B5EF4-FFF2-40B4-BE49-F238E27FC236}">
                <a16:creationId xmlns:a16="http://schemas.microsoft.com/office/drawing/2014/main" id="{71CEE884-BD25-45C1-B674-AACA6351FE16}"/>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3E4C27C-2F60-494F-9EFB-6E14DB07038D}" type="slidenum">
              <a:rPr lang="zh-CN" altLang="en-US" sz="2000"/>
              <a:pPr/>
              <a:t>40</a:t>
            </a:fld>
            <a:endParaRPr lang="en-US" altLang="zh-CN" sz="2000"/>
          </a:p>
        </p:txBody>
      </p:sp>
      <p:sp>
        <p:nvSpPr>
          <p:cNvPr id="58370" name="日期占位符 4">
            <a:extLst>
              <a:ext uri="{FF2B5EF4-FFF2-40B4-BE49-F238E27FC236}">
                <a16:creationId xmlns:a16="http://schemas.microsoft.com/office/drawing/2014/main" id="{E5A079D0-CDF5-405E-B402-F7D0EE6E1E2D}"/>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624D96A-0E26-4A62-AED7-A50C4E194332}" type="datetime1">
              <a:rPr lang="zh-CN" altLang="en-US" sz="1800" smtClean="0"/>
              <a:pPr/>
              <a:t>2024/4/19</a:t>
            </a:fld>
            <a:endParaRPr lang="en-US" altLang="zh-CN" sz="1000"/>
          </a:p>
        </p:txBody>
      </p:sp>
      <p:sp>
        <p:nvSpPr>
          <p:cNvPr id="2565122" name="Rectangle 2">
            <a:extLst>
              <a:ext uri="{FF2B5EF4-FFF2-40B4-BE49-F238E27FC236}">
                <a16:creationId xmlns:a16="http://schemas.microsoft.com/office/drawing/2014/main" id="{92559724-C255-A543-BC79-15E496984A90}"/>
              </a:ext>
            </a:extLst>
          </p:cNvPr>
          <p:cNvSpPr>
            <a:spLocks noGrp="1" noChangeArrowheads="1"/>
          </p:cNvSpPr>
          <p:nvPr>
            <p:ph type="title"/>
          </p:nvPr>
        </p:nvSpPr>
        <p:spPr/>
        <p:txBody>
          <a:bodyPr/>
          <a:lstStyle/>
          <a:p>
            <a:r>
              <a:rPr lang="zh-CN" altLang="en-US"/>
              <a:t>完整性约束命名子句</a:t>
            </a:r>
          </a:p>
        </p:txBody>
      </p:sp>
      <p:sp>
        <p:nvSpPr>
          <p:cNvPr id="58372" name="Rectangle 3">
            <a:extLst>
              <a:ext uri="{FF2B5EF4-FFF2-40B4-BE49-F238E27FC236}">
                <a16:creationId xmlns:a16="http://schemas.microsoft.com/office/drawing/2014/main" id="{0DE8F97D-0D24-42D2-A1C2-EE2C86D9FC58}"/>
              </a:ext>
            </a:extLst>
          </p:cNvPr>
          <p:cNvSpPr>
            <a:spLocks noGrp="1" noChangeArrowheads="1"/>
          </p:cNvSpPr>
          <p:nvPr>
            <p:ph type="body" idx="1"/>
          </p:nvPr>
        </p:nvSpPr>
        <p:spPr>
          <a:xfrm>
            <a:off x="650875" y="1143000"/>
            <a:ext cx="8820150" cy="3051175"/>
          </a:xfrm>
        </p:spPr>
        <p:txBody>
          <a:bodyPr/>
          <a:lstStyle/>
          <a:p>
            <a:r>
              <a:rPr lang="zh-CN" altLang="en-US"/>
              <a:t>定义</a:t>
            </a:r>
            <a:r>
              <a:rPr lang="en-US" altLang="zh-CN"/>
              <a:t>CONSTRAINT </a:t>
            </a:r>
            <a:r>
              <a:rPr lang="zh-CN" altLang="en-US"/>
              <a:t>约束</a:t>
            </a:r>
          </a:p>
          <a:p>
            <a:pPr lvl="1"/>
            <a:r>
              <a:rPr lang="en-US" altLang="zh-CN"/>
              <a:t>CONSTRAINT &lt;</a:t>
            </a:r>
            <a:r>
              <a:rPr lang="zh-CN" altLang="en-US"/>
              <a:t>完整性约束条件名</a:t>
            </a:r>
            <a:r>
              <a:rPr lang="en-US" altLang="zh-CN"/>
              <a:t>&gt;</a:t>
            </a:r>
          </a:p>
          <a:p>
            <a:pPr lvl="1">
              <a:buFontTx/>
              <a:buNone/>
            </a:pPr>
            <a:r>
              <a:rPr lang="zh-CN" altLang="en-US"/>
              <a:t>［</a:t>
            </a:r>
            <a:r>
              <a:rPr lang="en-US" altLang="zh-CN"/>
              <a:t>PRIMARY KEY</a:t>
            </a:r>
            <a:r>
              <a:rPr lang="zh-CN" altLang="en-US"/>
              <a:t>短语 </a:t>
            </a:r>
          </a:p>
          <a:p>
            <a:pPr lvl="1">
              <a:buFontTx/>
              <a:buNone/>
            </a:pPr>
            <a:r>
              <a:rPr lang="zh-CN" altLang="en-US"/>
              <a:t>      </a:t>
            </a:r>
            <a:r>
              <a:rPr lang="en-US" altLang="zh-CN"/>
              <a:t>|  FOREIGN KEY</a:t>
            </a:r>
            <a:r>
              <a:rPr lang="zh-CN" altLang="en-US"/>
              <a:t>短语  </a:t>
            </a:r>
          </a:p>
          <a:p>
            <a:pPr lvl="1">
              <a:buFontTx/>
              <a:buNone/>
            </a:pPr>
            <a:r>
              <a:rPr lang="zh-CN" altLang="en-US"/>
              <a:t>      </a:t>
            </a:r>
            <a:r>
              <a:rPr lang="en-US" altLang="zh-CN"/>
              <a:t>|  CHECK</a:t>
            </a:r>
            <a:r>
              <a:rPr lang="zh-CN" altLang="en-US"/>
              <a:t>短语］</a:t>
            </a:r>
          </a:p>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3">
            <a:extLst>
              <a:ext uri="{FF2B5EF4-FFF2-40B4-BE49-F238E27FC236}">
                <a16:creationId xmlns:a16="http://schemas.microsoft.com/office/drawing/2014/main" id="{6AB51F25-0C65-400D-97F0-A8101EB2EBC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663256A-0349-4D13-BC0F-9989FAB9A542}" type="slidenum">
              <a:rPr lang="zh-CN" altLang="en-US" sz="2000"/>
              <a:pPr/>
              <a:t>41</a:t>
            </a:fld>
            <a:endParaRPr lang="en-US" altLang="zh-CN" sz="2000"/>
          </a:p>
        </p:txBody>
      </p:sp>
      <p:sp>
        <p:nvSpPr>
          <p:cNvPr id="59394" name="日期占位符 4">
            <a:extLst>
              <a:ext uri="{FF2B5EF4-FFF2-40B4-BE49-F238E27FC236}">
                <a16:creationId xmlns:a16="http://schemas.microsoft.com/office/drawing/2014/main" id="{26743605-573B-4FB1-B042-F50CD338952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792909F-064B-40D8-AAAA-7095DAEB99A2}" type="datetime1">
              <a:rPr lang="zh-CN" altLang="en-US" sz="1800" smtClean="0"/>
              <a:pPr/>
              <a:t>2024/4/19</a:t>
            </a:fld>
            <a:endParaRPr lang="en-US" altLang="zh-CN" sz="1000"/>
          </a:p>
        </p:txBody>
      </p:sp>
      <p:sp>
        <p:nvSpPr>
          <p:cNvPr id="2566146" name="Rectangle 2">
            <a:extLst>
              <a:ext uri="{FF2B5EF4-FFF2-40B4-BE49-F238E27FC236}">
                <a16:creationId xmlns:a16="http://schemas.microsoft.com/office/drawing/2014/main" id="{38E6DDAA-DACE-404B-ACC3-D231A06572F7}"/>
              </a:ext>
            </a:extLst>
          </p:cNvPr>
          <p:cNvSpPr>
            <a:spLocks noGrp="1" noChangeArrowheads="1"/>
          </p:cNvSpPr>
          <p:nvPr>
            <p:ph type="title"/>
          </p:nvPr>
        </p:nvSpPr>
        <p:spPr/>
        <p:txBody>
          <a:bodyPr/>
          <a:lstStyle/>
          <a:p>
            <a:r>
              <a:rPr lang="zh-CN" altLang="en-US"/>
              <a:t>完整性约束命名子句</a:t>
            </a:r>
          </a:p>
        </p:txBody>
      </p:sp>
      <p:sp>
        <p:nvSpPr>
          <p:cNvPr id="59396" name="Rectangle 3">
            <a:extLst>
              <a:ext uri="{FF2B5EF4-FFF2-40B4-BE49-F238E27FC236}">
                <a16:creationId xmlns:a16="http://schemas.microsoft.com/office/drawing/2014/main" id="{F564B7F3-DBA3-4DFD-82C5-24984B82202C}"/>
              </a:ext>
            </a:extLst>
          </p:cNvPr>
          <p:cNvSpPr>
            <a:spLocks noGrp="1" noChangeArrowheads="1"/>
          </p:cNvSpPr>
          <p:nvPr>
            <p:ph type="body" idx="1"/>
          </p:nvPr>
        </p:nvSpPr>
        <p:spPr>
          <a:xfrm>
            <a:off x="650875" y="1143000"/>
            <a:ext cx="8820150" cy="5486400"/>
          </a:xfrm>
        </p:spPr>
        <p:txBody>
          <a:bodyPr/>
          <a:lstStyle/>
          <a:p>
            <a:pPr>
              <a:buFont typeface="Wingdings" panose="05000000000000000000" pitchFamily="2" charset="2"/>
              <a:buNone/>
            </a:pPr>
            <a:r>
              <a:rPr lang="zh-CN" altLang="en-US" sz="2400"/>
              <a:t>［例］  建立学生登记表</a:t>
            </a:r>
            <a:r>
              <a:rPr lang="en-US" altLang="zh-CN" sz="2400"/>
              <a:t>Student</a:t>
            </a:r>
            <a:r>
              <a:rPr lang="zh-CN" altLang="en-US" sz="2400"/>
              <a:t>，要求学号在</a:t>
            </a:r>
            <a:r>
              <a:rPr lang="en-US" altLang="zh-CN" sz="2400"/>
              <a:t>90000~99999</a:t>
            </a:r>
            <a:r>
              <a:rPr lang="zh-CN" altLang="en-US" sz="2400"/>
              <a:t>之间，姓名不能取空值，年龄小于</a:t>
            </a:r>
            <a:r>
              <a:rPr lang="en-US" altLang="zh-CN" sz="2400"/>
              <a:t>30</a:t>
            </a:r>
            <a:r>
              <a:rPr lang="zh-CN" altLang="en-US" sz="2400"/>
              <a:t>，性别只能是</a:t>
            </a:r>
            <a:r>
              <a:rPr lang="zh-CN" altLang="en-US" sz="2400">
                <a:latin typeface="Arial" panose="020B0604020202020204" pitchFamily="34" charset="0"/>
              </a:rPr>
              <a:t>“</a:t>
            </a:r>
            <a:r>
              <a:rPr lang="zh-CN" altLang="en-US" sz="2400"/>
              <a:t>男</a:t>
            </a:r>
            <a:r>
              <a:rPr lang="zh-CN" altLang="en-US" sz="2400">
                <a:latin typeface="Arial" panose="020B0604020202020204" pitchFamily="34" charset="0"/>
              </a:rPr>
              <a:t>”</a:t>
            </a:r>
            <a:r>
              <a:rPr lang="zh-CN" altLang="en-US" sz="2400"/>
              <a:t>或</a:t>
            </a:r>
            <a:r>
              <a:rPr lang="zh-CN" altLang="en-US" sz="2400">
                <a:latin typeface="Arial" panose="020B0604020202020204" pitchFamily="34" charset="0"/>
              </a:rPr>
              <a:t>“</a:t>
            </a:r>
            <a:r>
              <a:rPr lang="zh-CN" altLang="en-US" sz="2400"/>
              <a:t>女</a:t>
            </a:r>
            <a:r>
              <a:rPr lang="zh-CN" altLang="en-US" sz="2400">
                <a:latin typeface="Arial" panose="020B0604020202020204" pitchFamily="34" charset="0"/>
              </a:rPr>
              <a:t>”</a:t>
            </a:r>
            <a:r>
              <a:rPr lang="zh-CN" altLang="en-US" sz="2400"/>
              <a:t>。</a:t>
            </a:r>
          </a:p>
          <a:p>
            <a:pPr>
              <a:lnSpc>
                <a:spcPct val="60000"/>
              </a:lnSpc>
              <a:buFont typeface="Wingdings" panose="05000000000000000000" pitchFamily="2" charset="2"/>
              <a:buNone/>
            </a:pPr>
            <a:r>
              <a:rPr lang="zh-CN" altLang="en-US" sz="2400"/>
              <a:t>    </a:t>
            </a:r>
            <a:r>
              <a:rPr lang="en-US" altLang="zh-CN" sz="2400"/>
              <a:t>CREATE TABLE Student</a:t>
            </a:r>
          </a:p>
          <a:p>
            <a:pPr>
              <a:lnSpc>
                <a:spcPct val="60000"/>
              </a:lnSpc>
              <a:buFont typeface="Wingdings" panose="05000000000000000000" pitchFamily="2" charset="2"/>
              <a:buNone/>
            </a:pPr>
            <a:r>
              <a:rPr lang="en-US" altLang="zh-CN" sz="2400"/>
              <a:t>      (Sno  NUMERIC(6)</a:t>
            </a:r>
          </a:p>
          <a:p>
            <a:pPr>
              <a:lnSpc>
                <a:spcPct val="60000"/>
              </a:lnSpc>
              <a:buFont typeface="Wingdings" panose="05000000000000000000" pitchFamily="2" charset="2"/>
              <a:buNone/>
            </a:pPr>
            <a:r>
              <a:rPr lang="en-US" altLang="zh-CN" sz="2400"/>
              <a:t>        </a:t>
            </a:r>
            <a:r>
              <a:rPr lang="en-US" altLang="zh-CN" sz="2400">
                <a:solidFill>
                  <a:srgbClr val="0000FF"/>
                </a:solidFill>
              </a:rPr>
              <a:t>CONSTRAINT C1 CHECK (Sno BETWEEN 90000 AND 99999)</a:t>
            </a:r>
            <a:r>
              <a:rPr lang="zh-CN" altLang="en-US" sz="2400"/>
              <a:t>，</a:t>
            </a:r>
          </a:p>
          <a:p>
            <a:pPr>
              <a:lnSpc>
                <a:spcPct val="60000"/>
              </a:lnSpc>
              <a:buFont typeface="Wingdings" panose="05000000000000000000" pitchFamily="2" charset="2"/>
              <a:buNone/>
            </a:pPr>
            <a:r>
              <a:rPr lang="zh-CN" altLang="en-US" sz="2400"/>
              <a:t>        </a:t>
            </a:r>
            <a:r>
              <a:rPr lang="en-US" altLang="zh-CN" sz="2400"/>
              <a:t>Sname  CHAR(20)  </a:t>
            </a:r>
          </a:p>
          <a:p>
            <a:pPr>
              <a:lnSpc>
                <a:spcPct val="60000"/>
              </a:lnSpc>
              <a:buFont typeface="Wingdings" panose="05000000000000000000" pitchFamily="2" charset="2"/>
              <a:buNone/>
            </a:pPr>
            <a:r>
              <a:rPr lang="en-US" altLang="zh-CN" sz="2400"/>
              <a:t>        </a:t>
            </a:r>
            <a:r>
              <a:rPr lang="en-US" altLang="zh-CN" sz="2400">
                <a:solidFill>
                  <a:srgbClr val="0000FF"/>
                </a:solidFill>
              </a:rPr>
              <a:t>CONSTRAINT C2 NOT NULL</a:t>
            </a:r>
            <a:r>
              <a:rPr lang="zh-CN" altLang="en-US" sz="2400"/>
              <a:t>，</a:t>
            </a:r>
          </a:p>
          <a:p>
            <a:pPr>
              <a:lnSpc>
                <a:spcPct val="60000"/>
              </a:lnSpc>
              <a:buFont typeface="Wingdings" panose="05000000000000000000" pitchFamily="2" charset="2"/>
              <a:buNone/>
            </a:pPr>
            <a:r>
              <a:rPr lang="zh-CN" altLang="en-US" sz="2400"/>
              <a:t>        </a:t>
            </a:r>
            <a:r>
              <a:rPr lang="en-US" altLang="zh-CN" sz="2400"/>
              <a:t>Sage  NUMERIC(3)</a:t>
            </a:r>
          </a:p>
          <a:p>
            <a:pPr>
              <a:lnSpc>
                <a:spcPct val="60000"/>
              </a:lnSpc>
              <a:buFont typeface="Wingdings" panose="05000000000000000000" pitchFamily="2" charset="2"/>
              <a:buNone/>
            </a:pPr>
            <a:r>
              <a:rPr lang="en-US" altLang="zh-CN" sz="2400"/>
              <a:t>        </a:t>
            </a:r>
            <a:r>
              <a:rPr lang="en-US" altLang="zh-CN" sz="2400">
                <a:solidFill>
                  <a:srgbClr val="0000FF"/>
                </a:solidFill>
              </a:rPr>
              <a:t>CONSTRAINT C3 CHECK (Sage &lt; 30)</a:t>
            </a:r>
            <a:r>
              <a:rPr lang="zh-CN" altLang="en-US" sz="2400"/>
              <a:t>，</a:t>
            </a:r>
          </a:p>
          <a:p>
            <a:pPr>
              <a:lnSpc>
                <a:spcPct val="60000"/>
              </a:lnSpc>
              <a:buFont typeface="Wingdings" panose="05000000000000000000" pitchFamily="2" charset="2"/>
              <a:buNone/>
            </a:pPr>
            <a:r>
              <a:rPr lang="zh-CN" altLang="en-US" sz="2400"/>
              <a:t>        </a:t>
            </a:r>
            <a:r>
              <a:rPr lang="en-US" altLang="zh-CN" sz="2400"/>
              <a:t>Ssex  CHAR(2)</a:t>
            </a:r>
          </a:p>
          <a:p>
            <a:pPr>
              <a:lnSpc>
                <a:spcPct val="60000"/>
              </a:lnSpc>
              <a:buFont typeface="Wingdings" panose="05000000000000000000" pitchFamily="2" charset="2"/>
              <a:buNone/>
            </a:pPr>
            <a:r>
              <a:rPr lang="en-US" altLang="zh-CN" sz="2400"/>
              <a:t>        </a:t>
            </a:r>
            <a:r>
              <a:rPr lang="en-US" altLang="zh-CN" sz="2400">
                <a:solidFill>
                  <a:srgbClr val="0000FF"/>
                </a:solidFill>
              </a:rPr>
              <a:t>CONSTRAINT C4 CHECK (Ssex IN ( '</a:t>
            </a:r>
            <a:r>
              <a:rPr lang="zh-CN" altLang="en-US" sz="2400">
                <a:solidFill>
                  <a:srgbClr val="0000FF"/>
                </a:solidFill>
              </a:rPr>
              <a:t>男</a:t>
            </a:r>
            <a:r>
              <a:rPr lang="en-US" altLang="zh-CN" sz="2400">
                <a:solidFill>
                  <a:srgbClr val="0000FF"/>
                </a:solidFill>
              </a:rPr>
              <a:t>'</a:t>
            </a:r>
            <a:r>
              <a:rPr lang="zh-CN" altLang="en-US" sz="2400">
                <a:solidFill>
                  <a:srgbClr val="0000FF"/>
                </a:solidFill>
              </a:rPr>
              <a:t>，</a:t>
            </a:r>
            <a:r>
              <a:rPr lang="en-US" altLang="zh-CN" sz="2400">
                <a:solidFill>
                  <a:srgbClr val="0000FF"/>
                </a:solidFill>
              </a:rPr>
              <a:t>'</a:t>
            </a:r>
            <a:r>
              <a:rPr lang="zh-CN" altLang="en-US" sz="2400">
                <a:solidFill>
                  <a:srgbClr val="0000FF"/>
                </a:solidFill>
              </a:rPr>
              <a:t>女</a:t>
            </a:r>
            <a:r>
              <a:rPr lang="en-US" altLang="zh-CN" sz="2400">
                <a:solidFill>
                  <a:srgbClr val="0000FF"/>
                </a:solidFill>
              </a:rPr>
              <a:t>'))</a:t>
            </a:r>
            <a:r>
              <a:rPr lang="zh-CN" altLang="en-US" sz="2400">
                <a:solidFill>
                  <a:srgbClr val="0000FF"/>
                </a:solidFill>
              </a:rPr>
              <a:t>，</a:t>
            </a:r>
          </a:p>
          <a:p>
            <a:pPr>
              <a:lnSpc>
                <a:spcPct val="60000"/>
              </a:lnSpc>
              <a:buFont typeface="Wingdings" panose="05000000000000000000" pitchFamily="2" charset="2"/>
              <a:buNone/>
            </a:pPr>
            <a:r>
              <a:rPr lang="zh-CN" altLang="en-US" sz="2400">
                <a:solidFill>
                  <a:srgbClr val="0000FF"/>
                </a:solidFill>
              </a:rPr>
              <a:t>        </a:t>
            </a:r>
            <a:r>
              <a:rPr lang="en-US" altLang="zh-CN" sz="2400">
                <a:solidFill>
                  <a:srgbClr val="0000FF"/>
                </a:solidFill>
              </a:rPr>
              <a:t>CONSTRAINT StudentKey PRIMARY KEY(Sno)</a:t>
            </a:r>
          </a:p>
          <a:p>
            <a:pPr>
              <a:lnSpc>
                <a:spcPct val="60000"/>
              </a:lnSpc>
              <a:buFont typeface="Wingdings" panose="05000000000000000000" pitchFamily="2" charset="2"/>
              <a:buNone/>
            </a:pPr>
            <a:r>
              <a:rPr lang="en-US" altLang="zh-CN" sz="2400"/>
              <a:t>      )</a:t>
            </a:r>
            <a:r>
              <a:rPr lang="zh-CN" altLang="en-US" sz="2400"/>
              <a:t>；</a:t>
            </a:r>
          </a:p>
          <a:p>
            <a:pPr lvl="1">
              <a:buFont typeface="Wingdings" panose="05000000000000000000" pitchFamily="2" charset="2"/>
              <a:buChar char="Ø"/>
            </a:pPr>
            <a:r>
              <a:rPr lang="zh-CN" altLang="en-US" sz="2400"/>
              <a:t>在</a:t>
            </a:r>
            <a:r>
              <a:rPr lang="en-US" altLang="zh-CN" sz="2400"/>
              <a:t>Student</a:t>
            </a:r>
            <a:r>
              <a:rPr lang="zh-CN" altLang="en-US" sz="2400"/>
              <a:t>表上建立了</a:t>
            </a:r>
            <a:r>
              <a:rPr lang="en-US" altLang="zh-CN" sz="2400"/>
              <a:t>5</a:t>
            </a:r>
            <a:r>
              <a:rPr lang="zh-CN" altLang="en-US" sz="2400"/>
              <a:t>个约束条件，包括主码约束（命名为</a:t>
            </a:r>
            <a:r>
              <a:rPr lang="en-US" altLang="zh-CN" sz="2400"/>
              <a:t>StudentKey</a:t>
            </a:r>
            <a:r>
              <a:rPr lang="zh-CN" altLang="en-US" sz="2400"/>
              <a:t>）以及</a:t>
            </a:r>
            <a:r>
              <a:rPr lang="en-US" altLang="zh-CN" sz="2400"/>
              <a:t>C1</a:t>
            </a:r>
            <a:r>
              <a:rPr lang="zh-CN" altLang="en-US" sz="2400"/>
              <a:t>、</a:t>
            </a:r>
            <a:r>
              <a:rPr lang="en-US" altLang="zh-CN" sz="2400"/>
              <a:t>C2</a:t>
            </a:r>
            <a:r>
              <a:rPr lang="zh-CN" altLang="en-US" sz="2400"/>
              <a:t>、</a:t>
            </a:r>
            <a:r>
              <a:rPr lang="en-US" altLang="zh-CN" sz="2400"/>
              <a:t>C3</a:t>
            </a:r>
            <a:r>
              <a:rPr lang="zh-CN" altLang="en-US" sz="2400"/>
              <a:t>、</a:t>
            </a:r>
            <a:r>
              <a:rPr lang="en-US" altLang="zh-CN" sz="2400"/>
              <a:t>C4</a:t>
            </a:r>
            <a:r>
              <a:rPr lang="zh-CN" altLang="en-US" sz="2400"/>
              <a:t>四个列级约束。</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3">
            <a:extLst>
              <a:ext uri="{FF2B5EF4-FFF2-40B4-BE49-F238E27FC236}">
                <a16:creationId xmlns:a16="http://schemas.microsoft.com/office/drawing/2014/main" id="{B4B4ADF4-6365-4948-ABEE-FA1747C46A88}"/>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78155AA-25B4-4576-AA8A-6A7CC329747F}" type="slidenum">
              <a:rPr lang="zh-CN" altLang="en-US" sz="2000"/>
              <a:pPr/>
              <a:t>42</a:t>
            </a:fld>
            <a:endParaRPr lang="en-US" altLang="zh-CN" sz="2000"/>
          </a:p>
        </p:txBody>
      </p:sp>
      <p:sp>
        <p:nvSpPr>
          <p:cNvPr id="60418" name="日期占位符 4">
            <a:extLst>
              <a:ext uri="{FF2B5EF4-FFF2-40B4-BE49-F238E27FC236}">
                <a16:creationId xmlns:a16="http://schemas.microsoft.com/office/drawing/2014/main" id="{C21DB1DC-1B51-4320-9ABF-7152E8F5634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3314DC3-FB08-4B9B-B128-FE39B2D01D4E}" type="datetime1">
              <a:rPr lang="zh-CN" altLang="en-US" sz="1800" smtClean="0"/>
              <a:pPr/>
              <a:t>2024/4/19</a:t>
            </a:fld>
            <a:endParaRPr lang="en-US" altLang="zh-CN" sz="1000"/>
          </a:p>
        </p:txBody>
      </p:sp>
      <p:sp>
        <p:nvSpPr>
          <p:cNvPr id="2567170" name="Rectangle 2">
            <a:extLst>
              <a:ext uri="{FF2B5EF4-FFF2-40B4-BE49-F238E27FC236}">
                <a16:creationId xmlns:a16="http://schemas.microsoft.com/office/drawing/2014/main" id="{00DF8A7A-E84F-1F47-AE5E-B4159F0FC000}"/>
              </a:ext>
            </a:extLst>
          </p:cNvPr>
          <p:cNvSpPr>
            <a:spLocks noGrp="1" noChangeArrowheads="1"/>
          </p:cNvSpPr>
          <p:nvPr>
            <p:ph type="title"/>
          </p:nvPr>
        </p:nvSpPr>
        <p:spPr/>
        <p:txBody>
          <a:bodyPr/>
          <a:lstStyle/>
          <a:p>
            <a:r>
              <a:rPr lang="zh-CN" altLang="en-US"/>
              <a:t>完整性约束命名子句</a:t>
            </a:r>
          </a:p>
        </p:txBody>
      </p:sp>
      <p:sp>
        <p:nvSpPr>
          <p:cNvPr id="60420" name="Rectangle 3">
            <a:extLst>
              <a:ext uri="{FF2B5EF4-FFF2-40B4-BE49-F238E27FC236}">
                <a16:creationId xmlns:a16="http://schemas.microsoft.com/office/drawing/2014/main" id="{31EA5836-968D-44A2-840E-0B23F8C9B200}"/>
              </a:ext>
            </a:extLst>
          </p:cNvPr>
          <p:cNvSpPr>
            <a:spLocks noGrp="1" noChangeArrowheads="1"/>
          </p:cNvSpPr>
          <p:nvPr>
            <p:ph type="body" idx="1"/>
          </p:nvPr>
        </p:nvSpPr>
        <p:spPr>
          <a:xfrm>
            <a:off x="650875" y="1143000"/>
            <a:ext cx="8820150" cy="5233988"/>
          </a:xfrm>
        </p:spPr>
        <p:txBody>
          <a:bodyPr/>
          <a:lstStyle/>
          <a:p>
            <a:pPr>
              <a:lnSpc>
                <a:spcPct val="100000"/>
              </a:lnSpc>
              <a:spcBef>
                <a:spcPct val="0"/>
              </a:spcBef>
            </a:pPr>
            <a:r>
              <a:rPr lang="zh-CN" altLang="en-US" sz="2400"/>
              <a:t>修改表中的完整性限制</a:t>
            </a:r>
          </a:p>
          <a:p>
            <a:pPr lvl="1">
              <a:lnSpc>
                <a:spcPct val="100000"/>
              </a:lnSpc>
              <a:spcBef>
                <a:spcPct val="0"/>
              </a:spcBef>
            </a:pPr>
            <a:r>
              <a:rPr lang="zh-CN" altLang="en-US" sz="2400"/>
              <a:t>使用</a:t>
            </a:r>
            <a:r>
              <a:rPr lang="en-US" altLang="zh-CN" sz="2400"/>
              <a:t>ALTER TABLE</a:t>
            </a:r>
            <a:r>
              <a:rPr lang="zh-CN" altLang="en-US" sz="2400"/>
              <a:t>语句修改表中的完整性限制</a:t>
            </a:r>
          </a:p>
          <a:p>
            <a:pPr>
              <a:lnSpc>
                <a:spcPct val="100000"/>
              </a:lnSpc>
              <a:spcBef>
                <a:spcPct val="0"/>
              </a:spcBef>
              <a:buFont typeface="Wingdings" panose="05000000000000000000" pitchFamily="2" charset="2"/>
              <a:buNone/>
            </a:pPr>
            <a:r>
              <a:rPr lang="zh-CN" altLang="en-US" sz="2400"/>
              <a:t>［例］  修改表</a:t>
            </a:r>
            <a:r>
              <a:rPr lang="en-US" altLang="zh-CN" sz="2400"/>
              <a:t>Student</a:t>
            </a:r>
            <a:r>
              <a:rPr lang="zh-CN" altLang="en-US" sz="2400"/>
              <a:t>中的约束条件，要求学号改为在</a:t>
            </a:r>
            <a:r>
              <a:rPr lang="en-US" altLang="zh-CN" sz="2400"/>
              <a:t>900000~999999</a:t>
            </a:r>
            <a:r>
              <a:rPr lang="zh-CN" altLang="en-US" sz="2400"/>
              <a:t>之间，年龄由小于</a:t>
            </a:r>
            <a:r>
              <a:rPr lang="en-US" altLang="zh-CN" sz="2400"/>
              <a:t>30</a:t>
            </a:r>
            <a:r>
              <a:rPr lang="zh-CN" altLang="en-US" sz="2400"/>
              <a:t>改为小于</a:t>
            </a:r>
            <a:r>
              <a:rPr lang="en-US" altLang="zh-CN" sz="2400"/>
              <a:t>40</a:t>
            </a:r>
          </a:p>
          <a:p>
            <a:pPr lvl="1">
              <a:lnSpc>
                <a:spcPct val="100000"/>
              </a:lnSpc>
              <a:spcBef>
                <a:spcPct val="0"/>
              </a:spcBef>
              <a:buFont typeface="Wingdings" panose="05000000000000000000" pitchFamily="2" charset="2"/>
              <a:buNone/>
            </a:pPr>
            <a:r>
              <a:rPr lang="zh-CN" altLang="en-US" sz="2400">
                <a:solidFill>
                  <a:srgbClr val="3333FF"/>
                </a:solidFill>
              </a:rPr>
              <a:t>可以先删除原来的约束条件，再增加新的约束条件</a:t>
            </a:r>
          </a:p>
          <a:p>
            <a:pPr>
              <a:lnSpc>
                <a:spcPct val="100000"/>
              </a:lnSpc>
              <a:spcBef>
                <a:spcPct val="0"/>
              </a:spcBef>
              <a:buFont typeface="Wingdings" panose="05000000000000000000" pitchFamily="2" charset="2"/>
              <a:buNone/>
            </a:pPr>
            <a:r>
              <a:rPr lang="zh-CN" altLang="en-US" sz="3200"/>
              <a:t>      </a:t>
            </a:r>
            <a:r>
              <a:rPr lang="en-US" altLang="zh-CN" sz="2400"/>
              <a:t>ALTER TABLE Student</a:t>
            </a:r>
          </a:p>
          <a:p>
            <a:pPr>
              <a:lnSpc>
                <a:spcPct val="100000"/>
              </a:lnSpc>
              <a:spcBef>
                <a:spcPct val="0"/>
              </a:spcBef>
              <a:buFont typeface="Wingdings" panose="05000000000000000000" pitchFamily="2" charset="2"/>
              <a:buNone/>
            </a:pPr>
            <a:r>
              <a:rPr lang="en-US" altLang="zh-CN" sz="2400"/>
              <a:t>             </a:t>
            </a:r>
            <a:r>
              <a:rPr lang="en-US" altLang="zh-CN" sz="2400">
                <a:solidFill>
                  <a:srgbClr val="0000FF"/>
                </a:solidFill>
              </a:rPr>
              <a:t>DROP CONSTRAINT C1</a:t>
            </a:r>
            <a:r>
              <a:rPr lang="en-US" altLang="zh-CN" sz="2400"/>
              <a:t>;</a:t>
            </a:r>
          </a:p>
          <a:p>
            <a:pPr>
              <a:lnSpc>
                <a:spcPct val="100000"/>
              </a:lnSpc>
              <a:spcBef>
                <a:spcPct val="0"/>
              </a:spcBef>
              <a:buFont typeface="Wingdings" panose="05000000000000000000" pitchFamily="2" charset="2"/>
              <a:buNone/>
            </a:pPr>
            <a:r>
              <a:rPr lang="en-US" altLang="zh-CN" sz="2400"/>
              <a:t>        ALTER TABLE Student</a:t>
            </a:r>
          </a:p>
          <a:p>
            <a:pPr>
              <a:lnSpc>
                <a:spcPct val="100000"/>
              </a:lnSpc>
              <a:spcBef>
                <a:spcPct val="0"/>
              </a:spcBef>
              <a:buFont typeface="Wingdings" panose="05000000000000000000" pitchFamily="2" charset="2"/>
              <a:buNone/>
            </a:pPr>
            <a:r>
              <a:rPr lang="en-US" altLang="zh-CN" sz="2400"/>
              <a:t>             </a:t>
            </a:r>
            <a:r>
              <a:rPr lang="en-US" altLang="zh-CN" sz="2400">
                <a:solidFill>
                  <a:srgbClr val="0000FF"/>
                </a:solidFill>
              </a:rPr>
              <a:t>ADD CONSTRAINT C1</a:t>
            </a:r>
            <a:r>
              <a:rPr lang="en-US" altLang="zh-CN" sz="2400"/>
              <a:t> CHECK (Sno BETWEEN 900000 AND 999999)</a:t>
            </a:r>
            <a:r>
              <a:rPr lang="zh-CN" altLang="en-US" sz="2400"/>
              <a:t>，</a:t>
            </a:r>
          </a:p>
          <a:p>
            <a:pPr>
              <a:lnSpc>
                <a:spcPct val="100000"/>
              </a:lnSpc>
              <a:spcBef>
                <a:spcPct val="0"/>
              </a:spcBef>
              <a:buFont typeface="Wingdings" panose="05000000000000000000" pitchFamily="2" charset="2"/>
              <a:buNone/>
            </a:pPr>
            <a:r>
              <a:rPr lang="zh-CN" altLang="en-US" sz="2400"/>
              <a:t>        </a:t>
            </a:r>
            <a:r>
              <a:rPr lang="en-US" altLang="zh-CN" sz="2400"/>
              <a:t>ALTER TABLE Student</a:t>
            </a:r>
          </a:p>
          <a:p>
            <a:pPr>
              <a:lnSpc>
                <a:spcPct val="100000"/>
              </a:lnSpc>
              <a:spcBef>
                <a:spcPct val="0"/>
              </a:spcBef>
              <a:buFont typeface="Wingdings" panose="05000000000000000000" pitchFamily="2" charset="2"/>
              <a:buNone/>
            </a:pPr>
            <a:r>
              <a:rPr lang="en-US" altLang="zh-CN" sz="2400"/>
              <a:t>             </a:t>
            </a:r>
            <a:r>
              <a:rPr lang="en-US" altLang="zh-CN" sz="2400">
                <a:solidFill>
                  <a:srgbClr val="0000FF"/>
                </a:solidFill>
              </a:rPr>
              <a:t>DROP CONSTRAINT C3</a:t>
            </a:r>
            <a:r>
              <a:rPr lang="en-US" altLang="zh-CN" sz="2400"/>
              <a:t>;</a:t>
            </a:r>
          </a:p>
          <a:p>
            <a:pPr>
              <a:lnSpc>
                <a:spcPct val="100000"/>
              </a:lnSpc>
              <a:spcBef>
                <a:spcPct val="0"/>
              </a:spcBef>
              <a:buFont typeface="Wingdings" panose="05000000000000000000" pitchFamily="2" charset="2"/>
              <a:buNone/>
            </a:pPr>
            <a:r>
              <a:rPr lang="en-US" altLang="zh-CN" sz="2400"/>
              <a:t>        ALTER TABLE Student</a:t>
            </a:r>
          </a:p>
          <a:p>
            <a:pPr>
              <a:lnSpc>
                <a:spcPct val="100000"/>
              </a:lnSpc>
              <a:spcBef>
                <a:spcPct val="0"/>
              </a:spcBef>
              <a:buFont typeface="Wingdings" panose="05000000000000000000" pitchFamily="2" charset="2"/>
              <a:buNone/>
            </a:pPr>
            <a:r>
              <a:rPr lang="en-US" altLang="zh-CN" sz="2400"/>
              <a:t>            </a:t>
            </a:r>
            <a:r>
              <a:rPr lang="en-US" altLang="zh-CN" sz="2400">
                <a:solidFill>
                  <a:srgbClr val="0000FF"/>
                </a:solidFill>
              </a:rPr>
              <a:t>ADD CONSTRAINT C3</a:t>
            </a:r>
            <a:r>
              <a:rPr lang="en-US" altLang="zh-CN" sz="2400"/>
              <a:t> CHECK (Sage &lt; 40)</a:t>
            </a:r>
            <a:r>
              <a:rPr lang="zh-CN" altLang="en-US" sz="240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3">
            <a:extLst>
              <a:ext uri="{FF2B5EF4-FFF2-40B4-BE49-F238E27FC236}">
                <a16:creationId xmlns:a16="http://schemas.microsoft.com/office/drawing/2014/main" id="{B88851F2-ED6B-40F7-96D5-8558076FF8B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00BE989-EF23-4861-9458-FEC2C9D4683E}" type="slidenum">
              <a:rPr lang="zh-CN" altLang="en-US" sz="2000"/>
              <a:pPr/>
              <a:t>43</a:t>
            </a:fld>
            <a:endParaRPr lang="en-US" altLang="zh-CN" sz="2000"/>
          </a:p>
        </p:txBody>
      </p:sp>
      <p:sp>
        <p:nvSpPr>
          <p:cNvPr id="61442" name="日期占位符 4">
            <a:extLst>
              <a:ext uri="{FF2B5EF4-FFF2-40B4-BE49-F238E27FC236}">
                <a16:creationId xmlns:a16="http://schemas.microsoft.com/office/drawing/2014/main" id="{22431740-77C3-40DB-B4DB-B96DEF94660F}"/>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CA0BBB1-25E2-46B6-B13A-CB8B6A24B99E}" type="datetime1">
              <a:rPr lang="zh-CN" altLang="en-US" sz="1800" smtClean="0"/>
              <a:pPr/>
              <a:t>2024/4/19</a:t>
            </a:fld>
            <a:endParaRPr lang="en-US" altLang="zh-CN" sz="1000"/>
          </a:p>
        </p:txBody>
      </p:sp>
      <p:sp>
        <p:nvSpPr>
          <p:cNvPr id="2651138" name="Rectangle 2">
            <a:extLst>
              <a:ext uri="{FF2B5EF4-FFF2-40B4-BE49-F238E27FC236}">
                <a16:creationId xmlns:a16="http://schemas.microsoft.com/office/drawing/2014/main" id="{B452A2D2-E640-B244-A044-31FF2DBA023C}"/>
              </a:ext>
            </a:extLst>
          </p:cNvPr>
          <p:cNvSpPr>
            <a:spLocks noGrp="1" noChangeArrowheads="1"/>
          </p:cNvSpPr>
          <p:nvPr>
            <p:ph type="title"/>
          </p:nvPr>
        </p:nvSpPr>
        <p:spPr/>
        <p:txBody>
          <a:bodyPr/>
          <a:lstStyle/>
          <a:p>
            <a:r>
              <a:rPr lang="zh-CN" altLang="en-US"/>
              <a:t>第</a:t>
            </a:r>
            <a:r>
              <a:rPr lang="en-US" altLang="zh-CN"/>
              <a:t>7</a:t>
            </a:r>
            <a:r>
              <a:rPr lang="zh-CN" altLang="en-US"/>
              <a:t>章  数据库的完整性</a:t>
            </a:r>
          </a:p>
        </p:txBody>
      </p:sp>
      <p:sp>
        <p:nvSpPr>
          <p:cNvPr id="61444" name="Rectangle 3">
            <a:extLst>
              <a:ext uri="{FF2B5EF4-FFF2-40B4-BE49-F238E27FC236}">
                <a16:creationId xmlns:a16="http://schemas.microsoft.com/office/drawing/2014/main" id="{866965CF-50C4-40BB-8BCA-E2477EF6E150}"/>
              </a:ext>
            </a:extLst>
          </p:cNvPr>
          <p:cNvSpPr>
            <a:spLocks noGrp="1" noChangeArrowheads="1"/>
          </p:cNvSpPr>
          <p:nvPr>
            <p:ph type="body" idx="1"/>
          </p:nvPr>
        </p:nvSpPr>
        <p:spPr>
          <a:xfrm>
            <a:off x="650875" y="1143000"/>
            <a:ext cx="8820150" cy="4484688"/>
          </a:xfrm>
        </p:spPr>
        <p:txBody>
          <a:bodyPr/>
          <a:lstStyle/>
          <a:p>
            <a:pPr>
              <a:lnSpc>
                <a:spcPct val="120000"/>
              </a:lnSpc>
            </a:pPr>
            <a:r>
              <a:rPr lang="en-US" altLang="zh-CN"/>
              <a:t>7.1	数据库的完整性概述</a:t>
            </a:r>
          </a:p>
          <a:p>
            <a:pPr>
              <a:lnSpc>
                <a:spcPct val="120000"/>
              </a:lnSpc>
            </a:pPr>
            <a:r>
              <a:rPr lang="en-US" altLang="zh-CN"/>
              <a:t>7.2	实体完整性</a:t>
            </a:r>
          </a:p>
          <a:p>
            <a:pPr>
              <a:lnSpc>
                <a:spcPct val="120000"/>
              </a:lnSpc>
            </a:pPr>
            <a:r>
              <a:rPr lang="en-US" altLang="zh-CN"/>
              <a:t>7.3	参照完整性</a:t>
            </a:r>
          </a:p>
          <a:p>
            <a:pPr>
              <a:lnSpc>
                <a:spcPct val="120000"/>
              </a:lnSpc>
            </a:pPr>
            <a:r>
              <a:rPr lang="en-US" altLang="zh-CN"/>
              <a:t>7.4	用户定义的完整性</a:t>
            </a:r>
          </a:p>
          <a:p>
            <a:pPr>
              <a:lnSpc>
                <a:spcPct val="120000"/>
              </a:lnSpc>
            </a:pPr>
            <a:r>
              <a:rPr lang="en-US" altLang="zh-CN">
                <a:solidFill>
                  <a:srgbClr val="0000FF"/>
                </a:solidFill>
              </a:rPr>
              <a:t>7.5	触发器</a:t>
            </a:r>
          </a:p>
          <a:p>
            <a:pPr>
              <a:lnSpc>
                <a:spcPct val="120000"/>
              </a:lnSpc>
            </a:pPr>
            <a:r>
              <a:rPr lang="en-US" altLang="zh-CN"/>
              <a:t>7.6	SQL Server中数据库完整性的实现</a:t>
            </a:r>
          </a:p>
          <a:p>
            <a:pPr>
              <a:lnSpc>
                <a:spcPct val="120000"/>
              </a:lnSpc>
            </a:pPr>
            <a:r>
              <a:rPr lang="en-US" altLang="zh-CN"/>
              <a:t>7.7	小结</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3">
            <a:extLst>
              <a:ext uri="{FF2B5EF4-FFF2-40B4-BE49-F238E27FC236}">
                <a16:creationId xmlns:a16="http://schemas.microsoft.com/office/drawing/2014/main" id="{17AE418A-BB92-4133-BC3B-246C8806D9D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264BAA7-9873-4B52-98EB-A11F0B5E35AA}" type="slidenum">
              <a:rPr lang="zh-CN" altLang="en-US" sz="2000"/>
              <a:pPr/>
              <a:t>44</a:t>
            </a:fld>
            <a:endParaRPr lang="en-US" altLang="zh-CN" sz="2000"/>
          </a:p>
        </p:txBody>
      </p:sp>
      <p:sp>
        <p:nvSpPr>
          <p:cNvPr id="62466" name="日期占位符 4">
            <a:extLst>
              <a:ext uri="{FF2B5EF4-FFF2-40B4-BE49-F238E27FC236}">
                <a16:creationId xmlns:a16="http://schemas.microsoft.com/office/drawing/2014/main" id="{60119BAE-72B9-4ABB-8372-A0EAC429A969}"/>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027DD2C-E019-4258-AAE3-D8E36F77FCBA}" type="datetime1">
              <a:rPr lang="zh-CN" altLang="en-US" sz="1800" smtClean="0"/>
              <a:pPr/>
              <a:t>2024/4/19</a:t>
            </a:fld>
            <a:endParaRPr lang="en-US" altLang="zh-CN" sz="1000"/>
          </a:p>
        </p:txBody>
      </p:sp>
      <p:sp>
        <p:nvSpPr>
          <p:cNvPr id="2652162" name="Rectangle 2">
            <a:extLst>
              <a:ext uri="{FF2B5EF4-FFF2-40B4-BE49-F238E27FC236}">
                <a16:creationId xmlns:a16="http://schemas.microsoft.com/office/drawing/2014/main" id="{2300567C-4DAA-3F4F-8B52-80FC52CF21FB}"/>
              </a:ext>
            </a:extLst>
          </p:cNvPr>
          <p:cNvSpPr>
            <a:spLocks noGrp="1" noChangeArrowheads="1"/>
          </p:cNvSpPr>
          <p:nvPr>
            <p:ph type="title"/>
          </p:nvPr>
        </p:nvSpPr>
        <p:spPr/>
        <p:txBody>
          <a:bodyPr/>
          <a:lstStyle/>
          <a:p>
            <a:r>
              <a:rPr lang="en-US" altLang="zh-CN"/>
              <a:t>7.5  </a:t>
            </a:r>
            <a:r>
              <a:rPr lang="zh-CN" altLang="en-US"/>
              <a:t>触发器</a:t>
            </a:r>
          </a:p>
        </p:txBody>
      </p:sp>
      <p:sp>
        <p:nvSpPr>
          <p:cNvPr id="62468" name="Rectangle 3">
            <a:extLst>
              <a:ext uri="{FF2B5EF4-FFF2-40B4-BE49-F238E27FC236}">
                <a16:creationId xmlns:a16="http://schemas.microsoft.com/office/drawing/2014/main" id="{F0ABBB20-6F26-4F17-ADE6-D50BADF07276}"/>
              </a:ext>
            </a:extLst>
          </p:cNvPr>
          <p:cNvSpPr>
            <a:spLocks noGrp="1" noChangeArrowheads="1"/>
          </p:cNvSpPr>
          <p:nvPr>
            <p:ph type="body" idx="1"/>
          </p:nvPr>
        </p:nvSpPr>
        <p:spPr>
          <a:xfrm>
            <a:off x="650875" y="1143000"/>
            <a:ext cx="8820150" cy="5240338"/>
          </a:xfrm>
        </p:spPr>
        <p:txBody>
          <a:bodyPr/>
          <a:lstStyle/>
          <a:p>
            <a:pPr>
              <a:lnSpc>
                <a:spcPct val="85000"/>
              </a:lnSpc>
              <a:spcBef>
                <a:spcPct val="20000"/>
              </a:spcBef>
            </a:pPr>
            <a:r>
              <a:rPr lang="zh-CN" altLang="en-US"/>
              <a:t>数据库系统一般提供两种主要机制来实现业务规则和数据完整性</a:t>
            </a:r>
          </a:p>
          <a:p>
            <a:pPr lvl="1">
              <a:lnSpc>
                <a:spcPct val="85000"/>
              </a:lnSpc>
              <a:spcBef>
                <a:spcPct val="20000"/>
              </a:spcBef>
            </a:pPr>
            <a:r>
              <a:rPr lang="zh-CN" altLang="en-US"/>
              <a:t>约束</a:t>
            </a:r>
          </a:p>
          <a:p>
            <a:pPr lvl="2">
              <a:lnSpc>
                <a:spcPct val="85000"/>
              </a:lnSpc>
              <a:spcBef>
                <a:spcPct val="20000"/>
              </a:spcBef>
            </a:pPr>
            <a:r>
              <a:rPr lang="zh-CN" altLang="en-US"/>
              <a:t>完整性约束机制在检测出违反约束条件的操作后</a:t>
            </a:r>
            <a:r>
              <a:rPr lang="en-US" altLang="zh-CN"/>
              <a:t>,</a:t>
            </a:r>
            <a:r>
              <a:rPr lang="zh-CN" altLang="en-US"/>
              <a:t>只能作</a:t>
            </a:r>
            <a:r>
              <a:rPr lang="zh-CN" altLang="en-US">
                <a:solidFill>
                  <a:srgbClr val="C00000"/>
                </a:solidFill>
              </a:rPr>
              <a:t>简单的动作</a:t>
            </a:r>
            <a:r>
              <a:rPr lang="zh-CN" altLang="en-US"/>
              <a:t>，例如，拒绝操作。</a:t>
            </a:r>
          </a:p>
          <a:p>
            <a:pPr lvl="1">
              <a:lnSpc>
                <a:spcPct val="85000"/>
              </a:lnSpc>
              <a:spcBef>
                <a:spcPct val="20000"/>
              </a:spcBef>
            </a:pPr>
            <a:r>
              <a:rPr lang="zh-CN" altLang="en-US"/>
              <a:t>触发器</a:t>
            </a:r>
          </a:p>
          <a:p>
            <a:pPr lvl="2">
              <a:lnSpc>
                <a:spcPct val="85000"/>
              </a:lnSpc>
              <a:spcBef>
                <a:spcPct val="20000"/>
              </a:spcBef>
            </a:pPr>
            <a:r>
              <a:rPr lang="zh-CN" altLang="en-US"/>
              <a:t>触发器是用户定义在关系数据表上的一类由事件驱动的</a:t>
            </a:r>
            <a:r>
              <a:rPr lang="zh-CN" altLang="en-US">
                <a:solidFill>
                  <a:srgbClr val="C00000"/>
                </a:solidFill>
              </a:rPr>
              <a:t>特殊过程</a:t>
            </a:r>
            <a:r>
              <a:rPr lang="zh-CN" altLang="en-US"/>
              <a:t>，用</a:t>
            </a:r>
            <a:r>
              <a:rPr lang="zh-CN" altLang="en-US">
                <a:solidFill>
                  <a:srgbClr val="C00000"/>
                </a:solidFill>
              </a:rPr>
              <a:t>编程</a:t>
            </a:r>
            <a:r>
              <a:rPr lang="zh-CN" altLang="en-US"/>
              <a:t>的方法实现复杂的业务规则</a:t>
            </a:r>
          </a:p>
          <a:p>
            <a:pPr lvl="2">
              <a:lnSpc>
                <a:spcPct val="85000"/>
              </a:lnSpc>
              <a:spcBef>
                <a:spcPct val="20000"/>
              </a:spcBef>
            </a:pPr>
            <a:r>
              <a:rPr lang="zh-CN" altLang="en-US"/>
              <a:t>触发器比约束更加</a:t>
            </a:r>
            <a:r>
              <a:rPr lang="zh-CN" altLang="en-US">
                <a:solidFill>
                  <a:srgbClr val="C00000"/>
                </a:solidFill>
              </a:rPr>
              <a:t>灵活</a:t>
            </a:r>
            <a:r>
              <a:rPr lang="zh-CN" altLang="en-US"/>
              <a:t>，可以实现一般的数据完整性约束实现不了的复杂的完整性约束，具有更精细和更强大的数据控制能力。</a:t>
            </a:r>
          </a:p>
          <a:p>
            <a:pPr lvl="2">
              <a:lnSpc>
                <a:spcPct val="85000"/>
              </a:lnSpc>
              <a:spcBef>
                <a:spcPct val="20000"/>
              </a:spcBef>
            </a:pPr>
            <a:r>
              <a:rPr lang="zh-CN" altLang="en-US"/>
              <a:t>触发器常常用于强制业务规则和数据完整性。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3">
            <a:extLst>
              <a:ext uri="{FF2B5EF4-FFF2-40B4-BE49-F238E27FC236}">
                <a16:creationId xmlns:a16="http://schemas.microsoft.com/office/drawing/2014/main" id="{1DDDB3FA-D2D9-40C1-866E-429C912A27D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9ACA3B5-F930-4F48-BF63-E3436EDDD0F6}" type="slidenum">
              <a:rPr lang="zh-CN" altLang="en-US" sz="2000"/>
              <a:pPr/>
              <a:t>45</a:t>
            </a:fld>
            <a:endParaRPr lang="en-US" altLang="zh-CN" sz="2000"/>
          </a:p>
        </p:txBody>
      </p:sp>
      <p:sp>
        <p:nvSpPr>
          <p:cNvPr id="63490" name="日期占位符 4">
            <a:extLst>
              <a:ext uri="{FF2B5EF4-FFF2-40B4-BE49-F238E27FC236}">
                <a16:creationId xmlns:a16="http://schemas.microsoft.com/office/drawing/2014/main" id="{46065EC7-FD8D-4C6F-95B6-30F46DA4079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01314B5-D35F-4C9E-94FD-9EB0D5361FFD}" type="datetime1">
              <a:rPr lang="zh-CN" altLang="en-US" sz="1800" smtClean="0"/>
              <a:pPr/>
              <a:t>2024/4/19</a:t>
            </a:fld>
            <a:endParaRPr lang="en-US" altLang="zh-CN" sz="1000"/>
          </a:p>
        </p:txBody>
      </p:sp>
      <p:sp>
        <p:nvSpPr>
          <p:cNvPr id="2653186" name="Rectangle 2">
            <a:extLst>
              <a:ext uri="{FF2B5EF4-FFF2-40B4-BE49-F238E27FC236}">
                <a16:creationId xmlns:a16="http://schemas.microsoft.com/office/drawing/2014/main" id="{C5D288F0-CE70-AD47-B5C5-58279A00890E}"/>
              </a:ext>
            </a:extLst>
          </p:cNvPr>
          <p:cNvSpPr>
            <a:spLocks noGrp="1" noChangeArrowheads="1"/>
          </p:cNvSpPr>
          <p:nvPr>
            <p:ph type="title"/>
          </p:nvPr>
        </p:nvSpPr>
        <p:spPr/>
        <p:txBody>
          <a:bodyPr/>
          <a:lstStyle/>
          <a:p>
            <a:r>
              <a:rPr lang="en-US" altLang="zh-CN"/>
              <a:t>7.5.1	</a:t>
            </a:r>
            <a:r>
              <a:rPr lang="zh-CN" altLang="en-US"/>
              <a:t>触发器概述</a:t>
            </a:r>
          </a:p>
        </p:txBody>
      </p:sp>
      <p:sp>
        <p:nvSpPr>
          <p:cNvPr id="63492" name="Rectangle 3">
            <a:extLst>
              <a:ext uri="{FF2B5EF4-FFF2-40B4-BE49-F238E27FC236}">
                <a16:creationId xmlns:a16="http://schemas.microsoft.com/office/drawing/2014/main" id="{E05D01E7-8DF5-413D-AA87-1F1FECA307E2}"/>
              </a:ext>
            </a:extLst>
          </p:cNvPr>
          <p:cNvSpPr>
            <a:spLocks noGrp="1" noChangeArrowheads="1"/>
          </p:cNvSpPr>
          <p:nvPr>
            <p:ph type="body" idx="1"/>
          </p:nvPr>
        </p:nvSpPr>
        <p:spPr>
          <a:xfrm>
            <a:off x="650875" y="1143000"/>
            <a:ext cx="8820150" cy="3435350"/>
          </a:xfrm>
        </p:spPr>
        <p:txBody>
          <a:bodyPr/>
          <a:lstStyle/>
          <a:p>
            <a:r>
              <a:rPr lang="zh-CN" altLang="en-US"/>
              <a:t>触发器是一种特殊类型的存储过程，在对表或视图发出 </a:t>
            </a:r>
            <a:r>
              <a:rPr lang="en-US" altLang="zh-CN"/>
              <a:t>UPDATE</a:t>
            </a:r>
            <a:r>
              <a:rPr lang="zh-CN" altLang="en-US"/>
              <a:t>、</a:t>
            </a:r>
            <a:r>
              <a:rPr lang="en-US" altLang="zh-CN"/>
              <a:t>INSERT </a:t>
            </a:r>
            <a:r>
              <a:rPr lang="zh-CN" altLang="en-US"/>
              <a:t>或 </a:t>
            </a:r>
            <a:r>
              <a:rPr lang="en-US" altLang="zh-CN"/>
              <a:t>DELETE </a:t>
            </a:r>
            <a:r>
              <a:rPr lang="zh-CN" altLang="en-US"/>
              <a:t>语句时自动执行 </a:t>
            </a:r>
          </a:p>
          <a:p>
            <a:r>
              <a:rPr lang="zh-CN" altLang="en-US"/>
              <a:t>可用触发器完成很多数据库完整性保护的功能 </a:t>
            </a:r>
          </a:p>
          <a:p>
            <a:pPr lvl="1"/>
            <a:r>
              <a:rPr lang="zh-CN" altLang="en-US"/>
              <a:t>实现复杂的业务规则</a:t>
            </a:r>
          </a:p>
          <a:p>
            <a:pPr lvl="1"/>
            <a:r>
              <a:rPr lang="zh-CN" altLang="en-US"/>
              <a:t>实现比</a:t>
            </a:r>
            <a:r>
              <a:rPr lang="en-US" altLang="zh-CN"/>
              <a:t>CHECK </a:t>
            </a:r>
            <a:r>
              <a:rPr lang="zh-CN" altLang="en-US"/>
              <a:t>约束更复杂的数据完整性。</a:t>
            </a:r>
          </a:p>
          <a:p>
            <a:pPr lvl="1"/>
            <a:r>
              <a:rPr lang="zh-CN" altLang="en-US"/>
              <a:t>比较数据修改前后的状态</a:t>
            </a:r>
          </a:p>
          <a:p>
            <a:pPr lvl="1"/>
            <a:r>
              <a:rPr lang="zh-CN" altLang="en-US"/>
              <a:t>维护非规范化数据</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3">
            <a:extLst>
              <a:ext uri="{FF2B5EF4-FFF2-40B4-BE49-F238E27FC236}">
                <a16:creationId xmlns:a16="http://schemas.microsoft.com/office/drawing/2014/main" id="{1DBCEA32-2120-4812-8946-2BFB73A27847}"/>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BBCDA90-C86B-4FB2-8DD2-74BFEFB90F74}" type="slidenum">
              <a:rPr lang="zh-CN" altLang="en-US" sz="2000"/>
              <a:pPr/>
              <a:t>46</a:t>
            </a:fld>
            <a:endParaRPr lang="en-US" altLang="zh-CN" sz="2000"/>
          </a:p>
        </p:txBody>
      </p:sp>
      <p:sp>
        <p:nvSpPr>
          <p:cNvPr id="64514" name="日期占位符 4">
            <a:extLst>
              <a:ext uri="{FF2B5EF4-FFF2-40B4-BE49-F238E27FC236}">
                <a16:creationId xmlns:a16="http://schemas.microsoft.com/office/drawing/2014/main" id="{6E4674A8-19EC-4A76-88D5-AE6E81698761}"/>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44003E1-DEEA-4047-817A-8369AF463D93}" type="datetime1">
              <a:rPr lang="zh-CN" altLang="en-US" sz="1800" smtClean="0"/>
              <a:pPr/>
              <a:t>2024/4/19</a:t>
            </a:fld>
            <a:endParaRPr lang="en-US" altLang="zh-CN" sz="1000"/>
          </a:p>
        </p:txBody>
      </p:sp>
      <p:sp>
        <p:nvSpPr>
          <p:cNvPr id="2654210" name="Rectangle 2">
            <a:extLst>
              <a:ext uri="{FF2B5EF4-FFF2-40B4-BE49-F238E27FC236}">
                <a16:creationId xmlns:a16="http://schemas.microsoft.com/office/drawing/2014/main" id="{0300B315-A8DC-7A48-A189-16B259497F44}"/>
              </a:ext>
            </a:extLst>
          </p:cNvPr>
          <p:cNvSpPr>
            <a:spLocks noGrp="1" noChangeArrowheads="1"/>
          </p:cNvSpPr>
          <p:nvPr>
            <p:ph type="title"/>
          </p:nvPr>
        </p:nvSpPr>
        <p:spPr/>
        <p:txBody>
          <a:bodyPr/>
          <a:lstStyle/>
          <a:p>
            <a:r>
              <a:rPr lang="en-US" altLang="en-US"/>
              <a:t>7.5.2	定义触发器</a:t>
            </a:r>
            <a:endParaRPr lang="zh-CN" altLang="en-US"/>
          </a:p>
        </p:txBody>
      </p:sp>
      <p:sp>
        <p:nvSpPr>
          <p:cNvPr id="64516" name="Rectangle 3">
            <a:extLst>
              <a:ext uri="{FF2B5EF4-FFF2-40B4-BE49-F238E27FC236}">
                <a16:creationId xmlns:a16="http://schemas.microsoft.com/office/drawing/2014/main" id="{202EB88E-912C-4153-9A64-142E1C882B58}"/>
              </a:ext>
            </a:extLst>
          </p:cNvPr>
          <p:cNvSpPr>
            <a:spLocks noGrp="1" noChangeArrowheads="1"/>
          </p:cNvSpPr>
          <p:nvPr>
            <p:ph type="body" idx="1"/>
          </p:nvPr>
        </p:nvSpPr>
        <p:spPr>
          <a:xfrm>
            <a:off x="650875" y="1143000"/>
            <a:ext cx="8820150" cy="5149850"/>
          </a:xfrm>
        </p:spPr>
        <p:txBody>
          <a:bodyPr/>
          <a:lstStyle/>
          <a:p>
            <a:pPr>
              <a:lnSpc>
                <a:spcPct val="80000"/>
              </a:lnSpc>
            </a:pPr>
            <a:r>
              <a:rPr lang="en-US" altLang="zh-CN" dirty="0">
                <a:solidFill>
                  <a:srgbClr val="0000FF"/>
                </a:solidFill>
              </a:rPr>
              <a:t>SQL</a:t>
            </a:r>
            <a:r>
              <a:rPr lang="zh-CN" altLang="en-US" dirty="0"/>
              <a:t>使用</a:t>
            </a:r>
            <a:r>
              <a:rPr lang="en-US" altLang="zh-CN" dirty="0"/>
              <a:t>CREATE TRIGGER</a:t>
            </a:r>
            <a:r>
              <a:rPr lang="zh-CN" altLang="en-US" dirty="0"/>
              <a:t>命令创建触发器，其一般格式为</a:t>
            </a:r>
          </a:p>
          <a:p>
            <a:pPr lvl="1">
              <a:lnSpc>
                <a:spcPct val="80000"/>
              </a:lnSpc>
              <a:buFontTx/>
              <a:buNone/>
            </a:pPr>
            <a:r>
              <a:rPr lang="en-US" altLang="zh-CN" dirty="0">
                <a:highlight>
                  <a:srgbClr val="00FFFF"/>
                </a:highlight>
              </a:rPr>
              <a:t>CREATE TRIGGER &lt;</a:t>
            </a:r>
            <a:r>
              <a:rPr lang="zh-CN" altLang="en-US" dirty="0">
                <a:highlight>
                  <a:srgbClr val="00FFFF"/>
                </a:highlight>
              </a:rPr>
              <a:t>触发器名</a:t>
            </a:r>
            <a:r>
              <a:rPr lang="en-US" altLang="zh-CN" dirty="0">
                <a:highlight>
                  <a:srgbClr val="00FFFF"/>
                </a:highlight>
              </a:rPr>
              <a:t>&gt;  </a:t>
            </a:r>
          </a:p>
          <a:p>
            <a:pPr lvl="1">
              <a:lnSpc>
                <a:spcPct val="80000"/>
              </a:lnSpc>
              <a:buFontTx/>
              <a:buNone/>
            </a:pPr>
            <a:r>
              <a:rPr lang="en-US" altLang="zh-CN" dirty="0">
                <a:highlight>
                  <a:srgbClr val="00FFFF"/>
                </a:highlight>
              </a:rPr>
              <a:t>     { BEFORE | AFTER} &lt;</a:t>
            </a:r>
            <a:r>
              <a:rPr lang="zh-CN" altLang="en-US" dirty="0">
                <a:highlight>
                  <a:srgbClr val="00FFFF"/>
                </a:highlight>
              </a:rPr>
              <a:t>触发事件</a:t>
            </a:r>
            <a:r>
              <a:rPr lang="en-US" altLang="zh-CN" dirty="0">
                <a:highlight>
                  <a:srgbClr val="00FFFF"/>
                </a:highlight>
              </a:rPr>
              <a:t>&gt; ON &lt;</a:t>
            </a:r>
            <a:r>
              <a:rPr lang="zh-CN" altLang="en-US" dirty="0">
                <a:highlight>
                  <a:srgbClr val="00FFFF"/>
                </a:highlight>
              </a:rPr>
              <a:t>表名</a:t>
            </a:r>
            <a:r>
              <a:rPr lang="en-US" altLang="zh-CN" dirty="0">
                <a:highlight>
                  <a:srgbClr val="00FFFF"/>
                </a:highlight>
              </a:rPr>
              <a:t>&gt;</a:t>
            </a:r>
          </a:p>
          <a:p>
            <a:pPr lvl="1">
              <a:lnSpc>
                <a:spcPct val="80000"/>
              </a:lnSpc>
              <a:buFontTx/>
              <a:buNone/>
            </a:pPr>
            <a:r>
              <a:rPr lang="en-US" altLang="zh-CN" dirty="0">
                <a:highlight>
                  <a:srgbClr val="00FFFF"/>
                </a:highlight>
              </a:rPr>
              <a:t>        FOR EACH  {ROW | STATEMENT}</a:t>
            </a:r>
          </a:p>
          <a:p>
            <a:pPr lvl="1">
              <a:lnSpc>
                <a:spcPct val="80000"/>
              </a:lnSpc>
              <a:buFontTx/>
              <a:buNone/>
            </a:pPr>
            <a:r>
              <a:rPr lang="en-US" altLang="zh-CN" dirty="0">
                <a:highlight>
                  <a:srgbClr val="00FFFF"/>
                </a:highlight>
              </a:rPr>
              <a:t>       </a:t>
            </a:r>
            <a:r>
              <a:rPr lang="zh-CN" altLang="en-US" dirty="0">
                <a:highlight>
                  <a:srgbClr val="00FFFF"/>
                </a:highlight>
              </a:rPr>
              <a:t>［</a:t>
            </a:r>
            <a:r>
              <a:rPr lang="en-US" altLang="zh-CN" dirty="0">
                <a:highlight>
                  <a:srgbClr val="00FFFF"/>
                </a:highlight>
              </a:rPr>
              <a:t>WHEN &lt;</a:t>
            </a:r>
            <a:r>
              <a:rPr lang="zh-CN" altLang="en-US" dirty="0">
                <a:highlight>
                  <a:srgbClr val="00FFFF"/>
                </a:highlight>
              </a:rPr>
              <a:t>触发条件</a:t>
            </a:r>
            <a:r>
              <a:rPr lang="en-US" altLang="zh-CN" dirty="0">
                <a:highlight>
                  <a:srgbClr val="00FFFF"/>
                </a:highlight>
              </a:rPr>
              <a:t>&gt;</a:t>
            </a:r>
            <a:r>
              <a:rPr lang="zh-CN" altLang="en-US" dirty="0">
                <a:highlight>
                  <a:srgbClr val="00FFFF"/>
                </a:highlight>
              </a:rPr>
              <a:t>］</a:t>
            </a:r>
          </a:p>
          <a:p>
            <a:pPr lvl="1">
              <a:lnSpc>
                <a:spcPct val="80000"/>
              </a:lnSpc>
              <a:buFontTx/>
              <a:buNone/>
            </a:pPr>
            <a:r>
              <a:rPr lang="zh-CN" altLang="en-US" dirty="0">
                <a:highlight>
                  <a:srgbClr val="00FFFF"/>
                </a:highlight>
              </a:rPr>
              <a:t>          </a:t>
            </a:r>
            <a:r>
              <a:rPr lang="en-US" altLang="zh-CN" dirty="0">
                <a:highlight>
                  <a:srgbClr val="00FFFF"/>
                </a:highlight>
              </a:rPr>
              <a:t>&lt;</a:t>
            </a:r>
            <a:r>
              <a:rPr lang="zh-CN" altLang="en-US" dirty="0">
                <a:highlight>
                  <a:srgbClr val="00FFFF"/>
                </a:highlight>
              </a:rPr>
              <a:t>触发动作体</a:t>
            </a:r>
            <a:r>
              <a:rPr lang="en-US" altLang="zh-CN" dirty="0">
                <a:highlight>
                  <a:srgbClr val="00FFFF"/>
                </a:highlight>
              </a:rPr>
              <a:t>&gt;</a:t>
            </a:r>
          </a:p>
          <a:p>
            <a:pPr>
              <a:lnSpc>
                <a:spcPct val="80000"/>
              </a:lnSpc>
            </a:pPr>
            <a:r>
              <a:rPr lang="zh-CN" altLang="en-US" dirty="0"/>
              <a:t>定义触发器的语法说明</a:t>
            </a:r>
            <a:r>
              <a:rPr lang="en-US" altLang="zh-CN" dirty="0"/>
              <a:t>:</a:t>
            </a:r>
          </a:p>
          <a:p>
            <a:pPr lvl="1">
              <a:lnSpc>
                <a:spcPct val="80000"/>
              </a:lnSpc>
            </a:pPr>
            <a:r>
              <a:rPr lang="en-US" altLang="zh-CN" dirty="0"/>
              <a:t>1. </a:t>
            </a:r>
            <a:r>
              <a:rPr lang="zh-CN" altLang="en-US" dirty="0"/>
              <a:t>创建者：表的拥有者</a:t>
            </a:r>
          </a:p>
          <a:p>
            <a:pPr lvl="1">
              <a:lnSpc>
                <a:spcPct val="80000"/>
              </a:lnSpc>
            </a:pPr>
            <a:r>
              <a:rPr lang="en-US" altLang="zh-CN" dirty="0"/>
              <a:t>2. </a:t>
            </a:r>
            <a:r>
              <a:rPr lang="zh-CN" altLang="en-US" dirty="0"/>
              <a:t>触发器名，表名：触发器的目标表</a:t>
            </a:r>
          </a:p>
          <a:p>
            <a:pPr lvl="1">
              <a:lnSpc>
                <a:spcPct val="80000"/>
              </a:lnSpc>
            </a:pPr>
            <a:r>
              <a:rPr lang="en-US" altLang="zh-CN" dirty="0"/>
              <a:t>3. </a:t>
            </a:r>
            <a:r>
              <a:rPr lang="zh-CN" altLang="en-US" dirty="0"/>
              <a:t>触发事件：</a:t>
            </a:r>
            <a:r>
              <a:rPr lang="en-US" altLang="zh-CN" dirty="0"/>
              <a:t>INSERT</a:t>
            </a:r>
            <a:r>
              <a:rPr lang="zh-CN" altLang="en-US" dirty="0"/>
              <a:t>、</a:t>
            </a:r>
            <a:r>
              <a:rPr lang="en-US" altLang="zh-CN" dirty="0"/>
              <a:t>DELETE</a:t>
            </a:r>
            <a:r>
              <a:rPr lang="zh-CN" altLang="en-US" dirty="0"/>
              <a:t>、</a:t>
            </a:r>
            <a:r>
              <a:rPr lang="en-US" altLang="zh-CN" dirty="0"/>
              <a:t>UPDATE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3">
            <a:extLst>
              <a:ext uri="{FF2B5EF4-FFF2-40B4-BE49-F238E27FC236}">
                <a16:creationId xmlns:a16="http://schemas.microsoft.com/office/drawing/2014/main" id="{235C076C-4FF8-4907-8783-B0840AB50BD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DEC39EA-7416-4F1A-B535-8F98654B4206}" type="slidenum">
              <a:rPr lang="zh-CN" altLang="en-US" sz="2000"/>
              <a:pPr/>
              <a:t>47</a:t>
            </a:fld>
            <a:endParaRPr lang="en-US" altLang="zh-CN" sz="2000"/>
          </a:p>
        </p:txBody>
      </p:sp>
      <p:sp>
        <p:nvSpPr>
          <p:cNvPr id="65538" name="日期占位符 4">
            <a:extLst>
              <a:ext uri="{FF2B5EF4-FFF2-40B4-BE49-F238E27FC236}">
                <a16:creationId xmlns:a16="http://schemas.microsoft.com/office/drawing/2014/main" id="{2E7AD12C-9A07-4083-9ABD-E039C194447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BD962FC-241D-43A5-AD42-B78AAFCE5C25}" type="datetime1">
              <a:rPr lang="zh-CN" altLang="en-US" sz="1800" smtClean="0"/>
              <a:pPr/>
              <a:t>2024/4/19</a:t>
            </a:fld>
            <a:endParaRPr lang="en-US" altLang="zh-CN" sz="1000"/>
          </a:p>
        </p:txBody>
      </p:sp>
      <p:sp>
        <p:nvSpPr>
          <p:cNvPr id="2655234" name="Rectangle 2">
            <a:extLst>
              <a:ext uri="{FF2B5EF4-FFF2-40B4-BE49-F238E27FC236}">
                <a16:creationId xmlns:a16="http://schemas.microsoft.com/office/drawing/2014/main" id="{7F74B0B2-7D71-2B42-A646-5792A7FE22F9}"/>
              </a:ext>
            </a:extLst>
          </p:cNvPr>
          <p:cNvSpPr>
            <a:spLocks noGrp="1" noChangeArrowheads="1"/>
          </p:cNvSpPr>
          <p:nvPr>
            <p:ph type="title"/>
          </p:nvPr>
        </p:nvSpPr>
        <p:spPr/>
        <p:txBody>
          <a:bodyPr/>
          <a:lstStyle/>
          <a:p>
            <a:r>
              <a:rPr lang="en-US" altLang="en-US"/>
              <a:t>7.5.2	定义触发器</a:t>
            </a:r>
            <a:endParaRPr lang="zh-CN" altLang="en-US"/>
          </a:p>
        </p:txBody>
      </p:sp>
      <p:sp>
        <p:nvSpPr>
          <p:cNvPr id="65540" name="Rectangle 3">
            <a:extLst>
              <a:ext uri="{FF2B5EF4-FFF2-40B4-BE49-F238E27FC236}">
                <a16:creationId xmlns:a16="http://schemas.microsoft.com/office/drawing/2014/main" id="{7CD54D45-0403-4592-BFCF-73FC02FD4011}"/>
              </a:ext>
            </a:extLst>
          </p:cNvPr>
          <p:cNvSpPr>
            <a:spLocks noGrp="1" noChangeArrowheads="1"/>
          </p:cNvSpPr>
          <p:nvPr>
            <p:ph type="body" idx="1"/>
          </p:nvPr>
        </p:nvSpPr>
        <p:spPr>
          <a:xfrm>
            <a:off x="650875" y="1143000"/>
            <a:ext cx="8820150" cy="5124450"/>
          </a:xfrm>
        </p:spPr>
        <p:txBody>
          <a:bodyPr/>
          <a:lstStyle/>
          <a:p>
            <a:pPr lvl="1">
              <a:lnSpc>
                <a:spcPct val="100000"/>
              </a:lnSpc>
              <a:spcBef>
                <a:spcPct val="0"/>
              </a:spcBef>
            </a:pPr>
            <a:r>
              <a:rPr lang="en-US" altLang="zh-CN" dirty="0"/>
              <a:t>4. </a:t>
            </a:r>
            <a:r>
              <a:rPr lang="zh-CN" altLang="en-US" dirty="0"/>
              <a:t>触发时间 </a:t>
            </a:r>
          </a:p>
          <a:p>
            <a:pPr lvl="2">
              <a:lnSpc>
                <a:spcPct val="100000"/>
              </a:lnSpc>
              <a:spcBef>
                <a:spcPct val="0"/>
              </a:spcBef>
            </a:pPr>
            <a:r>
              <a:rPr lang="en-US" altLang="zh-CN" dirty="0"/>
              <a:t>BEFORE</a:t>
            </a:r>
            <a:endParaRPr lang="zh-CN" altLang="en-US" dirty="0"/>
          </a:p>
          <a:p>
            <a:pPr lvl="3">
              <a:lnSpc>
                <a:spcPct val="100000"/>
              </a:lnSpc>
              <a:spcBef>
                <a:spcPct val="0"/>
              </a:spcBef>
            </a:pPr>
            <a:r>
              <a:rPr lang="zh-CN" altLang="en-US" dirty="0"/>
              <a:t>表示在触发事件进行</a:t>
            </a:r>
            <a:r>
              <a:rPr lang="zh-CN" altLang="en-US" dirty="0">
                <a:solidFill>
                  <a:srgbClr val="C00000"/>
                </a:solidFill>
              </a:rPr>
              <a:t>以前</a:t>
            </a:r>
            <a:r>
              <a:rPr lang="zh-CN" altLang="en-US" dirty="0"/>
              <a:t>，判断触发条件是否满足。</a:t>
            </a:r>
          </a:p>
          <a:p>
            <a:pPr lvl="3">
              <a:lnSpc>
                <a:spcPct val="100000"/>
              </a:lnSpc>
              <a:spcBef>
                <a:spcPct val="0"/>
              </a:spcBef>
            </a:pPr>
            <a:r>
              <a:rPr lang="zh-CN" altLang="en-US" dirty="0"/>
              <a:t>若满足条件则</a:t>
            </a:r>
            <a:r>
              <a:rPr lang="zh-CN" altLang="en-US" dirty="0">
                <a:solidFill>
                  <a:srgbClr val="C00000"/>
                </a:solidFill>
              </a:rPr>
              <a:t>先</a:t>
            </a:r>
            <a:r>
              <a:rPr lang="zh-CN" altLang="en-US" dirty="0"/>
              <a:t>执行触发动作部分的操作，</a:t>
            </a:r>
          </a:p>
          <a:p>
            <a:pPr lvl="3">
              <a:lnSpc>
                <a:spcPct val="100000"/>
              </a:lnSpc>
              <a:spcBef>
                <a:spcPct val="0"/>
              </a:spcBef>
            </a:pPr>
            <a:r>
              <a:rPr lang="zh-CN" altLang="en-US" dirty="0"/>
              <a:t>然后再执行触发事件的操作。</a:t>
            </a:r>
            <a:r>
              <a:rPr lang="en-US" altLang="zh-CN" dirty="0"/>
              <a:t> </a:t>
            </a:r>
          </a:p>
          <a:p>
            <a:pPr lvl="2">
              <a:lnSpc>
                <a:spcPct val="100000"/>
              </a:lnSpc>
              <a:spcBef>
                <a:spcPct val="0"/>
              </a:spcBef>
            </a:pPr>
            <a:r>
              <a:rPr lang="en-US" altLang="zh-CN" dirty="0"/>
              <a:t>AFTER</a:t>
            </a:r>
            <a:endParaRPr lang="zh-CN" altLang="en-US" dirty="0"/>
          </a:p>
          <a:p>
            <a:pPr lvl="3">
              <a:lnSpc>
                <a:spcPct val="100000"/>
              </a:lnSpc>
              <a:spcBef>
                <a:spcPct val="0"/>
              </a:spcBef>
            </a:pPr>
            <a:r>
              <a:rPr lang="zh-CN" altLang="en-US" dirty="0"/>
              <a:t>表示在触发事件完成</a:t>
            </a:r>
            <a:r>
              <a:rPr lang="zh-CN" altLang="en-US" dirty="0">
                <a:solidFill>
                  <a:srgbClr val="C00000"/>
                </a:solidFill>
              </a:rPr>
              <a:t>之后</a:t>
            </a:r>
            <a:r>
              <a:rPr lang="zh-CN" altLang="en-US" dirty="0"/>
              <a:t>，判断触发条件是否满足。</a:t>
            </a:r>
          </a:p>
          <a:p>
            <a:pPr lvl="3">
              <a:lnSpc>
                <a:spcPct val="100000"/>
              </a:lnSpc>
              <a:spcBef>
                <a:spcPct val="0"/>
              </a:spcBef>
            </a:pPr>
            <a:r>
              <a:rPr lang="zh-CN" altLang="en-US" dirty="0"/>
              <a:t>若满足条件则执行触发动作部分的操作。</a:t>
            </a:r>
          </a:p>
          <a:p>
            <a:pPr lvl="3">
              <a:lnSpc>
                <a:spcPct val="100000"/>
              </a:lnSpc>
              <a:spcBef>
                <a:spcPct val="0"/>
              </a:spcBef>
            </a:pPr>
            <a:r>
              <a:rPr lang="zh-CN" altLang="en-US" dirty="0"/>
              <a:t>如果触发事件因错误</a:t>
            </a:r>
            <a:r>
              <a:rPr lang="en-US" altLang="zh-CN" dirty="0"/>
              <a:t>(</a:t>
            </a:r>
            <a:r>
              <a:rPr lang="zh-CN" altLang="en-US" dirty="0"/>
              <a:t>如违反约束或语法错误</a:t>
            </a:r>
            <a:r>
              <a:rPr lang="en-US" altLang="zh-CN" dirty="0"/>
              <a:t>)</a:t>
            </a:r>
            <a:r>
              <a:rPr lang="zh-CN" altLang="en-US" dirty="0"/>
              <a:t>而失败，触发器将不会执行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3">
            <a:extLst>
              <a:ext uri="{FF2B5EF4-FFF2-40B4-BE49-F238E27FC236}">
                <a16:creationId xmlns:a16="http://schemas.microsoft.com/office/drawing/2014/main" id="{0F068CBE-7B2A-4718-B0D4-6D02F80750D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41CE97E-1A25-406F-BB00-605F90870B0C}" type="slidenum">
              <a:rPr lang="zh-CN" altLang="en-US" sz="2000"/>
              <a:pPr/>
              <a:t>48</a:t>
            </a:fld>
            <a:endParaRPr lang="en-US" altLang="zh-CN" sz="2000"/>
          </a:p>
        </p:txBody>
      </p:sp>
      <p:sp>
        <p:nvSpPr>
          <p:cNvPr id="66562" name="日期占位符 4">
            <a:extLst>
              <a:ext uri="{FF2B5EF4-FFF2-40B4-BE49-F238E27FC236}">
                <a16:creationId xmlns:a16="http://schemas.microsoft.com/office/drawing/2014/main" id="{E7CE62DF-044C-468E-9DE6-FF214063911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47772CE-DD19-4EFA-B0BE-8BBD85017751}" type="datetime1">
              <a:rPr lang="zh-CN" altLang="en-US" sz="1800" smtClean="0"/>
              <a:pPr/>
              <a:t>2024/4/19</a:t>
            </a:fld>
            <a:endParaRPr lang="en-US" altLang="zh-CN" sz="1000"/>
          </a:p>
        </p:txBody>
      </p:sp>
      <p:sp>
        <p:nvSpPr>
          <p:cNvPr id="2656258" name="Rectangle 2">
            <a:extLst>
              <a:ext uri="{FF2B5EF4-FFF2-40B4-BE49-F238E27FC236}">
                <a16:creationId xmlns:a16="http://schemas.microsoft.com/office/drawing/2014/main" id="{D7748095-BA07-8A45-92F4-C983FA6668BF}"/>
              </a:ext>
            </a:extLst>
          </p:cNvPr>
          <p:cNvSpPr>
            <a:spLocks noGrp="1" noChangeArrowheads="1"/>
          </p:cNvSpPr>
          <p:nvPr>
            <p:ph type="title"/>
          </p:nvPr>
        </p:nvSpPr>
        <p:spPr/>
        <p:txBody>
          <a:bodyPr/>
          <a:lstStyle/>
          <a:p>
            <a:r>
              <a:rPr lang="en-US" altLang="en-US"/>
              <a:t>7.5.2	定义触发器</a:t>
            </a:r>
            <a:endParaRPr lang="zh-CN" altLang="en-US"/>
          </a:p>
        </p:txBody>
      </p:sp>
      <p:sp>
        <p:nvSpPr>
          <p:cNvPr id="2656259" name="Rectangle 3">
            <a:extLst>
              <a:ext uri="{FF2B5EF4-FFF2-40B4-BE49-F238E27FC236}">
                <a16:creationId xmlns:a16="http://schemas.microsoft.com/office/drawing/2014/main" id="{682308A2-E4F2-473C-A03F-0437B70A0B35}"/>
              </a:ext>
            </a:extLst>
          </p:cNvPr>
          <p:cNvSpPr>
            <a:spLocks noGrp="1" noChangeArrowheads="1"/>
          </p:cNvSpPr>
          <p:nvPr>
            <p:ph type="body" idx="1"/>
          </p:nvPr>
        </p:nvSpPr>
        <p:spPr>
          <a:xfrm>
            <a:off x="650875" y="1143000"/>
            <a:ext cx="8820150" cy="5551488"/>
          </a:xfrm>
        </p:spPr>
        <p:txBody>
          <a:bodyPr/>
          <a:lstStyle/>
          <a:p>
            <a:pPr lvl="1">
              <a:lnSpc>
                <a:spcPct val="100000"/>
              </a:lnSpc>
              <a:spcBef>
                <a:spcPct val="0"/>
              </a:spcBef>
            </a:pPr>
            <a:r>
              <a:rPr lang="en-US" altLang="zh-CN"/>
              <a:t>5. </a:t>
            </a:r>
            <a:r>
              <a:rPr lang="zh-CN" altLang="en-US"/>
              <a:t>触发器类型</a:t>
            </a:r>
          </a:p>
          <a:p>
            <a:pPr lvl="2">
              <a:lnSpc>
                <a:spcPct val="100000"/>
              </a:lnSpc>
              <a:spcBef>
                <a:spcPct val="0"/>
              </a:spcBef>
            </a:pPr>
            <a:r>
              <a:rPr lang="zh-CN" altLang="en-US"/>
              <a:t>行级触发器</a:t>
            </a:r>
            <a:r>
              <a:rPr lang="en-US" altLang="zh-CN"/>
              <a:t>(FOR EACH ROW)</a:t>
            </a:r>
            <a:r>
              <a:rPr lang="zh-CN" altLang="en-US"/>
              <a:t>。</a:t>
            </a:r>
          </a:p>
          <a:p>
            <a:pPr lvl="3">
              <a:lnSpc>
                <a:spcPct val="100000"/>
              </a:lnSpc>
              <a:spcBef>
                <a:spcPct val="0"/>
              </a:spcBef>
            </a:pPr>
            <a:r>
              <a:rPr lang="zh-CN" altLang="en-US"/>
              <a:t>对每一个修改的元组都会触发触发器的检查和执行 </a:t>
            </a:r>
            <a:endParaRPr lang="en-US" altLang="zh-CN"/>
          </a:p>
          <a:p>
            <a:pPr lvl="2">
              <a:lnSpc>
                <a:spcPct val="100000"/>
              </a:lnSpc>
              <a:spcBef>
                <a:spcPct val="0"/>
              </a:spcBef>
            </a:pPr>
            <a:r>
              <a:rPr lang="zh-CN" altLang="en-US"/>
              <a:t>语句级触发器</a:t>
            </a:r>
            <a:r>
              <a:rPr lang="en-US" altLang="zh-CN"/>
              <a:t>(FOR EACH STATEMENT)</a:t>
            </a:r>
            <a:r>
              <a:rPr lang="zh-CN" altLang="en-US"/>
              <a:t>。</a:t>
            </a:r>
          </a:p>
          <a:p>
            <a:pPr lvl="3">
              <a:lnSpc>
                <a:spcPct val="100000"/>
              </a:lnSpc>
              <a:spcBef>
                <a:spcPct val="0"/>
              </a:spcBef>
            </a:pPr>
            <a:r>
              <a:rPr lang="zh-CN" altLang="en-US"/>
              <a:t>只在</a:t>
            </a:r>
            <a:r>
              <a:rPr lang="en-US" altLang="zh-CN"/>
              <a:t>SQL</a:t>
            </a:r>
            <a:r>
              <a:rPr lang="zh-CN" altLang="en-US"/>
              <a:t>语句执行时候进行触发条件的检查和触发器的执行 </a:t>
            </a:r>
          </a:p>
          <a:p>
            <a:pPr>
              <a:lnSpc>
                <a:spcPct val="100000"/>
              </a:lnSpc>
              <a:spcBef>
                <a:spcPct val="0"/>
              </a:spcBef>
              <a:buFont typeface="Wingdings" panose="05000000000000000000" pitchFamily="2" charset="2"/>
              <a:buNone/>
            </a:pPr>
            <a:r>
              <a:rPr lang="zh-CN" altLang="en-US"/>
              <a:t>   例如</a:t>
            </a:r>
            <a:r>
              <a:rPr lang="en-US" altLang="zh-CN"/>
              <a:t>Teacher</a:t>
            </a:r>
            <a:r>
              <a:rPr lang="zh-CN" altLang="en-US"/>
              <a:t>表上创建一个</a:t>
            </a:r>
            <a:r>
              <a:rPr lang="en-US" altLang="zh-CN"/>
              <a:t>AFTER UPDATE</a:t>
            </a:r>
            <a:r>
              <a:rPr lang="zh-CN" altLang="en-US"/>
              <a:t>触发器。如果表</a:t>
            </a:r>
            <a:r>
              <a:rPr lang="en-US" altLang="zh-CN"/>
              <a:t>Teacher</a:t>
            </a:r>
            <a:r>
              <a:rPr lang="zh-CN" altLang="en-US"/>
              <a:t>有</a:t>
            </a:r>
            <a:r>
              <a:rPr lang="en-US" altLang="zh-CN"/>
              <a:t>1000</a:t>
            </a:r>
            <a:r>
              <a:rPr lang="zh-CN" altLang="en-US"/>
              <a:t>行，执行如下语句：</a:t>
            </a:r>
          </a:p>
          <a:p>
            <a:pPr>
              <a:lnSpc>
                <a:spcPct val="100000"/>
              </a:lnSpc>
              <a:spcBef>
                <a:spcPct val="0"/>
              </a:spcBef>
              <a:buFont typeface="Wingdings" panose="05000000000000000000" pitchFamily="2" charset="2"/>
              <a:buNone/>
            </a:pPr>
            <a:r>
              <a:rPr lang="zh-CN" altLang="en-US"/>
              <a:t>              </a:t>
            </a:r>
            <a:r>
              <a:rPr lang="en-US" altLang="zh-CN"/>
              <a:t>UPDATE Teacher SET Deptno=5; </a:t>
            </a:r>
          </a:p>
          <a:p>
            <a:pPr lvl="2">
              <a:lnSpc>
                <a:spcPct val="100000"/>
              </a:lnSpc>
              <a:spcBef>
                <a:spcPct val="0"/>
              </a:spcBef>
            </a:pPr>
            <a:r>
              <a:rPr lang="zh-CN" altLang="en-US"/>
              <a:t>如果该触发器为语句级触发器，那么执行完该语句后</a:t>
            </a:r>
            <a:r>
              <a:rPr lang="en-US" altLang="zh-CN"/>
              <a:t>,</a:t>
            </a:r>
            <a:r>
              <a:rPr lang="zh-CN" altLang="en-US"/>
              <a:t>触发动作只发生一次</a:t>
            </a:r>
            <a:r>
              <a:rPr lang="en-US" altLang="zh-CN"/>
              <a:t>;</a:t>
            </a:r>
          </a:p>
          <a:p>
            <a:pPr lvl="2">
              <a:lnSpc>
                <a:spcPct val="100000"/>
              </a:lnSpc>
              <a:spcBef>
                <a:spcPct val="0"/>
              </a:spcBef>
            </a:pPr>
            <a:r>
              <a:rPr lang="zh-CN" altLang="en-US"/>
              <a:t>如果是行级触发器，触发动作将执行</a:t>
            </a:r>
            <a:r>
              <a:rPr lang="en-US" altLang="zh-CN"/>
              <a:t>1000</a:t>
            </a:r>
            <a:r>
              <a:rPr lang="zh-CN" altLang="en-US"/>
              <a:t>次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56259">
                                            <p:txEl>
                                              <p:pRg st="0" end="0"/>
                                            </p:txEl>
                                          </p:spTgt>
                                        </p:tgtEl>
                                        <p:attrNameLst>
                                          <p:attrName>style.visibility</p:attrName>
                                        </p:attrNameLst>
                                      </p:cBhvr>
                                      <p:to>
                                        <p:strVal val="visible"/>
                                      </p:to>
                                    </p:set>
                                    <p:animEffect transition="in" filter="wipe(up)">
                                      <p:cBhvr>
                                        <p:cTn id="7" dur="1000"/>
                                        <p:tgtEl>
                                          <p:spTgt spid="265625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656259">
                                            <p:txEl>
                                              <p:pRg st="1" end="1"/>
                                            </p:txEl>
                                          </p:spTgt>
                                        </p:tgtEl>
                                        <p:attrNameLst>
                                          <p:attrName>style.visibility</p:attrName>
                                        </p:attrNameLst>
                                      </p:cBhvr>
                                      <p:to>
                                        <p:strVal val="visible"/>
                                      </p:to>
                                    </p:set>
                                    <p:animEffect transition="in" filter="wipe(up)">
                                      <p:cBhvr>
                                        <p:cTn id="11" dur="1000"/>
                                        <p:tgtEl>
                                          <p:spTgt spid="2656259">
                                            <p:txEl>
                                              <p:pRg st="1" end="1"/>
                                            </p:tx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656259">
                                            <p:txEl>
                                              <p:pRg st="2" end="2"/>
                                            </p:txEl>
                                          </p:spTgt>
                                        </p:tgtEl>
                                        <p:attrNameLst>
                                          <p:attrName>style.visibility</p:attrName>
                                        </p:attrNameLst>
                                      </p:cBhvr>
                                      <p:to>
                                        <p:strVal val="visible"/>
                                      </p:to>
                                    </p:set>
                                    <p:animEffect transition="in" filter="wipe(up)">
                                      <p:cBhvr>
                                        <p:cTn id="14" dur="1000"/>
                                        <p:tgtEl>
                                          <p:spTgt spid="2656259">
                                            <p:txEl>
                                              <p:pRg st="2" end="2"/>
                                            </p:txEl>
                                          </p:spTgt>
                                        </p:tgtEl>
                                      </p:cBhvr>
                                    </p:animEffect>
                                  </p:childTnLst>
                                </p:cTn>
                              </p:par>
                            </p:childTnLst>
                          </p:cTn>
                        </p:par>
                        <p:par>
                          <p:cTn id="15" fill="hold" nodeType="afterGroup">
                            <p:stCondLst>
                              <p:cond delay="2000"/>
                            </p:stCondLst>
                            <p:childTnLst>
                              <p:par>
                                <p:cTn id="16" presetID="22" presetClass="entr" presetSubtype="1" fill="hold" grpId="0" nodeType="afterEffect">
                                  <p:stCondLst>
                                    <p:cond delay="0"/>
                                  </p:stCondLst>
                                  <p:childTnLst>
                                    <p:set>
                                      <p:cBhvr>
                                        <p:cTn id="17" dur="1" fill="hold">
                                          <p:stCondLst>
                                            <p:cond delay="0"/>
                                          </p:stCondLst>
                                        </p:cTn>
                                        <p:tgtEl>
                                          <p:spTgt spid="2656259">
                                            <p:txEl>
                                              <p:pRg st="3" end="3"/>
                                            </p:txEl>
                                          </p:spTgt>
                                        </p:tgtEl>
                                        <p:attrNameLst>
                                          <p:attrName>style.visibility</p:attrName>
                                        </p:attrNameLst>
                                      </p:cBhvr>
                                      <p:to>
                                        <p:strVal val="visible"/>
                                      </p:to>
                                    </p:set>
                                    <p:animEffect transition="in" filter="wipe(up)">
                                      <p:cBhvr>
                                        <p:cTn id="18" dur="1000"/>
                                        <p:tgtEl>
                                          <p:spTgt spid="2656259">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656259">
                                            <p:txEl>
                                              <p:pRg st="4" end="4"/>
                                            </p:txEl>
                                          </p:spTgt>
                                        </p:tgtEl>
                                        <p:attrNameLst>
                                          <p:attrName>style.visibility</p:attrName>
                                        </p:attrNameLst>
                                      </p:cBhvr>
                                      <p:to>
                                        <p:strVal val="visible"/>
                                      </p:to>
                                    </p:set>
                                    <p:animEffect transition="in" filter="wipe(up)">
                                      <p:cBhvr>
                                        <p:cTn id="21" dur="1000"/>
                                        <p:tgtEl>
                                          <p:spTgt spid="265625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656259">
                                            <p:txEl>
                                              <p:pRg st="5" end="5"/>
                                            </p:txEl>
                                          </p:spTgt>
                                        </p:tgtEl>
                                        <p:attrNameLst>
                                          <p:attrName>style.visibility</p:attrName>
                                        </p:attrNameLst>
                                      </p:cBhvr>
                                      <p:to>
                                        <p:strVal val="visible"/>
                                      </p:to>
                                    </p:set>
                                    <p:animEffect transition="in" filter="wipe(up)">
                                      <p:cBhvr>
                                        <p:cTn id="26" dur="1000"/>
                                        <p:tgtEl>
                                          <p:spTgt spid="2656259">
                                            <p:txEl>
                                              <p:pRg st="5" end="5"/>
                                            </p:txEl>
                                          </p:spTgt>
                                        </p:tgtEl>
                                      </p:cBhvr>
                                    </p:animEffect>
                                  </p:childTnLst>
                                </p:cTn>
                              </p:par>
                            </p:childTnLst>
                          </p:cTn>
                        </p:par>
                        <p:par>
                          <p:cTn id="27" fill="hold" nodeType="afterGroup">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2656259">
                                            <p:txEl>
                                              <p:pRg st="6" end="6"/>
                                            </p:txEl>
                                          </p:spTgt>
                                        </p:tgtEl>
                                        <p:attrNameLst>
                                          <p:attrName>style.visibility</p:attrName>
                                        </p:attrNameLst>
                                      </p:cBhvr>
                                      <p:to>
                                        <p:strVal val="visible"/>
                                      </p:to>
                                    </p:set>
                                    <p:animEffect transition="in" filter="wipe(up)">
                                      <p:cBhvr>
                                        <p:cTn id="30" dur="1000"/>
                                        <p:tgtEl>
                                          <p:spTgt spid="2656259">
                                            <p:txEl>
                                              <p:pRg st="6" end="6"/>
                                            </p:txEl>
                                          </p:spTgt>
                                        </p:tgtEl>
                                      </p:cBhvr>
                                    </p:animEffect>
                                  </p:childTnLst>
                                </p:cTn>
                              </p:par>
                            </p:childTnLst>
                          </p:cTn>
                        </p:par>
                        <p:par>
                          <p:cTn id="31" fill="hold" nodeType="afterGroup">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2656259">
                                            <p:txEl>
                                              <p:pRg st="7" end="7"/>
                                            </p:txEl>
                                          </p:spTgt>
                                        </p:tgtEl>
                                        <p:attrNameLst>
                                          <p:attrName>style.visibility</p:attrName>
                                        </p:attrNameLst>
                                      </p:cBhvr>
                                      <p:to>
                                        <p:strVal val="visible"/>
                                      </p:to>
                                    </p:set>
                                    <p:animEffect transition="in" filter="wipe(up)">
                                      <p:cBhvr>
                                        <p:cTn id="34" dur="1000"/>
                                        <p:tgtEl>
                                          <p:spTgt spid="2656259">
                                            <p:txEl>
                                              <p:pRg st="7" end="7"/>
                                            </p:txEl>
                                          </p:spTgt>
                                        </p:tgtEl>
                                      </p:cBhvr>
                                    </p:animEffect>
                                  </p:childTnLst>
                                </p:cTn>
                              </p:par>
                            </p:childTnLst>
                          </p:cTn>
                        </p:par>
                        <p:par>
                          <p:cTn id="35" fill="hold" nodeType="afterGroup">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2656259">
                                            <p:txEl>
                                              <p:pRg st="8" end="8"/>
                                            </p:txEl>
                                          </p:spTgt>
                                        </p:tgtEl>
                                        <p:attrNameLst>
                                          <p:attrName>style.visibility</p:attrName>
                                        </p:attrNameLst>
                                      </p:cBhvr>
                                      <p:to>
                                        <p:strVal val="visible"/>
                                      </p:to>
                                    </p:set>
                                    <p:animEffect transition="in" filter="wipe(up)">
                                      <p:cBhvr>
                                        <p:cTn id="38" dur="1000"/>
                                        <p:tgtEl>
                                          <p:spTgt spid="26562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625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3">
            <a:extLst>
              <a:ext uri="{FF2B5EF4-FFF2-40B4-BE49-F238E27FC236}">
                <a16:creationId xmlns:a16="http://schemas.microsoft.com/office/drawing/2014/main" id="{030A6A6A-030B-4066-BAB6-17E065AC548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B499552-FB52-4AE0-9A5E-8406E61FE049}" type="slidenum">
              <a:rPr lang="zh-CN" altLang="en-US" sz="2000"/>
              <a:pPr/>
              <a:t>49</a:t>
            </a:fld>
            <a:endParaRPr lang="en-US" altLang="zh-CN" sz="2000"/>
          </a:p>
        </p:txBody>
      </p:sp>
      <p:sp>
        <p:nvSpPr>
          <p:cNvPr id="67586" name="日期占位符 4">
            <a:extLst>
              <a:ext uri="{FF2B5EF4-FFF2-40B4-BE49-F238E27FC236}">
                <a16:creationId xmlns:a16="http://schemas.microsoft.com/office/drawing/2014/main" id="{711AE659-A53E-4B4F-B174-2FAD5E656C9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E6CA6AB-F0B8-4B2C-96DE-F1610A83A03D}" type="datetime1">
              <a:rPr lang="zh-CN" altLang="en-US" sz="1800" smtClean="0"/>
              <a:pPr/>
              <a:t>2024/4/19</a:t>
            </a:fld>
            <a:endParaRPr lang="en-US" altLang="zh-CN" sz="1000"/>
          </a:p>
        </p:txBody>
      </p:sp>
      <p:sp>
        <p:nvSpPr>
          <p:cNvPr id="2657282" name="Rectangle 2">
            <a:extLst>
              <a:ext uri="{FF2B5EF4-FFF2-40B4-BE49-F238E27FC236}">
                <a16:creationId xmlns:a16="http://schemas.microsoft.com/office/drawing/2014/main" id="{09A656FF-7B82-7C4C-8A8E-5343F42FB1ED}"/>
              </a:ext>
            </a:extLst>
          </p:cNvPr>
          <p:cNvSpPr>
            <a:spLocks noGrp="1" noChangeArrowheads="1"/>
          </p:cNvSpPr>
          <p:nvPr>
            <p:ph type="title"/>
          </p:nvPr>
        </p:nvSpPr>
        <p:spPr/>
        <p:txBody>
          <a:bodyPr/>
          <a:lstStyle/>
          <a:p>
            <a:r>
              <a:rPr lang="en-US" altLang="en-US"/>
              <a:t>7.5.2	定义触发器</a:t>
            </a:r>
            <a:endParaRPr lang="zh-CN" altLang="en-US"/>
          </a:p>
        </p:txBody>
      </p:sp>
      <p:sp>
        <p:nvSpPr>
          <p:cNvPr id="67588" name="Rectangle 3">
            <a:extLst>
              <a:ext uri="{FF2B5EF4-FFF2-40B4-BE49-F238E27FC236}">
                <a16:creationId xmlns:a16="http://schemas.microsoft.com/office/drawing/2014/main" id="{68D7BE3A-C62C-4AA8-8BEB-5D2FECE27F54}"/>
              </a:ext>
            </a:extLst>
          </p:cNvPr>
          <p:cNvSpPr>
            <a:spLocks noGrp="1" noChangeArrowheads="1"/>
          </p:cNvSpPr>
          <p:nvPr>
            <p:ph type="body" idx="1"/>
          </p:nvPr>
        </p:nvSpPr>
        <p:spPr>
          <a:xfrm>
            <a:off x="650875" y="1143000"/>
            <a:ext cx="8820150" cy="4102100"/>
          </a:xfrm>
        </p:spPr>
        <p:txBody>
          <a:bodyPr/>
          <a:lstStyle/>
          <a:p>
            <a:pPr lvl="1">
              <a:lnSpc>
                <a:spcPct val="120000"/>
              </a:lnSpc>
              <a:spcBef>
                <a:spcPct val="0"/>
              </a:spcBef>
            </a:pPr>
            <a:r>
              <a:rPr lang="en-US" altLang="zh-CN" dirty="0"/>
              <a:t>6. </a:t>
            </a:r>
            <a:r>
              <a:rPr lang="en-US" altLang="zh-CN" dirty="0" err="1"/>
              <a:t>触发条件</a:t>
            </a:r>
            <a:endParaRPr lang="en-US" altLang="zh-CN" dirty="0"/>
          </a:p>
          <a:p>
            <a:pPr lvl="2">
              <a:lnSpc>
                <a:spcPct val="120000"/>
              </a:lnSpc>
              <a:spcBef>
                <a:spcPct val="0"/>
              </a:spcBef>
            </a:pPr>
            <a:r>
              <a:rPr lang="en-US" altLang="zh-CN" dirty="0" err="1"/>
              <a:t>触发条件为真</a:t>
            </a:r>
            <a:r>
              <a:rPr lang="zh-CN" altLang="en-US" dirty="0"/>
              <a:t>，</a:t>
            </a:r>
            <a:r>
              <a:rPr lang="en-US" altLang="zh-CN" dirty="0" err="1"/>
              <a:t>省略WHEN触发条件</a:t>
            </a:r>
            <a:endParaRPr lang="zh-CN" altLang="en-US" dirty="0"/>
          </a:p>
          <a:p>
            <a:pPr lvl="1">
              <a:lnSpc>
                <a:spcPct val="120000"/>
              </a:lnSpc>
              <a:spcBef>
                <a:spcPct val="0"/>
              </a:spcBef>
            </a:pPr>
            <a:r>
              <a:rPr lang="en-US" altLang="zh-CN" dirty="0"/>
              <a:t>7. </a:t>
            </a:r>
            <a:r>
              <a:rPr lang="en-US" altLang="zh-CN" dirty="0" err="1"/>
              <a:t>触发动作体</a:t>
            </a:r>
            <a:endParaRPr lang="en-US" altLang="zh-CN" dirty="0"/>
          </a:p>
          <a:p>
            <a:pPr lvl="2">
              <a:lnSpc>
                <a:spcPct val="120000"/>
              </a:lnSpc>
              <a:spcBef>
                <a:spcPct val="0"/>
              </a:spcBef>
            </a:pPr>
            <a:r>
              <a:rPr lang="zh-CN" altLang="en-US" dirty="0"/>
              <a:t>触发动作体是满足触发器条件后，执行的一系列数据库操作。</a:t>
            </a:r>
          </a:p>
          <a:p>
            <a:pPr lvl="2">
              <a:lnSpc>
                <a:spcPct val="120000"/>
              </a:lnSpc>
              <a:spcBef>
                <a:spcPct val="0"/>
              </a:spcBef>
            </a:pPr>
            <a:r>
              <a:rPr lang="zh-CN" altLang="en-US" dirty="0"/>
              <a:t>如果触发动作体</a:t>
            </a:r>
            <a:r>
              <a:rPr lang="zh-CN" altLang="en-US" dirty="0">
                <a:solidFill>
                  <a:srgbClr val="C00000"/>
                </a:solidFill>
              </a:rPr>
              <a:t>执行失败</a:t>
            </a:r>
            <a:r>
              <a:rPr lang="zh-CN" altLang="en-US" dirty="0"/>
              <a:t>，激活触发器的事件就会终止执行，触发器的目标表或触发器可能影响的其他对象不发生任何变化 </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3">
            <a:extLst>
              <a:ext uri="{FF2B5EF4-FFF2-40B4-BE49-F238E27FC236}">
                <a16:creationId xmlns:a16="http://schemas.microsoft.com/office/drawing/2014/main" id="{2C387862-CD3C-4855-8738-A7917617EAC3}"/>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4791115-7564-4778-B303-2428C65217BB}" type="slidenum">
              <a:rPr lang="zh-CN" altLang="en-US" sz="2000"/>
              <a:pPr/>
              <a:t>5</a:t>
            </a:fld>
            <a:endParaRPr lang="en-US" altLang="zh-CN" sz="2000"/>
          </a:p>
        </p:txBody>
      </p:sp>
      <p:sp>
        <p:nvSpPr>
          <p:cNvPr id="19458" name="日期占位符 4">
            <a:extLst>
              <a:ext uri="{FF2B5EF4-FFF2-40B4-BE49-F238E27FC236}">
                <a16:creationId xmlns:a16="http://schemas.microsoft.com/office/drawing/2014/main" id="{D19360EA-B69C-431B-ADF0-420457C48DE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571E993-2381-41E4-99DC-9DA11C1BB4EE}" type="datetime1">
              <a:rPr lang="zh-CN" altLang="en-US" sz="1800" smtClean="0"/>
              <a:pPr/>
              <a:t>2024/4/19</a:t>
            </a:fld>
            <a:endParaRPr lang="en-US" altLang="zh-CN" sz="1000"/>
          </a:p>
        </p:txBody>
      </p:sp>
      <p:sp>
        <p:nvSpPr>
          <p:cNvPr id="2644994" name="Rectangle 2">
            <a:extLst>
              <a:ext uri="{FF2B5EF4-FFF2-40B4-BE49-F238E27FC236}">
                <a16:creationId xmlns:a16="http://schemas.microsoft.com/office/drawing/2014/main" id="{802241A7-8CA6-3246-9845-6C2F738C4D8A}"/>
              </a:ext>
            </a:extLst>
          </p:cNvPr>
          <p:cNvSpPr>
            <a:spLocks noGrp="1" noChangeArrowheads="1"/>
          </p:cNvSpPr>
          <p:nvPr>
            <p:ph type="title"/>
          </p:nvPr>
        </p:nvSpPr>
        <p:spPr/>
        <p:txBody>
          <a:bodyPr/>
          <a:lstStyle/>
          <a:p>
            <a:r>
              <a:rPr lang="en-US" altLang="zh-CN"/>
              <a:t>7.1 数据库的完整性概述</a:t>
            </a:r>
            <a:endParaRPr lang="zh-CN" altLang="en-US"/>
          </a:p>
        </p:txBody>
      </p:sp>
      <p:sp>
        <p:nvSpPr>
          <p:cNvPr id="19460" name="Rectangle 3">
            <a:extLst>
              <a:ext uri="{FF2B5EF4-FFF2-40B4-BE49-F238E27FC236}">
                <a16:creationId xmlns:a16="http://schemas.microsoft.com/office/drawing/2014/main" id="{9862AB0D-78FB-4A88-897B-73B9236DE85F}"/>
              </a:ext>
            </a:extLst>
          </p:cNvPr>
          <p:cNvSpPr>
            <a:spLocks noGrp="1" noChangeArrowheads="1"/>
          </p:cNvSpPr>
          <p:nvPr>
            <p:ph type="body" idx="1"/>
          </p:nvPr>
        </p:nvSpPr>
        <p:spPr>
          <a:xfrm>
            <a:off x="650875" y="1143000"/>
            <a:ext cx="8820150" cy="3136900"/>
          </a:xfrm>
        </p:spPr>
        <p:txBody>
          <a:bodyPr/>
          <a:lstStyle/>
          <a:p>
            <a:r>
              <a:rPr lang="en-US" altLang="zh-CN"/>
              <a:t>7.1.1 </a:t>
            </a:r>
            <a:r>
              <a:rPr lang="zh-CN" altLang="en-US"/>
              <a:t>完整性约束条件</a:t>
            </a:r>
          </a:p>
          <a:p>
            <a:pPr lvl="1"/>
            <a:r>
              <a:rPr lang="zh-CN" altLang="en-US"/>
              <a:t>在关系数据库中，对数据的各种限制是以完整性约束条件的形式在关系数据库模式中指定的。</a:t>
            </a:r>
          </a:p>
          <a:p>
            <a:pPr lvl="2"/>
            <a:r>
              <a:rPr lang="zh-CN" altLang="en-US"/>
              <a:t>加在数据上的</a:t>
            </a:r>
            <a:r>
              <a:rPr lang="zh-CN" altLang="en-US">
                <a:solidFill>
                  <a:srgbClr val="C00000"/>
                </a:solidFill>
              </a:rPr>
              <a:t>语义</a:t>
            </a:r>
            <a:r>
              <a:rPr lang="zh-CN" altLang="en-US"/>
              <a:t>约束条件称为数据库完整性约束条件</a:t>
            </a:r>
          </a:p>
          <a:p>
            <a:pPr lvl="2"/>
            <a:r>
              <a:rPr lang="zh-CN" altLang="en-US"/>
              <a:t>它一般是对数据库中数据本身的某种语义限制、数据间的逻辑约束和数据变化时所遵循的规则等</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3">
            <a:extLst>
              <a:ext uri="{FF2B5EF4-FFF2-40B4-BE49-F238E27FC236}">
                <a16:creationId xmlns:a16="http://schemas.microsoft.com/office/drawing/2014/main" id="{3553552E-DF10-4AAA-B7C1-95F340BF834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965A27B-ABEB-448A-89AB-6C10C1557A31}" type="slidenum">
              <a:rPr lang="zh-CN" altLang="en-US" sz="2000"/>
              <a:pPr/>
              <a:t>50</a:t>
            </a:fld>
            <a:endParaRPr lang="en-US" altLang="zh-CN" sz="2000"/>
          </a:p>
        </p:txBody>
      </p:sp>
      <p:sp>
        <p:nvSpPr>
          <p:cNvPr id="68610" name="日期占位符 4">
            <a:extLst>
              <a:ext uri="{FF2B5EF4-FFF2-40B4-BE49-F238E27FC236}">
                <a16:creationId xmlns:a16="http://schemas.microsoft.com/office/drawing/2014/main" id="{DB96DAB1-816A-48D5-A7AF-5C215310152C}"/>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561BA92-B434-4D4C-AF4E-D1F49CA6C5B6}" type="datetime1">
              <a:rPr lang="zh-CN" altLang="en-US" sz="1800" smtClean="0"/>
              <a:pPr/>
              <a:t>2024/4/19</a:t>
            </a:fld>
            <a:endParaRPr lang="en-US" altLang="zh-CN" sz="1000"/>
          </a:p>
        </p:txBody>
      </p:sp>
      <p:sp>
        <p:nvSpPr>
          <p:cNvPr id="2658306" name="Rectangle 2">
            <a:extLst>
              <a:ext uri="{FF2B5EF4-FFF2-40B4-BE49-F238E27FC236}">
                <a16:creationId xmlns:a16="http://schemas.microsoft.com/office/drawing/2014/main" id="{1D2B5596-4810-B141-8F80-866C5C1FE380}"/>
              </a:ext>
            </a:extLst>
          </p:cNvPr>
          <p:cNvSpPr>
            <a:spLocks noGrp="1" noChangeArrowheads="1"/>
          </p:cNvSpPr>
          <p:nvPr>
            <p:ph type="title"/>
          </p:nvPr>
        </p:nvSpPr>
        <p:spPr/>
        <p:txBody>
          <a:bodyPr/>
          <a:lstStyle/>
          <a:p>
            <a:r>
              <a:rPr lang="en-US" altLang="en-US"/>
              <a:t>7.5.3	使用触发器</a:t>
            </a:r>
            <a:endParaRPr lang="zh-CN" altLang="en-US"/>
          </a:p>
        </p:txBody>
      </p:sp>
      <p:sp>
        <p:nvSpPr>
          <p:cNvPr id="68612" name="Rectangle 3">
            <a:extLst>
              <a:ext uri="{FF2B5EF4-FFF2-40B4-BE49-F238E27FC236}">
                <a16:creationId xmlns:a16="http://schemas.microsoft.com/office/drawing/2014/main" id="{B213A555-90D2-4724-8CA2-19F37D42CC58}"/>
              </a:ext>
            </a:extLst>
          </p:cNvPr>
          <p:cNvSpPr>
            <a:spLocks noGrp="1" noChangeArrowheads="1"/>
          </p:cNvSpPr>
          <p:nvPr>
            <p:ph type="body" idx="1"/>
          </p:nvPr>
        </p:nvSpPr>
        <p:spPr>
          <a:xfrm>
            <a:off x="650875" y="1143000"/>
            <a:ext cx="8820150" cy="3819525"/>
          </a:xfrm>
        </p:spPr>
        <p:txBody>
          <a:bodyPr/>
          <a:lstStyle/>
          <a:p>
            <a:r>
              <a:rPr lang="zh-CN" altLang="en-US" dirty="0"/>
              <a:t>触发器的执行，是由</a:t>
            </a:r>
            <a:r>
              <a:rPr lang="zh-CN" altLang="en-US" dirty="0">
                <a:solidFill>
                  <a:srgbClr val="C00000"/>
                </a:solidFill>
              </a:rPr>
              <a:t>触发事件激活</a:t>
            </a:r>
            <a:r>
              <a:rPr lang="zh-CN" altLang="en-US" dirty="0"/>
              <a:t>的，并由数据库服务器自动执行</a:t>
            </a:r>
          </a:p>
          <a:p>
            <a:r>
              <a:rPr lang="zh-CN" altLang="en-US" dirty="0"/>
              <a:t>一个数据表上可能定义了</a:t>
            </a:r>
            <a:r>
              <a:rPr lang="zh-CN" altLang="en-US" dirty="0">
                <a:solidFill>
                  <a:srgbClr val="C00000"/>
                </a:solidFill>
              </a:rPr>
              <a:t>多个触发器</a:t>
            </a:r>
          </a:p>
          <a:p>
            <a:pPr lvl="1"/>
            <a:r>
              <a:rPr lang="zh-CN" altLang="en-US" dirty="0"/>
              <a:t>同一个表上的多个触发器激活时遵循如下的执行顺序：</a:t>
            </a:r>
          </a:p>
          <a:p>
            <a:pPr lvl="2"/>
            <a:r>
              <a:rPr lang="zh-CN" altLang="en-US" dirty="0"/>
              <a:t>（</a:t>
            </a:r>
            <a:r>
              <a:rPr lang="en-US" altLang="zh-CN" dirty="0"/>
              <a:t>1</a:t>
            </a:r>
            <a:r>
              <a:rPr lang="zh-CN" altLang="en-US" dirty="0"/>
              <a:t>） 执行该表上的</a:t>
            </a:r>
            <a:r>
              <a:rPr lang="en-US" altLang="zh-CN" dirty="0"/>
              <a:t>BEFORE</a:t>
            </a:r>
            <a:r>
              <a:rPr lang="zh-CN" altLang="en-US" dirty="0"/>
              <a:t>触发器；</a:t>
            </a:r>
          </a:p>
          <a:p>
            <a:pPr lvl="2"/>
            <a:r>
              <a:rPr lang="zh-CN" altLang="en-US" dirty="0"/>
              <a:t>（</a:t>
            </a:r>
            <a:r>
              <a:rPr lang="en-US" altLang="zh-CN" dirty="0"/>
              <a:t>2</a:t>
            </a:r>
            <a:r>
              <a:rPr lang="zh-CN" altLang="en-US" dirty="0"/>
              <a:t>） 激活触发器的</a:t>
            </a:r>
            <a:r>
              <a:rPr lang="en-US" altLang="zh-CN" dirty="0"/>
              <a:t>SQL</a:t>
            </a:r>
            <a:r>
              <a:rPr lang="zh-CN" altLang="en-US" dirty="0"/>
              <a:t>语句；</a:t>
            </a:r>
          </a:p>
          <a:p>
            <a:pPr lvl="2"/>
            <a:r>
              <a:rPr lang="zh-CN" altLang="en-US" dirty="0"/>
              <a:t>（</a:t>
            </a:r>
            <a:r>
              <a:rPr lang="en-US" altLang="zh-CN" dirty="0"/>
              <a:t>3</a:t>
            </a:r>
            <a:r>
              <a:rPr lang="zh-CN" altLang="en-US" dirty="0"/>
              <a:t>） 执行该表上的</a:t>
            </a:r>
            <a:r>
              <a:rPr lang="en-US" altLang="zh-CN" dirty="0"/>
              <a:t>AFTER</a:t>
            </a:r>
            <a:r>
              <a:rPr lang="zh-CN" altLang="en-US" dirty="0"/>
              <a:t>触发器。</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3">
            <a:extLst>
              <a:ext uri="{FF2B5EF4-FFF2-40B4-BE49-F238E27FC236}">
                <a16:creationId xmlns:a16="http://schemas.microsoft.com/office/drawing/2014/main" id="{D8D2D3C0-3620-4AAA-8A64-E87D72697D19}"/>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FD316D9-0139-447D-94B8-58AA55920167}" type="slidenum">
              <a:rPr lang="zh-CN" altLang="en-US" sz="2000"/>
              <a:pPr/>
              <a:t>51</a:t>
            </a:fld>
            <a:endParaRPr lang="en-US" altLang="zh-CN" sz="2000"/>
          </a:p>
        </p:txBody>
      </p:sp>
      <p:sp>
        <p:nvSpPr>
          <p:cNvPr id="69634" name="日期占位符 4">
            <a:extLst>
              <a:ext uri="{FF2B5EF4-FFF2-40B4-BE49-F238E27FC236}">
                <a16:creationId xmlns:a16="http://schemas.microsoft.com/office/drawing/2014/main" id="{75E509BA-66FD-4C7A-A134-B73358C0D0E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70A8F25-DCFF-486E-AD7C-2195D4300BD5}" type="datetime1">
              <a:rPr lang="zh-CN" altLang="en-US" sz="1800" smtClean="0"/>
              <a:pPr/>
              <a:t>2024/4/19</a:t>
            </a:fld>
            <a:endParaRPr lang="en-US" altLang="zh-CN" sz="1000"/>
          </a:p>
        </p:txBody>
      </p:sp>
      <p:sp>
        <p:nvSpPr>
          <p:cNvPr id="2659330" name="Rectangle 2">
            <a:extLst>
              <a:ext uri="{FF2B5EF4-FFF2-40B4-BE49-F238E27FC236}">
                <a16:creationId xmlns:a16="http://schemas.microsoft.com/office/drawing/2014/main" id="{BB2BFC4F-61F8-D54E-8567-5182BA39DAD6}"/>
              </a:ext>
            </a:extLst>
          </p:cNvPr>
          <p:cNvSpPr>
            <a:spLocks noGrp="1" noChangeArrowheads="1"/>
          </p:cNvSpPr>
          <p:nvPr>
            <p:ph type="title"/>
          </p:nvPr>
        </p:nvSpPr>
        <p:spPr/>
        <p:txBody>
          <a:bodyPr/>
          <a:lstStyle/>
          <a:p>
            <a:r>
              <a:rPr lang="en-US" altLang="zh-CN"/>
              <a:t>SQL Server</a:t>
            </a:r>
            <a:r>
              <a:rPr lang="zh-CN" altLang="en-US"/>
              <a:t>中的触发器</a:t>
            </a:r>
          </a:p>
        </p:txBody>
      </p:sp>
      <p:sp>
        <p:nvSpPr>
          <p:cNvPr id="2659331" name="Rectangle 3">
            <a:extLst>
              <a:ext uri="{FF2B5EF4-FFF2-40B4-BE49-F238E27FC236}">
                <a16:creationId xmlns:a16="http://schemas.microsoft.com/office/drawing/2014/main" id="{A676AB20-C2BA-410E-A851-8B5085BAA061}"/>
              </a:ext>
            </a:extLst>
          </p:cNvPr>
          <p:cNvSpPr>
            <a:spLocks noGrp="1" noChangeArrowheads="1"/>
          </p:cNvSpPr>
          <p:nvPr>
            <p:ph type="body" idx="1"/>
          </p:nvPr>
        </p:nvSpPr>
        <p:spPr>
          <a:xfrm>
            <a:off x="650875" y="1143000"/>
            <a:ext cx="8820150" cy="5378450"/>
          </a:xfrm>
        </p:spPr>
        <p:txBody>
          <a:bodyPr/>
          <a:lstStyle/>
          <a:p>
            <a:pPr>
              <a:spcBef>
                <a:spcPct val="0"/>
              </a:spcBef>
            </a:pPr>
            <a:r>
              <a:rPr lang="zh-CN" altLang="en-US" dirty="0"/>
              <a:t>用途</a:t>
            </a:r>
          </a:p>
          <a:p>
            <a:pPr lvl="1">
              <a:spcBef>
                <a:spcPct val="0"/>
              </a:spcBef>
            </a:pPr>
            <a:r>
              <a:rPr lang="zh-CN" altLang="en-US" dirty="0"/>
              <a:t>在数据库中的相关表上</a:t>
            </a:r>
            <a:r>
              <a:rPr lang="zh-CN" altLang="en-US" dirty="0">
                <a:solidFill>
                  <a:srgbClr val="C00000"/>
                </a:solidFill>
              </a:rPr>
              <a:t>实现级联更改</a:t>
            </a:r>
          </a:p>
          <a:p>
            <a:pPr lvl="2">
              <a:spcBef>
                <a:spcPct val="0"/>
              </a:spcBef>
            </a:pPr>
            <a:r>
              <a:rPr lang="zh-CN" altLang="en-US" dirty="0"/>
              <a:t>引用完整性可以通过外键约束定义，但可使用触发器在级联更新或删除时确保采用适当的行为。</a:t>
            </a:r>
          </a:p>
          <a:p>
            <a:pPr lvl="2">
              <a:spcBef>
                <a:spcPct val="0"/>
              </a:spcBef>
            </a:pPr>
            <a:r>
              <a:rPr lang="zh-CN" altLang="en-US" dirty="0"/>
              <a:t>若触发表上定义了约束，它们在触发器执行之前检查。若违反了约束，则触发器不执行</a:t>
            </a:r>
          </a:p>
          <a:p>
            <a:pPr lvl="1">
              <a:spcBef>
                <a:spcPct val="0"/>
              </a:spcBef>
            </a:pPr>
            <a:r>
              <a:rPr lang="zh-CN" altLang="en-US" dirty="0"/>
              <a:t>强制比 </a:t>
            </a:r>
            <a:r>
              <a:rPr lang="en-US" altLang="zh-CN" dirty="0"/>
              <a:t>CHECK </a:t>
            </a:r>
            <a:r>
              <a:rPr lang="zh-CN" altLang="en-US" dirty="0"/>
              <a:t>约束更复杂的数据完整性</a:t>
            </a:r>
          </a:p>
          <a:p>
            <a:pPr lvl="1">
              <a:spcBef>
                <a:spcPct val="0"/>
              </a:spcBef>
            </a:pPr>
            <a:r>
              <a:rPr lang="zh-CN" altLang="en-US" dirty="0"/>
              <a:t>定义用户定制的错误信息</a:t>
            </a:r>
          </a:p>
          <a:p>
            <a:pPr lvl="2">
              <a:spcBef>
                <a:spcPct val="0"/>
              </a:spcBef>
            </a:pPr>
            <a:r>
              <a:rPr lang="zh-CN" altLang="en-US" dirty="0"/>
              <a:t>通过使用触发器，可以在特定条件出现时调用预定义或动态定义的定制错误信息</a:t>
            </a:r>
          </a:p>
          <a:p>
            <a:pPr lvl="2">
              <a:spcBef>
                <a:spcPct val="0"/>
              </a:spcBef>
            </a:pPr>
            <a:r>
              <a:rPr lang="zh-CN" altLang="en-US" dirty="0"/>
              <a:t>约束、规则和默认只能通过标准系统错误信息来表达错误。若需要定制信息或更复杂的错误处理</a:t>
            </a:r>
            <a:r>
              <a:rPr lang="en-US" altLang="zh-CN" dirty="0"/>
              <a:t>,</a:t>
            </a:r>
            <a:r>
              <a:rPr lang="zh-CN" altLang="en-US" dirty="0"/>
              <a:t>需要使用触发器</a:t>
            </a:r>
          </a:p>
          <a:p>
            <a:pPr lvl="1">
              <a:spcBef>
                <a:spcPct val="0"/>
              </a:spcBef>
            </a:pPr>
            <a:r>
              <a:rPr lang="zh-CN" altLang="en-US" dirty="0"/>
              <a:t>维护非标准数据，特别是处理较为复杂的逻辑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59331">
                                            <p:txEl>
                                              <p:pRg st="0" end="0"/>
                                            </p:txEl>
                                          </p:spTgt>
                                        </p:tgtEl>
                                        <p:attrNameLst>
                                          <p:attrName>style.visibility</p:attrName>
                                        </p:attrNameLst>
                                      </p:cBhvr>
                                      <p:to>
                                        <p:strVal val="visible"/>
                                      </p:to>
                                    </p:set>
                                    <p:animEffect transition="in" filter="wipe(up)">
                                      <p:cBhvr>
                                        <p:cTn id="7" dur="1000"/>
                                        <p:tgtEl>
                                          <p:spTgt spid="2659331">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659331">
                                            <p:txEl>
                                              <p:pRg st="1" end="1"/>
                                            </p:txEl>
                                          </p:spTgt>
                                        </p:tgtEl>
                                        <p:attrNameLst>
                                          <p:attrName>style.visibility</p:attrName>
                                        </p:attrNameLst>
                                      </p:cBhvr>
                                      <p:to>
                                        <p:strVal val="visible"/>
                                      </p:to>
                                    </p:set>
                                    <p:animEffect transition="in" filter="wipe(up)">
                                      <p:cBhvr>
                                        <p:cTn id="11" dur="1000"/>
                                        <p:tgtEl>
                                          <p:spTgt spid="2659331">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2659331">
                                            <p:txEl>
                                              <p:pRg st="2" end="2"/>
                                            </p:txEl>
                                          </p:spTgt>
                                        </p:tgtEl>
                                        <p:attrNameLst>
                                          <p:attrName>style.visibility</p:attrName>
                                        </p:attrNameLst>
                                      </p:cBhvr>
                                      <p:to>
                                        <p:strVal val="visible"/>
                                      </p:to>
                                    </p:set>
                                    <p:animEffect transition="in" filter="wipe(up)">
                                      <p:cBhvr>
                                        <p:cTn id="15" dur="1000"/>
                                        <p:tgtEl>
                                          <p:spTgt spid="2659331">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2659331">
                                            <p:txEl>
                                              <p:pRg st="3" end="3"/>
                                            </p:txEl>
                                          </p:spTgt>
                                        </p:tgtEl>
                                        <p:attrNameLst>
                                          <p:attrName>style.visibility</p:attrName>
                                        </p:attrNameLst>
                                      </p:cBhvr>
                                      <p:to>
                                        <p:strVal val="visible"/>
                                      </p:to>
                                    </p:set>
                                    <p:animEffect transition="in" filter="wipe(up)">
                                      <p:cBhvr>
                                        <p:cTn id="19" dur="1000"/>
                                        <p:tgtEl>
                                          <p:spTgt spid="265933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659331">
                                            <p:txEl>
                                              <p:pRg st="4" end="4"/>
                                            </p:txEl>
                                          </p:spTgt>
                                        </p:tgtEl>
                                        <p:attrNameLst>
                                          <p:attrName>style.visibility</p:attrName>
                                        </p:attrNameLst>
                                      </p:cBhvr>
                                      <p:to>
                                        <p:strVal val="visible"/>
                                      </p:to>
                                    </p:set>
                                    <p:animEffect transition="in" filter="wipe(up)">
                                      <p:cBhvr>
                                        <p:cTn id="24" dur="1000"/>
                                        <p:tgtEl>
                                          <p:spTgt spid="265933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659331">
                                            <p:txEl>
                                              <p:pRg st="5" end="5"/>
                                            </p:txEl>
                                          </p:spTgt>
                                        </p:tgtEl>
                                        <p:attrNameLst>
                                          <p:attrName>style.visibility</p:attrName>
                                        </p:attrNameLst>
                                      </p:cBhvr>
                                      <p:to>
                                        <p:strVal val="visible"/>
                                      </p:to>
                                    </p:set>
                                    <p:animEffect transition="in" filter="wipe(up)">
                                      <p:cBhvr>
                                        <p:cTn id="29" dur="1000"/>
                                        <p:tgtEl>
                                          <p:spTgt spid="2659331">
                                            <p:txEl>
                                              <p:pRg st="5" end="5"/>
                                            </p:txEl>
                                          </p:spTgt>
                                        </p:tgtEl>
                                      </p:cBhvr>
                                    </p:animEffect>
                                  </p:child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2659331">
                                            <p:txEl>
                                              <p:pRg st="6" end="6"/>
                                            </p:txEl>
                                          </p:spTgt>
                                        </p:tgtEl>
                                        <p:attrNameLst>
                                          <p:attrName>style.visibility</p:attrName>
                                        </p:attrNameLst>
                                      </p:cBhvr>
                                      <p:to>
                                        <p:strVal val="visible"/>
                                      </p:to>
                                    </p:set>
                                    <p:animEffect transition="in" filter="wipe(up)">
                                      <p:cBhvr>
                                        <p:cTn id="33" dur="1000"/>
                                        <p:tgtEl>
                                          <p:spTgt spid="2659331">
                                            <p:txEl>
                                              <p:pRg st="6" end="6"/>
                                            </p:txEl>
                                          </p:spTgt>
                                        </p:tgtEl>
                                      </p:cBhvr>
                                    </p:animEffect>
                                  </p:childTnLst>
                                </p:cTn>
                              </p:par>
                            </p:childTnLst>
                          </p:cTn>
                        </p:par>
                        <p:par>
                          <p:cTn id="34" fill="hold" nodeType="afterGroup">
                            <p:stCondLst>
                              <p:cond delay="2000"/>
                            </p:stCondLst>
                            <p:childTnLst>
                              <p:par>
                                <p:cTn id="35" presetID="22" presetClass="entr" presetSubtype="1" fill="hold" grpId="0" nodeType="afterEffect">
                                  <p:stCondLst>
                                    <p:cond delay="0"/>
                                  </p:stCondLst>
                                  <p:childTnLst>
                                    <p:set>
                                      <p:cBhvr>
                                        <p:cTn id="36" dur="1" fill="hold">
                                          <p:stCondLst>
                                            <p:cond delay="0"/>
                                          </p:stCondLst>
                                        </p:cTn>
                                        <p:tgtEl>
                                          <p:spTgt spid="2659331">
                                            <p:txEl>
                                              <p:pRg st="7" end="7"/>
                                            </p:txEl>
                                          </p:spTgt>
                                        </p:tgtEl>
                                        <p:attrNameLst>
                                          <p:attrName>style.visibility</p:attrName>
                                        </p:attrNameLst>
                                      </p:cBhvr>
                                      <p:to>
                                        <p:strVal val="visible"/>
                                      </p:to>
                                    </p:set>
                                    <p:animEffect transition="in" filter="wipe(up)">
                                      <p:cBhvr>
                                        <p:cTn id="37" dur="1000"/>
                                        <p:tgtEl>
                                          <p:spTgt spid="265933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659331">
                                            <p:txEl>
                                              <p:pRg st="8" end="8"/>
                                            </p:txEl>
                                          </p:spTgt>
                                        </p:tgtEl>
                                        <p:attrNameLst>
                                          <p:attrName>style.visibility</p:attrName>
                                        </p:attrNameLst>
                                      </p:cBhvr>
                                      <p:to>
                                        <p:strVal val="visible"/>
                                      </p:to>
                                    </p:set>
                                    <p:animEffect transition="in" filter="wipe(up)">
                                      <p:cBhvr>
                                        <p:cTn id="42" dur="1000"/>
                                        <p:tgtEl>
                                          <p:spTgt spid="26593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933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3">
            <a:extLst>
              <a:ext uri="{FF2B5EF4-FFF2-40B4-BE49-F238E27FC236}">
                <a16:creationId xmlns:a16="http://schemas.microsoft.com/office/drawing/2014/main" id="{E509885A-460B-4C5D-B7EF-B9B2C637C38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F3AE3C0-9983-45F4-9392-ACAD6CCEEF72}" type="slidenum">
              <a:rPr lang="zh-CN" altLang="en-US" sz="2000"/>
              <a:pPr/>
              <a:t>52</a:t>
            </a:fld>
            <a:endParaRPr lang="en-US" altLang="zh-CN" sz="2000"/>
          </a:p>
        </p:txBody>
      </p:sp>
      <p:sp>
        <p:nvSpPr>
          <p:cNvPr id="70658" name="日期占位符 4">
            <a:extLst>
              <a:ext uri="{FF2B5EF4-FFF2-40B4-BE49-F238E27FC236}">
                <a16:creationId xmlns:a16="http://schemas.microsoft.com/office/drawing/2014/main" id="{81D29278-09AC-466F-916E-313739CA5CF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7F41A8E-591B-4709-8EAC-CAB8F8829545}" type="datetime1">
              <a:rPr lang="zh-CN" altLang="en-US" sz="1800" smtClean="0"/>
              <a:pPr/>
              <a:t>2024/4/19</a:t>
            </a:fld>
            <a:endParaRPr lang="en-US" altLang="zh-CN" sz="1000"/>
          </a:p>
        </p:txBody>
      </p:sp>
      <p:sp>
        <p:nvSpPr>
          <p:cNvPr id="2660354" name="Rectangle 2">
            <a:extLst>
              <a:ext uri="{FF2B5EF4-FFF2-40B4-BE49-F238E27FC236}">
                <a16:creationId xmlns:a16="http://schemas.microsoft.com/office/drawing/2014/main" id="{F184F7F0-B47A-D147-9D2D-9D6BF3804FF9}"/>
              </a:ext>
            </a:extLst>
          </p:cNvPr>
          <p:cNvSpPr>
            <a:spLocks noGrp="1" noChangeArrowheads="1"/>
          </p:cNvSpPr>
          <p:nvPr>
            <p:ph type="title"/>
          </p:nvPr>
        </p:nvSpPr>
        <p:spPr/>
        <p:txBody>
          <a:bodyPr/>
          <a:lstStyle/>
          <a:p>
            <a:r>
              <a:rPr lang="en-US" altLang="zh-CN"/>
              <a:t>SQL Server</a:t>
            </a:r>
            <a:r>
              <a:rPr lang="zh-CN" altLang="en-US"/>
              <a:t>中的触发器</a:t>
            </a:r>
          </a:p>
        </p:txBody>
      </p:sp>
      <p:sp>
        <p:nvSpPr>
          <p:cNvPr id="70660" name="Rectangle 3">
            <a:extLst>
              <a:ext uri="{FF2B5EF4-FFF2-40B4-BE49-F238E27FC236}">
                <a16:creationId xmlns:a16="http://schemas.microsoft.com/office/drawing/2014/main" id="{46D69480-6727-4E6D-A930-D2FC977158CD}"/>
              </a:ext>
            </a:extLst>
          </p:cNvPr>
          <p:cNvSpPr>
            <a:spLocks noGrp="1" noChangeArrowheads="1"/>
          </p:cNvSpPr>
          <p:nvPr>
            <p:ph type="body" idx="1"/>
          </p:nvPr>
        </p:nvSpPr>
        <p:spPr>
          <a:xfrm>
            <a:off x="650875" y="1143000"/>
            <a:ext cx="8820150" cy="5505450"/>
          </a:xfrm>
        </p:spPr>
        <p:txBody>
          <a:bodyPr/>
          <a:lstStyle/>
          <a:p>
            <a:r>
              <a:rPr lang="zh-CN" altLang="en-US" dirty="0"/>
              <a:t>触发器与</a:t>
            </a:r>
            <a:r>
              <a:rPr lang="en-US" altLang="zh-CN" dirty="0"/>
              <a:t>CHECK </a:t>
            </a:r>
            <a:r>
              <a:rPr lang="zh-CN" altLang="en-US" dirty="0"/>
              <a:t>约束</a:t>
            </a:r>
          </a:p>
          <a:p>
            <a:pPr lvl="1"/>
            <a:r>
              <a:rPr lang="en-US" altLang="zh-CN" dirty="0"/>
              <a:t>CHECK </a:t>
            </a:r>
            <a:r>
              <a:rPr lang="zh-CN" altLang="en-US" dirty="0"/>
              <a:t>约束只能根据逻辑表达式或</a:t>
            </a:r>
            <a:r>
              <a:rPr lang="zh-CN" altLang="en-US" dirty="0">
                <a:solidFill>
                  <a:srgbClr val="C00000"/>
                </a:solidFill>
              </a:rPr>
              <a:t>同一表中</a:t>
            </a:r>
            <a:r>
              <a:rPr lang="zh-CN" altLang="en-US" dirty="0"/>
              <a:t>的另一列来验证列值。</a:t>
            </a:r>
          </a:p>
          <a:p>
            <a:pPr lvl="2"/>
            <a:r>
              <a:rPr lang="zh-CN" altLang="en-US" dirty="0"/>
              <a:t>如果应用程序要求根据另一个表中的列验证列值</a:t>
            </a:r>
            <a:r>
              <a:rPr lang="en-US" altLang="zh-CN" dirty="0"/>
              <a:t>,</a:t>
            </a:r>
            <a:r>
              <a:rPr lang="zh-CN" altLang="en-US" dirty="0"/>
              <a:t>则必须使用触发器。</a:t>
            </a:r>
          </a:p>
          <a:p>
            <a:pPr lvl="1"/>
            <a:r>
              <a:rPr lang="zh-CN" altLang="en-US" dirty="0"/>
              <a:t>约束只能通过标准的系统错误信息传递错误信息。</a:t>
            </a:r>
          </a:p>
          <a:p>
            <a:pPr lvl="2"/>
            <a:r>
              <a:rPr lang="zh-CN" altLang="en-US" dirty="0"/>
              <a:t>如果应用程序要求使用（或能从中获益）自定义信息和较为复杂的错误处理，则必须使用触发器</a:t>
            </a:r>
          </a:p>
          <a:p>
            <a:pPr lvl="1"/>
            <a:r>
              <a:rPr lang="zh-CN" altLang="en-US" dirty="0"/>
              <a:t>触发器可以引用其它表中的列</a:t>
            </a:r>
          </a:p>
          <a:p>
            <a:pPr lvl="2"/>
            <a:r>
              <a:rPr lang="zh-CN" altLang="en-US" dirty="0"/>
              <a:t>例如，触发器可以包含使用 </a:t>
            </a:r>
            <a:r>
              <a:rPr lang="en-US" altLang="zh-CN" dirty="0"/>
              <a:t>Transact-SQL </a:t>
            </a:r>
            <a:r>
              <a:rPr lang="zh-CN" altLang="en-US" dirty="0"/>
              <a:t>代码的复杂处理逻辑。因此，触发器可以支持约束的所有功能；但并不总是最好的方法。</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3">
            <a:extLst>
              <a:ext uri="{FF2B5EF4-FFF2-40B4-BE49-F238E27FC236}">
                <a16:creationId xmlns:a16="http://schemas.microsoft.com/office/drawing/2014/main" id="{9BFEB0C0-F1C8-46AD-9E1A-1DDBDC1C6E86}"/>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CB1089D-F5B0-4A3E-A443-5D8773FE2F4F}" type="slidenum">
              <a:rPr lang="zh-CN" altLang="en-US" sz="2000"/>
              <a:pPr/>
              <a:t>53</a:t>
            </a:fld>
            <a:endParaRPr lang="en-US" altLang="zh-CN" sz="2000"/>
          </a:p>
        </p:txBody>
      </p:sp>
      <p:sp>
        <p:nvSpPr>
          <p:cNvPr id="71682" name="日期占位符 4">
            <a:extLst>
              <a:ext uri="{FF2B5EF4-FFF2-40B4-BE49-F238E27FC236}">
                <a16:creationId xmlns:a16="http://schemas.microsoft.com/office/drawing/2014/main" id="{CEA9A509-7762-4122-9F96-C6A03CBF127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C58A76C-AB1D-4366-8763-362185B36F8F}" type="datetime1">
              <a:rPr lang="zh-CN" altLang="en-US" sz="1800" smtClean="0"/>
              <a:pPr/>
              <a:t>2024/4/19</a:t>
            </a:fld>
            <a:endParaRPr lang="en-US" altLang="zh-CN" sz="1000"/>
          </a:p>
        </p:txBody>
      </p:sp>
      <p:sp>
        <p:nvSpPr>
          <p:cNvPr id="2661378" name="Rectangle 2">
            <a:extLst>
              <a:ext uri="{FF2B5EF4-FFF2-40B4-BE49-F238E27FC236}">
                <a16:creationId xmlns:a16="http://schemas.microsoft.com/office/drawing/2014/main" id="{CC51A391-6978-994D-ABDE-08B59B8177C3}"/>
              </a:ext>
            </a:extLst>
          </p:cNvPr>
          <p:cNvSpPr>
            <a:spLocks noGrp="1" noChangeArrowheads="1"/>
          </p:cNvSpPr>
          <p:nvPr>
            <p:ph type="title"/>
          </p:nvPr>
        </p:nvSpPr>
        <p:spPr/>
        <p:txBody>
          <a:bodyPr/>
          <a:lstStyle/>
          <a:p>
            <a:r>
              <a:rPr lang="en-US" altLang="zh-CN"/>
              <a:t>SQL Server</a:t>
            </a:r>
            <a:r>
              <a:rPr lang="zh-CN" altLang="en-US"/>
              <a:t>中的触发器</a:t>
            </a:r>
          </a:p>
        </p:txBody>
      </p:sp>
      <p:sp>
        <p:nvSpPr>
          <p:cNvPr id="71684" name="Rectangle 3">
            <a:extLst>
              <a:ext uri="{FF2B5EF4-FFF2-40B4-BE49-F238E27FC236}">
                <a16:creationId xmlns:a16="http://schemas.microsoft.com/office/drawing/2014/main" id="{C56F8826-9DF2-4971-96B0-DB8760AAD4BA}"/>
              </a:ext>
            </a:extLst>
          </p:cNvPr>
          <p:cNvSpPr>
            <a:spLocks noGrp="1" noChangeArrowheads="1"/>
          </p:cNvSpPr>
          <p:nvPr>
            <p:ph type="body" idx="1"/>
          </p:nvPr>
        </p:nvSpPr>
        <p:spPr>
          <a:xfrm>
            <a:off x="650875" y="1143000"/>
            <a:ext cx="8820150" cy="4699000"/>
          </a:xfrm>
        </p:spPr>
        <p:txBody>
          <a:bodyPr/>
          <a:lstStyle/>
          <a:p>
            <a:pPr>
              <a:lnSpc>
                <a:spcPct val="110000"/>
              </a:lnSpc>
              <a:spcBef>
                <a:spcPct val="0"/>
              </a:spcBef>
            </a:pPr>
            <a:r>
              <a:rPr lang="en-US" altLang="zh-CN" dirty="0"/>
              <a:t>inserted</a:t>
            </a:r>
            <a:r>
              <a:rPr lang="zh-CN" altLang="en-US" dirty="0"/>
              <a:t>表和</a:t>
            </a:r>
            <a:r>
              <a:rPr lang="en-US" altLang="zh-CN" dirty="0"/>
              <a:t>deleted</a:t>
            </a:r>
            <a:r>
              <a:rPr lang="zh-CN" altLang="en-US" dirty="0"/>
              <a:t>表</a:t>
            </a:r>
            <a:endParaRPr lang="en-US" altLang="zh-CN" dirty="0"/>
          </a:p>
          <a:p>
            <a:pPr lvl="1">
              <a:lnSpc>
                <a:spcPct val="110000"/>
              </a:lnSpc>
              <a:spcBef>
                <a:spcPct val="0"/>
              </a:spcBef>
            </a:pPr>
            <a:r>
              <a:rPr lang="en-US" altLang="zh-CN" dirty="0"/>
              <a:t>Inserted</a:t>
            </a:r>
            <a:r>
              <a:rPr lang="zh-CN" altLang="en-US" dirty="0"/>
              <a:t>表</a:t>
            </a:r>
          </a:p>
          <a:p>
            <a:pPr lvl="2">
              <a:lnSpc>
                <a:spcPct val="110000"/>
              </a:lnSpc>
              <a:spcBef>
                <a:spcPct val="0"/>
              </a:spcBef>
            </a:pPr>
            <a:r>
              <a:rPr lang="zh-CN" altLang="en-US" dirty="0"/>
              <a:t>存放</a:t>
            </a:r>
            <a:r>
              <a:rPr lang="en-US" altLang="zh-CN" dirty="0"/>
              <a:t>insert</a:t>
            </a:r>
            <a:r>
              <a:rPr lang="zh-CN" altLang="en-US" dirty="0"/>
              <a:t>或</a:t>
            </a:r>
            <a:r>
              <a:rPr lang="en-US" altLang="zh-CN" dirty="0"/>
              <a:t>update</a:t>
            </a:r>
            <a:r>
              <a:rPr lang="zh-CN" altLang="en-US" dirty="0"/>
              <a:t>语句执行过程中</a:t>
            </a:r>
            <a:r>
              <a:rPr lang="en-US" altLang="zh-CN" dirty="0"/>
              <a:t>,</a:t>
            </a:r>
            <a:r>
              <a:rPr lang="zh-CN" altLang="en-US" dirty="0"/>
              <a:t>插入到触发表中的新数据行的副本</a:t>
            </a:r>
            <a:endParaRPr lang="en-US" altLang="zh-CN" dirty="0"/>
          </a:p>
          <a:p>
            <a:pPr lvl="2">
              <a:lnSpc>
                <a:spcPct val="110000"/>
              </a:lnSpc>
              <a:spcBef>
                <a:spcPct val="0"/>
              </a:spcBef>
            </a:pPr>
            <a:r>
              <a:rPr lang="en-US" altLang="zh-CN" dirty="0"/>
              <a:t>inserted </a:t>
            </a:r>
            <a:r>
              <a:rPr lang="zh-CN" altLang="en-US" dirty="0"/>
              <a:t>表中的行是和触发表中的新数据行相同</a:t>
            </a:r>
            <a:r>
              <a:rPr lang="en-US" altLang="zh-CN" dirty="0"/>
              <a:t>.</a:t>
            </a:r>
          </a:p>
          <a:p>
            <a:pPr lvl="1">
              <a:lnSpc>
                <a:spcPct val="110000"/>
              </a:lnSpc>
              <a:spcBef>
                <a:spcPct val="0"/>
              </a:spcBef>
            </a:pPr>
            <a:r>
              <a:rPr lang="en-US" altLang="zh-CN" dirty="0"/>
              <a:t>Deleted</a:t>
            </a:r>
            <a:r>
              <a:rPr lang="zh-CN" altLang="en-US" dirty="0"/>
              <a:t>表</a:t>
            </a:r>
            <a:endParaRPr lang="en-US" altLang="zh-CN" dirty="0"/>
          </a:p>
          <a:p>
            <a:pPr lvl="2">
              <a:lnSpc>
                <a:spcPct val="110000"/>
              </a:lnSpc>
              <a:spcBef>
                <a:spcPct val="0"/>
              </a:spcBef>
            </a:pPr>
            <a:r>
              <a:rPr lang="zh-CN" altLang="en-US" dirty="0"/>
              <a:t>存放</a:t>
            </a:r>
            <a:r>
              <a:rPr lang="en-US" altLang="zh-CN" dirty="0"/>
              <a:t>delete </a:t>
            </a:r>
            <a:r>
              <a:rPr lang="zh-CN" altLang="en-US" dirty="0"/>
              <a:t>或</a:t>
            </a:r>
            <a:r>
              <a:rPr lang="en-US" altLang="zh-CN" dirty="0"/>
              <a:t>update</a:t>
            </a:r>
            <a:r>
              <a:rPr lang="zh-CN" altLang="en-US" dirty="0"/>
              <a:t>语句执行过程中</a:t>
            </a:r>
            <a:r>
              <a:rPr lang="en-US" altLang="zh-CN" dirty="0"/>
              <a:t>,</a:t>
            </a:r>
            <a:r>
              <a:rPr lang="zh-CN" altLang="en-US" dirty="0"/>
              <a:t>从触发表中删除的旧数据行的副本</a:t>
            </a:r>
            <a:endParaRPr lang="en-US" altLang="zh-CN" dirty="0"/>
          </a:p>
          <a:p>
            <a:pPr lvl="2">
              <a:lnSpc>
                <a:spcPct val="110000"/>
              </a:lnSpc>
              <a:spcBef>
                <a:spcPct val="0"/>
              </a:spcBef>
            </a:pPr>
            <a:r>
              <a:rPr lang="en-US" altLang="zh-CN" dirty="0"/>
              <a:t>deleted</a:t>
            </a:r>
            <a:r>
              <a:rPr lang="zh-CN" altLang="en-US" dirty="0"/>
              <a:t>表和触发表不会有相同的行</a:t>
            </a:r>
            <a:r>
              <a:rPr lang="en-US" altLang="zh-CN" dirty="0"/>
              <a:t>.</a:t>
            </a:r>
          </a:p>
          <a:p>
            <a:pPr lvl="1">
              <a:lnSpc>
                <a:spcPct val="110000"/>
              </a:lnSpc>
              <a:spcBef>
                <a:spcPct val="0"/>
              </a:spcBef>
            </a:pPr>
            <a:r>
              <a:rPr lang="zh-CN" altLang="en-US" dirty="0"/>
              <a:t>触发操作完成后</a:t>
            </a:r>
            <a:r>
              <a:rPr lang="en-US" altLang="zh-CN" dirty="0"/>
              <a:t>,</a:t>
            </a:r>
            <a:r>
              <a:rPr lang="zh-CN" altLang="en-US" dirty="0"/>
              <a:t>与触发器相关的表被</a:t>
            </a:r>
            <a:r>
              <a:rPr lang="zh-CN" altLang="en-US" dirty="0">
                <a:solidFill>
                  <a:srgbClr val="C00000"/>
                </a:solidFill>
              </a:rPr>
              <a:t>自动删除掉</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灯片编号占位符 3">
            <a:extLst>
              <a:ext uri="{FF2B5EF4-FFF2-40B4-BE49-F238E27FC236}">
                <a16:creationId xmlns:a16="http://schemas.microsoft.com/office/drawing/2014/main" id="{A907447D-2754-4AA9-A8D0-A9D03C7B884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77D4280-A3B4-4EA1-A3AC-0BCB2804D6E6}" type="slidenum">
              <a:rPr lang="zh-CN" altLang="en-US" sz="2000"/>
              <a:pPr/>
              <a:t>54</a:t>
            </a:fld>
            <a:endParaRPr lang="en-US" altLang="zh-CN" sz="2000"/>
          </a:p>
        </p:txBody>
      </p:sp>
      <p:sp>
        <p:nvSpPr>
          <p:cNvPr id="72706" name="日期占位符 4">
            <a:extLst>
              <a:ext uri="{FF2B5EF4-FFF2-40B4-BE49-F238E27FC236}">
                <a16:creationId xmlns:a16="http://schemas.microsoft.com/office/drawing/2014/main" id="{F1878D95-51DB-4326-AF29-CC62E70CC7E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ED0AF15-4DFA-491A-9FE9-C57E538FA904}" type="datetime1">
              <a:rPr lang="zh-CN" altLang="en-US" sz="1800" smtClean="0"/>
              <a:pPr/>
              <a:t>2024/4/19</a:t>
            </a:fld>
            <a:endParaRPr lang="en-US" altLang="zh-CN" sz="1000"/>
          </a:p>
        </p:txBody>
      </p:sp>
      <p:sp>
        <p:nvSpPr>
          <p:cNvPr id="2662402" name="Rectangle 2">
            <a:extLst>
              <a:ext uri="{FF2B5EF4-FFF2-40B4-BE49-F238E27FC236}">
                <a16:creationId xmlns:a16="http://schemas.microsoft.com/office/drawing/2014/main" id="{AB983057-B9CE-B048-9C37-A083C0A18EDE}"/>
              </a:ext>
            </a:extLst>
          </p:cNvPr>
          <p:cNvSpPr>
            <a:spLocks noGrp="1" noChangeArrowheads="1"/>
          </p:cNvSpPr>
          <p:nvPr>
            <p:ph type="title"/>
          </p:nvPr>
        </p:nvSpPr>
        <p:spPr/>
        <p:txBody>
          <a:bodyPr/>
          <a:lstStyle/>
          <a:p>
            <a:r>
              <a:rPr lang="en-US" altLang="en-US"/>
              <a:t>7.5.3	使用触发器</a:t>
            </a:r>
            <a:endParaRPr lang="en-US" altLang="zh-CN"/>
          </a:p>
        </p:txBody>
      </p:sp>
      <p:sp>
        <p:nvSpPr>
          <p:cNvPr id="72708" name="Rectangle 3">
            <a:extLst>
              <a:ext uri="{FF2B5EF4-FFF2-40B4-BE49-F238E27FC236}">
                <a16:creationId xmlns:a16="http://schemas.microsoft.com/office/drawing/2014/main" id="{ECA32EC4-9387-4756-85B7-F15CEAAC94D9}"/>
              </a:ext>
            </a:extLst>
          </p:cNvPr>
          <p:cNvSpPr>
            <a:spLocks noGrp="1" noChangeArrowheads="1"/>
          </p:cNvSpPr>
          <p:nvPr>
            <p:ph type="body" idx="1"/>
          </p:nvPr>
        </p:nvSpPr>
        <p:spPr>
          <a:xfrm>
            <a:off x="215900" y="1125538"/>
            <a:ext cx="9632950" cy="5190460"/>
          </a:xfrm>
        </p:spPr>
        <p:txBody>
          <a:bodyPr/>
          <a:lstStyle/>
          <a:p>
            <a:r>
              <a:rPr lang="zh-CN" altLang="en-US" dirty="0"/>
              <a:t>通过触发器实现数据完整性 </a:t>
            </a:r>
          </a:p>
          <a:p>
            <a:r>
              <a:rPr lang="en-US" altLang="zh-CN" dirty="0"/>
              <a:t>【</a:t>
            </a:r>
            <a:r>
              <a:rPr lang="zh-CN" altLang="en-US" dirty="0"/>
              <a:t>例 </a:t>
            </a:r>
            <a:r>
              <a:rPr lang="en-US" altLang="zh-CN" dirty="0"/>
              <a:t>7‑9】</a:t>
            </a:r>
            <a:r>
              <a:rPr lang="zh-CN" altLang="en-US" dirty="0"/>
              <a:t>创建限制更新数据的触发器，限制将</a:t>
            </a:r>
            <a:r>
              <a:rPr lang="en-US" altLang="zh-CN" dirty="0"/>
              <a:t>SC</a:t>
            </a:r>
            <a:r>
              <a:rPr lang="zh-CN" altLang="en-US" dirty="0"/>
              <a:t>表中不及格学生的成绩改为及格。</a:t>
            </a:r>
          </a:p>
          <a:p>
            <a:pPr>
              <a:lnSpc>
                <a:spcPct val="60000"/>
              </a:lnSpc>
              <a:buFont typeface="Wingdings" panose="05000000000000000000" pitchFamily="2" charset="2"/>
              <a:buNone/>
            </a:pPr>
            <a:r>
              <a:rPr lang="en-US" altLang="zh-CN" sz="2400" dirty="0"/>
              <a:t>CREATE TRIGGER </a:t>
            </a:r>
            <a:r>
              <a:rPr lang="en-US" altLang="zh-CN" sz="2400" dirty="0" err="1"/>
              <a:t>tri_grade</a:t>
            </a:r>
            <a:endParaRPr lang="en-US" altLang="zh-CN" sz="2400" dirty="0"/>
          </a:p>
          <a:p>
            <a:pPr>
              <a:lnSpc>
                <a:spcPct val="60000"/>
              </a:lnSpc>
              <a:buFont typeface="Wingdings" panose="05000000000000000000" pitchFamily="2" charset="2"/>
              <a:buNone/>
            </a:pPr>
            <a:r>
              <a:rPr lang="en-US" altLang="zh-CN" sz="2400" dirty="0"/>
              <a:t>	ON SC FOR UPDATE</a:t>
            </a:r>
          </a:p>
          <a:p>
            <a:pPr>
              <a:lnSpc>
                <a:spcPct val="60000"/>
              </a:lnSpc>
              <a:buFont typeface="Wingdings" panose="05000000000000000000" pitchFamily="2" charset="2"/>
              <a:buNone/>
            </a:pPr>
            <a:r>
              <a:rPr lang="en-US" altLang="zh-CN" sz="2400" dirty="0"/>
              <a:t>	AS </a:t>
            </a:r>
          </a:p>
          <a:p>
            <a:pPr>
              <a:lnSpc>
                <a:spcPct val="60000"/>
              </a:lnSpc>
              <a:buFont typeface="Wingdings" panose="05000000000000000000" pitchFamily="2" charset="2"/>
              <a:buNone/>
            </a:pPr>
            <a:r>
              <a:rPr lang="en-US" altLang="zh-CN" sz="2400" dirty="0"/>
              <a:t>        IF UPDATE (Grade)</a:t>
            </a:r>
          </a:p>
          <a:p>
            <a:pPr>
              <a:lnSpc>
                <a:spcPct val="60000"/>
              </a:lnSpc>
              <a:buFont typeface="Wingdings" panose="05000000000000000000" pitchFamily="2" charset="2"/>
              <a:buNone/>
            </a:pPr>
            <a:r>
              <a:rPr lang="en-US" altLang="zh-CN" sz="2400" dirty="0"/>
              <a:t>	    	 IF EXISTS (SELECT * FROM INSERTED JOIN DELETED </a:t>
            </a:r>
          </a:p>
          <a:p>
            <a:pPr>
              <a:lnSpc>
                <a:spcPct val="60000"/>
              </a:lnSpc>
              <a:buFont typeface="Wingdings" panose="05000000000000000000" pitchFamily="2" charset="2"/>
              <a:buNone/>
            </a:pPr>
            <a:r>
              <a:rPr lang="en-US" altLang="zh-CN" sz="2400" dirty="0"/>
              <a:t>		      ON </a:t>
            </a:r>
            <a:r>
              <a:rPr lang="en-US" altLang="zh-CN" sz="2400" dirty="0" err="1"/>
              <a:t>INSERTED.Sno</a:t>
            </a:r>
            <a:r>
              <a:rPr lang="en-US" altLang="zh-CN" sz="2400" dirty="0"/>
              <a:t> = </a:t>
            </a:r>
            <a:r>
              <a:rPr lang="en-US" altLang="zh-CN" sz="2400" dirty="0" err="1"/>
              <a:t>DELETED.Sno</a:t>
            </a:r>
            <a:endParaRPr lang="en-US" altLang="zh-CN" sz="2400" dirty="0"/>
          </a:p>
          <a:p>
            <a:pPr>
              <a:lnSpc>
                <a:spcPct val="60000"/>
              </a:lnSpc>
              <a:buFont typeface="Wingdings" panose="05000000000000000000" pitchFamily="2" charset="2"/>
              <a:buNone/>
            </a:pPr>
            <a:r>
              <a:rPr lang="en-US" altLang="zh-CN" sz="2400" dirty="0"/>
              <a:t>		WHERE INSERTED.GRADE &gt;= 60 AND </a:t>
            </a:r>
            <a:r>
              <a:rPr lang="en-US" altLang="zh-CN" sz="2400" dirty="0" err="1"/>
              <a:t>DELETED.Grade</a:t>
            </a:r>
            <a:r>
              <a:rPr lang="en-US" altLang="zh-CN" sz="2400" dirty="0"/>
              <a:t> &lt; 60)</a:t>
            </a:r>
          </a:p>
          <a:p>
            <a:pPr>
              <a:lnSpc>
                <a:spcPct val="60000"/>
              </a:lnSpc>
              <a:buFont typeface="Wingdings" panose="05000000000000000000" pitchFamily="2" charset="2"/>
              <a:buNone/>
            </a:pPr>
            <a:r>
              <a:rPr lang="en-US" altLang="zh-CN" sz="2400" dirty="0"/>
              <a:t>           BEGIN</a:t>
            </a:r>
          </a:p>
          <a:p>
            <a:pPr>
              <a:lnSpc>
                <a:spcPct val="60000"/>
              </a:lnSpc>
              <a:buFont typeface="Wingdings" panose="05000000000000000000" pitchFamily="2" charset="2"/>
              <a:buNone/>
            </a:pPr>
            <a:r>
              <a:rPr lang="en-US" altLang="zh-CN" sz="2400" dirty="0"/>
              <a:t>               RAISERROR ('</a:t>
            </a:r>
            <a:r>
              <a:rPr lang="zh-CN" altLang="en-US" sz="2400" dirty="0"/>
              <a:t>不允许将不及格学生的成绩改为及格！</a:t>
            </a:r>
            <a:r>
              <a:rPr lang="en-US" altLang="zh-CN" sz="2400" dirty="0"/>
              <a:t>')</a:t>
            </a:r>
          </a:p>
          <a:p>
            <a:pPr>
              <a:lnSpc>
                <a:spcPct val="60000"/>
              </a:lnSpc>
              <a:buFont typeface="Wingdings" panose="05000000000000000000" pitchFamily="2" charset="2"/>
              <a:buNone/>
            </a:pPr>
            <a:r>
              <a:rPr lang="en-US" altLang="zh-CN" sz="2400" dirty="0"/>
              <a:t>		    ROLLBACK</a:t>
            </a:r>
          </a:p>
          <a:p>
            <a:pPr>
              <a:lnSpc>
                <a:spcPct val="60000"/>
              </a:lnSpc>
              <a:buFont typeface="Wingdings" panose="05000000000000000000" pitchFamily="2" charset="2"/>
              <a:buNone/>
            </a:pPr>
            <a:r>
              <a:rPr lang="en-US" altLang="zh-CN" sz="2400" dirty="0"/>
              <a:t>           END</a:t>
            </a:r>
          </a:p>
        </p:txBody>
      </p:sp>
      <p:pic>
        <p:nvPicPr>
          <p:cNvPr id="3" name="图片 2">
            <a:extLst>
              <a:ext uri="{FF2B5EF4-FFF2-40B4-BE49-F238E27FC236}">
                <a16:creationId xmlns:a16="http://schemas.microsoft.com/office/drawing/2014/main" id="{106BCE15-4CA7-46B9-A83B-602F1D935096}"/>
              </a:ext>
            </a:extLst>
          </p:cNvPr>
          <p:cNvPicPr>
            <a:picLocks noChangeAspect="1"/>
          </p:cNvPicPr>
          <p:nvPr/>
        </p:nvPicPr>
        <p:blipFill>
          <a:blip r:embed="rId2"/>
          <a:stretch>
            <a:fillRect/>
          </a:stretch>
        </p:blipFill>
        <p:spPr>
          <a:xfrm>
            <a:off x="5313040" y="2060848"/>
            <a:ext cx="4211903" cy="136815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3">
            <a:extLst>
              <a:ext uri="{FF2B5EF4-FFF2-40B4-BE49-F238E27FC236}">
                <a16:creationId xmlns:a16="http://schemas.microsoft.com/office/drawing/2014/main" id="{A861CA55-6133-428D-886E-C93FBAF4CAF3}"/>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4F35A86-CCDB-43E7-B5D2-B91E7F7DBFFC}" type="slidenum">
              <a:rPr lang="zh-CN" altLang="en-US" sz="2000"/>
              <a:pPr/>
              <a:t>55</a:t>
            </a:fld>
            <a:endParaRPr lang="en-US" altLang="zh-CN" sz="2000"/>
          </a:p>
        </p:txBody>
      </p:sp>
      <p:sp>
        <p:nvSpPr>
          <p:cNvPr id="73730" name="日期占位符 4">
            <a:extLst>
              <a:ext uri="{FF2B5EF4-FFF2-40B4-BE49-F238E27FC236}">
                <a16:creationId xmlns:a16="http://schemas.microsoft.com/office/drawing/2014/main" id="{FD771DDF-1C4B-41E8-97EB-74917D1B290D}"/>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E216495-7DB1-4051-9DF8-0513D60B8A7A}" type="datetime1">
              <a:rPr lang="zh-CN" altLang="en-US" sz="1800" smtClean="0"/>
              <a:pPr/>
              <a:t>2024/4/19</a:t>
            </a:fld>
            <a:endParaRPr lang="en-US" altLang="zh-CN" sz="1000"/>
          </a:p>
        </p:txBody>
      </p:sp>
      <p:sp>
        <p:nvSpPr>
          <p:cNvPr id="2664450" name="Rectangle 2">
            <a:extLst>
              <a:ext uri="{FF2B5EF4-FFF2-40B4-BE49-F238E27FC236}">
                <a16:creationId xmlns:a16="http://schemas.microsoft.com/office/drawing/2014/main" id="{B9CB3EF7-E25E-AE43-AB9E-EAB62E1A75F4}"/>
              </a:ext>
            </a:extLst>
          </p:cNvPr>
          <p:cNvSpPr>
            <a:spLocks noGrp="1" noChangeArrowheads="1"/>
          </p:cNvSpPr>
          <p:nvPr>
            <p:ph type="title"/>
          </p:nvPr>
        </p:nvSpPr>
        <p:spPr/>
        <p:txBody>
          <a:bodyPr/>
          <a:lstStyle/>
          <a:p>
            <a:r>
              <a:rPr lang="zh-CN" altLang="en-US" sz="4400">
                <a:ea typeface="宋体" panose="02010600030101010101" pitchFamily="2" charset="-122"/>
              </a:rPr>
              <a:t>触发器的工作过程</a:t>
            </a:r>
          </a:p>
        </p:txBody>
      </p:sp>
      <p:sp>
        <p:nvSpPr>
          <p:cNvPr id="73732" name="Rectangle 3">
            <a:extLst>
              <a:ext uri="{FF2B5EF4-FFF2-40B4-BE49-F238E27FC236}">
                <a16:creationId xmlns:a16="http://schemas.microsoft.com/office/drawing/2014/main" id="{73BCD40F-D354-41D2-B9A4-A67A43A4E04B}"/>
              </a:ext>
            </a:extLst>
          </p:cNvPr>
          <p:cNvSpPr>
            <a:spLocks noGrp="1" noChangeArrowheads="1"/>
          </p:cNvSpPr>
          <p:nvPr>
            <p:ph type="body" idx="1"/>
          </p:nvPr>
        </p:nvSpPr>
        <p:spPr>
          <a:xfrm>
            <a:off x="650875" y="1143000"/>
            <a:ext cx="8820150" cy="5419725"/>
          </a:xfrm>
        </p:spPr>
        <p:txBody>
          <a:bodyPr/>
          <a:lstStyle/>
          <a:p>
            <a:r>
              <a:rPr lang="zh-CN" altLang="en-US"/>
              <a:t>一个表中可有同类型的多个 </a:t>
            </a:r>
            <a:r>
              <a:rPr lang="en-US" altLang="zh-CN"/>
              <a:t>AFTER </a:t>
            </a:r>
            <a:r>
              <a:rPr lang="zh-CN" altLang="en-US"/>
              <a:t>触发器</a:t>
            </a:r>
          </a:p>
          <a:p>
            <a:r>
              <a:rPr lang="zh-CN" altLang="en-US"/>
              <a:t>一个表只能有一个给定类型的 </a:t>
            </a:r>
            <a:r>
              <a:rPr lang="en-US" altLang="zh-CN"/>
              <a:t>INSTEAD OF </a:t>
            </a:r>
            <a:r>
              <a:rPr lang="zh-CN" altLang="en-US"/>
              <a:t>触发器，</a:t>
            </a:r>
          </a:p>
          <a:p>
            <a:pPr lvl="1"/>
            <a:r>
              <a:rPr lang="en-US" altLang="zh-CN"/>
              <a:t>INSTEAD OF  </a:t>
            </a:r>
            <a:r>
              <a:rPr lang="zh-CN" altLang="en-US"/>
              <a:t>指定执行触发器而不是执行触发的 </a:t>
            </a:r>
            <a:r>
              <a:rPr lang="en-US" altLang="zh-CN"/>
              <a:t>SQL </a:t>
            </a:r>
            <a:r>
              <a:rPr lang="zh-CN" altLang="en-US"/>
              <a:t>语句，从而替代触发语句的操作</a:t>
            </a:r>
          </a:p>
          <a:p>
            <a:pPr lvl="1"/>
            <a:r>
              <a:rPr lang="en-US" altLang="zh-CN"/>
              <a:t>INSTEAD OF </a:t>
            </a:r>
            <a:r>
              <a:rPr lang="zh-CN" altLang="en-US"/>
              <a:t>触发器可使一般不支持更新的视图可以被更新，截获对视图的操作，将其重导向底层表</a:t>
            </a:r>
          </a:p>
          <a:p>
            <a:endParaRPr lang="en-US" altLang="zh-CN"/>
          </a:p>
          <a:p>
            <a:r>
              <a:rPr lang="en-US" altLang="zh-CN"/>
              <a:t>INSERT </a:t>
            </a:r>
            <a:r>
              <a:rPr lang="zh-CN" altLang="en-US"/>
              <a:t>触发器的工作过程</a:t>
            </a:r>
          </a:p>
          <a:p>
            <a:r>
              <a:rPr lang="en-US" altLang="zh-CN"/>
              <a:t>DELETE </a:t>
            </a:r>
            <a:r>
              <a:rPr lang="zh-CN" altLang="en-US"/>
              <a:t>触发器的工作过程</a:t>
            </a:r>
          </a:p>
          <a:p>
            <a:r>
              <a:rPr lang="en-US" altLang="zh-CN"/>
              <a:t>UPDATE </a:t>
            </a:r>
            <a:r>
              <a:rPr lang="zh-CN" altLang="en-US"/>
              <a:t>触发器的工作过程</a:t>
            </a:r>
          </a:p>
          <a:p>
            <a:r>
              <a:rPr lang="en-US" altLang="zh-CN"/>
              <a:t>INSTEAD OF </a:t>
            </a:r>
            <a:r>
              <a:rPr lang="zh-CN" altLang="en-US"/>
              <a:t>触发器的工作过程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3">
            <a:extLst>
              <a:ext uri="{FF2B5EF4-FFF2-40B4-BE49-F238E27FC236}">
                <a16:creationId xmlns:a16="http://schemas.microsoft.com/office/drawing/2014/main" id="{3B22AC69-4842-4A59-98C7-532F0CE01E2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5E7FB63-9987-46D6-86BA-959F6D746E51}" type="slidenum">
              <a:rPr lang="zh-CN" altLang="en-US" sz="2000"/>
              <a:pPr/>
              <a:t>56</a:t>
            </a:fld>
            <a:endParaRPr lang="en-US" altLang="zh-CN" sz="2000"/>
          </a:p>
        </p:txBody>
      </p:sp>
      <p:sp>
        <p:nvSpPr>
          <p:cNvPr id="75778" name="日期占位符 4">
            <a:extLst>
              <a:ext uri="{FF2B5EF4-FFF2-40B4-BE49-F238E27FC236}">
                <a16:creationId xmlns:a16="http://schemas.microsoft.com/office/drawing/2014/main" id="{66E7CF5F-6ADC-4EAD-86AF-0EC71C34D31A}"/>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5516B7E-2F72-41D2-B2E3-E48FB4CAA4D4}" type="datetime1">
              <a:rPr lang="zh-CN" altLang="en-US" sz="1800" smtClean="0"/>
              <a:pPr/>
              <a:t>2024/4/19</a:t>
            </a:fld>
            <a:endParaRPr lang="en-US" altLang="zh-CN" sz="1000"/>
          </a:p>
        </p:txBody>
      </p:sp>
      <p:sp>
        <p:nvSpPr>
          <p:cNvPr id="2665474" name="Rectangle 2">
            <a:extLst>
              <a:ext uri="{FF2B5EF4-FFF2-40B4-BE49-F238E27FC236}">
                <a16:creationId xmlns:a16="http://schemas.microsoft.com/office/drawing/2014/main" id="{3DBCB950-D2A1-3441-A219-A895E9B81DE9}"/>
              </a:ext>
            </a:extLst>
          </p:cNvPr>
          <p:cNvSpPr>
            <a:spLocks noGrp="1" noChangeArrowheads="1"/>
          </p:cNvSpPr>
          <p:nvPr>
            <p:ph type="title"/>
          </p:nvPr>
        </p:nvSpPr>
        <p:spPr/>
        <p:txBody>
          <a:bodyPr/>
          <a:lstStyle/>
          <a:p>
            <a:r>
              <a:rPr lang="en-US" altLang="zh-CN" sz="4400">
                <a:ea typeface="宋体" panose="02010600030101010101" pitchFamily="2" charset="-122"/>
              </a:rPr>
              <a:t>INSERT </a:t>
            </a:r>
            <a:r>
              <a:rPr lang="zh-CN" altLang="en-US" sz="4400">
                <a:ea typeface="宋体" panose="02010600030101010101" pitchFamily="2" charset="-122"/>
              </a:rPr>
              <a:t>触发器的工作过程</a:t>
            </a:r>
          </a:p>
        </p:txBody>
      </p:sp>
      <p:sp>
        <p:nvSpPr>
          <p:cNvPr id="75780" name="Rectangle 3">
            <a:extLst>
              <a:ext uri="{FF2B5EF4-FFF2-40B4-BE49-F238E27FC236}">
                <a16:creationId xmlns:a16="http://schemas.microsoft.com/office/drawing/2014/main" id="{B0362AA2-9354-45BA-8330-7EEBAC3AEFB9}"/>
              </a:ext>
            </a:extLst>
          </p:cNvPr>
          <p:cNvSpPr>
            <a:spLocks noGrp="1" noChangeArrowheads="1"/>
          </p:cNvSpPr>
          <p:nvPr>
            <p:ph type="body" idx="1"/>
          </p:nvPr>
        </p:nvSpPr>
        <p:spPr>
          <a:xfrm>
            <a:off x="650875" y="1143000"/>
            <a:ext cx="8820150" cy="5140325"/>
          </a:xfrm>
        </p:spPr>
        <p:txBody>
          <a:bodyPr/>
          <a:lstStyle/>
          <a:p>
            <a:pPr>
              <a:lnSpc>
                <a:spcPct val="80000"/>
              </a:lnSpc>
            </a:pPr>
            <a:r>
              <a:rPr lang="en-US" altLang="zh-CN" dirty="0"/>
              <a:t>INSERT </a:t>
            </a:r>
            <a:r>
              <a:rPr lang="zh-CN" altLang="en-US" dirty="0"/>
              <a:t>触发器的工作过程</a:t>
            </a:r>
          </a:p>
          <a:p>
            <a:pPr lvl="1">
              <a:lnSpc>
                <a:spcPct val="80000"/>
              </a:lnSpc>
            </a:pPr>
            <a:r>
              <a:rPr lang="zh-CN" altLang="en-US" dirty="0"/>
              <a:t>在定义了 </a:t>
            </a:r>
            <a:r>
              <a:rPr lang="en-US" altLang="zh-CN" dirty="0"/>
              <a:t>INSERT </a:t>
            </a:r>
            <a:r>
              <a:rPr lang="zh-CN" altLang="en-US" dirty="0"/>
              <a:t>触发器的表上执行 </a:t>
            </a:r>
            <a:r>
              <a:rPr lang="en-US" altLang="zh-CN" dirty="0"/>
              <a:t>INSERT </a:t>
            </a:r>
            <a:r>
              <a:rPr lang="zh-CN" altLang="en-US" dirty="0"/>
              <a:t>语句</a:t>
            </a:r>
          </a:p>
          <a:p>
            <a:pPr lvl="1">
              <a:lnSpc>
                <a:spcPct val="80000"/>
              </a:lnSpc>
            </a:pPr>
            <a:r>
              <a:rPr lang="en-US" altLang="zh-CN" dirty="0"/>
              <a:t>INSERT </a:t>
            </a:r>
            <a:r>
              <a:rPr lang="zh-CN" altLang="en-US" dirty="0"/>
              <a:t>语句插入的行被记录下来</a:t>
            </a:r>
          </a:p>
          <a:p>
            <a:pPr lvl="1">
              <a:lnSpc>
                <a:spcPct val="80000"/>
              </a:lnSpc>
            </a:pPr>
            <a:r>
              <a:rPr lang="zh-CN" altLang="en-US" dirty="0"/>
              <a:t>触发器动作被执行</a:t>
            </a:r>
          </a:p>
          <a:p>
            <a:pPr>
              <a:lnSpc>
                <a:spcPct val="80000"/>
              </a:lnSpc>
            </a:pPr>
            <a:r>
              <a:rPr lang="en-US" altLang="zh-CN" dirty="0"/>
              <a:t>inserted </a:t>
            </a:r>
            <a:r>
              <a:rPr lang="zh-CN" altLang="en-US" dirty="0"/>
              <a:t>表</a:t>
            </a:r>
          </a:p>
          <a:p>
            <a:pPr lvl="1">
              <a:lnSpc>
                <a:spcPct val="80000"/>
              </a:lnSpc>
            </a:pPr>
            <a:r>
              <a:rPr lang="zh-CN" altLang="en-US" dirty="0"/>
              <a:t>触发 </a:t>
            </a:r>
            <a:r>
              <a:rPr lang="en-US" altLang="zh-CN" dirty="0"/>
              <a:t>INSERT </a:t>
            </a:r>
            <a:r>
              <a:rPr lang="zh-CN" altLang="en-US" dirty="0"/>
              <a:t>触发器时，新行被同时增加到触发器表和 </a:t>
            </a:r>
            <a:r>
              <a:rPr lang="en-US" altLang="zh-CN" dirty="0"/>
              <a:t>inserted </a:t>
            </a:r>
            <a:r>
              <a:rPr lang="zh-CN" altLang="en-US" dirty="0"/>
              <a:t>表中</a:t>
            </a:r>
          </a:p>
          <a:p>
            <a:pPr lvl="1">
              <a:lnSpc>
                <a:spcPct val="80000"/>
              </a:lnSpc>
            </a:pPr>
            <a:r>
              <a:rPr lang="en-US" altLang="zh-CN" dirty="0"/>
              <a:t>inserted </a:t>
            </a:r>
            <a:r>
              <a:rPr lang="zh-CN" altLang="en-US" dirty="0"/>
              <a:t>表是保存了插入行的副本的逻辑表，它并不实际存在于数据库中</a:t>
            </a:r>
          </a:p>
          <a:p>
            <a:pPr lvl="1">
              <a:lnSpc>
                <a:spcPct val="80000"/>
              </a:lnSpc>
            </a:pPr>
            <a:r>
              <a:rPr lang="en-US" altLang="zh-CN" dirty="0"/>
              <a:t>inserted </a:t>
            </a:r>
            <a:r>
              <a:rPr lang="zh-CN" altLang="en-US" dirty="0"/>
              <a:t>表允许用户引用 </a:t>
            </a:r>
            <a:r>
              <a:rPr lang="en-US" altLang="zh-CN" dirty="0"/>
              <a:t>INSERT </a:t>
            </a:r>
            <a:r>
              <a:rPr lang="zh-CN" altLang="en-US" dirty="0"/>
              <a:t>语句所插入的数据，这样触发器可以根据具体数据决定是否执行以及如何执行特定语句</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3">
            <a:extLst>
              <a:ext uri="{FF2B5EF4-FFF2-40B4-BE49-F238E27FC236}">
                <a16:creationId xmlns:a16="http://schemas.microsoft.com/office/drawing/2014/main" id="{C0BD1F96-4647-4645-8A3B-AD2CF0E38AD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C6A0294-4AE1-40CB-92E3-FE9991CB7B74}" type="slidenum">
              <a:rPr lang="zh-CN" altLang="en-US" sz="2000" smtClean="0"/>
              <a:pPr/>
              <a:t>57</a:t>
            </a:fld>
            <a:endParaRPr lang="en-US" altLang="zh-CN" sz="2000" dirty="0"/>
          </a:p>
        </p:txBody>
      </p:sp>
      <p:sp>
        <p:nvSpPr>
          <p:cNvPr id="76802" name="日期占位符 4">
            <a:extLst>
              <a:ext uri="{FF2B5EF4-FFF2-40B4-BE49-F238E27FC236}">
                <a16:creationId xmlns:a16="http://schemas.microsoft.com/office/drawing/2014/main" id="{E18DCC4A-B826-4589-BB56-A76028A9CB4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7110CCB-44D8-4F68-A90A-5AA87ACCBD6C}" type="datetime1">
              <a:rPr lang="zh-CN" altLang="en-US" sz="1800" smtClean="0"/>
              <a:pPr/>
              <a:t>2024/4/19</a:t>
            </a:fld>
            <a:endParaRPr lang="en-US" altLang="zh-CN" sz="1000"/>
          </a:p>
        </p:txBody>
      </p:sp>
      <p:sp>
        <p:nvSpPr>
          <p:cNvPr id="2666498" name="Rectangle 2">
            <a:extLst>
              <a:ext uri="{FF2B5EF4-FFF2-40B4-BE49-F238E27FC236}">
                <a16:creationId xmlns:a16="http://schemas.microsoft.com/office/drawing/2014/main" id="{A4E621A3-215B-E049-8B8C-B9B517866670}"/>
              </a:ext>
            </a:extLst>
          </p:cNvPr>
          <p:cNvSpPr>
            <a:spLocks noGrp="1" noChangeArrowheads="1"/>
          </p:cNvSpPr>
          <p:nvPr>
            <p:ph type="title"/>
          </p:nvPr>
        </p:nvSpPr>
        <p:spPr/>
        <p:txBody>
          <a:bodyPr/>
          <a:lstStyle/>
          <a:p>
            <a:r>
              <a:rPr lang="en-US" altLang="zh-CN" sz="4400">
                <a:ea typeface="宋体" panose="02010600030101010101" pitchFamily="2" charset="-122"/>
              </a:rPr>
              <a:t>INSERT </a:t>
            </a:r>
            <a:r>
              <a:rPr lang="zh-CN" altLang="en-US" sz="4400">
                <a:ea typeface="宋体" panose="02010600030101010101" pitchFamily="2" charset="-122"/>
              </a:rPr>
              <a:t>触发器的工作过程</a:t>
            </a:r>
          </a:p>
        </p:txBody>
      </p:sp>
      <p:grpSp>
        <p:nvGrpSpPr>
          <p:cNvPr id="76804" name="Group 3">
            <a:extLst>
              <a:ext uri="{FF2B5EF4-FFF2-40B4-BE49-F238E27FC236}">
                <a16:creationId xmlns:a16="http://schemas.microsoft.com/office/drawing/2014/main" id="{70900D03-E370-4747-A692-CA4D13BC388A}"/>
              </a:ext>
            </a:extLst>
          </p:cNvPr>
          <p:cNvGrpSpPr>
            <a:grpSpLocks/>
          </p:cNvGrpSpPr>
          <p:nvPr/>
        </p:nvGrpSpPr>
        <p:grpSpPr bwMode="auto">
          <a:xfrm>
            <a:off x="174625" y="3789363"/>
            <a:ext cx="7370763" cy="3068637"/>
            <a:chOff x="528" y="2400"/>
            <a:chExt cx="2230" cy="1248"/>
          </a:xfrm>
        </p:grpSpPr>
        <p:sp>
          <p:nvSpPr>
            <p:cNvPr id="2666500" name="Rectangle 4">
              <a:extLst>
                <a:ext uri="{FF2B5EF4-FFF2-40B4-BE49-F238E27FC236}">
                  <a16:creationId xmlns:a16="http://schemas.microsoft.com/office/drawing/2014/main" id="{E20C9476-EB9F-C142-8D1A-CAAAAC73F92B}"/>
                </a:ext>
              </a:extLst>
            </p:cNvPr>
            <p:cNvSpPr>
              <a:spLocks noChangeArrowheads="1"/>
            </p:cNvSpPr>
            <p:nvPr/>
          </p:nvSpPr>
          <p:spPr bwMode="auto">
            <a:xfrm>
              <a:off x="528" y="2400"/>
              <a:ext cx="2228"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altLang="zh-CN" sz="2800" i="1">
                  <a:solidFill>
                    <a:schemeClr val="bg1"/>
                  </a:solidFill>
                  <a:effectLst>
                    <a:outerShdw blurRad="38100" dist="38100" dir="2700000" algn="tl">
                      <a:srgbClr val="000000"/>
                    </a:outerShdw>
                  </a:effectLst>
                </a:rPr>
                <a:t>Order Details</a:t>
              </a:r>
            </a:p>
          </p:txBody>
        </p:sp>
        <p:sp>
          <p:nvSpPr>
            <p:cNvPr id="76807" name="Rectangle 5">
              <a:extLst>
                <a:ext uri="{FF2B5EF4-FFF2-40B4-BE49-F238E27FC236}">
                  <a16:creationId xmlns:a16="http://schemas.microsoft.com/office/drawing/2014/main" id="{A14D4E1E-CB45-4848-9031-7E2589ED8189}"/>
                </a:ext>
              </a:extLst>
            </p:cNvPr>
            <p:cNvSpPr>
              <a:spLocks noChangeArrowheads="1"/>
            </p:cNvSpPr>
            <p:nvPr/>
          </p:nvSpPr>
          <p:spPr bwMode="auto">
            <a:xfrm>
              <a:off x="528" y="2784"/>
              <a:ext cx="415"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2800">
                <a:latin typeface="Arial Narrow" panose="020B0606020202030204" pitchFamily="34" charset="0"/>
              </a:endParaRPr>
            </a:p>
          </p:txBody>
        </p:sp>
        <p:sp>
          <p:nvSpPr>
            <p:cNvPr id="76808" name="Rectangle 6">
              <a:extLst>
                <a:ext uri="{FF2B5EF4-FFF2-40B4-BE49-F238E27FC236}">
                  <a16:creationId xmlns:a16="http://schemas.microsoft.com/office/drawing/2014/main" id="{CD5948B7-708D-46F6-84C1-A41B44FE8098}"/>
                </a:ext>
              </a:extLst>
            </p:cNvPr>
            <p:cNvSpPr>
              <a:spLocks noChangeArrowheads="1"/>
            </p:cNvSpPr>
            <p:nvPr/>
          </p:nvSpPr>
          <p:spPr bwMode="auto">
            <a:xfrm>
              <a:off x="528" y="2592"/>
              <a:ext cx="415"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2800" i="1">
                  <a:latin typeface="Arial Narrow" panose="020B0606020202030204" pitchFamily="34" charset="0"/>
                </a:rPr>
                <a:t>OrderID</a:t>
              </a:r>
            </a:p>
          </p:txBody>
        </p:sp>
        <p:sp>
          <p:nvSpPr>
            <p:cNvPr id="76809" name="Rectangle 7">
              <a:extLst>
                <a:ext uri="{FF2B5EF4-FFF2-40B4-BE49-F238E27FC236}">
                  <a16:creationId xmlns:a16="http://schemas.microsoft.com/office/drawing/2014/main" id="{20AD1FD0-82DB-49DF-8857-982D83B28375}"/>
                </a:ext>
              </a:extLst>
            </p:cNvPr>
            <p:cNvSpPr>
              <a:spLocks noChangeArrowheads="1"/>
            </p:cNvSpPr>
            <p:nvPr/>
          </p:nvSpPr>
          <p:spPr bwMode="auto">
            <a:xfrm>
              <a:off x="528" y="2784"/>
              <a:ext cx="415" cy="86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2800">
                  <a:latin typeface="Arial Narrow" panose="020B0606020202030204" pitchFamily="34" charset="0"/>
                </a:rPr>
                <a:t>10522</a:t>
              </a:r>
            </a:p>
            <a:p>
              <a:pPr algn="ctr">
                <a:lnSpc>
                  <a:spcPct val="110000"/>
                </a:lnSpc>
              </a:pPr>
              <a:r>
                <a:rPr lang="zh-CN" altLang="en-US" sz="2800">
                  <a:latin typeface="Arial Narrow" panose="020B0606020202030204" pitchFamily="34" charset="0"/>
                </a:rPr>
                <a:t>10523</a:t>
              </a:r>
            </a:p>
            <a:p>
              <a:pPr algn="ctr">
                <a:lnSpc>
                  <a:spcPct val="110000"/>
                </a:lnSpc>
              </a:pPr>
              <a:r>
                <a:rPr lang="zh-CN" altLang="en-US" sz="2800">
                  <a:latin typeface="Arial Narrow" panose="020B0606020202030204" pitchFamily="34" charset="0"/>
                </a:rPr>
                <a:t>10524</a:t>
              </a:r>
            </a:p>
          </p:txBody>
        </p:sp>
        <p:sp>
          <p:nvSpPr>
            <p:cNvPr id="76810" name="Rectangle 8">
              <a:extLst>
                <a:ext uri="{FF2B5EF4-FFF2-40B4-BE49-F238E27FC236}">
                  <a16:creationId xmlns:a16="http://schemas.microsoft.com/office/drawing/2014/main" id="{177C3ACD-859B-414D-A49C-AEAE9A5FB2BA}"/>
                </a:ext>
              </a:extLst>
            </p:cNvPr>
            <p:cNvSpPr>
              <a:spLocks noChangeArrowheads="1"/>
            </p:cNvSpPr>
            <p:nvPr/>
          </p:nvSpPr>
          <p:spPr bwMode="auto">
            <a:xfrm>
              <a:off x="932" y="2592"/>
              <a:ext cx="489"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2800" i="1">
                  <a:latin typeface="Arial Narrow" panose="020B0606020202030204" pitchFamily="34" charset="0"/>
                </a:rPr>
                <a:t>ProductID</a:t>
              </a:r>
            </a:p>
          </p:txBody>
        </p:sp>
        <p:sp>
          <p:nvSpPr>
            <p:cNvPr id="76811" name="Rectangle 9">
              <a:extLst>
                <a:ext uri="{FF2B5EF4-FFF2-40B4-BE49-F238E27FC236}">
                  <a16:creationId xmlns:a16="http://schemas.microsoft.com/office/drawing/2014/main" id="{722838B5-B473-4164-95C4-45518DD8CCB0}"/>
                </a:ext>
              </a:extLst>
            </p:cNvPr>
            <p:cNvSpPr>
              <a:spLocks noChangeArrowheads="1"/>
            </p:cNvSpPr>
            <p:nvPr/>
          </p:nvSpPr>
          <p:spPr bwMode="auto">
            <a:xfrm>
              <a:off x="932" y="2784"/>
              <a:ext cx="489" cy="86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2800">
                  <a:latin typeface="Arial Narrow" panose="020B0606020202030204" pitchFamily="34" charset="0"/>
                </a:rPr>
                <a:t>10</a:t>
              </a:r>
            </a:p>
            <a:p>
              <a:pPr algn="ctr">
                <a:lnSpc>
                  <a:spcPct val="110000"/>
                </a:lnSpc>
              </a:pPr>
              <a:r>
                <a:rPr lang="zh-CN" altLang="en-US" sz="2800">
                  <a:latin typeface="Arial Narrow" panose="020B0606020202030204" pitchFamily="34" charset="0"/>
                </a:rPr>
                <a:t>41</a:t>
              </a:r>
            </a:p>
            <a:p>
              <a:pPr algn="ctr">
                <a:lnSpc>
                  <a:spcPct val="110000"/>
                </a:lnSpc>
              </a:pPr>
              <a:r>
                <a:rPr lang="zh-CN" altLang="en-US" sz="2800">
                  <a:latin typeface="Arial Narrow" panose="020B0606020202030204" pitchFamily="34" charset="0"/>
                </a:rPr>
                <a:t>7</a:t>
              </a:r>
            </a:p>
          </p:txBody>
        </p:sp>
        <p:sp>
          <p:nvSpPr>
            <p:cNvPr id="76812" name="Rectangle 10">
              <a:extLst>
                <a:ext uri="{FF2B5EF4-FFF2-40B4-BE49-F238E27FC236}">
                  <a16:creationId xmlns:a16="http://schemas.microsoft.com/office/drawing/2014/main" id="{8301DEBC-5381-4411-B755-4E5BD48BF208}"/>
                </a:ext>
              </a:extLst>
            </p:cNvPr>
            <p:cNvSpPr>
              <a:spLocks noChangeArrowheads="1"/>
            </p:cNvSpPr>
            <p:nvPr/>
          </p:nvSpPr>
          <p:spPr bwMode="auto">
            <a:xfrm>
              <a:off x="1427" y="2592"/>
              <a:ext cx="449"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2800" i="1">
                  <a:latin typeface="Arial Narrow" panose="020B0606020202030204" pitchFamily="34" charset="0"/>
                </a:rPr>
                <a:t>UnitPrice</a:t>
              </a:r>
            </a:p>
          </p:txBody>
        </p:sp>
        <p:sp>
          <p:nvSpPr>
            <p:cNvPr id="76813" name="Rectangle 11">
              <a:extLst>
                <a:ext uri="{FF2B5EF4-FFF2-40B4-BE49-F238E27FC236}">
                  <a16:creationId xmlns:a16="http://schemas.microsoft.com/office/drawing/2014/main" id="{2355B41E-4E0B-4B91-B5DE-91558EF1F4C9}"/>
                </a:ext>
              </a:extLst>
            </p:cNvPr>
            <p:cNvSpPr>
              <a:spLocks noChangeArrowheads="1"/>
            </p:cNvSpPr>
            <p:nvPr/>
          </p:nvSpPr>
          <p:spPr bwMode="auto">
            <a:xfrm>
              <a:off x="1427" y="2784"/>
              <a:ext cx="449" cy="86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2800">
                  <a:latin typeface="Arial Narrow" panose="020B0606020202030204" pitchFamily="34" charset="0"/>
                </a:rPr>
                <a:t>31.00</a:t>
              </a:r>
            </a:p>
            <a:p>
              <a:pPr algn="ctr">
                <a:lnSpc>
                  <a:spcPct val="110000"/>
                </a:lnSpc>
              </a:pPr>
              <a:r>
                <a:rPr lang="zh-CN" altLang="en-US" sz="2800">
                  <a:latin typeface="Arial Narrow" panose="020B0606020202030204" pitchFamily="34" charset="0"/>
                </a:rPr>
                <a:t>9.65</a:t>
              </a:r>
            </a:p>
            <a:p>
              <a:pPr algn="ctr">
                <a:lnSpc>
                  <a:spcPct val="110000"/>
                </a:lnSpc>
              </a:pPr>
              <a:r>
                <a:rPr lang="zh-CN" altLang="en-US" sz="2800">
                  <a:latin typeface="Arial Narrow" panose="020B0606020202030204" pitchFamily="34" charset="0"/>
                </a:rPr>
                <a:t>30.00</a:t>
              </a:r>
            </a:p>
          </p:txBody>
        </p:sp>
        <p:sp>
          <p:nvSpPr>
            <p:cNvPr id="76814" name="Rectangle 12">
              <a:extLst>
                <a:ext uri="{FF2B5EF4-FFF2-40B4-BE49-F238E27FC236}">
                  <a16:creationId xmlns:a16="http://schemas.microsoft.com/office/drawing/2014/main" id="{B1B6A808-3296-46E4-B36E-F57ACD14562C}"/>
                </a:ext>
              </a:extLst>
            </p:cNvPr>
            <p:cNvSpPr>
              <a:spLocks noChangeArrowheads="1"/>
            </p:cNvSpPr>
            <p:nvPr/>
          </p:nvSpPr>
          <p:spPr bwMode="auto">
            <a:xfrm>
              <a:off x="1882" y="2592"/>
              <a:ext cx="432"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2800" i="1">
                  <a:latin typeface="Arial Narrow" panose="020B0606020202030204" pitchFamily="34" charset="0"/>
                </a:rPr>
                <a:t>Quantity</a:t>
              </a:r>
            </a:p>
          </p:txBody>
        </p:sp>
        <p:sp>
          <p:nvSpPr>
            <p:cNvPr id="76815" name="Rectangle 13">
              <a:extLst>
                <a:ext uri="{FF2B5EF4-FFF2-40B4-BE49-F238E27FC236}">
                  <a16:creationId xmlns:a16="http://schemas.microsoft.com/office/drawing/2014/main" id="{E33EA185-F8A0-4DCA-A610-8B2E46B7A94F}"/>
                </a:ext>
              </a:extLst>
            </p:cNvPr>
            <p:cNvSpPr>
              <a:spLocks noChangeArrowheads="1"/>
            </p:cNvSpPr>
            <p:nvPr/>
          </p:nvSpPr>
          <p:spPr bwMode="auto">
            <a:xfrm>
              <a:off x="1882" y="2784"/>
              <a:ext cx="432" cy="86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2800">
                  <a:latin typeface="Arial Narrow" panose="020B0606020202030204" pitchFamily="34" charset="0"/>
                </a:rPr>
                <a:t>7</a:t>
              </a:r>
              <a:br>
                <a:rPr lang="zh-CN" altLang="en-US" sz="2800">
                  <a:latin typeface="Arial Narrow" panose="020B0606020202030204" pitchFamily="34" charset="0"/>
                </a:rPr>
              </a:br>
              <a:r>
                <a:rPr lang="zh-CN" altLang="en-US" sz="2800">
                  <a:latin typeface="Arial Narrow" panose="020B0606020202030204" pitchFamily="34" charset="0"/>
                </a:rPr>
                <a:t>9</a:t>
              </a:r>
            </a:p>
            <a:p>
              <a:pPr algn="ctr">
                <a:lnSpc>
                  <a:spcPct val="110000"/>
                </a:lnSpc>
              </a:pPr>
              <a:r>
                <a:rPr lang="zh-CN" altLang="en-US" sz="2800">
                  <a:latin typeface="Arial Narrow" panose="020B0606020202030204" pitchFamily="34" charset="0"/>
                </a:rPr>
                <a:t>24</a:t>
              </a:r>
            </a:p>
            <a:p>
              <a:pPr algn="ctr">
                <a:lnSpc>
                  <a:spcPct val="110000"/>
                </a:lnSpc>
              </a:pPr>
              <a:endParaRPr lang="zh-CN" altLang="en-US" sz="2800">
                <a:latin typeface="Arial Narrow" panose="020B0606020202030204" pitchFamily="34" charset="0"/>
              </a:endParaRPr>
            </a:p>
          </p:txBody>
        </p:sp>
        <p:sp>
          <p:nvSpPr>
            <p:cNvPr id="76816" name="Rectangle 14">
              <a:extLst>
                <a:ext uri="{FF2B5EF4-FFF2-40B4-BE49-F238E27FC236}">
                  <a16:creationId xmlns:a16="http://schemas.microsoft.com/office/drawing/2014/main" id="{60AD84BC-66EA-45F2-82FC-EE6396567F2D}"/>
                </a:ext>
              </a:extLst>
            </p:cNvPr>
            <p:cNvSpPr>
              <a:spLocks noChangeArrowheads="1"/>
            </p:cNvSpPr>
            <p:nvPr/>
          </p:nvSpPr>
          <p:spPr bwMode="auto">
            <a:xfrm>
              <a:off x="2314" y="2592"/>
              <a:ext cx="443" cy="192"/>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2800" i="1">
                  <a:latin typeface="Arial Narrow" panose="020B0606020202030204" pitchFamily="34" charset="0"/>
                </a:rPr>
                <a:t>Discount</a:t>
              </a:r>
            </a:p>
          </p:txBody>
        </p:sp>
        <p:sp>
          <p:nvSpPr>
            <p:cNvPr id="76817" name="Rectangle 15">
              <a:extLst>
                <a:ext uri="{FF2B5EF4-FFF2-40B4-BE49-F238E27FC236}">
                  <a16:creationId xmlns:a16="http://schemas.microsoft.com/office/drawing/2014/main" id="{F824F8DE-C277-441C-B900-210C4235FDEC}"/>
                </a:ext>
              </a:extLst>
            </p:cNvPr>
            <p:cNvSpPr>
              <a:spLocks noChangeArrowheads="1"/>
            </p:cNvSpPr>
            <p:nvPr/>
          </p:nvSpPr>
          <p:spPr bwMode="auto">
            <a:xfrm>
              <a:off x="2314" y="2784"/>
              <a:ext cx="443" cy="86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2800">
                  <a:latin typeface="Arial Narrow" panose="020B0606020202030204" pitchFamily="34" charset="0"/>
                </a:rPr>
                <a:t>0.2</a:t>
              </a:r>
              <a:br>
                <a:rPr lang="zh-CN" altLang="en-US" sz="2800">
                  <a:latin typeface="Arial Narrow" panose="020B0606020202030204" pitchFamily="34" charset="0"/>
                </a:rPr>
              </a:br>
              <a:r>
                <a:rPr lang="zh-CN" altLang="en-US" sz="2800">
                  <a:latin typeface="Arial Narrow" panose="020B0606020202030204" pitchFamily="34" charset="0"/>
                </a:rPr>
                <a:t>0.15</a:t>
              </a:r>
            </a:p>
            <a:p>
              <a:pPr algn="ctr">
                <a:lnSpc>
                  <a:spcPct val="110000"/>
                </a:lnSpc>
              </a:pPr>
              <a:r>
                <a:rPr lang="zh-CN" altLang="en-US" sz="2800">
                  <a:latin typeface="Arial Narrow" panose="020B0606020202030204" pitchFamily="34" charset="0"/>
                </a:rPr>
                <a:t>0.0</a:t>
              </a:r>
            </a:p>
          </p:txBody>
        </p:sp>
        <p:grpSp>
          <p:nvGrpSpPr>
            <p:cNvPr id="76818" name="Group 16">
              <a:extLst>
                <a:ext uri="{FF2B5EF4-FFF2-40B4-BE49-F238E27FC236}">
                  <a16:creationId xmlns:a16="http://schemas.microsoft.com/office/drawing/2014/main" id="{AFD77131-EEA3-4754-87A5-2403F8308E8D}"/>
                </a:ext>
              </a:extLst>
            </p:cNvPr>
            <p:cNvGrpSpPr>
              <a:grpSpLocks/>
            </p:cNvGrpSpPr>
            <p:nvPr/>
          </p:nvGrpSpPr>
          <p:grpSpPr bwMode="auto">
            <a:xfrm>
              <a:off x="535" y="3408"/>
              <a:ext cx="2223" cy="144"/>
              <a:chOff x="1831" y="2496"/>
              <a:chExt cx="2223" cy="144"/>
            </a:xfrm>
          </p:grpSpPr>
          <p:sp>
            <p:nvSpPr>
              <p:cNvPr id="76823" name="Rectangle 17">
                <a:extLst>
                  <a:ext uri="{FF2B5EF4-FFF2-40B4-BE49-F238E27FC236}">
                    <a16:creationId xmlns:a16="http://schemas.microsoft.com/office/drawing/2014/main" id="{9744BB22-B2E9-41DE-9F50-142C9903FE14}"/>
                  </a:ext>
                </a:extLst>
              </p:cNvPr>
              <p:cNvSpPr>
                <a:spLocks noChangeArrowheads="1"/>
              </p:cNvSpPr>
              <p:nvPr/>
            </p:nvSpPr>
            <p:spPr bwMode="auto">
              <a:xfrm>
                <a:off x="3168" y="2496"/>
                <a:ext cx="41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sz="2800">
                    <a:latin typeface="Arial Narrow" panose="020B0606020202030204" pitchFamily="34" charset="0"/>
                  </a:rPr>
                  <a:t> 5</a:t>
                </a:r>
              </a:p>
            </p:txBody>
          </p:sp>
          <p:sp>
            <p:nvSpPr>
              <p:cNvPr id="76824" name="Rectangle 18">
                <a:extLst>
                  <a:ext uri="{FF2B5EF4-FFF2-40B4-BE49-F238E27FC236}">
                    <a16:creationId xmlns:a16="http://schemas.microsoft.com/office/drawing/2014/main" id="{66625248-CC25-440D-A033-E87529C1E435}"/>
                  </a:ext>
                </a:extLst>
              </p:cNvPr>
              <p:cNvSpPr>
                <a:spLocks noChangeArrowheads="1"/>
              </p:cNvSpPr>
              <p:nvPr/>
            </p:nvSpPr>
            <p:spPr bwMode="auto">
              <a:xfrm>
                <a:off x="2669" y="2496"/>
                <a:ext cx="507"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sz="2800">
                    <a:latin typeface="Arial Narrow" panose="020B0606020202030204" pitchFamily="34" charset="0"/>
                  </a:rPr>
                  <a:t>  19.00</a:t>
                </a:r>
              </a:p>
            </p:txBody>
          </p:sp>
          <p:sp>
            <p:nvSpPr>
              <p:cNvPr id="76825" name="Rectangle 19">
                <a:extLst>
                  <a:ext uri="{FF2B5EF4-FFF2-40B4-BE49-F238E27FC236}">
                    <a16:creationId xmlns:a16="http://schemas.microsoft.com/office/drawing/2014/main" id="{E376D909-5B9F-419D-8E11-6196201E0BB9}"/>
                  </a:ext>
                </a:extLst>
              </p:cNvPr>
              <p:cNvSpPr>
                <a:spLocks noChangeArrowheads="1"/>
              </p:cNvSpPr>
              <p:nvPr/>
            </p:nvSpPr>
            <p:spPr bwMode="auto">
              <a:xfrm>
                <a:off x="2228" y="2496"/>
                <a:ext cx="489"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sz="2800">
                    <a:latin typeface="Arial Narrow" panose="020B0606020202030204" pitchFamily="34" charset="0"/>
                  </a:rPr>
                  <a:t>2</a:t>
                </a:r>
              </a:p>
            </p:txBody>
          </p:sp>
          <p:sp>
            <p:nvSpPr>
              <p:cNvPr id="76826" name="Rectangle 20">
                <a:extLst>
                  <a:ext uri="{FF2B5EF4-FFF2-40B4-BE49-F238E27FC236}">
                    <a16:creationId xmlns:a16="http://schemas.microsoft.com/office/drawing/2014/main" id="{08774730-0624-484F-A58F-67899A11E4F4}"/>
                  </a:ext>
                </a:extLst>
              </p:cNvPr>
              <p:cNvSpPr>
                <a:spLocks noChangeArrowheads="1"/>
              </p:cNvSpPr>
              <p:nvPr/>
            </p:nvSpPr>
            <p:spPr bwMode="auto">
              <a:xfrm>
                <a:off x="3552" y="2496"/>
                <a:ext cx="502"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2800">
                    <a:latin typeface="Arial Narrow" panose="020B0606020202030204" pitchFamily="34" charset="0"/>
                  </a:rPr>
                  <a:t>   0.2</a:t>
                </a:r>
              </a:p>
            </p:txBody>
          </p:sp>
          <p:sp>
            <p:nvSpPr>
              <p:cNvPr id="76827" name="Rectangle 21">
                <a:extLst>
                  <a:ext uri="{FF2B5EF4-FFF2-40B4-BE49-F238E27FC236}">
                    <a16:creationId xmlns:a16="http://schemas.microsoft.com/office/drawing/2014/main" id="{39F88FF3-C9E9-474D-A4DA-75C1DE1B2880}"/>
                  </a:ext>
                </a:extLst>
              </p:cNvPr>
              <p:cNvSpPr>
                <a:spLocks noChangeArrowheads="1"/>
              </p:cNvSpPr>
              <p:nvPr/>
            </p:nvSpPr>
            <p:spPr bwMode="auto">
              <a:xfrm>
                <a:off x="1831" y="2496"/>
                <a:ext cx="403"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sz="2800">
                    <a:latin typeface="Arial Narrow" panose="020B0606020202030204" pitchFamily="34" charset="0"/>
                  </a:rPr>
                  <a:t>1052</a:t>
                </a:r>
                <a:r>
                  <a:rPr lang="en-US" altLang="zh-CN" sz="2800">
                    <a:latin typeface="Arial Narrow" panose="020B0606020202030204" pitchFamily="34" charset="0"/>
                  </a:rPr>
                  <a:t>5</a:t>
                </a:r>
              </a:p>
            </p:txBody>
          </p:sp>
        </p:grpSp>
        <p:grpSp>
          <p:nvGrpSpPr>
            <p:cNvPr id="76819" name="Group 22">
              <a:extLst>
                <a:ext uri="{FF2B5EF4-FFF2-40B4-BE49-F238E27FC236}">
                  <a16:creationId xmlns:a16="http://schemas.microsoft.com/office/drawing/2014/main" id="{578CDCF5-8F68-4CDD-B128-7A14DE41D4C7}"/>
                </a:ext>
              </a:extLst>
            </p:cNvPr>
            <p:cNvGrpSpPr>
              <a:grpSpLocks/>
            </p:cNvGrpSpPr>
            <p:nvPr/>
          </p:nvGrpSpPr>
          <p:grpSpPr bwMode="auto">
            <a:xfrm>
              <a:off x="529" y="2784"/>
              <a:ext cx="2228" cy="864"/>
              <a:chOff x="1825" y="1872"/>
              <a:chExt cx="2228" cy="864"/>
            </a:xfrm>
          </p:grpSpPr>
          <p:sp>
            <p:nvSpPr>
              <p:cNvPr id="76820" name="Rectangle 23">
                <a:extLst>
                  <a:ext uri="{FF2B5EF4-FFF2-40B4-BE49-F238E27FC236}">
                    <a16:creationId xmlns:a16="http://schemas.microsoft.com/office/drawing/2014/main" id="{1E087211-17B6-4EAC-8F5C-31DEC3E504BA}"/>
                  </a:ext>
                </a:extLst>
              </p:cNvPr>
              <p:cNvSpPr>
                <a:spLocks noChangeArrowheads="1"/>
              </p:cNvSpPr>
              <p:nvPr/>
            </p:nvSpPr>
            <p:spPr bwMode="auto">
              <a:xfrm>
                <a:off x="2723" y="1872"/>
                <a:ext cx="44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2800">
                  <a:latin typeface="Arial Narrow" panose="020B0606020202030204" pitchFamily="34" charset="0"/>
                </a:endParaRPr>
              </a:p>
            </p:txBody>
          </p:sp>
          <p:sp>
            <p:nvSpPr>
              <p:cNvPr id="76821" name="Rectangle 24">
                <a:extLst>
                  <a:ext uri="{FF2B5EF4-FFF2-40B4-BE49-F238E27FC236}">
                    <a16:creationId xmlns:a16="http://schemas.microsoft.com/office/drawing/2014/main" id="{7C9FD00E-B18B-4745-913D-193215B9B90E}"/>
                  </a:ext>
                </a:extLst>
              </p:cNvPr>
              <p:cNvSpPr>
                <a:spLocks noChangeArrowheads="1"/>
              </p:cNvSpPr>
              <p:nvPr/>
            </p:nvSpPr>
            <p:spPr bwMode="auto">
              <a:xfrm>
                <a:off x="3610" y="1872"/>
                <a:ext cx="443"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2800">
                  <a:latin typeface="Arial Narrow" panose="020B0606020202030204" pitchFamily="34" charset="0"/>
                </a:endParaRPr>
              </a:p>
            </p:txBody>
          </p:sp>
          <p:sp>
            <p:nvSpPr>
              <p:cNvPr id="76822" name="Rectangle 25">
                <a:extLst>
                  <a:ext uri="{FF2B5EF4-FFF2-40B4-BE49-F238E27FC236}">
                    <a16:creationId xmlns:a16="http://schemas.microsoft.com/office/drawing/2014/main" id="{496495B5-0399-4D08-A816-780F0526F887}"/>
                  </a:ext>
                </a:extLst>
              </p:cNvPr>
              <p:cNvSpPr>
                <a:spLocks noChangeArrowheads="1"/>
              </p:cNvSpPr>
              <p:nvPr/>
            </p:nvSpPr>
            <p:spPr bwMode="auto">
              <a:xfrm>
                <a:off x="1825" y="1872"/>
                <a:ext cx="40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2800">
                  <a:latin typeface="Arial Narrow" panose="020B0606020202030204" pitchFamily="34" charset="0"/>
                </a:endParaRPr>
              </a:p>
            </p:txBody>
          </p:sp>
        </p:grpSp>
      </p:grpSp>
      <p:sp>
        <p:nvSpPr>
          <p:cNvPr id="76805" name="Text Box 26">
            <a:extLst>
              <a:ext uri="{FF2B5EF4-FFF2-40B4-BE49-F238E27FC236}">
                <a16:creationId xmlns:a16="http://schemas.microsoft.com/office/drawing/2014/main" id="{ADF7D927-3B29-4D92-9AA1-60EE96D3BE16}"/>
              </a:ext>
            </a:extLst>
          </p:cNvPr>
          <p:cNvSpPr txBox="1">
            <a:spLocks noChangeArrowheads="1"/>
          </p:cNvSpPr>
          <p:nvPr/>
        </p:nvSpPr>
        <p:spPr bwMode="auto">
          <a:xfrm>
            <a:off x="2351088" y="193675"/>
            <a:ext cx="7554912" cy="3811588"/>
          </a:xfrm>
          <a:prstGeom prst="rect">
            <a:avLst/>
          </a:prstGeom>
          <a:solidFill>
            <a:schemeClr val="bg1"/>
          </a:solidFill>
          <a:ln w="12700">
            <a:solidFill>
              <a:srgbClr val="777777"/>
            </a:solidFill>
            <a:miter lim="800000"/>
            <a:headEnd/>
            <a:tailEnd/>
          </a:ln>
          <a:effectLst>
            <a:outerShdw dist="89803" dir="2700000" algn="ctr" rotWithShape="0">
              <a:schemeClr val="folHlink"/>
            </a:outerShdw>
          </a:effectLst>
        </p:spPr>
        <p:txBody>
          <a:bodyPr lIns="90488" tIns="91440" rIns="90488" bIns="91440">
            <a:spAutoFit/>
          </a:bodyPr>
          <a:lstStyle>
            <a:lvl1pPr marL="228600">
              <a:tabLst>
                <a:tab pos="2800350" algn="l"/>
              </a:tabLst>
              <a:defRPr sz="2400" b="1">
                <a:solidFill>
                  <a:schemeClr val="tx1"/>
                </a:solidFill>
                <a:latin typeface="Arial" panose="020B0604020202020204" pitchFamily="34" charset="0"/>
                <a:ea typeface="宋体" panose="02010600030101010101" pitchFamily="2" charset="-122"/>
              </a:defRPr>
            </a:lvl1pPr>
            <a:lvl2pPr marL="742950" indent="-285750">
              <a:tabLst>
                <a:tab pos="2800350" algn="l"/>
              </a:tabLst>
              <a:defRPr sz="2400" b="1">
                <a:solidFill>
                  <a:schemeClr val="tx1"/>
                </a:solidFill>
                <a:latin typeface="Arial" panose="020B0604020202020204" pitchFamily="34" charset="0"/>
                <a:ea typeface="宋体" panose="02010600030101010101" pitchFamily="2" charset="-122"/>
              </a:defRPr>
            </a:lvl2pPr>
            <a:lvl3pPr marL="1143000" indent="-228600">
              <a:tabLst>
                <a:tab pos="2800350" algn="l"/>
              </a:tabLst>
              <a:defRPr sz="2400" b="1">
                <a:solidFill>
                  <a:schemeClr val="tx1"/>
                </a:solidFill>
                <a:latin typeface="Arial" panose="020B0604020202020204" pitchFamily="34" charset="0"/>
                <a:ea typeface="宋体" panose="02010600030101010101" pitchFamily="2" charset="-122"/>
              </a:defRPr>
            </a:lvl3pPr>
            <a:lvl4pPr marL="1600200" indent="-228600">
              <a:tabLst>
                <a:tab pos="2800350" algn="l"/>
              </a:tabLst>
              <a:defRPr sz="2400" b="1">
                <a:solidFill>
                  <a:schemeClr val="tx1"/>
                </a:solidFill>
                <a:latin typeface="Arial" panose="020B0604020202020204" pitchFamily="34" charset="0"/>
                <a:ea typeface="宋体" panose="02010600030101010101" pitchFamily="2" charset="-122"/>
              </a:defRPr>
            </a:lvl4pPr>
            <a:lvl5pPr marL="2057400" indent="-228600">
              <a:tabLst>
                <a:tab pos="2800350" algn="l"/>
              </a:tabLst>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dirty="0">
                <a:latin typeface="Bookman Old Style" panose="02050604050505020204" pitchFamily="18" charset="0"/>
              </a:rPr>
              <a:t>触发器代码：</a:t>
            </a:r>
            <a:endParaRPr lang="en-US" altLang="zh-CN" dirty="0">
              <a:latin typeface="Bookman Old Style" panose="02050604050505020204" pitchFamily="18" charset="0"/>
            </a:endParaRPr>
          </a:p>
          <a:p>
            <a:pPr>
              <a:lnSpc>
                <a:spcPct val="90000"/>
              </a:lnSpc>
            </a:pPr>
            <a:r>
              <a:rPr lang="en-US" altLang="zh-CN" dirty="0">
                <a:latin typeface="Bookman Old Style" panose="02050604050505020204" pitchFamily="18" charset="0"/>
              </a:rPr>
              <a:t>USE Northwind</a:t>
            </a:r>
          </a:p>
          <a:p>
            <a:pPr>
              <a:lnSpc>
                <a:spcPct val="90000"/>
              </a:lnSpc>
            </a:pPr>
            <a:r>
              <a:rPr lang="en-US" altLang="zh-CN" dirty="0">
                <a:latin typeface="Bookman Old Style" panose="02050604050505020204" pitchFamily="18" charset="0"/>
              </a:rPr>
              <a:t>CREATE TRIGGER </a:t>
            </a:r>
            <a:r>
              <a:rPr lang="en-US" altLang="zh-CN" dirty="0" err="1">
                <a:latin typeface="Bookman Old Style" panose="02050604050505020204" pitchFamily="18" charset="0"/>
              </a:rPr>
              <a:t>OrdDet_Insert</a:t>
            </a:r>
            <a:endParaRPr lang="en-US" altLang="zh-CN" dirty="0">
              <a:latin typeface="Bookman Old Style" panose="02050604050505020204" pitchFamily="18" charset="0"/>
            </a:endParaRPr>
          </a:p>
          <a:p>
            <a:pPr>
              <a:lnSpc>
                <a:spcPct val="90000"/>
              </a:lnSpc>
            </a:pPr>
            <a:r>
              <a:rPr lang="en-US" altLang="zh-CN" dirty="0">
                <a:latin typeface="Bookman Old Style" panose="02050604050505020204" pitchFamily="18" charset="0"/>
              </a:rPr>
              <a:t>ON [Order Details]</a:t>
            </a:r>
          </a:p>
          <a:p>
            <a:pPr>
              <a:lnSpc>
                <a:spcPct val="90000"/>
              </a:lnSpc>
            </a:pPr>
            <a:r>
              <a:rPr lang="en-US" altLang="zh-CN" dirty="0">
                <a:latin typeface="Bookman Old Style" panose="02050604050505020204" pitchFamily="18" charset="0"/>
              </a:rPr>
              <a:t>FOR INSERT</a:t>
            </a:r>
          </a:p>
          <a:p>
            <a:pPr>
              <a:lnSpc>
                <a:spcPct val="90000"/>
              </a:lnSpc>
            </a:pPr>
            <a:r>
              <a:rPr lang="en-US" altLang="zh-CN" dirty="0">
                <a:latin typeface="Bookman Old Style" panose="02050604050505020204" pitchFamily="18" charset="0"/>
              </a:rPr>
              <a:t>AS</a:t>
            </a:r>
          </a:p>
          <a:p>
            <a:pPr>
              <a:lnSpc>
                <a:spcPct val="90000"/>
              </a:lnSpc>
            </a:pPr>
            <a:r>
              <a:rPr lang="en-US" altLang="zh-CN" dirty="0">
                <a:latin typeface="Bookman Old Style" panose="02050604050505020204" pitchFamily="18" charset="0"/>
              </a:rPr>
              <a:t>UPDATE P SET </a:t>
            </a:r>
          </a:p>
          <a:p>
            <a:pPr>
              <a:lnSpc>
                <a:spcPct val="90000"/>
              </a:lnSpc>
            </a:pPr>
            <a:r>
              <a:rPr lang="en-US" altLang="zh-CN" dirty="0" err="1">
                <a:latin typeface="Bookman Old Style" panose="02050604050505020204" pitchFamily="18" charset="0"/>
              </a:rPr>
              <a:t>UnitsInStock</a:t>
            </a:r>
            <a:r>
              <a:rPr lang="en-US" altLang="zh-CN" dirty="0">
                <a:latin typeface="Bookman Old Style" panose="02050604050505020204" pitchFamily="18" charset="0"/>
              </a:rPr>
              <a:t> = (</a:t>
            </a:r>
            <a:r>
              <a:rPr lang="en-US" altLang="zh-CN" dirty="0" err="1">
                <a:latin typeface="Bookman Old Style" panose="02050604050505020204" pitchFamily="18" charset="0"/>
              </a:rPr>
              <a:t>P.UnitsInStock</a:t>
            </a:r>
            <a:r>
              <a:rPr lang="en-US" altLang="zh-CN" dirty="0">
                <a:latin typeface="Bookman Old Style" panose="02050604050505020204" pitchFamily="18" charset="0"/>
              </a:rPr>
              <a:t> – </a:t>
            </a:r>
            <a:r>
              <a:rPr lang="en-US" altLang="zh-CN" dirty="0" err="1">
                <a:latin typeface="Bookman Old Style" panose="02050604050505020204" pitchFamily="18" charset="0"/>
              </a:rPr>
              <a:t>I.Quantity</a:t>
            </a:r>
            <a:r>
              <a:rPr lang="en-US" altLang="zh-CN" dirty="0">
                <a:latin typeface="Bookman Old Style" panose="02050604050505020204" pitchFamily="18" charset="0"/>
              </a:rPr>
              <a:t>)</a:t>
            </a:r>
          </a:p>
          <a:p>
            <a:pPr>
              <a:lnSpc>
                <a:spcPct val="90000"/>
              </a:lnSpc>
            </a:pPr>
            <a:r>
              <a:rPr lang="en-US" altLang="zh-CN" dirty="0">
                <a:latin typeface="Bookman Old Style" panose="02050604050505020204" pitchFamily="18" charset="0"/>
              </a:rPr>
              <a:t>FROM Products AS P INNER JOIN Inserted AS I</a:t>
            </a:r>
          </a:p>
          <a:p>
            <a:pPr>
              <a:lnSpc>
                <a:spcPct val="90000"/>
              </a:lnSpc>
            </a:pPr>
            <a:r>
              <a:rPr lang="en-US" altLang="zh-CN" dirty="0">
                <a:latin typeface="Bookman Old Style" panose="02050604050505020204" pitchFamily="18" charset="0"/>
              </a:rPr>
              <a:t>ON </a:t>
            </a:r>
            <a:r>
              <a:rPr lang="en-US" altLang="zh-CN" dirty="0" err="1">
                <a:latin typeface="Bookman Old Style" panose="02050604050505020204" pitchFamily="18" charset="0"/>
              </a:rPr>
              <a:t>P.ProductID</a:t>
            </a:r>
            <a:r>
              <a:rPr lang="en-US" altLang="zh-CN" dirty="0">
                <a:latin typeface="Bookman Old Style" panose="02050604050505020204" pitchFamily="18" charset="0"/>
              </a:rPr>
              <a:t> = </a:t>
            </a:r>
            <a:r>
              <a:rPr lang="en-US" altLang="zh-CN" dirty="0" err="1">
                <a:latin typeface="Bookman Old Style" panose="02050604050505020204" pitchFamily="18" charset="0"/>
              </a:rPr>
              <a:t>I.ProductID</a:t>
            </a:r>
            <a:endParaRPr lang="en-US" altLang="zh-CN" dirty="0">
              <a:latin typeface="Bookman Old Style" panose="020506040505050202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3">
            <a:extLst>
              <a:ext uri="{FF2B5EF4-FFF2-40B4-BE49-F238E27FC236}">
                <a16:creationId xmlns:a16="http://schemas.microsoft.com/office/drawing/2014/main" id="{D2EDCCA1-3474-45F6-A311-C1BBB63A812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7A357C9-109B-4A54-9F72-BFAC32B3E637}" type="slidenum">
              <a:rPr lang="zh-CN" altLang="en-US" sz="2000"/>
              <a:pPr/>
              <a:t>58</a:t>
            </a:fld>
            <a:endParaRPr lang="en-US" altLang="zh-CN" sz="2000"/>
          </a:p>
        </p:txBody>
      </p:sp>
      <p:sp>
        <p:nvSpPr>
          <p:cNvPr id="77826" name="日期占位符 4">
            <a:extLst>
              <a:ext uri="{FF2B5EF4-FFF2-40B4-BE49-F238E27FC236}">
                <a16:creationId xmlns:a16="http://schemas.microsoft.com/office/drawing/2014/main" id="{FF24C413-7CD8-47F2-9F29-90F671DEEE8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A5F0079-F7A4-4A35-B853-C75A42A2556D}" type="datetime1">
              <a:rPr lang="zh-CN" altLang="en-US" sz="1800" smtClean="0"/>
              <a:pPr/>
              <a:t>2024/4/19</a:t>
            </a:fld>
            <a:endParaRPr lang="en-US" altLang="zh-CN" sz="1000"/>
          </a:p>
        </p:txBody>
      </p:sp>
      <p:sp>
        <p:nvSpPr>
          <p:cNvPr id="2667522" name="Rectangle 2">
            <a:extLst>
              <a:ext uri="{FF2B5EF4-FFF2-40B4-BE49-F238E27FC236}">
                <a16:creationId xmlns:a16="http://schemas.microsoft.com/office/drawing/2014/main" id="{62953F17-CDF8-814C-9592-D79312FD01DB}"/>
              </a:ext>
            </a:extLst>
          </p:cNvPr>
          <p:cNvSpPr>
            <a:spLocks noGrp="1" noChangeArrowheads="1"/>
          </p:cNvSpPr>
          <p:nvPr>
            <p:ph type="title"/>
          </p:nvPr>
        </p:nvSpPr>
        <p:spPr/>
        <p:txBody>
          <a:bodyPr/>
          <a:lstStyle/>
          <a:p>
            <a:r>
              <a:rPr lang="en-US" altLang="zh-CN" sz="4400">
                <a:ea typeface="宋体" panose="02010600030101010101" pitchFamily="2" charset="-122"/>
              </a:rPr>
              <a:t>INSERT </a:t>
            </a:r>
            <a:r>
              <a:rPr lang="zh-CN" altLang="en-US" sz="4400">
                <a:ea typeface="宋体" panose="02010600030101010101" pitchFamily="2" charset="-122"/>
              </a:rPr>
              <a:t>触发器的工作过程</a:t>
            </a:r>
          </a:p>
        </p:txBody>
      </p:sp>
      <p:sp>
        <p:nvSpPr>
          <p:cNvPr id="77828" name="Text Box 3">
            <a:extLst>
              <a:ext uri="{FF2B5EF4-FFF2-40B4-BE49-F238E27FC236}">
                <a16:creationId xmlns:a16="http://schemas.microsoft.com/office/drawing/2014/main" id="{AF405F09-5970-4AA1-9D13-7EF38D328FFA}"/>
              </a:ext>
            </a:extLst>
          </p:cNvPr>
          <p:cNvSpPr txBox="1">
            <a:spLocks noChangeArrowheads="1"/>
          </p:cNvSpPr>
          <p:nvPr/>
        </p:nvSpPr>
        <p:spPr bwMode="auto">
          <a:xfrm>
            <a:off x="0" y="1052513"/>
            <a:ext cx="8185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800"/>
              <a:t>在定义了 </a:t>
            </a:r>
            <a:r>
              <a:rPr lang="en-US" altLang="zh-CN" sz="2800"/>
              <a:t>INSERT </a:t>
            </a:r>
            <a:r>
              <a:rPr lang="zh-CN" altLang="en-US" sz="2800"/>
              <a:t>触发器的表上执行 </a:t>
            </a:r>
            <a:r>
              <a:rPr lang="en-US" altLang="zh-CN" sz="2800"/>
              <a:t>INSERT </a:t>
            </a:r>
            <a:r>
              <a:rPr lang="zh-CN" altLang="en-US" sz="2800"/>
              <a:t>语句</a:t>
            </a:r>
          </a:p>
        </p:txBody>
      </p:sp>
      <p:sp>
        <p:nvSpPr>
          <p:cNvPr id="77829" name="Rectangle 4">
            <a:extLst>
              <a:ext uri="{FF2B5EF4-FFF2-40B4-BE49-F238E27FC236}">
                <a16:creationId xmlns:a16="http://schemas.microsoft.com/office/drawing/2014/main" id="{5525685B-3292-4BF8-A42A-5BFB05036746}"/>
              </a:ext>
            </a:extLst>
          </p:cNvPr>
          <p:cNvSpPr>
            <a:spLocks noChangeArrowheads="1"/>
          </p:cNvSpPr>
          <p:nvPr/>
        </p:nvSpPr>
        <p:spPr bwMode="auto">
          <a:xfrm>
            <a:off x="488950" y="1412875"/>
            <a:ext cx="9417050" cy="561975"/>
          </a:xfrm>
          <a:prstGeom prst="rect">
            <a:avLst/>
          </a:prstGeom>
          <a:solidFill>
            <a:schemeClr val="bg1"/>
          </a:solidFill>
          <a:ln w="12700">
            <a:solidFill>
              <a:schemeClr val="bg2"/>
            </a:solidFill>
            <a:miter lim="800000"/>
            <a:headEnd/>
            <a:tailEnd/>
          </a:ln>
          <a:effectLst>
            <a:outerShdw dist="89803" dir="2700000" algn="ctr" rotWithShape="0">
              <a:schemeClr val="folHlink"/>
            </a:outerShdw>
          </a:effectLst>
        </p:spPr>
        <p:txBody>
          <a:bodyPr lIns="90488" tIns="91440" rIns="90488" bIns="91440">
            <a:spAutoFit/>
          </a:bodyPr>
          <a:lstStyle>
            <a:lvl1pPr marL="228600">
              <a:tabLst>
                <a:tab pos="2800350" algn="l"/>
              </a:tabLst>
              <a:defRPr sz="2400" b="1">
                <a:solidFill>
                  <a:schemeClr val="tx1"/>
                </a:solidFill>
                <a:latin typeface="Arial" panose="020B0604020202020204" pitchFamily="34" charset="0"/>
                <a:ea typeface="宋体" panose="02010600030101010101" pitchFamily="2" charset="-122"/>
              </a:defRPr>
            </a:lvl1pPr>
            <a:lvl2pPr marL="742950" indent="-285750">
              <a:tabLst>
                <a:tab pos="2800350" algn="l"/>
              </a:tabLst>
              <a:defRPr sz="2400" b="1">
                <a:solidFill>
                  <a:schemeClr val="tx1"/>
                </a:solidFill>
                <a:latin typeface="Arial" panose="020B0604020202020204" pitchFamily="34" charset="0"/>
                <a:ea typeface="宋体" panose="02010600030101010101" pitchFamily="2" charset="-122"/>
              </a:defRPr>
            </a:lvl2pPr>
            <a:lvl3pPr marL="1143000" indent="-228600">
              <a:tabLst>
                <a:tab pos="2800350" algn="l"/>
              </a:tabLst>
              <a:defRPr sz="2400" b="1">
                <a:solidFill>
                  <a:schemeClr val="tx1"/>
                </a:solidFill>
                <a:latin typeface="Arial" panose="020B0604020202020204" pitchFamily="34" charset="0"/>
                <a:ea typeface="宋体" panose="02010600030101010101" pitchFamily="2" charset="-122"/>
              </a:defRPr>
            </a:lvl3pPr>
            <a:lvl4pPr marL="1600200" indent="-228600">
              <a:tabLst>
                <a:tab pos="2800350" algn="l"/>
              </a:tabLst>
              <a:defRPr sz="2400" b="1">
                <a:solidFill>
                  <a:schemeClr val="tx1"/>
                </a:solidFill>
                <a:latin typeface="Arial" panose="020B0604020202020204" pitchFamily="34" charset="0"/>
                <a:ea typeface="宋体" panose="02010600030101010101" pitchFamily="2" charset="-122"/>
              </a:defRPr>
            </a:lvl4pPr>
            <a:lvl5pPr marL="2057400" indent="-228600">
              <a:tabLst>
                <a:tab pos="2800350" algn="l"/>
              </a:tabLst>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9pPr>
          </a:lstStyle>
          <a:p>
            <a:r>
              <a:rPr lang="en-US" altLang="zh-CN">
                <a:latin typeface="Bookman Old Style" panose="02050604050505020204" pitchFamily="18" charset="0"/>
              </a:rPr>
              <a:t>INSERT [Order Details] VALUES (10525, 2, 19.00, 5, 0.2)</a:t>
            </a:r>
          </a:p>
        </p:txBody>
      </p:sp>
      <p:grpSp>
        <p:nvGrpSpPr>
          <p:cNvPr id="77830" name="Group 5">
            <a:extLst>
              <a:ext uri="{FF2B5EF4-FFF2-40B4-BE49-F238E27FC236}">
                <a16:creationId xmlns:a16="http://schemas.microsoft.com/office/drawing/2014/main" id="{F6296CCD-943B-4159-9C5D-395C308F8118}"/>
              </a:ext>
            </a:extLst>
          </p:cNvPr>
          <p:cNvGrpSpPr>
            <a:grpSpLocks/>
          </p:cNvGrpSpPr>
          <p:nvPr/>
        </p:nvGrpSpPr>
        <p:grpSpPr bwMode="auto">
          <a:xfrm>
            <a:off x="273050" y="2060575"/>
            <a:ext cx="5835650" cy="1922463"/>
            <a:chOff x="1976" y="1488"/>
            <a:chExt cx="2416" cy="1248"/>
          </a:xfrm>
        </p:grpSpPr>
        <p:sp>
          <p:nvSpPr>
            <p:cNvPr id="77862" name="Rectangle 6">
              <a:extLst>
                <a:ext uri="{FF2B5EF4-FFF2-40B4-BE49-F238E27FC236}">
                  <a16:creationId xmlns:a16="http://schemas.microsoft.com/office/drawing/2014/main" id="{F1AEE551-A91E-45DC-8667-2C9DD94DC7B7}"/>
                </a:ext>
              </a:extLst>
            </p:cNvPr>
            <p:cNvSpPr>
              <a:spLocks noChangeArrowheads="1"/>
            </p:cNvSpPr>
            <p:nvPr/>
          </p:nvSpPr>
          <p:spPr bwMode="auto">
            <a:xfrm>
              <a:off x="3900" y="1872"/>
              <a:ext cx="46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2667527" name="Rectangle 7">
              <a:extLst>
                <a:ext uri="{FF2B5EF4-FFF2-40B4-BE49-F238E27FC236}">
                  <a16:creationId xmlns:a16="http://schemas.microsoft.com/office/drawing/2014/main" id="{3BFE041C-69C3-384C-91B2-DFC1ECC68827}"/>
                </a:ext>
              </a:extLst>
            </p:cNvPr>
            <p:cNvSpPr>
              <a:spLocks noChangeArrowheads="1"/>
            </p:cNvSpPr>
            <p:nvPr/>
          </p:nvSpPr>
          <p:spPr bwMode="auto">
            <a:xfrm>
              <a:off x="1976" y="1488"/>
              <a:ext cx="2414" cy="192"/>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altLang="zh-CN" sz="1800" i="1">
                  <a:solidFill>
                    <a:schemeClr val="bg1"/>
                  </a:solidFill>
                  <a:effectLst>
                    <a:outerShdw blurRad="38100" dist="38100" dir="2700000" algn="tl">
                      <a:srgbClr val="000000"/>
                    </a:outerShdw>
                  </a:effectLst>
                </a:rPr>
                <a:t>Order Details</a:t>
              </a:r>
            </a:p>
          </p:txBody>
        </p:sp>
        <p:sp>
          <p:nvSpPr>
            <p:cNvPr id="77864" name="Rectangle 8">
              <a:extLst>
                <a:ext uri="{FF2B5EF4-FFF2-40B4-BE49-F238E27FC236}">
                  <a16:creationId xmlns:a16="http://schemas.microsoft.com/office/drawing/2014/main" id="{8C2FB01F-F0C0-4108-AF41-FC9CD5FB7D6E}"/>
                </a:ext>
              </a:extLst>
            </p:cNvPr>
            <p:cNvSpPr>
              <a:spLocks noChangeArrowheads="1"/>
            </p:cNvSpPr>
            <p:nvPr/>
          </p:nvSpPr>
          <p:spPr bwMode="auto">
            <a:xfrm>
              <a:off x="1976" y="1872"/>
              <a:ext cx="45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77865" name="Rectangle 9">
              <a:extLst>
                <a:ext uri="{FF2B5EF4-FFF2-40B4-BE49-F238E27FC236}">
                  <a16:creationId xmlns:a16="http://schemas.microsoft.com/office/drawing/2014/main" id="{CBA99937-12E6-4B37-96CA-2574BD599A19}"/>
                </a:ext>
              </a:extLst>
            </p:cNvPr>
            <p:cNvSpPr>
              <a:spLocks noChangeArrowheads="1"/>
            </p:cNvSpPr>
            <p:nvPr/>
          </p:nvSpPr>
          <p:spPr bwMode="auto">
            <a:xfrm>
              <a:off x="1976" y="1680"/>
              <a:ext cx="450"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i="1">
                  <a:latin typeface="Arial Narrow" panose="020B0606020202030204" pitchFamily="34" charset="0"/>
                </a:rPr>
                <a:t>OrderID</a:t>
              </a:r>
            </a:p>
          </p:txBody>
        </p:sp>
        <p:sp>
          <p:nvSpPr>
            <p:cNvPr id="77866" name="Rectangle 10">
              <a:extLst>
                <a:ext uri="{FF2B5EF4-FFF2-40B4-BE49-F238E27FC236}">
                  <a16:creationId xmlns:a16="http://schemas.microsoft.com/office/drawing/2014/main" id="{2BCAA9CD-C9CF-4802-98C7-8F600AA44FA9}"/>
                </a:ext>
              </a:extLst>
            </p:cNvPr>
            <p:cNvSpPr>
              <a:spLocks noChangeArrowheads="1"/>
            </p:cNvSpPr>
            <p:nvPr/>
          </p:nvSpPr>
          <p:spPr bwMode="auto">
            <a:xfrm>
              <a:off x="1976" y="1872"/>
              <a:ext cx="450"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10522</a:t>
              </a:r>
            </a:p>
            <a:p>
              <a:pPr algn="ctr">
                <a:lnSpc>
                  <a:spcPct val="110000"/>
                </a:lnSpc>
              </a:pPr>
              <a:r>
                <a:rPr lang="zh-CN" altLang="en-US">
                  <a:latin typeface="Arial Narrow" panose="020B0606020202030204" pitchFamily="34" charset="0"/>
                </a:rPr>
                <a:t>10523</a:t>
              </a:r>
            </a:p>
            <a:p>
              <a:pPr algn="ctr">
                <a:lnSpc>
                  <a:spcPct val="110000"/>
                </a:lnSpc>
              </a:pPr>
              <a:r>
                <a:rPr lang="zh-CN" altLang="en-US">
                  <a:latin typeface="Arial Narrow" panose="020B0606020202030204" pitchFamily="34" charset="0"/>
                </a:rPr>
                <a:t>10524</a:t>
              </a:r>
            </a:p>
          </p:txBody>
        </p:sp>
        <p:sp>
          <p:nvSpPr>
            <p:cNvPr id="77867" name="Rectangle 11">
              <a:extLst>
                <a:ext uri="{FF2B5EF4-FFF2-40B4-BE49-F238E27FC236}">
                  <a16:creationId xmlns:a16="http://schemas.microsoft.com/office/drawing/2014/main" id="{0FE0145E-2C99-4476-84F0-CC4E6DBFE948}"/>
                </a:ext>
              </a:extLst>
            </p:cNvPr>
            <p:cNvSpPr>
              <a:spLocks noChangeArrowheads="1"/>
            </p:cNvSpPr>
            <p:nvPr/>
          </p:nvSpPr>
          <p:spPr bwMode="auto">
            <a:xfrm>
              <a:off x="2414" y="1680"/>
              <a:ext cx="529"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i="1">
                  <a:latin typeface="Arial Narrow" panose="020B0606020202030204" pitchFamily="34" charset="0"/>
                </a:rPr>
                <a:t>ProductID</a:t>
              </a:r>
            </a:p>
          </p:txBody>
        </p:sp>
        <p:sp>
          <p:nvSpPr>
            <p:cNvPr id="77868" name="Rectangle 12">
              <a:extLst>
                <a:ext uri="{FF2B5EF4-FFF2-40B4-BE49-F238E27FC236}">
                  <a16:creationId xmlns:a16="http://schemas.microsoft.com/office/drawing/2014/main" id="{E76A63A6-961C-4D9B-8DD1-5925EDFE988B}"/>
                </a:ext>
              </a:extLst>
            </p:cNvPr>
            <p:cNvSpPr>
              <a:spLocks noChangeArrowheads="1"/>
            </p:cNvSpPr>
            <p:nvPr/>
          </p:nvSpPr>
          <p:spPr bwMode="auto">
            <a:xfrm>
              <a:off x="2414" y="1872"/>
              <a:ext cx="529"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10</a:t>
              </a:r>
            </a:p>
            <a:p>
              <a:pPr algn="ctr">
                <a:lnSpc>
                  <a:spcPct val="110000"/>
                </a:lnSpc>
              </a:pPr>
              <a:r>
                <a:rPr lang="zh-CN" altLang="en-US">
                  <a:latin typeface="Arial Narrow" panose="020B0606020202030204" pitchFamily="34" charset="0"/>
                </a:rPr>
                <a:t>41</a:t>
              </a:r>
            </a:p>
            <a:p>
              <a:pPr algn="ctr">
                <a:lnSpc>
                  <a:spcPct val="110000"/>
                </a:lnSpc>
              </a:pPr>
              <a:r>
                <a:rPr lang="zh-CN" altLang="en-US">
                  <a:latin typeface="Arial Narrow" panose="020B0606020202030204" pitchFamily="34" charset="0"/>
                </a:rPr>
                <a:t>7</a:t>
              </a:r>
            </a:p>
          </p:txBody>
        </p:sp>
        <p:sp>
          <p:nvSpPr>
            <p:cNvPr id="77869" name="Rectangle 13">
              <a:extLst>
                <a:ext uri="{FF2B5EF4-FFF2-40B4-BE49-F238E27FC236}">
                  <a16:creationId xmlns:a16="http://schemas.microsoft.com/office/drawing/2014/main" id="{EECE789B-E0B5-4E05-ABC2-10443F97D54B}"/>
                </a:ext>
              </a:extLst>
            </p:cNvPr>
            <p:cNvSpPr>
              <a:spLocks noChangeArrowheads="1"/>
            </p:cNvSpPr>
            <p:nvPr/>
          </p:nvSpPr>
          <p:spPr bwMode="auto">
            <a:xfrm>
              <a:off x="2950" y="1680"/>
              <a:ext cx="486"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i="1">
                  <a:latin typeface="Arial Narrow" panose="020B0606020202030204" pitchFamily="34" charset="0"/>
                </a:rPr>
                <a:t>UnitPrice</a:t>
              </a:r>
            </a:p>
          </p:txBody>
        </p:sp>
        <p:sp>
          <p:nvSpPr>
            <p:cNvPr id="77870" name="Rectangle 14">
              <a:extLst>
                <a:ext uri="{FF2B5EF4-FFF2-40B4-BE49-F238E27FC236}">
                  <a16:creationId xmlns:a16="http://schemas.microsoft.com/office/drawing/2014/main" id="{345D4B1E-B4DA-497C-93F8-B87DB3B6C933}"/>
                </a:ext>
              </a:extLst>
            </p:cNvPr>
            <p:cNvSpPr>
              <a:spLocks noChangeArrowheads="1"/>
            </p:cNvSpPr>
            <p:nvPr/>
          </p:nvSpPr>
          <p:spPr bwMode="auto">
            <a:xfrm>
              <a:off x="2950" y="1872"/>
              <a:ext cx="48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31.00</a:t>
              </a:r>
            </a:p>
            <a:p>
              <a:pPr algn="ctr">
                <a:lnSpc>
                  <a:spcPct val="110000"/>
                </a:lnSpc>
              </a:pPr>
              <a:r>
                <a:rPr lang="zh-CN" altLang="en-US">
                  <a:latin typeface="Arial Narrow" panose="020B0606020202030204" pitchFamily="34" charset="0"/>
                </a:rPr>
                <a:t>9.65</a:t>
              </a:r>
            </a:p>
            <a:p>
              <a:pPr algn="ctr">
                <a:lnSpc>
                  <a:spcPct val="110000"/>
                </a:lnSpc>
              </a:pPr>
              <a:r>
                <a:rPr lang="zh-CN" altLang="en-US">
                  <a:latin typeface="Arial Narrow" panose="020B0606020202030204" pitchFamily="34" charset="0"/>
                </a:rPr>
                <a:t>30.00</a:t>
              </a:r>
            </a:p>
          </p:txBody>
        </p:sp>
        <p:sp>
          <p:nvSpPr>
            <p:cNvPr id="77871" name="Rectangle 15">
              <a:extLst>
                <a:ext uri="{FF2B5EF4-FFF2-40B4-BE49-F238E27FC236}">
                  <a16:creationId xmlns:a16="http://schemas.microsoft.com/office/drawing/2014/main" id="{05439C26-326A-4FF4-845A-BCD2A9221353}"/>
                </a:ext>
              </a:extLst>
            </p:cNvPr>
            <p:cNvSpPr>
              <a:spLocks noChangeArrowheads="1"/>
            </p:cNvSpPr>
            <p:nvPr/>
          </p:nvSpPr>
          <p:spPr bwMode="auto">
            <a:xfrm>
              <a:off x="3443" y="1680"/>
              <a:ext cx="46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i="1">
                  <a:latin typeface="Arial Narrow" panose="020B0606020202030204" pitchFamily="34" charset="0"/>
                </a:rPr>
                <a:t>Quantity</a:t>
              </a:r>
            </a:p>
          </p:txBody>
        </p:sp>
        <p:sp>
          <p:nvSpPr>
            <p:cNvPr id="77872" name="Rectangle 16">
              <a:extLst>
                <a:ext uri="{FF2B5EF4-FFF2-40B4-BE49-F238E27FC236}">
                  <a16:creationId xmlns:a16="http://schemas.microsoft.com/office/drawing/2014/main" id="{F8BC7A84-4706-49E2-8111-B0A1FDDDCFC4}"/>
                </a:ext>
              </a:extLst>
            </p:cNvPr>
            <p:cNvSpPr>
              <a:spLocks noChangeArrowheads="1"/>
            </p:cNvSpPr>
            <p:nvPr/>
          </p:nvSpPr>
          <p:spPr bwMode="auto">
            <a:xfrm>
              <a:off x="3443" y="1872"/>
              <a:ext cx="46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7</a:t>
              </a:r>
              <a:br>
                <a:rPr lang="zh-CN" altLang="en-US">
                  <a:latin typeface="Arial Narrow" panose="020B0606020202030204" pitchFamily="34" charset="0"/>
                </a:rPr>
              </a:br>
              <a:r>
                <a:rPr lang="zh-CN" altLang="en-US">
                  <a:latin typeface="Arial Narrow" panose="020B0606020202030204" pitchFamily="34" charset="0"/>
                </a:rPr>
                <a:t>9</a:t>
              </a:r>
            </a:p>
            <a:p>
              <a:pPr algn="ctr">
                <a:lnSpc>
                  <a:spcPct val="110000"/>
                </a:lnSpc>
              </a:pPr>
              <a:r>
                <a:rPr lang="zh-CN" altLang="en-US">
                  <a:latin typeface="Arial Narrow" panose="020B0606020202030204" pitchFamily="34" charset="0"/>
                </a:rPr>
                <a:t>24</a:t>
              </a:r>
            </a:p>
            <a:p>
              <a:pPr algn="ctr">
                <a:lnSpc>
                  <a:spcPct val="110000"/>
                </a:lnSpc>
              </a:pPr>
              <a:endParaRPr lang="zh-CN" altLang="en-US">
                <a:latin typeface="Arial Narrow" panose="020B0606020202030204" pitchFamily="34" charset="0"/>
              </a:endParaRPr>
            </a:p>
          </p:txBody>
        </p:sp>
        <p:sp>
          <p:nvSpPr>
            <p:cNvPr id="77873" name="Rectangle 17">
              <a:extLst>
                <a:ext uri="{FF2B5EF4-FFF2-40B4-BE49-F238E27FC236}">
                  <a16:creationId xmlns:a16="http://schemas.microsoft.com/office/drawing/2014/main" id="{8899FBCE-6867-41B8-95AC-3E8B57D5611D}"/>
                </a:ext>
              </a:extLst>
            </p:cNvPr>
            <p:cNvSpPr>
              <a:spLocks noChangeArrowheads="1"/>
            </p:cNvSpPr>
            <p:nvPr/>
          </p:nvSpPr>
          <p:spPr bwMode="auto">
            <a:xfrm>
              <a:off x="3911" y="1680"/>
              <a:ext cx="480"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i="1">
                  <a:latin typeface="Arial Narrow" panose="020B0606020202030204" pitchFamily="34" charset="0"/>
                </a:rPr>
                <a:t>Discount</a:t>
              </a:r>
            </a:p>
          </p:txBody>
        </p:sp>
        <p:sp>
          <p:nvSpPr>
            <p:cNvPr id="77874" name="Rectangle 18">
              <a:extLst>
                <a:ext uri="{FF2B5EF4-FFF2-40B4-BE49-F238E27FC236}">
                  <a16:creationId xmlns:a16="http://schemas.microsoft.com/office/drawing/2014/main" id="{5C64A595-2491-4F6A-8ED4-4952B5F8ECAF}"/>
                </a:ext>
              </a:extLst>
            </p:cNvPr>
            <p:cNvSpPr>
              <a:spLocks noChangeArrowheads="1"/>
            </p:cNvSpPr>
            <p:nvPr/>
          </p:nvSpPr>
          <p:spPr bwMode="auto">
            <a:xfrm>
              <a:off x="3911" y="1872"/>
              <a:ext cx="480"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0.2</a:t>
              </a:r>
              <a:br>
                <a:rPr lang="zh-CN" altLang="en-US">
                  <a:latin typeface="Arial Narrow" panose="020B0606020202030204" pitchFamily="34" charset="0"/>
                </a:rPr>
              </a:br>
              <a:r>
                <a:rPr lang="zh-CN" altLang="en-US">
                  <a:latin typeface="Arial Narrow" panose="020B0606020202030204" pitchFamily="34" charset="0"/>
                </a:rPr>
                <a:t>0.15</a:t>
              </a:r>
            </a:p>
            <a:p>
              <a:pPr algn="ctr">
                <a:lnSpc>
                  <a:spcPct val="110000"/>
                </a:lnSpc>
              </a:pPr>
              <a:r>
                <a:rPr lang="zh-CN" altLang="en-US">
                  <a:latin typeface="Arial Narrow" panose="020B0606020202030204" pitchFamily="34" charset="0"/>
                </a:rPr>
                <a:t>0.0</a:t>
              </a:r>
            </a:p>
          </p:txBody>
        </p:sp>
        <p:grpSp>
          <p:nvGrpSpPr>
            <p:cNvPr id="77875" name="Group 19">
              <a:extLst>
                <a:ext uri="{FF2B5EF4-FFF2-40B4-BE49-F238E27FC236}">
                  <a16:creationId xmlns:a16="http://schemas.microsoft.com/office/drawing/2014/main" id="{E9A92290-AEC2-424B-BBA1-90801CD42358}"/>
                </a:ext>
              </a:extLst>
            </p:cNvPr>
            <p:cNvGrpSpPr>
              <a:grpSpLocks/>
            </p:cNvGrpSpPr>
            <p:nvPr/>
          </p:nvGrpSpPr>
          <p:grpSpPr bwMode="auto">
            <a:xfrm>
              <a:off x="1984" y="2496"/>
              <a:ext cx="2408" cy="144"/>
              <a:chOff x="1831" y="2496"/>
              <a:chExt cx="2223" cy="144"/>
            </a:xfrm>
          </p:grpSpPr>
          <p:sp>
            <p:nvSpPr>
              <p:cNvPr id="77880" name="Rectangle 20">
                <a:extLst>
                  <a:ext uri="{FF2B5EF4-FFF2-40B4-BE49-F238E27FC236}">
                    <a16:creationId xmlns:a16="http://schemas.microsoft.com/office/drawing/2014/main" id="{7B4A04DB-6533-4DCF-A2D0-B41DEE17531F}"/>
                  </a:ext>
                </a:extLst>
              </p:cNvPr>
              <p:cNvSpPr>
                <a:spLocks noChangeArrowheads="1"/>
              </p:cNvSpPr>
              <p:nvPr/>
            </p:nvSpPr>
            <p:spPr bwMode="auto">
              <a:xfrm>
                <a:off x="3168" y="2496"/>
                <a:ext cx="41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a:latin typeface="Arial Narrow" panose="020B0606020202030204" pitchFamily="34" charset="0"/>
                  </a:rPr>
                  <a:t> 5</a:t>
                </a:r>
              </a:p>
            </p:txBody>
          </p:sp>
          <p:sp>
            <p:nvSpPr>
              <p:cNvPr id="77881" name="Rectangle 21">
                <a:extLst>
                  <a:ext uri="{FF2B5EF4-FFF2-40B4-BE49-F238E27FC236}">
                    <a16:creationId xmlns:a16="http://schemas.microsoft.com/office/drawing/2014/main" id="{53059D49-C08A-4971-B605-27F0F9773669}"/>
                  </a:ext>
                </a:extLst>
              </p:cNvPr>
              <p:cNvSpPr>
                <a:spLocks noChangeArrowheads="1"/>
              </p:cNvSpPr>
              <p:nvPr/>
            </p:nvSpPr>
            <p:spPr bwMode="auto">
              <a:xfrm>
                <a:off x="2669" y="2496"/>
                <a:ext cx="507"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a:latin typeface="Arial Narrow" panose="020B0606020202030204" pitchFamily="34" charset="0"/>
                  </a:rPr>
                  <a:t>  19.00</a:t>
                </a:r>
              </a:p>
            </p:txBody>
          </p:sp>
          <p:sp>
            <p:nvSpPr>
              <p:cNvPr id="77882" name="Rectangle 22">
                <a:extLst>
                  <a:ext uri="{FF2B5EF4-FFF2-40B4-BE49-F238E27FC236}">
                    <a16:creationId xmlns:a16="http://schemas.microsoft.com/office/drawing/2014/main" id="{0CBD3159-BA3E-4712-9400-9FB877EBE0DD}"/>
                  </a:ext>
                </a:extLst>
              </p:cNvPr>
              <p:cNvSpPr>
                <a:spLocks noChangeArrowheads="1"/>
              </p:cNvSpPr>
              <p:nvPr/>
            </p:nvSpPr>
            <p:spPr bwMode="auto">
              <a:xfrm>
                <a:off x="2228" y="2496"/>
                <a:ext cx="489"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a:latin typeface="Arial Narrow" panose="020B0606020202030204" pitchFamily="34" charset="0"/>
                  </a:rPr>
                  <a:t>2</a:t>
                </a:r>
              </a:p>
            </p:txBody>
          </p:sp>
          <p:sp>
            <p:nvSpPr>
              <p:cNvPr id="77883" name="Rectangle 23">
                <a:extLst>
                  <a:ext uri="{FF2B5EF4-FFF2-40B4-BE49-F238E27FC236}">
                    <a16:creationId xmlns:a16="http://schemas.microsoft.com/office/drawing/2014/main" id="{83091BD9-8B44-41AC-93A3-3265D0F7385C}"/>
                  </a:ext>
                </a:extLst>
              </p:cNvPr>
              <p:cNvSpPr>
                <a:spLocks noChangeArrowheads="1"/>
              </p:cNvSpPr>
              <p:nvPr/>
            </p:nvSpPr>
            <p:spPr bwMode="auto">
              <a:xfrm>
                <a:off x="3552" y="2496"/>
                <a:ext cx="502"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   0.2</a:t>
                </a:r>
              </a:p>
            </p:txBody>
          </p:sp>
          <p:sp>
            <p:nvSpPr>
              <p:cNvPr id="77884" name="Rectangle 24">
                <a:extLst>
                  <a:ext uri="{FF2B5EF4-FFF2-40B4-BE49-F238E27FC236}">
                    <a16:creationId xmlns:a16="http://schemas.microsoft.com/office/drawing/2014/main" id="{30B50F0C-E99D-4323-9769-5660CA583BC8}"/>
                  </a:ext>
                </a:extLst>
              </p:cNvPr>
              <p:cNvSpPr>
                <a:spLocks noChangeArrowheads="1"/>
              </p:cNvSpPr>
              <p:nvPr/>
            </p:nvSpPr>
            <p:spPr bwMode="auto">
              <a:xfrm>
                <a:off x="1831" y="2496"/>
                <a:ext cx="403"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a:latin typeface="Arial Narrow" panose="020B0606020202030204" pitchFamily="34" charset="0"/>
                  </a:rPr>
                  <a:t>1052</a:t>
                </a:r>
                <a:r>
                  <a:rPr lang="en-US" altLang="zh-CN">
                    <a:latin typeface="Arial Narrow" panose="020B0606020202030204" pitchFamily="34" charset="0"/>
                  </a:rPr>
                  <a:t>5</a:t>
                </a:r>
              </a:p>
            </p:txBody>
          </p:sp>
        </p:grpSp>
        <p:grpSp>
          <p:nvGrpSpPr>
            <p:cNvPr id="77876" name="Group 25">
              <a:extLst>
                <a:ext uri="{FF2B5EF4-FFF2-40B4-BE49-F238E27FC236}">
                  <a16:creationId xmlns:a16="http://schemas.microsoft.com/office/drawing/2014/main" id="{6D32039A-8A3C-4F03-90DA-72526C4CE24B}"/>
                </a:ext>
              </a:extLst>
            </p:cNvPr>
            <p:cNvGrpSpPr>
              <a:grpSpLocks/>
            </p:cNvGrpSpPr>
            <p:nvPr/>
          </p:nvGrpSpPr>
          <p:grpSpPr bwMode="auto">
            <a:xfrm>
              <a:off x="1977" y="1872"/>
              <a:ext cx="2414" cy="864"/>
              <a:chOff x="1825" y="1872"/>
              <a:chExt cx="2228" cy="864"/>
            </a:xfrm>
          </p:grpSpPr>
          <p:sp>
            <p:nvSpPr>
              <p:cNvPr id="77877" name="Rectangle 26">
                <a:extLst>
                  <a:ext uri="{FF2B5EF4-FFF2-40B4-BE49-F238E27FC236}">
                    <a16:creationId xmlns:a16="http://schemas.microsoft.com/office/drawing/2014/main" id="{21EEED85-8FE8-4EBD-B0B5-344B38CA86F3}"/>
                  </a:ext>
                </a:extLst>
              </p:cNvPr>
              <p:cNvSpPr>
                <a:spLocks noChangeArrowheads="1"/>
              </p:cNvSpPr>
              <p:nvPr/>
            </p:nvSpPr>
            <p:spPr bwMode="auto">
              <a:xfrm>
                <a:off x="2723" y="1872"/>
                <a:ext cx="44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77878" name="Rectangle 27">
                <a:extLst>
                  <a:ext uri="{FF2B5EF4-FFF2-40B4-BE49-F238E27FC236}">
                    <a16:creationId xmlns:a16="http://schemas.microsoft.com/office/drawing/2014/main" id="{C128A5A9-6ED4-46A1-95B5-FCE6EAE20A67}"/>
                  </a:ext>
                </a:extLst>
              </p:cNvPr>
              <p:cNvSpPr>
                <a:spLocks noChangeArrowheads="1"/>
              </p:cNvSpPr>
              <p:nvPr/>
            </p:nvSpPr>
            <p:spPr bwMode="auto">
              <a:xfrm>
                <a:off x="3610" y="1872"/>
                <a:ext cx="443"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77879" name="Rectangle 28">
                <a:extLst>
                  <a:ext uri="{FF2B5EF4-FFF2-40B4-BE49-F238E27FC236}">
                    <a16:creationId xmlns:a16="http://schemas.microsoft.com/office/drawing/2014/main" id="{6774440C-2169-46E8-A3B7-0E7899738C70}"/>
                  </a:ext>
                </a:extLst>
              </p:cNvPr>
              <p:cNvSpPr>
                <a:spLocks noChangeArrowheads="1"/>
              </p:cNvSpPr>
              <p:nvPr/>
            </p:nvSpPr>
            <p:spPr bwMode="auto">
              <a:xfrm>
                <a:off x="1825" y="1872"/>
                <a:ext cx="40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grpSp>
      </p:grpSp>
      <p:grpSp>
        <p:nvGrpSpPr>
          <p:cNvPr id="2667549" name="Group 29">
            <a:extLst>
              <a:ext uri="{FF2B5EF4-FFF2-40B4-BE49-F238E27FC236}">
                <a16:creationId xmlns:a16="http://schemas.microsoft.com/office/drawing/2014/main" id="{90FDD74E-D7EE-47BB-BAE3-58870A16BB70}"/>
              </a:ext>
            </a:extLst>
          </p:cNvPr>
          <p:cNvGrpSpPr>
            <a:grpSpLocks/>
          </p:cNvGrpSpPr>
          <p:nvPr/>
        </p:nvGrpSpPr>
        <p:grpSpPr bwMode="auto">
          <a:xfrm>
            <a:off x="-38100" y="3382963"/>
            <a:ext cx="6191250" cy="1752600"/>
            <a:chOff x="480" y="2592"/>
            <a:chExt cx="3600" cy="1104"/>
          </a:xfrm>
        </p:grpSpPr>
        <p:sp>
          <p:nvSpPr>
            <p:cNvPr id="77854" name="Text Box 30">
              <a:extLst>
                <a:ext uri="{FF2B5EF4-FFF2-40B4-BE49-F238E27FC236}">
                  <a16:creationId xmlns:a16="http://schemas.microsoft.com/office/drawing/2014/main" id="{3606DDC9-6191-4C04-B4AD-92A38145F408}"/>
                </a:ext>
              </a:extLst>
            </p:cNvPr>
            <p:cNvSpPr txBox="1">
              <a:spLocks noChangeArrowheads="1"/>
            </p:cNvSpPr>
            <p:nvPr/>
          </p:nvSpPr>
          <p:spPr bwMode="auto">
            <a:xfrm>
              <a:off x="480" y="2978"/>
              <a:ext cx="27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INSERT </a:t>
              </a:r>
              <a:r>
                <a:rPr lang="zh-CN" altLang="en-US"/>
                <a:t>语句插入的行被记录下来</a:t>
              </a:r>
            </a:p>
          </p:txBody>
        </p:sp>
        <p:sp>
          <p:nvSpPr>
            <p:cNvPr id="2667551" name="Rectangle 31">
              <a:extLst>
                <a:ext uri="{FF2B5EF4-FFF2-40B4-BE49-F238E27FC236}">
                  <a16:creationId xmlns:a16="http://schemas.microsoft.com/office/drawing/2014/main" id="{2FF3B555-48AB-2D4B-827F-3B8B919CB3F0}"/>
                </a:ext>
              </a:extLst>
            </p:cNvPr>
            <p:cNvSpPr>
              <a:spLocks noChangeArrowheads="1"/>
            </p:cNvSpPr>
            <p:nvPr/>
          </p:nvSpPr>
          <p:spPr bwMode="auto">
            <a:xfrm>
              <a:off x="864" y="3264"/>
              <a:ext cx="2784"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altLang="zh-CN" i="1">
                  <a:solidFill>
                    <a:schemeClr val="bg1"/>
                  </a:solidFill>
                  <a:effectLst>
                    <a:outerShdw blurRad="38100" dist="38100" dir="2700000" algn="tl">
                      <a:srgbClr val="000000"/>
                    </a:outerShdw>
                  </a:effectLst>
                </a:rPr>
                <a:t>inserted</a:t>
              </a:r>
            </a:p>
          </p:txBody>
        </p:sp>
        <p:sp>
          <p:nvSpPr>
            <p:cNvPr id="77856" name="Rectangle 32">
              <a:extLst>
                <a:ext uri="{FF2B5EF4-FFF2-40B4-BE49-F238E27FC236}">
                  <a16:creationId xmlns:a16="http://schemas.microsoft.com/office/drawing/2014/main" id="{220F1104-1AE1-4C5D-BDE1-F450C05A0BB8}"/>
                </a:ext>
              </a:extLst>
            </p:cNvPr>
            <p:cNvSpPr>
              <a:spLocks noChangeArrowheads="1"/>
            </p:cNvSpPr>
            <p:nvPr/>
          </p:nvSpPr>
          <p:spPr bwMode="auto">
            <a:xfrm>
              <a:off x="864" y="3456"/>
              <a:ext cx="432" cy="240"/>
            </a:xfrm>
            <a:prstGeom prst="rect">
              <a:avLst/>
            </a:prstGeom>
            <a:solidFill>
              <a:srgbClr val="9999FF"/>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1052</a:t>
              </a:r>
              <a:r>
                <a:rPr lang="en-US" altLang="zh-CN">
                  <a:latin typeface="Arial Narrow" panose="020B0606020202030204" pitchFamily="34" charset="0"/>
                </a:rPr>
                <a:t>5</a:t>
              </a:r>
            </a:p>
          </p:txBody>
        </p:sp>
        <p:sp>
          <p:nvSpPr>
            <p:cNvPr id="77857" name="Rectangle 33">
              <a:extLst>
                <a:ext uri="{FF2B5EF4-FFF2-40B4-BE49-F238E27FC236}">
                  <a16:creationId xmlns:a16="http://schemas.microsoft.com/office/drawing/2014/main" id="{C74F62AA-355D-4543-B394-4040DFAD9488}"/>
                </a:ext>
              </a:extLst>
            </p:cNvPr>
            <p:cNvSpPr>
              <a:spLocks noChangeArrowheads="1"/>
            </p:cNvSpPr>
            <p:nvPr/>
          </p:nvSpPr>
          <p:spPr bwMode="auto">
            <a:xfrm>
              <a:off x="1299" y="3456"/>
              <a:ext cx="576" cy="240"/>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2</a:t>
              </a:r>
            </a:p>
          </p:txBody>
        </p:sp>
        <p:sp>
          <p:nvSpPr>
            <p:cNvPr id="77858" name="Rectangle 34">
              <a:extLst>
                <a:ext uri="{FF2B5EF4-FFF2-40B4-BE49-F238E27FC236}">
                  <a16:creationId xmlns:a16="http://schemas.microsoft.com/office/drawing/2014/main" id="{ED8511BA-8D43-4FC6-8B94-EF086255CC33}"/>
                </a:ext>
              </a:extLst>
            </p:cNvPr>
            <p:cNvSpPr>
              <a:spLocks noChangeArrowheads="1"/>
            </p:cNvSpPr>
            <p:nvPr/>
          </p:nvSpPr>
          <p:spPr bwMode="auto">
            <a:xfrm>
              <a:off x="1872" y="3456"/>
              <a:ext cx="576" cy="240"/>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19.00</a:t>
              </a:r>
            </a:p>
          </p:txBody>
        </p:sp>
        <p:sp>
          <p:nvSpPr>
            <p:cNvPr id="77859" name="Rectangle 35">
              <a:extLst>
                <a:ext uri="{FF2B5EF4-FFF2-40B4-BE49-F238E27FC236}">
                  <a16:creationId xmlns:a16="http://schemas.microsoft.com/office/drawing/2014/main" id="{3AC35584-DA6F-45A8-A302-DA6270A30829}"/>
                </a:ext>
              </a:extLst>
            </p:cNvPr>
            <p:cNvSpPr>
              <a:spLocks noChangeArrowheads="1"/>
            </p:cNvSpPr>
            <p:nvPr/>
          </p:nvSpPr>
          <p:spPr bwMode="auto">
            <a:xfrm>
              <a:off x="2448" y="3456"/>
              <a:ext cx="576" cy="240"/>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5</a:t>
              </a:r>
            </a:p>
          </p:txBody>
        </p:sp>
        <p:sp>
          <p:nvSpPr>
            <p:cNvPr id="77860" name="Rectangle 36">
              <a:extLst>
                <a:ext uri="{FF2B5EF4-FFF2-40B4-BE49-F238E27FC236}">
                  <a16:creationId xmlns:a16="http://schemas.microsoft.com/office/drawing/2014/main" id="{4FC494C0-0701-44EB-A8F5-DC759D016484}"/>
                </a:ext>
              </a:extLst>
            </p:cNvPr>
            <p:cNvSpPr>
              <a:spLocks noChangeArrowheads="1"/>
            </p:cNvSpPr>
            <p:nvPr/>
          </p:nvSpPr>
          <p:spPr bwMode="auto">
            <a:xfrm>
              <a:off x="3024" y="3456"/>
              <a:ext cx="624" cy="240"/>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0.2</a:t>
              </a:r>
            </a:p>
          </p:txBody>
        </p:sp>
        <p:sp>
          <p:nvSpPr>
            <p:cNvPr id="2667557" name="Freeform 37">
              <a:extLst>
                <a:ext uri="{FF2B5EF4-FFF2-40B4-BE49-F238E27FC236}">
                  <a16:creationId xmlns:a16="http://schemas.microsoft.com/office/drawing/2014/main" id="{C06B123A-A839-9B47-B2DA-6C6D069F5F85}"/>
                </a:ext>
              </a:extLst>
            </p:cNvPr>
            <p:cNvSpPr>
              <a:spLocks/>
            </p:cNvSpPr>
            <p:nvPr/>
          </p:nvSpPr>
          <p:spPr bwMode="auto">
            <a:xfrm rot="6052539" flipV="1">
              <a:off x="3432" y="2904"/>
              <a:ext cx="960" cy="336"/>
            </a:xfrm>
            <a:custGeom>
              <a:avLst/>
              <a:gdLst>
                <a:gd name="T0" fmla="*/ 1133 w 1134"/>
                <a:gd name="T1" fmla="*/ 54 h 260"/>
                <a:gd name="T2" fmla="*/ 950 w 1134"/>
                <a:gd name="T3" fmla="*/ 248 h 260"/>
                <a:gd name="T4" fmla="*/ 926 w 1134"/>
                <a:gd name="T5" fmla="*/ 183 h 260"/>
                <a:gd name="T6" fmla="*/ 902 w 1134"/>
                <a:gd name="T7" fmla="*/ 194 h 260"/>
                <a:gd name="T8" fmla="*/ 852 w 1134"/>
                <a:gd name="T9" fmla="*/ 213 h 260"/>
                <a:gd name="T10" fmla="*/ 800 w 1134"/>
                <a:gd name="T11" fmla="*/ 231 h 260"/>
                <a:gd name="T12" fmla="*/ 744 w 1134"/>
                <a:gd name="T13" fmla="*/ 242 h 260"/>
                <a:gd name="T14" fmla="*/ 715 w 1134"/>
                <a:gd name="T15" fmla="*/ 246 h 260"/>
                <a:gd name="T16" fmla="*/ 657 w 1134"/>
                <a:gd name="T17" fmla="*/ 255 h 260"/>
                <a:gd name="T18" fmla="*/ 598 w 1134"/>
                <a:gd name="T19" fmla="*/ 259 h 260"/>
                <a:gd name="T20" fmla="*/ 537 w 1134"/>
                <a:gd name="T21" fmla="*/ 259 h 260"/>
                <a:gd name="T22" fmla="*/ 474 w 1134"/>
                <a:gd name="T23" fmla="*/ 259 h 260"/>
                <a:gd name="T24" fmla="*/ 446 w 1134"/>
                <a:gd name="T25" fmla="*/ 255 h 260"/>
                <a:gd name="T26" fmla="*/ 383 w 1134"/>
                <a:gd name="T27" fmla="*/ 250 h 260"/>
                <a:gd name="T28" fmla="*/ 320 w 1134"/>
                <a:gd name="T29" fmla="*/ 239 h 260"/>
                <a:gd name="T30" fmla="*/ 259 w 1134"/>
                <a:gd name="T31" fmla="*/ 229 h 260"/>
                <a:gd name="T32" fmla="*/ 228 w 1134"/>
                <a:gd name="T33" fmla="*/ 222 h 260"/>
                <a:gd name="T34" fmla="*/ 167 w 1134"/>
                <a:gd name="T35" fmla="*/ 205 h 260"/>
                <a:gd name="T36" fmla="*/ 109 w 1134"/>
                <a:gd name="T37" fmla="*/ 185 h 260"/>
                <a:gd name="T38" fmla="*/ 54 w 1134"/>
                <a:gd name="T39" fmla="*/ 163 h 260"/>
                <a:gd name="T40" fmla="*/ 0 w 1134"/>
                <a:gd name="T41" fmla="*/ 137 h 260"/>
                <a:gd name="T42" fmla="*/ 33 w 1134"/>
                <a:gd name="T43" fmla="*/ 146 h 260"/>
                <a:gd name="T44" fmla="*/ 96 w 1134"/>
                <a:gd name="T45" fmla="*/ 161 h 260"/>
                <a:gd name="T46" fmla="*/ 161 w 1134"/>
                <a:gd name="T47" fmla="*/ 172 h 260"/>
                <a:gd name="T48" fmla="*/ 222 w 1134"/>
                <a:gd name="T49" fmla="*/ 183 h 260"/>
                <a:gd name="T50" fmla="*/ 285 w 1134"/>
                <a:gd name="T51" fmla="*/ 189 h 260"/>
                <a:gd name="T52" fmla="*/ 346 w 1134"/>
                <a:gd name="T53" fmla="*/ 194 h 260"/>
                <a:gd name="T54" fmla="*/ 402 w 1134"/>
                <a:gd name="T55" fmla="*/ 196 h 260"/>
                <a:gd name="T56" fmla="*/ 461 w 1134"/>
                <a:gd name="T57" fmla="*/ 196 h 260"/>
                <a:gd name="T58" fmla="*/ 489 w 1134"/>
                <a:gd name="T59" fmla="*/ 196 h 260"/>
                <a:gd name="T60" fmla="*/ 546 w 1134"/>
                <a:gd name="T61" fmla="*/ 192 h 260"/>
                <a:gd name="T62" fmla="*/ 598 w 1134"/>
                <a:gd name="T63" fmla="*/ 183 h 260"/>
                <a:gd name="T64" fmla="*/ 650 w 1134"/>
                <a:gd name="T65" fmla="*/ 172 h 260"/>
                <a:gd name="T66" fmla="*/ 700 w 1134"/>
                <a:gd name="T67" fmla="*/ 159 h 260"/>
                <a:gd name="T68" fmla="*/ 748 w 1134"/>
                <a:gd name="T69" fmla="*/ 141 h 260"/>
                <a:gd name="T70" fmla="*/ 794 w 1134"/>
                <a:gd name="T71" fmla="*/ 122 h 260"/>
                <a:gd name="T72" fmla="*/ 835 w 1134"/>
                <a:gd name="T73" fmla="*/ 98 h 260"/>
                <a:gd name="T74" fmla="*/ 876 w 1134"/>
                <a:gd name="T75" fmla="*/ 70 h 260"/>
                <a:gd name="T76" fmla="*/ 857 w 1134"/>
                <a:gd name="T77" fmla="*/ 0 h 260"/>
                <a:gd name="T78" fmla="*/ 1133 w 1134"/>
                <a:gd name="T79" fmla="*/ 5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0">
              <a:gsLst>
                <a:gs pos="0">
                  <a:schemeClr val="accent2">
                    <a:gamma/>
                    <a:tint val="18039"/>
                    <a:invGamma/>
                  </a:schemeClr>
                </a:gs>
                <a:gs pos="100000">
                  <a:schemeClr val="accent2"/>
                </a:gs>
              </a:gsLst>
              <a:lin ang="5400000" scaled="1"/>
            </a:gradFill>
            <a:ln w="12700" cap="rnd"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a:lstStyle/>
            <a:p>
              <a:pPr>
                <a:defRPr/>
              </a:pPr>
              <a:endParaRPr lang="zh-CN" altLang="en-US"/>
            </a:p>
          </p:txBody>
        </p:sp>
      </p:grpSp>
      <p:sp>
        <p:nvSpPr>
          <p:cNvPr id="2667558" name="Rectangle 38">
            <a:extLst>
              <a:ext uri="{FF2B5EF4-FFF2-40B4-BE49-F238E27FC236}">
                <a16:creationId xmlns:a16="http://schemas.microsoft.com/office/drawing/2014/main" id="{A6E7997B-777B-452D-8D67-2DB4E9C4ACBE}"/>
              </a:ext>
            </a:extLst>
          </p:cNvPr>
          <p:cNvSpPr>
            <a:spLocks noChangeArrowheads="1"/>
          </p:cNvSpPr>
          <p:nvPr/>
        </p:nvSpPr>
        <p:spPr bwMode="auto">
          <a:xfrm>
            <a:off x="273050" y="5373688"/>
            <a:ext cx="6630988" cy="1290637"/>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endParaRPr lang="zh-CN" altLang="en-US" sz="1600" b="0">
              <a:solidFill>
                <a:schemeClr val="bg1"/>
              </a:solidFill>
              <a:latin typeface="Bookman Old Style" panose="02050604050505020204" pitchFamily="18" charset="0"/>
            </a:endParaRPr>
          </a:p>
          <a:p>
            <a:pPr>
              <a:lnSpc>
                <a:spcPct val="90000"/>
              </a:lnSpc>
            </a:pPr>
            <a:r>
              <a:rPr lang="en-US" altLang="zh-CN" sz="2000">
                <a:latin typeface="Bookman Old Style" panose="02050604050505020204" pitchFamily="18" charset="0"/>
              </a:rPr>
              <a:t>UPDATE P SET </a:t>
            </a:r>
          </a:p>
          <a:p>
            <a:pPr>
              <a:lnSpc>
                <a:spcPct val="90000"/>
              </a:lnSpc>
            </a:pPr>
            <a:r>
              <a:rPr lang="en-US" altLang="zh-CN" sz="2000">
                <a:latin typeface="Bookman Old Style" panose="02050604050505020204" pitchFamily="18" charset="0"/>
              </a:rPr>
              <a:t>UnitsInStock = (P.UnitsInStock – I.Quantity)</a:t>
            </a:r>
          </a:p>
          <a:p>
            <a:pPr>
              <a:lnSpc>
                <a:spcPct val="90000"/>
              </a:lnSpc>
            </a:pPr>
            <a:r>
              <a:rPr lang="en-US" altLang="zh-CN" sz="2000">
                <a:latin typeface="Bookman Old Style" panose="02050604050505020204" pitchFamily="18" charset="0"/>
              </a:rPr>
              <a:t>FROM Products AS P INNER JOIN Inserted AS I</a:t>
            </a:r>
          </a:p>
          <a:p>
            <a:pPr>
              <a:lnSpc>
                <a:spcPct val="90000"/>
              </a:lnSpc>
            </a:pPr>
            <a:r>
              <a:rPr lang="en-US" altLang="zh-CN" sz="2000">
                <a:latin typeface="Bookman Old Style" panose="02050604050505020204" pitchFamily="18" charset="0"/>
              </a:rPr>
              <a:t>ON P.ProductID = I.ProductID</a:t>
            </a:r>
          </a:p>
          <a:p>
            <a:pPr>
              <a:lnSpc>
                <a:spcPct val="90000"/>
              </a:lnSpc>
            </a:pPr>
            <a:endParaRPr lang="zh-CN" altLang="en-US" sz="2000">
              <a:latin typeface="Bookman Old Style" panose="02050604050505020204" pitchFamily="18" charset="0"/>
            </a:endParaRPr>
          </a:p>
        </p:txBody>
      </p:sp>
      <p:grpSp>
        <p:nvGrpSpPr>
          <p:cNvPr id="2667559" name="Group 39">
            <a:extLst>
              <a:ext uri="{FF2B5EF4-FFF2-40B4-BE49-F238E27FC236}">
                <a16:creationId xmlns:a16="http://schemas.microsoft.com/office/drawing/2014/main" id="{E7DE176D-E6C8-4A73-8A3A-B9A0C74E72C5}"/>
              </a:ext>
            </a:extLst>
          </p:cNvPr>
          <p:cNvGrpSpPr>
            <a:grpSpLocks/>
          </p:cNvGrpSpPr>
          <p:nvPr/>
        </p:nvGrpSpPr>
        <p:grpSpPr bwMode="auto">
          <a:xfrm>
            <a:off x="3584575" y="3068638"/>
            <a:ext cx="6321425" cy="2305050"/>
            <a:chOff x="1920" y="2544"/>
            <a:chExt cx="3168" cy="1248"/>
          </a:xfrm>
        </p:grpSpPr>
        <p:grpSp>
          <p:nvGrpSpPr>
            <p:cNvPr id="77839" name="Group 40">
              <a:extLst>
                <a:ext uri="{FF2B5EF4-FFF2-40B4-BE49-F238E27FC236}">
                  <a16:creationId xmlns:a16="http://schemas.microsoft.com/office/drawing/2014/main" id="{98770093-84BD-4342-8308-823CDF157FF4}"/>
                </a:ext>
              </a:extLst>
            </p:cNvPr>
            <p:cNvGrpSpPr>
              <a:grpSpLocks/>
            </p:cNvGrpSpPr>
            <p:nvPr/>
          </p:nvGrpSpPr>
          <p:grpSpPr bwMode="auto">
            <a:xfrm>
              <a:off x="3408" y="2544"/>
              <a:ext cx="1680" cy="1248"/>
              <a:chOff x="3312" y="2544"/>
              <a:chExt cx="1680" cy="1248"/>
            </a:xfrm>
          </p:grpSpPr>
          <p:sp>
            <p:nvSpPr>
              <p:cNvPr id="2667561" name="Rectangle 41">
                <a:extLst>
                  <a:ext uri="{FF2B5EF4-FFF2-40B4-BE49-F238E27FC236}">
                    <a16:creationId xmlns:a16="http://schemas.microsoft.com/office/drawing/2014/main" id="{9395FDB8-C1CC-104E-9FD7-5DAB494E9107}"/>
                  </a:ext>
                </a:extLst>
              </p:cNvPr>
              <p:cNvSpPr>
                <a:spLocks noChangeArrowheads="1"/>
              </p:cNvSpPr>
              <p:nvPr/>
            </p:nvSpPr>
            <p:spPr bwMode="auto">
              <a:xfrm>
                <a:off x="3312" y="2544"/>
                <a:ext cx="1680" cy="192"/>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altLang="zh-CN" i="1">
                    <a:solidFill>
                      <a:schemeClr val="bg1"/>
                    </a:solidFill>
                    <a:effectLst>
                      <a:outerShdw blurRad="38100" dist="38100" dir="2700000" algn="tl">
                        <a:srgbClr val="000000"/>
                      </a:outerShdw>
                    </a:effectLst>
                  </a:rPr>
                  <a:t>Products</a:t>
                </a:r>
              </a:p>
            </p:txBody>
          </p:sp>
          <p:sp>
            <p:nvSpPr>
              <p:cNvPr id="77842" name="Rectangle 42">
                <a:extLst>
                  <a:ext uri="{FF2B5EF4-FFF2-40B4-BE49-F238E27FC236}">
                    <a16:creationId xmlns:a16="http://schemas.microsoft.com/office/drawing/2014/main" id="{E0DA1E02-13D6-4465-8B67-5524F5B05CC2}"/>
                  </a:ext>
                </a:extLst>
              </p:cNvPr>
              <p:cNvSpPr>
                <a:spLocks noChangeArrowheads="1"/>
              </p:cNvSpPr>
              <p:nvPr/>
            </p:nvSpPr>
            <p:spPr bwMode="auto">
              <a:xfrm>
                <a:off x="3312" y="2736"/>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a:latin typeface="Arial Narrow" panose="020B0606020202030204" pitchFamily="34" charset="0"/>
                  </a:rPr>
                  <a:t>ProductID</a:t>
                </a:r>
              </a:p>
            </p:txBody>
          </p:sp>
          <p:sp>
            <p:nvSpPr>
              <p:cNvPr id="77843" name="Rectangle 43">
                <a:extLst>
                  <a:ext uri="{FF2B5EF4-FFF2-40B4-BE49-F238E27FC236}">
                    <a16:creationId xmlns:a16="http://schemas.microsoft.com/office/drawing/2014/main" id="{ED52BCA7-A2F8-4AFA-B5CC-716C9B84F6E0}"/>
                  </a:ext>
                </a:extLst>
              </p:cNvPr>
              <p:cNvSpPr>
                <a:spLocks noChangeArrowheads="1"/>
              </p:cNvSpPr>
              <p:nvPr/>
            </p:nvSpPr>
            <p:spPr bwMode="auto">
              <a:xfrm>
                <a:off x="3840" y="2736"/>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2000">
                    <a:latin typeface="Arial Narrow" panose="020B0606020202030204" pitchFamily="34" charset="0"/>
                  </a:rPr>
                  <a:t>UnitsInStock</a:t>
                </a:r>
              </a:p>
            </p:txBody>
          </p:sp>
          <p:sp>
            <p:nvSpPr>
              <p:cNvPr id="77844" name="Rectangle 44">
                <a:extLst>
                  <a:ext uri="{FF2B5EF4-FFF2-40B4-BE49-F238E27FC236}">
                    <a16:creationId xmlns:a16="http://schemas.microsoft.com/office/drawing/2014/main" id="{75186211-6046-44BD-8F1F-455C059DE7AF}"/>
                  </a:ext>
                </a:extLst>
              </p:cNvPr>
              <p:cNvSpPr>
                <a:spLocks noChangeArrowheads="1"/>
              </p:cNvSpPr>
              <p:nvPr/>
            </p:nvSpPr>
            <p:spPr bwMode="auto">
              <a:xfrm>
                <a:off x="4464" y="2736"/>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Arial Narrow" panose="020B0606020202030204" pitchFamily="34" charset="0"/>
                  </a:rPr>
                  <a:t>…</a:t>
                </a:r>
              </a:p>
            </p:txBody>
          </p:sp>
          <p:sp>
            <p:nvSpPr>
              <p:cNvPr id="77845" name="Rectangle 45">
                <a:extLst>
                  <a:ext uri="{FF2B5EF4-FFF2-40B4-BE49-F238E27FC236}">
                    <a16:creationId xmlns:a16="http://schemas.microsoft.com/office/drawing/2014/main" id="{F2DD4F17-F1FF-4B10-9801-EF4F70DBFF75}"/>
                  </a:ext>
                </a:extLst>
              </p:cNvPr>
              <p:cNvSpPr>
                <a:spLocks noChangeArrowheads="1"/>
              </p:cNvSpPr>
              <p:nvPr/>
            </p:nvSpPr>
            <p:spPr bwMode="auto">
              <a:xfrm>
                <a:off x="4656" y="2736"/>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000">
                    <a:latin typeface="Arial Narrow" panose="020B0606020202030204" pitchFamily="34" charset="0"/>
                  </a:rPr>
                  <a:t>…</a:t>
                </a:r>
              </a:p>
            </p:txBody>
          </p:sp>
          <p:sp>
            <p:nvSpPr>
              <p:cNvPr id="77846" name="Rectangle 46">
                <a:extLst>
                  <a:ext uri="{FF2B5EF4-FFF2-40B4-BE49-F238E27FC236}">
                    <a16:creationId xmlns:a16="http://schemas.microsoft.com/office/drawing/2014/main" id="{B19F55D3-FE66-4AB2-9DC8-525B8735F974}"/>
                  </a:ext>
                </a:extLst>
              </p:cNvPr>
              <p:cNvSpPr>
                <a:spLocks noChangeArrowheads="1"/>
              </p:cNvSpPr>
              <p:nvPr/>
            </p:nvSpPr>
            <p:spPr bwMode="auto">
              <a:xfrm>
                <a:off x="3312" y="2928"/>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1</a:t>
                </a:r>
              </a:p>
              <a:p>
                <a:pPr algn="ctr">
                  <a:lnSpc>
                    <a:spcPct val="110000"/>
                  </a:lnSpc>
                </a:pPr>
                <a:r>
                  <a:rPr lang="zh-CN" altLang="en-US">
                    <a:latin typeface="Arial Narrow" panose="020B0606020202030204" pitchFamily="34" charset="0"/>
                  </a:rPr>
                  <a:t>2</a:t>
                </a:r>
              </a:p>
              <a:p>
                <a:pPr algn="ctr">
                  <a:lnSpc>
                    <a:spcPct val="110000"/>
                  </a:lnSpc>
                </a:pPr>
                <a:r>
                  <a:rPr lang="zh-CN" altLang="en-US">
                    <a:latin typeface="Arial Narrow" panose="020B0606020202030204" pitchFamily="34" charset="0"/>
                  </a:rPr>
                  <a:t>3</a:t>
                </a:r>
              </a:p>
              <a:p>
                <a:pPr algn="ctr">
                  <a:lnSpc>
                    <a:spcPct val="110000"/>
                  </a:lnSpc>
                </a:pPr>
                <a:r>
                  <a:rPr lang="zh-CN" altLang="en-US">
                    <a:latin typeface="Arial Narrow" panose="020B0606020202030204" pitchFamily="34" charset="0"/>
                  </a:rPr>
                  <a:t>4</a:t>
                </a:r>
              </a:p>
            </p:txBody>
          </p:sp>
          <p:sp>
            <p:nvSpPr>
              <p:cNvPr id="77847" name="Rectangle 47">
                <a:extLst>
                  <a:ext uri="{FF2B5EF4-FFF2-40B4-BE49-F238E27FC236}">
                    <a16:creationId xmlns:a16="http://schemas.microsoft.com/office/drawing/2014/main" id="{030AA6C6-B23C-4DCF-AC7D-EC0D2513AE1B}"/>
                  </a:ext>
                </a:extLst>
              </p:cNvPr>
              <p:cNvSpPr>
                <a:spLocks noChangeArrowheads="1"/>
              </p:cNvSpPr>
              <p:nvPr/>
            </p:nvSpPr>
            <p:spPr bwMode="auto">
              <a:xfrm>
                <a:off x="3840" y="2928"/>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15</a:t>
                </a:r>
              </a:p>
              <a:p>
                <a:pPr algn="ctr">
                  <a:lnSpc>
                    <a:spcPct val="110000"/>
                  </a:lnSpc>
                </a:pPr>
                <a:r>
                  <a:rPr lang="zh-CN" altLang="en-US">
                    <a:latin typeface="Arial Narrow" panose="020B0606020202030204" pitchFamily="34" charset="0"/>
                  </a:rPr>
                  <a:t>1</a:t>
                </a:r>
                <a:r>
                  <a:rPr lang="en-US" altLang="zh-CN">
                    <a:latin typeface="Arial Narrow" panose="020B0606020202030204" pitchFamily="34" charset="0"/>
                  </a:rPr>
                  <a:t>5</a:t>
                </a:r>
                <a:br>
                  <a:rPr lang="en-US" altLang="zh-CN">
                    <a:latin typeface="Arial Narrow" panose="020B0606020202030204" pitchFamily="34" charset="0"/>
                  </a:rPr>
                </a:br>
                <a:r>
                  <a:rPr lang="en-US" altLang="zh-CN">
                    <a:latin typeface="Arial Narrow" panose="020B0606020202030204" pitchFamily="34" charset="0"/>
                  </a:rPr>
                  <a:t>65</a:t>
                </a:r>
                <a:br>
                  <a:rPr lang="en-US" altLang="zh-CN">
                    <a:latin typeface="Arial Narrow" panose="020B0606020202030204" pitchFamily="34" charset="0"/>
                  </a:rPr>
                </a:br>
                <a:r>
                  <a:rPr lang="en-US" altLang="zh-CN">
                    <a:latin typeface="Arial Narrow" panose="020B0606020202030204" pitchFamily="34" charset="0"/>
                  </a:rPr>
                  <a:t>20</a:t>
                </a:r>
              </a:p>
            </p:txBody>
          </p:sp>
          <p:sp>
            <p:nvSpPr>
              <p:cNvPr id="77848" name="Rectangle 48">
                <a:extLst>
                  <a:ext uri="{FF2B5EF4-FFF2-40B4-BE49-F238E27FC236}">
                    <a16:creationId xmlns:a16="http://schemas.microsoft.com/office/drawing/2014/main" id="{50C933F3-DB34-44BD-A972-701105FB337D}"/>
                  </a:ext>
                </a:extLst>
              </p:cNvPr>
              <p:cNvSpPr>
                <a:spLocks noChangeArrowheads="1"/>
              </p:cNvSpPr>
              <p:nvPr/>
            </p:nvSpPr>
            <p:spPr bwMode="auto">
              <a:xfrm>
                <a:off x="4464" y="2928"/>
                <a:ext cx="192" cy="864"/>
              </a:xfrm>
              <a:prstGeom prst="rect">
                <a:avLst/>
              </a:prstGeom>
              <a:solidFill>
                <a:schemeClr val="tx1"/>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77849" name="Rectangle 49">
                <a:extLst>
                  <a:ext uri="{FF2B5EF4-FFF2-40B4-BE49-F238E27FC236}">
                    <a16:creationId xmlns:a16="http://schemas.microsoft.com/office/drawing/2014/main" id="{8250C508-64B5-4507-9F6E-7F7DE639E96C}"/>
                  </a:ext>
                </a:extLst>
              </p:cNvPr>
              <p:cNvSpPr>
                <a:spLocks noChangeArrowheads="1"/>
              </p:cNvSpPr>
              <p:nvPr/>
            </p:nvSpPr>
            <p:spPr bwMode="auto">
              <a:xfrm>
                <a:off x="4656" y="2928"/>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2000">
                  <a:latin typeface="Arial Narrow" panose="020B0606020202030204" pitchFamily="34" charset="0"/>
                </a:endParaRPr>
              </a:p>
            </p:txBody>
          </p:sp>
          <p:sp>
            <p:nvSpPr>
              <p:cNvPr id="77850" name="Rectangle 50">
                <a:extLst>
                  <a:ext uri="{FF2B5EF4-FFF2-40B4-BE49-F238E27FC236}">
                    <a16:creationId xmlns:a16="http://schemas.microsoft.com/office/drawing/2014/main" id="{5C6C3CE1-AE7F-41A9-9DE1-C3103A00A040}"/>
                  </a:ext>
                </a:extLst>
              </p:cNvPr>
              <p:cNvSpPr>
                <a:spLocks noChangeArrowheads="1"/>
              </p:cNvSpPr>
              <p:nvPr/>
            </p:nvSpPr>
            <p:spPr bwMode="auto">
              <a:xfrm>
                <a:off x="3312" y="2928"/>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77851" name="Rectangle 51">
                <a:extLst>
                  <a:ext uri="{FF2B5EF4-FFF2-40B4-BE49-F238E27FC236}">
                    <a16:creationId xmlns:a16="http://schemas.microsoft.com/office/drawing/2014/main" id="{04EDD4EE-1F8D-4759-8038-FEB4178432BE}"/>
                  </a:ext>
                </a:extLst>
              </p:cNvPr>
              <p:cNvSpPr>
                <a:spLocks noChangeArrowheads="1"/>
              </p:cNvSpPr>
              <p:nvPr/>
            </p:nvSpPr>
            <p:spPr bwMode="auto">
              <a:xfrm>
                <a:off x="3840" y="2928"/>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77852" name="Rectangle 52">
                <a:extLst>
                  <a:ext uri="{FF2B5EF4-FFF2-40B4-BE49-F238E27FC236}">
                    <a16:creationId xmlns:a16="http://schemas.microsoft.com/office/drawing/2014/main" id="{54B72F68-8B1D-4903-9E2A-7DF59FD34F22}"/>
                  </a:ext>
                </a:extLst>
              </p:cNvPr>
              <p:cNvSpPr>
                <a:spLocks noChangeArrowheads="1"/>
              </p:cNvSpPr>
              <p:nvPr/>
            </p:nvSpPr>
            <p:spPr bwMode="auto">
              <a:xfrm>
                <a:off x="4656" y="2928"/>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77853" name="Rectangle 53">
                <a:extLst>
                  <a:ext uri="{FF2B5EF4-FFF2-40B4-BE49-F238E27FC236}">
                    <a16:creationId xmlns:a16="http://schemas.microsoft.com/office/drawing/2014/main" id="{B38F9AFA-FCFA-4390-AA14-286B48A644F0}"/>
                  </a:ext>
                </a:extLst>
              </p:cNvPr>
              <p:cNvSpPr>
                <a:spLocks noChangeArrowheads="1"/>
              </p:cNvSpPr>
              <p:nvPr/>
            </p:nvSpPr>
            <p:spPr bwMode="auto">
              <a:xfrm>
                <a:off x="4464" y="2928"/>
                <a:ext cx="192" cy="8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2000">
                  <a:latin typeface="Arial Narrow" panose="020B0606020202030204" pitchFamily="34" charset="0"/>
                </a:endParaRPr>
              </a:p>
            </p:txBody>
          </p:sp>
        </p:grpSp>
        <p:sp>
          <p:nvSpPr>
            <p:cNvPr id="2667574" name="Freeform 54">
              <a:extLst>
                <a:ext uri="{FF2B5EF4-FFF2-40B4-BE49-F238E27FC236}">
                  <a16:creationId xmlns:a16="http://schemas.microsoft.com/office/drawing/2014/main" id="{21B3BCBA-DE38-CC43-BF47-95402D4A8FED}"/>
                </a:ext>
              </a:extLst>
            </p:cNvPr>
            <p:cNvSpPr>
              <a:spLocks/>
            </p:cNvSpPr>
            <p:nvPr/>
          </p:nvSpPr>
          <p:spPr bwMode="auto">
            <a:xfrm flipV="1">
              <a:off x="1920" y="3024"/>
              <a:ext cx="1450" cy="432"/>
            </a:xfrm>
            <a:custGeom>
              <a:avLst/>
              <a:gdLst>
                <a:gd name="T0" fmla="*/ 729 w 730"/>
                <a:gd name="T1" fmla="*/ 277 h 457"/>
                <a:gd name="T2" fmla="*/ 453 w 730"/>
                <a:gd name="T3" fmla="*/ 456 h 457"/>
                <a:gd name="T4" fmla="*/ 454 w 730"/>
                <a:gd name="T5" fmla="*/ 370 h 457"/>
                <a:gd name="T6" fmla="*/ 443 w 730"/>
                <a:gd name="T7" fmla="*/ 370 h 457"/>
                <a:gd name="T8" fmla="*/ 431 w 730"/>
                <a:gd name="T9" fmla="*/ 370 h 457"/>
                <a:gd name="T10" fmla="*/ 420 w 730"/>
                <a:gd name="T11" fmla="*/ 370 h 457"/>
                <a:gd name="T12" fmla="*/ 408 w 730"/>
                <a:gd name="T13" fmla="*/ 370 h 457"/>
                <a:gd name="T14" fmla="*/ 395 w 730"/>
                <a:gd name="T15" fmla="*/ 370 h 457"/>
                <a:gd name="T16" fmla="*/ 384 w 730"/>
                <a:gd name="T17" fmla="*/ 370 h 457"/>
                <a:gd name="T18" fmla="*/ 370 w 730"/>
                <a:gd name="T19" fmla="*/ 370 h 457"/>
                <a:gd name="T20" fmla="*/ 358 w 730"/>
                <a:gd name="T21" fmla="*/ 370 h 457"/>
                <a:gd name="T22" fmla="*/ 345 w 730"/>
                <a:gd name="T23" fmla="*/ 370 h 457"/>
                <a:gd name="T24" fmla="*/ 333 w 730"/>
                <a:gd name="T25" fmla="*/ 370 h 457"/>
                <a:gd name="T26" fmla="*/ 320 w 730"/>
                <a:gd name="T27" fmla="*/ 370 h 457"/>
                <a:gd name="T28" fmla="*/ 308 w 730"/>
                <a:gd name="T29" fmla="*/ 370 h 457"/>
                <a:gd name="T30" fmla="*/ 295 w 730"/>
                <a:gd name="T31" fmla="*/ 369 h 457"/>
                <a:gd name="T32" fmla="*/ 283 w 730"/>
                <a:gd name="T33" fmla="*/ 369 h 457"/>
                <a:gd name="T34" fmla="*/ 259 w 730"/>
                <a:gd name="T35" fmla="*/ 366 h 457"/>
                <a:gd name="T36" fmla="*/ 218 w 730"/>
                <a:gd name="T37" fmla="*/ 360 h 457"/>
                <a:gd name="T38" fmla="*/ 180 w 730"/>
                <a:gd name="T39" fmla="*/ 350 h 457"/>
                <a:gd name="T40" fmla="*/ 145 w 730"/>
                <a:gd name="T41" fmla="*/ 336 h 457"/>
                <a:gd name="T42" fmla="*/ 114 w 730"/>
                <a:gd name="T43" fmla="*/ 319 h 457"/>
                <a:gd name="T44" fmla="*/ 86 w 730"/>
                <a:gd name="T45" fmla="*/ 299 h 457"/>
                <a:gd name="T46" fmla="*/ 61 w 730"/>
                <a:gd name="T47" fmla="*/ 277 h 457"/>
                <a:gd name="T48" fmla="*/ 41 w 730"/>
                <a:gd name="T49" fmla="*/ 252 h 457"/>
                <a:gd name="T50" fmla="*/ 24 w 730"/>
                <a:gd name="T51" fmla="*/ 227 h 457"/>
                <a:gd name="T52" fmla="*/ 11 w 730"/>
                <a:gd name="T53" fmla="*/ 200 h 457"/>
                <a:gd name="T54" fmla="*/ 4 w 730"/>
                <a:gd name="T55" fmla="*/ 171 h 457"/>
                <a:gd name="T56" fmla="*/ 0 w 730"/>
                <a:gd name="T57" fmla="*/ 142 h 457"/>
                <a:gd name="T58" fmla="*/ 1 w 730"/>
                <a:gd name="T59" fmla="*/ 114 h 457"/>
                <a:gd name="T60" fmla="*/ 8 w 730"/>
                <a:gd name="T61" fmla="*/ 84 h 457"/>
                <a:gd name="T62" fmla="*/ 19 w 730"/>
                <a:gd name="T63" fmla="*/ 55 h 457"/>
                <a:gd name="T64" fmla="*/ 56 w 730"/>
                <a:gd name="T65" fmla="*/ 0 h 457"/>
                <a:gd name="T66" fmla="*/ 45 w 730"/>
                <a:gd name="T67" fmla="*/ 12 h 457"/>
                <a:gd name="T68" fmla="*/ 30 w 730"/>
                <a:gd name="T69" fmla="*/ 36 h 457"/>
                <a:gd name="T70" fmla="*/ 23 w 730"/>
                <a:gd name="T71" fmla="*/ 60 h 457"/>
                <a:gd name="T72" fmla="*/ 25 w 730"/>
                <a:gd name="T73" fmla="*/ 81 h 457"/>
                <a:gd name="T74" fmla="*/ 30 w 730"/>
                <a:gd name="T75" fmla="*/ 91 h 457"/>
                <a:gd name="T76" fmla="*/ 43 w 730"/>
                <a:gd name="T77" fmla="*/ 110 h 457"/>
                <a:gd name="T78" fmla="*/ 63 w 730"/>
                <a:gd name="T79" fmla="*/ 127 h 457"/>
                <a:gd name="T80" fmla="*/ 88 w 730"/>
                <a:gd name="T81" fmla="*/ 144 h 457"/>
                <a:gd name="T82" fmla="*/ 119 w 730"/>
                <a:gd name="T83" fmla="*/ 156 h 457"/>
                <a:gd name="T84" fmla="*/ 136 w 730"/>
                <a:gd name="T85" fmla="*/ 162 h 457"/>
                <a:gd name="T86" fmla="*/ 174 w 730"/>
                <a:gd name="T87" fmla="*/ 174 h 457"/>
                <a:gd name="T88" fmla="*/ 213 w 730"/>
                <a:gd name="T89" fmla="*/ 181 h 457"/>
                <a:gd name="T90" fmla="*/ 255 w 730"/>
                <a:gd name="T91" fmla="*/ 187 h 457"/>
                <a:gd name="T92" fmla="*/ 278 w 730"/>
                <a:gd name="T93" fmla="*/ 190 h 457"/>
                <a:gd name="T94" fmla="*/ 323 w 730"/>
                <a:gd name="T95" fmla="*/ 192 h 457"/>
                <a:gd name="T96" fmla="*/ 366 w 730"/>
                <a:gd name="T97" fmla="*/ 192 h 457"/>
                <a:gd name="T98" fmla="*/ 410 w 730"/>
                <a:gd name="T99" fmla="*/ 190 h 457"/>
                <a:gd name="T100" fmla="*/ 454 w 730"/>
                <a:gd name="T101" fmla="*/ 184 h 457"/>
                <a:gd name="T102" fmla="*/ 453 w 730"/>
                <a:gd name="T103" fmla="*/ 95 h 457"/>
                <a:gd name="T104" fmla="*/ 729 w 730"/>
                <a:gd name="T105" fmla="*/ 277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0">
              <a:gsLst>
                <a:gs pos="0">
                  <a:schemeClr val="accent2">
                    <a:gamma/>
                    <a:tint val="18039"/>
                    <a:invGamma/>
                  </a:schemeClr>
                </a:gs>
                <a:gs pos="100000">
                  <a:schemeClr val="accent2"/>
                </a:gs>
              </a:gsLst>
              <a:lin ang="0" scaled="1"/>
            </a:gradFill>
            <a:ln w="12700" cap="rnd" cmpd="sng">
              <a:solidFill>
                <a:schemeClr val="accent2"/>
              </a:solidFill>
              <a:prstDash val="solid"/>
              <a:round/>
              <a:headEnd type="none" w="med" len="med"/>
              <a:tailEnd type="none" w="med" len="med"/>
            </a:ln>
            <a:effectLst>
              <a:outerShdw dist="71842" dir="2700000" algn="ctr" rotWithShape="0">
                <a:schemeClr val="folHlink"/>
              </a:outerShdw>
            </a:effectLst>
          </p:spPr>
          <p:txBody>
            <a:bodyPr/>
            <a:lstStyle/>
            <a:p>
              <a:pPr>
                <a:defRPr/>
              </a:pPr>
              <a:endParaRPr lang="zh-CN" altLang="en-US"/>
            </a:p>
          </p:txBody>
        </p:sp>
      </p:grpSp>
      <p:grpSp>
        <p:nvGrpSpPr>
          <p:cNvPr id="2667575" name="Group 55">
            <a:extLst>
              <a:ext uri="{FF2B5EF4-FFF2-40B4-BE49-F238E27FC236}">
                <a16:creationId xmlns:a16="http://schemas.microsoft.com/office/drawing/2014/main" id="{215CF1BC-8812-44D1-8DA9-0EF4327BA0D0}"/>
              </a:ext>
            </a:extLst>
          </p:cNvPr>
          <p:cNvGrpSpPr>
            <a:grpSpLocks/>
          </p:cNvGrpSpPr>
          <p:nvPr/>
        </p:nvGrpSpPr>
        <p:grpSpPr bwMode="auto">
          <a:xfrm>
            <a:off x="6537325" y="4292600"/>
            <a:ext cx="3167063" cy="288925"/>
            <a:chOff x="3315" y="3168"/>
            <a:chExt cx="1677" cy="144"/>
          </a:xfrm>
        </p:grpSpPr>
        <p:sp>
          <p:nvSpPr>
            <p:cNvPr id="77836" name="Rectangle 56">
              <a:extLst>
                <a:ext uri="{FF2B5EF4-FFF2-40B4-BE49-F238E27FC236}">
                  <a16:creationId xmlns:a16="http://schemas.microsoft.com/office/drawing/2014/main" id="{4EE7AD58-AB97-4A28-9D2B-2B7B3845C424}"/>
                </a:ext>
              </a:extLst>
            </p:cNvPr>
            <p:cNvSpPr>
              <a:spLocks noChangeArrowheads="1"/>
            </p:cNvSpPr>
            <p:nvPr/>
          </p:nvSpPr>
          <p:spPr bwMode="auto">
            <a:xfrm>
              <a:off x="3315" y="3168"/>
              <a:ext cx="52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a:latin typeface="Arial Narrow" panose="020B0606020202030204" pitchFamily="34" charset="0"/>
                </a:rPr>
                <a:t>2</a:t>
              </a:r>
            </a:p>
          </p:txBody>
        </p:sp>
        <p:sp>
          <p:nvSpPr>
            <p:cNvPr id="77837" name="Rectangle 57">
              <a:extLst>
                <a:ext uri="{FF2B5EF4-FFF2-40B4-BE49-F238E27FC236}">
                  <a16:creationId xmlns:a16="http://schemas.microsoft.com/office/drawing/2014/main" id="{720FECE9-4ACF-4174-B3FF-5E363430CD8C}"/>
                </a:ext>
              </a:extLst>
            </p:cNvPr>
            <p:cNvSpPr>
              <a:spLocks noChangeArrowheads="1"/>
            </p:cNvSpPr>
            <p:nvPr/>
          </p:nvSpPr>
          <p:spPr bwMode="auto">
            <a:xfrm>
              <a:off x="3840" y="3168"/>
              <a:ext cx="624"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a:latin typeface="Arial Narrow" panose="020B0606020202030204" pitchFamily="34" charset="0"/>
                </a:rPr>
                <a:t>1</a:t>
              </a:r>
              <a:r>
                <a:rPr lang="en-US" altLang="zh-CN">
                  <a:latin typeface="Arial Narrow" panose="020B0606020202030204" pitchFamily="34" charset="0"/>
                </a:rPr>
                <a:t>0</a:t>
              </a:r>
            </a:p>
          </p:txBody>
        </p:sp>
        <p:sp>
          <p:nvSpPr>
            <p:cNvPr id="77838" name="Rectangle 58">
              <a:extLst>
                <a:ext uri="{FF2B5EF4-FFF2-40B4-BE49-F238E27FC236}">
                  <a16:creationId xmlns:a16="http://schemas.microsoft.com/office/drawing/2014/main" id="{9E519982-1D53-4EF8-895D-94A00A707CDD}"/>
                </a:ext>
              </a:extLst>
            </p:cNvPr>
            <p:cNvSpPr>
              <a:spLocks noChangeArrowheads="1"/>
            </p:cNvSpPr>
            <p:nvPr/>
          </p:nvSpPr>
          <p:spPr bwMode="auto">
            <a:xfrm>
              <a:off x="4464" y="3168"/>
              <a:ext cx="528"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endParaRPr lang="zh-CN" altLang="en-US">
                <a:latin typeface="Arial Narrow" panose="020B0606020202030204" pitchFamily="34" charset="0"/>
              </a:endParaRPr>
            </a:p>
          </p:txBody>
        </p:sp>
      </p:grpSp>
      <p:sp>
        <p:nvSpPr>
          <p:cNvPr id="2667579" name="Oval 59">
            <a:extLst>
              <a:ext uri="{FF2B5EF4-FFF2-40B4-BE49-F238E27FC236}">
                <a16:creationId xmlns:a16="http://schemas.microsoft.com/office/drawing/2014/main" id="{F1E3B1AF-9E03-49DB-80F6-EA8E7AF95B89}"/>
              </a:ext>
            </a:extLst>
          </p:cNvPr>
          <p:cNvSpPr>
            <a:spLocks noChangeArrowheads="1"/>
          </p:cNvSpPr>
          <p:nvPr/>
        </p:nvSpPr>
        <p:spPr bwMode="auto">
          <a:xfrm>
            <a:off x="6681788" y="4292600"/>
            <a:ext cx="550862" cy="298450"/>
          </a:xfrm>
          <a:prstGeom prst="ellipse">
            <a:avLst/>
          </a:prstGeom>
          <a:noFill/>
          <a:ln w="12700">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667549"/>
                                        </p:tgtEl>
                                        <p:attrNameLst>
                                          <p:attrName>style.visibility</p:attrName>
                                        </p:attrNameLst>
                                      </p:cBhvr>
                                      <p:to>
                                        <p:strVal val="visible"/>
                                      </p:to>
                                    </p:set>
                                    <p:animEffect transition="in" filter="wipe(up)">
                                      <p:cBhvr>
                                        <p:cTn id="7" dur="500"/>
                                        <p:tgtEl>
                                          <p:spTgt spid="2667549"/>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7559"/>
                                        </p:tgtEl>
                                        <p:attrNameLst>
                                          <p:attrName>style.visibility</p:attrName>
                                        </p:attrNameLst>
                                      </p:cBhvr>
                                      <p:to>
                                        <p:strVal val="visible"/>
                                      </p:to>
                                    </p:set>
                                    <p:animEffect transition="in" filter="wipe(left)">
                                      <p:cBhvr>
                                        <p:cTn id="12" dur="500"/>
                                        <p:tgtEl>
                                          <p:spTgt spid="2667559"/>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667575"/>
                                        </p:tgtEl>
                                        <p:attrNameLst>
                                          <p:attrName>style.visibility</p:attrName>
                                        </p:attrNameLst>
                                      </p:cBhvr>
                                      <p:to>
                                        <p:strVal val="visible"/>
                                      </p:to>
                                    </p:set>
                                  </p:childTnLst>
                                </p:cTn>
                              </p:par>
                            </p:childTnLst>
                          </p:cTn>
                        </p:par>
                      </p:childTnLst>
                    </p:cTn>
                  </p:par>
                  <p:par>
                    <p:cTn id="17" fill="hold">
                      <p:stCondLst>
                        <p:cond delay="indefinite"/>
                      </p:stCondLst>
                      <p:childTnLst>
                        <p:par>
                          <p:cTn id="18" fill="hold" nodeType="after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667579"/>
                                        </p:tgtEl>
                                        <p:attrNameLst>
                                          <p:attrName>style.visibility</p:attrName>
                                        </p:attrNameLst>
                                      </p:cBhvr>
                                      <p:to>
                                        <p:strVal val="visible"/>
                                      </p:to>
                                    </p:set>
                                  </p:childTnLst>
                                </p:cTn>
                              </p:par>
                            </p:childTnLst>
                          </p:cTn>
                        </p:par>
                      </p:childTnLst>
                    </p:cTn>
                  </p:par>
                  <p:par>
                    <p:cTn id="21" fill="hold">
                      <p:stCondLst>
                        <p:cond delay="indefinite"/>
                      </p:stCondLst>
                      <p:childTnLst>
                        <p:par>
                          <p:cTn id="22" fill="hold" nodeType="after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667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7558" grpId="0" animBg="1" autoUpdateAnimBg="0"/>
      <p:bldP spid="266757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灯片编号占位符 3">
            <a:extLst>
              <a:ext uri="{FF2B5EF4-FFF2-40B4-BE49-F238E27FC236}">
                <a16:creationId xmlns:a16="http://schemas.microsoft.com/office/drawing/2014/main" id="{47EE48BD-7538-4C48-A818-DC8ADA4819E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021942C-D869-4B86-A7DB-02530D9D2206}" type="slidenum">
              <a:rPr lang="zh-CN" altLang="en-US" sz="2000"/>
              <a:pPr/>
              <a:t>59</a:t>
            </a:fld>
            <a:endParaRPr lang="en-US" altLang="zh-CN" sz="2000"/>
          </a:p>
        </p:txBody>
      </p:sp>
      <p:sp>
        <p:nvSpPr>
          <p:cNvPr id="78850" name="日期占位符 4">
            <a:extLst>
              <a:ext uri="{FF2B5EF4-FFF2-40B4-BE49-F238E27FC236}">
                <a16:creationId xmlns:a16="http://schemas.microsoft.com/office/drawing/2014/main" id="{CA6440F4-CF6D-4AAB-B7FA-3FB85F37F74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8DAB56E-0707-4644-A2E0-F9D0ACFB899A}" type="datetime1">
              <a:rPr lang="zh-CN" altLang="en-US" sz="1800" smtClean="0"/>
              <a:pPr/>
              <a:t>2024/4/19</a:t>
            </a:fld>
            <a:endParaRPr lang="en-US" altLang="zh-CN" sz="1000"/>
          </a:p>
        </p:txBody>
      </p:sp>
      <p:sp>
        <p:nvSpPr>
          <p:cNvPr id="2668546" name="Rectangle 2">
            <a:extLst>
              <a:ext uri="{FF2B5EF4-FFF2-40B4-BE49-F238E27FC236}">
                <a16:creationId xmlns:a16="http://schemas.microsoft.com/office/drawing/2014/main" id="{E8AECE45-4C22-3246-867C-2B4867BAEB66}"/>
              </a:ext>
            </a:extLst>
          </p:cNvPr>
          <p:cNvSpPr>
            <a:spLocks noGrp="1" noChangeArrowheads="1"/>
          </p:cNvSpPr>
          <p:nvPr>
            <p:ph type="title"/>
          </p:nvPr>
        </p:nvSpPr>
        <p:spPr/>
        <p:txBody>
          <a:bodyPr/>
          <a:lstStyle/>
          <a:p>
            <a:r>
              <a:rPr lang="en-US" altLang="zh-CN" sz="4400">
                <a:ea typeface="宋体" panose="02010600030101010101" pitchFamily="2" charset="-122"/>
              </a:rPr>
              <a:t>INSERT </a:t>
            </a:r>
            <a:r>
              <a:rPr lang="zh-CN" altLang="en-US" sz="4400">
                <a:ea typeface="宋体" panose="02010600030101010101" pitchFamily="2" charset="-122"/>
              </a:rPr>
              <a:t>触发器的工作过程</a:t>
            </a:r>
          </a:p>
        </p:txBody>
      </p:sp>
      <p:grpSp>
        <p:nvGrpSpPr>
          <p:cNvPr id="2668547" name="Group 3">
            <a:extLst>
              <a:ext uri="{FF2B5EF4-FFF2-40B4-BE49-F238E27FC236}">
                <a16:creationId xmlns:a16="http://schemas.microsoft.com/office/drawing/2014/main" id="{D1E509F9-D215-4420-B031-ABF7DB821505}"/>
              </a:ext>
            </a:extLst>
          </p:cNvPr>
          <p:cNvGrpSpPr>
            <a:grpSpLocks/>
          </p:cNvGrpSpPr>
          <p:nvPr/>
        </p:nvGrpSpPr>
        <p:grpSpPr bwMode="auto">
          <a:xfrm>
            <a:off x="373063" y="1216025"/>
            <a:ext cx="8442325" cy="5338763"/>
            <a:chOff x="336" y="621"/>
            <a:chExt cx="4909" cy="3363"/>
          </a:xfrm>
        </p:grpSpPr>
        <p:grpSp>
          <p:nvGrpSpPr>
            <p:cNvPr id="78853" name="Group 4">
              <a:extLst>
                <a:ext uri="{FF2B5EF4-FFF2-40B4-BE49-F238E27FC236}">
                  <a16:creationId xmlns:a16="http://schemas.microsoft.com/office/drawing/2014/main" id="{6D3ABB34-F690-4074-8F11-D1F15EC0BCC8}"/>
                </a:ext>
              </a:extLst>
            </p:cNvPr>
            <p:cNvGrpSpPr>
              <a:grpSpLocks/>
            </p:cNvGrpSpPr>
            <p:nvPr/>
          </p:nvGrpSpPr>
          <p:grpSpPr bwMode="auto">
            <a:xfrm>
              <a:off x="336" y="621"/>
              <a:ext cx="4909" cy="3363"/>
              <a:chOff x="336" y="621"/>
              <a:chExt cx="4909" cy="3363"/>
            </a:xfrm>
          </p:grpSpPr>
          <p:sp>
            <p:nvSpPr>
              <p:cNvPr id="78858" name="Rectangle 5">
                <a:extLst>
                  <a:ext uri="{FF2B5EF4-FFF2-40B4-BE49-F238E27FC236}">
                    <a16:creationId xmlns:a16="http://schemas.microsoft.com/office/drawing/2014/main" id="{68E16964-CD77-4611-987B-42E8ED36FA05}"/>
                  </a:ext>
                </a:extLst>
              </p:cNvPr>
              <p:cNvSpPr>
                <a:spLocks noChangeArrowheads="1"/>
              </p:cNvSpPr>
              <p:nvPr/>
            </p:nvSpPr>
            <p:spPr bwMode="auto">
              <a:xfrm>
                <a:off x="477" y="621"/>
                <a:ext cx="4768" cy="3294"/>
              </a:xfrm>
              <a:prstGeom prst="rect">
                <a:avLst/>
              </a:prstGeom>
              <a:solidFill>
                <a:srgbClr val="FCFEB9"/>
              </a:solidFill>
              <a:ln w="12700">
                <a:solidFill>
                  <a:srgbClr val="009094"/>
                </a:solidFill>
                <a:miter lim="800000"/>
                <a:headEnd/>
                <a:tailEnd/>
              </a:ln>
              <a:effectLst>
                <a:outerShdw dist="107763" dir="2700000" algn="ctr" rotWithShape="0">
                  <a:srgbClr val="919191"/>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78859" name="Group 6">
                <a:extLst>
                  <a:ext uri="{FF2B5EF4-FFF2-40B4-BE49-F238E27FC236}">
                    <a16:creationId xmlns:a16="http://schemas.microsoft.com/office/drawing/2014/main" id="{A1C4AD51-3CB9-49B5-9FB9-E91FBAB2B615}"/>
                  </a:ext>
                </a:extLst>
              </p:cNvPr>
              <p:cNvGrpSpPr>
                <a:grpSpLocks/>
              </p:cNvGrpSpPr>
              <p:nvPr/>
            </p:nvGrpSpPr>
            <p:grpSpPr bwMode="auto">
              <a:xfrm>
                <a:off x="336" y="3759"/>
                <a:ext cx="593" cy="225"/>
                <a:chOff x="336" y="3759"/>
                <a:chExt cx="593" cy="225"/>
              </a:xfrm>
            </p:grpSpPr>
            <p:sp>
              <p:nvSpPr>
                <p:cNvPr id="78860" name="AutoShape 7">
                  <a:extLst>
                    <a:ext uri="{FF2B5EF4-FFF2-40B4-BE49-F238E27FC236}">
                      <a16:creationId xmlns:a16="http://schemas.microsoft.com/office/drawing/2014/main" id="{D36E1997-B22A-41F0-9790-64E94D75373E}"/>
                    </a:ext>
                  </a:extLst>
                </p:cNvPr>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8861" name="Rectangle 8">
                  <a:extLst>
                    <a:ext uri="{FF2B5EF4-FFF2-40B4-BE49-F238E27FC236}">
                      <a16:creationId xmlns:a16="http://schemas.microsoft.com/office/drawing/2014/main" id="{61137147-C835-46E1-95E0-0673A6B5F095}"/>
                    </a:ext>
                  </a:extLst>
                </p:cNvPr>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8862" name="Arc 9">
                  <a:extLst>
                    <a:ext uri="{FF2B5EF4-FFF2-40B4-BE49-F238E27FC236}">
                      <a16:creationId xmlns:a16="http://schemas.microsoft.com/office/drawing/2014/main" id="{6867B5DA-64E7-4162-BA7A-754081A293A6}"/>
                    </a:ext>
                  </a:extLst>
                </p:cNvPr>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zh-CN" altLang="en-US"/>
                </a:p>
              </p:txBody>
            </p:sp>
            <p:sp>
              <p:nvSpPr>
                <p:cNvPr id="78863" name="Arc 10">
                  <a:extLst>
                    <a:ext uri="{FF2B5EF4-FFF2-40B4-BE49-F238E27FC236}">
                      <a16:creationId xmlns:a16="http://schemas.microsoft.com/office/drawing/2014/main" id="{983E9597-6145-460B-9182-85F871328E49}"/>
                    </a:ext>
                  </a:extLst>
                </p:cNvPr>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zh-CN" altLang="en-US"/>
                </a:p>
              </p:txBody>
            </p:sp>
            <p:sp>
              <p:nvSpPr>
                <p:cNvPr id="78864" name="AutoShape 11">
                  <a:extLst>
                    <a:ext uri="{FF2B5EF4-FFF2-40B4-BE49-F238E27FC236}">
                      <a16:creationId xmlns:a16="http://schemas.microsoft.com/office/drawing/2014/main" id="{AEE7F707-C9A5-4CEB-B217-9F0502BAC473}"/>
                    </a:ext>
                  </a:extLst>
                </p:cNvPr>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8865" name="Rectangle 12">
                  <a:extLst>
                    <a:ext uri="{FF2B5EF4-FFF2-40B4-BE49-F238E27FC236}">
                      <a16:creationId xmlns:a16="http://schemas.microsoft.com/office/drawing/2014/main" id="{8DC68744-2737-4E34-ACDD-6601F67B7839}"/>
                    </a:ext>
                  </a:extLst>
                </p:cNvPr>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8866" name="Arc 13">
                  <a:extLst>
                    <a:ext uri="{FF2B5EF4-FFF2-40B4-BE49-F238E27FC236}">
                      <a16:creationId xmlns:a16="http://schemas.microsoft.com/office/drawing/2014/main" id="{3C6D5920-A71B-4D6A-A272-E5359A40752C}"/>
                    </a:ext>
                  </a:extLst>
                </p:cNvPr>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zh-CN" altLang="en-US"/>
                </a:p>
              </p:txBody>
            </p:sp>
            <p:sp>
              <p:nvSpPr>
                <p:cNvPr id="78867" name="Arc 14">
                  <a:extLst>
                    <a:ext uri="{FF2B5EF4-FFF2-40B4-BE49-F238E27FC236}">
                      <a16:creationId xmlns:a16="http://schemas.microsoft.com/office/drawing/2014/main" id="{BDFA77FA-077B-4067-AC1A-DAA31BEC3B15}"/>
                    </a:ext>
                  </a:extLst>
                </p:cNvPr>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zh-CN" altLang="en-US"/>
                </a:p>
              </p:txBody>
            </p:sp>
            <p:sp>
              <p:nvSpPr>
                <p:cNvPr id="78868" name="AutoShape 15">
                  <a:extLst>
                    <a:ext uri="{FF2B5EF4-FFF2-40B4-BE49-F238E27FC236}">
                      <a16:creationId xmlns:a16="http://schemas.microsoft.com/office/drawing/2014/main" id="{8F5C6653-5CD1-4446-9D19-5EEC3C8DF346}"/>
                    </a:ext>
                  </a:extLst>
                </p:cNvPr>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78854" name="Text Box 16">
              <a:extLst>
                <a:ext uri="{FF2B5EF4-FFF2-40B4-BE49-F238E27FC236}">
                  <a16:creationId xmlns:a16="http://schemas.microsoft.com/office/drawing/2014/main" id="{75DC2BF9-C2E8-4C06-9313-90705BEACF71}"/>
                </a:ext>
              </a:extLst>
            </p:cNvPr>
            <p:cNvSpPr txBox="1">
              <a:spLocks noChangeArrowheads="1"/>
            </p:cNvSpPr>
            <p:nvPr/>
          </p:nvSpPr>
          <p:spPr bwMode="auto">
            <a:xfrm>
              <a:off x="1056" y="1064"/>
              <a:ext cx="3122" cy="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800">
                  <a:latin typeface="宋体" panose="02010600030101010101" pitchFamily="2" charset="-122"/>
                </a:rPr>
                <a:t>在定义了 </a:t>
              </a:r>
              <a:r>
                <a:rPr lang="en-US" altLang="zh-CN" sz="2800">
                  <a:latin typeface="宋体" panose="02010600030101010101" pitchFamily="2" charset="-122"/>
                </a:rPr>
                <a:t>INSERT </a:t>
              </a:r>
              <a:r>
                <a:rPr lang="zh-CN" altLang="en-US" sz="2800">
                  <a:latin typeface="宋体" panose="02010600030101010101" pitchFamily="2" charset="-122"/>
                </a:rPr>
                <a:t>触发器的表上</a:t>
              </a:r>
              <a:br>
                <a:rPr lang="zh-CN" altLang="en-US" sz="2800">
                  <a:latin typeface="宋体" panose="02010600030101010101" pitchFamily="2" charset="-122"/>
                </a:rPr>
              </a:br>
              <a:r>
                <a:rPr lang="zh-CN" altLang="en-US" sz="2800">
                  <a:latin typeface="宋体" panose="02010600030101010101" pitchFamily="2" charset="-122"/>
                </a:rPr>
                <a:t>执行 </a:t>
              </a:r>
              <a:r>
                <a:rPr lang="en-US" altLang="zh-CN" sz="2800">
                  <a:latin typeface="宋体" panose="02010600030101010101" pitchFamily="2" charset="-122"/>
                </a:rPr>
                <a:t>INSERT </a:t>
              </a:r>
              <a:r>
                <a:rPr lang="zh-CN" altLang="en-US" sz="2800">
                  <a:latin typeface="宋体" panose="02010600030101010101" pitchFamily="2" charset="-122"/>
                </a:rPr>
                <a:t>语句</a:t>
              </a:r>
            </a:p>
            <a:p>
              <a:pPr>
                <a:lnSpc>
                  <a:spcPct val="30000"/>
                </a:lnSpc>
              </a:pPr>
              <a:endParaRPr lang="en-US" altLang="zh-CN" sz="2800">
                <a:latin typeface="Arial Narrow" panose="020B0606020202030204" pitchFamily="34" charset="0"/>
              </a:endParaRPr>
            </a:p>
            <a:p>
              <a:r>
                <a:rPr lang="en-US" altLang="zh-CN" sz="2800">
                  <a:latin typeface="宋体" panose="02010600030101010101" pitchFamily="2" charset="-122"/>
                </a:rPr>
                <a:t>INSERT </a:t>
              </a:r>
              <a:r>
                <a:rPr lang="zh-CN" altLang="en-US" sz="2800">
                  <a:latin typeface="宋体" panose="02010600030101010101" pitchFamily="2" charset="-122"/>
                </a:rPr>
                <a:t>语句插入的行被记录下来</a:t>
              </a:r>
            </a:p>
            <a:p>
              <a:pPr>
                <a:lnSpc>
                  <a:spcPct val="60000"/>
                </a:lnSpc>
              </a:pPr>
              <a:endParaRPr lang="en-US" altLang="zh-CN" sz="2800">
                <a:latin typeface="Arial Narrow" panose="020B0606020202030204" pitchFamily="34" charset="0"/>
              </a:endParaRPr>
            </a:p>
            <a:p>
              <a:r>
                <a:rPr lang="zh-CN" altLang="en-US" sz="2800">
                  <a:latin typeface="宋体" panose="02010600030101010101" pitchFamily="2" charset="-122"/>
                </a:rPr>
                <a:t>触发器动作被执行</a:t>
              </a:r>
              <a:endParaRPr lang="en-US" altLang="zh-CN" sz="2800">
                <a:latin typeface="宋体" panose="02010600030101010101" pitchFamily="2" charset="-122"/>
              </a:endParaRPr>
            </a:p>
          </p:txBody>
        </p:sp>
        <p:sp>
          <p:nvSpPr>
            <p:cNvPr id="2668561" name="Oval 17">
              <a:extLst>
                <a:ext uri="{FF2B5EF4-FFF2-40B4-BE49-F238E27FC236}">
                  <a16:creationId xmlns:a16="http://schemas.microsoft.com/office/drawing/2014/main" id="{C9FACB35-C097-6E4B-8401-6509BC93ECB8}"/>
                </a:ext>
              </a:extLst>
            </p:cNvPr>
            <p:cNvSpPr>
              <a:spLocks noChangeArrowheads="1"/>
            </p:cNvSpPr>
            <p:nvPr/>
          </p:nvSpPr>
          <p:spPr bwMode="auto">
            <a:xfrm>
              <a:off x="816" y="1152"/>
              <a:ext cx="202" cy="202"/>
            </a:xfrm>
            <a:prstGeom prst="ellipse">
              <a:avLst/>
            </a:prstGeom>
            <a:gradFill rotWithShape="0">
              <a:gsLst>
                <a:gs pos="0">
                  <a:srgbClr val="9900CC"/>
                </a:gs>
                <a:gs pos="100000">
                  <a:srgbClr val="9900CC">
                    <a:gamma/>
                    <a:shade val="51373"/>
                    <a:invGamma/>
                  </a:srgbClr>
                </a:gs>
              </a:gsLst>
              <a:path path="rect">
                <a:fillToRect r="100000" b="100000"/>
              </a:path>
            </a:gradFill>
            <a:ln w="12700">
              <a:solidFill>
                <a:schemeClr val="tx1"/>
              </a:solidFill>
              <a:round/>
              <a:headEnd/>
              <a:tailEnd/>
            </a:ln>
            <a:effectLst>
              <a:outerShdw dist="71842" dir="2700000" algn="ctr" rotWithShape="0">
                <a:schemeClr val="folHlink"/>
              </a:outerShdw>
            </a:effectLst>
          </p:spPr>
          <p:txBody>
            <a:bodyPr wrap="none" lIns="90488" tIns="44450" rIns="90488" bIns="44450" anchor="ctr"/>
            <a:lstStyle/>
            <a:p>
              <a:pPr algn="ctr">
                <a:defRPr/>
              </a:pPr>
              <a:r>
                <a:rPr lang="zh-CN" altLang="en-US" sz="1800">
                  <a:solidFill>
                    <a:schemeClr val="bg1"/>
                  </a:solidFill>
                  <a:effectLst>
                    <a:outerShdw blurRad="38100" dist="38100" dir="2700000" algn="tl">
                      <a:srgbClr val="000000"/>
                    </a:outerShdw>
                  </a:effectLst>
                </a:rPr>
                <a:t>1</a:t>
              </a:r>
            </a:p>
          </p:txBody>
        </p:sp>
        <p:sp>
          <p:nvSpPr>
            <p:cNvPr id="2668562" name="Oval 18">
              <a:extLst>
                <a:ext uri="{FF2B5EF4-FFF2-40B4-BE49-F238E27FC236}">
                  <a16:creationId xmlns:a16="http://schemas.microsoft.com/office/drawing/2014/main" id="{704705F9-191F-D44E-AC59-F2A7514C4D0B}"/>
                </a:ext>
              </a:extLst>
            </p:cNvPr>
            <p:cNvSpPr>
              <a:spLocks noChangeArrowheads="1"/>
            </p:cNvSpPr>
            <p:nvPr/>
          </p:nvSpPr>
          <p:spPr bwMode="auto">
            <a:xfrm>
              <a:off x="816" y="1766"/>
              <a:ext cx="202" cy="202"/>
            </a:xfrm>
            <a:prstGeom prst="ellipse">
              <a:avLst/>
            </a:prstGeom>
            <a:gradFill rotWithShape="0">
              <a:gsLst>
                <a:gs pos="0">
                  <a:srgbClr val="9900CC"/>
                </a:gs>
                <a:gs pos="100000">
                  <a:srgbClr val="9900CC">
                    <a:gamma/>
                    <a:shade val="51373"/>
                    <a:invGamma/>
                  </a:srgbClr>
                </a:gs>
              </a:gsLst>
              <a:path path="rect">
                <a:fillToRect r="100000" b="100000"/>
              </a:path>
            </a:gradFill>
            <a:ln w="12700">
              <a:solidFill>
                <a:schemeClr val="tx1"/>
              </a:solidFill>
              <a:round/>
              <a:headEnd/>
              <a:tailEnd/>
            </a:ln>
            <a:effectLst>
              <a:outerShdw dist="71842" dir="2700000" algn="ctr" rotWithShape="0">
                <a:schemeClr val="folHlink"/>
              </a:outerShdw>
            </a:effectLst>
          </p:spPr>
          <p:txBody>
            <a:bodyPr wrap="none" lIns="90488" tIns="44450" rIns="90488" bIns="44450" anchor="ctr"/>
            <a:lstStyle/>
            <a:p>
              <a:pPr algn="ctr">
                <a:defRPr/>
              </a:pPr>
              <a:r>
                <a:rPr lang="zh-CN" altLang="en-US" sz="1800">
                  <a:solidFill>
                    <a:schemeClr val="bg1"/>
                  </a:solidFill>
                  <a:effectLst>
                    <a:outerShdw blurRad="38100" dist="38100" dir="2700000" algn="tl">
                      <a:srgbClr val="000000"/>
                    </a:outerShdw>
                  </a:effectLst>
                </a:rPr>
                <a:t>2</a:t>
              </a:r>
            </a:p>
          </p:txBody>
        </p:sp>
        <p:sp>
          <p:nvSpPr>
            <p:cNvPr id="2668563" name="Oval 19">
              <a:extLst>
                <a:ext uri="{FF2B5EF4-FFF2-40B4-BE49-F238E27FC236}">
                  <a16:creationId xmlns:a16="http://schemas.microsoft.com/office/drawing/2014/main" id="{8D3BCEEC-2008-BA4B-B6C8-EA3BAE5B3A26}"/>
                </a:ext>
              </a:extLst>
            </p:cNvPr>
            <p:cNvSpPr>
              <a:spLocks noChangeArrowheads="1"/>
            </p:cNvSpPr>
            <p:nvPr/>
          </p:nvSpPr>
          <p:spPr bwMode="auto">
            <a:xfrm>
              <a:off x="816" y="2198"/>
              <a:ext cx="202" cy="202"/>
            </a:xfrm>
            <a:prstGeom prst="ellipse">
              <a:avLst/>
            </a:prstGeom>
            <a:gradFill rotWithShape="0">
              <a:gsLst>
                <a:gs pos="0">
                  <a:srgbClr val="9900CC"/>
                </a:gs>
                <a:gs pos="100000">
                  <a:srgbClr val="9900CC">
                    <a:gamma/>
                    <a:shade val="51373"/>
                    <a:invGamma/>
                  </a:srgbClr>
                </a:gs>
              </a:gsLst>
              <a:path path="rect">
                <a:fillToRect r="100000" b="100000"/>
              </a:path>
            </a:gradFill>
            <a:ln w="12700">
              <a:solidFill>
                <a:schemeClr val="tx1"/>
              </a:solidFill>
              <a:round/>
              <a:headEnd/>
              <a:tailEnd/>
            </a:ln>
            <a:effectLst>
              <a:outerShdw dist="71842" dir="2700000" algn="ctr" rotWithShape="0">
                <a:schemeClr val="folHlink"/>
              </a:outerShdw>
            </a:effectLst>
          </p:spPr>
          <p:txBody>
            <a:bodyPr wrap="none" lIns="90488" tIns="44450" rIns="90488" bIns="44450" anchor="ctr"/>
            <a:lstStyle/>
            <a:p>
              <a:pPr algn="ctr">
                <a:defRPr/>
              </a:pPr>
              <a:r>
                <a:rPr lang="zh-CN" altLang="en-US" sz="1800">
                  <a:solidFill>
                    <a:schemeClr val="bg1"/>
                  </a:solidFill>
                  <a:effectLst>
                    <a:outerShdw blurRad="38100" dist="38100" dir="2700000" algn="tl">
                      <a:srgbClr val="000000"/>
                    </a:outerShdw>
                  </a:effectLst>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68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3">
            <a:extLst>
              <a:ext uri="{FF2B5EF4-FFF2-40B4-BE49-F238E27FC236}">
                <a16:creationId xmlns:a16="http://schemas.microsoft.com/office/drawing/2014/main" id="{8DB99A78-5868-4E6C-8625-8FCF96F91F7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084499C-A1A5-4E62-B09D-384CC1EC97B2}" type="slidenum">
              <a:rPr lang="zh-CN" altLang="en-US" sz="2000"/>
              <a:pPr/>
              <a:t>6</a:t>
            </a:fld>
            <a:endParaRPr lang="en-US" altLang="zh-CN" sz="2000"/>
          </a:p>
        </p:txBody>
      </p:sp>
      <p:sp>
        <p:nvSpPr>
          <p:cNvPr id="20482" name="日期占位符 4">
            <a:extLst>
              <a:ext uri="{FF2B5EF4-FFF2-40B4-BE49-F238E27FC236}">
                <a16:creationId xmlns:a16="http://schemas.microsoft.com/office/drawing/2014/main" id="{B91DBDB0-46AD-48FE-9E8B-9BE80995206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C3E83FA-AC2B-4446-944D-65F3571BBC64}" type="datetime1">
              <a:rPr lang="zh-CN" altLang="en-US" sz="1800" smtClean="0"/>
              <a:pPr/>
              <a:t>2024/4/19</a:t>
            </a:fld>
            <a:endParaRPr lang="en-US" altLang="zh-CN" sz="1000"/>
          </a:p>
        </p:txBody>
      </p:sp>
      <p:sp>
        <p:nvSpPr>
          <p:cNvPr id="2593794" name="Rectangle 2">
            <a:extLst>
              <a:ext uri="{FF2B5EF4-FFF2-40B4-BE49-F238E27FC236}">
                <a16:creationId xmlns:a16="http://schemas.microsoft.com/office/drawing/2014/main" id="{A3E80899-CD0C-7247-9BE1-995870FE93B6}"/>
              </a:ext>
            </a:extLst>
          </p:cNvPr>
          <p:cNvSpPr>
            <a:spLocks noGrp="1" noChangeArrowheads="1"/>
          </p:cNvSpPr>
          <p:nvPr>
            <p:ph type="title"/>
          </p:nvPr>
        </p:nvSpPr>
        <p:spPr/>
        <p:txBody>
          <a:bodyPr/>
          <a:lstStyle/>
          <a:p>
            <a:r>
              <a:rPr lang="en-US" altLang="zh-CN"/>
              <a:t>7.1.1	</a:t>
            </a:r>
            <a:r>
              <a:rPr lang="zh-CN" altLang="en-US"/>
              <a:t>完整性约束条件</a:t>
            </a:r>
          </a:p>
        </p:txBody>
      </p:sp>
      <p:sp>
        <p:nvSpPr>
          <p:cNvPr id="20484" name="Rectangle 3">
            <a:extLst>
              <a:ext uri="{FF2B5EF4-FFF2-40B4-BE49-F238E27FC236}">
                <a16:creationId xmlns:a16="http://schemas.microsoft.com/office/drawing/2014/main" id="{6567A5FE-BB7B-41CD-83C2-35727CDD07F1}"/>
              </a:ext>
            </a:extLst>
          </p:cNvPr>
          <p:cNvSpPr>
            <a:spLocks noGrp="1" noChangeArrowheads="1"/>
          </p:cNvSpPr>
          <p:nvPr>
            <p:ph type="body" idx="1"/>
          </p:nvPr>
        </p:nvSpPr>
        <p:spPr>
          <a:xfrm>
            <a:off x="650875" y="1143000"/>
            <a:ext cx="8820150" cy="4972050"/>
          </a:xfrm>
        </p:spPr>
        <p:txBody>
          <a:bodyPr/>
          <a:lstStyle/>
          <a:p>
            <a:r>
              <a:rPr lang="zh-CN" altLang="en-US"/>
              <a:t>（</a:t>
            </a:r>
            <a:r>
              <a:rPr lang="en-US" altLang="zh-CN"/>
              <a:t>1</a:t>
            </a:r>
            <a:r>
              <a:rPr lang="zh-CN" altLang="en-US"/>
              <a:t>） 列级约束</a:t>
            </a:r>
          </a:p>
          <a:p>
            <a:pPr lvl="1"/>
            <a:r>
              <a:rPr lang="zh-CN" altLang="en-US"/>
              <a:t>主要是对属性的数据类型、数据格式和取值范围、精度等的约束。具体包括：</a:t>
            </a:r>
          </a:p>
          <a:p>
            <a:pPr lvl="2"/>
            <a:r>
              <a:rPr lang="zh-CN" altLang="en-US"/>
              <a:t>对数据类型的约束，包括数据类型、长度、精度等的约束。例如学生姓名的数据类型是字符型，长度是</a:t>
            </a:r>
            <a:r>
              <a:rPr lang="en-US" altLang="zh-CN"/>
              <a:t>8</a:t>
            </a:r>
            <a:r>
              <a:rPr lang="zh-CN" altLang="en-US"/>
              <a:t>。</a:t>
            </a:r>
          </a:p>
          <a:p>
            <a:pPr lvl="2"/>
            <a:r>
              <a:rPr lang="zh-CN" altLang="en-US"/>
              <a:t>对数据格式的约束，例如规定日期的格式为</a:t>
            </a:r>
            <a:r>
              <a:rPr lang="en-US" altLang="zh-CN"/>
              <a:t>YYYY/MM/DD</a:t>
            </a:r>
            <a:endParaRPr lang="zh-CN" altLang="en-US"/>
          </a:p>
          <a:p>
            <a:pPr lvl="2"/>
            <a:r>
              <a:rPr lang="zh-CN" altLang="en-US"/>
              <a:t>对取值域的约束，例如学生成绩的取值范围必须是</a:t>
            </a:r>
            <a:r>
              <a:rPr lang="en-US" altLang="zh-CN"/>
              <a:t>0</a:t>
            </a:r>
            <a:r>
              <a:rPr lang="zh-CN" altLang="en-US"/>
              <a:t>～</a:t>
            </a:r>
            <a:r>
              <a:rPr lang="en-US" altLang="zh-CN"/>
              <a:t>100</a:t>
            </a:r>
            <a:r>
              <a:rPr lang="zh-CN" altLang="en-US"/>
              <a:t>。</a:t>
            </a:r>
          </a:p>
          <a:p>
            <a:pPr lvl="2"/>
            <a:r>
              <a:rPr lang="zh-CN" altLang="en-US"/>
              <a:t>对空值的约束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3">
            <a:extLst>
              <a:ext uri="{FF2B5EF4-FFF2-40B4-BE49-F238E27FC236}">
                <a16:creationId xmlns:a16="http://schemas.microsoft.com/office/drawing/2014/main" id="{ED377311-3814-44D5-82FD-11C3FDE79FE8}"/>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9F587E5-02B4-4C60-A429-1066A2294410}" type="slidenum">
              <a:rPr lang="zh-CN" altLang="en-US" sz="2000"/>
              <a:pPr/>
              <a:t>60</a:t>
            </a:fld>
            <a:endParaRPr lang="en-US" altLang="zh-CN" sz="2000"/>
          </a:p>
        </p:txBody>
      </p:sp>
      <p:sp>
        <p:nvSpPr>
          <p:cNvPr id="79874" name="日期占位符 4">
            <a:extLst>
              <a:ext uri="{FF2B5EF4-FFF2-40B4-BE49-F238E27FC236}">
                <a16:creationId xmlns:a16="http://schemas.microsoft.com/office/drawing/2014/main" id="{EC1285BD-36E4-49D3-96A9-63641F8FF0A7}"/>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4B9A6FD-B266-47E7-95F7-1D28AB58D9BF}" type="datetime1">
              <a:rPr lang="zh-CN" altLang="en-US" sz="1800" smtClean="0"/>
              <a:pPr/>
              <a:t>2024/4/19</a:t>
            </a:fld>
            <a:endParaRPr lang="en-US" altLang="zh-CN" sz="1000"/>
          </a:p>
        </p:txBody>
      </p:sp>
      <p:sp>
        <p:nvSpPr>
          <p:cNvPr id="2669570" name="Rectangle 2">
            <a:extLst>
              <a:ext uri="{FF2B5EF4-FFF2-40B4-BE49-F238E27FC236}">
                <a16:creationId xmlns:a16="http://schemas.microsoft.com/office/drawing/2014/main" id="{48D8D078-32D9-F84B-9209-7BC7F71BB0C4}"/>
              </a:ext>
            </a:extLst>
          </p:cNvPr>
          <p:cNvSpPr>
            <a:spLocks noGrp="1" noChangeArrowheads="1"/>
          </p:cNvSpPr>
          <p:nvPr>
            <p:ph type="title"/>
          </p:nvPr>
        </p:nvSpPr>
        <p:spPr/>
        <p:txBody>
          <a:bodyPr/>
          <a:lstStyle/>
          <a:p>
            <a:r>
              <a:rPr lang="en-US" altLang="zh-CN" sz="4400">
                <a:ea typeface="宋体" panose="02010600030101010101" pitchFamily="2" charset="-122"/>
              </a:rPr>
              <a:t>DELETE </a:t>
            </a:r>
            <a:r>
              <a:rPr lang="zh-CN" altLang="en-US" sz="4400">
                <a:ea typeface="宋体" panose="02010600030101010101" pitchFamily="2" charset="-122"/>
              </a:rPr>
              <a:t>触发器的工作过程</a:t>
            </a:r>
          </a:p>
        </p:txBody>
      </p:sp>
      <p:sp>
        <p:nvSpPr>
          <p:cNvPr id="79876" name="Rectangle 3">
            <a:extLst>
              <a:ext uri="{FF2B5EF4-FFF2-40B4-BE49-F238E27FC236}">
                <a16:creationId xmlns:a16="http://schemas.microsoft.com/office/drawing/2014/main" id="{54C0EA17-7E3F-46D3-B6E2-5CC9FA28BB24}"/>
              </a:ext>
            </a:extLst>
          </p:cNvPr>
          <p:cNvSpPr>
            <a:spLocks noGrp="1" noChangeArrowheads="1"/>
          </p:cNvSpPr>
          <p:nvPr>
            <p:ph type="body" idx="1"/>
          </p:nvPr>
        </p:nvSpPr>
        <p:spPr>
          <a:xfrm>
            <a:off x="434975" y="1219200"/>
            <a:ext cx="9126538" cy="5551488"/>
          </a:xfrm>
        </p:spPr>
        <p:txBody>
          <a:bodyPr/>
          <a:lstStyle/>
          <a:p>
            <a:pPr>
              <a:lnSpc>
                <a:spcPct val="100000"/>
              </a:lnSpc>
              <a:spcBef>
                <a:spcPct val="0"/>
              </a:spcBef>
            </a:pPr>
            <a:r>
              <a:rPr lang="en-US" altLang="zh-CN"/>
              <a:t>DELETE </a:t>
            </a:r>
            <a:r>
              <a:rPr lang="zh-CN" altLang="en-US"/>
              <a:t>触发器的工作过程</a:t>
            </a:r>
          </a:p>
          <a:p>
            <a:pPr lvl="1">
              <a:lnSpc>
                <a:spcPct val="100000"/>
              </a:lnSpc>
              <a:spcBef>
                <a:spcPct val="0"/>
              </a:spcBef>
            </a:pPr>
            <a:r>
              <a:rPr lang="zh-CN" altLang="en-US"/>
              <a:t>在定义了 </a:t>
            </a:r>
            <a:r>
              <a:rPr lang="en-US" altLang="zh-CN"/>
              <a:t>DELETE </a:t>
            </a:r>
            <a:r>
              <a:rPr lang="zh-CN" altLang="en-US"/>
              <a:t>触发器的表上执行 </a:t>
            </a:r>
            <a:r>
              <a:rPr lang="en-US" altLang="zh-CN"/>
              <a:t>DELETE </a:t>
            </a:r>
            <a:r>
              <a:rPr lang="zh-CN" altLang="en-US"/>
              <a:t>语句</a:t>
            </a:r>
          </a:p>
          <a:p>
            <a:pPr lvl="1">
              <a:lnSpc>
                <a:spcPct val="100000"/>
              </a:lnSpc>
              <a:spcBef>
                <a:spcPct val="0"/>
              </a:spcBef>
            </a:pPr>
            <a:r>
              <a:rPr lang="en-US" altLang="zh-CN"/>
              <a:t>DELETE </a:t>
            </a:r>
            <a:r>
              <a:rPr lang="zh-CN" altLang="en-US"/>
              <a:t>语句删除的行被记录下来</a:t>
            </a:r>
          </a:p>
          <a:p>
            <a:pPr lvl="1">
              <a:lnSpc>
                <a:spcPct val="100000"/>
              </a:lnSpc>
              <a:spcBef>
                <a:spcPct val="0"/>
              </a:spcBef>
            </a:pPr>
            <a:r>
              <a:rPr lang="zh-CN" altLang="en-US"/>
              <a:t>触发器动作被执行</a:t>
            </a:r>
          </a:p>
          <a:p>
            <a:pPr>
              <a:lnSpc>
                <a:spcPct val="100000"/>
              </a:lnSpc>
              <a:spcBef>
                <a:spcPct val="0"/>
              </a:spcBef>
            </a:pPr>
            <a:r>
              <a:rPr lang="en-US" altLang="zh-CN"/>
              <a:t>deleted </a:t>
            </a:r>
            <a:r>
              <a:rPr lang="zh-CN" altLang="en-US"/>
              <a:t>表：和 </a:t>
            </a:r>
            <a:r>
              <a:rPr lang="en-US" altLang="zh-CN"/>
              <a:t>inserted </a:t>
            </a:r>
            <a:r>
              <a:rPr lang="zh-CN" altLang="en-US"/>
              <a:t>表类似</a:t>
            </a:r>
          </a:p>
          <a:p>
            <a:pPr lvl="1">
              <a:lnSpc>
                <a:spcPct val="100000"/>
              </a:lnSpc>
              <a:spcBef>
                <a:spcPct val="0"/>
              </a:spcBef>
            </a:pPr>
            <a:r>
              <a:rPr lang="zh-CN" altLang="en-US"/>
              <a:t>触发 </a:t>
            </a:r>
            <a:r>
              <a:rPr lang="en-US" altLang="zh-CN"/>
              <a:t>DELETE </a:t>
            </a:r>
            <a:r>
              <a:rPr lang="zh-CN" altLang="en-US"/>
              <a:t>触发器时，被删除的行放入 </a:t>
            </a:r>
            <a:r>
              <a:rPr lang="en-US" altLang="zh-CN"/>
              <a:t>deleted </a:t>
            </a:r>
            <a:r>
              <a:rPr lang="zh-CN" altLang="en-US"/>
              <a:t>表</a:t>
            </a:r>
          </a:p>
          <a:p>
            <a:pPr lvl="1">
              <a:lnSpc>
                <a:spcPct val="100000"/>
              </a:lnSpc>
              <a:spcBef>
                <a:spcPct val="0"/>
              </a:spcBef>
            </a:pPr>
            <a:r>
              <a:rPr lang="en-US" altLang="zh-CN"/>
              <a:t>deleted </a:t>
            </a:r>
            <a:r>
              <a:rPr lang="zh-CN" altLang="en-US"/>
              <a:t>表是保存了被删除行的副本的逻辑表</a:t>
            </a:r>
          </a:p>
          <a:p>
            <a:pPr lvl="1">
              <a:lnSpc>
                <a:spcPct val="100000"/>
              </a:lnSpc>
              <a:spcBef>
                <a:spcPct val="0"/>
              </a:spcBef>
            </a:pPr>
            <a:r>
              <a:rPr lang="en-US" altLang="zh-CN"/>
              <a:t>deleted </a:t>
            </a:r>
            <a:r>
              <a:rPr lang="zh-CN" altLang="en-US"/>
              <a:t>表允许用户引用 </a:t>
            </a:r>
            <a:r>
              <a:rPr lang="en-US" altLang="zh-CN"/>
              <a:t>DELETE </a:t>
            </a:r>
            <a:r>
              <a:rPr lang="zh-CN" altLang="en-US"/>
              <a:t>语句所删除的数据</a:t>
            </a:r>
          </a:p>
          <a:p>
            <a:pPr>
              <a:lnSpc>
                <a:spcPct val="100000"/>
              </a:lnSpc>
              <a:spcBef>
                <a:spcPct val="0"/>
              </a:spcBef>
            </a:pPr>
            <a:r>
              <a:rPr lang="zh-CN" altLang="en-US"/>
              <a:t>使用 </a:t>
            </a:r>
            <a:r>
              <a:rPr lang="en-US" altLang="zh-CN"/>
              <a:t>DELETE </a:t>
            </a:r>
            <a:r>
              <a:rPr lang="zh-CN" altLang="en-US"/>
              <a:t>触发器</a:t>
            </a:r>
          </a:p>
          <a:p>
            <a:pPr lvl="1">
              <a:lnSpc>
                <a:spcPct val="100000"/>
              </a:lnSpc>
              <a:spcBef>
                <a:spcPct val="0"/>
              </a:spcBef>
            </a:pPr>
            <a:r>
              <a:rPr lang="zh-CN" altLang="en-US"/>
              <a:t>当行添加到 </a:t>
            </a:r>
            <a:r>
              <a:rPr lang="en-US" altLang="zh-CN"/>
              <a:t>deleted </a:t>
            </a:r>
            <a:r>
              <a:rPr lang="zh-CN" altLang="en-US"/>
              <a:t>表后，将不再存在于数据库表中</a:t>
            </a:r>
          </a:p>
          <a:p>
            <a:pPr lvl="1">
              <a:lnSpc>
                <a:spcPct val="100000"/>
              </a:lnSpc>
              <a:spcBef>
                <a:spcPct val="0"/>
              </a:spcBef>
            </a:pPr>
            <a:r>
              <a:rPr lang="zh-CN" altLang="en-US"/>
              <a:t>从内存中分配空间创建 </a:t>
            </a:r>
            <a:r>
              <a:rPr lang="en-US" altLang="zh-CN"/>
              <a:t>deleted </a:t>
            </a:r>
            <a:r>
              <a:rPr lang="zh-CN" altLang="en-US"/>
              <a:t>表</a:t>
            </a:r>
          </a:p>
          <a:p>
            <a:pPr lvl="1">
              <a:lnSpc>
                <a:spcPct val="100000"/>
              </a:lnSpc>
              <a:spcBef>
                <a:spcPct val="0"/>
              </a:spcBef>
            </a:pPr>
            <a:r>
              <a:rPr lang="en-US" altLang="zh-CN">
                <a:solidFill>
                  <a:srgbClr val="0000FF"/>
                </a:solidFill>
              </a:rPr>
              <a:t>DELETE </a:t>
            </a:r>
            <a:r>
              <a:rPr lang="zh-CN" altLang="en-US">
                <a:solidFill>
                  <a:srgbClr val="0000FF"/>
                </a:solidFill>
              </a:rPr>
              <a:t>触发器不会被 </a:t>
            </a:r>
            <a:r>
              <a:rPr lang="en-US" altLang="zh-CN">
                <a:solidFill>
                  <a:srgbClr val="0000FF"/>
                </a:solidFill>
              </a:rPr>
              <a:t>TRUNCATE TABLE </a:t>
            </a:r>
            <a:r>
              <a:rPr lang="zh-CN" altLang="en-US">
                <a:solidFill>
                  <a:srgbClr val="0000FF"/>
                </a:solidFill>
              </a:rPr>
              <a:t>语句触发，</a:t>
            </a:r>
            <a:r>
              <a:rPr lang="zh-CN" altLang="en-US"/>
              <a:t>因为 </a:t>
            </a:r>
            <a:r>
              <a:rPr lang="en-US" altLang="zh-CN"/>
              <a:t>TRUNCATE TABLE </a:t>
            </a:r>
            <a:r>
              <a:rPr lang="zh-CN" altLang="en-US"/>
              <a:t>语句不记录在日志中</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灯片编号占位符 3">
            <a:extLst>
              <a:ext uri="{FF2B5EF4-FFF2-40B4-BE49-F238E27FC236}">
                <a16:creationId xmlns:a16="http://schemas.microsoft.com/office/drawing/2014/main" id="{21669B49-F937-4FC9-AA35-6C568AFF4EB3}"/>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220C36C-C517-4915-8837-C938E3633ABD}" type="slidenum">
              <a:rPr lang="zh-CN" altLang="en-US" sz="2000"/>
              <a:pPr/>
              <a:t>61</a:t>
            </a:fld>
            <a:endParaRPr lang="en-US" altLang="zh-CN" sz="2000"/>
          </a:p>
        </p:txBody>
      </p:sp>
      <p:sp>
        <p:nvSpPr>
          <p:cNvPr id="80898" name="日期占位符 4">
            <a:extLst>
              <a:ext uri="{FF2B5EF4-FFF2-40B4-BE49-F238E27FC236}">
                <a16:creationId xmlns:a16="http://schemas.microsoft.com/office/drawing/2014/main" id="{20DD52E6-12BA-4BBB-A0D1-6E529EC41FA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56E9D23-46A8-4FCA-9B43-6B2D845D170B}" type="datetime1">
              <a:rPr lang="zh-CN" altLang="en-US" sz="1800" smtClean="0"/>
              <a:pPr/>
              <a:t>2024/4/19</a:t>
            </a:fld>
            <a:endParaRPr lang="en-US" altLang="zh-CN" sz="1000"/>
          </a:p>
        </p:txBody>
      </p:sp>
      <p:sp>
        <p:nvSpPr>
          <p:cNvPr id="2670594" name="Rectangle 2">
            <a:extLst>
              <a:ext uri="{FF2B5EF4-FFF2-40B4-BE49-F238E27FC236}">
                <a16:creationId xmlns:a16="http://schemas.microsoft.com/office/drawing/2014/main" id="{77288394-F136-4E46-A01F-ED9710C3776D}"/>
              </a:ext>
            </a:extLst>
          </p:cNvPr>
          <p:cNvSpPr>
            <a:spLocks noGrp="1" noChangeArrowheads="1"/>
          </p:cNvSpPr>
          <p:nvPr>
            <p:ph type="title"/>
          </p:nvPr>
        </p:nvSpPr>
        <p:spPr/>
        <p:txBody>
          <a:bodyPr/>
          <a:lstStyle/>
          <a:p>
            <a:r>
              <a:rPr lang="en-US" altLang="zh-CN" sz="4400">
                <a:ea typeface="宋体" panose="02010600030101010101" pitchFamily="2" charset="-122"/>
              </a:rPr>
              <a:t>UPDATE </a:t>
            </a:r>
            <a:r>
              <a:rPr lang="zh-CN" altLang="en-US" sz="4400">
                <a:ea typeface="宋体" panose="02010600030101010101" pitchFamily="2" charset="-122"/>
              </a:rPr>
              <a:t>触发器的工作过程</a:t>
            </a:r>
          </a:p>
        </p:txBody>
      </p:sp>
      <p:sp>
        <p:nvSpPr>
          <p:cNvPr id="80900" name="Rectangle 3">
            <a:extLst>
              <a:ext uri="{FF2B5EF4-FFF2-40B4-BE49-F238E27FC236}">
                <a16:creationId xmlns:a16="http://schemas.microsoft.com/office/drawing/2014/main" id="{55A5C3FE-3544-4E5F-9C29-F14BB362C77C}"/>
              </a:ext>
            </a:extLst>
          </p:cNvPr>
          <p:cNvSpPr>
            <a:spLocks noGrp="1" noChangeArrowheads="1"/>
          </p:cNvSpPr>
          <p:nvPr>
            <p:ph type="body" idx="1"/>
          </p:nvPr>
        </p:nvSpPr>
        <p:spPr>
          <a:xfrm>
            <a:off x="650875" y="1143000"/>
            <a:ext cx="8820150" cy="5551488"/>
          </a:xfrm>
        </p:spPr>
        <p:txBody>
          <a:bodyPr/>
          <a:lstStyle/>
          <a:p>
            <a:pPr>
              <a:lnSpc>
                <a:spcPct val="100000"/>
              </a:lnSpc>
              <a:spcBef>
                <a:spcPct val="0"/>
              </a:spcBef>
            </a:pPr>
            <a:r>
              <a:rPr lang="en-US" altLang="zh-CN"/>
              <a:t>UPDATE </a:t>
            </a:r>
            <a:r>
              <a:rPr lang="zh-CN" altLang="en-US"/>
              <a:t>触发器的工作过程</a:t>
            </a:r>
          </a:p>
          <a:p>
            <a:pPr lvl="1">
              <a:lnSpc>
                <a:spcPct val="100000"/>
              </a:lnSpc>
              <a:spcBef>
                <a:spcPct val="0"/>
              </a:spcBef>
            </a:pPr>
            <a:r>
              <a:rPr lang="en-US" altLang="zh-CN"/>
              <a:t>UPDATE </a:t>
            </a:r>
            <a:r>
              <a:rPr lang="zh-CN" altLang="en-US"/>
              <a:t>语句可以考虑为两个步骤：</a:t>
            </a:r>
            <a:r>
              <a:rPr lang="en-US" altLang="zh-CN"/>
              <a:t>DELETE </a:t>
            </a:r>
            <a:r>
              <a:rPr lang="zh-CN" altLang="en-US"/>
              <a:t>步骤捕获数据的前像，</a:t>
            </a:r>
            <a:r>
              <a:rPr lang="en-US" altLang="zh-CN"/>
              <a:t>INSERT </a:t>
            </a:r>
            <a:r>
              <a:rPr lang="zh-CN" altLang="en-US"/>
              <a:t>步骤捕获数据的后像</a:t>
            </a:r>
          </a:p>
          <a:p>
            <a:pPr lvl="1">
              <a:lnSpc>
                <a:spcPct val="100000"/>
              </a:lnSpc>
              <a:spcBef>
                <a:spcPct val="0"/>
              </a:spcBef>
            </a:pPr>
            <a:r>
              <a:rPr lang="zh-CN" altLang="en-US"/>
              <a:t>当在定义了触发器的表上执行 </a:t>
            </a:r>
            <a:r>
              <a:rPr lang="en-US" altLang="zh-CN"/>
              <a:t>UPDATE </a:t>
            </a:r>
            <a:r>
              <a:rPr lang="zh-CN" altLang="en-US"/>
              <a:t>语句的时候</a:t>
            </a:r>
            <a:r>
              <a:rPr lang="en-US" altLang="zh-CN"/>
              <a:t>,</a:t>
            </a:r>
            <a:r>
              <a:rPr lang="zh-CN" altLang="en-US"/>
              <a:t>原行（前像）被移到 </a:t>
            </a:r>
            <a:r>
              <a:rPr lang="en-US" altLang="zh-CN"/>
              <a:t>deleted </a:t>
            </a:r>
            <a:r>
              <a:rPr lang="zh-CN" altLang="en-US"/>
              <a:t>表中，而更新的行（后像）则插入 </a:t>
            </a:r>
            <a:r>
              <a:rPr lang="en-US" altLang="zh-CN"/>
              <a:t>inserted </a:t>
            </a:r>
            <a:r>
              <a:rPr lang="zh-CN" altLang="en-US"/>
              <a:t>表中</a:t>
            </a:r>
          </a:p>
          <a:p>
            <a:pPr lvl="1">
              <a:lnSpc>
                <a:spcPct val="100000"/>
              </a:lnSpc>
              <a:spcBef>
                <a:spcPct val="0"/>
              </a:spcBef>
            </a:pPr>
            <a:r>
              <a:rPr lang="zh-CN" altLang="en-US"/>
              <a:t>触发器可以检索 </a:t>
            </a:r>
            <a:r>
              <a:rPr lang="en-US" altLang="zh-CN"/>
              <a:t>deleted </a:t>
            </a:r>
            <a:r>
              <a:rPr lang="zh-CN" altLang="en-US"/>
              <a:t>和 </a:t>
            </a:r>
            <a:r>
              <a:rPr lang="en-US" altLang="zh-CN"/>
              <a:t>inserted </a:t>
            </a:r>
            <a:r>
              <a:rPr lang="zh-CN" altLang="en-US"/>
              <a:t>表以及被更新的表，确定是否更新了多行以及如何执行触发器动作</a:t>
            </a:r>
          </a:p>
          <a:p>
            <a:pPr>
              <a:lnSpc>
                <a:spcPct val="100000"/>
              </a:lnSpc>
              <a:spcBef>
                <a:spcPct val="0"/>
              </a:spcBef>
            </a:pPr>
            <a:r>
              <a:rPr lang="zh-CN" altLang="en-US"/>
              <a:t>监视对特定列的更新</a:t>
            </a:r>
          </a:p>
          <a:p>
            <a:pPr lvl="1">
              <a:lnSpc>
                <a:spcPct val="100000"/>
              </a:lnSpc>
              <a:spcBef>
                <a:spcPct val="0"/>
              </a:spcBef>
              <a:buFontTx/>
              <a:buNone/>
            </a:pPr>
            <a:r>
              <a:rPr lang="zh-CN" altLang="en-US"/>
              <a:t>语法：</a:t>
            </a:r>
            <a:r>
              <a:rPr lang="en-US" altLang="zh-CN"/>
              <a:t>IF UPDATE (&lt;</a:t>
            </a:r>
            <a:r>
              <a:rPr lang="zh-CN" altLang="en-US" i="1"/>
              <a:t>列名</a:t>
            </a:r>
            <a:r>
              <a:rPr lang="zh-CN" altLang="en-US"/>
              <a:t>&gt;)</a:t>
            </a:r>
          </a:p>
          <a:p>
            <a:pPr lvl="1">
              <a:lnSpc>
                <a:spcPct val="100000"/>
              </a:lnSpc>
              <a:spcBef>
                <a:spcPct val="0"/>
              </a:spcBef>
            </a:pPr>
            <a:r>
              <a:rPr lang="zh-CN" altLang="en-US"/>
              <a:t>允许触发器监测特定列，以对特定列的更新作出反应。例如发出不允许对列更新的错误信息，或者对新更新的列值进行处理</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3">
            <a:extLst>
              <a:ext uri="{FF2B5EF4-FFF2-40B4-BE49-F238E27FC236}">
                <a16:creationId xmlns:a16="http://schemas.microsoft.com/office/drawing/2014/main" id="{EC18CFC5-AC8A-49EC-BFB7-4850C31EC3D9}"/>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0D6A74D-F5F5-4B9C-BF72-E5111A7EDEAD}" type="slidenum">
              <a:rPr lang="zh-CN" altLang="en-US" sz="2000"/>
              <a:pPr/>
              <a:t>62</a:t>
            </a:fld>
            <a:endParaRPr lang="en-US" altLang="zh-CN" sz="2000"/>
          </a:p>
        </p:txBody>
      </p:sp>
      <p:sp>
        <p:nvSpPr>
          <p:cNvPr id="81922" name="日期占位符 4">
            <a:extLst>
              <a:ext uri="{FF2B5EF4-FFF2-40B4-BE49-F238E27FC236}">
                <a16:creationId xmlns:a16="http://schemas.microsoft.com/office/drawing/2014/main" id="{B46D2016-4E5D-4FEB-BB40-336B47465CD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BAFBBA3-CF8F-485D-A013-86E068A01AEC}" type="datetime1">
              <a:rPr lang="zh-CN" altLang="en-US" sz="1800" smtClean="0"/>
              <a:pPr/>
              <a:t>2024/4/19</a:t>
            </a:fld>
            <a:endParaRPr lang="en-US" altLang="zh-CN" sz="1000"/>
          </a:p>
        </p:txBody>
      </p:sp>
      <p:sp>
        <p:nvSpPr>
          <p:cNvPr id="2671618" name="Rectangle 2">
            <a:extLst>
              <a:ext uri="{FF2B5EF4-FFF2-40B4-BE49-F238E27FC236}">
                <a16:creationId xmlns:a16="http://schemas.microsoft.com/office/drawing/2014/main" id="{12C9A1BA-8E11-7148-B6B8-7A7E293C689A}"/>
              </a:ext>
            </a:extLst>
          </p:cNvPr>
          <p:cNvSpPr>
            <a:spLocks noGrp="1" noChangeArrowheads="1"/>
          </p:cNvSpPr>
          <p:nvPr>
            <p:ph type="title"/>
          </p:nvPr>
        </p:nvSpPr>
        <p:spPr/>
        <p:txBody>
          <a:bodyPr/>
          <a:lstStyle/>
          <a:p>
            <a:r>
              <a:rPr lang="en-US" altLang="zh-CN" sz="4400">
                <a:ea typeface="宋体" panose="02010600030101010101" pitchFamily="2" charset="-122"/>
              </a:rPr>
              <a:t>INSTEAD OF </a:t>
            </a:r>
            <a:r>
              <a:rPr lang="zh-CN" altLang="en-US" sz="4400">
                <a:ea typeface="宋体" panose="02010600030101010101" pitchFamily="2" charset="-122"/>
              </a:rPr>
              <a:t>触发器的工作过程</a:t>
            </a:r>
          </a:p>
        </p:txBody>
      </p:sp>
      <p:sp>
        <p:nvSpPr>
          <p:cNvPr id="81924" name="Rectangle 3">
            <a:extLst>
              <a:ext uri="{FF2B5EF4-FFF2-40B4-BE49-F238E27FC236}">
                <a16:creationId xmlns:a16="http://schemas.microsoft.com/office/drawing/2014/main" id="{EA0287DA-DAA8-476F-928C-204732577732}"/>
              </a:ext>
            </a:extLst>
          </p:cNvPr>
          <p:cNvSpPr>
            <a:spLocks noGrp="1" noChangeArrowheads="1"/>
          </p:cNvSpPr>
          <p:nvPr>
            <p:ph type="body" idx="1"/>
          </p:nvPr>
        </p:nvSpPr>
        <p:spPr>
          <a:xfrm>
            <a:off x="246063" y="1174750"/>
            <a:ext cx="9471025" cy="5551488"/>
          </a:xfrm>
        </p:spPr>
        <p:txBody>
          <a:bodyPr/>
          <a:lstStyle/>
          <a:p>
            <a:pPr>
              <a:lnSpc>
                <a:spcPct val="100000"/>
              </a:lnSpc>
              <a:spcBef>
                <a:spcPct val="0"/>
              </a:spcBef>
            </a:pPr>
            <a:r>
              <a:rPr lang="en-US" altLang="zh-CN"/>
              <a:t>INSTEAD OF </a:t>
            </a:r>
            <a:r>
              <a:rPr lang="zh-CN" altLang="en-US"/>
              <a:t>触发器</a:t>
            </a:r>
          </a:p>
          <a:p>
            <a:pPr lvl="1">
              <a:lnSpc>
                <a:spcPct val="100000"/>
              </a:lnSpc>
              <a:spcBef>
                <a:spcPct val="0"/>
              </a:spcBef>
            </a:pPr>
            <a:r>
              <a:rPr lang="zh-CN" altLang="en-US"/>
              <a:t>可以在表和视图上定义 </a:t>
            </a:r>
            <a:r>
              <a:rPr lang="en-US" altLang="zh-CN"/>
              <a:t>INSTEAD OF </a:t>
            </a:r>
            <a:r>
              <a:rPr lang="zh-CN" altLang="en-US"/>
              <a:t>触发器。</a:t>
            </a:r>
            <a:r>
              <a:rPr lang="en-US" altLang="zh-CN"/>
              <a:t>INSTEAD OF </a:t>
            </a:r>
            <a:r>
              <a:rPr lang="zh-CN" altLang="en-US"/>
              <a:t>触发器代替原触发动作执行，增加了视图上所能进行的更新的种类</a:t>
            </a:r>
          </a:p>
          <a:p>
            <a:pPr lvl="1">
              <a:lnSpc>
                <a:spcPct val="100000"/>
              </a:lnSpc>
              <a:spcBef>
                <a:spcPct val="0"/>
              </a:spcBef>
            </a:pPr>
            <a:r>
              <a:rPr lang="zh-CN" altLang="en-US"/>
              <a:t>每个表上对每个触发动作（</a:t>
            </a:r>
            <a:r>
              <a:rPr lang="en-US" altLang="zh-CN"/>
              <a:t>INSERT</a:t>
            </a:r>
            <a:r>
              <a:rPr lang="zh-CN" altLang="en-US"/>
              <a:t>、</a:t>
            </a:r>
            <a:r>
              <a:rPr lang="en-US" altLang="zh-CN"/>
              <a:t>UPDATE </a:t>
            </a:r>
            <a:r>
              <a:rPr lang="zh-CN" altLang="en-US"/>
              <a:t>或 </a:t>
            </a:r>
            <a:r>
              <a:rPr lang="en-US" altLang="zh-CN"/>
              <a:t>DELETE</a:t>
            </a:r>
            <a:r>
              <a:rPr lang="zh-CN" altLang="en-US"/>
              <a:t>）只能定义一个 </a:t>
            </a:r>
            <a:r>
              <a:rPr lang="en-US" altLang="zh-CN"/>
              <a:t>INSTEAD OF </a:t>
            </a:r>
            <a:r>
              <a:rPr lang="zh-CN" altLang="en-US"/>
              <a:t>触发器</a:t>
            </a:r>
          </a:p>
          <a:p>
            <a:pPr lvl="1">
              <a:lnSpc>
                <a:spcPct val="100000"/>
              </a:lnSpc>
              <a:spcBef>
                <a:spcPct val="0"/>
              </a:spcBef>
            </a:pPr>
            <a:r>
              <a:rPr lang="zh-CN" altLang="en-US"/>
              <a:t>不能在具有 </a:t>
            </a:r>
            <a:r>
              <a:rPr lang="en-US" altLang="zh-CN"/>
              <a:t>WITH CHECK OPTION </a:t>
            </a:r>
            <a:r>
              <a:rPr lang="zh-CN" altLang="en-US"/>
              <a:t>选项的视图上创建 </a:t>
            </a:r>
            <a:r>
              <a:rPr lang="en-US" altLang="zh-CN"/>
              <a:t>INSTEAD OF </a:t>
            </a:r>
            <a:r>
              <a:rPr lang="zh-CN" altLang="en-US"/>
              <a:t>触发器</a:t>
            </a:r>
          </a:p>
          <a:p>
            <a:pPr>
              <a:lnSpc>
                <a:spcPct val="100000"/>
              </a:lnSpc>
              <a:spcBef>
                <a:spcPct val="0"/>
              </a:spcBef>
            </a:pPr>
            <a:r>
              <a:rPr lang="en-US" altLang="zh-CN"/>
              <a:t>INSTEAD OF </a:t>
            </a:r>
            <a:r>
              <a:rPr lang="zh-CN" altLang="en-US"/>
              <a:t>触发器可使一般不支持更新的视图可被更新</a:t>
            </a:r>
          </a:p>
          <a:p>
            <a:pPr lvl="1">
              <a:lnSpc>
                <a:spcPct val="100000"/>
              </a:lnSpc>
              <a:spcBef>
                <a:spcPct val="0"/>
              </a:spcBef>
            </a:pPr>
            <a:r>
              <a:rPr lang="zh-CN" altLang="en-US"/>
              <a:t>截获对视图的操作，将其重导向底层表</a:t>
            </a:r>
          </a:p>
          <a:p>
            <a:pPr lvl="1">
              <a:lnSpc>
                <a:spcPct val="100000"/>
              </a:lnSpc>
              <a:spcBef>
                <a:spcPct val="0"/>
              </a:spcBef>
            </a:pPr>
            <a:r>
              <a:rPr lang="zh-CN" altLang="en-US"/>
              <a:t>在 </a:t>
            </a:r>
            <a:r>
              <a:rPr lang="en-US" altLang="zh-CN"/>
              <a:t>INSTEAD OF DELETE </a:t>
            </a:r>
            <a:r>
              <a:rPr lang="zh-CN" altLang="en-US"/>
              <a:t>触发器中，通过 </a:t>
            </a:r>
            <a:r>
              <a:rPr lang="en-US" altLang="zh-CN"/>
              <a:t>deleted </a:t>
            </a:r>
            <a:r>
              <a:rPr lang="zh-CN" altLang="en-US"/>
              <a:t>表访问欲删除的行；在 </a:t>
            </a:r>
            <a:r>
              <a:rPr lang="en-US" altLang="zh-CN"/>
              <a:t>INSTEAD OF UPDATE </a:t>
            </a:r>
            <a:r>
              <a:rPr lang="zh-CN" altLang="en-US"/>
              <a:t>或 </a:t>
            </a:r>
            <a:r>
              <a:rPr lang="en-US" altLang="zh-CN"/>
              <a:t>INSTEAD OF INSERT </a:t>
            </a:r>
            <a:r>
              <a:rPr lang="zh-CN" altLang="en-US"/>
              <a:t>触发器中，通过 </a:t>
            </a:r>
            <a:r>
              <a:rPr lang="en-US" altLang="zh-CN"/>
              <a:t>inserted </a:t>
            </a:r>
            <a:r>
              <a:rPr lang="zh-CN" altLang="en-US"/>
              <a:t>表访问新增加行</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灯片编号占位符 3">
            <a:extLst>
              <a:ext uri="{FF2B5EF4-FFF2-40B4-BE49-F238E27FC236}">
                <a16:creationId xmlns:a16="http://schemas.microsoft.com/office/drawing/2014/main" id="{03EE31FA-CCCD-45A2-9483-44068F4EEB1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7A0EA01-774D-4102-BF6C-5EFC421F99BC}" type="slidenum">
              <a:rPr lang="zh-CN" altLang="en-US" sz="2000"/>
              <a:pPr/>
              <a:t>63</a:t>
            </a:fld>
            <a:endParaRPr lang="en-US" altLang="zh-CN" sz="2000"/>
          </a:p>
        </p:txBody>
      </p:sp>
      <p:sp>
        <p:nvSpPr>
          <p:cNvPr id="82946" name="日期占位符 4">
            <a:extLst>
              <a:ext uri="{FF2B5EF4-FFF2-40B4-BE49-F238E27FC236}">
                <a16:creationId xmlns:a16="http://schemas.microsoft.com/office/drawing/2014/main" id="{0F20CACC-D12E-4367-BACA-40FF25E28DEC}"/>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5E56654-8C30-46ED-94AF-3245CD7312A1}" type="datetime1">
              <a:rPr lang="zh-CN" altLang="en-US" sz="1800" smtClean="0"/>
              <a:pPr/>
              <a:t>2024/4/19</a:t>
            </a:fld>
            <a:endParaRPr lang="en-US" altLang="zh-CN" sz="1000"/>
          </a:p>
        </p:txBody>
      </p:sp>
      <p:sp>
        <p:nvSpPr>
          <p:cNvPr id="2672642" name="Rectangle 2">
            <a:extLst>
              <a:ext uri="{FF2B5EF4-FFF2-40B4-BE49-F238E27FC236}">
                <a16:creationId xmlns:a16="http://schemas.microsoft.com/office/drawing/2014/main" id="{0DAD0D08-CCDC-FC44-A42C-70527742B433}"/>
              </a:ext>
            </a:extLst>
          </p:cNvPr>
          <p:cNvSpPr>
            <a:spLocks noGrp="1" noChangeArrowheads="1"/>
          </p:cNvSpPr>
          <p:nvPr>
            <p:ph type="title"/>
          </p:nvPr>
        </p:nvSpPr>
        <p:spPr/>
        <p:txBody>
          <a:bodyPr/>
          <a:lstStyle/>
          <a:p>
            <a:r>
              <a:rPr lang="en-US" altLang="zh-CN" sz="4400">
                <a:ea typeface="宋体" panose="02010600030101010101" pitchFamily="2" charset="-122"/>
              </a:rPr>
              <a:t>INSTEAD OF </a:t>
            </a:r>
            <a:r>
              <a:rPr lang="zh-CN" altLang="en-US" sz="4400">
                <a:ea typeface="宋体" panose="02010600030101010101" pitchFamily="2" charset="-122"/>
              </a:rPr>
              <a:t>触发器的工作过程</a:t>
            </a:r>
          </a:p>
        </p:txBody>
      </p:sp>
      <p:sp>
        <p:nvSpPr>
          <p:cNvPr id="82948" name="Text Box 3">
            <a:extLst>
              <a:ext uri="{FF2B5EF4-FFF2-40B4-BE49-F238E27FC236}">
                <a16:creationId xmlns:a16="http://schemas.microsoft.com/office/drawing/2014/main" id="{16C154F9-5EED-4688-8802-26E7828B7C75}"/>
              </a:ext>
            </a:extLst>
          </p:cNvPr>
          <p:cNvSpPr txBox="1">
            <a:spLocks noChangeArrowheads="1"/>
          </p:cNvSpPr>
          <p:nvPr/>
        </p:nvSpPr>
        <p:spPr bwMode="auto">
          <a:xfrm>
            <a:off x="4089400" y="1125538"/>
            <a:ext cx="51847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900"/>
              <a:t>创建结合两个或多个表的视图</a:t>
            </a:r>
            <a:endParaRPr lang="en-US" altLang="zh-CN" sz="2900"/>
          </a:p>
        </p:txBody>
      </p:sp>
      <p:sp>
        <p:nvSpPr>
          <p:cNvPr id="82949" name="Rectangle 4">
            <a:extLst>
              <a:ext uri="{FF2B5EF4-FFF2-40B4-BE49-F238E27FC236}">
                <a16:creationId xmlns:a16="http://schemas.microsoft.com/office/drawing/2014/main" id="{A1C2C6DF-BF46-44D1-A056-6C4DBB2DA72A}"/>
              </a:ext>
            </a:extLst>
          </p:cNvPr>
          <p:cNvSpPr>
            <a:spLocks noChangeArrowheads="1"/>
          </p:cNvSpPr>
          <p:nvPr/>
        </p:nvSpPr>
        <p:spPr bwMode="auto">
          <a:xfrm>
            <a:off x="0" y="1447800"/>
            <a:ext cx="3879850" cy="2330450"/>
          </a:xfrm>
          <a:prstGeom prst="rect">
            <a:avLst/>
          </a:prstGeom>
          <a:solidFill>
            <a:schemeClr val="bg1"/>
          </a:solidFill>
          <a:ln w="12700">
            <a:solidFill>
              <a:schemeClr val="tx1"/>
            </a:solidFill>
            <a:miter lim="800000"/>
            <a:headEnd/>
            <a:tailEnd/>
          </a:ln>
          <a:effectLst>
            <a:outerShdw dist="89803" dir="2700000" algn="ctr" rotWithShape="0">
              <a:schemeClr val="folHlink"/>
            </a:outerShdw>
          </a:effectLst>
        </p:spPr>
        <p:txBody>
          <a:bodyPr lIns="90488" tIns="91440" rIns="90488" bIns="91440">
            <a:spAutoFit/>
          </a:bodyPr>
          <a:lstStyle>
            <a:lvl1pPr marL="228600">
              <a:tabLst>
                <a:tab pos="2800350" algn="l"/>
              </a:tabLst>
              <a:defRPr sz="2400" b="1">
                <a:solidFill>
                  <a:schemeClr val="tx1"/>
                </a:solidFill>
                <a:latin typeface="Arial" panose="020B0604020202020204" pitchFamily="34" charset="0"/>
                <a:ea typeface="宋体" panose="02010600030101010101" pitchFamily="2" charset="-122"/>
              </a:defRPr>
            </a:lvl1pPr>
            <a:lvl2pPr marL="742950" indent="-285750">
              <a:tabLst>
                <a:tab pos="2800350" algn="l"/>
              </a:tabLst>
              <a:defRPr sz="2400" b="1">
                <a:solidFill>
                  <a:schemeClr val="tx1"/>
                </a:solidFill>
                <a:latin typeface="Arial" panose="020B0604020202020204" pitchFamily="34" charset="0"/>
                <a:ea typeface="宋体" panose="02010600030101010101" pitchFamily="2" charset="-122"/>
              </a:defRPr>
            </a:lvl2pPr>
            <a:lvl3pPr marL="1143000" indent="-228600">
              <a:tabLst>
                <a:tab pos="2800350" algn="l"/>
              </a:tabLst>
              <a:defRPr sz="2400" b="1">
                <a:solidFill>
                  <a:schemeClr val="tx1"/>
                </a:solidFill>
                <a:latin typeface="Arial" panose="020B0604020202020204" pitchFamily="34" charset="0"/>
                <a:ea typeface="宋体" panose="02010600030101010101" pitchFamily="2" charset="-122"/>
              </a:defRPr>
            </a:lvl3pPr>
            <a:lvl4pPr marL="1600200" indent="-228600">
              <a:tabLst>
                <a:tab pos="2800350" algn="l"/>
              </a:tabLst>
              <a:defRPr sz="2400" b="1">
                <a:solidFill>
                  <a:schemeClr val="tx1"/>
                </a:solidFill>
                <a:latin typeface="Arial" panose="020B0604020202020204" pitchFamily="34" charset="0"/>
                <a:ea typeface="宋体" panose="02010600030101010101" pitchFamily="2" charset="-122"/>
              </a:defRPr>
            </a:lvl4pPr>
            <a:lvl5pPr marL="2057400" indent="-228600">
              <a:tabLst>
                <a:tab pos="2800350" algn="l"/>
              </a:tabLst>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800350" algn="l"/>
              </a:tabLst>
              <a:defRPr sz="2400" b="1">
                <a:solidFill>
                  <a:schemeClr val="tx1"/>
                </a:solidFill>
                <a:latin typeface="Arial" panose="020B0604020202020204" pitchFamily="34" charset="0"/>
                <a:ea typeface="宋体" panose="02010600030101010101" pitchFamily="2" charset="-122"/>
              </a:defRPr>
            </a:lvl9pPr>
          </a:lstStyle>
          <a:p>
            <a:r>
              <a:rPr lang="en-US" altLang="zh-CN" sz="2000">
                <a:latin typeface="Bookman Old Style" panose="02050604050505020204" pitchFamily="18" charset="0"/>
              </a:rPr>
              <a:t>CREATE VIEW Customers AS</a:t>
            </a:r>
          </a:p>
          <a:p>
            <a:r>
              <a:rPr lang="en-US" altLang="zh-CN" sz="2000">
                <a:latin typeface="Bookman Old Style" panose="02050604050505020204" pitchFamily="18" charset="0"/>
              </a:rPr>
              <a:t>SELECT * </a:t>
            </a:r>
            <a:br>
              <a:rPr lang="en-US" altLang="zh-CN" sz="2000">
                <a:latin typeface="Bookman Old Style" panose="02050604050505020204" pitchFamily="18" charset="0"/>
              </a:rPr>
            </a:br>
            <a:r>
              <a:rPr lang="en-US" altLang="zh-CN" sz="2000">
                <a:latin typeface="Bookman Old Style" panose="02050604050505020204" pitchFamily="18" charset="0"/>
              </a:rPr>
              <a:t> FROM CustomersMex</a:t>
            </a:r>
            <a:br>
              <a:rPr lang="en-US" altLang="zh-CN" sz="2000">
                <a:latin typeface="Bookman Old Style" panose="02050604050505020204" pitchFamily="18" charset="0"/>
              </a:rPr>
            </a:br>
            <a:r>
              <a:rPr lang="en-US" altLang="zh-CN" sz="2000">
                <a:latin typeface="Bookman Old Style" panose="02050604050505020204" pitchFamily="18" charset="0"/>
              </a:rPr>
              <a:t>UNION</a:t>
            </a:r>
          </a:p>
          <a:p>
            <a:r>
              <a:rPr lang="en-US" altLang="zh-CN" sz="2000">
                <a:latin typeface="Bookman Old Style" panose="02050604050505020204" pitchFamily="18" charset="0"/>
              </a:rPr>
              <a:t>SELECT * </a:t>
            </a:r>
            <a:br>
              <a:rPr lang="en-US" altLang="zh-CN" sz="2000">
                <a:latin typeface="Bookman Old Style" panose="02050604050505020204" pitchFamily="18" charset="0"/>
              </a:rPr>
            </a:br>
            <a:r>
              <a:rPr lang="en-US" altLang="zh-CN" sz="2000">
                <a:latin typeface="Bookman Old Style" panose="02050604050505020204" pitchFamily="18" charset="0"/>
              </a:rPr>
              <a:t> FROM CustomersGer</a:t>
            </a:r>
          </a:p>
        </p:txBody>
      </p:sp>
      <p:grpSp>
        <p:nvGrpSpPr>
          <p:cNvPr id="82950" name="Group 5">
            <a:extLst>
              <a:ext uri="{FF2B5EF4-FFF2-40B4-BE49-F238E27FC236}">
                <a16:creationId xmlns:a16="http://schemas.microsoft.com/office/drawing/2014/main" id="{78BFB60E-F4D3-4107-B9B5-706472290C6C}"/>
              </a:ext>
            </a:extLst>
          </p:cNvPr>
          <p:cNvGrpSpPr>
            <a:grpSpLocks/>
          </p:cNvGrpSpPr>
          <p:nvPr/>
        </p:nvGrpSpPr>
        <p:grpSpPr bwMode="auto">
          <a:xfrm>
            <a:off x="344488" y="4005263"/>
            <a:ext cx="5365750" cy="1600200"/>
            <a:chOff x="528" y="2592"/>
            <a:chExt cx="3120" cy="1008"/>
          </a:xfrm>
        </p:grpSpPr>
        <p:sp>
          <p:nvSpPr>
            <p:cNvPr id="2672646" name="Rectangle 6">
              <a:extLst>
                <a:ext uri="{FF2B5EF4-FFF2-40B4-BE49-F238E27FC236}">
                  <a16:creationId xmlns:a16="http://schemas.microsoft.com/office/drawing/2014/main" id="{F40A1BCE-6937-3140-9E6B-96694E2784A8}"/>
                </a:ext>
              </a:extLst>
            </p:cNvPr>
            <p:cNvSpPr>
              <a:spLocks noChangeArrowheads="1"/>
            </p:cNvSpPr>
            <p:nvPr/>
          </p:nvSpPr>
          <p:spPr bwMode="auto">
            <a:xfrm>
              <a:off x="528" y="2592"/>
              <a:ext cx="3120"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altLang="zh-CN" sz="1800" i="1">
                  <a:solidFill>
                    <a:schemeClr val="bg1"/>
                  </a:solidFill>
                  <a:effectLst>
                    <a:outerShdw blurRad="38100" dist="38100" dir="2700000" algn="tl">
                      <a:srgbClr val="000000"/>
                    </a:outerShdw>
                  </a:effectLst>
                </a:rPr>
                <a:t>CustomersMex</a:t>
              </a:r>
            </a:p>
          </p:txBody>
        </p:sp>
        <p:sp>
          <p:nvSpPr>
            <p:cNvPr id="83005" name="Rectangle 7">
              <a:extLst>
                <a:ext uri="{FF2B5EF4-FFF2-40B4-BE49-F238E27FC236}">
                  <a16:creationId xmlns:a16="http://schemas.microsoft.com/office/drawing/2014/main" id="{8E08DBF2-F762-48F3-806F-1FD746FD9111}"/>
                </a:ext>
              </a:extLst>
            </p:cNvPr>
            <p:cNvSpPr>
              <a:spLocks noChangeArrowheads="1"/>
            </p:cNvSpPr>
            <p:nvPr/>
          </p:nvSpPr>
          <p:spPr bwMode="auto">
            <a:xfrm>
              <a:off x="528" y="2784"/>
              <a:ext cx="624"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600" i="1">
                  <a:latin typeface="Arial Narrow" panose="020B0606020202030204" pitchFamily="34" charset="0"/>
                </a:rPr>
                <a:t>CustomerID</a:t>
              </a:r>
            </a:p>
          </p:txBody>
        </p:sp>
        <p:sp>
          <p:nvSpPr>
            <p:cNvPr id="83006" name="Rectangle 8">
              <a:extLst>
                <a:ext uri="{FF2B5EF4-FFF2-40B4-BE49-F238E27FC236}">
                  <a16:creationId xmlns:a16="http://schemas.microsoft.com/office/drawing/2014/main" id="{56B9CB8D-185E-4C26-9A4B-8B2CCE5F06DF}"/>
                </a:ext>
              </a:extLst>
            </p:cNvPr>
            <p:cNvSpPr>
              <a:spLocks noChangeArrowheads="1"/>
            </p:cNvSpPr>
            <p:nvPr/>
          </p:nvSpPr>
          <p:spPr bwMode="auto">
            <a:xfrm>
              <a:off x="1152" y="2784"/>
              <a:ext cx="720"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600" i="1">
                  <a:latin typeface="Arial Narrow" panose="020B0606020202030204" pitchFamily="34" charset="0"/>
                </a:rPr>
                <a:t>CompanyName</a:t>
              </a:r>
            </a:p>
          </p:txBody>
        </p:sp>
        <p:sp>
          <p:nvSpPr>
            <p:cNvPr id="83007" name="Rectangle 9">
              <a:extLst>
                <a:ext uri="{FF2B5EF4-FFF2-40B4-BE49-F238E27FC236}">
                  <a16:creationId xmlns:a16="http://schemas.microsoft.com/office/drawing/2014/main" id="{85B304CA-2FA0-4312-A7A5-A0CFFF926099}"/>
                </a:ext>
              </a:extLst>
            </p:cNvPr>
            <p:cNvSpPr>
              <a:spLocks noChangeArrowheads="1"/>
            </p:cNvSpPr>
            <p:nvPr/>
          </p:nvSpPr>
          <p:spPr bwMode="auto">
            <a:xfrm>
              <a:off x="1872" y="2784"/>
              <a:ext cx="576"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600" i="1">
                  <a:latin typeface="Arial Narrow" panose="020B0606020202030204" pitchFamily="34" charset="0"/>
                </a:rPr>
                <a:t>Country</a:t>
              </a:r>
            </a:p>
          </p:txBody>
        </p:sp>
        <p:sp>
          <p:nvSpPr>
            <p:cNvPr id="83008" name="Rectangle 10">
              <a:extLst>
                <a:ext uri="{FF2B5EF4-FFF2-40B4-BE49-F238E27FC236}">
                  <a16:creationId xmlns:a16="http://schemas.microsoft.com/office/drawing/2014/main" id="{F589B695-A5EE-4C67-9F1A-4A9B983EFA1A}"/>
                </a:ext>
              </a:extLst>
            </p:cNvPr>
            <p:cNvSpPr>
              <a:spLocks noChangeArrowheads="1"/>
            </p:cNvSpPr>
            <p:nvPr/>
          </p:nvSpPr>
          <p:spPr bwMode="auto">
            <a:xfrm>
              <a:off x="2448" y="2784"/>
              <a:ext cx="864"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sz="1600" i="1">
                  <a:latin typeface="Arial Narrow" panose="020B0606020202030204" pitchFamily="34" charset="0"/>
                </a:rPr>
                <a:t>Phone</a:t>
              </a:r>
            </a:p>
          </p:txBody>
        </p:sp>
        <p:sp>
          <p:nvSpPr>
            <p:cNvPr id="83009" name="Rectangle 11">
              <a:extLst>
                <a:ext uri="{FF2B5EF4-FFF2-40B4-BE49-F238E27FC236}">
                  <a16:creationId xmlns:a16="http://schemas.microsoft.com/office/drawing/2014/main" id="{13F83144-470A-424A-875F-31ACC6590EDC}"/>
                </a:ext>
              </a:extLst>
            </p:cNvPr>
            <p:cNvSpPr>
              <a:spLocks noChangeArrowheads="1"/>
            </p:cNvSpPr>
            <p:nvPr/>
          </p:nvSpPr>
          <p:spPr bwMode="auto">
            <a:xfrm>
              <a:off x="3312" y="2784"/>
              <a:ext cx="336" cy="192"/>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sz="1600" b="0" i="1">
                  <a:solidFill>
                    <a:schemeClr val="bg1"/>
                  </a:solidFill>
                  <a:latin typeface="Arial Narrow" panose="020B0606020202030204" pitchFamily="34" charset="0"/>
                </a:rPr>
                <a:t>…</a:t>
              </a:r>
            </a:p>
          </p:txBody>
        </p:sp>
        <p:sp>
          <p:nvSpPr>
            <p:cNvPr id="83010" name="Rectangle 12">
              <a:extLst>
                <a:ext uri="{FF2B5EF4-FFF2-40B4-BE49-F238E27FC236}">
                  <a16:creationId xmlns:a16="http://schemas.microsoft.com/office/drawing/2014/main" id="{06A6E882-B37E-4FAF-B098-3BE59EA436A2}"/>
                </a:ext>
              </a:extLst>
            </p:cNvPr>
            <p:cNvSpPr>
              <a:spLocks noChangeArrowheads="1"/>
            </p:cNvSpPr>
            <p:nvPr/>
          </p:nvSpPr>
          <p:spPr bwMode="auto">
            <a:xfrm>
              <a:off x="528" y="2976"/>
              <a:ext cx="624"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en-US" altLang="zh-CN" sz="1800">
                  <a:latin typeface="Arial Narrow" panose="020B0606020202030204" pitchFamily="34" charset="0"/>
                </a:rPr>
                <a:t>ANATR</a:t>
              </a:r>
            </a:p>
            <a:p>
              <a:pPr algn="ctr">
                <a:lnSpc>
                  <a:spcPct val="110000"/>
                </a:lnSpc>
              </a:pPr>
              <a:r>
                <a:rPr lang="en-US" altLang="zh-CN" sz="1800">
                  <a:latin typeface="Arial Narrow" panose="020B0606020202030204" pitchFamily="34" charset="0"/>
                </a:rPr>
                <a:t>ANTON</a:t>
              </a:r>
            </a:p>
            <a:p>
              <a:pPr algn="ctr">
                <a:lnSpc>
                  <a:spcPct val="110000"/>
                </a:lnSpc>
              </a:pPr>
              <a:r>
                <a:rPr lang="en-US" altLang="zh-CN" sz="1800">
                  <a:latin typeface="Arial Narrow" panose="020B0606020202030204" pitchFamily="34" charset="0"/>
                </a:rPr>
                <a:t>CENTC</a:t>
              </a:r>
            </a:p>
          </p:txBody>
        </p:sp>
        <p:sp>
          <p:nvSpPr>
            <p:cNvPr id="83011" name="Rectangle 13">
              <a:extLst>
                <a:ext uri="{FF2B5EF4-FFF2-40B4-BE49-F238E27FC236}">
                  <a16:creationId xmlns:a16="http://schemas.microsoft.com/office/drawing/2014/main" id="{11F53742-8595-41E5-BD97-41424D6BD8BE}"/>
                </a:ext>
              </a:extLst>
            </p:cNvPr>
            <p:cNvSpPr>
              <a:spLocks noChangeArrowheads="1"/>
            </p:cNvSpPr>
            <p:nvPr/>
          </p:nvSpPr>
          <p:spPr bwMode="auto">
            <a:xfrm>
              <a:off x="1152" y="2976"/>
              <a:ext cx="720"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800">
                  <a:latin typeface="Arial Narrow" panose="020B0606020202030204" pitchFamily="34" charset="0"/>
                </a:rPr>
                <a:t>Ana Trujill…</a:t>
              </a:r>
            </a:p>
            <a:p>
              <a:pPr>
                <a:lnSpc>
                  <a:spcPct val="110000"/>
                </a:lnSpc>
              </a:pPr>
              <a:r>
                <a:rPr lang="en-US" altLang="zh-CN" sz="1800">
                  <a:latin typeface="Arial Narrow" panose="020B0606020202030204" pitchFamily="34" charset="0"/>
                </a:rPr>
                <a:t>Antonio M…</a:t>
              </a:r>
            </a:p>
            <a:p>
              <a:pPr>
                <a:lnSpc>
                  <a:spcPct val="110000"/>
                </a:lnSpc>
              </a:pPr>
              <a:r>
                <a:rPr lang="en-US" altLang="zh-CN" sz="1800">
                  <a:latin typeface="Arial Narrow" panose="020B0606020202030204" pitchFamily="34" charset="0"/>
                </a:rPr>
                <a:t>Centro Co…</a:t>
              </a:r>
            </a:p>
          </p:txBody>
        </p:sp>
        <p:sp>
          <p:nvSpPr>
            <p:cNvPr id="83012" name="Rectangle 14">
              <a:extLst>
                <a:ext uri="{FF2B5EF4-FFF2-40B4-BE49-F238E27FC236}">
                  <a16:creationId xmlns:a16="http://schemas.microsoft.com/office/drawing/2014/main" id="{BA493892-9767-4A69-85FB-3B021CCB2F8B}"/>
                </a:ext>
              </a:extLst>
            </p:cNvPr>
            <p:cNvSpPr>
              <a:spLocks noChangeArrowheads="1"/>
            </p:cNvSpPr>
            <p:nvPr/>
          </p:nvSpPr>
          <p:spPr bwMode="auto">
            <a:xfrm>
              <a:off x="1872" y="2976"/>
              <a:ext cx="576"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1800">
                  <a:latin typeface="Arial Narrow" panose="020B0606020202030204" pitchFamily="34" charset="0"/>
                </a:rPr>
                <a:t>Mexico</a:t>
              </a:r>
            </a:p>
            <a:p>
              <a:pPr>
                <a:lnSpc>
                  <a:spcPct val="110000"/>
                </a:lnSpc>
              </a:pPr>
              <a:r>
                <a:rPr lang="en-US" altLang="zh-CN" sz="1800">
                  <a:latin typeface="Arial Narrow" panose="020B0606020202030204" pitchFamily="34" charset="0"/>
                </a:rPr>
                <a:t>Mexico</a:t>
              </a:r>
            </a:p>
            <a:p>
              <a:pPr>
                <a:lnSpc>
                  <a:spcPct val="110000"/>
                </a:lnSpc>
              </a:pPr>
              <a:r>
                <a:rPr lang="en-US" altLang="zh-CN" sz="1800">
                  <a:latin typeface="Arial Narrow" panose="020B0606020202030204" pitchFamily="34" charset="0"/>
                </a:rPr>
                <a:t>Mexico</a:t>
              </a:r>
            </a:p>
          </p:txBody>
        </p:sp>
        <p:sp>
          <p:nvSpPr>
            <p:cNvPr id="83013" name="Rectangle 15">
              <a:extLst>
                <a:ext uri="{FF2B5EF4-FFF2-40B4-BE49-F238E27FC236}">
                  <a16:creationId xmlns:a16="http://schemas.microsoft.com/office/drawing/2014/main" id="{DBBBAE00-8849-4703-9774-F58CB00A9D30}"/>
                </a:ext>
              </a:extLst>
            </p:cNvPr>
            <p:cNvSpPr>
              <a:spLocks noChangeArrowheads="1"/>
            </p:cNvSpPr>
            <p:nvPr/>
          </p:nvSpPr>
          <p:spPr bwMode="auto">
            <a:xfrm>
              <a:off x="2448" y="2976"/>
              <a:ext cx="864" cy="624"/>
            </a:xfrm>
            <a:prstGeom prst="rect">
              <a:avLst/>
            </a:prstGeom>
            <a:solidFill>
              <a:schemeClr val="tx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sz="1800" b="0">
                  <a:solidFill>
                    <a:schemeClr val="bg1"/>
                  </a:solidFill>
                  <a:latin typeface="Arial Narrow" panose="020B0606020202030204" pitchFamily="34" charset="0"/>
                </a:rPr>
                <a:t>(5) 555-4729</a:t>
              </a:r>
            </a:p>
            <a:p>
              <a:pPr>
                <a:lnSpc>
                  <a:spcPct val="110000"/>
                </a:lnSpc>
              </a:pPr>
              <a:r>
                <a:rPr lang="zh-CN" altLang="en-US" sz="1800" b="0">
                  <a:solidFill>
                    <a:schemeClr val="bg1"/>
                  </a:solidFill>
                  <a:latin typeface="Arial Narrow" panose="020B0606020202030204" pitchFamily="34" charset="0"/>
                </a:rPr>
                <a:t>(5) 555-3932</a:t>
              </a:r>
            </a:p>
            <a:p>
              <a:pPr>
                <a:lnSpc>
                  <a:spcPct val="110000"/>
                </a:lnSpc>
              </a:pPr>
              <a:r>
                <a:rPr lang="zh-CN" altLang="en-US" sz="1800" b="0">
                  <a:solidFill>
                    <a:schemeClr val="bg1"/>
                  </a:solidFill>
                  <a:latin typeface="Arial Narrow" panose="020B0606020202030204" pitchFamily="34" charset="0"/>
                </a:rPr>
                <a:t>(5) 555-3392</a:t>
              </a:r>
            </a:p>
          </p:txBody>
        </p:sp>
        <p:sp>
          <p:nvSpPr>
            <p:cNvPr id="83014" name="Rectangle 16">
              <a:extLst>
                <a:ext uri="{FF2B5EF4-FFF2-40B4-BE49-F238E27FC236}">
                  <a16:creationId xmlns:a16="http://schemas.microsoft.com/office/drawing/2014/main" id="{9AB58FF8-6720-4222-973C-75543478755C}"/>
                </a:ext>
              </a:extLst>
            </p:cNvPr>
            <p:cNvSpPr>
              <a:spLocks noChangeArrowheads="1"/>
            </p:cNvSpPr>
            <p:nvPr/>
          </p:nvSpPr>
          <p:spPr bwMode="auto">
            <a:xfrm>
              <a:off x="3312" y="2976"/>
              <a:ext cx="336" cy="624"/>
            </a:xfrm>
            <a:prstGeom prst="rect">
              <a:avLst/>
            </a:prstGeom>
            <a:solidFill>
              <a:schemeClr val="tx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1800" b="0">
                  <a:solidFill>
                    <a:schemeClr val="bg1"/>
                  </a:solidFill>
                  <a:latin typeface="Arial Narrow" panose="020B0606020202030204" pitchFamily="34" charset="0"/>
                </a:rPr>
                <a:t>~~~</a:t>
              </a:r>
            </a:p>
            <a:p>
              <a:pPr algn="ctr">
                <a:lnSpc>
                  <a:spcPct val="110000"/>
                </a:lnSpc>
              </a:pPr>
              <a:r>
                <a:rPr lang="zh-CN" altLang="en-US" sz="1800" b="0">
                  <a:solidFill>
                    <a:schemeClr val="bg1"/>
                  </a:solidFill>
                  <a:latin typeface="Arial Narrow" panose="020B0606020202030204" pitchFamily="34" charset="0"/>
                </a:rPr>
                <a:t>~~~</a:t>
              </a:r>
            </a:p>
            <a:p>
              <a:pPr algn="ctr">
                <a:lnSpc>
                  <a:spcPct val="110000"/>
                </a:lnSpc>
              </a:pPr>
              <a:r>
                <a:rPr lang="zh-CN" altLang="en-US" sz="1800" b="0">
                  <a:solidFill>
                    <a:schemeClr val="bg1"/>
                  </a:solidFill>
                  <a:latin typeface="Arial Narrow" panose="020B0606020202030204" pitchFamily="34" charset="0"/>
                </a:rPr>
                <a:t>~~~</a:t>
              </a:r>
            </a:p>
          </p:txBody>
        </p:sp>
        <p:grpSp>
          <p:nvGrpSpPr>
            <p:cNvPr id="83015" name="Group 17">
              <a:extLst>
                <a:ext uri="{FF2B5EF4-FFF2-40B4-BE49-F238E27FC236}">
                  <a16:creationId xmlns:a16="http://schemas.microsoft.com/office/drawing/2014/main" id="{7CCE3CF3-5BDC-4E61-90FB-2BBB0C924B3F}"/>
                </a:ext>
              </a:extLst>
            </p:cNvPr>
            <p:cNvGrpSpPr>
              <a:grpSpLocks/>
            </p:cNvGrpSpPr>
            <p:nvPr/>
          </p:nvGrpSpPr>
          <p:grpSpPr bwMode="auto">
            <a:xfrm>
              <a:off x="528" y="2976"/>
              <a:ext cx="3120" cy="624"/>
              <a:chOff x="2160" y="2016"/>
              <a:chExt cx="3120" cy="624"/>
            </a:xfrm>
          </p:grpSpPr>
          <p:sp>
            <p:nvSpPr>
              <p:cNvPr id="83016" name="Rectangle 18">
                <a:extLst>
                  <a:ext uri="{FF2B5EF4-FFF2-40B4-BE49-F238E27FC236}">
                    <a16:creationId xmlns:a16="http://schemas.microsoft.com/office/drawing/2014/main" id="{22671787-F3F0-4A4D-8B4C-95EFF1234332}"/>
                  </a:ext>
                </a:extLst>
              </p:cNvPr>
              <p:cNvSpPr>
                <a:spLocks noChangeArrowheads="1"/>
              </p:cNvSpPr>
              <p:nvPr/>
            </p:nvSpPr>
            <p:spPr bwMode="auto">
              <a:xfrm>
                <a:off x="2160" y="2016"/>
                <a:ext cx="624"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3017" name="Rectangle 19">
                <a:extLst>
                  <a:ext uri="{FF2B5EF4-FFF2-40B4-BE49-F238E27FC236}">
                    <a16:creationId xmlns:a16="http://schemas.microsoft.com/office/drawing/2014/main" id="{D286A6A0-E61A-44D3-90AE-EF16C6EBBB49}"/>
                  </a:ext>
                </a:extLst>
              </p:cNvPr>
              <p:cNvSpPr>
                <a:spLocks noChangeArrowheads="1"/>
              </p:cNvSpPr>
              <p:nvPr/>
            </p:nvSpPr>
            <p:spPr bwMode="auto">
              <a:xfrm>
                <a:off x="2784" y="2016"/>
                <a:ext cx="720"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3018" name="Rectangle 20">
                <a:extLst>
                  <a:ext uri="{FF2B5EF4-FFF2-40B4-BE49-F238E27FC236}">
                    <a16:creationId xmlns:a16="http://schemas.microsoft.com/office/drawing/2014/main" id="{359E2CFD-8F49-4F1A-9CEF-9BE5520A79EC}"/>
                  </a:ext>
                </a:extLst>
              </p:cNvPr>
              <p:cNvSpPr>
                <a:spLocks noChangeArrowheads="1"/>
              </p:cNvSpPr>
              <p:nvPr/>
            </p:nvSpPr>
            <p:spPr bwMode="auto">
              <a:xfrm>
                <a:off x="3504" y="2016"/>
                <a:ext cx="57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a:latin typeface="Arial Narrow" panose="020B0606020202030204" pitchFamily="34" charset="0"/>
                </a:endParaRPr>
              </a:p>
            </p:txBody>
          </p:sp>
          <p:sp>
            <p:nvSpPr>
              <p:cNvPr id="83019" name="Rectangle 21">
                <a:extLst>
                  <a:ext uri="{FF2B5EF4-FFF2-40B4-BE49-F238E27FC236}">
                    <a16:creationId xmlns:a16="http://schemas.microsoft.com/office/drawing/2014/main" id="{F85CD144-21C6-43E8-8BEE-B70C52140BFD}"/>
                  </a:ext>
                </a:extLst>
              </p:cNvPr>
              <p:cNvSpPr>
                <a:spLocks noChangeArrowheads="1"/>
              </p:cNvSpPr>
              <p:nvPr/>
            </p:nvSpPr>
            <p:spPr bwMode="auto">
              <a:xfrm>
                <a:off x="4080" y="2016"/>
                <a:ext cx="864"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a:latin typeface="Arial Narrow" panose="020B0606020202030204" pitchFamily="34" charset="0"/>
                </a:endParaRPr>
              </a:p>
            </p:txBody>
          </p:sp>
          <p:sp>
            <p:nvSpPr>
              <p:cNvPr id="83020" name="Rectangle 22">
                <a:extLst>
                  <a:ext uri="{FF2B5EF4-FFF2-40B4-BE49-F238E27FC236}">
                    <a16:creationId xmlns:a16="http://schemas.microsoft.com/office/drawing/2014/main" id="{B99D7780-2D6B-4864-943B-8748344986DF}"/>
                  </a:ext>
                </a:extLst>
              </p:cNvPr>
              <p:cNvSpPr>
                <a:spLocks noChangeArrowheads="1"/>
              </p:cNvSpPr>
              <p:nvPr/>
            </p:nvSpPr>
            <p:spPr bwMode="auto">
              <a:xfrm>
                <a:off x="4944" y="2016"/>
                <a:ext cx="33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grpSp>
      </p:grpSp>
      <p:grpSp>
        <p:nvGrpSpPr>
          <p:cNvPr id="82951" name="Group 23">
            <a:extLst>
              <a:ext uri="{FF2B5EF4-FFF2-40B4-BE49-F238E27FC236}">
                <a16:creationId xmlns:a16="http://schemas.microsoft.com/office/drawing/2014/main" id="{FA94A1A8-E9C3-4238-89C5-37549B92871B}"/>
              </a:ext>
            </a:extLst>
          </p:cNvPr>
          <p:cNvGrpSpPr>
            <a:grpSpLocks/>
          </p:cNvGrpSpPr>
          <p:nvPr/>
        </p:nvGrpSpPr>
        <p:grpSpPr bwMode="auto">
          <a:xfrm>
            <a:off x="3524250" y="4473575"/>
            <a:ext cx="6381750" cy="1835150"/>
            <a:chOff x="2064" y="2832"/>
            <a:chExt cx="3120" cy="1008"/>
          </a:xfrm>
        </p:grpSpPr>
        <p:sp>
          <p:nvSpPr>
            <p:cNvPr id="2672664" name="Rectangle 24">
              <a:extLst>
                <a:ext uri="{FF2B5EF4-FFF2-40B4-BE49-F238E27FC236}">
                  <a16:creationId xmlns:a16="http://schemas.microsoft.com/office/drawing/2014/main" id="{F9830576-FEBA-6748-8F27-596210089C57}"/>
                </a:ext>
              </a:extLst>
            </p:cNvPr>
            <p:cNvSpPr>
              <a:spLocks noChangeArrowheads="1"/>
            </p:cNvSpPr>
            <p:nvPr/>
          </p:nvSpPr>
          <p:spPr bwMode="auto">
            <a:xfrm>
              <a:off x="2064" y="2832"/>
              <a:ext cx="3120" cy="192"/>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altLang="zh-CN" i="1">
                  <a:solidFill>
                    <a:schemeClr val="bg1"/>
                  </a:solidFill>
                  <a:effectLst>
                    <a:outerShdw blurRad="38100" dist="38100" dir="2700000" algn="tl">
                      <a:srgbClr val="000000"/>
                    </a:outerShdw>
                  </a:effectLst>
                </a:rPr>
                <a:t>CustomersGer</a:t>
              </a:r>
            </a:p>
          </p:txBody>
        </p:sp>
        <p:sp>
          <p:nvSpPr>
            <p:cNvPr id="82988" name="Rectangle 25">
              <a:extLst>
                <a:ext uri="{FF2B5EF4-FFF2-40B4-BE49-F238E27FC236}">
                  <a16:creationId xmlns:a16="http://schemas.microsoft.com/office/drawing/2014/main" id="{30473CF0-BCFC-4EA7-BE1C-AAEFF5097416}"/>
                </a:ext>
              </a:extLst>
            </p:cNvPr>
            <p:cNvSpPr>
              <a:spLocks noChangeArrowheads="1"/>
            </p:cNvSpPr>
            <p:nvPr/>
          </p:nvSpPr>
          <p:spPr bwMode="auto">
            <a:xfrm>
              <a:off x="2064" y="3024"/>
              <a:ext cx="624"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000" i="1">
                  <a:latin typeface="Arial Narrow" panose="020B0606020202030204" pitchFamily="34" charset="0"/>
                </a:rPr>
                <a:t>CustomerID</a:t>
              </a:r>
            </a:p>
          </p:txBody>
        </p:sp>
        <p:sp>
          <p:nvSpPr>
            <p:cNvPr id="82989" name="Rectangle 26">
              <a:extLst>
                <a:ext uri="{FF2B5EF4-FFF2-40B4-BE49-F238E27FC236}">
                  <a16:creationId xmlns:a16="http://schemas.microsoft.com/office/drawing/2014/main" id="{ED761FF7-D713-4436-8DF9-E106ADB456A7}"/>
                </a:ext>
              </a:extLst>
            </p:cNvPr>
            <p:cNvSpPr>
              <a:spLocks noChangeArrowheads="1"/>
            </p:cNvSpPr>
            <p:nvPr/>
          </p:nvSpPr>
          <p:spPr bwMode="auto">
            <a:xfrm>
              <a:off x="2688" y="3024"/>
              <a:ext cx="720"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000" i="1">
                  <a:latin typeface="Arial Narrow" panose="020B0606020202030204" pitchFamily="34" charset="0"/>
                </a:rPr>
                <a:t>CompanyName</a:t>
              </a:r>
            </a:p>
          </p:txBody>
        </p:sp>
        <p:sp>
          <p:nvSpPr>
            <p:cNvPr id="82990" name="Rectangle 27">
              <a:extLst>
                <a:ext uri="{FF2B5EF4-FFF2-40B4-BE49-F238E27FC236}">
                  <a16:creationId xmlns:a16="http://schemas.microsoft.com/office/drawing/2014/main" id="{4F14E9CA-B286-4BD9-BDDF-368DD2C10E8D}"/>
                </a:ext>
              </a:extLst>
            </p:cNvPr>
            <p:cNvSpPr>
              <a:spLocks noChangeArrowheads="1"/>
            </p:cNvSpPr>
            <p:nvPr/>
          </p:nvSpPr>
          <p:spPr bwMode="auto">
            <a:xfrm>
              <a:off x="3408" y="3024"/>
              <a:ext cx="576"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i="1">
                  <a:latin typeface="Arial Narrow" panose="020B0606020202030204" pitchFamily="34" charset="0"/>
                </a:rPr>
                <a:t>Country</a:t>
              </a:r>
            </a:p>
          </p:txBody>
        </p:sp>
        <p:sp>
          <p:nvSpPr>
            <p:cNvPr id="82991" name="Rectangle 28">
              <a:extLst>
                <a:ext uri="{FF2B5EF4-FFF2-40B4-BE49-F238E27FC236}">
                  <a16:creationId xmlns:a16="http://schemas.microsoft.com/office/drawing/2014/main" id="{7D1555F4-9A17-410E-95AD-AE1C40778775}"/>
                </a:ext>
              </a:extLst>
            </p:cNvPr>
            <p:cNvSpPr>
              <a:spLocks noChangeArrowheads="1"/>
            </p:cNvSpPr>
            <p:nvPr/>
          </p:nvSpPr>
          <p:spPr bwMode="auto">
            <a:xfrm>
              <a:off x="3984" y="3024"/>
              <a:ext cx="864"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i="1">
                  <a:latin typeface="Arial Narrow" panose="020B0606020202030204" pitchFamily="34" charset="0"/>
                </a:rPr>
                <a:t>Phone</a:t>
              </a:r>
            </a:p>
          </p:txBody>
        </p:sp>
        <p:sp>
          <p:nvSpPr>
            <p:cNvPr id="82992" name="Rectangle 29">
              <a:extLst>
                <a:ext uri="{FF2B5EF4-FFF2-40B4-BE49-F238E27FC236}">
                  <a16:creationId xmlns:a16="http://schemas.microsoft.com/office/drawing/2014/main" id="{2794DA64-B956-4846-9B39-AF8F8A45FB33}"/>
                </a:ext>
              </a:extLst>
            </p:cNvPr>
            <p:cNvSpPr>
              <a:spLocks noChangeArrowheads="1"/>
            </p:cNvSpPr>
            <p:nvPr/>
          </p:nvSpPr>
          <p:spPr bwMode="auto">
            <a:xfrm>
              <a:off x="4848" y="3024"/>
              <a:ext cx="336" cy="192"/>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i="1">
                  <a:latin typeface="Arial Narrow" panose="020B0606020202030204" pitchFamily="34" charset="0"/>
                </a:rPr>
                <a:t>…</a:t>
              </a:r>
            </a:p>
          </p:txBody>
        </p:sp>
        <p:sp>
          <p:nvSpPr>
            <p:cNvPr id="82993" name="Rectangle 30">
              <a:extLst>
                <a:ext uri="{FF2B5EF4-FFF2-40B4-BE49-F238E27FC236}">
                  <a16:creationId xmlns:a16="http://schemas.microsoft.com/office/drawing/2014/main" id="{973584DE-557F-4BFD-8263-6162A686D902}"/>
                </a:ext>
              </a:extLst>
            </p:cNvPr>
            <p:cNvSpPr>
              <a:spLocks noChangeArrowheads="1"/>
            </p:cNvSpPr>
            <p:nvPr/>
          </p:nvSpPr>
          <p:spPr bwMode="auto">
            <a:xfrm>
              <a:off x="2064" y="3216"/>
              <a:ext cx="624"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en-US" altLang="zh-CN">
                  <a:latin typeface="Arial Narrow" panose="020B0606020202030204" pitchFamily="34" charset="0"/>
                </a:rPr>
                <a:t>ALFKI</a:t>
              </a:r>
            </a:p>
            <a:p>
              <a:pPr algn="ctr"/>
              <a:r>
                <a:rPr lang="en-US" altLang="zh-CN">
                  <a:latin typeface="Arial Narrow" panose="020B0606020202030204" pitchFamily="34" charset="0"/>
                </a:rPr>
                <a:t>BLAUS</a:t>
              </a:r>
            </a:p>
            <a:p>
              <a:pPr algn="ctr"/>
              <a:r>
                <a:rPr lang="en-US" altLang="zh-CN">
                  <a:latin typeface="Arial Narrow" panose="020B0606020202030204" pitchFamily="34" charset="0"/>
                </a:rPr>
                <a:t>DRACD</a:t>
              </a:r>
            </a:p>
          </p:txBody>
        </p:sp>
        <p:sp>
          <p:nvSpPr>
            <p:cNvPr id="82994" name="Rectangle 31">
              <a:extLst>
                <a:ext uri="{FF2B5EF4-FFF2-40B4-BE49-F238E27FC236}">
                  <a16:creationId xmlns:a16="http://schemas.microsoft.com/office/drawing/2014/main" id="{7C0C2B49-7C2D-42E7-A0D5-067A28AA065B}"/>
                </a:ext>
              </a:extLst>
            </p:cNvPr>
            <p:cNvSpPr>
              <a:spLocks noChangeArrowheads="1"/>
            </p:cNvSpPr>
            <p:nvPr/>
          </p:nvSpPr>
          <p:spPr bwMode="auto">
            <a:xfrm>
              <a:off x="2688" y="3216"/>
              <a:ext cx="720"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a:latin typeface="Arial Narrow" panose="020B0606020202030204" pitchFamily="34" charset="0"/>
                </a:rPr>
                <a:t>Alfreds Fu…</a:t>
              </a:r>
            </a:p>
            <a:p>
              <a:pPr>
                <a:lnSpc>
                  <a:spcPct val="90000"/>
                </a:lnSpc>
              </a:pPr>
              <a:r>
                <a:rPr lang="en-US" altLang="zh-CN">
                  <a:latin typeface="Arial Narrow" panose="020B0606020202030204" pitchFamily="34" charset="0"/>
                </a:rPr>
                <a:t>Blauer Se…</a:t>
              </a:r>
            </a:p>
            <a:p>
              <a:pPr>
                <a:lnSpc>
                  <a:spcPct val="90000"/>
                </a:lnSpc>
              </a:pPr>
              <a:r>
                <a:rPr lang="en-US" altLang="zh-CN">
                  <a:latin typeface="Arial Narrow" panose="020B0606020202030204" pitchFamily="34" charset="0"/>
                </a:rPr>
                <a:t>Drachenb…</a:t>
              </a:r>
            </a:p>
          </p:txBody>
        </p:sp>
        <p:sp>
          <p:nvSpPr>
            <p:cNvPr id="82995" name="Rectangle 32">
              <a:extLst>
                <a:ext uri="{FF2B5EF4-FFF2-40B4-BE49-F238E27FC236}">
                  <a16:creationId xmlns:a16="http://schemas.microsoft.com/office/drawing/2014/main" id="{CEE54AC9-C4F2-44C8-A11F-B4418C6F2548}"/>
                </a:ext>
              </a:extLst>
            </p:cNvPr>
            <p:cNvSpPr>
              <a:spLocks noChangeArrowheads="1"/>
            </p:cNvSpPr>
            <p:nvPr/>
          </p:nvSpPr>
          <p:spPr bwMode="auto">
            <a:xfrm>
              <a:off x="3408" y="3216"/>
              <a:ext cx="576"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a:latin typeface="Arial Narrow" panose="020B0606020202030204" pitchFamily="34" charset="0"/>
                </a:rPr>
                <a:t>Germany</a:t>
              </a:r>
              <a:br>
                <a:rPr lang="en-US" altLang="zh-CN">
                  <a:latin typeface="Arial Narrow" panose="020B0606020202030204" pitchFamily="34" charset="0"/>
                </a:rPr>
              </a:br>
              <a:r>
                <a:rPr lang="en-US" altLang="zh-CN">
                  <a:latin typeface="Arial Narrow" panose="020B0606020202030204" pitchFamily="34" charset="0"/>
                </a:rPr>
                <a:t>Germany</a:t>
              </a:r>
            </a:p>
            <a:p>
              <a:pPr>
                <a:lnSpc>
                  <a:spcPct val="90000"/>
                </a:lnSpc>
              </a:pPr>
              <a:r>
                <a:rPr lang="en-US" altLang="zh-CN">
                  <a:latin typeface="Arial Narrow" panose="020B0606020202030204" pitchFamily="34" charset="0"/>
                </a:rPr>
                <a:t>Germany</a:t>
              </a:r>
            </a:p>
          </p:txBody>
        </p:sp>
        <p:sp>
          <p:nvSpPr>
            <p:cNvPr id="82996" name="Rectangle 33">
              <a:extLst>
                <a:ext uri="{FF2B5EF4-FFF2-40B4-BE49-F238E27FC236}">
                  <a16:creationId xmlns:a16="http://schemas.microsoft.com/office/drawing/2014/main" id="{6F18CDA8-36CF-479A-804D-E10DAA8BB9B3}"/>
                </a:ext>
              </a:extLst>
            </p:cNvPr>
            <p:cNvSpPr>
              <a:spLocks noChangeArrowheads="1"/>
            </p:cNvSpPr>
            <p:nvPr/>
          </p:nvSpPr>
          <p:spPr bwMode="auto">
            <a:xfrm>
              <a:off x="3984" y="3216"/>
              <a:ext cx="864"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latin typeface="Arial Narrow" panose="020B0606020202030204" pitchFamily="34" charset="0"/>
                </a:rPr>
                <a:t>030-0074321</a:t>
              </a:r>
            </a:p>
            <a:p>
              <a:pPr>
                <a:lnSpc>
                  <a:spcPct val="90000"/>
                </a:lnSpc>
              </a:pPr>
              <a:r>
                <a:rPr lang="zh-CN" altLang="en-US">
                  <a:latin typeface="Arial Narrow" panose="020B0606020202030204" pitchFamily="34" charset="0"/>
                </a:rPr>
                <a:t>0621-08460</a:t>
              </a:r>
            </a:p>
            <a:p>
              <a:pPr>
                <a:lnSpc>
                  <a:spcPct val="90000"/>
                </a:lnSpc>
              </a:pPr>
              <a:r>
                <a:rPr lang="zh-CN" altLang="en-US">
                  <a:latin typeface="Arial Narrow" panose="020B0606020202030204" pitchFamily="34" charset="0"/>
                </a:rPr>
                <a:t>0241-039123</a:t>
              </a:r>
            </a:p>
          </p:txBody>
        </p:sp>
        <p:sp>
          <p:nvSpPr>
            <p:cNvPr id="82997" name="Rectangle 34">
              <a:extLst>
                <a:ext uri="{FF2B5EF4-FFF2-40B4-BE49-F238E27FC236}">
                  <a16:creationId xmlns:a16="http://schemas.microsoft.com/office/drawing/2014/main" id="{2FBDFE19-47D2-4D95-B052-95544B73B2C1}"/>
                </a:ext>
              </a:extLst>
            </p:cNvPr>
            <p:cNvSpPr>
              <a:spLocks noChangeArrowheads="1"/>
            </p:cNvSpPr>
            <p:nvPr/>
          </p:nvSpPr>
          <p:spPr bwMode="auto">
            <a:xfrm>
              <a:off x="4848" y="3216"/>
              <a:ext cx="336"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a:latin typeface="Arial Narrow" panose="020B0606020202030204" pitchFamily="34" charset="0"/>
                </a:rPr>
                <a:t>~~~</a:t>
              </a:r>
            </a:p>
            <a:p>
              <a:pPr algn="ctr">
                <a:lnSpc>
                  <a:spcPct val="90000"/>
                </a:lnSpc>
              </a:pPr>
              <a:r>
                <a:rPr lang="zh-CN" altLang="en-US">
                  <a:latin typeface="Arial Narrow" panose="020B0606020202030204" pitchFamily="34" charset="0"/>
                </a:rPr>
                <a:t>~~~</a:t>
              </a:r>
            </a:p>
            <a:p>
              <a:pPr algn="ctr">
                <a:lnSpc>
                  <a:spcPct val="90000"/>
                </a:lnSpc>
              </a:pPr>
              <a:r>
                <a:rPr lang="zh-CN" altLang="en-US">
                  <a:latin typeface="Arial Narrow" panose="020B0606020202030204" pitchFamily="34" charset="0"/>
                </a:rPr>
                <a:t>~~~</a:t>
              </a:r>
            </a:p>
          </p:txBody>
        </p:sp>
        <p:grpSp>
          <p:nvGrpSpPr>
            <p:cNvPr id="82998" name="Group 35">
              <a:extLst>
                <a:ext uri="{FF2B5EF4-FFF2-40B4-BE49-F238E27FC236}">
                  <a16:creationId xmlns:a16="http://schemas.microsoft.com/office/drawing/2014/main" id="{A3649308-FC8A-4969-9353-6232E48FEDBB}"/>
                </a:ext>
              </a:extLst>
            </p:cNvPr>
            <p:cNvGrpSpPr>
              <a:grpSpLocks/>
            </p:cNvGrpSpPr>
            <p:nvPr/>
          </p:nvGrpSpPr>
          <p:grpSpPr bwMode="auto">
            <a:xfrm>
              <a:off x="2064" y="3216"/>
              <a:ext cx="3120" cy="624"/>
              <a:chOff x="2160" y="2016"/>
              <a:chExt cx="3120" cy="624"/>
            </a:xfrm>
          </p:grpSpPr>
          <p:sp>
            <p:nvSpPr>
              <p:cNvPr id="82999" name="Rectangle 36">
                <a:extLst>
                  <a:ext uri="{FF2B5EF4-FFF2-40B4-BE49-F238E27FC236}">
                    <a16:creationId xmlns:a16="http://schemas.microsoft.com/office/drawing/2014/main" id="{1951B47A-759A-4F4C-A2D1-6C96DA976FE0}"/>
                  </a:ext>
                </a:extLst>
              </p:cNvPr>
              <p:cNvSpPr>
                <a:spLocks noChangeArrowheads="1"/>
              </p:cNvSpPr>
              <p:nvPr/>
            </p:nvSpPr>
            <p:spPr bwMode="auto">
              <a:xfrm>
                <a:off x="2160" y="2016"/>
                <a:ext cx="624"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endParaRPr lang="zh-CN" altLang="en-US" b="0">
                  <a:latin typeface="Arial Narrow" panose="020B0606020202030204" pitchFamily="34" charset="0"/>
                </a:endParaRPr>
              </a:p>
            </p:txBody>
          </p:sp>
          <p:sp>
            <p:nvSpPr>
              <p:cNvPr id="83000" name="Rectangle 37">
                <a:extLst>
                  <a:ext uri="{FF2B5EF4-FFF2-40B4-BE49-F238E27FC236}">
                    <a16:creationId xmlns:a16="http://schemas.microsoft.com/office/drawing/2014/main" id="{405B2BB1-222E-4ED9-89AE-7484854D08FF}"/>
                  </a:ext>
                </a:extLst>
              </p:cNvPr>
              <p:cNvSpPr>
                <a:spLocks noChangeArrowheads="1"/>
              </p:cNvSpPr>
              <p:nvPr/>
            </p:nvSpPr>
            <p:spPr bwMode="auto">
              <a:xfrm>
                <a:off x="2784" y="2016"/>
                <a:ext cx="720"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b="0">
                  <a:solidFill>
                    <a:schemeClr val="bg1"/>
                  </a:solidFill>
                  <a:latin typeface="Arial Narrow" panose="020B0606020202030204" pitchFamily="34" charset="0"/>
                </a:endParaRPr>
              </a:p>
            </p:txBody>
          </p:sp>
          <p:sp>
            <p:nvSpPr>
              <p:cNvPr id="83001" name="Rectangle 38">
                <a:extLst>
                  <a:ext uri="{FF2B5EF4-FFF2-40B4-BE49-F238E27FC236}">
                    <a16:creationId xmlns:a16="http://schemas.microsoft.com/office/drawing/2014/main" id="{25280BE2-60BB-416D-BF93-E0B07B272AE4}"/>
                  </a:ext>
                </a:extLst>
              </p:cNvPr>
              <p:cNvSpPr>
                <a:spLocks noChangeArrowheads="1"/>
              </p:cNvSpPr>
              <p:nvPr/>
            </p:nvSpPr>
            <p:spPr bwMode="auto">
              <a:xfrm>
                <a:off x="3504" y="2016"/>
                <a:ext cx="57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b="0">
                  <a:solidFill>
                    <a:schemeClr val="bg1"/>
                  </a:solidFill>
                  <a:latin typeface="Arial Narrow" panose="020B0606020202030204" pitchFamily="34" charset="0"/>
                </a:endParaRPr>
              </a:p>
            </p:txBody>
          </p:sp>
          <p:sp>
            <p:nvSpPr>
              <p:cNvPr id="83002" name="Rectangle 39">
                <a:extLst>
                  <a:ext uri="{FF2B5EF4-FFF2-40B4-BE49-F238E27FC236}">
                    <a16:creationId xmlns:a16="http://schemas.microsoft.com/office/drawing/2014/main" id="{43CC36A4-D47D-4DC0-B85D-343B6959214D}"/>
                  </a:ext>
                </a:extLst>
              </p:cNvPr>
              <p:cNvSpPr>
                <a:spLocks noChangeArrowheads="1"/>
              </p:cNvSpPr>
              <p:nvPr/>
            </p:nvSpPr>
            <p:spPr bwMode="auto">
              <a:xfrm>
                <a:off x="4080" y="2016"/>
                <a:ext cx="864"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b="0">
                  <a:solidFill>
                    <a:schemeClr val="bg1"/>
                  </a:solidFill>
                  <a:latin typeface="Arial Narrow" panose="020B0606020202030204" pitchFamily="34" charset="0"/>
                </a:endParaRPr>
              </a:p>
            </p:txBody>
          </p:sp>
          <p:sp>
            <p:nvSpPr>
              <p:cNvPr id="83003" name="Rectangle 40">
                <a:extLst>
                  <a:ext uri="{FF2B5EF4-FFF2-40B4-BE49-F238E27FC236}">
                    <a16:creationId xmlns:a16="http://schemas.microsoft.com/office/drawing/2014/main" id="{AA0F8A3C-EABE-489C-AD7D-CE234126473D}"/>
                  </a:ext>
                </a:extLst>
              </p:cNvPr>
              <p:cNvSpPr>
                <a:spLocks noChangeArrowheads="1"/>
              </p:cNvSpPr>
              <p:nvPr/>
            </p:nvSpPr>
            <p:spPr bwMode="auto">
              <a:xfrm>
                <a:off x="4944" y="2016"/>
                <a:ext cx="33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b="0">
                  <a:solidFill>
                    <a:schemeClr val="bg1"/>
                  </a:solidFill>
                  <a:latin typeface="Arial Narrow" panose="020B0606020202030204" pitchFamily="34" charset="0"/>
                </a:endParaRPr>
              </a:p>
            </p:txBody>
          </p:sp>
        </p:grpSp>
      </p:grpSp>
      <p:grpSp>
        <p:nvGrpSpPr>
          <p:cNvPr id="82952" name="Group 41">
            <a:extLst>
              <a:ext uri="{FF2B5EF4-FFF2-40B4-BE49-F238E27FC236}">
                <a16:creationId xmlns:a16="http://schemas.microsoft.com/office/drawing/2014/main" id="{6D69B805-F5CC-4A37-AC11-4CFF310A4D20}"/>
              </a:ext>
            </a:extLst>
          </p:cNvPr>
          <p:cNvGrpSpPr>
            <a:grpSpLocks/>
          </p:cNvGrpSpPr>
          <p:nvPr/>
        </p:nvGrpSpPr>
        <p:grpSpPr bwMode="auto">
          <a:xfrm>
            <a:off x="3714750" y="2362200"/>
            <a:ext cx="6191250" cy="1600200"/>
            <a:chOff x="2160" y="1488"/>
            <a:chExt cx="3120" cy="1008"/>
          </a:xfrm>
        </p:grpSpPr>
        <p:sp>
          <p:nvSpPr>
            <p:cNvPr id="2672682" name="Rectangle 42">
              <a:extLst>
                <a:ext uri="{FF2B5EF4-FFF2-40B4-BE49-F238E27FC236}">
                  <a16:creationId xmlns:a16="http://schemas.microsoft.com/office/drawing/2014/main" id="{AFA2BEF4-98E1-0D4D-9764-C8A690016E05}"/>
                </a:ext>
              </a:extLst>
            </p:cNvPr>
            <p:cNvSpPr>
              <a:spLocks noChangeArrowheads="1"/>
            </p:cNvSpPr>
            <p:nvPr/>
          </p:nvSpPr>
          <p:spPr bwMode="auto">
            <a:xfrm>
              <a:off x="2160" y="1488"/>
              <a:ext cx="3120"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altLang="zh-CN" sz="1800" i="1">
                  <a:solidFill>
                    <a:schemeClr val="bg1"/>
                  </a:solidFill>
                  <a:effectLst>
                    <a:outerShdw blurRad="38100" dist="38100" dir="2700000" algn="tl">
                      <a:srgbClr val="000000"/>
                    </a:outerShdw>
                  </a:effectLst>
                </a:rPr>
                <a:t>Customers</a:t>
              </a:r>
            </a:p>
          </p:txBody>
        </p:sp>
        <p:sp>
          <p:nvSpPr>
            <p:cNvPr id="82971" name="Rectangle 43">
              <a:extLst>
                <a:ext uri="{FF2B5EF4-FFF2-40B4-BE49-F238E27FC236}">
                  <a16:creationId xmlns:a16="http://schemas.microsoft.com/office/drawing/2014/main" id="{91036F5F-DB3B-43B2-8DAE-158743005437}"/>
                </a:ext>
              </a:extLst>
            </p:cNvPr>
            <p:cNvSpPr>
              <a:spLocks noChangeArrowheads="1"/>
            </p:cNvSpPr>
            <p:nvPr/>
          </p:nvSpPr>
          <p:spPr bwMode="auto">
            <a:xfrm>
              <a:off x="2160" y="1680"/>
              <a:ext cx="624"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000" i="1">
                  <a:latin typeface="Arial Narrow" panose="020B0606020202030204" pitchFamily="34" charset="0"/>
                </a:rPr>
                <a:t>CustomerID</a:t>
              </a:r>
            </a:p>
          </p:txBody>
        </p:sp>
        <p:sp>
          <p:nvSpPr>
            <p:cNvPr id="82972" name="Rectangle 44">
              <a:extLst>
                <a:ext uri="{FF2B5EF4-FFF2-40B4-BE49-F238E27FC236}">
                  <a16:creationId xmlns:a16="http://schemas.microsoft.com/office/drawing/2014/main" id="{E62F6A69-861F-4837-9751-1F52AD266E2F}"/>
                </a:ext>
              </a:extLst>
            </p:cNvPr>
            <p:cNvSpPr>
              <a:spLocks noChangeArrowheads="1"/>
            </p:cNvSpPr>
            <p:nvPr/>
          </p:nvSpPr>
          <p:spPr bwMode="auto">
            <a:xfrm>
              <a:off x="2784" y="1680"/>
              <a:ext cx="720"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000" i="1">
                  <a:latin typeface="Arial Narrow" panose="020B0606020202030204" pitchFamily="34" charset="0"/>
                </a:rPr>
                <a:t>CompanyName</a:t>
              </a:r>
            </a:p>
          </p:txBody>
        </p:sp>
        <p:sp>
          <p:nvSpPr>
            <p:cNvPr id="82973" name="Rectangle 45">
              <a:extLst>
                <a:ext uri="{FF2B5EF4-FFF2-40B4-BE49-F238E27FC236}">
                  <a16:creationId xmlns:a16="http://schemas.microsoft.com/office/drawing/2014/main" id="{26902BED-CE7D-492F-8CB9-5D7640F2B3F5}"/>
                </a:ext>
              </a:extLst>
            </p:cNvPr>
            <p:cNvSpPr>
              <a:spLocks noChangeArrowheads="1"/>
            </p:cNvSpPr>
            <p:nvPr/>
          </p:nvSpPr>
          <p:spPr bwMode="auto">
            <a:xfrm>
              <a:off x="3504" y="1680"/>
              <a:ext cx="576"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000" i="1">
                  <a:latin typeface="Arial Narrow" panose="020B0606020202030204" pitchFamily="34" charset="0"/>
                </a:rPr>
                <a:t>Country</a:t>
              </a:r>
            </a:p>
          </p:txBody>
        </p:sp>
        <p:sp>
          <p:nvSpPr>
            <p:cNvPr id="82974" name="Rectangle 46">
              <a:extLst>
                <a:ext uri="{FF2B5EF4-FFF2-40B4-BE49-F238E27FC236}">
                  <a16:creationId xmlns:a16="http://schemas.microsoft.com/office/drawing/2014/main" id="{91295B5C-480E-443E-B477-39F5CCAF0D31}"/>
                </a:ext>
              </a:extLst>
            </p:cNvPr>
            <p:cNvSpPr>
              <a:spLocks noChangeArrowheads="1"/>
            </p:cNvSpPr>
            <p:nvPr/>
          </p:nvSpPr>
          <p:spPr bwMode="auto">
            <a:xfrm>
              <a:off x="4080" y="1680"/>
              <a:ext cx="864"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000" i="1">
                  <a:latin typeface="Arial Narrow" panose="020B0606020202030204" pitchFamily="34" charset="0"/>
                </a:rPr>
                <a:t>Phone</a:t>
              </a:r>
            </a:p>
          </p:txBody>
        </p:sp>
        <p:sp>
          <p:nvSpPr>
            <p:cNvPr id="82975" name="Rectangle 47">
              <a:extLst>
                <a:ext uri="{FF2B5EF4-FFF2-40B4-BE49-F238E27FC236}">
                  <a16:creationId xmlns:a16="http://schemas.microsoft.com/office/drawing/2014/main" id="{BA44E80A-0158-40F3-84D9-FB2F734D252C}"/>
                </a:ext>
              </a:extLst>
            </p:cNvPr>
            <p:cNvSpPr>
              <a:spLocks noChangeArrowheads="1"/>
            </p:cNvSpPr>
            <p:nvPr/>
          </p:nvSpPr>
          <p:spPr bwMode="auto">
            <a:xfrm>
              <a:off x="4944" y="1680"/>
              <a:ext cx="336" cy="192"/>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i="1">
                  <a:latin typeface="Arial Narrow" panose="020B0606020202030204" pitchFamily="34" charset="0"/>
                </a:rPr>
                <a:t>…</a:t>
              </a:r>
            </a:p>
          </p:txBody>
        </p:sp>
        <p:sp>
          <p:nvSpPr>
            <p:cNvPr id="82976" name="Rectangle 48">
              <a:extLst>
                <a:ext uri="{FF2B5EF4-FFF2-40B4-BE49-F238E27FC236}">
                  <a16:creationId xmlns:a16="http://schemas.microsoft.com/office/drawing/2014/main" id="{C6BE47F0-DCEA-4AC5-9FDD-5CC04D91E5AB}"/>
                </a:ext>
              </a:extLst>
            </p:cNvPr>
            <p:cNvSpPr>
              <a:spLocks noChangeArrowheads="1"/>
            </p:cNvSpPr>
            <p:nvPr/>
          </p:nvSpPr>
          <p:spPr bwMode="auto">
            <a:xfrm>
              <a:off x="2160" y="1872"/>
              <a:ext cx="624"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a:latin typeface="Arial Narrow" panose="020B0606020202030204" pitchFamily="34" charset="0"/>
                </a:rPr>
                <a:t>ALFKI</a:t>
              </a:r>
            </a:p>
            <a:p>
              <a:pPr algn="ctr">
                <a:lnSpc>
                  <a:spcPct val="90000"/>
                </a:lnSpc>
              </a:pPr>
              <a:r>
                <a:rPr lang="en-US" altLang="zh-CN">
                  <a:latin typeface="Arial Narrow" panose="020B0606020202030204" pitchFamily="34" charset="0"/>
                </a:rPr>
                <a:t>ANATR</a:t>
              </a:r>
            </a:p>
            <a:p>
              <a:pPr algn="ctr">
                <a:lnSpc>
                  <a:spcPct val="90000"/>
                </a:lnSpc>
              </a:pPr>
              <a:r>
                <a:rPr lang="en-US" altLang="zh-CN">
                  <a:latin typeface="Arial Narrow" panose="020B0606020202030204" pitchFamily="34" charset="0"/>
                </a:rPr>
                <a:t>ANTON</a:t>
              </a:r>
            </a:p>
          </p:txBody>
        </p:sp>
        <p:sp>
          <p:nvSpPr>
            <p:cNvPr id="82977" name="Rectangle 49">
              <a:extLst>
                <a:ext uri="{FF2B5EF4-FFF2-40B4-BE49-F238E27FC236}">
                  <a16:creationId xmlns:a16="http://schemas.microsoft.com/office/drawing/2014/main" id="{9F0BF3F5-6A0E-4C94-A260-D8E1DE808711}"/>
                </a:ext>
              </a:extLst>
            </p:cNvPr>
            <p:cNvSpPr>
              <a:spLocks noChangeArrowheads="1"/>
            </p:cNvSpPr>
            <p:nvPr/>
          </p:nvSpPr>
          <p:spPr bwMode="auto">
            <a:xfrm>
              <a:off x="2784" y="1872"/>
              <a:ext cx="720"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a:latin typeface="Arial Narrow" panose="020B0606020202030204" pitchFamily="34" charset="0"/>
                </a:rPr>
                <a:t>Alfreds Fu…</a:t>
              </a:r>
            </a:p>
            <a:p>
              <a:pPr>
                <a:lnSpc>
                  <a:spcPct val="90000"/>
                </a:lnSpc>
              </a:pPr>
              <a:r>
                <a:rPr lang="en-US" altLang="zh-CN">
                  <a:latin typeface="Arial Narrow" panose="020B0606020202030204" pitchFamily="34" charset="0"/>
                </a:rPr>
                <a:t>Ana Trujill…</a:t>
              </a:r>
            </a:p>
            <a:p>
              <a:pPr>
                <a:lnSpc>
                  <a:spcPct val="90000"/>
                </a:lnSpc>
              </a:pPr>
              <a:r>
                <a:rPr lang="en-US" altLang="zh-CN">
                  <a:latin typeface="Arial Narrow" panose="020B0606020202030204" pitchFamily="34" charset="0"/>
                </a:rPr>
                <a:t>Antonio M…</a:t>
              </a:r>
            </a:p>
          </p:txBody>
        </p:sp>
        <p:sp>
          <p:nvSpPr>
            <p:cNvPr id="82978" name="Rectangle 50">
              <a:extLst>
                <a:ext uri="{FF2B5EF4-FFF2-40B4-BE49-F238E27FC236}">
                  <a16:creationId xmlns:a16="http://schemas.microsoft.com/office/drawing/2014/main" id="{1B617AEE-331D-4183-B39F-C95608E9C6BB}"/>
                </a:ext>
              </a:extLst>
            </p:cNvPr>
            <p:cNvSpPr>
              <a:spLocks noChangeArrowheads="1"/>
            </p:cNvSpPr>
            <p:nvPr/>
          </p:nvSpPr>
          <p:spPr bwMode="auto">
            <a:xfrm>
              <a:off x="3504" y="1872"/>
              <a:ext cx="576"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a:latin typeface="Arial Narrow" panose="020B0606020202030204" pitchFamily="34" charset="0"/>
                </a:rPr>
                <a:t>Germany</a:t>
              </a:r>
              <a:br>
                <a:rPr lang="en-US" altLang="zh-CN">
                  <a:latin typeface="Arial Narrow" panose="020B0606020202030204" pitchFamily="34" charset="0"/>
                </a:rPr>
              </a:br>
              <a:r>
                <a:rPr lang="en-US" altLang="zh-CN">
                  <a:latin typeface="Arial Narrow" panose="020B0606020202030204" pitchFamily="34" charset="0"/>
                </a:rPr>
                <a:t>Mexico</a:t>
              </a:r>
            </a:p>
            <a:p>
              <a:pPr>
                <a:lnSpc>
                  <a:spcPct val="90000"/>
                </a:lnSpc>
              </a:pPr>
              <a:r>
                <a:rPr lang="en-US" altLang="zh-CN">
                  <a:latin typeface="Arial Narrow" panose="020B0606020202030204" pitchFamily="34" charset="0"/>
                </a:rPr>
                <a:t>Mexico</a:t>
              </a:r>
            </a:p>
          </p:txBody>
        </p:sp>
        <p:sp>
          <p:nvSpPr>
            <p:cNvPr id="82979" name="Rectangle 51">
              <a:extLst>
                <a:ext uri="{FF2B5EF4-FFF2-40B4-BE49-F238E27FC236}">
                  <a16:creationId xmlns:a16="http://schemas.microsoft.com/office/drawing/2014/main" id="{005CE101-97FA-436E-B957-C1BD4E1D797F}"/>
                </a:ext>
              </a:extLst>
            </p:cNvPr>
            <p:cNvSpPr>
              <a:spLocks noChangeArrowheads="1"/>
            </p:cNvSpPr>
            <p:nvPr/>
          </p:nvSpPr>
          <p:spPr bwMode="auto">
            <a:xfrm>
              <a:off x="4080" y="1872"/>
              <a:ext cx="864"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latin typeface="Arial Narrow" panose="020B0606020202030204" pitchFamily="34" charset="0"/>
                </a:rPr>
                <a:t>030-0074321</a:t>
              </a:r>
            </a:p>
            <a:p>
              <a:pPr>
                <a:lnSpc>
                  <a:spcPct val="90000"/>
                </a:lnSpc>
              </a:pPr>
              <a:r>
                <a:rPr lang="zh-CN" altLang="en-US">
                  <a:latin typeface="Arial Narrow" panose="020B0606020202030204" pitchFamily="34" charset="0"/>
                </a:rPr>
                <a:t>(5) 555-4729</a:t>
              </a:r>
            </a:p>
            <a:p>
              <a:pPr>
                <a:lnSpc>
                  <a:spcPct val="90000"/>
                </a:lnSpc>
              </a:pPr>
              <a:r>
                <a:rPr lang="zh-CN" altLang="en-US">
                  <a:latin typeface="Arial Narrow" panose="020B0606020202030204" pitchFamily="34" charset="0"/>
                </a:rPr>
                <a:t>(5) 555-3932</a:t>
              </a:r>
            </a:p>
          </p:txBody>
        </p:sp>
        <p:sp>
          <p:nvSpPr>
            <p:cNvPr id="82980" name="Rectangle 52">
              <a:extLst>
                <a:ext uri="{FF2B5EF4-FFF2-40B4-BE49-F238E27FC236}">
                  <a16:creationId xmlns:a16="http://schemas.microsoft.com/office/drawing/2014/main" id="{013BCEAD-4A88-43B2-B534-BF2655027DD2}"/>
                </a:ext>
              </a:extLst>
            </p:cNvPr>
            <p:cNvSpPr>
              <a:spLocks noChangeArrowheads="1"/>
            </p:cNvSpPr>
            <p:nvPr/>
          </p:nvSpPr>
          <p:spPr bwMode="auto">
            <a:xfrm>
              <a:off x="4944" y="1872"/>
              <a:ext cx="336"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a:latin typeface="Arial Narrow" panose="020B0606020202030204" pitchFamily="34" charset="0"/>
                </a:rPr>
                <a:t>~~~</a:t>
              </a:r>
            </a:p>
            <a:p>
              <a:pPr algn="ctr">
                <a:lnSpc>
                  <a:spcPct val="90000"/>
                </a:lnSpc>
              </a:pPr>
              <a:r>
                <a:rPr lang="zh-CN" altLang="en-US">
                  <a:latin typeface="Arial Narrow" panose="020B0606020202030204" pitchFamily="34" charset="0"/>
                </a:rPr>
                <a:t>~~~</a:t>
              </a:r>
            </a:p>
            <a:p>
              <a:pPr algn="ctr">
                <a:lnSpc>
                  <a:spcPct val="90000"/>
                </a:lnSpc>
              </a:pPr>
              <a:r>
                <a:rPr lang="zh-CN" altLang="en-US">
                  <a:latin typeface="Arial Narrow" panose="020B0606020202030204" pitchFamily="34" charset="0"/>
                </a:rPr>
                <a:t>~~~</a:t>
              </a:r>
            </a:p>
          </p:txBody>
        </p:sp>
        <p:grpSp>
          <p:nvGrpSpPr>
            <p:cNvPr id="82981" name="Group 53">
              <a:extLst>
                <a:ext uri="{FF2B5EF4-FFF2-40B4-BE49-F238E27FC236}">
                  <a16:creationId xmlns:a16="http://schemas.microsoft.com/office/drawing/2014/main" id="{2B85D7CB-9385-410B-BF9A-062BE6633E7E}"/>
                </a:ext>
              </a:extLst>
            </p:cNvPr>
            <p:cNvGrpSpPr>
              <a:grpSpLocks/>
            </p:cNvGrpSpPr>
            <p:nvPr/>
          </p:nvGrpSpPr>
          <p:grpSpPr bwMode="auto">
            <a:xfrm>
              <a:off x="2160" y="1872"/>
              <a:ext cx="3120" cy="624"/>
              <a:chOff x="2160" y="2016"/>
              <a:chExt cx="3120" cy="624"/>
            </a:xfrm>
          </p:grpSpPr>
          <p:sp>
            <p:nvSpPr>
              <p:cNvPr id="82982" name="Rectangle 54">
                <a:extLst>
                  <a:ext uri="{FF2B5EF4-FFF2-40B4-BE49-F238E27FC236}">
                    <a16:creationId xmlns:a16="http://schemas.microsoft.com/office/drawing/2014/main" id="{6816CC2B-F9BA-41F2-BFBB-4E474F9F799F}"/>
                  </a:ext>
                </a:extLst>
              </p:cNvPr>
              <p:cNvSpPr>
                <a:spLocks noChangeArrowheads="1"/>
              </p:cNvSpPr>
              <p:nvPr/>
            </p:nvSpPr>
            <p:spPr bwMode="auto">
              <a:xfrm>
                <a:off x="2160" y="2016"/>
                <a:ext cx="624"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2983" name="Rectangle 55">
                <a:extLst>
                  <a:ext uri="{FF2B5EF4-FFF2-40B4-BE49-F238E27FC236}">
                    <a16:creationId xmlns:a16="http://schemas.microsoft.com/office/drawing/2014/main" id="{8B09214C-53BF-4BC8-B32B-D3AD23DB28EF}"/>
                  </a:ext>
                </a:extLst>
              </p:cNvPr>
              <p:cNvSpPr>
                <a:spLocks noChangeArrowheads="1"/>
              </p:cNvSpPr>
              <p:nvPr/>
            </p:nvSpPr>
            <p:spPr bwMode="auto">
              <a:xfrm>
                <a:off x="2784" y="2016"/>
                <a:ext cx="720"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2984" name="Rectangle 56">
                <a:extLst>
                  <a:ext uri="{FF2B5EF4-FFF2-40B4-BE49-F238E27FC236}">
                    <a16:creationId xmlns:a16="http://schemas.microsoft.com/office/drawing/2014/main" id="{76C4BF78-5B6C-4261-9703-7B84216481EA}"/>
                  </a:ext>
                </a:extLst>
              </p:cNvPr>
              <p:cNvSpPr>
                <a:spLocks noChangeArrowheads="1"/>
              </p:cNvSpPr>
              <p:nvPr/>
            </p:nvSpPr>
            <p:spPr bwMode="auto">
              <a:xfrm>
                <a:off x="3504" y="2016"/>
                <a:ext cx="57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2985" name="Rectangle 57">
                <a:extLst>
                  <a:ext uri="{FF2B5EF4-FFF2-40B4-BE49-F238E27FC236}">
                    <a16:creationId xmlns:a16="http://schemas.microsoft.com/office/drawing/2014/main" id="{D8CF192A-237D-4FA5-AC95-BB05D7135430}"/>
                  </a:ext>
                </a:extLst>
              </p:cNvPr>
              <p:cNvSpPr>
                <a:spLocks noChangeArrowheads="1"/>
              </p:cNvSpPr>
              <p:nvPr/>
            </p:nvSpPr>
            <p:spPr bwMode="auto">
              <a:xfrm>
                <a:off x="4080" y="2016"/>
                <a:ext cx="864"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2986" name="Rectangle 58">
                <a:extLst>
                  <a:ext uri="{FF2B5EF4-FFF2-40B4-BE49-F238E27FC236}">
                    <a16:creationId xmlns:a16="http://schemas.microsoft.com/office/drawing/2014/main" id="{1569AAAC-31BD-42E0-B42C-98A057A731D1}"/>
                  </a:ext>
                </a:extLst>
              </p:cNvPr>
              <p:cNvSpPr>
                <a:spLocks noChangeArrowheads="1"/>
              </p:cNvSpPr>
              <p:nvPr/>
            </p:nvSpPr>
            <p:spPr bwMode="auto">
              <a:xfrm>
                <a:off x="4944" y="2016"/>
                <a:ext cx="33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grpSp>
      </p:grpSp>
      <p:sp>
        <p:nvSpPr>
          <p:cNvPr id="2672699" name="Freeform 59">
            <a:extLst>
              <a:ext uri="{FF2B5EF4-FFF2-40B4-BE49-F238E27FC236}">
                <a16:creationId xmlns:a16="http://schemas.microsoft.com/office/drawing/2014/main" id="{78AF6385-A748-064B-BAAA-EFB54F8B5428}"/>
              </a:ext>
            </a:extLst>
          </p:cNvPr>
          <p:cNvSpPr>
            <a:spLocks/>
          </p:cNvSpPr>
          <p:nvPr/>
        </p:nvSpPr>
        <p:spPr bwMode="auto">
          <a:xfrm rot="6052539">
            <a:off x="3089276" y="3616325"/>
            <a:ext cx="1371600" cy="530225"/>
          </a:xfrm>
          <a:custGeom>
            <a:avLst/>
            <a:gdLst>
              <a:gd name="T0" fmla="*/ 1133 w 1134"/>
              <a:gd name="T1" fmla="*/ 54 h 260"/>
              <a:gd name="T2" fmla="*/ 950 w 1134"/>
              <a:gd name="T3" fmla="*/ 248 h 260"/>
              <a:gd name="T4" fmla="*/ 926 w 1134"/>
              <a:gd name="T5" fmla="*/ 183 h 260"/>
              <a:gd name="T6" fmla="*/ 902 w 1134"/>
              <a:gd name="T7" fmla="*/ 194 h 260"/>
              <a:gd name="T8" fmla="*/ 852 w 1134"/>
              <a:gd name="T9" fmla="*/ 213 h 260"/>
              <a:gd name="T10" fmla="*/ 800 w 1134"/>
              <a:gd name="T11" fmla="*/ 231 h 260"/>
              <a:gd name="T12" fmla="*/ 744 w 1134"/>
              <a:gd name="T13" fmla="*/ 242 h 260"/>
              <a:gd name="T14" fmla="*/ 715 w 1134"/>
              <a:gd name="T15" fmla="*/ 246 h 260"/>
              <a:gd name="T16" fmla="*/ 657 w 1134"/>
              <a:gd name="T17" fmla="*/ 255 h 260"/>
              <a:gd name="T18" fmla="*/ 598 w 1134"/>
              <a:gd name="T19" fmla="*/ 259 h 260"/>
              <a:gd name="T20" fmla="*/ 537 w 1134"/>
              <a:gd name="T21" fmla="*/ 259 h 260"/>
              <a:gd name="T22" fmla="*/ 474 w 1134"/>
              <a:gd name="T23" fmla="*/ 259 h 260"/>
              <a:gd name="T24" fmla="*/ 446 w 1134"/>
              <a:gd name="T25" fmla="*/ 255 h 260"/>
              <a:gd name="T26" fmla="*/ 383 w 1134"/>
              <a:gd name="T27" fmla="*/ 250 h 260"/>
              <a:gd name="T28" fmla="*/ 320 w 1134"/>
              <a:gd name="T29" fmla="*/ 239 h 260"/>
              <a:gd name="T30" fmla="*/ 259 w 1134"/>
              <a:gd name="T31" fmla="*/ 229 h 260"/>
              <a:gd name="T32" fmla="*/ 228 w 1134"/>
              <a:gd name="T33" fmla="*/ 222 h 260"/>
              <a:gd name="T34" fmla="*/ 167 w 1134"/>
              <a:gd name="T35" fmla="*/ 205 h 260"/>
              <a:gd name="T36" fmla="*/ 109 w 1134"/>
              <a:gd name="T37" fmla="*/ 185 h 260"/>
              <a:gd name="T38" fmla="*/ 54 w 1134"/>
              <a:gd name="T39" fmla="*/ 163 h 260"/>
              <a:gd name="T40" fmla="*/ 0 w 1134"/>
              <a:gd name="T41" fmla="*/ 137 h 260"/>
              <a:gd name="T42" fmla="*/ 33 w 1134"/>
              <a:gd name="T43" fmla="*/ 146 h 260"/>
              <a:gd name="T44" fmla="*/ 96 w 1134"/>
              <a:gd name="T45" fmla="*/ 161 h 260"/>
              <a:gd name="T46" fmla="*/ 161 w 1134"/>
              <a:gd name="T47" fmla="*/ 172 h 260"/>
              <a:gd name="T48" fmla="*/ 222 w 1134"/>
              <a:gd name="T49" fmla="*/ 183 h 260"/>
              <a:gd name="T50" fmla="*/ 285 w 1134"/>
              <a:gd name="T51" fmla="*/ 189 h 260"/>
              <a:gd name="T52" fmla="*/ 346 w 1134"/>
              <a:gd name="T53" fmla="*/ 194 h 260"/>
              <a:gd name="T54" fmla="*/ 402 w 1134"/>
              <a:gd name="T55" fmla="*/ 196 h 260"/>
              <a:gd name="T56" fmla="*/ 461 w 1134"/>
              <a:gd name="T57" fmla="*/ 196 h 260"/>
              <a:gd name="T58" fmla="*/ 489 w 1134"/>
              <a:gd name="T59" fmla="*/ 196 h 260"/>
              <a:gd name="T60" fmla="*/ 546 w 1134"/>
              <a:gd name="T61" fmla="*/ 192 h 260"/>
              <a:gd name="T62" fmla="*/ 598 w 1134"/>
              <a:gd name="T63" fmla="*/ 183 h 260"/>
              <a:gd name="T64" fmla="*/ 650 w 1134"/>
              <a:gd name="T65" fmla="*/ 172 h 260"/>
              <a:gd name="T66" fmla="*/ 700 w 1134"/>
              <a:gd name="T67" fmla="*/ 159 h 260"/>
              <a:gd name="T68" fmla="*/ 748 w 1134"/>
              <a:gd name="T69" fmla="*/ 141 h 260"/>
              <a:gd name="T70" fmla="*/ 794 w 1134"/>
              <a:gd name="T71" fmla="*/ 122 h 260"/>
              <a:gd name="T72" fmla="*/ 835 w 1134"/>
              <a:gd name="T73" fmla="*/ 98 h 260"/>
              <a:gd name="T74" fmla="*/ 876 w 1134"/>
              <a:gd name="T75" fmla="*/ 70 h 260"/>
              <a:gd name="T76" fmla="*/ 857 w 1134"/>
              <a:gd name="T77" fmla="*/ 0 h 260"/>
              <a:gd name="T78" fmla="*/ 1133 w 1134"/>
              <a:gd name="T79" fmla="*/ 5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0">
            <a:gsLst>
              <a:gs pos="0">
                <a:schemeClr val="accent2">
                  <a:gamma/>
                  <a:tint val="27451"/>
                  <a:invGamma/>
                </a:schemeClr>
              </a:gs>
              <a:gs pos="100000">
                <a:schemeClr val="accent2"/>
              </a:gs>
            </a:gsLst>
            <a:lin ang="5400000" scaled="1"/>
          </a:gradFill>
          <a:ln w="12700" cap="rnd" cmpd="sng">
            <a:solidFill>
              <a:schemeClr val="accent2"/>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p>
        </p:txBody>
      </p:sp>
      <p:grpSp>
        <p:nvGrpSpPr>
          <p:cNvPr id="2672700" name="Group 60">
            <a:extLst>
              <a:ext uri="{FF2B5EF4-FFF2-40B4-BE49-F238E27FC236}">
                <a16:creationId xmlns:a16="http://schemas.microsoft.com/office/drawing/2014/main" id="{874457F9-215F-4F31-B792-BFB852FF003D}"/>
              </a:ext>
            </a:extLst>
          </p:cNvPr>
          <p:cNvGrpSpPr>
            <a:grpSpLocks/>
          </p:cNvGrpSpPr>
          <p:nvPr/>
        </p:nvGrpSpPr>
        <p:grpSpPr bwMode="auto">
          <a:xfrm>
            <a:off x="3729038" y="2924175"/>
            <a:ext cx="6176962" cy="454025"/>
            <a:chOff x="2160" y="1872"/>
            <a:chExt cx="3120" cy="240"/>
          </a:xfrm>
        </p:grpSpPr>
        <p:grpSp>
          <p:nvGrpSpPr>
            <p:cNvPr id="82963" name="Group 61">
              <a:extLst>
                <a:ext uri="{FF2B5EF4-FFF2-40B4-BE49-F238E27FC236}">
                  <a16:creationId xmlns:a16="http://schemas.microsoft.com/office/drawing/2014/main" id="{C4EA58A5-0DF9-44DB-947E-ABDE698275B5}"/>
                </a:ext>
              </a:extLst>
            </p:cNvPr>
            <p:cNvGrpSpPr>
              <a:grpSpLocks/>
            </p:cNvGrpSpPr>
            <p:nvPr/>
          </p:nvGrpSpPr>
          <p:grpSpPr bwMode="auto">
            <a:xfrm>
              <a:off x="2160" y="1920"/>
              <a:ext cx="3120" cy="144"/>
              <a:chOff x="2160" y="2112"/>
              <a:chExt cx="3120" cy="144"/>
            </a:xfrm>
          </p:grpSpPr>
          <p:sp>
            <p:nvSpPr>
              <p:cNvPr id="82965" name="Rectangle 62">
                <a:extLst>
                  <a:ext uri="{FF2B5EF4-FFF2-40B4-BE49-F238E27FC236}">
                    <a16:creationId xmlns:a16="http://schemas.microsoft.com/office/drawing/2014/main" id="{76F1E3C0-ABE9-4627-9191-53F4B8517CCB}"/>
                  </a:ext>
                </a:extLst>
              </p:cNvPr>
              <p:cNvSpPr>
                <a:spLocks noChangeArrowheads="1"/>
              </p:cNvSpPr>
              <p:nvPr/>
            </p:nvSpPr>
            <p:spPr bwMode="auto">
              <a:xfrm>
                <a:off x="2160" y="2112"/>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en-US" altLang="zh-CN">
                    <a:latin typeface="Arial Narrow" panose="020B0606020202030204" pitchFamily="34" charset="0"/>
                  </a:rPr>
                  <a:t>ALFKI </a:t>
                </a:r>
              </a:p>
            </p:txBody>
          </p:sp>
          <p:sp>
            <p:nvSpPr>
              <p:cNvPr id="82966" name="Rectangle 63">
                <a:extLst>
                  <a:ext uri="{FF2B5EF4-FFF2-40B4-BE49-F238E27FC236}">
                    <a16:creationId xmlns:a16="http://schemas.microsoft.com/office/drawing/2014/main" id="{98AC6596-2D4A-4856-B3AB-6ACC7FE102B6}"/>
                  </a:ext>
                </a:extLst>
              </p:cNvPr>
              <p:cNvSpPr>
                <a:spLocks noChangeArrowheads="1"/>
              </p:cNvSpPr>
              <p:nvPr/>
            </p:nvSpPr>
            <p:spPr bwMode="auto">
              <a:xfrm>
                <a:off x="2784" y="2112"/>
                <a:ext cx="72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Arial Narrow" panose="020B0606020202030204" pitchFamily="34" charset="0"/>
                  </a:rPr>
                  <a:t>Alfreds Fu…</a:t>
                </a:r>
              </a:p>
            </p:txBody>
          </p:sp>
          <p:sp>
            <p:nvSpPr>
              <p:cNvPr id="82967" name="Rectangle 64">
                <a:extLst>
                  <a:ext uri="{FF2B5EF4-FFF2-40B4-BE49-F238E27FC236}">
                    <a16:creationId xmlns:a16="http://schemas.microsoft.com/office/drawing/2014/main" id="{BC53C520-9881-48BB-94D3-2C672B99CAAB}"/>
                  </a:ext>
                </a:extLst>
              </p:cNvPr>
              <p:cNvSpPr>
                <a:spLocks noChangeArrowheads="1"/>
              </p:cNvSpPr>
              <p:nvPr/>
            </p:nvSpPr>
            <p:spPr bwMode="auto">
              <a:xfrm>
                <a:off x="3504" y="2112"/>
                <a:ext cx="66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Arial Narrow" panose="020B0606020202030204" pitchFamily="34" charset="0"/>
                  </a:rPr>
                  <a:t>Germany</a:t>
                </a:r>
              </a:p>
            </p:txBody>
          </p:sp>
          <p:sp>
            <p:nvSpPr>
              <p:cNvPr id="82968" name="Rectangle 65">
                <a:extLst>
                  <a:ext uri="{FF2B5EF4-FFF2-40B4-BE49-F238E27FC236}">
                    <a16:creationId xmlns:a16="http://schemas.microsoft.com/office/drawing/2014/main" id="{D7D3E056-A6AB-462D-840E-8AADEC935BD3}"/>
                  </a:ext>
                </a:extLst>
              </p:cNvPr>
              <p:cNvSpPr>
                <a:spLocks noChangeArrowheads="1"/>
              </p:cNvSpPr>
              <p:nvPr/>
            </p:nvSpPr>
            <p:spPr bwMode="auto">
              <a:xfrm>
                <a:off x="4080" y="2112"/>
                <a:ext cx="86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a:latin typeface="Arial Narrow" panose="020B0606020202030204" pitchFamily="34" charset="0"/>
                  </a:rPr>
                  <a:t>030-0074321</a:t>
                </a:r>
              </a:p>
            </p:txBody>
          </p:sp>
          <p:sp>
            <p:nvSpPr>
              <p:cNvPr id="82969" name="Rectangle 66">
                <a:extLst>
                  <a:ext uri="{FF2B5EF4-FFF2-40B4-BE49-F238E27FC236}">
                    <a16:creationId xmlns:a16="http://schemas.microsoft.com/office/drawing/2014/main" id="{1C9A23F3-8D75-4AAA-AA6E-BE7DE2FBF1DF}"/>
                  </a:ext>
                </a:extLst>
              </p:cNvPr>
              <p:cNvSpPr>
                <a:spLocks noChangeArrowheads="1"/>
              </p:cNvSpPr>
              <p:nvPr/>
            </p:nvSpPr>
            <p:spPr bwMode="auto">
              <a:xfrm>
                <a:off x="4944" y="2112"/>
                <a:ext cx="336"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sz="1800" b="0">
                    <a:solidFill>
                      <a:schemeClr val="bg1"/>
                    </a:solidFill>
                    <a:latin typeface="Arial Narrow" panose="020B0606020202030204" pitchFamily="34" charset="0"/>
                  </a:rPr>
                  <a:t>~~~</a:t>
                </a:r>
              </a:p>
            </p:txBody>
          </p:sp>
        </p:grpSp>
        <p:sp>
          <p:nvSpPr>
            <p:cNvPr id="82964" name="Oval 67">
              <a:extLst>
                <a:ext uri="{FF2B5EF4-FFF2-40B4-BE49-F238E27FC236}">
                  <a16:creationId xmlns:a16="http://schemas.microsoft.com/office/drawing/2014/main" id="{D9987180-8D79-49D9-A3EC-612E8DA5B0A6}"/>
                </a:ext>
              </a:extLst>
            </p:cNvPr>
            <p:cNvSpPr>
              <a:spLocks noChangeArrowheads="1"/>
            </p:cNvSpPr>
            <p:nvPr/>
          </p:nvSpPr>
          <p:spPr bwMode="auto">
            <a:xfrm>
              <a:off x="4080" y="1872"/>
              <a:ext cx="864" cy="240"/>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672708" name="Group 68">
            <a:extLst>
              <a:ext uri="{FF2B5EF4-FFF2-40B4-BE49-F238E27FC236}">
                <a16:creationId xmlns:a16="http://schemas.microsoft.com/office/drawing/2014/main" id="{EDC935B1-0506-48F9-A37F-F59BF214FC17}"/>
              </a:ext>
            </a:extLst>
          </p:cNvPr>
          <p:cNvGrpSpPr>
            <a:grpSpLocks/>
          </p:cNvGrpSpPr>
          <p:nvPr/>
        </p:nvGrpSpPr>
        <p:grpSpPr bwMode="auto">
          <a:xfrm>
            <a:off x="3584575" y="5157788"/>
            <a:ext cx="6321425" cy="436562"/>
            <a:chOff x="2064" y="3216"/>
            <a:chExt cx="3120" cy="240"/>
          </a:xfrm>
        </p:grpSpPr>
        <p:grpSp>
          <p:nvGrpSpPr>
            <p:cNvPr id="82956" name="Group 69">
              <a:extLst>
                <a:ext uri="{FF2B5EF4-FFF2-40B4-BE49-F238E27FC236}">
                  <a16:creationId xmlns:a16="http://schemas.microsoft.com/office/drawing/2014/main" id="{F51218CB-E607-4F44-83A9-40527D3F01B8}"/>
                </a:ext>
              </a:extLst>
            </p:cNvPr>
            <p:cNvGrpSpPr>
              <a:grpSpLocks/>
            </p:cNvGrpSpPr>
            <p:nvPr/>
          </p:nvGrpSpPr>
          <p:grpSpPr bwMode="auto">
            <a:xfrm>
              <a:off x="2064" y="3264"/>
              <a:ext cx="3120" cy="144"/>
              <a:chOff x="2160" y="2112"/>
              <a:chExt cx="3120" cy="144"/>
            </a:xfrm>
          </p:grpSpPr>
          <p:sp>
            <p:nvSpPr>
              <p:cNvPr id="82958" name="Rectangle 70">
                <a:extLst>
                  <a:ext uri="{FF2B5EF4-FFF2-40B4-BE49-F238E27FC236}">
                    <a16:creationId xmlns:a16="http://schemas.microsoft.com/office/drawing/2014/main" id="{33D6AC05-FDAC-4CB9-9D21-E80C21BCB0B8}"/>
                  </a:ext>
                </a:extLst>
              </p:cNvPr>
              <p:cNvSpPr>
                <a:spLocks noChangeArrowheads="1"/>
              </p:cNvSpPr>
              <p:nvPr/>
            </p:nvSpPr>
            <p:spPr bwMode="auto">
              <a:xfrm>
                <a:off x="2160" y="2112"/>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en-US" altLang="zh-CN">
                    <a:latin typeface="Arial Narrow" panose="020B0606020202030204" pitchFamily="34" charset="0"/>
                  </a:rPr>
                  <a:t>ALFKI</a:t>
                </a:r>
              </a:p>
            </p:txBody>
          </p:sp>
          <p:sp>
            <p:nvSpPr>
              <p:cNvPr id="82959" name="Rectangle 71">
                <a:extLst>
                  <a:ext uri="{FF2B5EF4-FFF2-40B4-BE49-F238E27FC236}">
                    <a16:creationId xmlns:a16="http://schemas.microsoft.com/office/drawing/2014/main" id="{395DAA77-D41A-4B3F-8B26-3EC90EFB27BB}"/>
                  </a:ext>
                </a:extLst>
              </p:cNvPr>
              <p:cNvSpPr>
                <a:spLocks noChangeArrowheads="1"/>
              </p:cNvSpPr>
              <p:nvPr/>
            </p:nvSpPr>
            <p:spPr bwMode="auto">
              <a:xfrm>
                <a:off x="2784" y="2112"/>
                <a:ext cx="72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Arial Narrow" panose="020B0606020202030204" pitchFamily="34" charset="0"/>
                  </a:rPr>
                  <a:t>Alfreds Fu…</a:t>
                </a:r>
              </a:p>
            </p:txBody>
          </p:sp>
          <p:sp>
            <p:nvSpPr>
              <p:cNvPr id="82960" name="Rectangle 72">
                <a:extLst>
                  <a:ext uri="{FF2B5EF4-FFF2-40B4-BE49-F238E27FC236}">
                    <a16:creationId xmlns:a16="http://schemas.microsoft.com/office/drawing/2014/main" id="{36279530-9D99-413B-BC8A-FFF44C81C6B9}"/>
                  </a:ext>
                </a:extLst>
              </p:cNvPr>
              <p:cNvSpPr>
                <a:spLocks noChangeArrowheads="1"/>
              </p:cNvSpPr>
              <p:nvPr/>
            </p:nvSpPr>
            <p:spPr bwMode="auto">
              <a:xfrm>
                <a:off x="3504" y="2112"/>
                <a:ext cx="66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Arial Narrow" panose="020B0606020202030204" pitchFamily="34" charset="0"/>
                  </a:rPr>
                  <a:t>Germany</a:t>
                </a:r>
              </a:p>
            </p:txBody>
          </p:sp>
          <p:sp>
            <p:nvSpPr>
              <p:cNvPr id="82961" name="Rectangle 73">
                <a:extLst>
                  <a:ext uri="{FF2B5EF4-FFF2-40B4-BE49-F238E27FC236}">
                    <a16:creationId xmlns:a16="http://schemas.microsoft.com/office/drawing/2014/main" id="{CD1D8A7A-CBC4-4A1E-9E20-EA5738290B12}"/>
                  </a:ext>
                </a:extLst>
              </p:cNvPr>
              <p:cNvSpPr>
                <a:spLocks noChangeArrowheads="1"/>
              </p:cNvSpPr>
              <p:nvPr/>
            </p:nvSpPr>
            <p:spPr bwMode="auto">
              <a:xfrm>
                <a:off x="4080" y="2112"/>
                <a:ext cx="86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a:latin typeface="Arial Narrow" panose="020B0606020202030204" pitchFamily="34" charset="0"/>
                  </a:rPr>
                  <a:t>030-0074321</a:t>
                </a:r>
              </a:p>
            </p:txBody>
          </p:sp>
          <p:sp>
            <p:nvSpPr>
              <p:cNvPr id="82962" name="Rectangle 74">
                <a:extLst>
                  <a:ext uri="{FF2B5EF4-FFF2-40B4-BE49-F238E27FC236}">
                    <a16:creationId xmlns:a16="http://schemas.microsoft.com/office/drawing/2014/main" id="{809E28C0-59CB-429F-A331-BCBA66F97B0F}"/>
                  </a:ext>
                </a:extLst>
              </p:cNvPr>
              <p:cNvSpPr>
                <a:spLocks noChangeArrowheads="1"/>
              </p:cNvSpPr>
              <p:nvPr/>
            </p:nvSpPr>
            <p:spPr bwMode="auto">
              <a:xfrm>
                <a:off x="4944" y="2112"/>
                <a:ext cx="336"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a:t>
                </a:r>
              </a:p>
            </p:txBody>
          </p:sp>
        </p:grpSp>
        <p:sp>
          <p:nvSpPr>
            <p:cNvPr id="82957" name="Oval 75">
              <a:extLst>
                <a:ext uri="{FF2B5EF4-FFF2-40B4-BE49-F238E27FC236}">
                  <a16:creationId xmlns:a16="http://schemas.microsoft.com/office/drawing/2014/main" id="{9C1812B7-6224-4B7C-9D4D-84CC760FBF39}"/>
                </a:ext>
              </a:extLst>
            </p:cNvPr>
            <p:cNvSpPr>
              <a:spLocks noChangeArrowheads="1"/>
            </p:cNvSpPr>
            <p:nvPr/>
          </p:nvSpPr>
          <p:spPr bwMode="auto">
            <a:xfrm>
              <a:off x="3984" y="3216"/>
              <a:ext cx="864" cy="240"/>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72700"/>
                                        </p:tgtEl>
                                        <p:attrNameLst>
                                          <p:attrName>style.visibility</p:attrName>
                                        </p:attrNameLst>
                                      </p:cBhvr>
                                      <p:to>
                                        <p:strVal val="visible"/>
                                      </p:to>
                                    </p:set>
                                    <p:animEffect transition="in" filter="dissolve">
                                      <p:cBhvr>
                                        <p:cTn id="7" dur="500"/>
                                        <p:tgtEl>
                                          <p:spTgt spid="2672700"/>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2672699"/>
                                        </p:tgtEl>
                                        <p:attrNameLst>
                                          <p:attrName>style.visibility</p:attrName>
                                        </p:attrNameLst>
                                      </p:cBhvr>
                                      <p:to>
                                        <p:strVal val="visible"/>
                                      </p:to>
                                    </p:set>
                                    <p:animEffect transition="in" filter="slide(fromTop)">
                                      <p:cBhvr>
                                        <p:cTn id="12" dur="500"/>
                                        <p:tgtEl>
                                          <p:spTgt spid="2672699"/>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72708"/>
                                        </p:tgtEl>
                                        <p:attrNameLst>
                                          <p:attrName>style.visibility</p:attrName>
                                        </p:attrNameLst>
                                      </p:cBhvr>
                                      <p:to>
                                        <p:strVal val="visible"/>
                                      </p:to>
                                    </p:set>
                                    <p:animEffect transition="in" filter="dissolve">
                                      <p:cBhvr>
                                        <p:cTn id="17" dur="500"/>
                                        <p:tgtEl>
                                          <p:spTgt spid="26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3">
            <a:extLst>
              <a:ext uri="{FF2B5EF4-FFF2-40B4-BE49-F238E27FC236}">
                <a16:creationId xmlns:a16="http://schemas.microsoft.com/office/drawing/2014/main" id="{42495D9D-0F26-4504-B0E8-1CB7A609AE4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D574F8B-3193-4870-8521-7BBFBAB8A457}" type="slidenum">
              <a:rPr lang="zh-CN" altLang="en-US" sz="2000"/>
              <a:pPr/>
              <a:t>64</a:t>
            </a:fld>
            <a:endParaRPr lang="en-US" altLang="zh-CN" sz="2000"/>
          </a:p>
        </p:txBody>
      </p:sp>
      <p:sp>
        <p:nvSpPr>
          <p:cNvPr id="83970" name="日期占位符 4">
            <a:extLst>
              <a:ext uri="{FF2B5EF4-FFF2-40B4-BE49-F238E27FC236}">
                <a16:creationId xmlns:a16="http://schemas.microsoft.com/office/drawing/2014/main" id="{A7B58E66-DD50-4BA7-9738-9B25F4518A7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204FAAD-E2E5-460E-9352-14704DA0F83A}" type="datetime1">
              <a:rPr lang="zh-CN" altLang="en-US" sz="1800" smtClean="0"/>
              <a:pPr/>
              <a:t>2024/4/19</a:t>
            </a:fld>
            <a:endParaRPr lang="en-US" altLang="zh-CN" sz="1000"/>
          </a:p>
        </p:txBody>
      </p:sp>
      <p:sp>
        <p:nvSpPr>
          <p:cNvPr id="2673666" name="Rectangle 2">
            <a:extLst>
              <a:ext uri="{FF2B5EF4-FFF2-40B4-BE49-F238E27FC236}">
                <a16:creationId xmlns:a16="http://schemas.microsoft.com/office/drawing/2014/main" id="{B7ACA945-D506-284C-A0C4-3146B5D7FA69}"/>
              </a:ext>
            </a:extLst>
          </p:cNvPr>
          <p:cNvSpPr>
            <a:spLocks noGrp="1" noChangeArrowheads="1"/>
          </p:cNvSpPr>
          <p:nvPr>
            <p:ph type="title"/>
          </p:nvPr>
        </p:nvSpPr>
        <p:spPr/>
        <p:txBody>
          <a:bodyPr/>
          <a:lstStyle/>
          <a:p>
            <a:r>
              <a:rPr lang="en-US" altLang="zh-CN" sz="4400">
                <a:ea typeface="宋体" panose="02010600030101010101" pitchFamily="2" charset="-122"/>
              </a:rPr>
              <a:t>INSTEAD OF </a:t>
            </a:r>
            <a:r>
              <a:rPr lang="zh-CN" altLang="en-US" sz="4400">
                <a:ea typeface="宋体" panose="02010600030101010101" pitchFamily="2" charset="-122"/>
              </a:rPr>
              <a:t>触发器的工作过程</a:t>
            </a:r>
          </a:p>
        </p:txBody>
      </p:sp>
      <p:sp>
        <p:nvSpPr>
          <p:cNvPr id="83972" name="Rectangle 3">
            <a:extLst>
              <a:ext uri="{FF2B5EF4-FFF2-40B4-BE49-F238E27FC236}">
                <a16:creationId xmlns:a16="http://schemas.microsoft.com/office/drawing/2014/main" id="{8ABCACC7-6BE2-440B-AD34-89ED597177B7}"/>
              </a:ext>
            </a:extLst>
          </p:cNvPr>
          <p:cNvSpPr>
            <a:spLocks noChangeArrowheads="1"/>
          </p:cNvSpPr>
          <p:nvPr/>
        </p:nvSpPr>
        <p:spPr bwMode="auto">
          <a:xfrm>
            <a:off x="273050" y="981075"/>
            <a:ext cx="8751888" cy="5229225"/>
          </a:xfrm>
          <a:prstGeom prst="rect">
            <a:avLst/>
          </a:prstGeom>
          <a:solidFill>
            <a:srgbClr val="FCFEB9"/>
          </a:solidFill>
          <a:ln w="12700">
            <a:solidFill>
              <a:srgbClr val="009094"/>
            </a:solidFill>
            <a:miter lim="800000"/>
            <a:headEnd/>
            <a:tailEnd/>
          </a:ln>
          <a:effectLst>
            <a:outerShdw dist="107763" dir="2700000" algn="ctr" rotWithShape="0">
              <a:srgbClr val="919191"/>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83973" name="Group 4">
            <a:extLst>
              <a:ext uri="{FF2B5EF4-FFF2-40B4-BE49-F238E27FC236}">
                <a16:creationId xmlns:a16="http://schemas.microsoft.com/office/drawing/2014/main" id="{CF2E6BEA-948E-4ED4-B56F-4A184EF84C5D}"/>
              </a:ext>
            </a:extLst>
          </p:cNvPr>
          <p:cNvGrpSpPr>
            <a:grpSpLocks/>
          </p:cNvGrpSpPr>
          <p:nvPr/>
        </p:nvGrpSpPr>
        <p:grpSpPr bwMode="auto">
          <a:xfrm>
            <a:off x="3081338" y="4997450"/>
            <a:ext cx="6824662" cy="1600200"/>
            <a:chOff x="2064" y="2832"/>
            <a:chExt cx="3120" cy="1008"/>
          </a:xfrm>
        </p:grpSpPr>
        <p:sp>
          <p:nvSpPr>
            <p:cNvPr id="2673669" name="Rectangle 5">
              <a:extLst>
                <a:ext uri="{FF2B5EF4-FFF2-40B4-BE49-F238E27FC236}">
                  <a16:creationId xmlns:a16="http://schemas.microsoft.com/office/drawing/2014/main" id="{4321C045-6E3D-A44C-9869-E3B1E319DDE9}"/>
                </a:ext>
              </a:extLst>
            </p:cNvPr>
            <p:cNvSpPr>
              <a:spLocks noChangeArrowheads="1"/>
            </p:cNvSpPr>
            <p:nvPr/>
          </p:nvSpPr>
          <p:spPr bwMode="auto">
            <a:xfrm>
              <a:off x="2064" y="2832"/>
              <a:ext cx="3120" cy="192"/>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altLang="zh-CN" sz="1800" i="1">
                  <a:solidFill>
                    <a:schemeClr val="bg1"/>
                  </a:solidFill>
                  <a:effectLst>
                    <a:outerShdw blurRad="38100" dist="38100" dir="2700000" algn="tl">
                      <a:srgbClr val="000000"/>
                    </a:outerShdw>
                  </a:effectLst>
                </a:rPr>
                <a:t>CustomersGer</a:t>
              </a:r>
            </a:p>
          </p:txBody>
        </p:sp>
        <p:sp>
          <p:nvSpPr>
            <p:cNvPr id="84013" name="Rectangle 6">
              <a:extLst>
                <a:ext uri="{FF2B5EF4-FFF2-40B4-BE49-F238E27FC236}">
                  <a16:creationId xmlns:a16="http://schemas.microsoft.com/office/drawing/2014/main" id="{E156A7EE-E931-4E7E-B2A4-6237A462F26B}"/>
                </a:ext>
              </a:extLst>
            </p:cNvPr>
            <p:cNvSpPr>
              <a:spLocks noChangeArrowheads="1"/>
            </p:cNvSpPr>
            <p:nvPr/>
          </p:nvSpPr>
          <p:spPr bwMode="auto">
            <a:xfrm>
              <a:off x="2064" y="3024"/>
              <a:ext cx="624"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000" i="1">
                  <a:latin typeface="Arial Narrow" panose="020B0606020202030204" pitchFamily="34" charset="0"/>
                </a:rPr>
                <a:t>CustomerID</a:t>
              </a:r>
            </a:p>
          </p:txBody>
        </p:sp>
        <p:sp>
          <p:nvSpPr>
            <p:cNvPr id="84014" name="Rectangle 7">
              <a:extLst>
                <a:ext uri="{FF2B5EF4-FFF2-40B4-BE49-F238E27FC236}">
                  <a16:creationId xmlns:a16="http://schemas.microsoft.com/office/drawing/2014/main" id="{C5729516-95AB-4CBD-9390-03FCDECF3CA7}"/>
                </a:ext>
              </a:extLst>
            </p:cNvPr>
            <p:cNvSpPr>
              <a:spLocks noChangeArrowheads="1"/>
            </p:cNvSpPr>
            <p:nvPr/>
          </p:nvSpPr>
          <p:spPr bwMode="auto">
            <a:xfrm>
              <a:off x="2688" y="3024"/>
              <a:ext cx="720"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000" i="1">
                  <a:latin typeface="Arial Narrow" panose="020B0606020202030204" pitchFamily="34" charset="0"/>
                </a:rPr>
                <a:t>CompanyName</a:t>
              </a:r>
            </a:p>
          </p:txBody>
        </p:sp>
        <p:sp>
          <p:nvSpPr>
            <p:cNvPr id="84015" name="Rectangle 8">
              <a:extLst>
                <a:ext uri="{FF2B5EF4-FFF2-40B4-BE49-F238E27FC236}">
                  <a16:creationId xmlns:a16="http://schemas.microsoft.com/office/drawing/2014/main" id="{2A5F4A02-496E-4BA7-833D-E829E4D900F0}"/>
                </a:ext>
              </a:extLst>
            </p:cNvPr>
            <p:cNvSpPr>
              <a:spLocks noChangeArrowheads="1"/>
            </p:cNvSpPr>
            <p:nvPr/>
          </p:nvSpPr>
          <p:spPr bwMode="auto">
            <a:xfrm>
              <a:off x="3408" y="3024"/>
              <a:ext cx="576"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i="1">
                  <a:latin typeface="Arial Narrow" panose="020B0606020202030204" pitchFamily="34" charset="0"/>
                </a:rPr>
                <a:t>Country</a:t>
              </a:r>
            </a:p>
          </p:txBody>
        </p:sp>
        <p:sp>
          <p:nvSpPr>
            <p:cNvPr id="84016" name="Rectangle 9">
              <a:extLst>
                <a:ext uri="{FF2B5EF4-FFF2-40B4-BE49-F238E27FC236}">
                  <a16:creationId xmlns:a16="http://schemas.microsoft.com/office/drawing/2014/main" id="{DA43C555-E5CF-4473-B4AC-930A2F97805F}"/>
                </a:ext>
              </a:extLst>
            </p:cNvPr>
            <p:cNvSpPr>
              <a:spLocks noChangeArrowheads="1"/>
            </p:cNvSpPr>
            <p:nvPr/>
          </p:nvSpPr>
          <p:spPr bwMode="auto">
            <a:xfrm>
              <a:off x="3984" y="3024"/>
              <a:ext cx="864"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i="1">
                  <a:latin typeface="Arial Narrow" panose="020B0606020202030204" pitchFamily="34" charset="0"/>
                </a:rPr>
                <a:t>Phone</a:t>
              </a:r>
            </a:p>
          </p:txBody>
        </p:sp>
        <p:sp>
          <p:nvSpPr>
            <p:cNvPr id="84017" name="Rectangle 10">
              <a:extLst>
                <a:ext uri="{FF2B5EF4-FFF2-40B4-BE49-F238E27FC236}">
                  <a16:creationId xmlns:a16="http://schemas.microsoft.com/office/drawing/2014/main" id="{D36D4E95-1F10-4B6F-B39F-806C9345B724}"/>
                </a:ext>
              </a:extLst>
            </p:cNvPr>
            <p:cNvSpPr>
              <a:spLocks noChangeArrowheads="1"/>
            </p:cNvSpPr>
            <p:nvPr/>
          </p:nvSpPr>
          <p:spPr bwMode="auto">
            <a:xfrm>
              <a:off x="4848" y="3024"/>
              <a:ext cx="336" cy="192"/>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i="1">
                  <a:latin typeface="Arial Narrow" panose="020B0606020202030204" pitchFamily="34" charset="0"/>
                </a:rPr>
                <a:t>…</a:t>
              </a:r>
            </a:p>
          </p:txBody>
        </p:sp>
        <p:sp>
          <p:nvSpPr>
            <p:cNvPr id="84018" name="Rectangle 11">
              <a:extLst>
                <a:ext uri="{FF2B5EF4-FFF2-40B4-BE49-F238E27FC236}">
                  <a16:creationId xmlns:a16="http://schemas.microsoft.com/office/drawing/2014/main" id="{CC156105-1F18-46E5-AC1E-62EA7A802032}"/>
                </a:ext>
              </a:extLst>
            </p:cNvPr>
            <p:cNvSpPr>
              <a:spLocks noChangeArrowheads="1"/>
            </p:cNvSpPr>
            <p:nvPr/>
          </p:nvSpPr>
          <p:spPr bwMode="auto">
            <a:xfrm>
              <a:off x="2064" y="3216"/>
              <a:ext cx="624"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a:latin typeface="Arial Narrow" panose="020B0606020202030204" pitchFamily="34" charset="0"/>
                </a:rPr>
                <a:t>ALFKI</a:t>
              </a:r>
            </a:p>
            <a:p>
              <a:pPr algn="ctr">
                <a:lnSpc>
                  <a:spcPct val="90000"/>
                </a:lnSpc>
              </a:pPr>
              <a:r>
                <a:rPr lang="en-US" altLang="zh-CN">
                  <a:latin typeface="Arial Narrow" panose="020B0606020202030204" pitchFamily="34" charset="0"/>
                </a:rPr>
                <a:t>BLAUS</a:t>
              </a:r>
            </a:p>
            <a:p>
              <a:pPr algn="ctr">
                <a:lnSpc>
                  <a:spcPct val="90000"/>
                </a:lnSpc>
              </a:pPr>
              <a:r>
                <a:rPr lang="en-US" altLang="zh-CN">
                  <a:latin typeface="Arial Narrow" panose="020B0606020202030204" pitchFamily="34" charset="0"/>
                </a:rPr>
                <a:t>DRACD</a:t>
              </a:r>
            </a:p>
          </p:txBody>
        </p:sp>
        <p:sp>
          <p:nvSpPr>
            <p:cNvPr id="84019" name="Rectangle 12">
              <a:extLst>
                <a:ext uri="{FF2B5EF4-FFF2-40B4-BE49-F238E27FC236}">
                  <a16:creationId xmlns:a16="http://schemas.microsoft.com/office/drawing/2014/main" id="{8C23E01A-AC93-4AE3-9769-E94611E4E9A4}"/>
                </a:ext>
              </a:extLst>
            </p:cNvPr>
            <p:cNvSpPr>
              <a:spLocks noChangeArrowheads="1"/>
            </p:cNvSpPr>
            <p:nvPr/>
          </p:nvSpPr>
          <p:spPr bwMode="auto">
            <a:xfrm>
              <a:off x="2688" y="3216"/>
              <a:ext cx="720"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a:latin typeface="Arial Narrow" panose="020B0606020202030204" pitchFamily="34" charset="0"/>
                </a:rPr>
                <a:t>Alfreds Fu…</a:t>
              </a:r>
            </a:p>
            <a:p>
              <a:pPr>
                <a:lnSpc>
                  <a:spcPct val="90000"/>
                </a:lnSpc>
              </a:pPr>
              <a:r>
                <a:rPr lang="en-US" altLang="zh-CN">
                  <a:latin typeface="Arial Narrow" panose="020B0606020202030204" pitchFamily="34" charset="0"/>
                </a:rPr>
                <a:t>Blauer Se…</a:t>
              </a:r>
            </a:p>
            <a:p>
              <a:pPr>
                <a:lnSpc>
                  <a:spcPct val="90000"/>
                </a:lnSpc>
              </a:pPr>
              <a:r>
                <a:rPr lang="en-US" altLang="zh-CN">
                  <a:latin typeface="Arial Narrow" panose="020B0606020202030204" pitchFamily="34" charset="0"/>
                </a:rPr>
                <a:t>Drachenb…</a:t>
              </a:r>
            </a:p>
          </p:txBody>
        </p:sp>
        <p:sp>
          <p:nvSpPr>
            <p:cNvPr id="84020" name="Rectangle 13">
              <a:extLst>
                <a:ext uri="{FF2B5EF4-FFF2-40B4-BE49-F238E27FC236}">
                  <a16:creationId xmlns:a16="http://schemas.microsoft.com/office/drawing/2014/main" id="{2529FE17-94F5-4AB4-9528-5CDA4964AFAA}"/>
                </a:ext>
              </a:extLst>
            </p:cNvPr>
            <p:cNvSpPr>
              <a:spLocks noChangeArrowheads="1"/>
            </p:cNvSpPr>
            <p:nvPr/>
          </p:nvSpPr>
          <p:spPr bwMode="auto">
            <a:xfrm>
              <a:off x="3408" y="3216"/>
              <a:ext cx="576"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a:latin typeface="Arial Narrow" panose="020B0606020202030204" pitchFamily="34" charset="0"/>
                </a:rPr>
                <a:t>Germany</a:t>
              </a:r>
              <a:br>
                <a:rPr lang="en-US" altLang="zh-CN">
                  <a:latin typeface="Arial Narrow" panose="020B0606020202030204" pitchFamily="34" charset="0"/>
                </a:rPr>
              </a:br>
              <a:r>
                <a:rPr lang="en-US" altLang="zh-CN">
                  <a:latin typeface="Arial Narrow" panose="020B0606020202030204" pitchFamily="34" charset="0"/>
                </a:rPr>
                <a:t>Germany</a:t>
              </a:r>
            </a:p>
            <a:p>
              <a:pPr>
                <a:lnSpc>
                  <a:spcPct val="90000"/>
                </a:lnSpc>
              </a:pPr>
              <a:r>
                <a:rPr lang="en-US" altLang="zh-CN">
                  <a:latin typeface="Arial Narrow" panose="020B0606020202030204" pitchFamily="34" charset="0"/>
                </a:rPr>
                <a:t>Germany</a:t>
              </a:r>
            </a:p>
          </p:txBody>
        </p:sp>
        <p:sp>
          <p:nvSpPr>
            <p:cNvPr id="84021" name="Rectangle 14">
              <a:extLst>
                <a:ext uri="{FF2B5EF4-FFF2-40B4-BE49-F238E27FC236}">
                  <a16:creationId xmlns:a16="http://schemas.microsoft.com/office/drawing/2014/main" id="{F405D633-6F46-40E0-AA6F-E46AD3D72F07}"/>
                </a:ext>
              </a:extLst>
            </p:cNvPr>
            <p:cNvSpPr>
              <a:spLocks noChangeArrowheads="1"/>
            </p:cNvSpPr>
            <p:nvPr/>
          </p:nvSpPr>
          <p:spPr bwMode="auto">
            <a:xfrm>
              <a:off x="3984" y="3216"/>
              <a:ext cx="864"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latin typeface="Arial Narrow" panose="020B0606020202030204" pitchFamily="34" charset="0"/>
                </a:rPr>
                <a:t>030-0074321</a:t>
              </a:r>
            </a:p>
            <a:p>
              <a:pPr>
                <a:lnSpc>
                  <a:spcPct val="90000"/>
                </a:lnSpc>
              </a:pPr>
              <a:r>
                <a:rPr lang="zh-CN" altLang="en-US">
                  <a:latin typeface="Arial Narrow" panose="020B0606020202030204" pitchFamily="34" charset="0"/>
                </a:rPr>
                <a:t>0621-08460</a:t>
              </a:r>
            </a:p>
            <a:p>
              <a:pPr>
                <a:lnSpc>
                  <a:spcPct val="90000"/>
                </a:lnSpc>
              </a:pPr>
              <a:r>
                <a:rPr lang="zh-CN" altLang="en-US">
                  <a:latin typeface="Arial Narrow" panose="020B0606020202030204" pitchFamily="34" charset="0"/>
                </a:rPr>
                <a:t>0241-039123</a:t>
              </a:r>
            </a:p>
          </p:txBody>
        </p:sp>
        <p:sp>
          <p:nvSpPr>
            <p:cNvPr id="84022" name="Rectangle 15">
              <a:extLst>
                <a:ext uri="{FF2B5EF4-FFF2-40B4-BE49-F238E27FC236}">
                  <a16:creationId xmlns:a16="http://schemas.microsoft.com/office/drawing/2014/main" id="{3087F5D2-C2A5-4F48-8281-052537753E7E}"/>
                </a:ext>
              </a:extLst>
            </p:cNvPr>
            <p:cNvSpPr>
              <a:spLocks noChangeArrowheads="1"/>
            </p:cNvSpPr>
            <p:nvPr/>
          </p:nvSpPr>
          <p:spPr bwMode="auto">
            <a:xfrm>
              <a:off x="4848" y="3216"/>
              <a:ext cx="336"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a:latin typeface="Arial Narrow" panose="020B0606020202030204" pitchFamily="34" charset="0"/>
                </a:rPr>
                <a:t>~~~</a:t>
              </a:r>
            </a:p>
            <a:p>
              <a:pPr algn="ctr">
                <a:lnSpc>
                  <a:spcPct val="90000"/>
                </a:lnSpc>
              </a:pPr>
              <a:r>
                <a:rPr lang="zh-CN" altLang="en-US">
                  <a:latin typeface="Arial Narrow" panose="020B0606020202030204" pitchFamily="34" charset="0"/>
                </a:rPr>
                <a:t>~~~</a:t>
              </a:r>
            </a:p>
            <a:p>
              <a:pPr algn="ctr">
                <a:lnSpc>
                  <a:spcPct val="90000"/>
                </a:lnSpc>
              </a:pPr>
              <a:r>
                <a:rPr lang="zh-CN" altLang="en-US">
                  <a:latin typeface="Arial Narrow" panose="020B0606020202030204" pitchFamily="34" charset="0"/>
                </a:rPr>
                <a:t>~~~</a:t>
              </a:r>
            </a:p>
          </p:txBody>
        </p:sp>
        <p:grpSp>
          <p:nvGrpSpPr>
            <p:cNvPr id="84023" name="Group 16">
              <a:extLst>
                <a:ext uri="{FF2B5EF4-FFF2-40B4-BE49-F238E27FC236}">
                  <a16:creationId xmlns:a16="http://schemas.microsoft.com/office/drawing/2014/main" id="{6F953655-9878-463C-A0B6-8CE37D110A31}"/>
                </a:ext>
              </a:extLst>
            </p:cNvPr>
            <p:cNvGrpSpPr>
              <a:grpSpLocks/>
            </p:cNvGrpSpPr>
            <p:nvPr/>
          </p:nvGrpSpPr>
          <p:grpSpPr bwMode="auto">
            <a:xfrm>
              <a:off x="2064" y="3216"/>
              <a:ext cx="3120" cy="624"/>
              <a:chOff x="2160" y="2016"/>
              <a:chExt cx="3120" cy="624"/>
            </a:xfrm>
          </p:grpSpPr>
          <p:sp>
            <p:nvSpPr>
              <p:cNvPr id="84024" name="Rectangle 17">
                <a:extLst>
                  <a:ext uri="{FF2B5EF4-FFF2-40B4-BE49-F238E27FC236}">
                    <a16:creationId xmlns:a16="http://schemas.microsoft.com/office/drawing/2014/main" id="{A7B8C9B9-4817-493A-88C0-0FE067A91383}"/>
                  </a:ext>
                </a:extLst>
              </p:cNvPr>
              <p:cNvSpPr>
                <a:spLocks noChangeArrowheads="1"/>
              </p:cNvSpPr>
              <p:nvPr/>
            </p:nvSpPr>
            <p:spPr bwMode="auto">
              <a:xfrm>
                <a:off x="2160" y="2016"/>
                <a:ext cx="624"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4025" name="Rectangle 18">
                <a:extLst>
                  <a:ext uri="{FF2B5EF4-FFF2-40B4-BE49-F238E27FC236}">
                    <a16:creationId xmlns:a16="http://schemas.microsoft.com/office/drawing/2014/main" id="{37D082B9-3848-4328-92F8-36AC429D17CC}"/>
                  </a:ext>
                </a:extLst>
              </p:cNvPr>
              <p:cNvSpPr>
                <a:spLocks noChangeArrowheads="1"/>
              </p:cNvSpPr>
              <p:nvPr/>
            </p:nvSpPr>
            <p:spPr bwMode="auto">
              <a:xfrm>
                <a:off x="2784" y="2016"/>
                <a:ext cx="720"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4026" name="Rectangle 19">
                <a:extLst>
                  <a:ext uri="{FF2B5EF4-FFF2-40B4-BE49-F238E27FC236}">
                    <a16:creationId xmlns:a16="http://schemas.microsoft.com/office/drawing/2014/main" id="{6129CF77-7736-4234-A8F5-65B5B19B86D1}"/>
                  </a:ext>
                </a:extLst>
              </p:cNvPr>
              <p:cNvSpPr>
                <a:spLocks noChangeArrowheads="1"/>
              </p:cNvSpPr>
              <p:nvPr/>
            </p:nvSpPr>
            <p:spPr bwMode="auto">
              <a:xfrm>
                <a:off x="3504" y="2016"/>
                <a:ext cx="57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4027" name="Rectangle 20">
                <a:extLst>
                  <a:ext uri="{FF2B5EF4-FFF2-40B4-BE49-F238E27FC236}">
                    <a16:creationId xmlns:a16="http://schemas.microsoft.com/office/drawing/2014/main" id="{D683E369-2330-40DA-BDF5-3B6581B44562}"/>
                  </a:ext>
                </a:extLst>
              </p:cNvPr>
              <p:cNvSpPr>
                <a:spLocks noChangeArrowheads="1"/>
              </p:cNvSpPr>
              <p:nvPr/>
            </p:nvSpPr>
            <p:spPr bwMode="auto">
              <a:xfrm>
                <a:off x="4080" y="2016"/>
                <a:ext cx="864"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4028" name="Rectangle 21">
                <a:extLst>
                  <a:ext uri="{FF2B5EF4-FFF2-40B4-BE49-F238E27FC236}">
                    <a16:creationId xmlns:a16="http://schemas.microsoft.com/office/drawing/2014/main" id="{1BCC7EBB-6320-4D8C-889C-6CA42838D85D}"/>
                  </a:ext>
                </a:extLst>
              </p:cNvPr>
              <p:cNvSpPr>
                <a:spLocks noChangeArrowheads="1"/>
              </p:cNvSpPr>
              <p:nvPr/>
            </p:nvSpPr>
            <p:spPr bwMode="auto">
              <a:xfrm>
                <a:off x="4944" y="2016"/>
                <a:ext cx="33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grpSp>
      </p:grpSp>
      <p:sp>
        <p:nvSpPr>
          <p:cNvPr id="2673686" name="Text Box 22">
            <a:extLst>
              <a:ext uri="{FF2B5EF4-FFF2-40B4-BE49-F238E27FC236}">
                <a16:creationId xmlns:a16="http://schemas.microsoft.com/office/drawing/2014/main" id="{75F5679E-4AA2-4F3A-A84B-2EC7056DFA2C}"/>
              </a:ext>
            </a:extLst>
          </p:cNvPr>
          <p:cNvSpPr txBox="1">
            <a:spLocks noChangeArrowheads="1"/>
          </p:cNvSpPr>
          <p:nvPr/>
        </p:nvSpPr>
        <p:spPr bwMode="auto">
          <a:xfrm>
            <a:off x="344488" y="1773238"/>
            <a:ext cx="44640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sz="2800"/>
              <a:t>INSTEAD OF </a:t>
            </a:r>
            <a:r>
              <a:rPr lang="zh-CN" altLang="en-US" sz="2800"/>
              <a:t>触发器将更新导向基表</a:t>
            </a:r>
          </a:p>
        </p:txBody>
      </p:sp>
      <p:grpSp>
        <p:nvGrpSpPr>
          <p:cNvPr id="83975" name="Group 23">
            <a:extLst>
              <a:ext uri="{FF2B5EF4-FFF2-40B4-BE49-F238E27FC236}">
                <a16:creationId xmlns:a16="http://schemas.microsoft.com/office/drawing/2014/main" id="{1E5749F1-D10C-43E7-B95E-2E5D6B53DFB4}"/>
              </a:ext>
            </a:extLst>
          </p:cNvPr>
          <p:cNvGrpSpPr>
            <a:grpSpLocks/>
          </p:cNvGrpSpPr>
          <p:nvPr/>
        </p:nvGrpSpPr>
        <p:grpSpPr bwMode="auto">
          <a:xfrm>
            <a:off x="3152775" y="2362200"/>
            <a:ext cx="6753225" cy="1858963"/>
            <a:chOff x="2160" y="1488"/>
            <a:chExt cx="3120" cy="1008"/>
          </a:xfrm>
        </p:grpSpPr>
        <p:sp>
          <p:nvSpPr>
            <p:cNvPr id="2673688" name="Rectangle 24">
              <a:extLst>
                <a:ext uri="{FF2B5EF4-FFF2-40B4-BE49-F238E27FC236}">
                  <a16:creationId xmlns:a16="http://schemas.microsoft.com/office/drawing/2014/main" id="{F0B34760-E957-9D45-83F7-6DEDF4329C8C}"/>
                </a:ext>
              </a:extLst>
            </p:cNvPr>
            <p:cNvSpPr>
              <a:spLocks noChangeArrowheads="1"/>
            </p:cNvSpPr>
            <p:nvPr/>
          </p:nvSpPr>
          <p:spPr bwMode="auto">
            <a:xfrm>
              <a:off x="2160" y="1488"/>
              <a:ext cx="3120"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altLang="zh-CN" sz="1800" i="1">
                  <a:solidFill>
                    <a:schemeClr val="bg1"/>
                  </a:solidFill>
                  <a:effectLst>
                    <a:outerShdw blurRad="38100" dist="38100" dir="2700000" algn="tl">
                      <a:srgbClr val="000000"/>
                    </a:outerShdw>
                  </a:effectLst>
                </a:rPr>
                <a:t>Customers</a:t>
              </a:r>
            </a:p>
          </p:txBody>
        </p:sp>
        <p:sp>
          <p:nvSpPr>
            <p:cNvPr id="83996" name="Rectangle 25">
              <a:extLst>
                <a:ext uri="{FF2B5EF4-FFF2-40B4-BE49-F238E27FC236}">
                  <a16:creationId xmlns:a16="http://schemas.microsoft.com/office/drawing/2014/main" id="{17CEB4ED-3772-4C72-B278-42CC222F642A}"/>
                </a:ext>
              </a:extLst>
            </p:cNvPr>
            <p:cNvSpPr>
              <a:spLocks noChangeArrowheads="1"/>
            </p:cNvSpPr>
            <p:nvPr/>
          </p:nvSpPr>
          <p:spPr bwMode="auto">
            <a:xfrm>
              <a:off x="2160" y="1680"/>
              <a:ext cx="624"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000" i="1">
                  <a:latin typeface="Arial Narrow" panose="020B0606020202030204" pitchFamily="34" charset="0"/>
                </a:rPr>
                <a:t>CustomerID</a:t>
              </a:r>
            </a:p>
          </p:txBody>
        </p:sp>
        <p:sp>
          <p:nvSpPr>
            <p:cNvPr id="83997" name="Rectangle 26">
              <a:extLst>
                <a:ext uri="{FF2B5EF4-FFF2-40B4-BE49-F238E27FC236}">
                  <a16:creationId xmlns:a16="http://schemas.microsoft.com/office/drawing/2014/main" id="{17D34ED2-1D88-4901-961E-0F703C83CD43}"/>
                </a:ext>
              </a:extLst>
            </p:cNvPr>
            <p:cNvSpPr>
              <a:spLocks noChangeArrowheads="1"/>
            </p:cNvSpPr>
            <p:nvPr/>
          </p:nvSpPr>
          <p:spPr bwMode="auto">
            <a:xfrm>
              <a:off x="2784" y="1680"/>
              <a:ext cx="720"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000" i="1">
                  <a:latin typeface="Arial Narrow" panose="020B0606020202030204" pitchFamily="34" charset="0"/>
                </a:rPr>
                <a:t>CompanyName</a:t>
              </a:r>
            </a:p>
          </p:txBody>
        </p:sp>
        <p:sp>
          <p:nvSpPr>
            <p:cNvPr id="83998" name="Rectangle 27">
              <a:extLst>
                <a:ext uri="{FF2B5EF4-FFF2-40B4-BE49-F238E27FC236}">
                  <a16:creationId xmlns:a16="http://schemas.microsoft.com/office/drawing/2014/main" id="{8DF2A784-AAD5-45E6-ABAD-D834D6CBDB21}"/>
                </a:ext>
              </a:extLst>
            </p:cNvPr>
            <p:cNvSpPr>
              <a:spLocks noChangeArrowheads="1"/>
            </p:cNvSpPr>
            <p:nvPr/>
          </p:nvSpPr>
          <p:spPr bwMode="auto">
            <a:xfrm>
              <a:off x="3504" y="1680"/>
              <a:ext cx="576"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i="1">
                  <a:latin typeface="Arial Narrow" panose="020B0606020202030204" pitchFamily="34" charset="0"/>
                </a:rPr>
                <a:t>Country</a:t>
              </a:r>
            </a:p>
          </p:txBody>
        </p:sp>
        <p:sp>
          <p:nvSpPr>
            <p:cNvPr id="83999" name="Rectangle 28">
              <a:extLst>
                <a:ext uri="{FF2B5EF4-FFF2-40B4-BE49-F238E27FC236}">
                  <a16:creationId xmlns:a16="http://schemas.microsoft.com/office/drawing/2014/main" id="{5C6E62DB-3600-4687-9108-45A2ED7C7D48}"/>
                </a:ext>
              </a:extLst>
            </p:cNvPr>
            <p:cNvSpPr>
              <a:spLocks noChangeArrowheads="1"/>
            </p:cNvSpPr>
            <p:nvPr/>
          </p:nvSpPr>
          <p:spPr bwMode="auto">
            <a:xfrm>
              <a:off x="4080" y="1680"/>
              <a:ext cx="864" cy="192"/>
            </a:xfrm>
            <a:prstGeom prst="rect">
              <a:avLst/>
            </a:prstGeom>
            <a:solidFill>
              <a:schemeClr val="bg1"/>
            </a:solidFill>
            <a:ln w="9525">
              <a:solidFill>
                <a:schemeClr val="bg1"/>
              </a:solidFill>
              <a:miter lim="800000"/>
              <a:headEnd/>
              <a:tailEnd/>
            </a:ln>
            <a:effectLst>
              <a:outerShdw dist="89803" dir="2700000" algn="ctr" rotWithShape="0">
                <a:schemeClr val="bg2"/>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i="1">
                  <a:latin typeface="Arial Narrow" panose="020B0606020202030204" pitchFamily="34" charset="0"/>
                </a:rPr>
                <a:t>Phone</a:t>
              </a:r>
            </a:p>
          </p:txBody>
        </p:sp>
        <p:sp>
          <p:nvSpPr>
            <p:cNvPr id="84000" name="Rectangle 29">
              <a:extLst>
                <a:ext uri="{FF2B5EF4-FFF2-40B4-BE49-F238E27FC236}">
                  <a16:creationId xmlns:a16="http://schemas.microsoft.com/office/drawing/2014/main" id="{7DCED325-854C-4B31-BADB-74BF5B1BBE10}"/>
                </a:ext>
              </a:extLst>
            </p:cNvPr>
            <p:cNvSpPr>
              <a:spLocks noChangeArrowheads="1"/>
            </p:cNvSpPr>
            <p:nvPr/>
          </p:nvSpPr>
          <p:spPr bwMode="auto">
            <a:xfrm>
              <a:off x="4944" y="1680"/>
              <a:ext cx="336" cy="192"/>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i="1">
                  <a:latin typeface="Arial Narrow" panose="020B0606020202030204" pitchFamily="34" charset="0"/>
                </a:rPr>
                <a:t>…</a:t>
              </a:r>
            </a:p>
          </p:txBody>
        </p:sp>
        <p:sp>
          <p:nvSpPr>
            <p:cNvPr id="84001" name="Rectangle 30">
              <a:extLst>
                <a:ext uri="{FF2B5EF4-FFF2-40B4-BE49-F238E27FC236}">
                  <a16:creationId xmlns:a16="http://schemas.microsoft.com/office/drawing/2014/main" id="{8BE16952-64EB-425C-B31C-689971554977}"/>
                </a:ext>
              </a:extLst>
            </p:cNvPr>
            <p:cNvSpPr>
              <a:spLocks noChangeArrowheads="1"/>
            </p:cNvSpPr>
            <p:nvPr/>
          </p:nvSpPr>
          <p:spPr bwMode="auto">
            <a:xfrm>
              <a:off x="2160" y="1872"/>
              <a:ext cx="624"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a:latin typeface="Arial Narrow" panose="020B0606020202030204" pitchFamily="34" charset="0"/>
                </a:rPr>
                <a:t>ALFKI</a:t>
              </a:r>
            </a:p>
            <a:p>
              <a:pPr algn="ctr">
                <a:lnSpc>
                  <a:spcPct val="90000"/>
                </a:lnSpc>
              </a:pPr>
              <a:r>
                <a:rPr lang="en-US" altLang="zh-CN">
                  <a:latin typeface="Arial Narrow" panose="020B0606020202030204" pitchFamily="34" charset="0"/>
                </a:rPr>
                <a:t>ANATR</a:t>
              </a:r>
            </a:p>
            <a:p>
              <a:pPr algn="ctr">
                <a:lnSpc>
                  <a:spcPct val="90000"/>
                </a:lnSpc>
              </a:pPr>
              <a:r>
                <a:rPr lang="en-US" altLang="zh-CN">
                  <a:latin typeface="Arial Narrow" panose="020B0606020202030204" pitchFamily="34" charset="0"/>
                </a:rPr>
                <a:t>ANTON</a:t>
              </a:r>
            </a:p>
          </p:txBody>
        </p:sp>
        <p:sp>
          <p:nvSpPr>
            <p:cNvPr id="84002" name="Rectangle 31">
              <a:extLst>
                <a:ext uri="{FF2B5EF4-FFF2-40B4-BE49-F238E27FC236}">
                  <a16:creationId xmlns:a16="http://schemas.microsoft.com/office/drawing/2014/main" id="{6D5E5550-F14B-4E67-BC26-12E3CD688AB2}"/>
                </a:ext>
              </a:extLst>
            </p:cNvPr>
            <p:cNvSpPr>
              <a:spLocks noChangeArrowheads="1"/>
            </p:cNvSpPr>
            <p:nvPr/>
          </p:nvSpPr>
          <p:spPr bwMode="auto">
            <a:xfrm>
              <a:off x="2784" y="1872"/>
              <a:ext cx="720"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a:latin typeface="Arial Narrow" panose="020B0606020202030204" pitchFamily="34" charset="0"/>
                </a:rPr>
                <a:t>Alfreds Fu…</a:t>
              </a:r>
            </a:p>
            <a:p>
              <a:pPr>
                <a:lnSpc>
                  <a:spcPct val="90000"/>
                </a:lnSpc>
              </a:pPr>
              <a:r>
                <a:rPr lang="en-US" altLang="zh-CN">
                  <a:latin typeface="Arial Narrow" panose="020B0606020202030204" pitchFamily="34" charset="0"/>
                </a:rPr>
                <a:t>Ana Trujill…</a:t>
              </a:r>
            </a:p>
            <a:p>
              <a:pPr>
                <a:lnSpc>
                  <a:spcPct val="90000"/>
                </a:lnSpc>
              </a:pPr>
              <a:r>
                <a:rPr lang="en-US" altLang="zh-CN">
                  <a:latin typeface="Arial Narrow" panose="020B0606020202030204" pitchFamily="34" charset="0"/>
                </a:rPr>
                <a:t>Antonio M…</a:t>
              </a:r>
            </a:p>
          </p:txBody>
        </p:sp>
        <p:sp>
          <p:nvSpPr>
            <p:cNvPr id="84003" name="Rectangle 32">
              <a:extLst>
                <a:ext uri="{FF2B5EF4-FFF2-40B4-BE49-F238E27FC236}">
                  <a16:creationId xmlns:a16="http://schemas.microsoft.com/office/drawing/2014/main" id="{C300CFC4-7233-46E0-BAC8-E8D3528B4BAC}"/>
                </a:ext>
              </a:extLst>
            </p:cNvPr>
            <p:cNvSpPr>
              <a:spLocks noChangeArrowheads="1"/>
            </p:cNvSpPr>
            <p:nvPr/>
          </p:nvSpPr>
          <p:spPr bwMode="auto">
            <a:xfrm>
              <a:off x="3504" y="1872"/>
              <a:ext cx="576"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a:latin typeface="Arial Narrow" panose="020B0606020202030204" pitchFamily="34" charset="0"/>
                </a:rPr>
                <a:t>Germany</a:t>
              </a:r>
              <a:br>
                <a:rPr lang="en-US" altLang="zh-CN">
                  <a:latin typeface="Arial Narrow" panose="020B0606020202030204" pitchFamily="34" charset="0"/>
                </a:rPr>
              </a:br>
              <a:r>
                <a:rPr lang="en-US" altLang="zh-CN">
                  <a:latin typeface="Arial Narrow" panose="020B0606020202030204" pitchFamily="34" charset="0"/>
                </a:rPr>
                <a:t>Mexico</a:t>
              </a:r>
            </a:p>
            <a:p>
              <a:pPr>
                <a:lnSpc>
                  <a:spcPct val="90000"/>
                </a:lnSpc>
              </a:pPr>
              <a:r>
                <a:rPr lang="en-US" altLang="zh-CN">
                  <a:latin typeface="Arial Narrow" panose="020B0606020202030204" pitchFamily="34" charset="0"/>
                </a:rPr>
                <a:t>Mexico</a:t>
              </a:r>
            </a:p>
          </p:txBody>
        </p:sp>
        <p:sp>
          <p:nvSpPr>
            <p:cNvPr id="84004" name="Rectangle 33">
              <a:extLst>
                <a:ext uri="{FF2B5EF4-FFF2-40B4-BE49-F238E27FC236}">
                  <a16:creationId xmlns:a16="http://schemas.microsoft.com/office/drawing/2014/main" id="{4EA4E307-E286-4FC5-BC92-261902F2AB37}"/>
                </a:ext>
              </a:extLst>
            </p:cNvPr>
            <p:cNvSpPr>
              <a:spLocks noChangeArrowheads="1"/>
            </p:cNvSpPr>
            <p:nvPr/>
          </p:nvSpPr>
          <p:spPr bwMode="auto">
            <a:xfrm>
              <a:off x="4080" y="1872"/>
              <a:ext cx="864"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a:latin typeface="Arial Narrow" panose="020B0606020202030204" pitchFamily="34" charset="0"/>
                </a:rPr>
                <a:t>030-0074321</a:t>
              </a:r>
            </a:p>
            <a:p>
              <a:pPr>
                <a:lnSpc>
                  <a:spcPct val="90000"/>
                </a:lnSpc>
              </a:pPr>
              <a:r>
                <a:rPr lang="zh-CN" altLang="en-US">
                  <a:latin typeface="Arial Narrow" panose="020B0606020202030204" pitchFamily="34" charset="0"/>
                </a:rPr>
                <a:t>(5) 555-4729</a:t>
              </a:r>
            </a:p>
            <a:p>
              <a:pPr>
                <a:lnSpc>
                  <a:spcPct val="90000"/>
                </a:lnSpc>
              </a:pPr>
              <a:r>
                <a:rPr lang="zh-CN" altLang="en-US">
                  <a:latin typeface="Arial Narrow" panose="020B0606020202030204" pitchFamily="34" charset="0"/>
                </a:rPr>
                <a:t>(5) 555-3932</a:t>
              </a:r>
            </a:p>
          </p:txBody>
        </p:sp>
        <p:sp>
          <p:nvSpPr>
            <p:cNvPr id="84005" name="Rectangle 34">
              <a:extLst>
                <a:ext uri="{FF2B5EF4-FFF2-40B4-BE49-F238E27FC236}">
                  <a16:creationId xmlns:a16="http://schemas.microsoft.com/office/drawing/2014/main" id="{EE99B9B9-3A45-4EEE-8CEE-AFD5B6EFB90B}"/>
                </a:ext>
              </a:extLst>
            </p:cNvPr>
            <p:cNvSpPr>
              <a:spLocks noChangeArrowheads="1"/>
            </p:cNvSpPr>
            <p:nvPr/>
          </p:nvSpPr>
          <p:spPr bwMode="auto">
            <a:xfrm>
              <a:off x="4944" y="1872"/>
              <a:ext cx="336" cy="624"/>
            </a:xfrm>
            <a:prstGeom prst="rect">
              <a:avLst/>
            </a:prstGeom>
            <a:solidFill>
              <a:schemeClr val="bg1"/>
            </a:solidFill>
            <a:ln w="9525">
              <a:solidFill>
                <a:schemeClr val="bg1"/>
              </a:solidFill>
              <a:miter lim="800000"/>
              <a:headEnd/>
              <a:tailEnd/>
            </a:ln>
            <a:effectLst>
              <a:outerShdw dist="89803" dir="2700000" algn="ctr" rotWithShape="0">
                <a:schemeClr val="folHlink"/>
              </a:outerShdw>
            </a:effec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a:latin typeface="Arial Narrow" panose="020B0606020202030204" pitchFamily="34" charset="0"/>
                </a:rPr>
                <a:t>~~~</a:t>
              </a:r>
            </a:p>
            <a:p>
              <a:pPr algn="ctr">
                <a:lnSpc>
                  <a:spcPct val="90000"/>
                </a:lnSpc>
              </a:pPr>
              <a:r>
                <a:rPr lang="zh-CN" altLang="en-US">
                  <a:latin typeface="Arial Narrow" panose="020B0606020202030204" pitchFamily="34" charset="0"/>
                </a:rPr>
                <a:t>~~~</a:t>
              </a:r>
            </a:p>
            <a:p>
              <a:pPr algn="ctr">
                <a:lnSpc>
                  <a:spcPct val="90000"/>
                </a:lnSpc>
              </a:pPr>
              <a:r>
                <a:rPr lang="zh-CN" altLang="en-US">
                  <a:latin typeface="Arial Narrow" panose="020B0606020202030204" pitchFamily="34" charset="0"/>
                </a:rPr>
                <a:t>~~~</a:t>
              </a:r>
            </a:p>
          </p:txBody>
        </p:sp>
        <p:grpSp>
          <p:nvGrpSpPr>
            <p:cNvPr id="84006" name="Group 35">
              <a:extLst>
                <a:ext uri="{FF2B5EF4-FFF2-40B4-BE49-F238E27FC236}">
                  <a16:creationId xmlns:a16="http://schemas.microsoft.com/office/drawing/2014/main" id="{524EBE9B-720E-44C4-B6AB-9114D3E30746}"/>
                </a:ext>
              </a:extLst>
            </p:cNvPr>
            <p:cNvGrpSpPr>
              <a:grpSpLocks/>
            </p:cNvGrpSpPr>
            <p:nvPr/>
          </p:nvGrpSpPr>
          <p:grpSpPr bwMode="auto">
            <a:xfrm>
              <a:off x="2160" y="1872"/>
              <a:ext cx="3120" cy="624"/>
              <a:chOff x="2160" y="2016"/>
              <a:chExt cx="3120" cy="624"/>
            </a:xfrm>
          </p:grpSpPr>
          <p:sp>
            <p:nvSpPr>
              <p:cNvPr id="84007" name="Rectangle 36">
                <a:extLst>
                  <a:ext uri="{FF2B5EF4-FFF2-40B4-BE49-F238E27FC236}">
                    <a16:creationId xmlns:a16="http://schemas.microsoft.com/office/drawing/2014/main" id="{81C5DE1D-7B70-4FF1-9EEB-AA6AF09177FB}"/>
                  </a:ext>
                </a:extLst>
              </p:cNvPr>
              <p:cNvSpPr>
                <a:spLocks noChangeArrowheads="1"/>
              </p:cNvSpPr>
              <p:nvPr/>
            </p:nvSpPr>
            <p:spPr bwMode="auto">
              <a:xfrm>
                <a:off x="2160" y="2016"/>
                <a:ext cx="624"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4008" name="Rectangle 37">
                <a:extLst>
                  <a:ext uri="{FF2B5EF4-FFF2-40B4-BE49-F238E27FC236}">
                    <a16:creationId xmlns:a16="http://schemas.microsoft.com/office/drawing/2014/main" id="{57A7C4ED-99EA-4882-94BD-9AB5982E9F3D}"/>
                  </a:ext>
                </a:extLst>
              </p:cNvPr>
              <p:cNvSpPr>
                <a:spLocks noChangeArrowheads="1"/>
              </p:cNvSpPr>
              <p:nvPr/>
            </p:nvSpPr>
            <p:spPr bwMode="auto">
              <a:xfrm>
                <a:off x="2784" y="2016"/>
                <a:ext cx="720"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4009" name="Rectangle 38">
                <a:extLst>
                  <a:ext uri="{FF2B5EF4-FFF2-40B4-BE49-F238E27FC236}">
                    <a16:creationId xmlns:a16="http://schemas.microsoft.com/office/drawing/2014/main" id="{12BB70D4-3AB1-4693-AF15-520A519A2013}"/>
                  </a:ext>
                </a:extLst>
              </p:cNvPr>
              <p:cNvSpPr>
                <a:spLocks noChangeArrowheads="1"/>
              </p:cNvSpPr>
              <p:nvPr/>
            </p:nvSpPr>
            <p:spPr bwMode="auto">
              <a:xfrm>
                <a:off x="3504" y="2016"/>
                <a:ext cx="57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4010" name="Rectangle 39">
                <a:extLst>
                  <a:ext uri="{FF2B5EF4-FFF2-40B4-BE49-F238E27FC236}">
                    <a16:creationId xmlns:a16="http://schemas.microsoft.com/office/drawing/2014/main" id="{4F55A595-461C-424C-98D9-A49348911725}"/>
                  </a:ext>
                </a:extLst>
              </p:cNvPr>
              <p:cNvSpPr>
                <a:spLocks noChangeArrowheads="1"/>
              </p:cNvSpPr>
              <p:nvPr/>
            </p:nvSpPr>
            <p:spPr bwMode="auto">
              <a:xfrm>
                <a:off x="4080" y="2016"/>
                <a:ext cx="864"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sp>
            <p:nvSpPr>
              <p:cNvPr id="84011" name="Rectangle 40">
                <a:extLst>
                  <a:ext uri="{FF2B5EF4-FFF2-40B4-BE49-F238E27FC236}">
                    <a16:creationId xmlns:a16="http://schemas.microsoft.com/office/drawing/2014/main" id="{BDE8BE02-9763-4130-AA46-DFBDC57DD3AE}"/>
                  </a:ext>
                </a:extLst>
              </p:cNvPr>
              <p:cNvSpPr>
                <a:spLocks noChangeArrowheads="1"/>
              </p:cNvSpPr>
              <p:nvPr/>
            </p:nvSpPr>
            <p:spPr bwMode="auto">
              <a:xfrm>
                <a:off x="4944" y="2016"/>
                <a:ext cx="336" cy="6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endParaRPr lang="zh-CN" altLang="en-US" sz="1800" b="0">
                  <a:solidFill>
                    <a:schemeClr val="bg1"/>
                  </a:solidFill>
                  <a:latin typeface="Arial Narrow" panose="020B0606020202030204" pitchFamily="34" charset="0"/>
                </a:endParaRPr>
              </a:p>
            </p:txBody>
          </p:sp>
        </p:grpSp>
      </p:grpSp>
      <p:sp>
        <p:nvSpPr>
          <p:cNvPr id="2673705" name="Text Box 41">
            <a:extLst>
              <a:ext uri="{FF2B5EF4-FFF2-40B4-BE49-F238E27FC236}">
                <a16:creationId xmlns:a16="http://schemas.microsoft.com/office/drawing/2014/main" id="{AB5C1D7B-65ED-4BED-9883-CABBA2F96AA4}"/>
              </a:ext>
            </a:extLst>
          </p:cNvPr>
          <p:cNvSpPr txBox="1">
            <a:spLocks noChangeArrowheads="1"/>
          </p:cNvSpPr>
          <p:nvPr/>
        </p:nvSpPr>
        <p:spPr bwMode="auto">
          <a:xfrm>
            <a:off x="200025" y="4283075"/>
            <a:ext cx="3384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800"/>
              <a:t>最初对 </a:t>
            </a:r>
            <a:r>
              <a:rPr lang="en-US" altLang="zh-CN" sz="2800"/>
              <a:t>Customers </a:t>
            </a:r>
            <a:r>
              <a:rPr lang="zh-CN" altLang="en-US" sz="2800"/>
              <a:t>视图的插入不发生</a:t>
            </a:r>
          </a:p>
        </p:txBody>
      </p:sp>
      <p:sp>
        <p:nvSpPr>
          <p:cNvPr id="2673706" name="Text Box 42">
            <a:extLst>
              <a:ext uri="{FF2B5EF4-FFF2-40B4-BE49-F238E27FC236}">
                <a16:creationId xmlns:a16="http://schemas.microsoft.com/office/drawing/2014/main" id="{1FD048D8-16B5-4ADF-91A0-0C8BCC854AA9}"/>
              </a:ext>
            </a:extLst>
          </p:cNvPr>
          <p:cNvSpPr txBox="1">
            <a:spLocks noChangeArrowheads="1"/>
          </p:cNvSpPr>
          <p:nvPr/>
        </p:nvSpPr>
        <p:spPr bwMode="auto">
          <a:xfrm>
            <a:off x="273050" y="1125538"/>
            <a:ext cx="4595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800"/>
              <a:t>对视图执行 </a:t>
            </a:r>
            <a:r>
              <a:rPr lang="en-US" altLang="zh-CN" sz="2800"/>
              <a:t>UPDATE </a:t>
            </a:r>
            <a:r>
              <a:rPr lang="zh-CN" altLang="en-US" sz="2800"/>
              <a:t>操作</a:t>
            </a:r>
          </a:p>
        </p:txBody>
      </p:sp>
      <p:sp>
        <p:nvSpPr>
          <p:cNvPr id="2673707" name="Freeform 43">
            <a:extLst>
              <a:ext uri="{FF2B5EF4-FFF2-40B4-BE49-F238E27FC236}">
                <a16:creationId xmlns:a16="http://schemas.microsoft.com/office/drawing/2014/main" id="{7DFFBF23-E163-7D41-BFA4-004056FBE328}"/>
              </a:ext>
            </a:extLst>
          </p:cNvPr>
          <p:cNvSpPr>
            <a:spLocks/>
          </p:cNvSpPr>
          <p:nvPr/>
        </p:nvSpPr>
        <p:spPr bwMode="auto">
          <a:xfrm rot="6052539">
            <a:off x="3089276" y="3616325"/>
            <a:ext cx="1371600" cy="530225"/>
          </a:xfrm>
          <a:custGeom>
            <a:avLst/>
            <a:gdLst>
              <a:gd name="T0" fmla="*/ 1133 w 1134"/>
              <a:gd name="T1" fmla="*/ 54 h 260"/>
              <a:gd name="T2" fmla="*/ 950 w 1134"/>
              <a:gd name="T3" fmla="*/ 248 h 260"/>
              <a:gd name="T4" fmla="*/ 926 w 1134"/>
              <a:gd name="T5" fmla="*/ 183 h 260"/>
              <a:gd name="T6" fmla="*/ 902 w 1134"/>
              <a:gd name="T7" fmla="*/ 194 h 260"/>
              <a:gd name="T8" fmla="*/ 852 w 1134"/>
              <a:gd name="T9" fmla="*/ 213 h 260"/>
              <a:gd name="T10" fmla="*/ 800 w 1134"/>
              <a:gd name="T11" fmla="*/ 231 h 260"/>
              <a:gd name="T12" fmla="*/ 744 w 1134"/>
              <a:gd name="T13" fmla="*/ 242 h 260"/>
              <a:gd name="T14" fmla="*/ 715 w 1134"/>
              <a:gd name="T15" fmla="*/ 246 h 260"/>
              <a:gd name="T16" fmla="*/ 657 w 1134"/>
              <a:gd name="T17" fmla="*/ 255 h 260"/>
              <a:gd name="T18" fmla="*/ 598 w 1134"/>
              <a:gd name="T19" fmla="*/ 259 h 260"/>
              <a:gd name="T20" fmla="*/ 537 w 1134"/>
              <a:gd name="T21" fmla="*/ 259 h 260"/>
              <a:gd name="T22" fmla="*/ 474 w 1134"/>
              <a:gd name="T23" fmla="*/ 259 h 260"/>
              <a:gd name="T24" fmla="*/ 446 w 1134"/>
              <a:gd name="T25" fmla="*/ 255 h 260"/>
              <a:gd name="T26" fmla="*/ 383 w 1134"/>
              <a:gd name="T27" fmla="*/ 250 h 260"/>
              <a:gd name="T28" fmla="*/ 320 w 1134"/>
              <a:gd name="T29" fmla="*/ 239 h 260"/>
              <a:gd name="T30" fmla="*/ 259 w 1134"/>
              <a:gd name="T31" fmla="*/ 229 h 260"/>
              <a:gd name="T32" fmla="*/ 228 w 1134"/>
              <a:gd name="T33" fmla="*/ 222 h 260"/>
              <a:gd name="T34" fmla="*/ 167 w 1134"/>
              <a:gd name="T35" fmla="*/ 205 h 260"/>
              <a:gd name="T36" fmla="*/ 109 w 1134"/>
              <a:gd name="T37" fmla="*/ 185 h 260"/>
              <a:gd name="T38" fmla="*/ 54 w 1134"/>
              <a:gd name="T39" fmla="*/ 163 h 260"/>
              <a:gd name="T40" fmla="*/ 0 w 1134"/>
              <a:gd name="T41" fmla="*/ 137 h 260"/>
              <a:gd name="T42" fmla="*/ 33 w 1134"/>
              <a:gd name="T43" fmla="*/ 146 h 260"/>
              <a:gd name="T44" fmla="*/ 96 w 1134"/>
              <a:gd name="T45" fmla="*/ 161 h 260"/>
              <a:gd name="T46" fmla="*/ 161 w 1134"/>
              <a:gd name="T47" fmla="*/ 172 h 260"/>
              <a:gd name="T48" fmla="*/ 222 w 1134"/>
              <a:gd name="T49" fmla="*/ 183 h 260"/>
              <a:gd name="T50" fmla="*/ 285 w 1134"/>
              <a:gd name="T51" fmla="*/ 189 h 260"/>
              <a:gd name="T52" fmla="*/ 346 w 1134"/>
              <a:gd name="T53" fmla="*/ 194 h 260"/>
              <a:gd name="T54" fmla="*/ 402 w 1134"/>
              <a:gd name="T55" fmla="*/ 196 h 260"/>
              <a:gd name="T56" fmla="*/ 461 w 1134"/>
              <a:gd name="T57" fmla="*/ 196 h 260"/>
              <a:gd name="T58" fmla="*/ 489 w 1134"/>
              <a:gd name="T59" fmla="*/ 196 h 260"/>
              <a:gd name="T60" fmla="*/ 546 w 1134"/>
              <a:gd name="T61" fmla="*/ 192 h 260"/>
              <a:gd name="T62" fmla="*/ 598 w 1134"/>
              <a:gd name="T63" fmla="*/ 183 h 260"/>
              <a:gd name="T64" fmla="*/ 650 w 1134"/>
              <a:gd name="T65" fmla="*/ 172 h 260"/>
              <a:gd name="T66" fmla="*/ 700 w 1134"/>
              <a:gd name="T67" fmla="*/ 159 h 260"/>
              <a:gd name="T68" fmla="*/ 748 w 1134"/>
              <a:gd name="T69" fmla="*/ 141 h 260"/>
              <a:gd name="T70" fmla="*/ 794 w 1134"/>
              <a:gd name="T71" fmla="*/ 122 h 260"/>
              <a:gd name="T72" fmla="*/ 835 w 1134"/>
              <a:gd name="T73" fmla="*/ 98 h 260"/>
              <a:gd name="T74" fmla="*/ 876 w 1134"/>
              <a:gd name="T75" fmla="*/ 70 h 260"/>
              <a:gd name="T76" fmla="*/ 857 w 1134"/>
              <a:gd name="T77" fmla="*/ 0 h 260"/>
              <a:gd name="T78" fmla="*/ 1133 w 1134"/>
              <a:gd name="T79" fmla="*/ 5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4" h="260">
                <a:moveTo>
                  <a:pt x="1133" y="54"/>
                </a:moveTo>
                <a:lnTo>
                  <a:pt x="950" y="248"/>
                </a:lnTo>
                <a:lnTo>
                  <a:pt x="926" y="183"/>
                </a:lnTo>
                <a:lnTo>
                  <a:pt x="902" y="194"/>
                </a:lnTo>
                <a:lnTo>
                  <a:pt x="852" y="213"/>
                </a:lnTo>
                <a:lnTo>
                  <a:pt x="800" y="231"/>
                </a:lnTo>
                <a:lnTo>
                  <a:pt x="744" y="242"/>
                </a:lnTo>
                <a:lnTo>
                  <a:pt x="715" y="246"/>
                </a:lnTo>
                <a:lnTo>
                  <a:pt x="657" y="255"/>
                </a:lnTo>
                <a:lnTo>
                  <a:pt x="598" y="259"/>
                </a:lnTo>
                <a:lnTo>
                  <a:pt x="537" y="259"/>
                </a:lnTo>
                <a:lnTo>
                  <a:pt x="474" y="259"/>
                </a:lnTo>
                <a:lnTo>
                  <a:pt x="446" y="255"/>
                </a:lnTo>
                <a:lnTo>
                  <a:pt x="383" y="250"/>
                </a:lnTo>
                <a:lnTo>
                  <a:pt x="320" y="239"/>
                </a:lnTo>
                <a:lnTo>
                  <a:pt x="259" y="229"/>
                </a:lnTo>
                <a:lnTo>
                  <a:pt x="228" y="222"/>
                </a:lnTo>
                <a:lnTo>
                  <a:pt x="167" y="205"/>
                </a:lnTo>
                <a:lnTo>
                  <a:pt x="109" y="185"/>
                </a:lnTo>
                <a:lnTo>
                  <a:pt x="54" y="163"/>
                </a:lnTo>
                <a:lnTo>
                  <a:pt x="0" y="137"/>
                </a:lnTo>
                <a:lnTo>
                  <a:pt x="33" y="146"/>
                </a:lnTo>
                <a:lnTo>
                  <a:pt x="96" y="161"/>
                </a:lnTo>
                <a:lnTo>
                  <a:pt x="161" y="172"/>
                </a:lnTo>
                <a:lnTo>
                  <a:pt x="222" y="183"/>
                </a:lnTo>
                <a:lnTo>
                  <a:pt x="285" y="189"/>
                </a:lnTo>
                <a:lnTo>
                  <a:pt x="346" y="194"/>
                </a:lnTo>
                <a:lnTo>
                  <a:pt x="402" y="196"/>
                </a:lnTo>
                <a:lnTo>
                  <a:pt x="461" y="196"/>
                </a:lnTo>
                <a:lnTo>
                  <a:pt x="489" y="196"/>
                </a:lnTo>
                <a:lnTo>
                  <a:pt x="546" y="192"/>
                </a:lnTo>
                <a:lnTo>
                  <a:pt x="598" y="183"/>
                </a:lnTo>
                <a:lnTo>
                  <a:pt x="650" y="172"/>
                </a:lnTo>
                <a:lnTo>
                  <a:pt x="700" y="159"/>
                </a:lnTo>
                <a:lnTo>
                  <a:pt x="748" y="141"/>
                </a:lnTo>
                <a:lnTo>
                  <a:pt x="794" y="122"/>
                </a:lnTo>
                <a:lnTo>
                  <a:pt x="835" y="98"/>
                </a:lnTo>
                <a:lnTo>
                  <a:pt x="876" y="70"/>
                </a:lnTo>
                <a:lnTo>
                  <a:pt x="857" y="0"/>
                </a:lnTo>
                <a:lnTo>
                  <a:pt x="1133" y="54"/>
                </a:lnTo>
              </a:path>
            </a:pathLst>
          </a:custGeom>
          <a:gradFill rotWithShape="0">
            <a:gsLst>
              <a:gs pos="0">
                <a:schemeClr val="accent2">
                  <a:gamma/>
                  <a:tint val="27451"/>
                  <a:invGamma/>
                </a:schemeClr>
              </a:gs>
              <a:gs pos="100000">
                <a:schemeClr val="accent2"/>
              </a:gs>
            </a:gsLst>
            <a:lin ang="5400000" scaled="1"/>
          </a:gradFill>
          <a:ln w="12700" cap="rnd" cmpd="sng">
            <a:solidFill>
              <a:schemeClr val="accent2"/>
            </a:solidFill>
            <a:prstDash val="solid"/>
            <a:round/>
            <a:headEnd type="none" w="med" len="med"/>
            <a:tailEnd type="none" w="med" len="med"/>
          </a:ln>
          <a:effectLst>
            <a:outerShdw dist="71842" dir="2700000" algn="ctr" rotWithShape="0">
              <a:srgbClr val="808080"/>
            </a:outerShdw>
          </a:effectLst>
        </p:spPr>
        <p:txBody>
          <a:bodyPr/>
          <a:lstStyle/>
          <a:p>
            <a:pPr>
              <a:defRPr/>
            </a:pPr>
            <a:endParaRPr lang="zh-CN" altLang="en-US"/>
          </a:p>
        </p:txBody>
      </p:sp>
      <p:grpSp>
        <p:nvGrpSpPr>
          <p:cNvPr id="2673708" name="Group 44">
            <a:extLst>
              <a:ext uri="{FF2B5EF4-FFF2-40B4-BE49-F238E27FC236}">
                <a16:creationId xmlns:a16="http://schemas.microsoft.com/office/drawing/2014/main" id="{996CFDBB-16EA-4424-90A1-599CE989C35C}"/>
              </a:ext>
            </a:extLst>
          </p:cNvPr>
          <p:cNvGrpSpPr>
            <a:grpSpLocks/>
          </p:cNvGrpSpPr>
          <p:nvPr/>
        </p:nvGrpSpPr>
        <p:grpSpPr bwMode="auto">
          <a:xfrm>
            <a:off x="3224213" y="3068638"/>
            <a:ext cx="6608762" cy="360362"/>
            <a:chOff x="2160" y="1872"/>
            <a:chExt cx="3120" cy="240"/>
          </a:xfrm>
        </p:grpSpPr>
        <p:grpSp>
          <p:nvGrpSpPr>
            <p:cNvPr id="83988" name="Group 45">
              <a:extLst>
                <a:ext uri="{FF2B5EF4-FFF2-40B4-BE49-F238E27FC236}">
                  <a16:creationId xmlns:a16="http://schemas.microsoft.com/office/drawing/2014/main" id="{2F09F045-EDFF-4258-AEB2-6B670C99B4B9}"/>
                </a:ext>
              </a:extLst>
            </p:cNvPr>
            <p:cNvGrpSpPr>
              <a:grpSpLocks/>
            </p:cNvGrpSpPr>
            <p:nvPr/>
          </p:nvGrpSpPr>
          <p:grpSpPr bwMode="auto">
            <a:xfrm>
              <a:off x="2160" y="1920"/>
              <a:ext cx="3120" cy="144"/>
              <a:chOff x="2160" y="2112"/>
              <a:chExt cx="3120" cy="144"/>
            </a:xfrm>
          </p:grpSpPr>
          <p:sp>
            <p:nvSpPr>
              <p:cNvPr id="83990" name="Rectangle 46">
                <a:extLst>
                  <a:ext uri="{FF2B5EF4-FFF2-40B4-BE49-F238E27FC236}">
                    <a16:creationId xmlns:a16="http://schemas.microsoft.com/office/drawing/2014/main" id="{F89C029A-3141-4F96-85D0-F57D86B9D6E8}"/>
                  </a:ext>
                </a:extLst>
              </p:cNvPr>
              <p:cNvSpPr>
                <a:spLocks noChangeArrowheads="1"/>
              </p:cNvSpPr>
              <p:nvPr/>
            </p:nvSpPr>
            <p:spPr bwMode="auto">
              <a:xfrm>
                <a:off x="2160" y="2112"/>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en-US" altLang="zh-CN">
                    <a:latin typeface="Arial Narrow" panose="020B0606020202030204" pitchFamily="34" charset="0"/>
                  </a:rPr>
                  <a:t>ALFKI </a:t>
                </a:r>
              </a:p>
            </p:txBody>
          </p:sp>
          <p:sp>
            <p:nvSpPr>
              <p:cNvPr id="83991" name="Rectangle 47">
                <a:extLst>
                  <a:ext uri="{FF2B5EF4-FFF2-40B4-BE49-F238E27FC236}">
                    <a16:creationId xmlns:a16="http://schemas.microsoft.com/office/drawing/2014/main" id="{C1A43A79-87BD-4412-A960-FD7A08A27937}"/>
                  </a:ext>
                </a:extLst>
              </p:cNvPr>
              <p:cNvSpPr>
                <a:spLocks noChangeArrowheads="1"/>
              </p:cNvSpPr>
              <p:nvPr/>
            </p:nvSpPr>
            <p:spPr bwMode="auto">
              <a:xfrm>
                <a:off x="2784" y="2112"/>
                <a:ext cx="72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Arial Narrow" panose="020B0606020202030204" pitchFamily="34" charset="0"/>
                  </a:rPr>
                  <a:t>Alfreds Fu…</a:t>
                </a:r>
              </a:p>
            </p:txBody>
          </p:sp>
          <p:sp>
            <p:nvSpPr>
              <p:cNvPr id="83992" name="Rectangle 48">
                <a:extLst>
                  <a:ext uri="{FF2B5EF4-FFF2-40B4-BE49-F238E27FC236}">
                    <a16:creationId xmlns:a16="http://schemas.microsoft.com/office/drawing/2014/main" id="{724F3E52-F88C-47BA-96D8-14171C552D12}"/>
                  </a:ext>
                </a:extLst>
              </p:cNvPr>
              <p:cNvSpPr>
                <a:spLocks noChangeArrowheads="1"/>
              </p:cNvSpPr>
              <p:nvPr/>
            </p:nvSpPr>
            <p:spPr bwMode="auto">
              <a:xfrm>
                <a:off x="3504" y="2112"/>
                <a:ext cx="66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Arial Narrow" panose="020B0606020202030204" pitchFamily="34" charset="0"/>
                  </a:rPr>
                  <a:t>Germany</a:t>
                </a:r>
              </a:p>
            </p:txBody>
          </p:sp>
          <p:sp>
            <p:nvSpPr>
              <p:cNvPr id="83993" name="Rectangle 49">
                <a:extLst>
                  <a:ext uri="{FF2B5EF4-FFF2-40B4-BE49-F238E27FC236}">
                    <a16:creationId xmlns:a16="http://schemas.microsoft.com/office/drawing/2014/main" id="{CBF76057-FF59-4584-8E20-4609C0889A78}"/>
                  </a:ext>
                </a:extLst>
              </p:cNvPr>
              <p:cNvSpPr>
                <a:spLocks noChangeArrowheads="1"/>
              </p:cNvSpPr>
              <p:nvPr/>
            </p:nvSpPr>
            <p:spPr bwMode="auto">
              <a:xfrm>
                <a:off x="4080" y="2112"/>
                <a:ext cx="86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a:latin typeface="Arial Narrow" panose="020B0606020202030204" pitchFamily="34" charset="0"/>
                  </a:rPr>
                  <a:t>030-0074321</a:t>
                </a:r>
              </a:p>
            </p:txBody>
          </p:sp>
          <p:sp>
            <p:nvSpPr>
              <p:cNvPr id="83994" name="Rectangle 50">
                <a:extLst>
                  <a:ext uri="{FF2B5EF4-FFF2-40B4-BE49-F238E27FC236}">
                    <a16:creationId xmlns:a16="http://schemas.microsoft.com/office/drawing/2014/main" id="{3CDB29C2-190E-450E-BB66-CFDD251F3ED1}"/>
                  </a:ext>
                </a:extLst>
              </p:cNvPr>
              <p:cNvSpPr>
                <a:spLocks noChangeArrowheads="1"/>
              </p:cNvSpPr>
              <p:nvPr/>
            </p:nvSpPr>
            <p:spPr bwMode="auto">
              <a:xfrm>
                <a:off x="4944" y="2112"/>
                <a:ext cx="336"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a:t>
                </a:r>
              </a:p>
            </p:txBody>
          </p:sp>
        </p:grpSp>
        <p:sp>
          <p:nvSpPr>
            <p:cNvPr id="83989" name="Oval 51">
              <a:extLst>
                <a:ext uri="{FF2B5EF4-FFF2-40B4-BE49-F238E27FC236}">
                  <a16:creationId xmlns:a16="http://schemas.microsoft.com/office/drawing/2014/main" id="{3BFBCD32-B729-43FA-8CC3-BAF83FB2253D}"/>
                </a:ext>
              </a:extLst>
            </p:cNvPr>
            <p:cNvSpPr>
              <a:spLocks noChangeArrowheads="1"/>
            </p:cNvSpPr>
            <p:nvPr/>
          </p:nvSpPr>
          <p:spPr bwMode="auto">
            <a:xfrm>
              <a:off x="4080" y="1872"/>
              <a:ext cx="864" cy="240"/>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673716" name="Group 52">
            <a:extLst>
              <a:ext uri="{FF2B5EF4-FFF2-40B4-BE49-F238E27FC236}">
                <a16:creationId xmlns:a16="http://schemas.microsoft.com/office/drawing/2014/main" id="{756A4C0C-D355-4C4F-A8B0-903F717C4209}"/>
              </a:ext>
            </a:extLst>
          </p:cNvPr>
          <p:cNvGrpSpPr>
            <a:grpSpLocks/>
          </p:cNvGrpSpPr>
          <p:nvPr/>
        </p:nvGrpSpPr>
        <p:grpSpPr bwMode="auto">
          <a:xfrm>
            <a:off x="3224213" y="5589588"/>
            <a:ext cx="6681787" cy="503237"/>
            <a:chOff x="2064" y="3216"/>
            <a:chExt cx="3120" cy="240"/>
          </a:xfrm>
        </p:grpSpPr>
        <p:grpSp>
          <p:nvGrpSpPr>
            <p:cNvPr id="83981" name="Group 53">
              <a:extLst>
                <a:ext uri="{FF2B5EF4-FFF2-40B4-BE49-F238E27FC236}">
                  <a16:creationId xmlns:a16="http://schemas.microsoft.com/office/drawing/2014/main" id="{78AA6C44-4BD7-4842-8131-FCCCCD9C2D56}"/>
                </a:ext>
              </a:extLst>
            </p:cNvPr>
            <p:cNvGrpSpPr>
              <a:grpSpLocks/>
            </p:cNvGrpSpPr>
            <p:nvPr/>
          </p:nvGrpSpPr>
          <p:grpSpPr bwMode="auto">
            <a:xfrm>
              <a:off x="2064" y="3264"/>
              <a:ext cx="3120" cy="144"/>
              <a:chOff x="2160" y="2112"/>
              <a:chExt cx="3120" cy="144"/>
            </a:xfrm>
          </p:grpSpPr>
          <p:sp>
            <p:nvSpPr>
              <p:cNvPr id="83983" name="Rectangle 54">
                <a:extLst>
                  <a:ext uri="{FF2B5EF4-FFF2-40B4-BE49-F238E27FC236}">
                    <a16:creationId xmlns:a16="http://schemas.microsoft.com/office/drawing/2014/main" id="{DC46400D-2EC9-4F5E-A0D5-A087141D7088}"/>
                  </a:ext>
                </a:extLst>
              </p:cNvPr>
              <p:cNvSpPr>
                <a:spLocks noChangeArrowheads="1"/>
              </p:cNvSpPr>
              <p:nvPr/>
            </p:nvSpPr>
            <p:spPr bwMode="auto">
              <a:xfrm>
                <a:off x="2160" y="2112"/>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en-US" altLang="zh-CN">
                    <a:latin typeface="Arial Narrow" panose="020B0606020202030204" pitchFamily="34" charset="0"/>
                  </a:rPr>
                  <a:t>ALFKI</a:t>
                </a:r>
              </a:p>
            </p:txBody>
          </p:sp>
          <p:sp>
            <p:nvSpPr>
              <p:cNvPr id="83984" name="Rectangle 55">
                <a:extLst>
                  <a:ext uri="{FF2B5EF4-FFF2-40B4-BE49-F238E27FC236}">
                    <a16:creationId xmlns:a16="http://schemas.microsoft.com/office/drawing/2014/main" id="{12984DAC-BA6B-4B5A-B2AB-E4885D8FB034}"/>
                  </a:ext>
                </a:extLst>
              </p:cNvPr>
              <p:cNvSpPr>
                <a:spLocks noChangeArrowheads="1"/>
              </p:cNvSpPr>
              <p:nvPr/>
            </p:nvSpPr>
            <p:spPr bwMode="auto">
              <a:xfrm>
                <a:off x="2784" y="2112"/>
                <a:ext cx="72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Arial Narrow" panose="020B0606020202030204" pitchFamily="34" charset="0"/>
                  </a:rPr>
                  <a:t>Alfreds Fu…</a:t>
                </a:r>
              </a:p>
            </p:txBody>
          </p:sp>
          <p:sp>
            <p:nvSpPr>
              <p:cNvPr id="83985" name="Rectangle 56">
                <a:extLst>
                  <a:ext uri="{FF2B5EF4-FFF2-40B4-BE49-F238E27FC236}">
                    <a16:creationId xmlns:a16="http://schemas.microsoft.com/office/drawing/2014/main" id="{680440F2-F56A-45CF-9BC2-4FD9838C49B4}"/>
                  </a:ext>
                </a:extLst>
              </p:cNvPr>
              <p:cNvSpPr>
                <a:spLocks noChangeArrowheads="1"/>
              </p:cNvSpPr>
              <p:nvPr/>
            </p:nvSpPr>
            <p:spPr bwMode="auto">
              <a:xfrm>
                <a:off x="3504" y="2112"/>
                <a:ext cx="66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Arial Narrow" panose="020B0606020202030204" pitchFamily="34" charset="0"/>
                  </a:rPr>
                  <a:t>Germany</a:t>
                </a:r>
              </a:p>
            </p:txBody>
          </p:sp>
          <p:sp>
            <p:nvSpPr>
              <p:cNvPr id="83986" name="Rectangle 57">
                <a:extLst>
                  <a:ext uri="{FF2B5EF4-FFF2-40B4-BE49-F238E27FC236}">
                    <a16:creationId xmlns:a16="http://schemas.microsoft.com/office/drawing/2014/main" id="{DCE6D54C-D5FC-4A9A-AF8F-335F15E27305}"/>
                  </a:ext>
                </a:extLst>
              </p:cNvPr>
              <p:cNvSpPr>
                <a:spLocks noChangeArrowheads="1"/>
              </p:cNvSpPr>
              <p:nvPr/>
            </p:nvSpPr>
            <p:spPr bwMode="auto">
              <a:xfrm>
                <a:off x="4080" y="2112"/>
                <a:ext cx="86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a:latin typeface="Arial Narrow" panose="020B0606020202030204" pitchFamily="34" charset="0"/>
                  </a:rPr>
                  <a:t>030-0074321</a:t>
                </a:r>
              </a:p>
            </p:txBody>
          </p:sp>
          <p:sp>
            <p:nvSpPr>
              <p:cNvPr id="83987" name="Rectangle 58">
                <a:extLst>
                  <a:ext uri="{FF2B5EF4-FFF2-40B4-BE49-F238E27FC236}">
                    <a16:creationId xmlns:a16="http://schemas.microsoft.com/office/drawing/2014/main" id="{A5256C22-90F4-4417-AAFD-BEFD9C442853}"/>
                  </a:ext>
                </a:extLst>
              </p:cNvPr>
              <p:cNvSpPr>
                <a:spLocks noChangeArrowheads="1"/>
              </p:cNvSpPr>
              <p:nvPr/>
            </p:nvSpPr>
            <p:spPr bwMode="auto">
              <a:xfrm>
                <a:off x="4944" y="2112"/>
                <a:ext cx="336"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10000"/>
                  </a:lnSpc>
                </a:pPr>
                <a:r>
                  <a:rPr lang="zh-CN" altLang="en-US">
                    <a:latin typeface="Arial Narrow" panose="020B0606020202030204" pitchFamily="34" charset="0"/>
                  </a:rPr>
                  <a:t>~~~</a:t>
                </a:r>
              </a:p>
            </p:txBody>
          </p:sp>
        </p:grpSp>
        <p:sp>
          <p:nvSpPr>
            <p:cNvPr id="83982" name="Oval 59">
              <a:extLst>
                <a:ext uri="{FF2B5EF4-FFF2-40B4-BE49-F238E27FC236}">
                  <a16:creationId xmlns:a16="http://schemas.microsoft.com/office/drawing/2014/main" id="{9B159692-045C-428D-888B-5D8F1366DA6C}"/>
                </a:ext>
              </a:extLst>
            </p:cNvPr>
            <p:cNvSpPr>
              <a:spLocks noChangeArrowheads="1"/>
            </p:cNvSpPr>
            <p:nvPr/>
          </p:nvSpPr>
          <p:spPr bwMode="auto">
            <a:xfrm>
              <a:off x="3984" y="3216"/>
              <a:ext cx="864" cy="240"/>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3706"/>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2673708"/>
                                        </p:tgtEl>
                                        <p:attrNameLst>
                                          <p:attrName>style.visibility</p:attrName>
                                        </p:attrNameLst>
                                      </p:cBhvr>
                                      <p:to>
                                        <p:strVal val="visible"/>
                                      </p:to>
                                    </p:set>
                                    <p:animEffect transition="in" filter="dissolve">
                                      <p:cBhvr>
                                        <p:cTn id="10" dur="500"/>
                                        <p:tgtEl>
                                          <p:spTgt spid="2673708"/>
                                        </p:tgtEl>
                                      </p:cBhvr>
                                    </p:animEffect>
                                  </p:childTnLst>
                                </p:cTn>
                              </p:par>
                            </p:childTnLst>
                          </p:cTn>
                        </p:par>
                        <p:par>
                          <p:cTn id="11" fill="hold" nodeType="afterGroup">
                            <p:stCondLst>
                              <p:cond delay="1000"/>
                            </p:stCondLst>
                            <p:childTnLst>
                              <p:par>
                                <p:cTn id="12" presetID="1" presetClass="entr" presetSubtype="0" fill="hold" grpId="0" nodeType="afterEffect">
                                  <p:stCondLst>
                                    <p:cond delay="4000"/>
                                  </p:stCondLst>
                                  <p:childTnLst>
                                    <p:set>
                                      <p:cBhvr>
                                        <p:cTn id="13" dur="1" fill="hold">
                                          <p:stCondLst>
                                            <p:cond delay="499"/>
                                          </p:stCondLst>
                                        </p:cTn>
                                        <p:tgtEl>
                                          <p:spTgt spid="2673686"/>
                                        </p:tgtEl>
                                        <p:attrNameLst>
                                          <p:attrName>style.visibility</p:attrName>
                                        </p:attrNameLst>
                                      </p:cBhvr>
                                      <p:to>
                                        <p:strVal val="visible"/>
                                      </p:to>
                                    </p:set>
                                  </p:childTnLst>
                                </p:cTn>
                              </p:par>
                            </p:childTnLst>
                          </p:cTn>
                        </p:par>
                        <p:par>
                          <p:cTn id="14" fill="hold" nodeType="afterGroup">
                            <p:stCondLst>
                              <p:cond delay="5500"/>
                            </p:stCondLst>
                            <p:childTnLst>
                              <p:par>
                                <p:cTn id="15" presetID="12" presetClass="entr" presetSubtype="1" fill="hold" nodeType="afterEffect">
                                  <p:stCondLst>
                                    <p:cond delay="2000"/>
                                  </p:stCondLst>
                                  <p:childTnLst>
                                    <p:set>
                                      <p:cBhvr>
                                        <p:cTn id="16" dur="1" fill="hold">
                                          <p:stCondLst>
                                            <p:cond delay="0"/>
                                          </p:stCondLst>
                                        </p:cTn>
                                        <p:tgtEl>
                                          <p:spTgt spid="2673707"/>
                                        </p:tgtEl>
                                        <p:attrNameLst>
                                          <p:attrName>style.visibility</p:attrName>
                                        </p:attrNameLst>
                                      </p:cBhvr>
                                      <p:to>
                                        <p:strVal val="visible"/>
                                      </p:to>
                                    </p:set>
                                    <p:animEffect transition="in" filter="slide(fromTop)">
                                      <p:cBhvr>
                                        <p:cTn id="17" dur="500"/>
                                        <p:tgtEl>
                                          <p:spTgt spid="2673707"/>
                                        </p:tgtEl>
                                      </p:cBhvr>
                                    </p:animEffect>
                                  </p:childTnLst>
                                </p:cTn>
                              </p:par>
                            </p:childTnLst>
                          </p:cTn>
                        </p:par>
                        <p:par>
                          <p:cTn id="18" fill="hold" nodeType="afterGroup">
                            <p:stCondLst>
                              <p:cond delay="8000"/>
                            </p:stCondLst>
                            <p:childTnLst>
                              <p:par>
                                <p:cTn id="19" presetID="9" presetClass="entr" presetSubtype="0" fill="hold" nodeType="afterEffect">
                                  <p:stCondLst>
                                    <p:cond delay="1000"/>
                                  </p:stCondLst>
                                  <p:childTnLst>
                                    <p:set>
                                      <p:cBhvr>
                                        <p:cTn id="20" dur="1" fill="hold">
                                          <p:stCondLst>
                                            <p:cond delay="0"/>
                                          </p:stCondLst>
                                        </p:cTn>
                                        <p:tgtEl>
                                          <p:spTgt spid="2673716"/>
                                        </p:tgtEl>
                                        <p:attrNameLst>
                                          <p:attrName>style.visibility</p:attrName>
                                        </p:attrNameLst>
                                      </p:cBhvr>
                                      <p:to>
                                        <p:strVal val="visible"/>
                                      </p:to>
                                    </p:set>
                                    <p:animEffect transition="in" filter="dissolve">
                                      <p:cBhvr>
                                        <p:cTn id="21" dur="500"/>
                                        <p:tgtEl>
                                          <p:spTgt spid="2673716"/>
                                        </p:tgtEl>
                                      </p:cBhvr>
                                    </p:animEffect>
                                  </p:childTnLst>
                                </p:cTn>
                              </p:par>
                            </p:childTnLst>
                          </p:cTn>
                        </p:par>
                        <p:par>
                          <p:cTn id="22" fill="hold" nodeType="afterGroup">
                            <p:stCondLst>
                              <p:cond delay="9500"/>
                            </p:stCondLst>
                            <p:childTnLst>
                              <p:par>
                                <p:cTn id="23" presetID="1" presetClass="entr" presetSubtype="0" fill="hold" grpId="0" nodeType="afterEffect">
                                  <p:stCondLst>
                                    <p:cond delay="1000"/>
                                  </p:stCondLst>
                                  <p:childTnLst>
                                    <p:set>
                                      <p:cBhvr>
                                        <p:cTn id="24" dur="1" fill="hold">
                                          <p:stCondLst>
                                            <p:cond delay="499"/>
                                          </p:stCondLst>
                                        </p:cTn>
                                        <p:tgtEl>
                                          <p:spTgt spid="2673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686" grpId="0" autoUpdateAnimBg="0"/>
      <p:bldP spid="2673705" grpId="0" autoUpdateAnimBg="0"/>
      <p:bldP spid="2673706"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3">
            <a:extLst>
              <a:ext uri="{FF2B5EF4-FFF2-40B4-BE49-F238E27FC236}">
                <a16:creationId xmlns:a16="http://schemas.microsoft.com/office/drawing/2014/main" id="{39650CB7-4B11-4509-82BB-41407FA9AAE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6616C61-AE02-4602-826B-D6D19915DB5A}" type="slidenum">
              <a:rPr lang="zh-CN" altLang="en-US" sz="2000"/>
              <a:pPr/>
              <a:t>65</a:t>
            </a:fld>
            <a:endParaRPr lang="en-US" altLang="zh-CN" sz="2000"/>
          </a:p>
        </p:txBody>
      </p:sp>
      <p:sp>
        <p:nvSpPr>
          <p:cNvPr id="84994" name="日期占位符 4">
            <a:extLst>
              <a:ext uri="{FF2B5EF4-FFF2-40B4-BE49-F238E27FC236}">
                <a16:creationId xmlns:a16="http://schemas.microsoft.com/office/drawing/2014/main" id="{5CA83958-B9E7-4FAA-AC5A-ED2DBCAC7A0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6BA984B-5791-4576-A6FE-54BB0936643F}" type="datetime1">
              <a:rPr lang="zh-CN" altLang="en-US" sz="1800" smtClean="0"/>
              <a:pPr/>
              <a:t>2024/4/19</a:t>
            </a:fld>
            <a:endParaRPr lang="en-US" altLang="zh-CN" sz="1000"/>
          </a:p>
        </p:txBody>
      </p:sp>
      <p:sp>
        <p:nvSpPr>
          <p:cNvPr id="2674690" name="Rectangle 2">
            <a:extLst>
              <a:ext uri="{FF2B5EF4-FFF2-40B4-BE49-F238E27FC236}">
                <a16:creationId xmlns:a16="http://schemas.microsoft.com/office/drawing/2014/main" id="{5D7157C2-63FF-6C4C-BE28-B25C4514E1CB}"/>
              </a:ext>
            </a:extLst>
          </p:cNvPr>
          <p:cNvSpPr>
            <a:spLocks noGrp="1" noChangeArrowheads="1"/>
          </p:cNvSpPr>
          <p:nvPr>
            <p:ph type="title"/>
          </p:nvPr>
        </p:nvSpPr>
        <p:spPr/>
        <p:txBody>
          <a:bodyPr/>
          <a:lstStyle/>
          <a:p>
            <a:r>
              <a:rPr lang="en-US" altLang="zh-CN" sz="4400">
                <a:ea typeface="宋体" panose="02010600030101010101" pitchFamily="2" charset="-122"/>
              </a:rPr>
              <a:t>INSTEAD OF </a:t>
            </a:r>
            <a:r>
              <a:rPr lang="zh-CN" altLang="en-US" sz="4400">
                <a:ea typeface="宋体" panose="02010600030101010101" pitchFamily="2" charset="-122"/>
              </a:rPr>
              <a:t>触发器的工作过程</a:t>
            </a:r>
          </a:p>
        </p:txBody>
      </p:sp>
      <p:grpSp>
        <p:nvGrpSpPr>
          <p:cNvPr id="84996" name="Group 3">
            <a:extLst>
              <a:ext uri="{FF2B5EF4-FFF2-40B4-BE49-F238E27FC236}">
                <a16:creationId xmlns:a16="http://schemas.microsoft.com/office/drawing/2014/main" id="{CBA8CB3C-810E-46F1-B742-CF84E575273B}"/>
              </a:ext>
            </a:extLst>
          </p:cNvPr>
          <p:cNvGrpSpPr>
            <a:grpSpLocks/>
          </p:cNvGrpSpPr>
          <p:nvPr/>
        </p:nvGrpSpPr>
        <p:grpSpPr bwMode="auto">
          <a:xfrm>
            <a:off x="577850" y="1204913"/>
            <a:ext cx="8442325" cy="5338762"/>
            <a:chOff x="336" y="621"/>
            <a:chExt cx="4909" cy="3363"/>
          </a:xfrm>
        </p:grpSpPr>
        <p:sp>
          <p:nvSpPr>
            <p:cNvPr id="85001" name="Rectangle 4">
              <a:extLst>
                <a:ext uri="{FF2B5EF4-FFF2-40B4-BE49-F238E27FC236}">
                  <a16:creationId xmlns:a16="http://schemas.microsoft.com/office/drawing/2014/main" id="{389D2A35-BA51-4DA8-BD7B-5FAC118D8BBE}"/>
                </a:ext>
              </a:extLst>
            </p:cNvPr>
            <p:cNvSpPr>
              <a:spLocks noChangeArrowheads="1"/>
            </p:cNvSpPr>
            <p:nvPr/>
          </p:nvSpPr>
          <p:spPr bwMode="auto">
            <a:xfrm>
              <a:off x="477" y="621"/>
              <a:ext cx="4768" cy="3294"/>
            </a:xfrm>
            <a:prstGeom prst="rect">
              <a:avLst/>
            </a:prstGeom>
            <a:solidFill>
              <a:srgbClr val="FCFEB9"/>
            </a:solidFill>
            <a:ln w="12700">
              <a:solidFill>
                <a:srgbClr val="009094"/>
              </a:solidFill>
              <a:miter lim="800000"/>
              <a:headEnd/>
              <a:tailEnd/>
            </a:ln>
            <a:effectLst>
              <a:outerShdw dist="107763" dir="2700000" algn="ctr" rotWithShape="0">
                <a:srgbClr val="919191"/>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85002" name="Group 5">
              <a:extLst>
                <a:ext uri="{FF2B5EF4-FFF2-40B4-BE49-F238E27FC236}">
                  <a16:creationId xmlns:a16="http://schemas.microsoft.com/office/drawing/2014/main" id="{F7994478-BABB-42B9-BE02-4A8A4A25D350}"/>
                </a:ext>
              </a:extLst>
            </p:cNvPr>
            <p:cNvGrpSpPr>
              <a:grpSpLocks/>
            </p:cNvGrpSpPr>
            <p:nvPr/>
          </p:nvGrpSpPr>
          <p:grpSpPr bwMode="auto">
            <a:xfrm>
              <a:off x="336" y="3759"/>
              <a:ext cx="593" cy="225"/>
              <a:chOff x="336" y="3759"/>
              <a:chExt cx="593" cy="225"/>
            </a:xfrm>
          </p:grpSpPr>
          <p:sp>
            <p:nvSpPr>
              <p:cNvPr id="85003" name="AutoShape 6">
                <a:extLst>
                  <a:ext uri="{FF2B5EF4-FFF2-40B4-BE49-F238E27FC236}">
                    <a16:creationId xmlns:a16="http://schemas.microsoft.com/office/drawing/2014/main" id="{85B3CFBF-940F-4A24-B619-D640D3AC3168}"/>
                  </a:ext>
                </a:extLst>
              </p:cNvPr>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5004" name="Rectangle 7">
                <a:extLst>
                  <a:ext uri="{FF2B5EF4-FFF2-40B4-BE49-F238E27FC236}">
                    <a16:creationId xmlns:a16="http://schemas.microsoft.com/office/drawing/2014/main" id="{B05E39CB-2E76-48CB-BD39-51E07CA55D53}"/>
                  </a:ext>
                </a:extLst>
              </p:cNvPr>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5005" name="Arc 8">
                <a:extLst>
                  <a:ext uri="{FF2B5EF4-FFF2-40B4-BE49-F238E27FC236}">
                    <a16:creationId xmlns:a16="http://schemas.microsoft.com/office/drawing/2014/main" id="{0A653B75-C633-4373-972A-BA194C3ED6B7}"/>
                  </a:ext>
                </a:extLst>
              </p:cNvPr>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zh-CN" altLang="en-US"/>
              </a:p>
            </p:txBody>
          </p:sp>
          <p:sp>
            <p:nvSpPr>
              <p:cNvPr id="85006" name="Arc 9">
                <a:extLst>
                  <a:ext uri="{FF2B5EF4-FFF2-40B4-BE49-F238E27FC236}">
                    <a16:creationId xmlns:a16="http://schemas.microsoft.com/office/drawing/2014/main" id="{B038A0F9-772E-4A5B-A3B9-78ACAF427129}"/>
                  </a:ext>
                </a:extLst>
              </p:cNvPr>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zh-CN" altLang="en-US"/>
              </a:p>
            </p:txBody>
          </p:sp>
          <p:sp>
            <p:nvSpPr>
              <p:cNvPr id="85007" name="AutoShape 10">
                <a:extLst>
                  <a:ext uri="{FF2B5EF4-FFF2-40B4-BE49-F238E27FC236}">
                    <a16:creationId xmlns:a16="http://schemas.microsoft.com/office/drawing/2014/main" id="{EE229D69-F0A7-4BFF-A105-6435199C3A5D}"/>
                  </a:ext>
                </a:extLst>
              </p:cNvPr>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5008" name="Rectangle 11">
                <a:extLst>
                  <a:ext uri="{FF2B5EF4-FFF2-40B4-BE49-F238E27FC236}">
                    <a16:creationId xmlns:a16="http://schemas.microsoft.com/office/drawing/2014/main" id="{3BB1BDFE-74E8-441A-8405-E25550B415A3}"/>
                  </a:ext>
                </a:extLst>
              </p:cNvPr>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5009" name="Arc 12">
                <a:extLst>
                  <a:ext uri="{FF2B5EF4-FFF2-40B4-BE49-F238E27FC236}">
                    <a16:creationId xmlns:a16="http://schemas.microsoft.com/office/drawing/2014/main" id="{6D208128-72C4-4E20-8A19-3C8E37AA75B9}"/>
                  </a:ext>
                </a:extLst>
              </p:cNvPr>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zh-CN" altLang="en-US"/>
              </a:p>
            </p:txBody>
          </p:sp>
          <p:sp>
            <p:nvSpPr>
              <p:cNvPr id="85010" name="Arc 13">
                <a:extLst>
                  <a:ext uri="{FF2B5EF4-FFF2-40B4-BE49-F238E27FC236}">
                    <a16:creationId xmlns:a16="http://schemas.microsoft.com/office/drawing/2014/main" id="{5BFB97F1-1152-4AF8-9B3E-2E37ECFFE96F}"/>
                  </a:ext>
                </a:extLst>
              </p:cNvPr>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zh-CN" altLang="en-US"/>
              </a:p>
            </p:txBody>
          </p:sp>
          <p:sp>
            <p:nvSpPr>
              <p:cNvPr id="85011" name="AutoShape 14">
                <a:extLst>
                  <a:ext uri="{FF2B5EF4-FFF2-40B4-BE49-F238E27FC236}">
                    <a16:creationId xmlns:a16="http://schemas.microsoft.com/office/drawing/2014/main" id="{7E1BE08F-93FF-46E5-89B0-CBC4940C15E7}"/>
                  </a:ext>
                </a:extLst>
              </p:cNvPr>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84997" name="Text Box 15">
            <a:extLst>
              <a:ext uri="{FF2B5EF4-FFF2-40B4-BE49-F238E27FC236}">
                <a16:creationId xmlns:a16="http://schemas.microsoft.com/office/drawing/2014/main" id="{F0E76350-22D1-4896-B094-19241D49A926}"/>
              </a:ext>
            </a:extLst>
          </p:cNvPr>
          <p:cNvSpPr txBox="1">
            <a:spLocks noChangeArrowheads="1"/>
          </p:cNvSpPr>
          <p:nvPr/>
        </p:nvSpPr>
        <p:spPr bwMode="auto">
          <a:xfrm>
            <a:off x="1816100" y="1995488"/>
            <a:ext cx="6757988" cy="248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2800">
                <a:latin typeface="Arial Narrow" panose="020B0606020202030204" pitchFamily="34" charset="0"/>
              </a:rPr>
              <a:t>可以在表或视图上定义 </a:t>
            </a:r>
            <a:r>
              <a:rPr lang="en-US" altLang="zh-CN" sz="2800">
                <a:latin typeface="Arial Narrow" panose="020B0606020202030204" pitchFamily="34" charset="0"/>
              </a:rPr>
              <a:t>INSTEAD OF </a:t>
            </a:r>
            <a:r>
              <a:rPr lang="zh-CN" altLang="en-US" sz="2800">
                <a:latin typeface="Arial Narrow" panose="020B0606020202030204" pitchFamily="34" charset="0"/>
              </a:rPr>
              <a:t>触发器</a:t>
            </a:r>
            <a:br>
              <a:rPr lang="zh-CN" altLang="en-US" sz="2800">
                <a:latin typeface="Arial Narrow" panose="020B0606020202030204" pitchFamily="34" charset="0"/>
              </a:rPr>
            </a:br>
            <a:endParaRPr lang="zh-CN" altLang="en-US" sz="2800">
              <a:latin typeface="Arial Narrow" panose="020B0606020202030204" pitchFamily="34" charset="0"/>
            </a:endParaRPr>
          </a:p>
          <a:p>
            <a:pPr>
              <a:lnSpc>
                <a:spcPct val="80000"/>
              </a:lnSpc>
            </a:pPr>
            <a:endParaRPr lang="zh-CN" altLang="en-US" sz="2800">
              <a:latin typeface="Arial Narrow" panose="020B0606020202030204" pitchFamily="34" charset="0"/>
            </a:endParaRPr>
          </a:p>
          <a:p>
            <a:pPr>
              <a:lnSpc>
                <a:spcPct val="80000"/>
              </a:lnSpc>
            </a:pPr>
            <a:r>
              <a:rPr lang="zh-CN" altLang="en-US" sz="2800">
                <a:latin typeface="Arial Narrow" panose="020B0606020202030204" pitchFamily="34" charset="0"/>
              </a:rPr>
              <a:t>引发触发器的动作本身不发生作用</a:t>
            </a:r>
          </a:p>
          <a:p>
            <a:pPr>
              <a:lnSpc>
                <a:spcPct val="80000"/>
              </a:lnSpc>
            </a:pPr>
            <a:endParaRPr lang="en-US" altLang="zh-CN" sz="2800">
              <a:latin typeface="Arial Narrow" panose="020B0606020202030204" pitchFamily="34" charset="0"/>
            </a:endParaRPr>
          </a:p>
          <a:p>
            <a:pPr>
              <a:lnSpc>
                <a:spcPct val="80000"/>
              </a:lnSpc>
            </a:pPr>
            <a:endParaRPr lang="en-US" altLang="zh-CN" sz="2800">
              <a:latin typeface="Arial Narrow" panose="020B0606020202030204" pitchFamily="34" charset="0"/>
            </a:endParaRPr>
          </a:p>
          <a:p>
            <a:pPr>
              <a:lnSpc>
                <a:spcPct val="80000"/>
              </a:lnSpc>
            </a:pPr>
            <a:r>
              <a:rPr lang="zh-CN" altLang="en-US" sz="2800">
                <a:latin typeface="Arial Narrow" panose="020B0606020202030204" pitchFamily="34" charset="0"/>
              </a:rPr>
              <a:t>允许更新原先不可更新的视图</a:t>
            </a:r>
          </a:p>
        </p:txBody>
      </p:sp>
      <p:sp>
        <p:nvSpPr>
          <p:cNvPr id="2674704" name="Oval 16">
            <a:extLst>
              <a:ext uri="{FF2B5EF4-FFF2-40B4-BE49-F238E27FC236}">
                <a16:creationId xmlns:a16="http://schemas.microsoft.com/office/drawing/2014/main" id="{49AE59B1-FDAA-2D48-BF25-228448DB0A85}"/>
              </a:ext>
            </a:extLst>
          </p:cNvPr>
          <p:cNvSpPr>
            <a:spLocks noChangeArrowheads="1"/>
          </p:cNvSpPr>
          <p:nvPr/>
        </p:nvSpPr>
        <p:spPr bwMode="auto">
          <a:xfrm>
            <a:off x="1403350" y="2024063"/>
            <a:ext cx="347663" cy="320675"/>
          </a:xfrm>
          <a:prstGeom prst="ellipse">
            <a:avLst/>
          </a:prstGeom>
          <a:gradFill rotWithShape="0">
            <a:gsLst>
              <a:gs pos="0">
                <a:srgbClr val="9900CC"/>
              </a:gs>
              <a:gs pos="100000">
                <a:srgbClr val="9900CC">
                  <a:gamma/>
                  <a:shade val="45882"/>
                  <a:invGamma/>
                </a:srgbClr>
              </a:gs>
            </a:gsLst>
            <a:path path="rect">
              <a:fillToRect r="100000" b="100000"/>
            </a:path>
          </a:gradFill>
          <a:ln w="12700">
            <a:solidFill>
              <a:schemeClr val="tx1"/>
            </a:solidFill>
            <a:round/>
            <a:headEnd/>
            <a:tailEnd/>
          </a:ln>
          <a:effectLst>
            <a:outerShdw dist="71842" dir="2700000" algn="ctr" rotWithShape="0">
              <a:schemeClr val="folHlink"/>
            </a:outerShdw>
          </a:effectLst>
        </p:spPr>
        <p:txBody>
          <a:bodyPr wrap="none" lIns="90488" tIns="44450" rIns="90488" bIns="44450" anchor="ctr"/>
          <a:lstStyle/>
          <a:p>
            <a:pPr algn="ctr">
              <a:defRPr/>
            </a:pPr>
            <a:r>
              <a:rPr lang="zh-CN" altLang="en-US" sz="1800">
                <a:solidFill>
                  <a:schemeClr val="bg1"/>
                </a:solidFill>
                <a:effectLst>
                  <a:outerShdw blurRad="38100" dist="38100" dir="2700000" algn="tl">
                    <a:srgbClr val="000000"/>
                  </a:outerShdw>
                </a:effectLst>
              </a:rPr>
              <a:t>1</a:t>
            </a:r>
          </a:p>
        </p:txBody>
      </p:sp>
      <p:sp>
        <p:nvSpPr>
          <p:cNvPr id="2674705" name="Oval 17">
            <a:extLst>
              <a:ext uri="{FF2B5EF4-FFF2-40B4-BE49-F238E27FC236}">
                <a16:creationId xmlns:a16="http://schemas.microsoft.com/office/drawing/2014/main" id="{B993D065-0B25-744C-8B15-5187C4BD0E81}"/>
              </a:ext>
            </a:extLst>
          </p:cNvPr>
          <p:cNvSpPr>
            <a:spLocks noChangeArrowheads="1"/>
          </p:cNvSpPr>
          <p:nvPr/>
        </p:nvSpPr>
        <p:spPr bwMode="auto">
          <a:xfrm>
            <a:off x="1403350" y="3090863"/>
            <a:ext cx="347663" cy="320675"/>
          </a:xfrm>
          <a:prstGeom prst="ellipse">
            <a:avLst/>
          </a:prstGeom>
          <a:gradFill rotWithShape="0">
            <a:gsLst>
              <a:gs pos="0">
                <a:srgbClr val="9900CC"/>
              </a:gs>
              <a:gs pos="100000">
                <a:srgbClr val="9900CC">
                  <a:gamma/>
                  <a:shade val="45882"/>
                  <a:invGamma/>
                </a:srgbClr>
              </a:gs>
            </a:gsLst>
            <a:path path="rect">
              <a:fillToRect r="100000" b="100000"/>
            </a:path>
          </a:gradFill>
          <a:ln w="12700">
            <a:solidFill>
              <a:schemeClr val="tx1"/>
            </a:solidFill>
            <a:round/>
            <a:headEnd/>
            <a:tailEnd/>
          </a:ln>
          <a:effectLst>
            <a:outerShdw dist="71842" dir="2700000" algn="ctr" rotWithShape="0">
              <a:schemeClr val="folHlink"/>
            </a:outerShdw>
          </a:effectLst>
        </p:spPr>
        <p:txBody>
          <a:bodyPr wrap="none" lIns="90488" tIns="44450" rIns="90488" bIns="44450" anchor="ctr"/>
          <a:lstStyle/>
          <a:p>
            <a:pPr algn="ctr">
              <a:defRPr/>
            </a:pPr>
            <a:r>
              <a:rPr lang="zh-CN" altLang="en-US" sz="1800">
                <a:solidFill>
                  <a:schemeClr val="bg1"/>
                </a:solidFill>
                <a:effectLst>
                  <a:outerShdw blurRad="38100" dist="38100" dir="2700000" algn="tl">
                    <a:srgbClr val="000000"/>
                  </a:outerShdw>
                </a:effectLst>
              </a:rPr>
              <a:t>2</a:t>
            </a:r>
          </a:p>
        </p:txBody>
      </p:sp>
      <p:sp>
        <p:nvSpPr>
          <p:cNvPr id="2674706" name="Oval 18">
            <a:extLst>
              <a:ext uri="{FF2B5EF4-FFF2-40B4-BE49-F238E27FC236}">
                <a16:creationId xmlns:a16="http://schemas.microsoft.com/office/drawing/2014/main" id="{174FEB24-D55F-8A4C-928A-3A335C6867CF}"/>
              </a:ext>
            </a:extLst>
          </p:cNvPr>
          <p:cNvSpPr>
            <a:spLocks noChangeArrowheads="1"/>
          </p:cNvSpPr>
          <p:nvPr/>
        </p:nvSpPr>
        <p:spPr bwMode="auto">
          <a:xfrm>
            <a:off x="1403350" y="4157663"/>
            <a:ext cx="347663" cy="320675"/>
          </a:xfrm>
          <a:prstGeom prst="ellipse">
            <a:avLst/>
          </a:prstGeom>
          <a:gradFill rotWithShape="0">
            <a:gsLst>
              <a:gs pos="0">
                <a:srgbClr val="9900CC"/>
              </a:gs>
              <a:gs pos="100000">
                <a:srgbClr val="9900CC">
                  <a:gamma/>
                  <a:shade val="45882"/>
                  <a:invGamma/>
                </a:srgbClr>
              </a:gs>
            </a:gsLst>
            <a:path path="rect">
              <a:fillToRect r="100000" b="100000"/>
            </a:path>
          </a:gradFill>
          <a:ln w="12700">
            <a:solidFill>
              <a:schemeClr val="tx1"/>
            </a:solidFill>
            <a:round/>
            <a:headEnd/>
            <a:tailEnd/>
          </a:ln>
          <a:effectLst>
            <a:outerShdw dist="71842" dir="2700000" algn="ctr" rotWithShape="0">
              <a:schemeClr val="folHlink"/>
            </a:outerShdw>
          </a:effectLst>
        </p:spPr>
        <p:txBody>
          <a:bodyPr wrap="none" lIns="90488" tIns="44450" rIns="90488" bIns="44450" anchor="ctr"/>
          <a:lstStyle/>
          <a:p>
            <a:pPr algn="ctr">
              <a:defRPr/>
            </a:pPr>
            <a:r>
              <a:rPr lang="zh-CN" altLang="en-US" sz="1800">
                <a:solidFill>
                  <a:schemeClr val="bg1"/>
                </a:solidFill>
                <a:effectLst>
                  <a:outerShdw blurRad="38100" dist="38100" dir="2700000" algn="tl">
                    <a:srgbClr val="000000"/>
                  </a:outerShdw>
                </a:effectLst>
              </a:rPr>
              <a:t>3</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3">
            <a:extLst>
              <a:ext uri="{FF2B5EF4-FFF2-40B4-BE49-F238E27FC236}">
                <a16:creationId xmlns:a16="http://schemas.microsoft.com/office/drawing/2014/main" id="{E32330F7-F5EB-46F4-B9B2-DC0E9BF40E3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632BB57-1CD0-4D3F-986D-050FFD54D7E1}" type="slidenum">
              <a:rPr lang="zh-CN" altLang="en-US" sz="2000"/>
              <a:pPr/>
              <a:t>66</a:t>
            </a:fld>
            <a:endParaRPr lang="en-US" altLang="zh-CN" sz="2000"/>
          </a:p>
        </p:txBody>
      </p:sp>
      <p:sp>
        <p:nvSpPr>
          <p:cNvPr id="86018" name="日期占位符 4">
            <a:extLst>
              <a:ext uri="{FF2B5EF4-FFF2-40B4-BE49-F238E27FC236}">
                <a16:creationId xmlns:a16="http://schemas.microsoft.com/office/drawing/2014/main" id="{19E2E8AD-8FB0-4BE6-B1D9-CF820A5C435A}"/>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AE365F3-79C9-40F9-8270-D8EE2790638D}" type="datetime1">
              <a:rPr lang="zh-CN" altLang="en-US" sz="1800" smtClean="0"/>
              <a:pPr/>
              <a:t>2024/4/19</a:t>
            </a:fld>
            <a:endParaRPr lang="en-US" altLang="zh-CN" sz="1000"/>
          </a:p>
        </p:txBody>
      </p:sp>
      <p:sp>
        <p:nvSpPr>
          <p:cNvPr id="2675714" name="Rectangle 2">
            <a:extLst>
              <a:ext uri="{FF2B5EF4-FFF2-40B4-BE49-F238E27FC236}">
                <a16:creationId xmlns:a16="http://schemas.microsoft.com/office/drawing/2014/main" id="{D53550EE-EC88-CF45-90C4-E95BD1D4344A}"/>
              </a:ext>
            </a:extLst>
          </p:cNvPr>
          <p:cNvSpPr>
            <a:spLocks noGrp="1" noChangeArrowheads="1"/>
          </p:cNvSpPr>
          <p:nvPr>
            <p:ph type="title"/>
          </p:nvPr>
        </p:nvSpPr>
        <p:spPr/>
        <p:txBody>
          <a:bodyPr/>
          <a:lstStyle/>
          <a:p>
            <a:r>
              <a:rPr lang="zh-CN" altLang="en-US">
                <a:ea typeface="宋体" panose="02010600030101010101" pitchFamily="2" charset="-122"/>
              </a:rPr>
              <a:t>性能考虑</a:t>
            </a:r>
          </a:p>
        </p:txBody>
      </p:sp>
      <p:sp>
        <p:nvSpPr>
          <p:cNvPr id="86020" name="Rectangle 3">
            <a:extLst>
              <a:ext uri="{FF2B5EF4-FFF2-40B4-BE49-F238E27FC236}">
                <a16:creationId xmlns:a16="http://schemas.microsoft.com/office/drawing/2014/main" id="{19B3490A-D3ED-4A79-B502-26E49686822B}"/>
              </a:ext>
            </a:extLst>
          </p:cNvPr>
          <p:cNvSpPr>
            <a:spLocks noGrp="1" noChangeArrowheads="1"/>
          </p:cNvSpPr>
          <p:nvPr>
            <p:ph type="body" idx="1"/>
          </p:nvPr>
        </p:nvSpPr>
        <p:spPr>
          <a:xfrm>
            <a:off x="650875" y="1143000"/>
            <a:ext cx="8820150" cy="5124450"/>
          </a:xfrm>
        </p:spPr>
        <p:txBody>
          <a:bodyPr/>
          <a:lstStyle/>
          <a:p>
            <a:pPr>
              <a:lnSpc>
                <a:spcPct val="100000"/>
              </a:lnSpc>
              <a:spcBef>
                <a:spcPct val="0"/>
              </a:spcBef>
            </a:pPr>
            <a:r>
              <a:rPr lang="zh-CN" altLang="en-US"/>
              <a:t>触发器执行速度快</a:t>
            </a:r>
            <a:r>
              <a:rPr lang="en-US" altLang="zh-CN"/>
              <a:t>,</a:t>
            </a:r>
            <a:r>
              <a:rPr lang="zh-CN" altLang="en-US"/>
              <a:t>因为 </a:t>
            </a:r>
            <a:r>
              <a:rPr lang="en-US" altLang="zh-CN"/>
              <a:t>inserted </a:t>
            </a:r>
            <a:r>
              <a:rPr lang="zh-CN" altLang="en-US"/>
              <a:t>和 </a:t>
            </a:r>
            <a:r>
              <a:rPr lang="en-US" altLang="zh-CN"/>
              <a:t>deleted </a:t>
            </a:r>
            <a:r>
              <a:rPr lang="zh-CN" altLang="en-US"/>
              <a:t>表都在缓存中</a:t>
            </a:r>
          </a:p>
          <a:p>
            <a:pPr lvl="1">
              <a:lnSpc>
                <a:spcPct val="100000"/>
              </a:lnSpc>
              <a:spcBef>
                <a:spcPct val="0"/>
              </a:spcBef>
            </a:pPr>
            <a:r>
              <a:rPr lang="en-US" altLang="zh-CN"/>
              <a:t>Inserted </a:t>
            </a:r>
            <a:r>
              <a:rPr lang="zh-CN" altLang="en-US"/>
              <a:t>和 </a:t>
            </a:r>
            <a:r>
              <a:rPr lang="en-US" altLang="zh-CN"/>
              <a:t>deleted </a:t>
            </a:r>
            <a:r>
              <a:rPr lang="zh-CN" altLang="en-US"/>
              <a:t>总是在内存中而不是在磁盘上，因为它们是逻辑表，而且通常很小</a:t>
            </a:r>
          </a:p>
          <a:p>
            <a:pPr>
              <a:lnSpc>
                <a:spcPct val="100000"/>
              </a:lnSpc>
              <a:spcBef>
                <a:spcPct val="0"/>
              </a:spcBef>
            </a:pPr>
            <a:r>
              <a:rPr lang="zh-CN" altLang="en-US"/>
              <a:t>所引用的表和所影响的行的数目决定了触发器的执行时间</a:t>
            </a:r>
          </a:p>
          <a:p>
            <a:pPr lvl="1">
              <a:lnSpc>
                <a:spcPct val="100000"/>
              </a:lnSpc>
              <a:spcBef>
                <a:spcPct val="0"/>
              </a:spcBef>
            </a:pPr>
            <a:r>
              <a:rPr lang="zh-CN" altLang="en-US"/>
              <a:t>花在调用触发器上的时间是很少的。大部分执行时间花在引用其他表</a:t>
            </a:r>
            <a:r>
              <a:rPr lang="en-US" altLang="zh-CN"/>
              <a:t>(</a:t>
            </a:r>
            <a:r>
              <a:rPr lang="zh-CN" altLang="en-US"/>
              <a:t>可能在内存中或在磁盘上</a:t>
            </a:r>
            <a:r>
              <a:rPr lang="en-US" altLang="zh-CN"/>
              <a:t>)</a:t>
            </a:r>
            <a:r>
              <a:rPr lang="zh-CN" altLang="en-US"/>
              <a:t>和修改数据上</a:t>
            </a:r>
          </a:p>
          <a:p>
            <a:pPr>
              <a:lnSpc>
                <a:spcPct val="100000"/>
              </a:lnSpc>
              <a:spcBef>
                <a:spcPct val="0"/>
              </a:spcBef>
            </a:pPr>
            <a:r>
              <a:rPr lang="zh-CN" altLang="en-US"/>
              <a:t>只在需要的时候使用触发器；</a:t>
            </a:r>
          </a:p>
          <a:p>
            <a:pPr lvl="1">
              <a:lnSpc>
                <a:spcPct val="100000"/>
              </a:lnSpc>
              <a:spcBef>
                <a:spcPct val="0"/>
              </a:spcBef>
            </a:pPr>
            <a:r>
              <a:rPr lang="zh-CN" altLang="en-US"/>
              <a:t>触发器的系统开销更大</a:t>
            </a:r>
            <a:r>
              <a:rPr lang="en-US" altLang="zh-CN"/>
              <a:t>,</a:t>
            </a:r>
            <a:r>
              <a:rPr lang="zh-CN" altLang="en-US"/>
              <a:t>在使用触发器之前考虑使用约束</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灯片编号占位符 3">
            <a:extLst>
              <a:ext uri="{FF2B5EF4-FFF2-40B4-BE49-F238E27FC236}">
                <a16:creationId xmlns:a16="http://schemas.microsoft.com/office/drawing/2014/main" id="{5A52A324-7E5D-4B89-A819-384B940A3AC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2F27BC7-DEBC-4990-ADCA-B6FF80AA63B8}" type="slidenum">
              <a:rPr lang="zh-CN" altLang="en-US" sz="2000"/>
              <a:pPr/>
              <a:t>67</a:t>
            </a:fld>
            <a:endParaRPr lang="en-US" altLang="zh-CN" sz="2000"/>
          </a:p>
        </p:txBody>
      </p:sp>
      <p:sp>
        <p:nvSpPr>
          <p:cNvPr id="87042" name="日期占位符 4">
            <a:extLst>
              <a:ext uri="{FF2B5EF4-FFF2-40B4-BE49-F238E27FC236}">
                <a16:creationId xmlns:a16="http://schemas.microsoft.com/office/drawing/2014/main" id="{B9AC2189-4B6B-4539-ACAD-117441AB949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62E7E96-1344-4676-BF9B-7E59E7C3D693}" type="datetime1">
              <a:rPr lang="zh-CN" altLang="en-US" sz="1800" smtClean="0"/>
              <a:pPr/>
              <a:t>2024/4/19</a:t>
            </a:fld>
            <a:endParaRPr lang="en-US" altLang="zh-CN" sz="1000"/>
          </a:p>
        </p:txBody>
      </p:sp>
      <p:sp>
        <p:nvSpPr>
          <p:cNvPr id="2676738" name="Rectangle 2">
            <a:extLst>
              <a:ext uri="{FF2B5EF4-FFF2-40B4-BE49-F238E27FC236}">
                <a16:creationId xmlns:a16="http://schemas.microsoft.com/office/drawing/2014/main" id="{A09E7046-33A0-0E49-8698-FEAA2328485D}"/>
              </a:ext>
            </a:extLst>
          </p:cNvPr>
          <p:cNvSpPr>
            <a:spLocks noGrp="1" noChangeArrowheads="1"/>
          </p:cNvSpPr>
          <p:nvPr>
            <p:ph type="title"/>
          </p:nvPr>
        </p:nvSpPr>
        <p:spPr/>
        <p:txBody>
          <a:bodyPr/>
          <a:lstStyle/>
          <a:p>
            <a:r>
              <a:rPr lang="zh-CN" altLang="en-US">
                <a:ea typeface="宋体" panose="02010600030101010101" pitchFamily="2" charset="-122"/>
              </a:rPr>
              <a:t>性能考虑</a:t>
            </a:r>
          </a:p>
        </p:txBody>
      </p:sp>
      <p:sp>
        <p:nvSpPr>
          <p:cNvPr id="87044" name="Rectangle 3">
            <a:extLst>
              <a:ext uri="{FF2B5EF4-FFF2-40B4-BE49-F238E27FC236}">
                <a16:creationId xmlns:a16="http://schemas.microsoft.com/office/drawing/2014/main" id="{F0E9C64E-6209-4851-BEBC-1D8021A3EFBF}"/>
              </a:ext>
            </a:extLst>
          </p:cNvPr>
          <p:cNvSpPr>
            <a:spLocks noGrp="1" noChangeArrowheads="1"/>
          </p:cNvSpPr>
          <p:nvPr>
            <p:ph type="body" idx="1"/>
          </p:nvPr>
        </p:nvSpPr>
        <p:spPr>
          <a:xfrm>
            <a:off x="650875" y="1143000"/>
            <a:ext cx="8820150" cy="4614863"/>
          </a:xfrm>
        </p:spPr>
        <p:txBody>
          <a:bodyPr/>
          <a:lstStyle/>
          <a:p>
            <a:pPr>
              <a:lnSpc>
                <a:spcPct val="120000"/>
              </a:lnSpc>
              <a:spcBef>
                <a:spcPct val="0"/>
              </a:spcBef>
            </a:pPr>
            <a:r>
              <a:rPr lang="zh-CN" altLang="en-US"/>
              <a:t>使触发器的定义语句尽量简单；</a:t>
            </a:r>
          </a:p>
          <a:p>
            <a:pPr lvl="1">
              <a:lnSpc>
                <a:spcPct val="120000"/>
              </a:lnSpc>
              <a:spcBef>
                <a:spcPct val="0"/>
              </a:spcBef>
            </a:pPr>
            <a:r>
              <a:rPr lang="zh-CN" altLang="en-US"/>
              <a:t>大部分处理触发器的时间都花在引用表和修改数据上。由于触发器本身就是一个事务，在事务结束之前，锁定仍然保持</a:t>
            </a:r>
          </a:p>
          <a:p>
            <a:pPr>
              <a:lnSpc>
                <a:spcPct val="120000"/>
              </a:lnSpc>
              <a:spcBef>
                <a:spcPct val="0"/>
              </a:spcBef>
            </a:pPr>
            <a:r>
              <a:rPr lang="zh-CN" altLang="en-US"/>
              <a:t>在递归触发器定义中，加入递归终止检查语句；</a:t>
            </a:r>
          </a:p>
          <a:p>
            <a:pPr lvl="1">
              <a:lnSpc>
                <a:spcPct val="120000"/>
              </a:lnSpc>
              <a:spcBef>
                <a:spcPct val="0"/>
              </a:spcBef>
            </a:pPr>
            <a:r>
              <a:rPr lang="zh-CN" altLang="en-US"/>
              <a:t>避免触发器进入无限循环中；</a:t>
            </a:r>
          </a:p>
          <a:p>
            <a:pPr>
              <a:lnSpc>
                <a:spcPct val="120000"/>
              </a:lnSpc>
              <a:spcBef>
                <a:spcPct val="0"/>
              </a:spcBef>
            </a:pPr>
            <a:r>
              <a:rPr lang="zh-CN" altLang="en-US"/>
              <a:t>尽量减少触发器中 </a:t>
            </a:r>
            <a:r>
              <a:rPr lang="en-US" altLang="zh-CN"/>
              <a:t>ROLLBACK </a:t>
            </a:r>
            <a:r>
              <a:rPr lang="zh-CN" altLang="en-US"/>
              <a:t>语句的使用；</a:t>
            </a:r>
          </a:p>
          <a:p>
            <a:pPr lvl="1">
              <a:lnSpc>
                <a:spcPct val="120000"/>
              </a:lnSpc>
              <a:spcBef>
                <a:spcPct val="0"/>
              </a:spcBef>
            </a:pPr>
            <a:r>
              <a:rPr lang="zh-CN" altLang="en-US"/>
              <a:t>当回滚事务的时候，</a:t>
            </a:r>
            <a:r>
              <a:rPr lang="en-US" altLang="zh-CN"/>
              <a:t>SQL Server </a:t>
            </a:r>
            <a:r>
              <a:rPr lang="zh-CN" altLang="en-US"/>
              <a:t>要撤销所有已经执行的动作，系统开销非常大。</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灯片编号占位符 3">
            <a:extLst>
              <a:ext uri="{FF2B5EF4-FFF2-40B4-BE49-F238E27FC236}">
                <a16:creationId xmlns:a16="http://schemas.microsoft.com/office/drawing/2014/main" id="{FA124354-77EA-4D26-8FD0-D1F4194D4E33}"/>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D8CC887-48CF-48AF-9F2F-2BDABC66584E}" type="slidenum">
              <a:rPr lang="zh-CN" altLang="en-US" sz="2000"/>
              <a:pPr/>
              <a:t>68</a:t>
            </a:fld>
            <a:endParaRPr lang="en-US" altLang="zh-CN" sz="2000"/>
          </a:p>
        </p:txBody>
      </p:sp>
      <p:sp>
        <p:nvSpPr>
          <p:cNvPr id="88066" name="日期占位符 4">
            <a:extLst>
              <a:ext uri="{FF2B5EF4-FFF2-40B4-BE49-F238E27FC236}">
                <a16:creationId xmlns:a16="http://schemas.microsoft.com/office/drawing/2014/main" id="{07D5BA83-5E8C-4DAD-9FDE-62DF157491B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E5EA459-FBFF-409A-BE9A-1B587307FCB4}" type="datetime1">
              <a:rPr lang="zh-CN" altLang="en-US" sz="1800" smtClean="0"/>
              <a:pPr/>
              <a:t>2024/4/19</a:t>
            </a:fld>
            <a:endParaRPr lang="en-US" altLang="zh-CN" sz="1000"/>
          </a:p>
        </p:txBody>
      </p:sp>
      <p:sp>
        <p:nvSpPr>
          <p:cNvPr id="2640898" name="Rectangle 2">
            <a:extLst>
              <a:ext uri="{FF2B5EF4-FFF2-40B4-BE49-F238E27FC236}">
                <a16:creationId xmlns:a16="http://schemas.microsoft.com/office/drawing/2014/main" id="{E918D6D8-3B89-D94B-B530-123342F757E7}"/>
              </a:ext>
            </a:extLst>
          </p:cNvPr>
          <p:cNvSpPr>
            <a:spLocks noGrp="1" noChangeArrowheads="1"/>
          </p:cNvSpPr>
          <p:nvPr>
            <p:ph type="title"/>
          </p:nvPr>
        </p:nvSpPr>
        <p:spPr/>
        <p:txBody>
          <a:bodyPr/>
          <a:lstStyle/>
          <a:p>
            <a:r>
              <a:rPr lang="zh-CN" altLang="en-US">
                <a:ea typeface="宋体" panose="02010600030101010101" pitchFamily="2" charset="-122"/>
              </a:rPr>
              <a:t>决定使用何种强制方法</a:t>
            </a:r>
          </a:p>
        </p:txBody>
      </p:sp>
      <p:sp>
        <p:nvSpPr>
          <p:cNvPr id="88068" name="Rectangle 3">
            <a:extLst>
              <a:ext uri="{FF2B5EF4-FFF2-40B4-BE49-F238E27FC236}">
                <a16:creationId xmlns:a16="http://schemas.microsoft.com/office/drawing/2014/main" id="{5CF8CF26-91B8-461B-8F4F-23828E6EB694}"/>
              </a:ext>
            </a:extLst>
          </p:cNvPr>
          <p:cNvSpPr>
            <a:spLocks noGrp="1" noChangeArrowheads="1"/>
          </p:cNvSpPr>
          <p:nvPr>
            <p:ph type="body" idx="1"/>
          </p:nvPr>
        </p:nvSpPr>
        <p:spPr>
          <a:xfrm>
            <a:off x="650875" y="1143000"/>
            <a:ext cx="8820150" cy="3136900"/>
          </a:xfrm>
        </p:spPr>
        <p:txBody>
          <a:bodyPr/>
          <a:lstStyle/>
          <a:p>
            <a:r>
              <a:rPr lang="zh-CN" altLang="en-US"/>
              <a:t>应综合考虑功能性和性能开销， </a:t>
            </a:r>
            <a:r>
              <a:rPr lang="zh-CN" altLang="en-US">
                <a:latin typeface="宋体" panose="02010600030101010101" pitchFamily="2" charset="-122"/>
              </a:rPr>
              <a:t>来决定使用何种强制数据完整性的方法</a:t>
            </a:r>
            <a:endParaRPr lang="zh-CN" altLang="en-US"/>
          </a:p>
          <a:p>
            <a:pPr lvl="1"/>
            <a:r>
              <a:rPr lang="zh-CN" altLang="en-US"/>
              <a:t>对于基本的完整性逻辑，例如有效值和维护表间的关系，最好使用声明式完整性约束</a:t>
            </a:r>
          </a:p>
          <a:p>
            <a:pPr lvl="1"/>
            <a:r>
              <a:rPr lang="zh-CN" altLang="en-US"/>
              <a:t>如果要维护复杂的、大量的、非主键或外键关系一部分的数据，必须使用触发器或存储过程</a:t>
            </a:r>
          </a:p>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灯片编号占位符 3">
            <a:extLst>
              <a:ext uri="{FF2B5EF4-FFF2-40B4-BE49-F238E27FC236}">
                <a16:creationId xmlns:a16="http://schemas.microsoft.com/office/drawing/2014/main" id="{BD175E52-D4CA-4EFD-BD3E-1A881C28847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C79B1AA-3D70-475D-8A9B-4B203D868ADD}" type="slidenum">
              <a:rPr lang="zh-CN" altLang="en-US" sz="2000"/>
              <a:pPr/>
              <a:t>69</a:t>
            </a:fld>
            <a:endParaRPr lang="en-US" altLang="zh-CN" sz="2000"/>
          </a:p>
        </p:txBody>
      </p:sp>
      <p:sp>
        <p:nvSpPr>
          <p:cNvPr id="89090" name="日期占位符 4">
            <a:extLst>
              <a:ext uri="{FF2B5EF4-FFF2-40B4-BE49-F238E27FC236}">
                <a16:creationId xmlns:a16="http://schemas.microsoft.com/office/drawing/2014/main" id="{BDD1FA47-9FDB-4807-AAFC-21D29CED4DC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6F626F1-0B64-4BDE-897E-BB4263A01A48}" type="datetime1">
              <a:rPr lang="zh-CN" altLang="en-US" sz="1800" smtClean="0"/>
              <a:pPr/>
              <a:t>2024/4/19</a:t>
            </a:fld>
            <a:endParaRPr lang="en-US" altLang="zh-CN" sz="1000"/>
          </a:p>
        </p:txBody>
      </p:sp>
      <p:sp>
        <p:nvSpPr>
          <p:cNvPr id="2641922" name="Rectangle 2">
            <a:extLst>
              <a:ext uri="{FF2B5EF4-FFF2-40B4-BE49-F238E27FC236}">
                <a16:creationId xmlns:a16="http://schemas.microsoft.com/office/drawing/2014/main" id="{C0D39470-E746-794C-8556-E84FD2FFBF80}"/>
              </a:ext>
            </a:extLst>
          </p:cNvPr>
          <p:cNvSpPr>
            <a:spLocks noGrp="1" noChangeArrowheads="1"/>
          </p:cNvSpPr>
          <p:nvPr>
            <p:ph type="title"/>
          </p:nvPr>
        </p:nvSpPr>
        <p:spPr/>
        <p:txBody>
          <a:bodyPr/>
          <a:lstStyle/>
          <a:p>
            <a:r>
              <a:rPr lang="zh-CN" altLang="en-US">
                <a:ea typeface="宋体" panose="02010600030101010101" pitchFamily="2" charset="-122"/>
              </a:rPr>
              <a:t>决定使用何种强制方法</a:t>
            </a:r>
          </a:p>
        </p:txBody>
      </p:sp>
      <p:graphicFrame>
        <p:nvGraphicFramePr>
          <p:cNvPr id="2642029" name="Group 109">
            <a:extLst>
              <a:ext uri="{FF2B5EF4-FFF2-40B4-BE49-F238E27FC236}">
                <a16:creationId xmlns:a16="http://schemas.microsoft.com/office/drawing/2014/main" id="{C6668634-6F08-4ACC-BEC4-CC773F05AA10}"/>
              </a:ext>
            </a:extLst>
          </p:cNvPr>
          <p:cNvGraphicFramePr>
            <a:graphicFrameLocks noGrp="1"/>
          </p:cNvGraphicFramePr>
          <p:nvPr>
            <p:ph idx="1"/>
            <p:extLst>
              <p:ext uri="{D42A27DB-BD31-4B8C-83A1-F6EECF244321}">
                <p14:modId xmlns:p14="http://schemas.microsoft.com/office/powerpoint/2010/main" val="3882060736"/>
              </p:ext>
            </p:extLst>
          </p:nvPr>
        </p:nvGraphicFramePr>
        <p:xfrm>
          <a:off x="344488" y="1143000"/>
          <a:ext cx="9361487" cy="5577860"/>
        </p:xfrm>
        <a:graphic>
          <a:graphicData uri="http://schemas.openxmlformats.org/drawingml/2006/table">
            <a:tbl>
              <a:tblPr/>
              <a:tblGrid>
                <a:gridCol w="2087562">
                  <a:extLst>
                    <a:ext uri="{9D8B030D-6E8A-4147-A177-3AD203B41FA5}">
                      <a16:colId xmlns:a16="http://schemas.microsoft.com/office/drawing/2014/main" val="1396961950"/>
                    </a:ext>
                  </a:extLst>
                </a:gridCol>
                <a:gridCol w="3385046">
                  <a:extLst>
                    <a:ext uri="{9D8B030D-6E8A-4147-A177-3AD203B41FA5}">
                      <a16:colId xmlns:a16="http://schemas.microsoft.com/office/drawing/2014/main" val="1380462060"/>
                    </a:ext>
                  </a:extLst>
                </a:gridCol>
                <a:gridCol w="1008112">
                  <a:extLst>
                    <a:ext uri="{9D8B030D-6E8A-4147-A177-3AD203B41FA5}">
                      <a16:colId xmlns:a16="http://schemas.microsoft.com/office/drawing/2014/main" val="1829062967"/>
                    </a:ext>
                  </a:extLst>
                </a:gridCol>
                <a:gridCol w="936104">
                  <a:extLst>
                    <a:ext uri="{9D8B030D-6E8A-4147-A177-3AD203B41FA5}">
                      <a16:colId xmlns:a16="http://schemas.microsoft.com/office/drawing/2014/main" val="2129011077"/>
                    </a:ext>
                  </a:extLst>
                </a:gridCol>
                <a:gridCol w="1944663">
                  <a:extLst>
                    <a:ext uri="{9D8B030D-6E8A-4147-A177-3AD203B41FA5}">
                      <a16:colId xmlns:a16="http://schemas.microsoft.com/office/drawing/2014/main" val="3600130121"/>
                    </a:ext>
                  </a:extLst>
                </a:gridCol>
              </a:tblGrid>
              <a:tr h="508676">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数据完整性类型</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效果</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功能性</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性能开销</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在数据修改之前或之后</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6579579"/>
                  </a:ext>
                </a:extLst>
              </a:tr>
              <a:tr h="54642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约束</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和表一起定义，数据在事务开始前验证，使得性能更好</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中</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低</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之前</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2304022"/>
                  </a:ext>
                </a:extLst>
              </a:tr>
              <a:tr h="365808">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默认和规则</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作为独立的对象来实现数据完整性，可以与一个或多个表关联</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低</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低</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之前</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8098356"/>
                  </a:ext>
                </a:extLst>
              </a:tr>
              <a:tr h="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触发器</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提供了额外的功能性，任何修改必须被回滚</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高</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中高</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之后</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除</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INSTEAD OF )</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8878323"/>
                  </a:ext>
                </a:extLst>
              </a:tr>
              <a:tr h="1290638">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数据类型</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NULL/ NOT NULL</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提供最底层的数据完整性。当表创建时为每个列实现，数据在事务开始前验证</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低</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低</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之前</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629385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3">
            <a:extLst>
              <a:ext uri="{FF2B5EF4-FFF2-40B4-BE49-F238E27FC236}">
                <a16:creationId xmlns:a16="http://schemas.microsoft.com/office/drawing/2014/main" id="{A97DBFEE-0291-4785-B660-28129D65299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A88FAEE-D8E1-4093-A94B-7CE0DB458555}" type="slidenum">
              <a:rPr lang="zh-CN" altLang="en-US" sz="2000"/>
              <a:pPr/>
              <a:t>7</a:t>
            </a:fld>
            <a:endParaRPr lang="en-US" altLang="zh-CN" sz="2000"/>
          </a:p>
        </p:txBody>
      </p:sp>
      <p:sp>
        <p:nvSpPr>
          <p:cNvPr id="21506" name="日期占位符 4">
            <a:extLst>
              <a:ext uri="{FF2B5EF4-FFF2-40B4-BE49-F238E27FC236}">
                <a16:creationId xmlns:a16="http://schemas.microsoft.com/office/drawing/2014/main" id="{49DFFBA0-367F-454E-AE84-2D50B139533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8E8838D-1D83-4B68-8A04-71A6829AEB09}" type="datetime1">
              <a:rPr lang="zh-CN" altLang="en-US" sz="1800" smtClean="0"/>
              <a:pPr/>
              <a:t>2024/4/19</a:t>
            </a:fld>
            <a:endParaRPr lang="en-US" altLang="zh-CN" sz="1000"/>
          </a:p>
        </p:txBody>
      </p:sp>
      <p:sp>
        <p:nvSpPr>
          <p:cNvPr id="2594818" name="Rectangle 2">
            <a:extLst>
              <a:ext uri="{FF2B5EF4-FFF2-40B4-BE49-F238E27FC236}">
                <a16:creationId xmlns:a16="http://schemas.microsoft.com/office/drawing/2014/main" id="{B5C0B8E7-F3AD-3643-B467-62B228190E20}"/>
              </a:ext>
            </a:extLst>
          </p:cNvPr>
          <p:cNvSpPr>
            <a:spLocks noGrp="1" noChangeArrowheads="1"/>
          </p:cNvSpPr>
          <p:nvPr>
            <p:ph type="title"/>
          </p:nvPr>
        </p:nvSpPr>
        <p:spPr/>
        <p:txBody>
          <a:bodyPr/>
          <a:lstStyle/>
          <a:p>
            <a:r>
              <a:rPr lang="en-US" altLang="zh-CN"/>
              <a:t>7.1.1	</a:t>
            </a:r>
            <a:r>
              <a:rPr lang="zh-CN" altLang="en-US"/>
              <a:t>完整性约束条件</a:t>
            </a:r>
          </a:p>
        </p:txBody>
      </p:sp>
      <p:sp>
        <p:nvSpPr>
          <p:cNvPr id="21508" name="Rectangle 3">
            <a:extLst>
              <a:ext uri="{FF2B5EF4-FFF2-40B4-BE49-F238E27FC236}">
                <a16:creationId xmlns:a16="http://schemas.microsoft.com/office/drawing/2014/main" id="{66BD3756-D035-4BEE-A3D9-BFE321D79D87}"/>
              </a:ext>
            </a:extLst>
          </p:cNvPr>
          <p:cNvSpPr>
            <a:spLocks noGrp="1" noChangeArrowheads="1"/>
          </p:cNvSpPr>
          <p:nvPr>
            <p:ph type="body" idx="1"/>
          </p:nvPr>
        </p:nvSpPr>
        <p:spPr>
          <a:xfrm>
            <a:off x="650875" y="1143000"/>
            <a:ext cx="8820150" cy="4289425"/>
          </a:xfrm>
        </p:spPr>
        <p:txBody>
          <a:bodyPr/>
          <a:lstStyle/>
          <a:p>
            <a:r>
              <a:rPr lang="zh-CN" altLang="en-US"/>
              <a:t>（</a:t>
            </a:r>
            <a:r>
              <a:rPr lang="en-US" altLang="zh-CN"/>
              <a:t>2</a:t>
            </a:r>
            <a:r>
              <a:rPr lang="zh-CN" altLang="en-US"/>
              <a:t>） 元组约束</a:t>
            </a:r>
          </a:p>
          <a:p>
            <a:pPr lvl="1"/>
            <a:r>
              <a:rPr lang="zh-CN" altLang="en-US"/>
              <a:t>一个元组是由若干个属性组成的，元组级约束就是元组中各个属性之间的约束关系。例如订货关系中发货日期不能小于订货日期，发货量不得超过订货量等。</a:t>
            </a:r>
          </a:p>
          <a:p>
            <a:r>
              <a:rPr lang="zh-CN" altLang="en-US"/>
              <a:t>（</a:t>
            </a:r>
            <a:r>
              <a:rPr lang="en-US" altLang="zh-CN"/>
              <a:t>3</a:t>
            </a:r>
            <a:r>
              <a:rPr lang="zh-CN" altLang="en-US"/>
              <a:t>） 关系约束</a:t>
            </a:r>
          </a:p>
          <a:p>
            <a:pPr lvl="1"/>
            <a:r>
              <a:rPr lang="zh-CN" altLang="en-US"/>
              <a:t>关系约束是指一个关系的各个元组之间、或者多个关系之间存在的各种联系或约束。常见的关系约束有实体完整性约束、参照完整性约束、函数依赖约束、统计约束等。</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a:extLst>
              <a:ext uri="{FF2B5EF4-FFF2-40B4-BE49-F238E27FC236}">
                <a16:creationId xmlns:a16="http://schemas.microsoft.com/office/drawing/2014/main" id="{2C51AC88-AA56-4EED-B536-64D5CF0F437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5330306-D348-4875-A445-6FE3AFBA4108}" type="slidenum">
              <a:rPr lang="zh-CN" altLang="en-US" sz="2000"/>
              <a:pPr/>
              <a:t>70</a:t>
            </a:fld>
            <a:endParaRPr lang="en-US" altLang="zh-CN" sz="2000"/>
          </a:p>
        </p:txBody>
      </p:sp>
      <p:sp>
        <p:nvSpPr>
          <p:cNvPr id="90114" name="日期占位符 4">
            <a:extLst>
              <a:ext uri="{FF2B5EF4-FFF2-40B4-BE49-F238E27FC236}">
                <a16:creationId xmlns:a16="http://schemas.microsoft.com/office/drawing/2014/main" id="{ED5E2C1C-82AC-4AF8-A57D-EA4B47A8760F}"/>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EEAC9EC-BFAB-4640-92F0-F023C71F6A5A}" type="datetime1">
              <a:rPr lang="zh-CN" altLang="en-US" sz="1800" smtClean="0"/>
              <a:pPr/>
              <a:t>2024/4/19</a:t>
            </a:fld>
            <a:endParaRPr lang="en-US" altLang="zh-CN" sz="1000"/>
          </a:p>
        </p:txBody>
      </p:sp>
      <p:sp>
        <p:nvSpPr>
          <p:cNvPr id="2623490" name="Rectangle 2">
            <a:extLst>
              <a:ext uri="{FF2B5EF4-FFF2-40B4-BE49-F238E27FC236}">
                <a16:creationId xmlns:a16="http://schemas.microsoft.com/office/drawing/2014/main" id="{8AFE5E47-096D-9B4D-8D57-94F782E96681}"/>
              </a:ext>
            </a:extLst>
          </p:cNvPr>
          <p:cNvSpPr>
            <a:spLocks noGrp="1" noChangeArrowheads="1"/>
          </p:cNvSpPr>
          <p:nvPr>
            <p:ph type="title"/>
          </p:nvPr>
        </p:nvSpPr>
        <p:spPr/>
        <p:txBody>
          <a:bodyPr/>
          <a:lstStyle/>
          <a:p>
            <a:r>
              <a:rPr lang="zh-CN" altLang="en-US"/>
              <a:t>第</a:t>
            </a:r>
            <a:r>
              <a:rPr lang="en-US" altLang="zh-CN"/>
              <a:t>7</a:t>
            </a:r>
            <a:r>
              <a:rPr lang="zh-CN" altLang="en-US"/>
              <a:t>章  数据库的完整性</a:t>
            </a:r>
          </a:p>
        </p:txBody>
      </p:sp>
      <p:sp>
        <p:nvSpPr>
          <p:cNvPr id="90116" name="Rectangle 3">
            <a:extLst>
              <a:ext uri="{FF2B5EF4-FFF2-40B4-BE49-F238E27FC236}">
                <a16:creationId xmlns:a16="http://schemas.microsoft.com/office/drawing/2014/main" id="{0F540672-7AB6-421A-A9F8-A58AD77E4CDF}"/>
              </a:ext>
            </a:extLst>
          </p:cNvPr>
          <p:cNvSpPr>
            <a:spLocks noGrp="1" noChangeArrowheads="1"/>
          </p:cNvSpPr>
          <p:nvPr>
            <p:ph type="body" idx="1"/>
          </p:nvPr>
        </p:nvSpPr>
        <p:spPr>
          <a:xfrm>
            <a:off x="650875" y="1143000"/>
            <a:ext cx="8820150" cy="4484688"/>
          </a:xfrm>
        </p:spPr>
        <p:txBody>
          <a:bodyPr/>
          <a:lstStyle/>
          <a:p>
            <a:pPr>
              <a:lnSpc>
                <a:spcPct val="120000"/>
              </a:lnSpc>
            </a:pPr>
            <a:r>
              <a:rPr lang="en-US" altLang="zh-CN"/>
              <a:t>7.1	数据库的完整性概述</a:t>
            </a:r>
          </a:p>
          <a:p>
            <a:pPr>
              <a:lnSpc>
                <a:spcPct val="120000"/>
              </a:lnSpc>
            </a:pPr>
            <a:r>
              <a:rPr lang="en-US" altLang="zh-CN"/>
              <a:t>7.2	实体完整性</a:t>
            </a:r>
          </a:p>
          <a:p>
            <a:pPr>
              <a:lnSpc>
                <a:spcPct val="120000"/>
              </a:lnSpc>
            </a:pPr>
            <a:r>
              <a:rPr lang="en-US" altLang="zh-CN"/>
              <a:t>7.3	参照完整性</a:t>
            </a:r>
          </a:p>
          <a:p>
            <a:pPr>
              <a:lnSpc>
                <a:spcPct val="120000"/>
              </a:lnSpc>
            </a:pPr>
            <a:r>
              <a:rPr lang="en-US" altLang="zh-CN"/>
              <a:t>7.4	用户定义的完整性</a:t>
            </a:r>
          </a:p>
          <a:p>
            <a:pPr>
              <a:lnSpc>
                <a:spcPct val="120000"/>
              </a:lnSpc>
            </a:pPr>
            <a:r>
              <a:rPr lang="en-US" altLang="zh-CN"/>
              <a:t>7.5	触发器</a:t>
            </a:r>
          </a:p>
          <a:p>
            <a:pPr>
              <a:lnSpc>
                <a:spcPct val="120000"/>
              </a:lnSpc>
            </a:pPr>
            <a:r>
              <a:rPr lang="en-US" altLang="zh-CN">
                <a:solidFill>
                  <a:srgbClr val="0000FF"/>
                </a:solidFill>
              </a:rPr>
              <a:t>7.6	SQL Server中数据库完整性的实现</a:t>
            </a:r>
          </a:p>
          <a:p>
            <a:pPr>
              <a:lnSpc>
                <a:spcPct val="120000"/>
              </a:lnSpc>
            </a:pPr>
            <a:r>
              <a:rPr lang="en-US" altLang="zh-CN"/>
              <a:t>7.7	小结</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灯片编号占位符 3">
            <a:extLst>
              <a:ext uri="{FF2B5EF4-FFF2-40B4-BE49-F238E27FC236}">
                <a16:creationId xmlns:a16="http://schemas.microsoft.com/office/drawing/2014/main" id="{8793C34D-6E42-42CF-9BCE-C13F44B2705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BEC889D-DDE9-43F3-84AF-3982B2AD3C72}" type="slidenum">
              <a:rPr lang="zh-CN" altLang="en-US" sz="2000"/>
              <a:pPr/>
              <a:t>71</a:t>
            </a:fld>
            <a:endParaRPr lang="en-US" altLang="zh-CN" sz="2000"/>
          </a:p>
        </p:txBody>
      </p:sp>
      <p:sp>
        <p:nvSpPr>
          <p:cNvPr id="91138" name="日期占位符 4">
            <a:extLst>
              <a:ext uri="{FF2B5EF4-FFF2-40B4-BE49-F238E27FC236}">
                <a16:creationId xmlns:a16="http://schemas.microsoft.com/office/drawing/2014/main" id="{C8F39251-6F2E-460E-ADF6-FE70F010837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4B13CEC-938A-4FC0-BA8F-5533EF722285}" type="datetime1">
              <a:rPr lang="zh-CN" altLang="en-US" sz="1800" smtClean="0"/>
              <a:pPr/>
              <a:t>2024/4/19</a:t>
            </a:fld>
            <a:endParaRPr lang="en-US" altLang="zh-CN" sz="1000"/>
          </a:p>
        </p:txBody>
      </p:sp>
      <p:sp>
        <p:nvSpPr>
          <p:cNvPr id="2626562" name="Rectangle 2">
            <a:extLst>
              <a:ext uri="{FF2B5EF4-FFF2-40B4-BE49-F238E27FC236}">
                <a16:creationId xmlns:a16="http://schemas.microsoft.com/office/drawing/2014/main" id="{BBF68563-4056-5C45-B49F-5B93A771DC83}"/>
              </a:ext>
            </a:extLst>
          </p:cNvPr>
          <p:cNvSpPr>
            <a:spLocks noGrp="1" noChangeArrowheads="1"/>
          </p:cNvSpPr>
          <p:nvPr>
            <p:ph type="title"/>
          </p:nvPr>
        </p:nvSpPr>
        <p:spPr/>
        <p:txBody>
          <a:bodyPr/>
          <a:lstStyle/>
          <a:p>
            <a:r>
              <a:rPr lang="zh-CN" altLang="en-US">
                <a:ea typeface="宋体" panose="02010600030101010101" pitchFamily="2" charset="-122"/>
              </a:rPr>
              <a:t>约束</a:t>
            </a:r>
          </a:p>
        </p:txBody>
      </p:sp>
      <p:sp>
        <p:nvSpPr>
          <p:cNvPr id="91140" name="Rectangle 3">
            <a:extLst>
              <a:ext uri="{FF2B5EF4-FFF2-40B4-BE49-F238E27FC236}">
                <a16:creationId xmlns:a16="http://schemas.microsoft.com/office/drawing/2014/main" id="{206E38D0-6B82-4E84-806B-205A81D9C6F3}"/>
              </a:ext>
            </a:extLst>
          </p:cNvPr>
          <p:cNvSpPr>
            <a:spLocks noGrp="1" noChangeArrowheads="1"/>
          </p:cNvSpPr>
          <p:nvPr>
            <p:ph type="body" idx="1"/>
          </p:nvPr>
        </p:nvSpPr>
        <p:spPr>
          <a:xfrm>
            <a:off x="650875" y="1143000"/>
            <a:ext cx="8820150" cy="5568950"/>
          </a:xfrm>
        </p:spPr>
        <p:txBody>
          <a:bodyPr/>
          <a:lstStyle/>
          <a:p>
            <a:pPr algn="just"/>
            <a:r>
              <a:rPr lang="zh-CN" altLang="en-US">
                <a:latin typeface="宋体" panose="02010600030101010101" pitchFamily="2" charset="-122"/>
              </a:rPr>
              <a:t>设计表时需要确定如下内容：</a:t>
            </a:r>
          </a:p>
          <a:p>
            <a:pPr lvl="1" algn="just">
              <a:buFontTx/>
              <a:buNone/>
            </a:pPr>
            <a:r>
              <a:rPr lang="en-US" altLang="zh-CN">
                <a:latin typeface="宋体" panose="02010600030101010101" pitchFamily="2" charset="-122"/>
              </a:rPr>
              <a:t>1)</a:t>
            </a:r>
            <a:r>
              <a:rPr lang="zh-CN" altLang="en-US">
                <a:latin typeface="宋体" panose="02010600030101010101" pitchFamily="2" charset="-122"/>
              </a:rPr>
              <a:t>表中需要的列以及每一列的类型</a:t>
            </a:r>
            <a:r>
              <a:rPr lang="en-US" altLang="zh-CN">
                <a:latin typeface="宋体" panose="02010600030101010101" pitchFamily="2" charset="-122"/>
              </a:rPr>
              <a:t>(</a:t>
            </a:r>
            <a:r>
              <a:rPr lang="zh-CN" altLang="en-US">
                <a:latin typeface="宋体" panose="02010600030101010101" pitchFamily="2" charset="-122"/>
              </a:rPr>
              <a:t>必要时还有长度</a:t>
            </a:r>
            <a:r>
              <a:rPr lang="en-US" altLang="zh-CN">
                <a:latin typeface="宋体" panose="02010600030101010101" pitchFamily="2" charset="-122"/>
              </a:rPr>
              <a:t>)</a:t>
            </a:r>
            <a:endParaRPr lang="zh-CN" altLang="en-US">
              <a:latin typeface="宋体" panose="02010600030101010101" pitchFamily="2" charset="-122"/>
            </a:endParaRPr>
          </a:p>
          <a:p>
            <a:pPr lvl="1" algn="just">
              <a:buFontTx/>
              <a:buNone/>
            </a:pPr>
            <a:r>
              <a:rPr lang="en-US" altLang="zh-CN">
                <a:latin typeface="宋体" panose="02010600030101010101" pitchFamily="2" charset="-122"/>
              </a:rPr>
              <a:t>2)</a:t>
            </a:r>
            <a:r>
              <a:rPr lang="zh-CN" altLang="en-US">
                <a:latin typeface="宋体" panose="02010600030101010101" pitchFamily="2" charset="-122"/>
              </a:rPr>
              <a:t>列是否可以为空。</a:t>
            </a:r>
          </a:p>
          <a:p>
            <a:pPr lvl="1" algn="just">
              <a:buFontTx/>
              <a:buNone/>
            </a:pPr>
            <a:r>
              <a:rPr lang="en-US" altLang="zh-CN">
                <a:latin typeface="宋体" panose="02010600030101010101" pitchFamily="2" charset="-122"/>
              </a:rPr>
              <a:t>3)</a:t>
            </a:r>
            <a:r>
              <a:rPr lang="zh-CN" altLang="en-US">
                <a:latin typeface="宋体" panose="02010600030101010101" pitchFamily="2" charset="-122"/>
              </a:rPr>
              <a:t>是否需要在列上使用约束、默认值和规则。</a:t>
            </a:r>
          </a:p>
          <a:p>
            <a:pPr lvl="1" algn="just">
              <a:buFontTx/>
              <a:buNone/>
            </a:pPr>
            <a:r>
              <a:rPr lang="en-US" altLang="zh-CN">
                <a:latin typeface="宋体" panose="02010600030101010101" pitchFamily="2" charset="-122"/>
              </a:rPr>
              <a:t>4)</a:t>
            </a:r>
            <a:r>
              <a:rPr lang="zh-CN" altLang="en-US">
                <a:latin typeface="宋体" panose="02010600030101010101" pitchFamily="2" charset="-122"/>
              </a:rPr>
              <a:t>需要使用什么样的索引。</a:t>
            </a:r>
          </a:p>
          <a:p>
            <a:pPr lvl="1" algn="just">
              <a:buFontTx/>
              <a:buNone/>
            </a:pPr>
            <a:r>
              <a:rPr lang="en-US" altLang="zh-CN">
                <a:latin typeface="宋体" panose="02010600030101010101" pitchFamily="2" charset="-122"/>
              </a:rPr>
              <a:t>5)</a:t>
            </a:r>
            <a:r>
              <a:rPr lang="zh-CN" altLang="en-US">
                <a:latin typeface="宋体" panose="02010600030101010101" pitchFamily="2" charset="-122"/>
              </a:rPr>
              <a:t>哪些列作为主键。</a:t>
            </a:r>
          </a:p>
          <a:p>
            <a:pPr algn="just"/>
            <a:r>
              <a:rPr lang="zh-CN" altLang="en-US">
                <a:latin typeface="宋体" panose="02010600030101010101" pitchFamily="2" charset="-122"/>
              </a:rPr>
              <a:t>表的设计要体现完整性约束的实现。</a:t>
            </a:r>
          </a:p>
          <a:p>
            <a:pPr lvl="1" algn="just"/>
            <a:r>
              <a:rPr lang="zh-CN" altLang="en-US">
                <a:latin typeface="宋体" panose="02010600030101010101" pitchFamily="2" charset="-122"/>
              </a:rPr>
              <a:t>实体完整性约束的体现是主键约束，即主键的各列不能为空，且主键作为行的惟一标识；</a:t>
            </a:r>
          </a:p>
          <a:p>
            <a:pPr lvl="1" algn="just"/>
            <a:r>
              <a:rPr lang="zh-CN" altLang="en-US">
                <a:latin typeface="宋体" panose="02010600030101010101" pitchFamily="2" charset="-122"/>
              </a:rPr>
              <a:t>外键约束是参照完整性约束的体现；</a:t>
            </a:r>
          </a:p>
          <a:p>
            <a:pPr lvl="1" algn="just"/>
            <a:r>
              <a:rPr lang="zh-CN" altLang="en-US">
                <a:latin typeface="宋体" panose="02010600030101010101" pitchFamily="2" charset="-122"/>
              </a:rPr>
              <a:t>默认值和规则等是用户定义的完整性约束的体现</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3">
            <a:extLst>
              <a:ext uri="{FF2B5EF4-FFF2-40B4-BE49-F238E27FC236}">
                <a16:creationId xmlns:a16="http://schemas.microsoft.com/office/drawing/2014/main" id="{001B1220-1195-4BB3-928A-DC9C174C61D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C394319-0911-405B-A7AB-38B7BE608797}" type="slidenum">
              <a:rPr lang="zh-CN" altLang="en-US" sz="2000"/>
              <a:pPr/>
              <a:t>72</a:t>
            </a:fld>
            <a:endParaRPr lang="en-US" altLang="zh-CN" sz="2000"/>
          </a:p>
        </p:txBody>
      </p:sp>
      <p:sp>
        <p:nvSpPr>
          <p:cNvPr id="92162" name="日期占位符 4">
            <a:extLst>
              <a:ext uri="{FF2B5EF4-FFF2-40B4-BE49-F238E27FC236}">
                <a16:creationId xmlns:a16="http://schemas.microsoft.com/office/drawing/2014/main" id="{AEE8B373-3979-4321-BC1E-8A3816338DB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9105796-AA35-4B4D-BDFB-B2351CDAE1F1}" type="datetime1">
              <a:rPr lang="zh-CN" altLang="en-US" sz="1800" smtClean="0"/>
              <a:pPr/>
              <a:t>2024/4/19</a:t>
            </a:fld>
            <a:endParaRPr lang="en-US" altLang="zh-CN" sz="1000"/>
          </a:p>
        </p:txBody>
      </p:sp>
      <p:sp>
        <p:nvSpPr>
          <p:cNvPr id="2627586" name="Rectangle 2">
            <a:extLst>
              <a:ext uri="{FF2B5EF4-FFF2-40B4-BE49-F238E27FC236}">
                <a16:creationId xmlns:a16="http://schemas.microsoft.com/office/drawing/2014/main" id="{559E95D9-7C8E-674C-BA22-1EC103DBB450}"/>
              </a:ext>
            </a:extLst>
          </p:cNvPr>
          <p:cNvSpPr>
            <a:spLocks noGrp="1" noChangeArrowheads="1"/>
          </p:cNvSpPr>
          <p:nvPr>
            <p:ph type="title"/>
          </p:nvPr>
        </p:nvSpPr>
        <p:spPr/>
        <p:txBody>
          <a:bodyPr/>
          <a:lstStyle/>
          <a:p>
            <a:r>
              <a:rPr lang="zh-CN" altLang="en-US">
                <a:ea typeface="宋体" panose="02010600030101010101" pitchFamily="2" charset="-122"/>
              </a:rPr>
              <a:t>决定使用何种约束</a:t>
            </a:r>
          </a:p>
        </p:txBody>
      </p:sp>
      <p:graphicFrame>
        <p:nvGraphicFramePr>
          <p:cNvPr id="2627754" name="Group 170">
            <a:extLst>
              <a:ext uri="{FF2B5EF4-FFF2-40B4-BE49-F238E27FC236}">
                <a16:creationId xmlns:a16="http://schemas.microsoft.com/office/drawing/2014/main" id="{7F9669A2-F104-4D5A-BFDB-0C21E4343E20}"/>
              </a:ext>
            </a:extLst>
          </p:cNvPr>
          <p:cNvGraphicFramePr>
            <a:graphicFrameLocks noGrp="1"/>
          </p:cNvGraphicFramePr>
          <p:nvPr>
            <p:ph idx="1"/>
            <p:extLst>
              <p:ext uri="{D42A27DB-BD31-4B8C-83A1-F6EECF244321}">
                <p14:modId xmlns:p14="http://schemas.microsoft.com/office/powerpoint/2010/main" val="1828832280"/>
              </p:ext>
            </p:extLst>
          </p:nvPr>
        </p:nvGraphicFramePr>
        <p:xfrm>
          <a:off x="128588" y="1016000"/>
          <a:ext cx="9632950" cy="5669926"/>
        </p:xfrm>
        <a:graphic>
          <a:graphicData uri="http://schemas.openxmlformats.org/drawingml/2006/table">
            <a:tbl>
              <a:tblPr/>
              <a:tblGrid>
                <a:gridCol w="1728068">
                  <a:extLst>
                    <a:ext uri="{9D8B030D-6E8A-4147-A177-3AD203B41FA5}">
                      <a16:colId xmlns:a16="http://schemas.microsoft.com/office/drawing/2014/main" val="3934089521"/>
                    </a:ext>
                  </a:extLst>
                </a:gridCol>
                <a:gridCol w="2462932">
                  <a:extLst>
                    <a:ext uri="{9D8B030D-6E8A-4147-A177-3AD203B41FA5}">
                      <a16:colId xmlns:a16="http://schemas.microsoft.com/office/drawing/2014/main" val="1648003815"/>
                    </a:ext>
                  </a:extLst>
                </a:gridCol>
                <a:gridCol w="5441950">
                  <a:extLst>
                    <a:ext uri="{9D8B030D-6E8A-4147-A177-3AD203B41FA5}">
                      <a16:colId xmlns:a16="http://schemas.microsoft.com/office/drawing/2014/main" val="2321035142"/>
                    </a:ext>
                  </a:extLst>
                </a:gridCol>
              </a:tblGrid>
              <a:tr h="420688">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完整性类型</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约束类型</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描述</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5883300"/>
                  </a:ext>
                </a:extLst>
              </a:tr>
              <a:tr h="749300">
                <a:tc rowSpan="3">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域</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DEFAULT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如果在</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INSERT</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语句中未显式提供值，则指定为列提供的值</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0917091"/>
                  </a:ext>
                </a:extLst>
              </a:tr>
              <a:tr h="420688">
                <a:tc vMerge="1">
                  <a:txBody>
                    <a:bodyPr/>
                    <a:lstStyle/>
                    <a:p>
                      <a:endParaRPr lang="zh-CN" altLang="en-US"/>
                    </a:p>
                  </a:txBody>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CHECK</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指定列中可接受的数据值</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4677264"/>
                  </a:ext>
                </a:extLst>
              </a:tr>
              <a:tr h="749300">
                <a:tc vMerge="1">
                  <a:txBody>
                    <a:bodyPr/>
                    <a:lstStyle/>
                    <a:p>
                      <a:endParaRPr lang="zh-CN" altLang="en-US"/>
                    </a:p>
                  </a:txBody>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REFERENTIAL</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基于其他表中的列的值，指定可接受的用于更新的数据值</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7374643"/>
                  </a:ext>
                </a:extLst>
              </a:tr>
              <a:tr h="1079500">
                <a:tc rowSpan="2">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实体</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PRIMARY KEY</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惟一标识每一列，确保用户没有输入重复的值。同时创建一个索引以增强性能。不允许空值</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6844905"/>
                  </a:ext>
                </a:extLst>
              </a:tr>
              <a:tr h="749300">
                <a:tc vMerge="1">
                  <a:txBody>
                    <a:bodyPr/>
                    <a:lstStyle/>
                    <a:p>
                      <a:endParaRPr lang="zh-CN" altLang="en-US"/>
                    </a:p>
                  </a:txBody>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UNIQUE</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确保在非主键列中不输入重复值，并创建一个索引以增强性能。允许空值</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6197221"/>
                  </a:ext>
                </a:extLst>
              </a:tr>
              <a:tr h="749300">
                <a:tc rowSpan="2">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引用</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FOREIGN KEY</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定义一列或多列的值与同表或其他表中主键的值匹配</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9587223"/>
                  </a:ext>
                </a:extLst>
              </a:tr>
              <a:tr h="749300">
                <a:tc vMerge="1">
                  <a:txBody>
                    <a:bodyPr/>
                    <a:lstStyle/>
                    <a:p>
                      <a:endParaRPr lang="zh-CN" altLang="en-US"/>
                    </a:p>
                  </a:txBody>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CHECK</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35000"/>
                        </a:spcBef>
                        <a:spcAft>
                          <a:spcPct val="0"/>
                        </a:spcAft>
                        <a:buClrTx/>
                        <a:buSzPct val="100000"/>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基于同表中其他列的值，指定列中可接受的数据值</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0167818"/>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灯片编号占位符 3">
            <a:extLst>
              <a:ext uri="{FF2B5EF4-FFF2-40B4-BE49-F238E27FC236}">
                <a16:creationId xmlns:a16="http://schemas.microsoft.com/office/drawing/2014/main" id="{9E9A71AD-1BDD-455F-B774-99621A01F2A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6FBB0DD-F6A8-4DCE-B8D3-457C3C39F652}" type="slidenum">
              <a:rPr lang="zh-CN" altLang="en-US" sz="2000"/>
              <a:pPr/>
              <a:t>73</a:t>
            </a:fld>
            <a:endParaRPr lang="en-US" altLang="zh-CN" sz="2000"/>
          </a:p>
        </p:txBody>
      </p:sp>
      <p:sp>
        <p:nvSpPr>
          <p:cNvPr id="93186" name="日期占位符 4">
            <a:extLst>
              <a:ext uri="{FF2B5EF4-FFF2-40B4-BE49-F238E27FC236}">
                <a16:creationId xmlns:a16="http://schemas.microsoft.com/office/drawing/2014/main" id="{82E1F914-E77E-479D-9FB5-A83BF3D1768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5C72A37-BB10-495B-9E4D-79610CFEED20}" type="datetime1">
              <a:rPr lang="zh-CN" altLang="en-US" sz="1800" smtClean="0"/>
              <a:pPr/>
              <a:t>2024/4/19</a:t>
            </a:fld>
            <a:endParaRPr lang="en-US" altLang="zh-CN" sz="1000"/>
          </a:p>
        </p:txBody>
      </p:sp>
      <p:sp>
        <p:nvSpPr>
          <p:cNvPr id="2624514" name="Rectangle 2">
            <a:extLst>
              <a:ext uri="{FF2B5EF4-FFF2-40B4-BE49-F238E27FC236}">
                <a16:creationId xmlns:a16="http://schemas.microsoft.com/office/drawing/2014/main" id="{FA8496BE-B173-344C-BB67-0299E2359EB3}"/>
              </a:ext>
            </a:extLst>
          </p:cNvPr>
          <p:cNvSpPr>
            <a:spLocks noGrp="1" noChangeArrowheads="1"/>
          </p:cNvSpPr>
          <p:nvPr>
            <p:ph type="title"/>
          </p:nvPr>
        </p:nvSpPr>
        <p:spPr/>
        <p:txBody>
          <a:bodyPr/>
          <a:lstStyle/>
          <a:p>
            <a:r>
              <a:rPr lang="zh-CN" altLang="en-US">
                <a:ea typeface="宋体" panose="02010600030101010101" pitchFamily="2" charset="-122"/>
              </a:rPr>
              <a:t>约束类型</a:t>
            </a:r>
          </a:p>
        </p:txBody>
      </p:sp>
      <p:sp>
        <p:nvSpPr>
          <p:cNvPr id="93188" name="Rectangle 3">
            <a:extLst>
              <a:ext uri="{FF2B5EF4-FFF2-40B4-BE49-F238E27FC236}">
                <a16:creationId xmlns:a16="http://schemas.microsoft.com/office/drawing/2014/main" id="{3825E0A5-8BD0-4BD1-86B7-5E10E9713687}"/>
              </a:ext>
            </a:extLst>
          </p:cNvPr>
          <p:cNvSpPr>
            <a:spLocks noGrp="1" noChangeArrowheads="1"/>
          </p:cNvSpPr>
          <p:nvPr>
            <p:ph type="body" idx="1"/>
          </p:nvPr>
        </p:nvSpPr>
        <p:spPr>
          <a:xfrm>
            <a:off x="650875" y="1143000"/>
            <a:ext cx="8820150" cy="4352925"/>
          </a:xfrm>
        </p:spPr>
        <p:txBody>
          <a:bodyPr/>
          <a:lstStyle/>
          <a:p>
            <a:r>
              <a:rPr lang="zh-CN" altLang="en-US"/>
              <a:t>在</a:t>
            </a:r>
            <a:r>
              <a:rPr lang="en-US" altLang="zh-CN"/>
              <a:t>SQL Server 2000</a:t>
            </a:r>
            <a:r>
              <a:rPr lang="zh-CN" altLang="en-US"/>
              <a:t>中有</a:t>
            </a:r>
            <a:r>
              <a:rPr lang="en-US" altLang="zh-CN"/>
              <a:t>5</a:t>
            </a:r>
            <a:r>
              <a:rPr lang="zh-CN" altLang="en-US"/>
              <a:t>种约束：</a:t>
            </a:r>
          </a:p>
          <a:p>
            <a:pPr lvl="1"/>
            <a:r>
              <a:rPr lang="zh-CN" altLang="en-US"/>
              <a:t>主键约束（</a:t>
            </a:r>
            <a:r>
              <a:rPr lang="en-US" altLang="zh-CN"/>
              <a:t>primary key constraint</a:t>
            </a:r>
            <a:r>
              <a:rPr lang="zh-CN" altLang="en-US"/>
              <a:t>）</a:t>
            </a:r>
          </a:p>
          <a:p>
            <a:pPr lvl="1"/>
            <a:r>
              <a:rPr lang="zh-CN" altLang="en-US"/>
              <a:t>唯一性约束（</a:t>
            </a:r>
            <a:r>
              <a:rPr lang="en-US" altLang="zh-CN"/>
              <a:t>unique constraint</a:t>
            </a:r>
            <a:r>
              <a:rPr lang="zh-CN" altLang="en-US"/>
              <a:t>）</a:t>
            </a:r>
          </a:p>
          <a:p>
            <a:pPr lvl="1"/>
            <a:r>
              <a:rPr lang="zh-CN" altLang="en-US"/>
              <a:t>检查约束（</a:t>
            </a:r>
            <a:r>
              <a:rPr lang="en-US" altLang="zh-CN"/>
              <a:t>check constraint</a:t>
            </a:r>
            <a:r>
              <a:rPr lang="zh-CN" altLang="en-US"/>
              <a:t>）</a:t>
            </a:r>
          </a:p>
          <a:p>
            <a:pPr lvl="1"/>
            <a:r>
              <a:rPr lang="zh-CN" altLang="en-US"/>
              <a:t>缺省约束（</a:t>
            </a:r>
            <a:r>
              <a:rPr lang="en-US" altLang="zh-CN"/>
              <a:t>default constraint</a:t>
            </a:r>
            <a:r>
              <a:rPr lang="zh-CN" altLang="en-US"/>
              <a:t>）</a:t>
            </a:r>
          </a:p>
          <a:p>
            <a:pPr lvl="1"/>
            <a:r>
              <a:rPr lang="zh-CN" altLang="en-US"/>
              <a:t>外键约束（</a:t>
            </a:r>
            <a:r>
              <a:rPr lang="en-US" altLang="zh-CN"/>
              <a:t>foreign key constraint</a:t>
            </a:r>
            <a:r>
              <a:rPr lang="zh-CN" altLang="en-US"/>
              <a:t>）</a:t>
            </a:r>
          </a:p>
          <a:p>
            <a:r>
              <a:rPr lang="en-US" altLang="zh-CN"/>
              <a:t>SQL Server</a:t>
            </a:r>
            <a:r>
              <a:rPr lang="zh-CN" altLang="en-US"/>
              <a:t>自动强制数据库完整性的方式。约束定义关于列中允许值的规则，是强制完整性的标准机制。使用约束优先于使用触发器、规则和默认值。</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灯片编号占位符 3">
            <a:extLst>
              <a:ext uri="{FF2B5EF4-FFF2-40B4-BE49-F238E27FC236}">
                <a16:creationId xmlns:a16="http://schemas.microsoft.com/office/drawing/2014/main" id="{B0A0BAA8-136A-4BC2-B0CB-BE7BA46290D7}"/>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E6A14FD-05EF-4C82-B014-D3C5BF0BEF33}" type="slidenum">
              <a:rPr lang="zh-CN" altLang="en-US" sz="2000"/>
              <a:pPr/>
              <a:t>74</a:t>
            </a:fld>
            <a:endParaRPr lang="en-US" altLang="zh-CN" sz="2000"/>
          </a:p>
        </p:txBody>
      </p:sp>
      <p:sp>
        <p:nvSpPr>
          <p:cNvPr id="94210" name="日期占位符 4">
            <a:extLst>
              <a:ext uri="{FF2B5EF4-FFF2-40B4-BE49-F238E27FC236}">
                <a16:creationId xmlns:a16="http://schemas.microsoft.com/office/drawing/2014/main" id="{D5CFCDE9-4333-4ECA-B28A-84F877F95A8D}"/>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F38FD6A-0188-44D5-9B4A-5E9AC183650C}" type="datetime1">
              <a:rPr lang="zh-CN" altLang="en-US" sz="1800" smtClean="0"/>
              <a:pPr/>
              <a:t>2024/4/19</a:t>
            </a:fld>
            <a:endParaRPr lang="en-US" altLang="zh-CN" sz="1000"/>
          </a:p>
        </p:txBody>
      </p:sp>
      <p:sp>
        <p:nvSpPr>
          <p:cNvPr id="2629634" name="Rectangle 2">
            <a:extLst>
              <a:ext uri="{FF2B5EF4-FFF2-40B4-BE49-F238E27FC236}">
                <a16:creationId xmlns:a16="http://schemas.microsoft.com/office/drawing/2014/main" id="{09485F44-BC2C-0348-8729-14DF0D37E29D}"/>
              </a:ext>
            </a:extLst>
          </p:cNvPr>
          <p:cNvSpPr>
            <a:spLocks noGrp="1" noChangeArrowheads="1"/>
          </p:cNvSpPr>
          <p:nvPr>
            <p:ph type="title"/>
          </p:nvPr>
        </p:nvSpPr>
        <p:spPr/>
        <p:txBody>
          <a:bodyPr/>
          <a:lstStyle/>
          <a:p>
            <a:r>
              <a:rPr lang="zh-CN" altLang="en-US">
                <a:ea typeface="宋体" panose="02010600030101010101" pitchFamily="2" charset="-122"/>
              </a:rPr>
              <a:t>创建约束</a:t>
            </a:r>
          </a:p>
        </p:txBody>
      </p:sp>
      <p:sp>
        <p:nvSpPr>
          <p:cNvPr id="94212" name="Rectangle 3">
            <a:extLst>
              <a:ext uri="{FF2B5EF4-FFF2-40B4-BE49-F238E27FC236}">
                <a16:creationId xmlns:a16="http://schemas.microsoft.com/office/drawing/2014/main" id="{9B467C3C-FC7E-4DE8-B9EC-B36CAB440AB6}"/>
              </a:ext>
            </a:extLst>
          </p:cNvPr>
          <p:cNvSpPr>
            <a:spLocks noGrp="1" noChangeArrowheads="1"/>
          </p:cNvSpPr>
          <p:nvPr>
            <p:ph type="body" idx="1"/>
          </p:nvPr>
        </p:nvSpPr>
        <p:spPr>
          <a:xfrm>
            <a:off x="650875" y="1143000"/>
            <a:ext cx="8820150" cy="5551488"/>
          </a:xfrm>
        </p:spPr>
        <p:txBody>
          <a:bodyPr/>
          <a:lstStyle/>
          <a:p>
            <a:pPr>
              <a:lnSpc>
                <a:spcPct val="100000"/>
              </a:lnSpc>
              <a:spcBef>
                <a:spcPct val="0"/>
              </a:spcBef>
            </a:pPr>
            <a:r>
              <a:rPr lang="zh-CN" altLang="en-US"/>
              <a:t>使用 </a:t>
            </a:r>
            <a:r>
              <a:rPr lang="en-US" altLang="zh-CN"/>
              <a:t>CREATE TABLE </a:t>
            </a:r>
            <a:r>
              <a:rPr lang="zh-CN" altLang="en-US"/>
              <a:t>或者 </a:t>
            </a:r>
            <a:r>
              <a:rPr lang="en-US" altLang="zh-CN"/>
              <a:t>ALTER TABLE</a:t>
            </a:r>
          </a:p>
          <a:p>
            <a:pPr lvl="1">
              <a:lnSpc>
                <a:spcPct val="100000"/>
              </a:lnSpc>
              <a:spcBef>
                <a:spcPct val="0"/>
              </a:spcBef>
            </a:pPr>
            <a:r>
              <a:rPr lang="en-US" altLang="zh-CN"/>
              <a:t>CREATE TABLE </a:t>
            </a:r>
            <a:r>
              <a:rPr lang="zh-CN" altLang="en-US"/>
              <a:t>是在创建表时创建约束</a:t>
            </a:r>
          </a:p>
          <a:p>
            <a:pPr lvl="1">
              <a:lnSpc>
                <a:spcPct val="100000"/>
              </a:lnSpc>
              <a:spcBef>
                <a:spcPct val="0"/>
              </a:spcBef>
            </a:pPr>
            <a:r>
              <a:rPr lang="en-US" altLang="zh-CN"/>
              <a:t>ALTER TABLE </a:t>
            </a:r>
            <a:r>
              <a:rPr lang="zh-CN" altLang="en-US"/>
              <a:t>是在一个已有的表上创建约束</a:t>
            </a:r>
          </a:p>
          <a:p>
            <a:pPr>
              <a:lnSpc>
                <a:spcPct val="100000"/>
              </a:lnSpc>
              <a:spcBef>
                <a:spcPct val="0"/>
              </a:spcBef>
            </a:pPr>
            <a:r>
              <a:rPr lang="zh-CN" altLang="en-US"/>
              <a:t>可添加单列或多列约束</a:t>
            </a:r>
            <a:endParaRPr lang="en-US" altLang="zh-CN"/>
          </a:p>
          <a:p>
            <a:pPr lvl="1">
              <a:lnSpc>
                <a:spcPct val="100000"/>
              </a:lnSpc>
              <a:spcBef>
                <a:spcPct val="0"/>
              </a:spcBef>
            </a:pPr>
            <a:r>
              <a:rPr lang="zh-CN" altLang="en-US"/>
              <a:t>若约束应用于单列，称为</a:t>
            </a:r>
            <a:r>
              <a:rPr lang="zh-CN" altLang="en-US" i="1"/>
              <a:t>列级约束</a:t>
            </a:r>
            <a:r>
              <a:rPr lang="en-US" altLang="zh-CN" i="1"/>
              <a:t>;  </a:t>
            </a:r>
            <a:r>
              <a:rPr lang="zh-CN" altLang="en-US"/>
              <a:t>若约束引用了多列，称为</a:t>
            </a:r>
            <a:r>
              <a:rPr lang="zh-CN" altLang="en-US" i="1"/>
              <a:t>表级约束</a:t>
            </a:r>
            <a:r>
              <a:rPr lang="zh-CN" altLang="en-US"/>
              <a:t>，</a:t>
            </a:r>
          </a:p>
          <a:p>
            <a:pPr>
              <a:lnSpc>
                <a:spcPct val="100000"/>
              </a:lnSpc>
              <a:spcBef>
                <a:spcPct val="0"/>
              </a:spcBef>
            </a:pPr>
            <a:r>
              <a:rPr lang="zh-CN" altLang="en-US"/>
              <a:t>使用约束的注意事项</a:t>
            </a:r>
          </a:p>
          <a:p>
            <a:pPr lvl="1">
              <a:lnSpc>
                <a:spcPct val="100000"/>
              </a:lnSpc>
              <a:spcBef>
                <a:spcPct val="0"/>
              </a:spcBef>
            </a:pPr>
            <a:r>
              <a:rPr lang="zh-CN" altLang="en-US"/>
              <a:t>可直接在表上创建、更改和删除约束，而不必删除并重建表</a:t>
            </a:r>
          </a:p>
          <a:p>
            <a:pPr lvl="1">
              <a:lnSpc>
                <a:spcPct val="100000"/>
              </a:lnSpc>
              <a:spcBef>
                <a:spcPct val="0"/>
              </a:spcBef>
            </a:pPr>
            <a:r>
              <a:rPr lang="zh-CN" altLang="en-US"/>
              <a:t>当给一个表添加约束的时候，</a:t>
            </a:r>
            <a:r>
              <a:rPr lang="en-US" altLang="zh-CN"/>
              <a:t>SQL Server </a:t>
            </a:r>
            <a:r>
              <a:rPr lang="zh-CN" altLang="en-US"/>
              <a:t>将检查现有数据是否违反约束</a:t>
            </a:r>
          </a:p>
          <a:p>
            <a:pPr lvl="1">
              <a:lnSpc>
                <a:spcPct val="100000"/>
              </a:lnSpc>
              <a:spcBef>
                <a:spcPct val="0"/>
              </a:spcBef>
            </a:pPr>
            <a:r>
              <a:rPr lang="zh-CN" altLang="en-US"/>
              <a:t>建议创建约束的时候指定名称，否则系统将为约束自动产生一个复杂的名称</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灯片编号占位符 3">
            <a:extLst>
              <a:ext uri="{FF2B5EF4-FFF2-40B4-BE49-F238E27FC236}">
                <a16:creationId xmlns:a16="http://schemas.microsoft.com/office/drawing/2014/main" id="{F2C8F9C2-3F29-481C-B985-147B396D9E7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8189111-C44A-41F7-BF8B-D6B07DD66DB2}" type="slidenum">
              <a:rPr lang="zh-CN" altLang="en-US" sz="2000"/>
              <a:pPr/>
              <a:t>75</a:t>
            </a:fld>
            <a:endParaRPr lang="en-US" altLang="zh-CN" sz="2000"/>
          </a:p>
        </p:txBody>
      </p:sp>
      <p:sp>
        <p:nvSpPr>
          <p:cNvPr id="95234" name="日期占位符 4">
            <a:extLst>
              <a:ext uri="{FF2B5EF4-FFF2-40B4-BE49-F238E27FC236}">
                <a16:creationId xmlns:a16="http://schemas.microsoft.com/office/drawing/2014/main" id="{B3D733B9-5C4A-4DB3-92EB-2B5482EC8DDA}"/>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6FAC7C4-130A-41BE-A95A-ABCE723637CB}" type="datetime1">
              <a:rPr lang="zh-CN" altLang="en-US" sz="1800" smtClean="0"/>
              <a:pPr/>
              <a:t>2024/4/19</a:t>
            </a:fld>
            <a:endParaRPr lang="en-US" altLang="zh-CN" sz="1000"/>
          </a:p>
        </p:txBody>
      </p:sp>
      <p:sp>
        <p:nvSpPr>
          <p:cNvPr id="2630658" name="Rectangle 2">
            <a:extLst>
              <a:ext uri="{FF2B5EF4-FFF2-40B4-BE49-F238E27FC236}">
                <a16:creationId xmlns:a16="http://schemas.microsoft.com/office/drawing/2014/main" id="{63C635B7-2EA0-474C-B527-BB0E742E8FAE}"/>
              </a:ext>
            </a:extLst>
          </p:cNvPr>
          <p:cNvSpPr>
            <a:spLocks noGrp="1" noChangeArrowheads="1"/>
          </p:cNvSpPr>
          <p:nvPr>
            <p:ph type="title"/>
          </p:nvPr>
        </p:nvSpPr>
        <p:spPr/>
        <p:txBody>
          <a:bodyPr/>
          <a:lstStyle/>
          <a:p>
            <a:r>
              <a:rPr lang="zh-CN" altLang="en-US">
                <a:ea typeface="宋体" panose="02010600030101010101" pitchFamily="2" charset="-122"/>
              </a:rPr>
              <a:t>主键约束</a:t>
            </a:r>
          </a:p>
        </p:txBody>
      </p:sp>
      <p:sp>
        <p:nvSpPr>
          <p:cNvPr id="95236" name="Rectangle 3">
            <a:extLst>
              <a:ext uri="{FF2B5EF4-FFF2-40B4-BE49-F238E27FC236}">
                <a16:creationId xmlns:a16="http://schemas.microsoft.com/office/drawing/2014/main" id="{438F302B-C246-4EE5-820B-BE9F91F475A6}"/>
              </a:ext>
            </a:extLst>
          </p:cNvPr>
          <p:cNvSpPr>
            <a:spLocks noGrp="1" noChangeArrowheads="1"/>
          </p:cNvSpPr>
          <p:nvPr>
            <p:ph type="body" idx="1"/>
          </p:nvPr>
        </p:nvSpPr>
        <p:spPr>
          <a:xfrm>
            <a:off x="650875" y="1143000"/>
            <a:ext cx="8820150" cy="4443413"/>
          </a:xfrm>
        </p:spPr>
        <p:txBody>
          <a:bodyPr/>
          <a:lstStyle/>
          <a:p>
            <a:pPr>
              <a:lnSpc>
                <a:spcPct val="100000"/>
              </a:lnSpc>
              <a:spcBef>
                <a:spcPct val="0"/>
              </a:spcBef>
            </a:pPr>
            <a:r>
              <a:rPr lang="en-US" altLang="zh-CN"/>
              <a:t>【</a:t>
            </a:r>
            <a:r>
              <a:rPr lang="zh-CN" altLang="en-US"/>
              <a:t>例 </a:t>
            </a:r>
            <a:r>
              <a:rPr lang="en-US" altLang="zh-CN"/>
              <a:t>7‑13】</a:t>
            </a:r>
            <a:r>
              <a:rPr lang="zh-CN" altLang="en-US"/>
              <a:t>使用</a:t>
            </a:r>
            <a:r>
              <a:rPr lang="en-US" altLang="zh-CN"/>
              <a:t>SQL</a:t>
            </a:r>
            <a:r>
              <a:rPr lang="zh-CN" altLang="en-US"/>
              <a:t>语句建立主键约束</a:t>
            </a:r>
          </a:p>
          <a:p>
            <a:pPr lvl="1">
              <a:lnSpc>
                <a:spcPct val="100000"/>
              </a:lnSpc>
              <a:spcBef>
                <a:spcPct val="0"/>
              </a:spcBef>
              <a:buFontTx/>
              <a:buNone/>
            </a:pPr>
            <a:r>
              <a:rPr lang="en-US" altLang="zh-CN" sz="2400"/>
              <a:t>CREATE TABLE publishers</a:t>
            </a:r>
          </a:p>
          <a:p>
            <a:pPr lvl="1">
              <a:lnSpc>
                <a:spcPct val="100000"/>
              </a:lnSpc>
              <a:spcBef>
                <a:spcPct val="0"/>
              </a:spcBef>
              <a:buFontTx/>
              <a:buNone/>
            </a:pPr>
            <a:r>
              <a:rPr lang="en-US" altLang="zh-CN" sz="2400"/>
              <a:t>(</a:t>
            </a:r>
          </a:p>
          <a:p>
            <a:pPr lvl="1">
              <a:lnSpc>
                <a:spcPct val="100000"/>
              </a:lnSpc>
              <a:spcBef>
                <a:spcPct val="0"/>
              </a:spcBef>
              <a:buFontTx/>
              <a:buNone/>
            </a:pPr>
            <a:r>
              <a:rPr lang="en-US" altLang="zh-CN" sz="2400"/>
              <a:t>   pub_id  char(4) NOT NULL </a:t>
            </a:r>
          </a:p>
          <a:p>
            <a:pPr lvl="1">
              <a:lnSpc>
                <a:spcPct val="100000"/>
              </a:lnSpc>
              <a:spcBef>
                <a:spcPct val="0"/>
              </a:spcBef>
              <a:buFontTx/>
              <a:buNone/>
            </a:pPr>
            <a:r>
              <a:rPr lang="en-US" altLang="zh-CN" sz="2400"/>
              <a:t>         PRIMARY KEY</a:t>
            </a:r>
          </a:p>
          <a:p>
            <a:pPr lvl="1">
              <a:lnSpc>
                <a:spcPct val="100000"/>
              </a:lnSpc>
              <a:spcBef>
                <a:spcPct val="0"/>
              </a:spcBef>
              <a:buFontTx/>
              <a:buNone/>
            </a:pPr>
            <a:r>
              <a:rPr lang="en-US" altLang="zh-CN" sz="2400"/>
              <a:t>         CHECK (pub_id IN ('1389', '0736', '0877', '1622', '1756')    OR pub_id LIKE '99[0-9][0-9]'),</a:t>
            </a:r>
          </a:p>
          <a:p>
            <a:pPr lvl="1">
              <a:lnSpc>
                <a:spcPct val="100000"/>
              </a:lnSpc>
              <a:spcBef>
                <a:spcPct val="0"/>
              </a:spcBef>
              <a:buFontTx/>
              <a:buNone/>
            </a:pPr>
            <a:r>
              <a:rPr lang="en-US" altLang="zh-CN" sz="2400"/>
              <a:t>   pub_name    varchar(40) ,</a:t>
            </a:r>
          </a:p>
          <a:p>
            <a:pPr lvl="1">
              <a:lnSpc>
                <a:spcPct val="100000"/>
              </a:lnSpc>
              <a:spcBef>
                <a:spcPct val="0"/>
              </a:spcBef>
              <a:buFontTx/>
              <a:buNone/>
            </a:pPr>
            <a:r>
              <a:rPr lang="en-US" altLang="zh-CN" sz="2400"/>
              <a:t>   city         varchar(20),</a:t>
            </a:r>
          </a:p>
          <a:p>
            <a:pPr lvl="1">
              <a:lnSpc>
                <a:spcPct val="100000"/>
              </a:lnSpc>
              <a:spcBef>
                <a:spcPct val="0"/>
              </a:spcBef>
              <a:buFontTx/>
              <a:buNone/>
            </a:pPr>
            <a:r>
              <a:rPr lang="en-US" altLang="zh-CN" sz="2400"/>
              <a:t>   state        char(2) NULL,</a:t>
            </a:r>
          </a:p>
          <a:p>
            <a:pPr lvl="1">
              <a:lnSpc>
                <a:spcPct val="100000"/>
              </a:lnSpc>
              <a:spcBef>
                <a:spcPct val="0"/>
              </a:spcBef>
              <a:buFontTx/>
              <a:buNone/>
            </a:pPr>
            <a:r>
              <a:rPr lang="en-US" altLang="zh-CN" sz="2400"/>
              <a:t>   country      varchar(30)</a:t>
            </a:r>
          </a:p>
          <a:p>
            <a:pPr lvl="1">
              <a:lnSpc>
                <a:spcPct val="100000"/>
              </a:lnSpc>
              <a:spcBef>
                <a:spcPct val="0"/>
              </a:spcBef>
              <a:buFontTx/>
              <a:buNone/>
            </a:pPr>
            <a:r>
              <a:rPr lang="en-US" altLang="zh-CN" sz="2400"/>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灯片编号占位符 3">
            <a:extLst>
              <a:ext uri="{FF2B5EF4-FFF2-40B4-BE49-F238E27FC236}">
                <a16:creationId xmlns:a16="http://schemas.microsoft.com/office/drawing/2014/main" id="{C645CEDD-D8B3-4AB4-87B1-A8FE42108FA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960CFDC-FEEE-4104-83E3-C32DD5CFF05E}" type="slidenum">
              <a:rPr lang="zh-CN" altLang="en-US" sz="2000"/>
              <a:pPr/>
              <a:t>76</a:t>
            </a:fld>
            <a:endParaRPr lang="en-US" altLang="zh-CN" sz="2000"/>
          </a:p>
        </p:txBody>
      </p:sp>
      <p:sp>
        <p:nvSpPr>
          <p:cNvPr id="96258" name="日期占位符 4">
            <a:extLst>
              <a:ext uri="{FF2B5EF4-FFF2-40B4-BE49-F238E27FC236}">
                <a16:creationId xmlns:a16="http://schemas.microsoft.com/office/drawing/2014/main" id="{3F872413-59DF-49DC-A9FC-86FEB4987B37}"/>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F4BA6AB-FAB6-47C9-A07A-140D6BEE6F31}" type="datetime1">
              <a:rPr lang="zh-CN" altLang="en-US" sz="1800" smtClean="0"/>
              <a:pPr/>
              <a:t>2024/4/19</a:t>
            </a:fld>
            <a:endParaRPr lang="en-US" altLang="zh-CN" sz="1000"/>
          </a:p>
        </p:txBody>
      </p:sp>
      <p:sp>
        <p:nvSpPr>
          <p:cNvPr id="2632706" name="Rectangle 2">
            <a:extLst>
              <a:ext uri="{FF2B5EF4-FFF2-40B4-BE49-F238E27FC236}">
                <a16:creationId xmlns:a16="http://schemas.microsoft.com/office/drawing/2014/main" id="{A168ED8A-1118-194A-8E12-8E5D4D1F055C}"/>
              </a:ext>
            </a:extLst>
          </p:cNvPr>
          <p:cNvSpPr>
            <a:spLocks noGrp="1" noChangeArrowheads="1"/>
          </p:cNvSpPr>
          <p:nvPr>
            <p:ph type="title"/>
          </p:nvPr>
        </p:nvSpPr>
        <p:spPr/>
        <p:txBody>
          <a:bodyPr/>
          <a:lstStyle/>
          <a:p>
            <a:r>
              <a:rPr lang="zh-CN" altLang="en-US">
                <a:ea typeface="宋体" panose="02010600030101010101" pitchFamily="2" charset="-122"/>
              </a:rPr>
              <a:t>主键约束</a:t>
            </a:r>
            <a:endParaRPr lang="en-US" altLang="zh-CN">
              <a:ea typeface="宋体" panose="02010600030101010101" pitchFamily="2" charset="-122"/>
            </a:endParaRPr>
          </a:p>
        </p:txBody>
      </p:sp>
      <p:sp>
        <p:nvSpPr>
          <p:cNvPr id="96260" name="Rectangle 3">
            <a:extLst>
              <a:ext uri="{FF2B5EF4-FFF2-40B4-BE49-F238E27FC236}">
                <a16:creationId xmlns:a16="http://schemas.microsoft.com/office/drawing/2014/main" id="{BC9A363C-30A6-4818-90DD-7B702C5CEE2D}"/>
              </a:ext>
            </a:extLst>
          </p:cNvPr>
          <p:cNvSpPr>
            <a:spLocks noGrp="1" noChangeArrowheads="1"/>
          </p:cNvSpPr>
          <p:nvPr>
            <p:ph type="body" idx="1"/>
          </p:nvPr>
        </p:nvSpPr>
        <p:spPr/>
        <p:txBody>
          <a:bodyPr/>
          <a:lstStyle/>
          <a:p>
            <a:r>
              <a:rPr lang="en-US" altLang="zh-CN"/>
              <a:t>PRIMARY KEY </a:t>
            </a:r>
            <a:r>
              <a:rPr lang="zh-CN" altLang="en-US"/>
              <a:t>约束示例</a:t>
            </a:r>
          </a:p>
          <a:p>
            <a:pPr lvl="1"/>
            <a:r>
              <a:rPr lang="zh-CN" altLang="en-US"/>
              <a:t>在 </a:t>
            </a:r>
            <a:r>
              <a:rPr lang="en-US" altLang="zh-CN"/>
              <a:t>Customers </a:t>
            </a:r>
            <a:r>
              <a:rPr lang="zh-CN" altLang="en-US"/>
              <a:t>表上创建 </a:t>
            </a:r>
            <a:r>
              <a:rPr lang="en-US" altLang="zh-CN"/>
              <a:t>PRIMARY KEY </a:t>
            </a:r>
            <a:r>
              <a:rPr lang="zh-CN" altLang="en-US"/>
              <a:t>约束，指明表的主键值是 </a:t>
            </a:r>
            <a:r>
              <a:rPr lang="en-US" altLang="zh-CN"/>
              <a:t>CustomerID，</a:t>
            </a:r>
            <a:r>
              <a:rPr lang="zh-CN" altLang="en-US"/>
              <a:t>并且创建非聚集索引以强制约束</a:t>
            </a:r>
          </a:p>
        </p:txBody>
      </p:sp>
      <p:sp>
        <p:nvSpPr>
          <p:cNvPr id="96261" name="Rectangle 4">
            <a:extLst>
              <a:ext uri="{FF2B5EF4-FFF2-40B4-BE49-F238E27FC236}">
                <a16:creationId xmlns:a16="http://schemas.microsoft.com/office/drawing/2014/main" id="{33118D8D-025A-4E2D-A456-914CA625DE16}"/>
              </a:ext>
            </a:extLst>
          </p:cNvPr>
          <p:cNvSpPr>
            <a:spLocks noChangeArrowheads="1"/>
          </p:cNvSpPr>
          <p:nvPr/>
        </p:nvSpPr>
        <p:spPr bwMode="auto">
          <a:xfrm>
            <a:off x="1238250" y="3200400"/>
            <a:ext cx="7524750" cy="2292350"/>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90488" tIns="44450" rIns="90488" bIns="44450">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Bookman Old Style" panose="02050604050505020204" pitchFamily="18" charset="0"/>
              </a:rPr>
              <a:t>USE Northwind</a:t>
            </a:r>
          </a:p>
          <a:p>
            <a:r>
              <a:rPr lang="en-US" altLang="zh-CN">
                <a:latin typeface="Bookman Old Style" panose="02050604050505020204" pitchFamily="18" charset="0"/>
              </a:rPr>
              <a:t>ALTER TABLE dbo.Customers </a:t>
            </a:r>
          </a:p>
          <a:p>
            <a:r>
              <a:rPr lang="en-US" altLang="zh-CN">
                <a:latin typeface="Bookman Old Style" panose="02050604050505020204" pitchFamily="18" charset="0"/>
              </a:rPr>
              <a:t>ADD </a:t>
            </a:r>
          </a:p>
          <a:p>
            <a:r>
              <a:rPr lang="en-US" altLang="zh-CN">
                <a:latin typeface="Bookman Old Style" panose="02050604050505020204" pitchFamily="18" charset="0"/>
              </a:rPr>
              <a:t>CONSTRAINT PK_Customers </a:t>
            </a:r>
          </a:p>
          <a:p>
            <a:r>
              <a:rPr lang="en-US" altLang="zh-CN">
                <a:latin typeface="Bookman Old Style" panose="02050604050505020204" pitchFamily="18" charset="0"/>
              </a:rPr>
              <a:t>  PRIMARY KEY NONCLUSTERED (CustomerID)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灯片编号占位符 3">
            <a:extLst>
              <a:ext uri="{FF2B5EF4-FFF2-40B4-BE49-F238E27FC236}">
                <a16:creationId xmlns:a16="http://schemas.microsoft.com/office/drawing/2014/main" id="{4D575E1F-51D4-4D6D-8D9B-8F406191EDF8}"/>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BF44DAC-8243-453C-BA87-0905D03AD4D4}" type="slidenum">
              <a:rPr lang="zh-CN" altLang="en-US" sz="2000"/>
              <a:pPr/>
              <a:t>77</a:t>
            </a:fld>
            <a:endParaRPr lang="en-US" altLang="zh-CN" sz="2000"/>
          </a:p>
        </p:txBody>
      </p:sp>
      <p:sp>
        <p:nvSpPr>
          <p:cNvPr id="97282" name="日期占位符 4">
            <a:extLst>
              <a:ext uri="{FF2B5EF4-FFF2-40B4-BE49-F238E27FC236}">
                <a16:creationId xmlns:a16="http://schemas.microsoft.com/office/drawing/2014/main" id="{7F0DF030-EA47-4739-844D-1AAD84A88FA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17364D4-98B7-4772-9ED1-B03AE83542B7}" type="datetime1">
              <a:rPr lang="zh-CN" altLang="en-US" sz="1800" smtClean="0"/>
              <a:pPr/>
              <a:t>2024/4/19</a:t>
            </a:fld>
            <a:endParaRPr lang="en-US" altLang="zh-CN" sz="1000"/>
          </a:p>
        </p:txBody>
      </p:sp>
      <p:sp>
        <p:nvSpPr>
          <p:cNvPr id="2633730" name="Rectangle 2">
            <a:extLst>
              <a:ext uri="{FF2B5EF4-FFF2-40B4-BE49-F238E27FC236}">
                <a16:creationId xmlns:a16="http://schemas.microsoft.com/office/drawing/2014/main" id="{44965895-6EC1-2A47-9014-AAF4DDDCCE66}"/>
              </a:ext>
            </a:extLst>
          </p:cNvPr>
          <p:cNvSpPr>
            <a:spLocks noGrp="1" noChangeArrowheads="1"/>
          </p:cNvSpPr>
          <p:nvPr>
            <p:ph type="title"/>
          </p:nvPr>
        </p:nvSpPr>
        <p:spPr/>
        <p:txBody>
          <a:bodyPr/>
          <a:lstStyle/>
          <a:p>
            <a:r>
              <a:rPr lang="zh-CN" altLang="en-US">
                <a:ea typeface="宋体" panose="02010600030101010101" pitchFamily="2" charset="-122"/>
              </a:rPr>
              <a:t>外键约束</a:t>
            </a:r>
          </a:p>
        </p:txBody>
      </p:sp>
      <p:sp>
        <p:nvSpPr>
          <p:cNvPr id="97284" name="Rectangle 3">
            <a:extLst>
              <a:ext uri="{FF2B5EF4-FFF2-40B4-BE49-F238E27FC236}">
                <a16:creationId xmlns:a16="http://schemas.microsoft.com/office/drawing/2014/main" id="{BE98B6F0-2736-4BE9-9F86-6DD50FDCD845}"/>
              </a:ext>
            </a:extLst>
          </p:cNvPr>
          <p:cNvSpPr>
            <a:spLocks noGrp="1" noChangeArrowheads="1"/>
          </p:cNvSpPr>
          <p:nvPr>
            <p:ph type="body" idx="1"/>
          </p:nvPr>
        </p:nvSpPr>
        <p:spPr>
          <a:xfrm>
            <a:off x="650875" y="1143000"/>
            <a:ext cx="8820150" cy="1258888"/>
          </a:xfrm>
        </p:spPr>
        <p:txBody>
          <a:bodyPr/>
          <a:lstStyle/>
          <a:p>
            <a:pPr>
              <a:lnSpc>
                <a:spcPct val="100000"/>
              </a:lnSpc>
            </a:pPr>
            <a:r>
              <a:rPr lang="en-US" altLang="zh-CN"/>
              <a:t>FOREIGN KEY </a:t>
            </a:r>
            <a:r>
              <a:rPr lang="zh-CN" altLang="en-US"/>
              <a:t>约束的示例</a:t>
            </a:r>
          </a:p>
          <a:p>
            <a:pPr lvl="1">
              <a:lnSpc>
                <a:spcPct val="80000"/>
              </a:lnSpc>
            </a:pPr>
            <a:r>
              <a:rPr lang="zh-CN" altLang="en-US"/>
              <a:t>使用 </a:t>
            </a:r>
            <a:r>
              <a:rPr lang="en-US" altLang="zh-CN"/>
              <a:t>FOREIGN KEY </a:t>
            </a:r>
            <a:r>
              <a:rPr lang="zh-CN" altLang="en-US"/>
              <a:t>约束，确保 </a:t>
            </a:r>
            <a:r>
              <a:rPr lang="en-US" altLang="zh-CN"/>
              <a:t>Orders </a:t>
            </a:r>
            <a:r>
              <a:rPr lang="zh-CN" altLang="en-US"/>
              <a:t>表中的客户标识与 </a:t>
            </a:r>
            <a:r>
              <a:rPr lang="en-US" altLang="zh-CN"/>
              <a:t>Customers </a:t>
            </a:r>
            <a:r>
              <a:rPr lang="zh-CN" altLang="en-US"/>
              <a:t>表中的有效的客户标识相关联</a:t>
            </a:r>
          </a:p>
        </p:txBody>
      </p:sp>
      <p:grpSp>
        <p:nvGrpSpPr>
          <p:cNvPr id="97285" name="Group 4">
            <a:extLst>
              <a:ext uri="{FF2B5EF4-FFF2-40B4-BE49-F238E27FC236}">
                <a16:creationId xmlns:a16="http://schemas.microsoft.com/office/drawing/2014/main" id="{1BD67025-7A6B-4BA6-84F3-32817980F55C}"/>
              </a:ext>
            </a:extLst>
          </p:cNvPr>
          <p:cNvGrpSpPr>
            <a:grpSpLocks/>
          </p:cNvGrpSpPr>
          <p:nvPr/>
        </p:nvGrpSpPr>
        <p:grpSpPr bwMode="auto">
          <a:xfrm>
            <a:off x="1423988" y="2708275"/>
            <a:ext cx="6240462" cy="2886075"/>
            <a:chOff x="877" y="3152"/>
            <a:chExt cx="3931" cy="1818"/>
          </a:xfrm>
        </p:grpSpPr>
        <p:sp>
          <p:nvSpPr>
            <p:cNvPr id="97286" name="Rectangle 5">
              <a:extLst>
                <a:ext uri="{FF2B5EF4-FFF2-40B4-BE49-F238E27FC236}">
                  <a16:creationId xmlns:a16="http://schemas.microsoft.com/office/drawing/2014/main" id="{95F666B8-CC21-4384-A496-34BE20FB08C5}"/>
                </a:ext>
              </a:extLst>
            </p:cNvPr>
            <p:cNvSpPr>
              <a:spLocks noChangeArrowheads="1"/>
            </p:cNvSpPr>
            <p:nvPr/>
          </p:nvSpPr>
          <p:spPr bwMode="auto">
            <a:xfrm>
              <a:off x="2365" y="3152"/>
              <a:ext cx="2443" cy="336"/>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287" name="Rectangle 6">
              <a:extLst>
                <a:ext uri="{FF2B5EF4-FFF2-40B4-BE49-F238E27FC236}">
                  <a16:creationId xmlns:a16="http://schemas.microsoft.com/office/drawing/2014/main" id="{A999C837-8C78-45FE-B000-D5A6FB304004}"/>
                </a:ext>
              </a:extLst>
            </p:cNvPr>
            <p:cNvSpPr>
              <a:spLocks noChangeArrowheads="1"/>
            </p:cNvSpPr>
            <p:nvPr/>
          </p:nvSpPr>
          <p:spPr bwMode="auto">
            <a:xfrm>
              <a:off x="877" y="3296"/>
              <a:ext cx="3744" cy="1674"/>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90488" tIns="44450" rIns="90488" bIns="44450">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Bookman Old Style" panose="02050604050505020204" pitchFamily="18" charset="0"/>
                </a:rPr>
                <a:t>USE Northwind</a:t>
              </a:r>
            </a:p>
            <a:p>
              <a:r>
                <a:rPr lang="en-US" altLang="zh-CN">
                  <a:latin typeface="Bookman Old Style" panose="02050604050505020204" pitchFamily="18" charset="0"/>
                </a:rPr>
                <a:t>ALTER TABLE dbo.Orders </a:t>
              </a:r>
            </a:p>
            <a:p>
              <a:r>
                <a:rPr lang="en-US" altLang="zh-CN">
                  <a:latin typeface="Bookman Old Style" panose="02050604050505020204" pitchFamily="18" charset="0"/>
                </a:rPr>
                <a:t>ADD CONSTRAINT FK_Orders_Customers</a:t>
              </a:r>
            </a:p>
            <a:p>
              <a:r>
                <a:rPr lang="en-US" altLang="zh-CN">
                  <a:latin typeface="Bookman Old Style" panose="02050604050505020204" pitchFamily="18" charset="0"/>
                </a:rPr>
                <a:t>  FOREIGN KEY (CustomerID) </a:t>
              </a:r>
            </a:p>
            <a:p>
              <a:r>
                <a:rPr lang="en-US" altLang="zh-CN">
                  <a:latin typeface="Bookman Old Style" panose="02050604050505020204" pitchFamily="18" charset="0"/>
                </a:rPr>
                <a:t>  REFERENCES dbo.Customers(CustomerID)</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灯片编号占位符 3">
            <a:extLst>
              <a:ext uri="{FF2B5EF4-FFF2-40B4-BE49-F238E27FC236}">
                <a16:creationId xmlns:a16="http://schemas.microsoft.com/office/drawing/2014/main" id="{7E2E888D-7E53-49C2-98DC-2F12F49AA4F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0F31A2A-34E2-40CF-9D30-9637F3F4923B}" type="slidenum">
              <a:rPr lang="zh-CN" altLang="en-US" sz="2000"/>
              <a:pPr/>
              <a:t>78</a:t>
            </a:fld>
            <a:endParaRPr lang="en-US" altLang="zh-CN" sz="2000"/>
          </a:p>
        </p:txBody>
      </p:sp>
      <p:sp>
        <p:nvSpPr>
          <p:cNvPr id="98306" name="日期占位符 4">
            <a:extLst>
              <a:ext uri="{FF2B5EF4-FFF2-40B4-BE49-F238E27FC236}">
                <a16:creationId xmlns:a16="http://schemas.microsoft.com/office/drawing/2014/main" id="{66D02A40-B145-4A03-9AFA-FB68833178BD}"/>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F5CBE9F-15EA-4A83-8024-13D979889C94}" type="datetime1">
              <a:rPr lang="zh-CN" altLang="en-US" sz="1800" smtClean="0"/>
              <a:pPr/>
              <a:t>2024/4/19</a:t>
            </a:fld>
            <a:endParaRPr lang="en-US" altLang="zh-CN" sz="1000"/>
          </a:p>
        </p:txBody>
      </p:sp>
      <p:sp>
        <p:nvSpPr>
          <p:cNvPr id="2635778" name="Rectangle 2">
            <a:extLst>
              <a:ext uri="{FF2B5EF4-FFF2-40B4-BE49-F238E27FC236}">
                <a16:creationId xmlns:a16="http://schemas.microsoft.com/office/drawing/2014/main" id="{EABE2628-82D4-3F4F-8F69-16F2791A5E61}"/>
              </a:ext>
            </a:extLst>
          </p:cNvPr>
          <p:cNvSpPr>
            <a:spLocks noGrp="1" noChangeArrowheads="1"/>
          </p:cNvSpPr>
          <p:nvPr>
            <p:ph type="title"/>
          </p:nvPr>
        </p:nvSpPr>
        <p:spPr/>
        <p:txBody>
          <a:bodyPr/>
          <a:lstStyle/>
          <a:p>
            <a:r>
              <a:rPr lang="zh-CN" altLang="en-US">
                <a:ea typeface="宋体" panose="02010600030101010101" pitchFamily="2" charset="-122"/>
              </a:rPr>
              <a:t>外键约束</a:t>
            </a:r>
          </a:p>
        </p:txBody>
      </p:sp>
      <p:sp>
        <p:nvSpPr>
          <p:cNvPr id="98308" name="Rectangle 3">
            <a:extLst>
              <a:ext uri="{FF2B5EF4-FFF2-40B4-BE49-F238E27FC236}">
                <a16:creationId xmlns:a16="http://schemas.microsoft.com/office/drawing/2014/main" id="{76D1DB54-13A1-4F49-A22B-F6202752B51F}"/>
              </a:ext>
            </a:extLst>
          </p:cNvPr>
          <p:cNvSpPr>
            <a:spLocks noGrp="1" noChangeArrowheads="1"/>
          </p:cNvSpPr>
          <p:nvPr>
            <p:ph type="body" idx="1"/>
          </p:nvPr>
        </p:nvSpPr>
        <p:spPr>
          <a:xfrm>
            <a:off x="650875" y="1143000"/>
            <a:ext cx="8820150" cy="5648325"/>
          </a:xfrm>
        </p:spPr>
        <p:txBody>
          <a:bodyPr/>
          <a:lstStyle/>
          <a:p>
            <a:pPr>
              <a:lnSpc>
                <a:spcPct val="80000"/>
              </a:lnSpc>
              <a:spcBef>
                <a:spcPct val="0"/>
              </a:spcBef>
            </a:pPr>
            <a:r>
              <a:rPr lang="en-US" altLang="zh-CN"/>
              <a:t>【</a:t>
            </a:r>
            <a:r>
              <a:rPr lang="zh-CN" altLang="en-US"/>
              <a:t>例 </a:t>
            </a:r>
            <a:r>
              <a:rPr lang="en-US" altLang="zh-CN"/>
              <a:t>7‑15】employee </a:t>
            </a:r>
            <a:r>
              <a:rPr lang="zh-CN" altLang="en-US"/>
              <a:t>表上引用 </a:t>
            </a:r>
            <a:r>
              <a:rPr lang="en-US" altLang="zh-CN"/>
              <a:t>jobs </a:t>
            </a:r>
            <a:r>
              <a:rPr lang="zh-CN" altLang="en-US"/>
              <a:t>表和</a:t>
            </a:r>
            <a:r>
              <a:rPr lang="en-US" altLang="zh-CN"/>
              <a:t>publishers</a:t>
            </a:r>
            <a:r>
              <a:rPr lang="zh-CN" altLang="en-US"/>
              <a:t>表的列作为 </a:t>
            </a:r>
            <a:r>
              <a:rPr lang="en-US" altLang="zh-CN"/>
              <a:t>FOREIGN KEY </a:t>
            </a:r>
            <a:r>
              <a:rPr lang="zh-CN" altLang="en-US"/>
              <a:t>约束</a:t>
            </a:r>
          </a:p>
          <a:p>
            <a:pPr>
              <a:lnSpc>
                <a:spcPct val="80000"/>
              </a:lnSpc>
              <a:spcBef>
                <a:spcPct val="0"/>
              </a:spcBef>
              <a:buFont typeface="Wingdings" panose="05000000000000000000" pitchFamily="2" charset="2"/>
              <a:buNone/>
            </a:pPr>
            <a:r>
              <a:rPr lang="en-US" altLang="zh-CN" sz="2400"/>
              <a:t>CREATE TABLE employee </a:t>
            </a:r>
          </a:p>
          <a:p>
            <a:pPr>
              <a:lnSpc>
                <a:spcPct val="80000"/>
              </a:lnSpc>
              <a:spcBef>
                <a:spcPct val="0"/>
              </a:spcBef>
              <a:buFont typeface="Wingdings" panose="05000000000000000000" pitchFamily="2" charset="2"/>
              <a:buNone/>
            </a:pPr>
            <a:r>
              <a:rPr lang="en-US" altLang="zh-CN" sz="2400"/>
              <a:t>(</a:t>
            </a:r>
          </a:p>
          <a:p>
            <a:pPr>
              <a:lnSpc>
                <a:spcPct val="80000"/>
              </a:lnSpc>
              <a:spcBef>
                <a:spcPct val="0"/>
              </a:spcBef>
              <a:buFont typeface="Wingdings" panose="05000000000000000000" pitchFamily="2" charset="2"/>
              <a:buNone/>
            </a:pPr>
            <a:r>
              <a:rPr lang="en-US" altLang="zh-CN" sz="2400"/>
              <a:t>   emp_id  char(10)     PRIMARY KEY ,</a:t>
            </a:r>
          </a:p>
          <a:p>
            <a:pPr>
              <a:lnSpc>
                <a:spcPct val="80000"/>
              </a:lnSpc>
              <a:spcBef>
                <a:spcPct val="0"/>
              </a:spcBef>
              <a:buFont typeface="Wingdings" panose="05000000000000000000" pitchFamily="2" charset="2"/>
              <a:buNone/>
            </a:pPr>
            <a:r>
              <a:rPr lang="en-US" altLang="zh-CN" sz="2400"/>
              <a:t>   fname   varchar(20)     NOT NULL,</a:t>
            </a:r>
          </a:p>
          <a:p>
            <a:pPr>
              <a:lnSpc>
                <a:spcPct val="80000"/>
              </a:lnSpc>
              <a:spcBef>
                <a:spcPct val="0"/>
              </a:spcBef>
              <a:buFont typeface="Wingdings" panose="05000000000000000000" pitchFamily="2" charset="2"/>
              <a:buNone/>
            </a:pPr>
            <a:r>
              <a:rPr lang="en-US" altLang="zh-CN" sz="2400"/>
              <a:t>   minit   char(1),</a:t>
            </a:r>
          </a:p>
          <a:p>
            <a:pPr>
              <a:lnSpc>
                <a:spcPct val="80000"/>
              </a:lnSpc>
              <a:spcBef>
                <a:spcPct val="0"/>
              </a:spcBef>
              <a:buFont typeface="Wingdings" panose="05000000000000000000" pitchFamily="2" charset="2"/>
              <a:buNone/>
            </a:pPr>
            <a:r>
              <a:rPr lang="en-US" altLang="zh-CN" sz="2400"/>
              <a:t>   lname   varchar(30)    NOT NULL,</a:t>
            </a:r>
          </a:p>
          <a:p>
            <a:pPr>
              <a:lnSpc>
                <a:spcPct val="80000"/>
              </a:lnSpc>
              <a:spcBef>
                <a:spcPct val="0"/>
              </a:spcBef>
              <a:buFont typeface="Wingdings" panose="05000000000000000000" pitchFamily="2" charset="2"/>
              <a:buNone/>
            </a:pPr>
            <a:r>
              <a:rPr lang="en-US" altLang="zh-CN" sz="2400"/>
              <a:t>   job_id  smallint           NOT NULL</a:t>
            </a:r>
          </a:p>
          <a:p>
            <a:pPr>
              <a:lnSpc>
                <a:spcPct val="80000"/>
              </a:lnSpc>
              <a:spcBef>
                <a:spcPct val="0"/>
              </a:spcBef>
              <a:buFont typeface="Wingdings" panose="05000000000000000000" pitchFamily="2" charset="2"/>
              <a:buNone/>
            </a:pPr>
            <a:r>
              <a:rPr lang="en-US" altLang="zh-CN" sz="2400"/>
              <a:t>          DEFAULT 1</a:t>
            </a:r>
          </a:p>
          <a:p>
            <a:pPr>
              <a:lnSpc>
                <a:spcPct val="80000"/>
              </a:lnSpc>
              <a:spcBef>
                <a:spcPct val="0"/>
              </a:spcBef>
              <a:buFont typeface="Wingdings" panose="05000000000000000000" pitchFamily="2" charset="2"/>
              <a:buNone/>
            </a:pPr>
            <a:r>
              <a:rPr lang="en-US" altLang="zh-CN" sz="2400"/>
              <a:t>          REFERENCES jobs(job_id),</a:t>
            </a:r>
          </a:p>
          <a:p>
            <a:pPr>
              <a:lnSpc>
                <a:spcPct val="80000"/>
              </a:lnSpc>
              <a:spcBef>
                <a:spcPct val="0"/>
              </a:spcBef>
              <a:buFont typeface="Wingdings" panose="05000000000000000000" pitchFamily="2" charset="2"/>
              <a:buNone/>
            </a:pPr>
            <a:r>
              <a:rPr lang="en-US" altLang="zh-CN" sz="2400"/>
              <a:t>   job_lvl tinyint</a:t>
            </a:r>
          </a:p>
          <a:p>
            <a:pPr>
              <a:lnSpc>
                <a:spcPct val="80000"/>
              </a:lnSpc>
              <a:spcBef>
                <a:spcPct val="0"/>
              </a:spcBef>
              <a:buFont typeface="Wingdings" panose="05000000000000000000" pitchFamily="2" charset="2"/>
              <a:buNone/>
            </a:pPr>
            <a:r>
              <a:rPr lang="en-US" altLang="zh-CN" sz="2400"/>
              <a:t>          DEFAULT 10,</a:t>
            </a:r>
          </a:p>
          <a:p>
            <a:pPr>
              <a:lnSpc>
                <a:spcPct val="80000"/>
              </a:lnSpc>
              <a:spcBef>
                <a:spcPct val="0"/>
              </a:spcBef>
              <a:buFont typeface="Wingdings" panose="05000000000000000000" pitchFamily="2" charset="2"/>
              <a:buNone/>
            </a:pPr>
            <a:r>
              <a:rPr lang="en-US" altLang="zh-CN" sz="2400"/>
              <a:t>   pub_id  char(4) NOT NULL</a:t>
            </a:r>
          </a:p>
          <a:p>
            <a:pPr>
              <a:lnSpc>
                <a:spcPct val="80000"/>
              </a:lnSpc>
              <a:spcBef>
                <a:spcPct val="0"/>
              </a:spcBef>
              <a:buFont typeface="Wingdings" panose="05000000000000000000" pitchFamily="2" charset="2"/>
              <a:buNone/>
            </a:pPr>
            <a:r>
              <a:rPr lang="en-US" altLang="zh-CN" sz="2400"/>
              <a:t>         DEFAULT ('9952')</a:t>
            </a:r>
          </a:p>
          <a:p>
            <a:pPr>
              <a:lnSpc>
                <a:spcPct val="80000"/>
              </a:lnSpc>
              <a:spcBef>
                <a:spcPct val="0"/>
              </a:spcBef>
              <a:buFont typeface="Wingdings" panose="05000000000000000000" pitchFamily="2" charset="2"/>
              <a:buNone/>
            </a:pPr>
            <a:r>
              <a:rPr lang="en-US" altLang="zh-CN" sz="2400"/>
              <a:t>         REFERENCES publishers(pub_id),</a:t>
            </a:r>
          </a:p>
          <a:p>
            <a:pPr>
              <a:lnSpc>
                <a:spcPct val="80000"/>
              </a:lnSpc>
              <a:spcBef>
                <a:spcPct val="0"/>
              </a:spcBef>
              <a:buFont typeface="Wingdings" panose="05000000000000000000" pitchFamily="2" charset="2"/>
              <a:buNone/>
            </a:pPr>
            <a:r>
              <a:rPr lang="en-US" altLang="zh-CN" sz="2400"/>
              <a:t>   hire_date       datetime        NOT NULL</a:t>
            </a:r>
          </a:p>
          <a:p>
            <a:pPr>
              <a:lnSpc>
                <a:spcPct val="80000"/>
              </a:lnSpc>
              <a:spcBef>
                <a:spcPct val="0"/>
              </a:spcBef>
              <a:buFont typeface="Wingdings" panose="05000000000000000000" pitchFamily="2" charset="2"/>
              <a:buNone/>
            </a:pPr>
            <a:r>
              <a:rPr lang="en-US" altLang="zh-CN" sz="2400"/>
              <a:t>         DEFAULT (getdate())</a:t>
            </a:r>
          </a:p>
          <a:p>
            <a:pPr>
              <a:lnSpc>
                <a:spcPct val="80000"/>
              </a:lnSpc>
              <a:spcBef>
                <a:spcPct val="0"/>
              </a:spcBef>
              <a:buFont typeface="Wingdings" panose="05000000000000000000" pitchFamily="2" charset="2"/>
              <a:buNone/>
            </a:pPr>
            <a:r>
              <a:rPr lang="en-US" altLang="zh-CN" sz="2400"/>
              <a:t>)</a:t>
            </a:r>
            <a:endParaRPr lang="zh-CN" altLang="en-US" sz="2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灯片编号占位符 3">
            <a:extLst>
              <a:ext uri="{FF2B5EF4-FFF2-40B4-BE49-F238E27FC236}">
                <a16:creationId xmlns:a16="http://schemas.microsoft.com/office/drawing/2014/main" id="{7E55399E-6EED-4426-A1D9-E32B174A276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2713FA4-6BCE-4F7C-B108-AAC79642A6B3}" type="slidenum">
              <a:rPr lang="zh-CN" altLang="en-US" sz="2000"/>
              <a:pPr/>
              <a:t>79</a:t>
            </a:fld>
            <a:endParaRPr lang="en-US" altLang="zh-CN" sz="2000"/>
          </a:p>
        </p:txBody>
      </p:sp>
      <p:sp>
        <p:nvSpPr>
          <p:cNvPr id="99330" name="日期占位符 4">
            <a:extLst>
              <a:ext uri="{FF2B5EF4-FFF2-40B4-BE49-F238E27FC236}">
                <a16:creationId xmlns:a16="http://schemas.microsoft.com/office/drawing/2014/main" id="{8227D4A5-8FA0-433D-A953-D333F8C4A097}"/>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08DBDA8-CB56-4478-8120-5AAF7BC45F48}" type="datetime1">
              <a:rPr lang="zh-CN" altLang="en-US" sz="1800" smtClean="0"/>
              <a:pPr/>
              <a:t>2024/4/19</a:t>
            </a:fld>
            <a:endParaRPr lang="en-US" altLang="zh-CN" sz="1000"/>
          </a:p>
        </p:txBody>
      </p:sp>
      <p:sp>
        <p:nvSpPr>
          <p:cNvPr id="2634754" name="Rectangle 2">
            <a:extLst>
              <a:ext uri="{FF2B5EF4-FFF2-40B4-BE49-F238E27FC236}">
                <a16:creationId xmlns:a16="http://schemas.microsoft.com/office/drawing/2014/main" id="{3ED54344-0A4D-1447-95E4-2747EAA00F0B}"/>
              </a:ext>
            </a:extLst>
          </p:cNvPr>
          <p:cNvSpPr>
            <a:spLocks noGrp="1" noChangeArrowheads="1"/>
          </p:cNvSpPr>
          <p:nvPr>
            <p:ph type="title"/>
          </p:nvPr>
        </p:nvSpPr>
        <p:spPr/>
        <p:txBody>
          <a:bodyPr/>
          <a:lstStyle/>
          <a:p>
            <a:r>
              <a:rPr lang="zh-CN" altLang="en-US">
                <a:ea typeface="宋体" panose="02010600030101010101" pitchFamily="2" charset="-122"/>
              </a:rPr>
              <a:t>外键约束</a:t>
            </a:r>
          </a:p>
        </p:txBody>
      </p:sp>
      <p:sp>
        <p:nvSpPr>
          <p:cNvPr id="99332" name="Rectangle 3">
            <a:extLst>
              <a:ext uri="{FF2B5EF4-FFF2-40B4-BE49-F238E27FC236}">
                <a16:creationId xmlns:a16="http://schemas.microsoft.com/office/drawing/2014/main" id="{4A86A813-B20A-426A-979D-5D313B11DC3A}"/>
              </a:ext>
            </a:extLst>
          </p:cNvPr>
          <p:cNvSpPr>
            <a:spLocks noGrp="1" noChangeArrowheads="1"/>
          </p:cNvSpPr>
          <p:nvPr>
            <p:ph type="body" idx="1"/>
          </p:nvPr>
        </p:nvSpPr>
        <p:spPr>
          <a:xfrm>
            <a:off x="650875" y="1143000"/>
            <a:ext cx="8820150" cy="4695825"/>
          </a:xfrm>
        </p:spPr>
        <p:txBody>
          <a:bodyPr/>
          <a:lstStyle/>
          <a:p>
            <a:pPr>
              <a:lnSpc>
                <a:spcPct val="100000"/>
              </a:lnSpc>
            </a:pPr>
            <a:r>
              <a:rPr lang="zh-CN" altLang="en-US"/>
              <a:t>当使用外部键约束时，应该考虑以下几个因素：</a:t>
            </a:r>
          </a:p>
          <a:p>
            <a:pPr lvl="1">
              <a:lnSpc>
                <a:spcPct val="100000"/>
              </a:lnSpc>
            </a:pPr>
            <a:r>
              <a:rPr lang="en-US" altLang="zh-CN"/>
              <a:t>①</a:t>
            </a:r>
            <a:r>
              <a:rPr lang="zh-CN" altLang="en-US"/>
              <a:t>主键和外键的数据类型必须严格匹配。</a:t>
            </a:r>
          </a:p>
          <a:p>
            <a:pPr lvl="1">
              <a:lnSpc>
                <a:spcPct val="100000"/>
              </a:lnSpc>
            </a:pPr>
            <a:r>
              <a:rPr lang="en-US" altLang="zh-CN"/>
              <a:t>③</a:t>
            </a:r>
            <a:r>
              <a:rPr lang="zh-CN" altLang="en-US"/>
              <a:t>外键约束不能自动创建索引</a:t>
            </a:r>
            <a:r>
              <a:rPr lang="en-US" altLang="zh-CN"/>
              <a:t>,</a:t>
            </a:r>
            <a:r>
              <a:rPr lang="zh-CN" altLang="en-US"/>
              <a:t>需要用户手动创建</a:t>
            </a:r>
          </a:p>
          <a:p>
            <a:pPr lvl="1">
              <a:lnSpc>
                <a:spcPct val="100000"/>
              </a:lnSpc>
            </a:pPr>
            <a:r>
              <a:rPr lang="en-US" altLang="zh-CN"/>
              <a:t>④</a:t>
            </a:r>
            <a:r>
              <a:rPr lang="zh-CN" altLang="en-US"/>
              <a:t>用户想要修改外键约束的数据，必须有对外键约束所参考表的</a:t>
            </a:r>
            <a:r>
              <a:rPr lang="en-US" altLang="zh-CN"/>
              <a:t>SELECT</a:t>
            </a:r>
            <a:r>
              <a:rPr lang="zh-CN" altLang="en-US"/>
              <a:t>权限或者</a:t>
            </a:r>
            <a:r>
              <a:rPr lang="en-US" altLang="zh-CN"/>
              <a:t>REFERENCES</a:t>
            </a:r>
            <a:r>
              <a:rPr lang="zh-CN" altLang="en-US"/>
              <a:t>权限</a:t>
            </a:r>
          </a:p>
          <a:p>
            <a:pPr lvl="1">
              <a:lnSpc>
                <a:spcPct val="100000"/>
              </a:lnSpc>
            </a:pPr>
            <a:r>
              <a:rPr lang="en-US" altLang="zh-CN"/>
              <a:t>⑤ </a:t>
            </a:r>
            <a:r>
              <a:rPr lang="zh-CN" altLang="en-US"/>
              <a:t>一个表可以有多个 </a:t>
            </a:r>
            <a:r>
              <a:rPr lang="en-US" altLang="zh-CN"/>
              <a:t>FOREIGN KEY </a:t>
            </a:r>
            <a:r>
              <a:rPr lang="zh-CN" altLang="en-US"/>
              <a:t>约束</a:t>
            </a:r>
            <a:r>
              <a:rPr lang="en-US" altLang="zh-CN"/>
              <a:t>, </a:t>
            </a:r>
            <a:r>
              <a:rPr lang="zh-CN" altLang="en-US"/>
              <a:t>最多可以有</a:t>
            </a:r>
            <a:r>
              <a:rPr lang="en-US" altLang="zh-CN"/>
              <a:t>31</a:t>
            </a:r>
            <a:r>
              <a:rPr lang="zh-CN" altLang="en-US"/>
              <a:t>个外键约束。</a:t>
            </a:r>
          </a:p>
          <a:p>
            <a:pPr lvl="1">
              <a:lnSpc>
                <a:spcPct val="100000"/>
              </a:lnSpc>
            </a:pPr>
            <a:r>
              <a:rPr lang="en-US" altLang="zh-CN"/>
              <a:t>⑥</a:t>
            </a:r>
            <a:r>
              <a:rPr lang="zh-CN" altLang="en-US"/>
              <a:t>在临时表中，不能使用外键约束。</a:t>
            </a:r>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a:extLst>
              <a:ext uri="{FF2B5EF4-FFF2-40B4-BE49-F238E27FC236}">
                <a16:creationId xmlns:a16="http://schemas.microsoft.com/office/drawing/2014/main" id="{38AA4873-E769-4A77-B330-B2131595A4F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82BF882-09DB-4D1E-8B65-9469434EA0B7}" type="slidenum">
              <a:rPr lang="zh-CN" altLang="en-US" sz="2000"/>
              <a:pPr/>
              <a:t>8</a:t>
            </a:fld>
            <a:endParaRPr lang="en-US" altLang="zh-CN" sz="2000"/>
          </a:p>
        </p:txBody>
      </p:sp>
      <p:sp>
        <p:nvSpPr>
          <p:cNvPr id="22530" name="日期占位符 4">
            <a:extLst>
              <a:ext uri="{FF2B5EF4-FFF2-40B4-BE49-F238E27FC236}">
                <a16:creationId xmlns:a16="http://schemas.microsoft.com/office/drawing/2014/main" id="{72108C54-E4A6-4D92-B20D-8A842A9B96C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3888D1D-68AE-4EFA-973E-4A1067D89752}" type="datetime1">
              <a:rPr lang="zh-CN" altLang="en-US" sz="1800" smtClean="0"/>
              <a:pPr/>
              <a:t>2024/4/19</a:t>
            </a:fld>
            <a:endParaRPr lang="en-US" altLang="zh-CN" sz="1000"/>
          </a:p>
        </p:txBody>
      </p:sp>
      <p:sp>
        <p:nvSpPr>
          <p:cNvPr id="2595842" name="Rectangle 2">
            <a:extLst>
              <a:ext uri="{FF2B5EF4-FFF2-40B4-BE49-F238E27FC236}">
                <a16:creationId xmlns:a16="http://schemas.microsoft.com/office/drawing/2014/main" id="{3A7FA979-DD5B-F74B-BA4D-34F7E54A75C7}"/>
              </a:ext>
            </a:extLst>
          </p:cNvPr>
          <p:cNvSpPr>
            <a:spLocks noGrp="1" noChangeArrowheads="1"/>
          </p:cNvSpPr>
          <p:nvPr>
            <p:ph type="title"/>
          </p:nvPr>
        </p:nvSpPr>
        <p:spPr/>
        <p:txBody>
          <a:bodyPr/>
          <a:lstStyle/>
          <a:p>
            <a:r>
              <a:rPr lang="en-US" altLang="zh-CN"/>
              <a:t>7.1.2	</a:t>
            </a:r>
            <a:r>
              <a:rPr lang="zh-CN" altLang="en-US"/>
              <a:t>实现数据完整性的方法</a:t>
            </a:r>
          </a:p>
        </p:txBody>
      </p:sp>
      <p:sp>
        <p:nvSpPr>
          <p:cNvPr id="22532" name="Rectangle 3">
            <a:extLst>
              <a:ext uri="{FF2B5EF4-FFF2-40B4-BE49-F238E27FC236}">
                <a16:creationId xmlns:a16="http://schemas.microsoft.com/office/drawing/2014/main" id="{1CFD382B-CB3E-4DFF-868E-1E1CF54BE658}"/>
              </a:ext>
            </a:extLst>
          </p:cNvPr>
          <p:cNvSpPr>
            <a:spLocks noGrp="1" noChangeArrowheads="1"/>
          </p:cNvSpPr>
          <p:nvPr>
            <p:ph type="body" idx="1"/>
          </p:nvPr>
        </p:nvSpPr>
        <p:spPr>
          <a:xfrm>
            <a:off x="650875" y="1143000"/>
            <a:ext cx="8982075" cy="2603500"/>
          </a:xfrm>
        </p:spPr>
        <p:txBody>
          <a:bodyPr/>
          <a:lstStyle/>
          <a:p>
            <a:r>
              <a:rPr lang="zh-CN" altLang="en-US"/>
              <a:t>在关系数据库系统中，数据完整性控制策略包括规则、默认值、约束、触发器和存储过程等。</a:t>
            </a:r>
          </a:p>
          <a:p>
            <a:pPr lvl="1"/>
            <a:r>
              <a:rPr lang="en-US" altLang="zh-CN"/>
              <a:t>(1)</a:t>
            </a:r>
            <a:r>
              <a:rPr lang="zh-CN" altLang="en-US"/>
              <a:t>默认值</a:t>
            </a:r>
          </a:p>
          <a:p>
            <a:pPr lvl="2"/>
            <a:r>
              <a:rPr lang="zh-CN" altLang="en-US"/>
              <a:t>如果在插入行中没有指定列的值，那么默认值指定列中所使用的值，例如：自动增长值，内置函数、数学表达式等</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3">
            <a:extLst>
              <a:ext uri="{FF2B5EF4-FFF2-40B4-BE49-F238E27FC236}">
                <a16:creationId xmlns:a16="http://schemas.microsoft.com/office/drawing/2014/main" id="{6D7A4D37-4A89-4D3D-9ADB-95AE8B79049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881276A-6BE4-4D5F-9FDF-BE41D36C6BBB}" type="slidenum">
              <a:rPr lang="zh-CN" altLang="en-US" sz="2000"/>
              <a:pPr/>
              <a:t>80</a:t>
            </a:fld>
            <a:endParaRPr lang="en-US" altLang="zh-CN" sz="2000"/>
          </a:p>
        </p:txBody>
      </p:sp>
      <p:sp>
        <p:nvSpPr>
          <p:cNvPr id="100354" name="日期占位符 4">
            <a:extLst>
              <a:ext uri="{FF2B5EF4-FFF2-40B4-BE49-F238E27FC236}">
                <a16:creationId xmlns:a16="http://schemas.microsoft.com/office/drawing/2014/main" id="{8FF68407-291D-48D3-B0C1-ABFCF3D2E47F}"/>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CDB34B8-AD1F-48F7-B3A8-0A38C8A81646}" type="datetime1">
              <a:rPr lang="zh-CN" altLang="en-US" sz="1800" smtClean="0"/>
              <a:pPr/>
              <a:t>2024/4/19</a:t>
            </a:fld>
            <a:endParaRPr lang="en-US" altLang="zh-CN" sz="1000"/>
          </a:p>
        </p:txBody>
      </p:sp>
      <p:sp>
        <p:nvSpPr>
          <p:cNvPr id="100355" name="Rectangle 5">
            <a:extLst>
              <a:ext uri="{FF2B5EF4-FFF2-40B4-BE49-F238E27FC236}">
                <a16:creationId xmlns:a16="http://schemas.microsoft.com/office/drawing/2014/main" id="{5554BDCE-F9EE-4C9E-BDFA-824C0469D0B4}"/>
              </a:ext>
            </a:extLst>
          </p:cNvPr>
          <p:cNvSpPr>
            <a:spLocks noChangeArrowheads="1"/>
          </p:cNvSpPr>
          <p:nvPr/>
        </p:nvSpPr>
        <p:spPr bwMode="auto">
          <a:xfrm>
            <a:off x="4305300" y="4149725"/>
            <a:ext cx="379095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636802" name="Rectangle 2">
            <a:extLst>
              <a:ext uri="{FF2B5EF4-FFF2-40B4-BE49-F238E27FC236}">
                <a16:creationId xmlns:a16="http://schemas.microsoft.com/office/drawing/2014/main" id="{0A20BDD5-F74A-1C4C-9D41-3E4560669445}"/>
              </a:ext>
            </a:extLst>
          </p:cNvPr>
          <p:cNvSpPr>
            <a:spLocks noGrp="1" noChangeArrowheads="1"/>
          </p:cNvSpPr>
          <p:nvPr>
            <p:ph type="title"/>
          </p:nvPr>
        </p:nvSpPr>
        <p:spPr/>
        <p:txBody>
          <a:bodyPr/>
          <a:lstStyle/>
          <a:p>
            <a:r>
              <a:rPr lang="en-US" altLang="zh-CN">
                <a:ea typeface="宋体" panose="02010600030101010101" pitchFamily="2" charset="-122"/>
              </a:rPr>
              <a:t>UNIQUE </a:t>
            </a:r>
            <a:r>
              <a:rPr lang="zh-CN" altLang="en-US">
                <a:ea typeface="宋体" panose="02010600030101010101" pitchFamily="2" charset="-122"/>
              </a:rPr>
              <a:t>约束</a:t>
            </a:r>
          </a:p>
        </p:txBody>
      </p:sp>
      <p:sp>
        <p:nvSpPr>
          <p:cNvPr id="100357" name="Rectangle 3">
            <a:extLst>
              <a:ext uri="{FF2B5EF4-FFF2-40B4-BE49-F238E27FC236}">
                <a16:creationId xmlns:a16="http://schemas.microsoft.com/office/drawing/2014/main" id="{95288B7B-697F-43AC-A4D4-64F7D4AAD0C7}"/>
              </a:ext>
            </a:extLst>
          </p:cNvPr>
          <p:cNvSpPr>
            <a:spLocks noGrp="1" noChangeArrowheads="1"/>
          </p:cNvSpPr>
          <p:nvPr>
            <p:ph type="body" idx="1"/>
          </p:nvPr>
        </p:nvSpPr>
        <p:spPr>
          <a:xfrm>
            <a:off x="650875" y="1143000"/>
            <a:ext cx="8820150" cy="3073400"/>
          </a:xfrm>
        </p:spPr>
        <p:txBody>
          <a:bodyPr/>
          <a:lstStyle/>
          <a:p>
            <a:pPr>
              <a:spcBef>
                <a:spcPct val="0"/>
              </a:spcBef>
            </a:pPr>
            <a:r>
              <a:rPr lang="zh-CN" altLang="en-US"/>
              <a:t>唯一性约束用于指定一个或者多个列的组合的值具有唯一性，以防止在列中输入重复的值。</a:t>
            </a:r>
          </a:p>
          <a:p>
            <a:pPr>
              <a:spcBef>
                <a:spcPct val="0"/>
              </a:spcBef>
            </a:pPr>
            <a:r>
              <a:rPr lang="zh-CN" altLang="en-US"/>
              <a:t>在向表中的现有列添加 </a:t>
            </a:r>
            <a:r>
              <a:rPr lang="en-US" altLang="zh-CN"/>
              <a:t>UNIQUE </a:t>
            </a:r>
            <a:r>
              <a:rPr lang="zh-CN" altLang="en-US"/>
              <a:t>约束时，默认情况下 </a:t>
            </a:r>
            <a:r>
              <a:rPr lang="en-US" altLang="zh-CN"/>
              <a:t>SQL Server</a:t>
            </a:r>
            <a:r>
              <a:rPr lang="zh-CN" altLang="en-US"/>
              <a:t>检查列中的现有数据，确保除 </a:t>
            </a:r>
            <a:r>
              <a:rPr lang="en-US" altLang="zh-CN"/>
              <a:t>NULL </a:t>
            </a:r>
            <a:r>
              <a:rPr lang="zh-CN" altLang="en-US"/>
              <a:t>外的所有值均唯一。如果对有重复值的列添加 </a:t>
            </a:r>
            <a:r>
              <a:rPr lang="en-US" altLang="zh-CN"/>
              <a:t>UNIQUE </a:t>
            </a:r>
            <a:r>
              <a:rPr lang="zh-CN" altLang="en-US"/>
              <a:t>约束，</a:t>
            </a:r>
            <a:r>
              <a:rPr lang="en-US" altLang="zh-CN"/>
              <a:t>SQL Server </a:t>
            </a:r>
            <a:r>
              <a:rPr lang="zh-CN" altLang="en-US"/>
              <a:t>将返回错误信息并不添加约束。</a:t>
            </a:r>
          </a:p>
          <a:p>
            <a:pPr>
              <a:spcBef>
                <a:spcPct val="0"/>
              </a:spcBef>
            </a:pPr>
            <a:r>
              <a:rPr lang="en-US" altLang="zh-CN"/>
              <a:t>UNIQUE </a:t>
            </a:r>
            <a:r>
              <a:rPr lang="zh-CN" altLang="en-US"/>
              <a:t>约束示例</a:t>
            </a:r>
            <a:endParaRPr lang="en-US" altLang="zh-CN"/>
          </a:p>
          <a:p>
            <a:pPr lvl="1">
              <a:spcBef>
                <a:spcPct val="0"/>
              </a:spcBef>
            </a:pPr>
            <a:r>
              <a:rPr lang="zh-CN" altLang="en-US"/>
              <a:t>在 </a:t>
            </a:r>
            <a:r>
              <a:rPr lang="en-US" altLang="zh-CN"/>
              <a:t>Suppliers </a:t>
            </a:r>
            <a:r>
              <a:rPr lang="zh-CN" altLang="en-US"/>
              <a:t>表的公司名列上创建 </a:t>
            </a:r>
            <a:r>
              <a:rPr lang="en-US" altLang="zh-CN"/>
              <a:t>UNIQUE </a:t>
            </a:r>
            <a:r>
              <a:rPr lang="zh-CN" altLang="en-US"/>
              <a:t>约束</a:t>
            </a:r>
          </a:p>
        </p:txBody>
      </p:sp>
      <p:sp>
        <p:nvSpPr>
          <p:cNvPr id="100358" name="Rectangle 4">
            <a:extLst>
              <a:ext uri="{FF2B5EF4-FFF2-40B4-BE49-F238E27FC236}">
                <a16:creationId xmlns:a16="http://schemas.microsoft.com/office/drawing/2014/main" id="{E09B57D1-C443-49EC-9812-6335065EB4B0}"/>
              </a:ext>
            </a:extLst>
          </p:cNvPr>
          <p:cNvSpPr>
            <a:spLocks noChangeArrowheads="1"/>
          </p:cNvSpPr>
          <p:nvPr/>
        </p:nvSpPr>
        <p:spPr bwMode="auto">
          <a:xfrm>
            <a:off x="1423988" y="4365625"/>
            <a:ext cx="6400800" cy="2292350"/>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90488" tIns="44450" rIns="90488" bIns="44450">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Bookman Old Style" panose="02050604050505020204" pitchFamily="18" charset="0"/>
              </a:rPr>
              <a:t>USE Northwind</a:t>
            </a:r>
          </a:p>
          <a:p>
            <a:r>
              <a:rPr lang="en-US" altLang="zh-CN">
                <a:latin typeface="Bookman Old Style" panose="02050604050505020204" pitchFamily="18" charset="0"/>
              </a:rPr>
              <a:t>ALTER TABLE dbo.Suppliers </a:t>
            </a:r>
          </a:p>
          <a:p>
            <a:r>
              <a:rPr lang="en-US" altLang="zh-CN">
                <a:latin typeface="Bookman Old Style" panose="02050604050505020204" pitchFamily="18" charset="0"/>
              </a:rPr>
              <a:t>ADD </a:t>
            </a:r>
          </a:p>
          <a:p>
            <a:r>
              <a:rPr lang="en-US" altLang="zh-CN">
                <a:latin typeface="Bookman Old Style" panose="02050604050505020204" pitchFamily="18" charset="0"/>
              </a:rPr>
              <a:t>CONSTRAINT U_CompanyName </a:t>
            </a:r>
          </a:p>
          <a:p>
            <a:r>
              <a:rPr lang="en-US" altLang="zh-CN">
                <a:latin typeface="Bookman Old Style" panose="02050604050505020204" pitchFamily="18" charset="0"/>
              </a:rPr>
              <a:t>  UNIQUE NONCLUSTERED (CompanyName)</a:t>
            </a:r>
            <a:endParaRPr lang="en-US" altLang="zh-CN" sz="900">
              <a:latin typeface="Bookman Old Style" panose="020506040505050202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灯片编号占位符 3">
            <a:extLst>
              <a:ext uri="{FF2B5EF4-FFF2-40B4-BE49-F238E27FC236}">
                <a16:creationId xmlns:a16="http://schemas.microsoft.com/office/drawing/2014/main" id="{AAFDB2CC-DCC0-44E5-8F3C-686F8036D0F7}"/>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5B8BBCC-BF4E-4F87-BE60-BDD46680A15D}" type="slidenum">
              <a:rPr lang="zh-CN" altLang="en-US" sz="2000"/>
              <a:pPr/>
              <a:t>81</a:t>
            </a:fld>
            <a:endParaRPr lang="en-US" altLang="zh-CN" sz="2000"/>
          </a:p>
        </p:txBody>
      </p:sp>
      <p:sp>
        <p:nvSpPr>
          <p:cNvPr id="101378" name="日期占位符 4">
            <a:extLst>
              <a:ext uri="{FF2B5EF4-FFF2-40B4-BE49-F238E27FC236}">
                <a16:creationId xmlns:a16="http://schemas.microsoft.com/office/drawing/2014/main" id="{B46FBE5E-C089-40C6-AFCA-B13850FD1F1A}"/>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4A5DF0E-C4F8-4631-9E9D-5DB8D08859C8}" type="datetime1">
              <a:rPr lang="zh-CN" altLang="en-US" sz="1800" smtClean="0"/>
              <a:pPr/>
              <a:t>2024/4/19</a:t>
            </a:fld>
            <a:endParaRPr lang="en-US" altLang="zh-CN" sz="1000"/>
          </a:p>
        </p:txBody>
      </p:sp>
      <p:sp>
        <p:nvSpPr>
          <p:cNvPr id="2637826" name="Rectangle 2">
            <a:extLst>
              <a:ext uri="{FF2B5EF4-FFF2-40B4-BE49-F238E27FC236}">
                <a16:creationId xmlns:a16="http://schemas.microsoft.com/office/drawing/2014/main" id="{7153F141-9340-8F4B-BE51-015CEB5D3B6A}"/>
              </a:ext>
            </a:extLst>
          </p:cNvPr>
          <p:cNvSpPr>
            <a:spLocks noGrp="1" noChangeArrowheads="1"/>
          </p:cNvSpPr>
          <p:nvPr>
            <p:ph type="title"/>
          </p:nvPr>
        </p:nvSpPr>
        <p:spPr/>
        <p:txBody>
          <a:bodyPr/>
          <a:lstStyle/>
          <a:p>
            <a:r>
              <a:rPr lang="en-US" altLang="zh-CN">
                <a:ea typeface="宋体" panose="02010600030101010101" pitchFamily="2" charset="-122"/>
              </a:rPr>
              <a:t>UNIQUE </a:t>
            </a:r>
            <a:r>
              <a:rPr lang="zh-CN" altLang="en-US">
                <a:ea typeface="宋体" panose="02010600030101010101" pitchFamily="2" charset="-122"/>
              </a:rPr>
              <a:t>约束</a:t>
            </a:r>
          </a:p>
        </p:txBody>
      </p:sp>
      <p:sp>
        <p:nvSpPr>
          <p:cNvPr id="101380" name="Rectangle 3">
            <a:extLst>
              <a:ext uri="{FF2B5EF4-FFF2-40B4-BE49-F238E27FC236}">
                <a16:creationId xmlns:a16="http://schemas.microsoft.com/office/drawing/2014/main" id="{41F71A8E-A5C9-4F58-B793-B8CAD2804929}"/>
              </a:ext>
            </a:extLst>
          </p:cNvPr>
          <p:cNvSpPr>
            <a:spLocks noGrp="1" noChangeArrowheads="1"/>
          </p:cNvSpPr>
          <p:nvPr>
            <p:ph type="body" idx="1"/>
          </p:nvPr>
        </p:nvSpPr>
        <p:spPr>
          <a:xfrm>
            <a:off x="650875" y="1143000"/>
            <a:ext cx="8820150" cy="4483100"/>
          </a:xfrm>
        </p:spPr>
        <p:txBody>
          <a:bodyPr/>
          <a:lstStyle/>
          <a:p>
            <a:r>
              <a:rPr lang="zh-CN" altLang="en-US"/>
              <a:t>当使用唯一性约束时，需要考虑以下几个因素： </a:t>
            </a:r>
          </a:p>
          <a:p>
            <a:pPr lvl="1" algn="just">
              <a:lnSpc>
                <a:spcPct val="110000"/>
              </a:lnSpc>
            </a:pPr>
            <a:r>
              <a:rPr lang="zh-CN" altLang="en-US"/>
              <a:t>使用唯一性约束的字段允许为空值。</a:t>
            </a:r>
            <a:endParaRPr lang="zh-CN" altLang="en-US">
              <a:ea typeface="Arial Unicode MS" pitchFamily="34" charset="-128"/>
            </a:endParaRPr>
          </a:p>
          <a:p>
            <a:pPr lvl="1" algn="just">
              <a:lnSpc>
                <a:spcPct val="110000"/>
              </a:lnSpc>
            </a:pPr>
            <a:r>
              <a:rPr lang="zh-CN" altLang="en-US"/>
              <a:t>一个表中可以允许有多个唯一性约束。</a:t>
            </a:r>
            <a:endParaRPr lang="zh-CN" altLang="en-US">
              <a:ea typeface="Arial Unicode MS" pitchFamily="34" charset="-128"/>
            </a:endParaRPr>
          </a:p>
          <a:p>
            <a:pPr lvl="1" algn="just">
              <a:lnSpc>
                <a:spcPct val="110000"/>
              </a:lnSpc>
            </a:pPr>
            <a:r>
              <a:rPr lang="zh-CN" altLang="en-US"/>
              <a:t>可以把唯一性约束定义在多个字段上。</a:t>
            </a:r>
            <a:endParaRPr lang="zh-CN" altLang="en-US">
              <a:ea typeface="Arial Unicode MS" pitchFamily="34" charset="-128"/>
            </a:endParaRPr>
          </a:p>
          <a:p>
            <a:pPr lvl="1" algn="just">
              <a:lnSpc>
                <a:spcPct val="110000"/>
              </a:lnSpc>
            </a:pPr>
            <a:r>
              <a:rPr lang="zh-CN" altLang="en-US"/>
              <a:t>唯一性约束用于强制在指定字段上创建一个唯一性索引。</a:t>
            </a:r>
            <a:endParaRPr lang="zh-CN" altLang="en-US">
              <a:ea typeface="Arial Unicode MS" pitchFamily="34" charset="-128"/>
            </a:endParaRPr>
          </a:p>
          <a:p>
            <a:pPr lvl="1" algn="just">
              <a:lnSpc>
                <a:spcPct val="110000"/>
              </a:lnSpc>
            </a:pPr>
            <a:r>
              <a:rPr lang="zh-CN" altLang="en-US"/>
              <a:t>缺省情况下，创建的索引类型为非聚簇索引</a:t>
            </a:r>
          </a:p>
          <a:p>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3">
            <a:extLst>
              <a:ext uri="{FF2B5EF4-FFF2-40B4-BE49-F238E27FC236}">
                <a16:creationId xmlns:a16="http://schemas.microsoft.com/office/drawing/2014/main" id="{830D15D5-71F9-45D6-8149-2751F8E154B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CDE4CCF-FFFF-4890-BBCF-E534DDD5E50F}" type="slidenum">
              <a:rPr lang="zh-CN" altLang="en-US" sz="2000"/>
              <a:pPr/>
              <a:t>82</a:t>
            </a:fld>
            <a:endParaRPr lang="en-US" altLang="zh-CN" sz="2000"/>
          </a:p>
        </p:txBody>
      </p:sp>
      <p:sp>
        <p:nvSpPr>
          <p:cNvPr id="102402" name="日期占位符 4">
            <a:extLst>
              <a:ext uri="{FF2B5EF4-FFF2-40B4-BE49-F238E27FC236}">
                <a16:creationId xmlns:a16="http://schemas.microsoft.com/office/drawing/2014/main" id="{13D0708D-26C9-41CB-8BA9-8CB3C642230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AEE8AA8-0E3B-4340-A282-7A28E8E7BF40}" type="datetime1">
              <a:rPr lang="zh-CN" altLang="en-US" sz="1800" smtClean="0"/>
              <a:pPr/>
              <a:t>2024/4/19</a:t>
            </a:fld>
            <a:endParaRPr lang="en-US" altLang="zh-CN" sz="1000"/>
          </a:p>
        </p:txBody>
      </p:sp>
      <p:sp>
        <p:nvSpPr>
          <p:cNvPr id="102403" name="Rectangle 5">
            <a:extLst>
              <a:ext uri="{FF2B5EF4-FFF2-40B4-BE49-F238E27FC236}">
                <a16:creationId xmlns:a16="http://schemas.microsoft.com/office/drawing/2014/main" id="{C3826274-276C-4588-ABE1-0D25C35F3CF8}"/>
              </a:ext>
            </a:extLst>
          </p:cNvPr>
          <p:cNvSpPr>
            <a:spLocks noChangeArrowheads="1"/>
          </p:cNvSpPr>
          <p:nvPr/>
        </p:nvSpPr>
        <p:spPr bwMode="auto">
          <a:xfrm>
            <a:off x="5338763" y="4064000"/>
            <a:ext cx="4335462"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638850" name="Rectangle 2">
            <a:extLst>
              <a:ext uri="{FF2B5EF4-FFF2-40B4-BE49-F238E27FC236}">
                <a16:creationId xmlns:a16="http://schemas.microsoft.com/office/drawing/2014/main" id="{F6CA8838-FD18-B046-BF8C-BF4343124AA1}"/>
              </a:ext>
            </a:extLst>
          </p:cNvPr>
          <p:cNvSpPr>
            <a:spLocks noGrp="1" noChangeArrowheads="1"/>
          </p:cNvSpPr>
          <p:nvPr>
            <p:ph type="title"/>
          </p:nvPr>
        </p:nvSpPr>
        <p:spPr/>
        <p:txBody>
          <a:bodyPr/>
          <a:lstStyle/>
          <a:p>
            <a:r>
              <a:rPr lang="en-US" altLang="zh-CN"/>
              <a:t>CHECK </a:t>
            </a:r>
            <a:r>
              <a:rPr lang="zh-CN" altLang="en-US"/>
              <a:t>约束</a:t>
            </a:r>
          </a:p>
        </p:txBody>
      </p:sp>
      <p:sp>
        <p:nvSpPr>
          <p:cNvPr id="102405" name="Rectangle 3">
            <a:extLst>
              <a:ext uri="{FF2B5EF4-FFF2-40B4-BE49-F238E27FC236}">
                <a16:creationId xmlns:a16="http://schemas.microsoft.com/office/drawing/2014/main" id="{51458A3C-0363-4CC3-85E9-82533533A749}"/>
              </a:ext>
            </a:extLst>
          </p:cNvPr>
          <p:cNvSpPr>
            <a:spLocks noGrp="1" noChangeArrowheads="1"/>
          </p:cNvSpPr>
          <p:nvPr>
            <p:ph type="body" idx="1"/>
          </p:nvPr>
        </p:nvSpPr>
        <p:spPr>
          <a:xfrm>
            <a:off x="650875" y="1143000"/>
            <a:ext cx="8820150" cy="2986088"/>
          </a:xfrm>
        </p:spPr>
        <p:txBody>
          <a:bodyPr/>
          <a:lstStyle/>
          <a:p>
            <a:pPr>
              <a:lnSpc>
                <a:spcPct val="80000"/>
              </a:lnSpc>
            </a:pPr>
            <a:r>
              <a:rPr lang="en-US" altLang="zh-CN"/>
              <a:t>CHECK </a:t>
            </a:r>
            <a:r>
              <a:rPr lang="zh-CN" altLang="en-US"/>
              <a:t>约束通过限制输入到列中的值来强制域完整性</a:t>
            </a:r>
          </a:p>
          <a:p>
            <a:pPr>
              <a:lnSpc>
                <a:spcPct val="80000"/>
              </a:lnSpc>
            </a:pPr>
            <a:r>
              <a:rPr lang="en-US" altLang="zh-CN"/>
              <a:t>CHECK </a:t>
            </a:r>
            <a:r>
              <a:rPr lang="zh-CN" altLang="en-US"/>
              <a:t>约束示例</a:t>
            </a:r>
          </a:p>
          <a:p>
            <a:pPr lvl="1">
              <a:lnSpc>
                <a:spcPct val="80000"/>
              </a:lnSpc>
            </a:pPr>
            <a:r>
              <a:rPr lang="zh-CN" altLang="en-US"/>
              <a:t>为 </a:t>
            </a:r>
            <a:r>
              <a:rPr lang="en-US" altLang="zh-CN"/>
              <a:t>Employees </a:t>
            </a:r>
            <a:r>
              <a:rPr lang="zh-CN" altLang="en-US"/>
              <a:t>表中的 </a:t>
            </a:r>
            <a:r>
              <a:rPr lang="en-US" altLang="zh-CN"/>
              <a:t>BrithDate </a:t>
            </a:r>
            <a:r>
              <a:rPr lang="zh-CN" altLang="en-US"/>
              <a:t>增加 </a:t>
            </a:r>
            <a:r>
              <a:rPr lang="en-US" altLang="zh-CN"/>
              <a:t>CHECK </a:t>
            </a:r>
            <a:r>
              <a:rPr lang="zh-CN" altLang="en-US"/>
              <a:t>约束，使出生日期处于可接受的日期范围内</a:t>
            </a:r>
            <a:endParaRPr lang="zh-CN" altLang="en-US" b="0"/>
          </a:p>
          <a:p>
            <a:pPr>
              <a:lnSpc>
                <a:spcPct val="80000"/>
              </a:lnSpc>
            </a:pPr>
            <a:r>
              <a:rPr lang="zh-CN" altLang="en-US"/>
              <a:t>当执行</a:t>
            </a:r>
            <a:r>
              <a:rPr lang="en-US" altLang="zh-CN"/>
              <a:t>INSERT</a:t>
            </a:r>
            <a:r>
              <a:rPr lang="zh-CN" altLang="en-US"/>
              <a:t>语句或者</a:t>
            </a:r>
            <a:r>
              <a:rPr lang="en-US" altLang="zh-CN"/>
              <a:t>UPDATE</a:t>
            </a:r>
            <a:r>
              <a:rPr lang="zh-CN" altLang="en-US"/>
              <a:t>语句时，检查约束将验证数据。</a:t>
            </a:r>
          </a:p>
          <a:p>
            <a:pPr>
              <a:lnSpc>
                <a:spcPct val="80000"/>
              </a:lnSpc>
            </a:pPr>
            <a:r>
              <a:rPr lang="zh-CN" altLang="en-US"/>
              <a:t>检查约束中不能包含子查询</a:t>
            </a:r>
          </a:p>
        </p:txBody>
      </p:sp>
      <p:sp>
        <p:nvSpPr>
          <p:cNvPr id="102406" name="Rectangle 4">
            <a:extLst>
              <a:ext uri="{FF2B5EF4-FFF2-40B4-BE49-F238E27FC236}">
                <a16:creationId xmlns:a16="http://schemas.microsoft.com/office/drawing/2014/main" id="{5345D6FC-992E-497F-B6C5-48089A6E4034}"/>
              </a:ext>
            </a:extLst>
          </p:cNvPr>
          <p:cNvSpPr>
            <a:spLocks noChangeArrowheads="1"/>
          </p:cNvSpPr>
          <p:nvPr/>
        </p:nvSpPr>
        <p:spPr bwMode="auto">
          <a:xfrm>
            <a:off x="2576513" y="4292600"/>
            <a:ext cx="6781800" cy="2292350"/>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90488" tIns="44450" rIns="90488" bIns="44450">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latin typeface="Bookman Old Style" panose="02050604050505020204" pitchFamily="18" charset="0"/>
              </a:rPr>
              <a:t>USE Northwind</a:t>
            </a:r>
            <a:br>
              <a:rPr lang="en-US" altLang="zh-CN">
                <a:latin typeface="Bookman Old Style" panose="02050604050505020204" pitchFamily="18" charset="0"/>
              </a:rPr>
            </a:br>
            <a:r>
              <a:rPr lang="en-US" altLang="zh-CN">
                <a:latin typeface="Bookman Old Style" panose="02050604050505020204" pitchFamily="18" charset="0"/>
              </a:rPr>
              <a:t>ALTER TABLE dbo.Employees</a:t>
            </a:r>
            <a:br>
              <a:rPr lang="en-US" altLang="zh-CN">
                <a:latin typeface="Bookman Old Style" panose="02050604050505020204" pitchFamily="18" charset="0"/>
              </a:rPr>
            </a:br>
            <a:r>
              <a:rPr lang="en-US" altLang="zh-CN">
                <a:latin typeface="Bookman Old Style" panose="02050604050505020204" pitchFamily="18" charset="0"/>
              </a:rPr>
              <a:t>ADD </a:t>
            </a:r>
            <a:br>
              <a:rPr lang="en-US" altLang="zh-CN">
                <a:latin typeface="Bookman Old Style" panose="02050604050505020204" pitchFamily="18" charset="0"/>
              </a:rPr>
            </a:br>
            <a:r>
              <a:rPr lang="en-US" altLang="zh-CN">
                <a:latin typeface="Bookman Old Style" panose="02050604050505020204" pitchFamily="18" charset="0"/>
              </a:rPr>
              <a:t>CONSTRAINT CK_birthdate</a:t>
            </a:r>
            <a:br>
              <a:rPr lang="en-US" altLang="zh-CN">
                <a:latin typeface="Bookman Old Style" panose="02050604050505020204" pitchFamily="18" charset="0"/>
              </a:rPr>
            </a:br>
            <a:r>
              <a:rPr lang="en-US" altLang="zh-CN">
                <a:latin typeface="Bookman Old Style" panose="02050604050505020204" pitchFamily="18" charset="0"/>
              </a:rPr>
              <a:t>CHECK (BirthDate &gt; '01-01-1900' AND BirthDate &lt; getdate())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灯片编号占位符 3">
            <a:extLst>
              <a:ext uri="{FF2B5EF4-FFF2-40B4-BE49-F238E27FC236}">
                <a16:creationId xmlns:a16="http://schemas.microsoft.com/office/drawing/2014/main" id="{583ED865-8CDE-4CEE-9F73-AEADC6097E59}"/>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4939941-5509-435F-996A-4B1A8E471204}" type="slidenum">
              <a:rPr lang="zh-CN" altLang="en-US" sz="2000"/>
              <a:pPr/>
              <a:t>83</a:t>
            </a:fld>
            <a:endParaRPr lang="en-US" altLang="zh-CN" sz="2000"/>
          </a:p>
        </p:txBody>
      </p:sp>
      <p:sp>
        <p:nvSpPr>
          <p:cNvPr id="103426" name="日期占位符 4">
            <a:extLst>
              <a:ext uri="{FF2B5EF4-FFF2-40B4-BE49-F238E27FC236}">
                <a16:creationId xmlns:a16="http://schemas.microsoft.com/office/drawing/2014/main" id="{64DF729C-D3B2-44FF-80AE-FAC56622CB1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B79693F-4B2D-4A90-B689-8E974126459C}" type="datetime1">
              <a:rPr lang="zh-CN" altLang="en-US" sz="1800" smtClean="0"/>
              <a:pPr/>
              <a:t>2024/4/19</a:t>
            </a:fld>
            <a:endParaRPr lang="en-US" altLang="zh-CN" sz="1000"/>
          </a:p>
        </p:txBody>
      </p:sp>
      <p:sp>
        <p:nvSpPr>
          <p:cNvPr id="2639874" name="Rectangle 2">
            <a:extLst>
              <a:ext uri="{FF2B5EF4-FFF2-40B4-BE49-F238E27FC236}">
                <a16:creationId xmlns:a16="http://schemas.microsoft.com/office/drawing/2014/main" id="{5C11A64F-872F-5345-975C-43773D41027F}"/>
              </a:ext>
            </a:extLst>
          </p:cNvPr>
          <p:cNvSpPr>
            <a:spLocks noGrp="1" noChangeArrowheads="1"/>
          </p:cNvSpPr>
          <p:nvPr>
            <p:ph type="title"/>
          </p:nvPr>
        </p:nvSpPr>
        <p:spPr/>
        <p:txBody>
          <a:bodyPr/>
          <a:lstStyle/>
          <a:p>
            <a:r>
              <a:rPr lang="en-US" altLang="zh-CN"/>
              <a:t>DEFAULT </a:t>
            </a:r>
            <a:r>
              <a:rPr lang="zh-CN" altLang="en-US"/>
              <a:t>约束</a:t>
            </a:r>
          </a:p>
        </p:txBody>
      </p:sp>
      <p:sp>
        <p:nvSpPr>
          <p:cNvPr id="103428" name="Rectangle 3">
            <a:extLst>
              <a:ext uri="{FF2B5EF4-FFF2-40B4-BE49-F238E27FC236}">
                <a16:creationId xmlns:a16="http://schemas.microsoft.com/office/drawing/2014/main" id="{07208957-B607-46BF-8DF5-C475318F5EAF}"/>
              </a:ext>
            </a:extLst>
          </p:cNvPr>
          <p:cNvSpPr>
            <a:spLocks noGrp="1" noChangeArrowheads="1"/>
          </p:cNvSpPr>
          <p:nvPr>
            <p:ph type="body" idx="1"/>
          </p:nvPr>
        </p:nvSpPr>
        <p:spPr>
          <a:xfrm>
            <a:off x="650875" y="1143000"/>
            <a:ext cx="8820150" cy="3286125"/>
          </a:xfrm>
        </p:spPr>
        <p:txBody>
          <a:bodyPr/>
          <a:lstStyle/>
          <a:p>
            <a:r>
              <a:rPr lang="zh-CN" altLang="en-US"/>
              <a:t>如果一个列的值在 </a:t>
            </a:r>
            <a:r>
              <a:rPr lang="en-US" altLang="zh-CN"/>
              <a:t>INSERT </a:t>
            </a:r>
            <a:r>
              <a:rPr lang="zh-CN" altLang="en-US"/>
              <a:t>语句中没有指定，</a:t>
            </a:r>
            <a:r>
              <a:rPr lang="en-US" altLang="zh-CN"/>
              <a:t>DEFAULT </a:t>
            </a:r>
            <a:r>
              <a:rPr lang="zh-CN" altLang="en-US"/>
              <a:t>约束将自动输入一个值，可以是预先指定的常量、</a:t>
            </a:r>
            <a:r>
              <a:rPr lang="en-US" altLang="zh-CN"/>
              <a:t>NULL </a:t>
            </a:r>
            <a:r>
              <a:rPr lang="zh-CN" altLang="en-US"/>
              <a:t>或者一个系统函数运行时的值。</a:t>
            </a:r>
          </a:p>
          <a:p>
            <a:r>
              <a:rPr lang="en-US" altLang="zh-CN"/>
              <a:t>DEFAULT </a:t>
            </a:r>
            <a:r>
              <a:rPr lang="zh-CN" altLang="en-US"/>
              <a:t>约束可以是任何取值为常量的对象，例如 </a:t>
            </a:r>
          </a:p>
          <a:p>
            <a:pPr lvl="1"/>
            <a:r>
              <a:rPr lang="zh-CN" altLang="en-US"/>
              <a:t>持续</a:t>
            </a:r>
          </a:p>
          <a:p>
            <a:pPr lvl="1"/>
            <a:r>
              <a:rPr lang="zh-CN" altLang="en-US"/>
              <a:t>内置函数</a:t>
            </a:r>
          </a:p>
          <a:p>
            <a:pPr lvl="1"/>
            <a:r>
              <a:rPr lang="zh-CN" altLang="en-US"/>
              <a:t>数学表达式 </a:t>
            </a:r>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灯片编号占位符 3">
            <a:extLst>
              <a:ext uri="{FF2B5EF4-FFF2-40B4-BE49-F238E27FC236}">
                <a16:creationId xmlns:a16="http://schemas.microsoft.com/office/drawing/2014/main" id="{F784200C-7172-4F8C-872F-8EF2462C4E8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334FFC5-4DEC-43A6-94C4-1C6595C22F58}" type="slidenum">
              <a:rPr lang="zh-CN" altLang="en-US" sz="2000"/>
              <a:pPr/>
              <a:t>84</a:t>
            </a:fld>
            <a:endParaRPr lang="en-US" altLang="zh-CN" sz="2000"/>
          </a:p>
        </p:txBody>
      </p:sp>
      <p:sp>
        <p:nvSpPr>
          <p:cNvPr id="104450" name="日期占位符 4">
            <a:extLst>
              <a:ext uri="{FF2B5EF4-FFF2-40B4-BE49-F238E27FC236}">
                <a16:creationId xmlns:a16="http://schemas.microsoft.com/office/drawing/2014/main" id="{FFC4D585-58D8-4DC4-89BA-15626EF1FFF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2240C0E-58FC-4D11-B6F6-04B867669322}" type="datetime1">
              <a:rPr lang="zh-CN" altLang="en-US" sz="1800" smtClean="0"/>
              <a:pPr/>
              <a:t>2024/4/19</a:t>
            </a:fld>
            <a:endParaRPr lang="en-US" altLang="zh-CN" sz="1000"/>
          </a:p>
        </p:txBody>
      </p:sp>
      <p:sp>
        <p:nvSpPr>
          <p:cNvPr id="2542594" name="Rectangle 2">
            <a:extLst>
              <a:ext uri="{FF2B5EF4-FFF2-40B4-BE49-F238E27FC236}">
                <a16:creationId xmlns:a16="http://schemas.microsoft.com/office/drawing/2014/main" id="{43B98461-A3F0-C648-ACDA-EE60B672F131}"/>
              </a:ext>
            </a:extLst>
          </p:cNvPr>
          <p:cNvSpPr>
            <a:spLocks noGrp="1" noChangeArrowheads="1"/>
          </p:cNvSpPr>
          <p:nvPr>
            <p:ph type="title"/>
          </p:nvPr>
        </p:nvSpPr>
        <p:spPr/>
        <p:txBody>
          <a:bodyPr/>
          <a:lstStyle/>
          <a:p>
            <a:r>
              <a:rPr lang="zh-CN" altLang="en-US"/>
              <a:t>小结</a:t>
            </a:r>
          </a:p>
        </p:txBody>
      </p:sp>
      <p:sp>
        <p:nvSpPr>
          <p:cNvPr id="104452" name="Rectangle 3">
            <a:extLst>
              <a:ext uri="{FF2B5EF4-FFF2-40B4-BE49-F238E27FC236}">
                <a16:creationId xmlns:a16="http://schemas.microsoft.com/office/drawing/2014/main" id="{6BB6F9D6-EF81-4E79-A289-4B85A449B478}"/>
              </a:ext>
            </a:extLst>
          </p:cNvPr>
          <p:cNvSpPr>
            <a:spLocks noGrp="1" noChangeArrowheads="1"/>
          </p:cNvSpPr>
          <p:nvPr>
            <p:ph type="body" idx="1"/>
          </p:nvPr>
        </p:nvSpPr>
        <p:spPr>
          <a:xfrm>
            <a:off x="650875" y="1143000"/>
            <a:ext cx="8820150" cy="5035550"/>
          </a:xfrm>
        </p:spPr>
        <p:txBody>
          <a:bodyPr/>
          <a:lstStyle/>
          <a:p>
            <a:pPr marL="342900" indent="-342900" defTabSz="914400"/>
            <a:r>
              <a:rPr lang="zh-CN" altLang="en-US"/>
              <a:t>数据库的完整性是为了保证数据库中存储的数据是正确的</a:t>
            </a:r>
          </a:p>
          <a:p>
            <a:pPr marL="342900" indent="-342900" defTabSz="914400"/>
            <a:r>
              <a:rPr lang="en-US" altLang="zh-CN"/>
              <a:t>RDBMS</a:t>
            </a:r>
            <a:r>
              <a:rPr lang="zh-CN" altLang="en-US"/>
              <a:t>完整性实现的机制</a:t>
            </a:r>
          </a:p>
          <a:p>
            <a:pPr marL="742950" lvl="1" indent="-285750" defTabSz="914400"/>
            <a:r>
              <a:rPr lang="zh-CN" altLang="en-US"/>
              <a:t>完整性约束定义机制</a:t>
            </a:r>
          </a:p>
          <a:p>
            <a:pPr marL="742950" lvl="1" indent="-285750" defTabSz="914400"/>
            <a:r>
              <a:rPr lang="zh-CN" altLang="en-US"/>
              <a:t>完整性检查机制</a:t>
            </a:r>
          </a:p>
          <a:p>
            <a:pPr marL="742950" lvl="1" indent="-285750" defTabSz="914400"/>
            <a:r>
              <a:rPr lang="zh-CN" altLang="en-US"/>
              <a:t>违背完整性约束条件时</a:t>
            </a:r>
            <a:r>
              <a:rPr lang="en-US" altLang="zh-CN"/>
              <a:t>RDBMS</a:t>
            </a:r>
            <a:r>
              <a:rPr lang="zh-CN" altLang="en-US"/>
              <a:t>应采取的动作</a:t>
            </a:r>
          </a:p>
          <a:p>
            <a:pPr marL="342900" indent="-342900" defTabSz="914400"/>
            <a:r>
              <a:rPr lang="zh-CN" altLang="en-US"/>
              <a:t>实体完整性</a:t>
            </a:r>
          </a:p>
          <a:p>
            <a:pPr marL="342900" indent="-342900" defTabSz="914400"/>
            <a:r>
              <a:rPr lang="zh-CN" altLang="en-US"/>
              <a:t>参照完整性</a:t>
            </a:r>
          </a:p>
          <a:p>
            <a:pPr marL="342900" indent="-342900" defTabSz="914400"/>
            <a:r>
              <a:rPr lang="zh-CN" altLang="en-US"/>
              <a:t>用户定义的完整性</a:t>
            </a:r>
          </a:p>
          <a:p>
            <a:pPr marL="342900" indent="-342900" defTabSz="914400"/>
            <a:r>
              <a:rPr lang="zh-CN" altLang="en-US"/>
              <a:t>实现数据库完整性的一个重要方法</a:t>
            </a:r>
            <a:r>
              <a:rPr lang="en-US" altLang="zh-CN"/>
              <a:t>——</a:t>
            </a:r>
            <a:r>
              <a:rPr lang="zh-CN" altLang="en-US"/>
              <a:t>触发器</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1506" name="Rectangle 2">
            <a:extLst>
              <a:ext uri="{FF2B5EF4-FFF2-40B4-BE49-F238E27FC236}">
                <a16:creationId xmlns:a16="http://schemas.microsoft.com/office/drawing/2014/main" id="{F169658B-49A9-D546-9DFA-A545F39006B7}"/>
              </a:ext>
            </a:extLst>
          </p:cNvPr>
          <p:cNvSpPr>
            <a:spLocks noChangeArrowheads="1"/>
          </p:cNvSpPr>
          <p:nvPr/>
        </p:nvSpPr>
        <p:spPr bwMode="auto">
          <a:xfrm>
            <a:off x="2576513" y="1916113"/>
            <a:ext cx="5040312" cy="3168650"/>
          </a:xfrm>
          <a:prstGeom prst="rect">
            <a:avLst/>
          </a:prstGeom>
          <a:gradFill rotWithShape="0">
            <a:gsLst>
              <a:gs pos="0">
                <a:srgbClr val="3333FF"/>
              </a:gs>
              <a:gs pos="100000">
                <a:srgbClr val="3333FF">
                  <a:gamma/>
                  <a:tint val="35294"/>
                  <a:invGamma/>
                </a:srgbClr>
              </a:gs>
            </a:gsLst>
            <a:lin ang="5400000" scaled="1"/>
          </a:gradFill>
          <a:ln w="22225">
            <a:solidFill>
              <a:srgbClr val="000000"/>
            </a:solidFill>
            <a:miter lim="800000"/>
            <a:headEnd/>
            <a:tailEnd/>
          </a:ln>
        </p:spPr>
        <p:txBody>
          <a:bodyPr anchor="ctr"/>
          <a:lstStyle/>
          <a:p>
            <a:pPr algn="ctr">
              <a:defRPr/>
            </a:pPr>
            <a:r>
              <a:rPr lang="zh-CN" altLang="en-US" sz="4800" dirty="0">
                <a:solidFill>
                  <a:schemeClr val="bg1"/>
                </a:solidFill>
                <a:effectLst>
                  <a:outerShdw blurRad="38100" dist="38100" dir="2700000" algn="tl">
                    <a:srgbClr val="000000"/>
                  </a:outerShdw>
                </a:effectLst>
                <a:latin typeface="Times New Roman" pitchFamily="18" charset="0"/>
                <a:ea typeface=""/>
              </a:rPr>
              <a:t>作     业</a:t>
            </a:r>
            <a:endParaRPr lang="zh-CN" altLang="en-US" sz="4800" b="0" dirty="0">
              <a:solidFill>
                <a:schemeClr val="bg1"/>
              </a:solidFill>
              <a:effectLst>
                <a:outerShdw blurRad="38100" dist="38100" dir="2700000" algn="tl">
                  <a:srgbClr val="000000"/>
                </a:outerShdw>
              </a:effectLst>
              <a:latin typeface="Times New Roman" pitchFamily="18" charset="0"/>
              <a:ea typeface=""/>
            </a:endParaRPr>
          </a:p>
          <a:p>
            <a:pPr algn="ctr">
              <a:defRPr/>
            </a:pPr>
            <a:r>
              <a:rPr lang="en-US" altLang="zh-CN" sz="4000" dirty="0">
                <a:solidFill>
                  <a:schemeClr val="bg1"/>
                </a:solidFill>
                <a:latin typeface="Times New Roman" pitchFamily="18" charset="0"/>
              </a:rPr>
              <a:t>P158</a:t>
            </a:r>
            <a:r>
              <a:rPr lang="zh-CN" altLang="en-US" sz="4000" dirty="0">
                <a:solidFill>
                  <a:schemeClr val="bg1"/>
                </a:solidFill>
                <a:latin typeface="Times New Roman" pitchFamily="18" charset="0"/>
              </a:rPr>
              <a:t>习题</a:t>
            </a:r>
          </a:p>
          <a:p>
            <a:pPr algn="ctr">
              <a:defRPr/>
            </a:pPr>
            <a:r>
              <a:rPr lang="en-US" altLang="zh-CN" sz="4000" dirty="0">
                <a:solidFill>
                  <a:schemeClr val="bg1"/>
                </a:solidFill>
                <a:latin typeface="Times New Roman" pitchFamily="18" charset="0"/>
              </a:rPr>
              <a:t>3, 9, 10, 12</a:t>
            </a:r>
          </a:p>
          <a:p>
            <a:pPr algn="ctr">
              <a:defRPr/>
            </a:pPr>
            <a:endParaRPr lang="zh-TW" altLang="en-US" sz="4000" dirty="0">
              <a:solidFill>
                <a:schemeClr val="bg1"/>
              </a:solidFill>
              <a:latin typeface="Times New Roman" pitchFamily="18" charset="0"/>
            </a:endParaRPr>
          </a:p>
        </p:txBody>
      </p:sp>
      <p:grpSp>
        <p:nvGrpSpPr>
          <p:cNvPr id="105474" name="Group 3">
            <a:extLst>
              <a:ext uri="{FF2B5EF4-FFF2-40B4-BE49-F238E27FC236}">
                <a16:creationId xmlns:a16="http://schemas.microsoft.com/office/drawing/2014/main" id="{72DE57EE-56A2-40FC-9E48-C099037B8F0F}"/>
              </a:ext>
            </a:extLst>
          </p:cNvPr>
          <p:cNvGrpSpPr>
            <a:grpSpLocks/>
          </p:cNvGrpSpPr>
          <p:nvPr/>
        </p:nvGrpSpPr>
        <p:grpSpPr bwMode="auto">
          <a:xfrm>
            <a:off x="992188" y="1628775"/>
            <a:ext cx="1700212" cy="2743200"/>
            <a:chOff x="202" y="926"/>
            <a:chExt cx="1939" cy="2770"/>
          </a:xfrm>
        </p:grpSpPr>
        <p:sp>
          <p:nvSpPr>
            <p:cNvPr id="105493" name="Freeform 4">
              <a:extLst>
                <a:ext uri="{FF2B5EF4-FFF2-40B4-BE49-F238E27FC236}">
                  <a16:creationId xmlns:a16="http://schemas.microsoft.com/office/drawing/2014/main" id="{CE248839-D5D2-4BBB-8A14-3320084681CC}"/>
                </a:ext>
              </a:extLst>
            </p:cNvPr>
            <p:cNvSpPr>
              <a:spLocks/>
            </p:cNvSpPr>
            <p:nvPr/>
          </p:nvSpPr>
          <p:spPr bwMode="auto">
            <a:xfrm>
              <a:off x="202" y="926"/>
              <a:ext cx="1939" cy="2770"/>
            </a:xfrm>
            <a:custGeom>
              <a:avLst/>
              <a:gdLst>
                <a:gd name="T0" fmla="*/ 17 w 1939"/>
                <a:gd name="T1" fmla="*/ 506 h 2770"/>
                <a:gd name="T2" fmla="*/ 9 w 1939"/>
                <a:gd name="T3" fmla="*/ 736 h 2770"/>
                <a:gd name="T4" fmla="*/ 42 w 1939"/>
                <a:gd name="T5" fmla="*/ 956 h 2770"/>
                <a:gd name="T6" fmla="*/ 296 w 1939"/>
                <a:gd name="T7" fmla="*/ 1284 h 2770"/>
                <a:gd name="T8" fmla="*/ 495 w 1939"/>
                <a:gd name="T9" fmla="*/ 1555 h 2770"/>
                <a:gd name="T10" fmla="*/ 576 w 1939"/>
                <a:gd name="T11" fmla="*/ 1791 h 2770"/>
                <a:gd name="T12" fmla="*/ 661 w 1939"/>
                <a:gd name="T13" fmla="*/ 2220 h 2770"/>
                <a:gd name="T14" fmla="*/ 750 w 1939"/>
                <a:gd name="T15" fmla="*/ 2699 h 2770"/>
                <a:gd name="T16" fmla="*/ 775 w 1939"/>
                <a:gd name="T17" fmla="*/ 2744 h 2770"/>
                <a:gd name="T18" fmla="*/ 811 w 1939"/>
                <a:gd name="T19" fmla="*/ 2766 h 2770"/>
                <a:gd name="T20" fmla="*/ 863 w 1939"/>
                <a:gd name="T21" fmla="*/ 2770 h 2770"/>
                <a:gd name="T22" fmla="*/ 911 w 1939"/>
                <a:gd name="T23" fmla="*/ 2758 h 2770"/>
                <a:gd name="T24" fmla="*/ 944 w 1939"/>
                <a:gd name="T25" fmla="*/ 2721 h 2770"/>
                <a:gd name="T26" fmla="*/ 958 w 1939"/>
                <a:gd name="T27" fmla="*/ 2661 h 2770"/>
                <a:gd name="T28" fmla="*/ 958 w 1939"/>
                <a:gd name="T29" fmla="*/ 2572 h 2770"/>
                <a:gd name="T30" fmla="*/ 899 w 1939"/>
                <a:gd name="T31" fmla="*/ 2161 h 2770"/>
                <a:gd name="T32" fmla="*/ 933 w 1939"/>
                <a:gd name="T33" fmla="*/ 2105 h 2770"/>
                <a:gd name="T34" fmla="*/ 1208 w 1939"/>
                <a:gd name="T35" fmla="*/ 2501 h 2770"/>
                <a:gd name="T36" fmla="*/ 1419 w 1939"/>
                <a:gd name="T37" fmla="*/ 2741 h 2770"/>
                <a:gd name="T38" fmla="*/ 1473 w 1939"/>
                <a:gd name="T39" fmla="*/ 2731 h 2770"/>
                <a:gd name="T40" fmla="*/ 1512 w 1939"/>
                <a:gd name="T41" fmla="*/ 2693 h 2770"/>
                <a:gd name="T42" fmla="*/ 1529 w 1939"/>
                <a:gd name="T43" fmla="*/ 2649 h 2770"/>
                <a:gd name="T44" fmla="*/ 1537 w 1939"/>
                <a:gd name="T45" fmla="*/ 2608 h 2770"/>
                <a:gd name="T46" fmla="*/ 1537 w 1939"/>
                <a:gd name="T47" fmla="*/ 2566 h 2770"/>
                <a:gd name="T48" fmla="*/ 1524 w 1939"/>
                <a:gd name="T49" fmla="*/ 2503 h 2770"/>
                <a:gd name="T50" fmla="*/ 1476 w 1939"/>
                <a:gd name="T51" fmla="*/ 2412 h 2770"/>
                <a:gd name="T52" fmla="*/ 1340 w 1939"/>
                <a:gd name="T53" fmla="*/ 2250 h 2770"/>
                <a:gd name="T54" fmla="*/ 1537 w 1939"/>
                <a:gd name="T55" fmla="*/ 2200 h 2770"/>
                <a:gd name="T56" fmla="*/ 1775 w 1939"/>
                <a:gd name="T57" fmla="*/ 2293 h 2770"/>
                <a:gd name="T58" fmla="*/ 1841 w 1939"/>
                <a:gd name="T59" fmla="*/ 2303 h 2770"/>
                <a:gd name="T60" fmla="*/ 1882 w 1939"/>
                <a:gd name="T61" fmla="*/ 2279 h 2770"/>
                <a:gd name="T62" fmla="*/ 1911 w 1939"/>
                <a:gd name="T63" fmla="*/ 2232 h 2770"/>
                <a:gd name="T64" fmla="*/ 1924 w 1939"/>
                <a:gd name="T65" fmla="*/ 2169 h 2770"/>
                <a:gd name="T66" fmla="*/ 1916 w 1939"/>
                <a:gd name="T67" fmla="*/ 2119 h 2770"/>
                <a:gd name="T68" fmla="*/ 1894 w 1939"/>
                <a:gd name="T69" fmla="*/ 2082 h 2770"/>
                <a:gd name="T70" fmla="*/ 1851 w 1939"/>
                <a:gd name="T71" fmla="*/ 2048 h 2770"/>
                <a:gd name="T72" fmla="*/ 1625 w 1939"/>
                <a:gd name="T73" fmla="*/ 1903 h 2770"/>
                <a:gd name="T74" fmla="*/ 1476 w 1939"/>
                <a:gd name="T75" fmla="*/ 1799 h 2770"/>
                <a:gd name="T76" fmla="*/ 1434 w 1939"/>
                <a:gd name="T77" fmla="*/ 1706 h 2770"/>
                <a:gd name="T78" fmla="*/ 1409 w 1939"/>
                <a:gd name="T79" fmla="*/ 1555 h 2770"/>
                <a:gd name="T80" fmla="*/ 1350 w 1939"/>
                <a:gd name="T81" fmla="*/ 1363 h 2770"/>
                <a:gd name="T82" fmla="*/ 1303 w 1939"/>
                <a:gd name="T83" fmla="*/ 1191 h 2770"/>
                <a:gd name="T84" fmla="*/ 1247 w 1939"/>
                <a:gd name="T85" fmla="*/ 1039 h 2770"/>
                <a:gd name="T86" fmla="*/ 1199 w 1939"/>
                <a:gd name="T87" fmla="*/ 829 h 2770"/>
                <a:gd name="T88" fmla="*/ 1162 w 1939"/>
                <a:gd name="T89" fmla="*/ 655 h 2770"/>
                <a:gd name="T90" fmla="*/ 1199 w 1939"/>
                <a:gd name="T91" fmla="*/ 554 h 2770"/>
                <a:gd name="T92" fmla="*/ 1417 w 1939"/>
                <a:gd name="T93" fmla="*/ 477 h 2770"/>
                <a:gd name="T94" fmla="*/ 1596 w 1939"/>
                <a:gd name="T95" fmla="*/ 427 h 2770"/>
                <a:gd name="T96" fmla="*/ 1723 w 1939"/>
                <a:gd name="T97" fmla="*/ 376 h 2770"/>
                <a:gd name="T98" fmla="*/ 1830 w 1939"/>
                <a:gd name="T99" fmla="*/ 305 h 2770"/>
                <a:gd name="T100" fmla="*/ 1880 w 1939"/>
                <a:gd name="T101" fmla="*/ 251 h 2770"/>
                <a:gd name="T102" fmla="*/ 1914 w 1939"/>
                <a:gd name="T103" fmla="*/ 186 h 2770"/>
                <a:gd name="T104" fmla="*/ 1936 w 1939"/>
                <a:gd name="T105" fmla="*/ 115 h 2770"/>
                <a:gd name="T106" fmla="*/ 1938 w 1939"/>
                <a:gd name="T107" fmla="*/ 53 h 2770"/>
                <a:gd name="T108" fmla="*/ 1919 w 1939"/>
                <a:gd name="T109" fmla="*/ 16 h 2770"/>
                <a:gd name="T110" fmla="*/ 1894 w 1939"/>
                <a:gd name="T111" fmla="*/ 0 h 2770"/>
                <a:gd name="T112" fmla="*/ 1706 w 1939"/>
                <a:gd name="T113" fmla="*/ 99 h 2770"/>
                <a:gd name="T114" fmla="*/ 1546 w 1939"/>
                <a:gd name="T115" fmla="*/ 128 h 2770"/>
                <a:gd name="T116" fmla="*/ 1389 w 1939"/>
                <a:gd name="T117" fmla="*/ 166 h 2770"/>
                <a:gd name="T118" fmla="*/ 1154 w 1939"/>
                <a:gd name="T119" fmla="*/ 178 h 2770"/>
                <a:gd name="T120" fmla="*/ 703 w 1939"/>
                <a:gd name="T121" fmla="*/ 237 h 2770"/>
                <a:gd name="T122" fmla="*/ 424 w 1939"/>
                <a:gd name="T123" fmla="*/ 277 h 2770"/>
                <a:gd name="T124" fmla="*/ 110 w 1939"/>
                <a:gd name="T125" fmla="*/ 257 h 27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39" h="2770">
                  <a:moveTo>
                    <a:pt x="110" y="257"/>
                  </a:moveTo>
                  <a:lnTo>
                    <a:pt x="17" y="506"/>
                  </a:lnTo>
                  <a:lnTo>
                    <a:pt x="0" y="595"/>
                  </a:lnTo>
                  <a:lnTo>
                    <a:pt x="9" y="736"/>
                  </a:lnTo>
                  <a:lnTo>
                    <a:pt x="17" y="835"/>
                  </a:lnTo>
                  <a:lnTo>
                    <a:pt x="42" y="956"/>
                  </a:lnTo>
                  <a:lnTo>
                    <a:pt x="101" y="1094"/>
                  </a:lnTo>
                  <a:lnTo>
                    <a:pt x="296" y="1284"/>
                  </a:lnTo>
                  <a:lnTo>
                    <a:pt x="458" y="1482"/>
                  </a:lnTo>
                  <a:lnTo>
                    <a:pt x="495" y="1555"/>
                  </a:lnTo>
                  <a:lnTo>
                    <a:pt x="534" y="1630"/>
                  </a:lnTo>
                  <a:lnTo>
                    <a:pt x="576" y="1791"/>
                  </a:lnTo>
                  <a:lnTo>
                    <a:pt x="618" y="2068"/>
                  </a:lnTo>
                  <a:lnTo>
                    <a:pt x="661" y="2220"/>
                  </a:lnTo>
                  <a:lnTo>
                    <a:pt x="716" y="2444"/>
                  </a:lnTo>
                  <a:lnTo>
                    <a:pt x="750" y="2699"/>
                  </a:lnTo>
                  <a:lnTo>
                    <a:pt x="760" y="2727"/>
                  </a:lnTo>
                  <a:lnTo>
                    <a:pt x="775" y="2744"/>
                  </a:lnTo>
                  <a:lnTo>
                    <a:pt x="792" y="2758"/>
                  </a:lnTo>
                  <a:lnTo>
                    <a:pt x="811" y="2766"/>
                  </a:lnTo>
                  <a:lnTo>
                    <a:pt x="840" y="2770"/>
                  </a:lnTo>
                  <a:lnTo>
                    <a:pt x="863" y="2770"/>
                  </a:lnTo>
                  <a:lnTo>
                    <a:pt x="890" y="2766"/>
                  </a:lnTo>
                  <a:lnTo>
                    <a:pt x="911" y="2758"/>
                  </a:lnTo>
                  <a:lnTo>
                    <a:pt x="929" y="2742"/>
                  </a:lnTo>
                  <a:lnTo>
                    <a:pt x="944" y="2721"/>
                  </a:lnTo>
                  <a:lnTo>
                    <a:pt x="955" y="2691"/>
                  </a:lnTo>
                  <a:lnTo>
                    <a:pt x="958" y="2661"/>
                  </a:lnTo>
                  <a:lnTo>
                    <a:pt x="960" y="2610"/>
                  </a:lnTo>
                  <a:lnTo>
                    <a:pt x="958" y="2572"/>
                  </a:lnTo>
                  <a:lnTo>
                    <a:pt x="933" y="2388"/>
                  </a:lnTo>
                  <a:lnTo>
                    <a:pt x="899" y="2161"/>
                  </a:lnTo>
                  <a:lnTo>
                    <a:pt x="873" y="1969"/>
                  </a:lnTo>
                  <a:lnTo>
                    <a:pt x="933" y="2105"/>
                  </a:lnTo>
                  <a:lnTo>
                    <a:pt x="1085" y="2319"/>
                  </a:lnTo>
                  <a:lnTo>
                    <a:pt x="1208" y="2501"/>
                  </a:lnTo>
                  <a:lnTo>
                    <a:pt x="1392" y="2731"/>
                  </a:lnTo>
                  <a:lnTo>
                    <a:pt x="1419" y="2741"/>
                  </a:lnTo>
                  <a:lnTo>
                    <a:pt x="1448" y="2741"/>
                  </a:lnTo>
                  <a:lnTo>
                    <a:pt x="1473" y="2731"/>
                  </a:lnTo>
                  <a:lnTo>
                    <a:pt x="1495" y="2711"/>
                  </a:lnTo>
                  <a:lnTo>
                    <a:pt x="1512" y="2693"/>
                  </a:lnTo>
                  <a:lnTo>
                    <a:pt x="1524" y="2669"/>
                  </a:lnTo>
                  <a:lnTo>
                    <a:pt x="1529" y="2649"/>
                  </a:lnTo>
                  <a:lnTo>
                    <a:pt x="1536" y="2628"/>
                  </a:lnTo>
                  <a:lnTo>
                    <a:pt x="1537" y="2608"/>
                  </a:lnTo>
                  <a:lnTo>
                    <a:pt x="1537" y="2586"/>
                  </a:lnTo>
                  <a:lnTo>
                    <a:pt x="1537" y="2566"/>
                  </a:lnTo>
                  <a:lnTo>
                    <a:pt x="1532" y="2541"/>
                  </a:lnTo>
                  <a:lnTo>
                    <a:pt x="1524" y="2503"/>
                  </a:lnTo>
                  <a:lnTo>
                    <a:pt x="1512" y="2473"/>
                  </a:lnTo>
                  <a:lnTo>
                    <a:pt x="1476" y="2412"/>
                  </a:lnTo>
                  <a:lnTo>
                    <a:pt x="1434" y="2349"/>
                  </a:lnTo>
                  <a:lnTo>
                    <a:pt x="1340" y="2250"/>
                  </a:lnTo>
                  <a:lnTo>
                    <a:pt x="1233" y="2034"/>
                  </a:lnTo>
                  <a:lnTo>
                    <a:pt x="1537" y="2200"/>
                  </a:lnTo>
                  <a:lnTo>
                    <a:pt x="1740" y="2279"/>
                  </a:lnTo>
                  <a:lnTo>
                    <a:pt x="1775" y="2293"/>
                  </a:lnTo>
                  <a:lnTo>
                    <a:pt x="1809" y="2303"/>
                  </a:lnTo>
                  <a:lnTo>
                    <a:pt x="1841" y="2303"/>
                  </a:lnTo>
                  <a:lnTo>
                    <a:pt x="1863" y="2293"/>
                  </a:lnTo>
                  <a:lnTo>
                    <a:pt x="1882" y="2279"/>
                  </a:lnTo>
                  <a:lnTo>
                    <a:pt x="1897" y="2260"/>
                  </a:lnTo>
                  <a:lnTo>
                    <a:pt x="1911" y="2232"/>
                  </a:lnTo>
                  <a:lnTo>
                    <a:pt x="1919" y="2202"/>
                  </a:lnTo>
                  <a:lnTo>
                    <a:pt x="1924" y="2169"/>
                  </a:lnTo>
                  <a:lnTo>
                    <a:pt x="1922" y="2145"/>
                  </a:lnTo>
                  <a:lnTo>
                    <a:pt x="1916" y="2119"/>
                  </a:lnTo>
                  <a:lnTo>
                    <a:pt x="1906" y="2101"/>
                  </a:lnTo>
                  <a:lnTo>
                    <a:pt x="1894" y="2082"/>
                  </a:lnTo>
                  <a:lnTo>
                    <a:pt x="1872" y="2064"/>
                  </a:lnTo>
                  <a:lnTo>
                    <a:pt x="1851" y="2048"/>
                  </a:lnTo>
                  <a:lnTo>
                    <a:pt x="1740" y="1979"/>
                  </a:lnTo>
                  <a:lnTo>
                    <a:pt x="1625" y="1903"/>
                  </a:lnTo>
                  <a:lnTo>
                    <a:pt x="1532" y="1832"/>
                  </a:lnTo>
                  <a:lnTo>
                    <a:pt x="1476" y="1799"/>
                  </a:lnTo>
                  <a:lnTo>
                    <a:pt x="1434" y="1779"/>
                  </a:lnTo>
                  <a:lnTo>
                    <a:pt x="1434" y="1706"/>
                  </a:lnTo>
                  <a:lnTo>
                    <a:pt x="1431" y="1634"/>
                  </a:lnTo>
                  <a:lnTo>
                    <a:pt x="1409" y="1555"/>
                  </a:lnTo>
                  <a:lnTo>
                    <a:pt x="1367" y="1456"/>
                  </a:lnTo>
                  <a:lnTo>
                    <a:pt x="1350" y="1363"/>
                  </a:lnTo>
                  <a:lnTo>
                    <a:pt x="1328" y="1276"/>
                  </a:lnTo>
                  <a:lnTo>
                    <a:pt x="1303" y="1191"/>
                  </a:lnTo>
                  <a:lnTo>
                    <a:pt x="1275" y="1120"/>
                  </a:lnTo>
                  <a:lnTo>
                    <a:pt x="1247" y="1039"/>
                  </a:lnTo>
                  <a:lnTo>
                    <a:pt x="1225" y="948"/>
                  </a:lnTo>
                  <a:lnTo>
                    <a:pt x="1199" y="829"/>
                  </a:lnTo>
                  <a:lnTo>
                    <a:pt x="1183" y="762"/>
                  </a:lnTo>
                  <a:lnTo>
                    <a:pt x="1162" y="655"/>
                  </a:lnTo>
                  <a:lnTo>
                    <a:pt x="1179" y="593"/>
                  </a:lnTo>
                  <a:lnTo>
                    <a:pt x="1199" y="554"/>
                  </a:lnTo>
                  <a:lnTo>
                    <a:pt x="1247" y="510"/>
                  </a:lnTo>
                  <a:lnTo>
                    <a:pt x="1417" y="477"/>
                  </a:lnTo>
                  <a:lnTo>
                    <a:pt x="1495" y="455"/>
                  </a:lnTo>
                  <a:lnTo>
                    <a:pt x="1596" y="427"/>
                  </a:lnTo>
                  <a:lnTo>
                    <a:pt x="1659" y="406"/>
                  </a:lnTo>
                  <a:lnTo>
                    <a:pt x="1723" y="376"/>
                  </a:lnTo>
                  <a:lnTo>
                    <a:pt x="1799" y="324"/>
                  </a:lnTo>
                  <a:lnTo>
                    <a:pt x="1830" y="305"/>
                  </a:lnTo>
                  <a:lnTo>
                    <a:pt x="1860" y="277"/>
                  </a:lnTo>
                  <a:lnTo>
                    <a:pt x="1880" y="251"/>
                  </a:lnTo>
                  <a:lnTo>
                    <a:pt x="1902" y="216"/>
                  </a:lnTo>
                  <a:lnTo>
                    <a:pt x="1914" y="186"/>
                  </a:lnTo>
                  <a:lnTo>
                    <a:pt x="1928" y="148"/>
                  </a:lnTo>
                  <a:lnTo>
                    <a:pt x="1936" y="115"/>
                  </a:lnTo>
                  <a:lnTo>
                    <a:pt x="1939" y="87"/>
                  </a:lnTo>
                  <a:lnTo>
                    <a:pt x="1938" y="53"/>
                  </a:lnTo>
                  <a:lnTo>
                    <a:pt x="1928" y="30"/>
                  </a:lnTo>
                  <a:lnTo>
                    <a:pt x="1919" y="16"/>
                  </a:lnTo>
                  <a:lnTo>
                    <a:pt x="1909" y="8"/>
                  </a:lnTo>
                  <a:lnTo>
                    <a:pt x="1894" y="0"/>
                  </a:lnTo>
                  <a:lnTo>
                    <a:pt x="1841" y="30"/>
                  </a:lnTo>
                  <a:lnTo>
                    <a:pt x="1706" y="99"/>
                  </a:lnTo>
                  <a:lnTo>
                    <a:pt x="1605" y="138"/>
                  </a:lnTo>
                  <a:lnTo>
                    <a:pt x="1546" y="128"/>
                  </a:lnTo>
                  <a:lnTo>
                    <a:pt x="1460" y="158"/>
                  </a:lnTo>
                  <a:lnTo>
                    <a:pt x="1389" y="166"/>
                  </a:lnTo>
                  <a:lnTo>
                    <a:pt x="1306" y="168"/>
                  </a:lnTo>
                  <a:lnTo>
                    <a:pt x="1154" y="178"/>
                  </a:lnTo>
                  <a:lnTo>
                    <a:pt x="899" y="227"/>
                  </a:lnTo>
                  <a:lnTo>
                    <a:pt x="703" y="237"/>
                  </a:lnTo>
                  <a:lnTo>
                    <a:pt x="525" y="277"/>
                  </a:lnTo>
                  <a:lnTo>
                    <a:pt x="424" y="277"/>
                  </a:lnTo>
                  <a:lnTo>
                    <a:pt x="270" y="247"/>
                  </a:lnTo>
                  <a:lnTo>
                    <a:pt x="110" y="257"/>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105494" name="Freeform 5">
              <a:extLst>
                <a:ext uri="{FF2B5EF4-FFF2-40B4-BE49-F238E27FC236}">
                  <a16:creationId xmlns:a16="http://schemas.microsoft.com/office/drawing/2014/main" id="{29E0891C-A4BF-4358-B4B8-0DAA74248829}"/>
                </a:ext>
              </a:extLst>
            </p:cNvPr>
            <p:cNvSpPr>
              <a:spLocks/>
            </p:cNvSpPr>
            <p:nvPr/>
          </p:nvSpPr>
          <p:spPr bwMode="auto">
            <a:xfrm>
              <a:off x="1940" y="932"/>
              <a:ext cx="174" cy="97"/>
            </a:xfrm>
            <a:custGeom>
              <a:avLst/>
              <a:gdLst>
                <a:gd name="T0" fmla="*/ 0 w 174"/>
                <a:gd name="T1" fmla="*/ 77 h 97"/>
                <a:gd name="T2" fmla="*/ 14 w 174"/>
                <a:gd name="T3" fmla="*/ 89 h 97"/>
                <a:gd name="T4" fmla="*/ 27 w 174"/>
                <a:gd name="T5" fmla="*/ 95 h 97"/>
                <a:gd name="T6" fmla="*/ 46 w 174"/>
                <a:gd name="T7" fmla="*/ 97 h 97"/>
                <a:gd name="T8" fmla="*/ 58 w 174"/>
                <a:gd name="T9" fmla="*/ 97 h 97"/>
                <a:gd name="T10" fmla="*/ 76 w 174"/>
                <a:gd name="T11" fmla="*/ 95 h 97"/>
                <a:gd name="T12" fmla="*/ 107 w 174"/>
                <a:gd name="T13" fmla="*/ 85 h 97"/>
                <a:gd name="T14" fmla="*/ 127 w 174"/>
                <a:gd name="T15" fmla="*/ 75 h 97"/>
                <a:gd name="T16" fmla="*/ 149 w 174"/>
                <a:gd name="T17" fmla="*/ 61 h 97"/>
                <a:gd name="T18" fmla="*/ 169 w 174"/>
                <a:gd name="T19" fmla="*/ 49 h 97"/>
                <a:gd name="T20" fmla="*/ 174 w 174"/>
                <a:gd name="T21" fmla="*/ 37 h 97"/>
                <a:gd name="T22" fmla="*/ 173 w 174"/>
                <a:gd name="T23" fmla="*/ 24 h 97"/>
                <a:gd name="T24" fmla="*/ 159 w 174"/>
                <a:gd name="T25" fmla="*/ 10 h 97"/>
                <a:gd name="T26" fmla="*/ 146 w 174"/>
                <a:gd name="T27" fmla="*/ 0 h 97"/>
                <a:gd name="T28" fmla="*/ 100 w 174"/>
                <a:gd name="T29" fmla="*/ 24 h 97"/>
                <a:gd name="T30" fmla="*/ 0 w 174"/>
                <a:gd name="T31" fmla="*/ 77 h 9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4" h="97">
                  <a:moveTo>
                    <a:pt x="0" y="77"/>
                  </a:moveTo>
                  <a:lnTo>
                    <a:pt x="14" y="89"/>
                  </a:lnTo>
                  <a:lnTo>
                    <a:pt x="27" y="95"/>
                  </a:lnTo>
                  <a:lnTo>
                    <a:pt x="46" y="97"/>
                  </a:lnTo>
                  <a:lnTo>
                    <a:pt x="58" y="97"/>
                  </a:lnTo>
                  <a:lnTo>
                    <a:pt x="76" y="95"/>
                  </a:lnTo>
                  <a:lnTo>
                    <a:pt x="107" y="85"/>
                  </a:lnTo>
                  <a:lnTo>
                    <a:pt x="127" y="75"/>
                  </a:lnTo>
                  <a:lnTo>
                    <a:pt x="149" y="61"/>
                  </a:lnTo>
                  <a:lnTo>
                    <a:pt x="169" y="49"/>
                  </a:lnTo>
                  <a:lnTo>
                    <a:pt x="174" y="37"/>
                  </a:lnTo>
                  <a:lnTo>
                    <a:pt x="173" y="24"/>
                  </a:lnTo>
                  <a:lnTo>
                    <a:pt x="159" y="10"/>
                  </a:lnTo>
                  <a:lnTo>
                    <a:pt x="146" y="0"/>
                  </a:lnTo>
                  <a:lnTo>
                    <a:pt x="100" y="24"/>
                  </a:lnTo>
                  <a:lnTo>
                    <a:pt x="0" y="77"/>
                  </a:lnTo>
                  <a:close/>
                </a:path>
              </a:pathLst>
            </a:custGeom>
            <a:solidFill>
              <a:srgbClr val="FFBFBF"/>
            </a:solidFill>
            <a:ln w="22225">
              <a:solidFill>
                <a:srgbClr val="000000"/>
              </a:solidFill>
              <a:prstDash val="solid"/>
              <a:round/>
              <a:headEnd/>
              <a:tailEnd/>
            </a:ln>
          </p:spPr>
          <p:txBody>
            <a:bodyPr/>
            <a:lstStyle/>
            <a:p>
              <a:endParaRPr lang="zh-CN" altLang="en-US"/>
            </a:p>
          </p:txBody>
        </p:sp>
        <p:grpSp>
          <p:nvGrpSpPr>
            <p:cNvPr id="105495" name="Group 6">
              <a:extLst>
                <a:ext uri="{FF2B5EF4-FFF2-40B4-BE49-F238E27FC236}">
                  <a16:creationId xmlns:a16="http://schemas.microsoft.com/office/drawing/2014/main" id="{21C5E29E-52C4-4167-A0AF-F4F5B999F125}"/>
                </a:ext>
              </a:extLst>
            </p:cNvPr>
            <p:cNvGrpSpPr>
              <a:grpSpLocks/>
            </p:cNvGrpSpPr>
            <p:nvPr/>
          </p:nvGrpSpPr>
          <p:grpSpPr bwMode="auto">
            <a:xfrm>
              <a:off x="532" y="1062"/>
              <a:ext cx="1572" cy="2612"/>
              <a:chOff x="532" y="1062"/>
              <a:chExt cx="1572" cy="2612"/>
            </a:xfrm>
          </p:grpSpPr>
          <p:sp>
            <p:nvSpPr>
              <p:cNvPr id="105496" name="Freeform 7">
                <a:extLst>
                  <a:ext uri="{FF2B5EF4-FFF2-40B4-BE49-F238E27FC236}">
                    <a16:creationId xmlns:a16="http://schemas.microsoft.com/office/drawing/2014/main" id="{3C2D477A-E885-47E7-BE9C-EFF29841359F}"/>
                  </a:ext>
                </a:extLst>
              </p:cNvPr>
              <p:cNvSpPr>
                <a:spLocks/>
              </p:cNvSpPr>
              <p:nvPr/>
            </p:nvSpPr>
            <p:spPr bwMode="auto">
              <a:xfrm>
                <a:off x="922" y="1717"/>
                <a:ext cx="714" cy="1089"/>
              </a:xfrm>
              <a:custGeom>
                <a:avLst/>
                <a:gdLst>
                  <a:gd name="T0" fmla="*/ 0 w 714"/>
                  <a:gd name="T1" fmla="*/ 0 h 1089"/>
                  <a:gd name="T2" fmla="*/ 61 w 714"/>
                  <a:gd name="T3" fmla="*/ 48 h 1089"/>
                  <a:gd name="T4" fmla="*/ 103 w 714"/>
                  <a:gd name="T5" fmla="*/ 129 h 1089"/>
                  <a:gd name="T6" fmla="*/ 196 w 714"/>
                  <a:gd name="T7" fmla="*/ 279 h 1089"/>
                  <a:gd name="T8" fmla="*/ 251 w 714"/>
                  <a:gd name="T9" fmla="*/ 378 h 1089"/>
                  <a:gd name="T10" fmla="*/ 294 w 714"/>
                  <a:gd name="T11" fmla="*/ 503 h 1089"/>
                  <a:gd name="T12" fmla="*/ 311 w 714"/>
                  <a:gd name="T13" fmla="*/ 574 h 1089"/>
                  <a:gd name="T14" fmla="*/ 378 w 714"/>
                  <a:gd name="T15" fmla="*/ 701 h 1089"/>
                  <a:gd name="T16" fmla="*/ 468 w 714"/>
                  <a:gd name="T17" fmla="*/ 875 h 1089"/>
                  <a:gd name="T18" fmla="*/ 527 w 714"/>
                  <a:gd name="T19" fmla="*/ 1000 h 1089"/>
                  <a:gd name="T20" fmla="*/ 569 w 714"/>
                  <a:gd name="T21" fmla="*/ 1079 h 1089"/>
                  <a:gd name="T22" fmla="*/ 586 w 714"/>
                  <a:gd name="T23" fmla="*/ 1085 h 1089"/>
                  <a:gd name="T24" fmla="*/ 606 w 714"/>
                  <a:gd name="T25" fmla="*/ 1089 h 1089"/>
                  <a:gd name="T26" fmla="*/ 637 w 714"/>
                  <a:gd name="T27" fmla="*/ 1085 h 1089"/>
                  <a:gd name="T28" fmla="*/ 667 w 714"/>
                  <a:gd name="T29" fmla="*/ 1073 h 1089"/>
                  <a:gd name="T30" fmla="*/ 687 w 714"/>
                  <a:gd name="T31" fmla="*/ 1051 h 1089"/>
                  <a:gd name="T32" fmla="*/ 704 w 714"/>
                  <a:gd name="T33" fmla="*/ 1017 h 1089"/>
                  <a:gd name="T34" fmla="*/ 714 w 714"/>
                  <a:gd name="T35" fmla="*/ 972 h 1089"/>
                  <a:gd name="T36" fmla="*/ 714 w 714"/>
                  <a:gd name="T37" fmla="*/ 909 h 10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4" h="1089">
                    <a:moveTo>
                      <a:pt x="0" y="0"/>
                    </a:moveTo>
                    <a:lnTo>
                      <a:pt x="61" y="48"/>
                    </a:lnTo>
                    <a:lnTo>
                      <a:pt x="103" y="129"/>
                    </a:lnTo>
                    <a:lnTo>
                      <a:pt x="196" y="279"/>
                    </a:lnTo>
                    <a:lnTo>
                      <a:pt x="251" y="378"/>
                    </a:lnTo>
                    <a:lnTo>
                      <a:pt x="294" y="503"/>
                    </a:lnTo>
                    <a:lnTo>
                      <a:pt x="311" y="574"/>
                    </a:lnTo>
                    <a:lnTo>
                      <a:pt x="378" y="701"/>
                    </a:lnTo>
                    <a:lnTo>
                      <a:pt x="468" y="875"/>
                    </a:lnTo>
                    <a:lnTo>
                      <a:pt x="527" y="1000"/>
                    </a:lnTo>
                    <a:lnTo>
                      <a:pt x="569" y="1079"/>
                    </a:lnTo>
                    <a:lnTo>
                      <a:pt x="586" y="1085"/>
                    </a:lnTo>
                    <a:lnTo>
                      <a:pt x="606" y="1089"/>
                    </a:lnTo>
                    <a:lnTo>
                      <a:pt x="637" y="1085"/>
                    </a:lnTo>
                    <a:lnTo>
                      <a:pt x="667" y="1073"/>
                    </a:lnTo>
                    <a:lnTo>
                      <a:pt x="687" y="1051"/>
                    </a:lnTo>
                    <a:lnTo>
                      <a:pt x="704" y="1017"/>
                    </a:lnTo>
                    <a:lnTo>
                      <a:pt x="714" y="972"/>
                    </a:lnTo>
                    <a:lnTo>
                      <a:pt x="714" y="90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97" name="Freeform 8">
                <a:extLst>
                  <a:ext uri="{FF2B5EF4-FFF2-40B4-BE49-F238E27FC236}">
                    <a16:creationId xmlns:a16="http://schemas.microsoft.com/office/drawing/2014/main" id="{4D4FFA86-7414-4984-82C1-7BFD34292ABB}"/>
                  </a:ext>
                </a:extLst>
              </p:cNvPr>
              <p:cNvSpPr>
                <a:spLocks/>
              </p:cNvSpPr>
              <p:nvPr/>
            </p:nvSpPr>
            <p:spPr bwMode="auto">
              <a:xfrm>
                <a:off x="787" y="2099"/>
                <a:ext cx="670" cy="875"/>
              </a:xfrm>
              <a:custGeom>
                <a:avLst/>
                <a:gdLst>
                  <a:gd name="T0" fmla="*/ 0 w 670"/>
                  <a:gd name="T1" fmla="*/ 0 h 875"/>
                  <a:gd name="T2" fmla="*/ 67 w 670"/>
                  <a:gd name="T3" fmla="*/ 121 h 875"/>
                  <a:gd name="T4" fmla="*/ 187 w 670"/>
                  <a:gd name="T5" fmla="*/ 230 h 875"/>
                  <a:gd name="T6" fmla="*/ 266 w 670"/>
                  <a:gd name="T7" fmla="*/ 329 h 875"/>
                  <a:gd name="T8" fmla="*/ 344 w 670"/>
                  <a:gd name="T9" fmla="*/ 453 h 875"/>
                  <a:gd name="T10" fmla="*/ 429 w 670"/>
                  <a:gd name="T11" fmla="*/ 582 h 875"/>
                  <a:gd name="T12" fmla="*/ 516 w 670"/>
                  <a:gd name="T13" fmla="*/ 752 h 875"/>
                  <a:gd name="T14" fmla="*/ 577 w 670"/>
                  <a:gd name="T15" fmla="*/ 802 h 875"/>
                  <a:gd name="T16" fmla="*/ 670 w 670"/>
                  <a:gd name="T17" fmla="*/ 875 h 8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 h="875">
                    <a:moveTo>
                      <a:pt x="0" y="0"/>
                    </a:moveTo>
                    <a:lnTo>
                      <a:pt x="67" y="121"/>
                    </a:lnTo>
                    <a:lnTo>
                      <a:pt x="187" y="230"/>
                    </a:lnTo>
                    <a:lnTo>
                      <a:pt x="266" y="329"/>
                    </a:lnTo>
                    <a:lnTo>
                      <a:pt x="344" y="453"/>
                    </a:lnTo>
                    <a:lnTo>
                      <a:pt x="429" y="582"/>
                    </a:lnTo>
                    <a:lnTo>
                      <a:pt x="516" y="752"/>
                    </a:lnTo>
                    <a:lnTo>
                      <a:pt x="577" y="802"/>
                    </a:lnTo>
                    <a:lnTo>
                      <a:pt x="670" y="87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98" name="Freeform 9">
                <a:extLst>
                  <a:ext uri="{FF2B5EF4-FFF2-40B4-BE49-F238E27FC236}">
                    <a16:creationId xmlns:a16="http://schemas.microsoft.com/office/drawing/2014/main" id="{BED24E8F-2758-41BD-9DCC-C81BA97AA577}"/>
                  </a:ext>
                </a:extLst>
              </p:cNvPr>
              <p:cNvSpPr>
                <a:spLocks/>
              </p:cNvSpPr>
              <p:nvPr/>
            </p:nvSpPr>
            <p:spPr bwMode="auto">
              <a:xfrm>
                <a:off x="744" y="2309"/>
                <a:ext cx="331" cy="588"/>
              </a:xfrm>
              <a:custGeom>
                <a:avLst/>
                <a:gdLst>
                  <a:gd name="T0" fmla="*/ 0 w 331"/>
                  <a:gd name="T1" fmla="*/ 0 h 588"/>
                  <a:gd name="T2" fmla="*/ 110 w 331"/>
                  <a:gd name="T3" fmla="*/ 168 h 588"/>
                  <a:gd name="T4" fmla="*/ 195 w 331"/>
                  <a:gd name="T5" fmla="*/ 317 h 588"/>
                  <a:gd name="T6" fmla="*/ 272 w 331"/>
                  <a:gd name="T7" fmla="*/ 467 h 588"/>
                  <a:gd name="T8" fmla="*/ 331 w 331"/>
                  <a:gd name="T9" fmla="*/ 588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588">
                    <a:moveTo>
                      <a:pt x="0" y="0"/>
                    </a:moveTo>
                    <a:lnTo>
                      <a:pt x="110" y="168"/>
                    </a:lnTo>
                    <a:lnTo>
                      <a:pt x="195" y="317"/>
                    </a:lnTo>
                    <a:lnTo>
                      <a:pt x="272" y="467"/>
                    </a:lnTo>
                    <a:lnTo>
                      <a:pt x="331" y="58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99" name="Freeform 10">
                <a:extLst>
                  <a:ext uri="{FF2B5EF4-FFF2-40B4-BE49-F238E27FC236}">
                    <a16:creationId xmlns:a16="http://schemas.microsoft.com/office/drawing/2014/main" id="{83B51EE9-C22A-4B58-8169-BF58DCD19333}"/>
                  </a:ext>
                </a:extLst>
              </p:cNvPr>
              <p:cNvSpPr>
                <a:spLocks/>
              </p:cNvSpPr>
              <p:nvPr/>
            </p:nvSpPr>
            <p:spPr bwMode="auto">
              <a:xfrm>
                <a:off x="1751"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00" name="Freeform 11">
                <a:extLst>
                  <a:ext uri="{FF2B5EF4-FFF2-40B4-BE49-F238E27FC236}">
                    <a16:creationId xmlns:a16="http://schemas.microsoft.com/office/drawing/2014/main" id="{90A6564D-2EB8-44AE-9D28-3DE82B8BDE01}"/>
                  </a:ext>
                </a:extLst>
              </p:cNvPr>
              <p:cNvSpPr>
                <a:spLocks/>
              </p:cNvSpPr>
              <p:nvPr/>
            </p:nvSpPr>
            <p:spPr bwMode="auto">
              <a:xfrm>
                <a:off x="1734"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01" name="Freeform 12">
                <a:extLst>
                  <a:ext uri="{FF2B5EF4-FFF2-40B4-BE49-F238E27FC236}">
                    <a16:creationId xmlns:a16="http://schemas.microsoft.com/office/drawing/2014/main" id="{B6D123E5-B41C-4C13-9CA3-9FA61224C569}"/>
                  </a:ext>
                </a:extLst>
              </p:cNvPr>
              <p:cNvSpPr>
                <a:spLocks/>
              </p:cNvSpPr>
              <p:nvPr/>
            </p:nvSpPr>
            <p:spPr bwMode="auto">
              <a:xfrm>
                <a:off x="1401" y="1355"/>
                <a:ext cx="141" cy="115"/>
              </a:xfrm>
              <a:custGeom>
                <a:avLst/>
                <a:gdLst>
                  <a:gd name="T0" fmla="*/ 141 w 141"/>
                  <a:gd name="T1" fmla="*/ 0 h 115"/>
                  <a:gd name="T2" fmla="*/ 68 w 141"/>
                  <a:gd name="T3" fmla="*/ 36 h 115"/>
                  <a:gd name="T4" fmla="*/ 39 w 141"/>
                  <a:gd name="T5" fmla="*/ 66 h 115"/>
                  <a:gd name="T6" fmla="*/ 0 w 141"/>
                  <a:gd name="T7" fmla="*/ 115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15">
                    <a:moveTo>
                      <a:pt x="141" y="0"/>
                    </a:moveTo>
                    <a:lnTo>
                      <a:pt x="68" y="36"/>
                    </a:lnTo>
                    <a:lnTo>
                      <a:pt x="39" y="66"/>
                    </a:lnTo>
                    <a:lnTo>
                      <a:pt x="0" y="11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02" name="Freeform 13">
                <a:extLst>
                  <a:ext uri="{FF2B5EF4-FFF2-40B4-BE49-F238E27FC236}">
                    <a16:creationId xmlns:a16="http://schemas.microsoft.com/office/drawing/2014/main" id="{9F0FC437-AB48-444B-B923-D6C17046F58B}"/>
                  </a:ext>
                </a:extLst>
              </p:cNvPr>
              <p:cNvSpPr>
                <a:spLocks/>
              </p:cNvSpPr>
              <p:nvPr/>
            </p:nvSpPr>
            <p:spPr bwMode="auto">
              <a:xfrm>
                <a:off x="532" y="1201"/>
                <a:ext cx="204" cy="20"/>
              </a:xfrm>
              <a:custGeom>
                <a:avLst/>
                <a:gdLst>
                  <a:gd name="T0" fmla="*/ 0 w 204"/>
                  <a:gd name="T1" fmla="*/ 20 h 20"/>
                  <a:gd name="T2" fmla="*/ 119 w 204"/>
                  <a:gd name="T3" fmla="*/ 16 h 20"/>
                  <a:gd name="T4" fmla="*/ 204 w 204"/>
                  <a:gd name="T5" fmla="*/ 0 h 20"/>
                  <a:gd name="T6" fmla="*/ 0 60000 65536"/>
                  <a:gd name="T7" fmla="*/ 0 60000 65536"/>
                  <a:gd name="T8" fmla="*/ 0 60000 65536"/>
                </a:gdLst>
                <a:ahLst/>
                <a:cxnLst>
                  <a:cxn ang="T6">
                    <a:pos x="T0" y="T1"/>
                  </a:cxn>
                  <a:cxn ang="T7">
                    <a:pos x="T2" y="T3"/>
                  </a:cxn>
                  <a:cxn ang="T8">
                    <a:pos x="T4" y="T5"/>
                  </a:cxn>
                </a:cxnLst>
                <a:rect l="0" t="0" r="r" b="b"/>
                <a:pathLst>
                  <a:path w="204" h="20">
                    <a:moveTo>
                      <a:pt x="0" y="20"/>
                    </a:moveTo>
                    <a:lnTo>
                      <a:pt x="119" y="16"/>
                    </a:lnTo>
                    <a:lnTo>
                      <a:pt x="2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03" name="Freeform 14">
                <a:extLst>
                  <a:ext uri="{FF2B5EF4-FFF2-40B4-BE49-F238E27FC236}">
                    <a16:creationId xmlns:a16="http://schemas.microsoft.com/office/drawing/2014/main" id="{A97AC63C-AE4E-4E4B-B839-97D8BE4B090E}"/>
                  </a:ext>
                </a:extLst>
              </p:cNvPr>
              <p:cNvSpPr>
                <a:spLocks/>
              </p:cNvSpPr>
              <p:nvPr/>
            </p:nvSpPr>
            <p:spPr bwMode="auto">
              <a:xfrm>
                <a:off x="1513" y="2331"/>
                <a:ext cx="61" cy="71"/>
              </a:xfrm>
              <a:custGeom>
                <a:avLst/>
                <a:gdLst>
                  <a:gd name="T0" fmla="*/ 0 w 61"/>
                  <a:gd name="T1" fmla="*/ 0 h 71"/>
                  <a:gd name="T2" fmla="*/ 39 w 61"/>
                  <a:gd name="T3" fmla="*/ 41 h 71"/>
                  <a:gd name="T4" fmla="*/ 61 w 61"/>
                  <a:gd name="T5" fmla="*/ 71 h 71"/>
                  <a:gd name="T6" fmla="*/ 0 60000 65536"/>
                  <a:gd name="T7" fmla="*/ 0 60000 65536"/>
                  <a:gd name="T8" fmla="*/ 0 60000 65536"/>
                </a:gdLst>
                <a:ahLst/>
                <a:cxnLst>
                  <a:cxn ang="T6">
                    <a:pos x="T0" y="T1"/>
                  </a:cxn>
                  <a:cxn ang="T7">
                    <a:pos x="T2" y="T3"/>
                  </a:cxn>
                  <a:cxn ang="T8">
                    <a:pos x="T4" y="T5"/>
                  </a:cxn>
                </a:cxnLst>
                <a:rect l="0" t="0" r="r" b="b"/>
                <a:pathLst>
                  <a:path w="61" h="71">
                    <a:moveTo>
                      <a:pt x="0" y="0"/>
                    </a:moveTo>
                    <a:lnTo>
                      <a:pt x="39" y="41"/>
                    </a:lnTo>
                    <a:lnTo>
                      <a:pt x="61" y="7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04" name="Freeform 15">
                <a:extLst>
                  <a:ext uri="{FF2B5EF4-FFF2-40B4-BE49-F238E27FC236}">
                    <a16:creationId xmlns:a16="http://schemas.microsoft.com/office/drawing/2014/main" id="{992C0CEF-32D0-448E-BEE6-657F1382C36E}"/>
                  </a:ext>
                </a:extLst>
              </p:cNvPr>
              <p:cNvSpPr>
                <a:spLocks/>
              </p:cNvSpPr>
              <p:nvPr/>
            </p:nvSpPr>
            <p:spPr bwMode="auto">
              <a:xfrm>
                <a:off x="1401" y="1913"/>
                <a:ext cx="51" cy="72"/>
              </a:xfrm>
              <a:custGeom>
                <a:avLst/>
                <a:gdLst>
                  <a:gd name="T0" fmla="*/ 0 w 51"/>
                  <a:gd name="T1" fmla="*/ 0 h 72"/>
                  <a:gd name="T2" fmla="*/ 31 w 51"/>
                  <a:gd name="T3" fmla="*/ 42 h 72"/>
                  <a:gd name="T4" fmla="*/ 51 w 51"/>
                  <a:gd name="T5" fmla="*/ 72 h 72"/>
                  <a:gd name="T6" fmla="*/ 0 60000 65536"/>
                  <a:gd name="T7" fmla="*/ 0 60000 65536"/>
                  <a:gd name="T8" fmla="*/ 0 60000 65536"/>
                </a:gdLst>
                <a:ahLst/>
                <a:cxnLst>
                  <a:cxn ang="T6">
                    <a:pos x="T0" y="T1"/>
                  </a:cxn>
                  <a:cxn ang="T7">
                    <a:pos x="T2" y="T3"/>
                  </a:cxn>
                  <a:cxn ang="T8">
                    <a:pos x="T4" y="T5"/>
                  </a:cxn>
                </a:cxnLst>
                <a:rect l="0" t="0" r="r" b="b"/>
                <a:pathLst>
                  <a:path w="51" h="72">
                    <a:moveTo>
                      <a:pt x="0" y="0"/>
                    </a:moveTo>
                    <a:lnTo>
                      <a:pt x="31" y="42"/>
                    </a:lnTo>
                    <a:lnTo>
                      <a:pt x="51" y="7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05" name="Freeform 16">
                <a:extLst>
                  <a:ext uri="{FF2B5EF4-FFF2-40B4-BE49-F238E27FC236}">
                    <a16:creationId xmlns:a16="http://schemas.microsoft.com/office/drawing/2014/main" id="{185D9BA0-B829-4AA1-A64C-F576EC292A79}"/>
                  </a:ext>
                </a:extLst>
              </p:cNvPr>
              <p:cNvSpPr>
                <a:spLocks/>
              </p:cNvSpPr>
              <p:nvPr/>
            </p:nvSpPr>
            <p:spPr bwMode="auto">
              <a:xfrm>
                <a:off x="575" y="1990"/>
                <a:ext cx="144" cy="299"/>
              </a:xfrm>
              <a:custGeom>
                <a:avLst/>
                <a:gdLst>
                  <a:gd name="T0" fmla="*/ 0 w 144"/>
                  <a:gd name="T1" fmla="*/ 0 h 299"/>
                  <a:gd name="T2" fmla="*/ 51 w 144"/>
                  <a:gd name="T3" fmla="*/ 50 h 299"/>
                  <a:gd name="T4" fmla="*/ 144 w 144"/>
                  <a:gd name="T5" fmla="*/ 299 h 299"/>
                  <a:gd name="T6" fmla="*/ 0 60000 65536"/>
                  <a:gd name="T7" fmla="*/ 0 60000 65536"/>
                  <a:gd name="T8" fmla="*/ 0 60000 65536"/>
                </a:gdLst>
                <a:ahLst/>
                <a:cxnLst>
                  <a:cxn ang="T6">
                    <a:pos x="T0" y="T1"/>
                  </a:cxn>
                  <a:cxn ang="T7">
                    <a:pos x="T2" y="T3"/>
                  </a:cxn>
                  <a:cxn ang="T8">
                    <a:pos x="T4" y="T5"/>
                  </a:cxn>
                </a:cxnLst>
                <a:rect l="0" t="0" r="r" b="b"/>
                <a:pathLst>
                  <a:path w="144" h="299">
                    <a:moveTo>
                      <a:pt x="0" y="0"/>
                    </a:moveTo>
                    <a:lnTo>
                      <a:pt x="51" y="50"/>
                    </a:lnTo>
                    <a:lnTo>
                      <a:pt x="144" y="29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06" name="Freeform 17">
                <a:extLst>
                  <a:ext uri="{FF2B5EF4-FFF2-40B4-BE49-F238E27FC236}">
                    <a16:creationId xmlns:a16="http://schemas.microsoft.com/office/drawing/2014/main" id="{5ECABDA0-29EF-4693-9585-682AA19B7572}"/>
                  </a:ext>
                </a:extLst>
              </p:cNvPr>
              <p:cNvSpPr>
                <a:spLocks/>
              </p:cNvSpPr>
              <p:nvPr/>
            </p:nvSpPr>
            <p:spPr bwMode="auto">
              <a:xfrm>
                <a:off x="842" y="3025"/>
                <a:ext cx="88" cy="30"/>
              </a:xfrm>
              <a:custGeom>
                <a:avLst/>
                <a:gdLst>
                  <a:gd name="T0" fmla="*/ 0 w 88"/>
                  <a:gd name="T1" fmla="*/ 30 h 30"/>
                  <a:gd name="T2" fmla="*/ 19 w 88"/>
                  <a:gd name="T3" fmla="*/ 18 h 30"/>
                  <a:gd name="T4" fmla="*/ 34 w 88"/>
                  <a:gd name="T5" fmla="*/ 10 h 30"/>
                  <a:gd name="T6" fmla="*/ 59 w 88"/>
                  <a:gd name="T7" fmla="*/ 2 h 30"/>
                  <a:gd name="T8" fmla="*/ 88 w 88"/>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30">
                    <a:moveTo>
                      <a:pt x="0" y="30"/>
                    </a:moveTo>
                    <a:lnTo>
                      <a:pt x="19" y="18"/>
                    </a:lnTo>
                    <a:lnTo>
                      <a:pt x="34" y="10"/>
                    </a:lnTo>
                    <a:lnTo>
                      <a:pt x="59" y="2"/>
                    </a:lnTo>
                    <a:lnTo>
                      <a:pt x="8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07" name="Freeform 18">
                <a:extLst>
                  <a:ext uri="{FF2B5EF4-FFF2-40B4-BE49-F238E27FC236}">
                    <a16:creationId xmlns:a16="http://schemas.microsoft.com/office/drawing/2014/main" id="{49EDE8F3-27C6-4341-A31F-D7036C17048A}"/>
                  </a:ext>
                </a:extLst>
              </p:cNvPr>
              <p:cNvSpPr>
                <a:spLocks/>
              </p:cNvSpPr>
              <p:nvPr/>
            </p:nvSpPr>
            <p:spPr bwMode="auto">
              <a:xfrm>
                <a:off x="935" y="3467"/>
                <a:ext cx="108" cy="207"/>
              </a:xfrm>
              <a:custGeom>
                <a:avLst/>
                <a:gdLst>
                  <a:gd name="T0" fmla="*/ 0 w 108"/>
                  <a:gd name="T1" fmla="*/ 0 h 207"/>
                  <a:gd name="T2" fmla="*/ 27 w 108"/>
                  <a:gd name="T3" fmla="*/ 0 h 207"/>
                  <a:gd name="T4" fmla="*/ 48 w 108"/>
                  <a:gd name="T5" fmla="*/ 2 h 207"/>
                  <a:gd name="T6" fmla="*/ 59 w 108"/>
                  <a:gd name="T7" fmla="*/ 6 h 207"/>
                  <a:gd name="T8" fmla="*/ 73 w 108"/>
                  <a:gd name="T9" fmla="*/ 15 h 207"/>
                  <a:gd name="T10" fmla="*/ 81 w 108"/>
                  <a:gd name="T11" fmla="*/ 27 h 207"/>
                  <a:gd name="T12" fmla="*/ 86 w 108"/>
                  <a:gd name="T13" fmla="*/ 45 h 207"/>
                  <a:gd name="T14" fmla="*/ 108 w 108"/>
                  <a:gd name="T15" fmla="*/ 201 h 207"/>
                  <a:gd name="T16" fmla="*/ 83 w 108"/>
                  <a:gd name="T17" fmla="*/ 207 h 207"/>
                  <a:gd name="T18" fmla="*/ 61 w 108"/>
                  <a:gd name="T19" fmla="*/ 205 h 207"/>
                  <a:gd name="T20" fmla="*/ 46 w 108"/>
                  <a:gd name="T21" fmla="*/ 200 h 207"/>
                  <a:gd name="T22" fmla="*/ 37 w 108"/>
                  <a:gd name="T23" fmla="*/ 196 h 207"/>
                  <a:gd name="T24" fmla="*/ 26 w 108"/>
                  <a:gd name="T25" fmla="*/ 180 h 207"/>
                  <a:gd name="T26" fmla="*/ 19 w 108"/>
                  <a:gd name="T27" fmla="*/ 162 h 207"/>
                  <a:gd name="T28" fmla="*/ 0 w 108"/>
                  <a:gd name="T29" fmla="*/ 0 h 2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8" h="207">
                    <a:moveTo>
                      <a:pt x="0" y="0"/>
                    </a:moveTo>
                    <a:lnTo>
                      <a:pt x="27" y="0"/>
                    </a:lnTo>
                    <a:lnTo>
                      <a:pt x="48" y="2"/>
                    </a:lnTo>
                    <a:lnTo>
                      <a:pt x="59" y="6"/>
                    </a:lnTo>
                    <a:lnTo>
                      <a:pt x="73" y="15"/>
                    </a:lnTo>
                    <a:lnTo>
                      <a:pt x="81" y="27"/>
                    </a:lnTo>
                    <a:lnTo>
                      <a:pt x="86" y="45"/>
                    </a:lnTo>
                    <a:lnTo>
                      <a:pt x="108" y="201"/>
                    </a:lnTo>
                    <a:lnTo>
                      <a:pt x="83" y="207"/>
                    </a:lnTo>
                    <a:lnTo>
                      <a:pt x="61" y="205"/>
                    </a:lnTo>
                    <a:lnTo>
                      <a:pt x="46" y="200"/>
                    </a:lnTo>
                    <a:lnTo>
                      <a:pt x="37" y="196"/>
                    </a:lnTo>
                    <a:lnTo>
                      <a:pt x="26" y="180"/>
                    </a:lnTo>
                    <a:lnTo>
                      <a:pt x="19" y="162"/>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5508" name="Freeform 19">
                <a:extLst>
                  <a:ext uri="{FF2B5EF4-FFF2-40B4-BE49-F238E27FC236}">
                    <a16:creationId xmlns:a16="http://schemas.microsoft.com/office/drawing/2014/main" id="{3A879115-2B8C-4C17-BB27-7534B8E467BF}"/>
                  </a:ext>
                </a:extLst>
              </p:cNvPr>
              <p:cNvSpPr>
                <a:spLocks/>
              </p:cNvSpPr>
              <p:nvPr/>
            </p:nvSpPr>
            <p:spPr bwMode="auto">
              <a:xfrm>
                <a:off x="1494" y="3486"/>
                <a:ext cx="184" cy="169"/>
              </a:xfrm>
              <a:custGeom>
                <a:avLst/>
                <a:gdLst>
                  <a:gd name="T0" fmla="*/ 0 w 184"/>
                  <a:gd name="T1" fmla="*/ 40 h 169"/>
                  <a:gd name="T2" fmla="*/ 16 w 184"/>
                  <a:gd name="T3" fmla="*/ 28 h 169"/>
                  <a:gd name="T4" fmla="*/ 27 w 184"/>
                  <a:gd name="T5" fmla="*/ 18 h 169"/>
                  <a:gd name="T6" fmla="*/ 44 w 184"/>
                  <a:gd name="T7" fmla="*/ 8 h 169"/>
                  <a:gd name="T8" fmla="*/ 65 w 184"/>
                  <a:gd name="T9" fmla="*/ 2 h 169"/>
                  <a:gd name="T10" fmla="*/ 81 w 184"/>
                  <a:gd name="T11" fmla="*/ 0 h 169"/>
                  <a:gd name="T12" fmla="*/ 98 w 184"/>
                  <a:gd name="T13" fmla="*/ 2 h 169"/>
                  <a:gd name="T14" fmla="*/ 115 w 184"/>
                  <a:gd name="T15" fmla="*/ 6 h 169"/>
                  <a:gd name="T16" fmla="*/ 129 w 184"/>
                  <a:gd name="T17" fmla="*/ 16 h 169"/>
                  <a:gd name="T18" fmla="*/ 168 w 184"/>
                  <a:gd name="T19" fmla="*/ 58 h 169"/>
                  <a:gd name="T20" fmla="*/ 181 w 184"/>
                  <a:gd name="T21" fmla="*/ 80 h 169"/>
                  <a:gd name="T22" fmla="*/ 184 w 184"/>
                  <a:gd name="T23" fmla="*/ 97 h 169"/>
                  <a:gd name="T24" fmla="*/ 183 w 184"/>
                  <a:gd name="T25" fmla="*/ 111 h 169"/>
                  <a:gd name="T26" fmla="*/ 176 w 184"/>
                  <a:gd name="T27" fmla="*/ 125 h 169"/>
                  <a:gd name="T28" fmla="*/ 168 w 184"/>
                  <a:gd name="T29" fmla="*/ 139 h 169"/>
                  <a:gd name="T30" fmla="*/ 154 w 184"/>
                  <a:gd name="T31" fmla="*/ 153 h 169"/>
                  <a:gd name="T32" fmla="*/ 142 w 184"/>
                  <a:gd name="T33" fmla="*/ 161 h 169"/>
                  <a:gd name="T34" fmla="*/ 127 w 184"/>
                  <a:gd name="T35" fmla="*/ 167 h 169"/>
                  <a:gd name="T36" fmla="*/ 112 w 184"/>
                  <a:gd name="T37" fmla="*/ 169 h 169"/>
                  <a:gd name="T38" fmla="*/ 105 w 184"/>
                  <a:gd name="T39" fmla="*/ 169 h 169"/>
                  <a:gd name="T40" fmla="*/ 0 w 184"/>
                  <a:gd name="T41" fmla="*/ 40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69">
                    <a:moveTo>
                      <a:pt x="0" y="40"/>
                    </a:moveTo>
                    <a:lnTo>
                      <a:pt x="16" y="28"/>
                    </a:lnTo>
                    <a:lnTo>
                      <a:pt x="27" y="18"/>
                    </a:lnTo>
                    <a:lnTo>
                      <a:pt x="44" y="8"/>
                    </a:lnTo>
                    <a:lnTo>
                      <a:pt x="65" y="2"/>
                    </a:lnTo>
                    <a:lnTo>
                      <a:pt x="81" y="0"/>
                    </a:lnTo>
                    <a:lnTo>
                      <a:pt x="98" y="2"/>
                    </a:lnTo>
                    <a:lnTo>
                      <a:pt x="115" y="6"/>
                    </a:lnTo>
                    <a:lnTo>
                      <a:pt x="129" y="16"/>
                    </a:lnTo>
                    <a:lnTo>
                      <a:pt x="168" y="58"/>
                    </a:lnTo>
                    <a:lnTo>
                      <a:pt x="181" y="80"/>
                    </a:lnTo>
                    <a:lnTo>
                      <a:pt x="184" y="97"/>
                    </a:lnTo>
                    <a:lnTo>
                      <a:pt x="183" y="111"/>
                    </a:lnTo>
                    <a:lnTo>
                      <a:pt x="176" y="125"/>
                    </a:lnTo>
                    <a:lnTo>
                      <a:pt x="168" y="139"/>
                    </a:lnTo>
                    <a:lnTo>
                      <a:pt x="154" y="153"/>
                    </a:lnTo>
                    <a:lnTo>
                      <a:pt x="142" y="161"/>
                    </a:lnTo>
                    <a:lnTo>
                      <a:pt x="127" y="167"/>
                    </a:lnTo>
                    <a:lnTo>
                      <a:pt x="112" y="169"/>
                    </a:lnTo>
                    <a:lnTo>
                      <a:pt x="105" y="169"/>
                    </a:lnTo>
                    <a:lnTo>
                      <a:pt x="0" y="4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5509" name="Freeform 20">
                <a:extLst>
                  <a:ext uri="{FF2B5EF4-FFF2-40B4-BE49-F238E27FC236}">
                    <a16:creationId xmlns:a16="http://schemas.microsoft.com/office/drawing/2014/main" id="{DDF03A3B-8FE3-47F1-88BC-5353F67389BA}"/>
                  </a:ext>
                </a:extLst>
              </p:cNvPr>
              <p:cNvSpPr>
                <a:spLocks/>
              </p:cNvSpPr>
              <p:nvPr/>
            </p:nvSpPr>
            <p:spPr bwMode="auto">
              <a:xfrm>
                <a:off x="1118" y="2913"/>
                <a:ext cx="104" cy="75"/>
              </a:xfrm>
              <a:custGeom>
                <a:avLst/>
                <a:gdLst>
                  <a:gd name="T0" fmla="*/ 0 w 104"/>
                  <a:gd name="T1" fmla="*/ 75 h 75"/>
                  <a:gd name="T2" fmla="*/ 22 w 104"/>
                  <a:gd name="T3" fmla="*/ 49 h 75"/>
                  <a:gd name="T4" fmla="*/ 47 w 104"/>
                  <a:gd name="T5" fmla="*/ 29 h 75"/>
                  <a:gd name="T6" fmla="*/ 69 w 104"/>
                  <a:gd name="T7" fmla="*/ 13 h 75"/>
                  <a:gd name="T8" fmla="*/ 104 w 104"/>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75">
                    <a:moveTo>
                      <a:pt x="0" y="75"/>
                    </a:moveTo>
                    <a:lnTo>
                      <a:pt x="22" y="49"/>
                    </a:lnTo>
                    <a:lnTo>
                      <a:pt x="47" y="29"/>
                    </a:lnTo>
                    <a:lnTo>
                      <a:pt x="69" y="13"/>
                    </a:lnTo>
                    <a:lnTo>
                      <a:pt x="1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510" name="Freeform 21">
                <a:extLst>
                  <a:ext uri="{FF2B5EF4-FFF2-40B4-BE49-F238E27FC236}">
                    <a16:creationId xmlns:a16="http://schemas.microsoft.com/office/drawing/2014/main" id="{4D3DA5DD-7471-4B6C-BF17-3CF2550EA2C9}"/>
                  </a:ext>
                </a:extLst>
              </p:cNvPr>
              <p:cNvSpPr>
                <a:spLocks/>
              </p:cNvSpPr>
              <p:nvPr/>
            </p:nvSpPr>
            <p:spPr bwMode="auto">
              <a:xfrm>
                <a:off x="1880" y="3083"/>
                <a:ext cx="224" cy="150"/>
              </a:xfrm>
              <a:custGeom>
                <a:avLst/>
                <a:gdLst>
                  <a:gd name="T0" fmla="*/ 0 w 224"/>
                  <a:gd name="T1" fmla="*/ 95 h 150"/>
                  <a:gd name="T2" fmla="*/ 0 w 224"/>
                  <a:gd name="T3" fmla="*/ 63 h 150"/>
                  <a:gd name="T4" fmla="*/ 8 w 224"/>
                  <a:gd name="T5" fmla="*/ 37 h 150"/>
                  <a:gd name="T6" fmla="*/ 16 w 224"/>
                  <a:gd name="T7" fmla="*/ 22 h 150"/>
                  <a:gd name="T8" fmla="*/ 37 w 224"/>
                  <a:gd name="T9" fmla="*/ 4 h 150"/>
                  <a:gd name="T10" fmla="*/ 59 w 224"/>
                  <a:gd name="T11" fmla="*/ 0 h 150"/>
                  <a:gd name="T12" fmla="*/ 86 w 224"/>
                  <a:gd name="T13" fmla="*/ 0 h 150"/>
                  <a:gd name="T14" fmla="*/ 126 w 224"/>
                  <a:gd name="T15" fmla="*/ 10 h 150"/>
                  <a:gd name="T16" fmla="*/ 157 w 224"/>
                  <a:gd name="T17" fmla="*/ 24 h 150"/>
                  <a:gd name="T18" fmla="*/ 204 w 224"/>
                  <a:gd name="T19" fmla="*/ 47 h 150"/>
                  <a:gd name="T20" fmla="*/ 217 w 224"/>
                  <a:gd name="T21" fmla="*/ 57 h 150"/>
                  <a:gd name="T22" fmla="*/ 224 w 224"/>
                  <a:gd name="T23" fmla="*/ 67 h 150"/>
                  <a:gd name="T24" fmla="*/ 216 w 224"/>
                  <a:gd name="T25" fmla="*/ 91 h 150"/>
                  <a:gd name="T26" fmla="*/ 206 w 224"/>
                  <a:gd name="T27" fmla="*/ 113 h 150"/>
                  <a:gd name="T28" fmla="*/ 190 w 224"/>
                  <a:gd name="T29" fmla="*/ 132 h 150"/>
                  <a:gd name="T30" fmla="*/ 165 w 224"/>
                  <a:gd name="T31" fmla="*/ 150 h 150"/>
                  <a:gd name="T32" fmla="*/ 146 w 224"/>
                  <a:gd name="T33" fmla="*/ 150 h 150"/>
                  <a:gd name="T34" fmla="*/ 0 w 224"/>
                  <a:gd name="T35" fmla="*/ 95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150">
                    <a:moveTo>
                      <a:pt x="0" y="95"/>
                    </a:moveTo>
                    <a:lnTo>
                      <a:pt x="0" y="63"/>
                    </a:lnTo>
                    <a:lnTo>
                      <a:pt x="8" y="37"/>
                    </a:lnTo>
                    <a:lnTo>
                      <a:pt x="16" y="22"/>
                    </a:lnTo>
                    <a:lnTo>
                      <a:pt x="37" y="4"/>
                    </a:lnTo>
                    <a:lnTo>
                      <a:pt x="59" y="0"/>
                    </a:lnTo>
                    <a:lnTo>
                      <a:pt x="86" y="0"/>
                    </a:lnTo>
                    <a:lnTo>
                      <a:pt x="126" y="10"/>
                    </a:lnTo>
                    <a:lnTo>
                      <a:pt x="157" y="24"/>
                    </a:lnTo>
                    <a:lnTo>
                      <a:pt x="204" y="47"/>
                    </a:lnTo>
                    <a:lnTo>
                      <a:pt x="217" y="57"/>
                    </a:lnTo>
                    <a:lnTo>
                      <a:pt x="224" y="67"/>
                    </a:lnTo>
                    <a:lnTo>
                      <a:pt x="216" y="91"/>
                    </a:lnTo>
                    <a:lnTo>
                      <a:pt x="206" y="113"/>
                    </a:lnTo>
                    <a:lnTo>
                      <a:pt x="190" y="132"/>
                    </a:lnTo>
                    <a:lnTo>
                      <a:pt x="165" y="150"/>
                    </a:lnTo>
                    <a:lnTo>
                      <a:pt x="146" y="150"/>
                    </a:lnTo>
                    <a:lnTo>
                      <a:pt x="0" y="95"/>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5511" name="Freeform 22">
                <a:extLst>
                  <a:ext uri="{FF2B5EF4-FFF2-40B4-BE49-F238E27FC236}">
                    <a16:creationId xmlns:a16="http://schemas.microsoft.com/office/drawing/2014/main" id="{D421A7CF-5A70-44A8-9E3E-8B0F32F28629}"/>
                  </a:ext>
                </a:extLst>
              </p:cNvPr>
              <p:cNvSpPr>
                <a:spLocks/>
              </p:cNvSpPr>
              <p:nvPr/>
            </p:nvSpPr>
            <p:spPr bwMode="auto">
              <a:xfrm>
                <a:off x="1418" y="2596"/>
                <a:ext cx="130" cy="194"/>
              </a:xfrm>
              <a:custGeom>
                <a:avLst/>
                <a:gdLst>
                  <a:gd name="T0" fmla="*/ 0 w 130"/>
                  <a:gd name="T1" fmla="*/ 47 h 194"/>
                  <a:gd name="T2" fmla="*/ 21 w 130"/>
                  <a:gd name="T3" fmla="*/ 22 h 194"/>
                  <a:gd name="T4" fmla="*/ 41 w 130"/>
                  <a:gd name="T5" fmla="*/ 10 h 194"/>
                  <a:gd name="T6" fmla="*/ 65 w 130"/>
                  <a:gd name="T7" fmla="*/ 0 h 194"/>
                  <a:gd name="T8" fmla="*/ 87 w 130"/>
                  <a:gd name="T9" fmla="*/ 2 h 194"/>
                  <a:gd name="T10" fmla="*/ 103 w 130"/>
                  <a:gd name="T11" fmla="*/ 12 h 194"/>
                  <a:gd name="T12" fmla="*/ 115 w 130"/>
                  <a:gd name="T13" fmla="*/ 36 h 194"/>
                  <a:gd name="T14" fmla="*/ 125 w 130"/>
                  <a:gd name="T15" fmla="*/ 71 h 194"/>
                  <a:gd name="T16" fmla="*/ 130 w 130"/>
                  <a:gd name="T17" fmla="*/ 101 h 194"/>
                  <a:gd name="T18" fmla="*/ 130 w 130"/>
                  <a:gd name="T19" fmla="*/ 131 h 194"/>
                  <a:gd name="T20" fmla="*/ 125 w 130"/>
                  <a:gd name="T21" fmla="*/ 152 h 194"/>
                  <a:gd name="T22" fmla="*/ 112 w 130"/>
                  <a:gd name="T23" fmla="*/ 174 h 194"/>
                  <a:gd name="T24" fmla="*/ 100 w 130"/>
                  <a:gd name="T25" fmla="*/ 184 h 194"/>
                  <a:gd name="T26" fmla="*/ 73 w 130"/>
                  <a:gd name="T27" fmla="*/ 194 h 194"/>
                  <a:gd name="T28" fmla="*/ 31 w 130"/>
                  <a:gd name="T29" fmla="*/ 109 h 194"/>
                  <a:gd name="T30" fmla="*/ 0 w 130"/>
                  <a:gd name="T31" fmla="*/ 47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0" h="194">
                    <a:moveTo>
                      <a:pt x="0" y="47"/>
                    </a:moveTo>
                    <a:lnTo>
                      <a:pt x="21" y="22"/>
                    </a:lnTo>
                    <a:lnTo>
                      <a:pt x="41" y="10"/>
                    </a:lnTo>
                    <a:lnTo>
                      <a:pt x="65" y="0"/>
                    </a:lnTo>
                    <a:lnTo>
                      <a:pt x="87" y="2"/>
                    </a:lnTo>
                    <a:lnTo>
                      <a:pt x="103" y="12"/>
                    </a:lnTo>
                    <a:lnTo>
                      <a:pt x="115" y="36"/>
                    </a:lnTo>
                    <a:lnTo>
                      <a:pt x="125" y="71"/>
                    </a:lnTo>
                    <a:lnTo>
                      <a:pt x="130" y="101"/>
                    </a:lnTo>
                    <a:lnTo>
                      <a:pt x="130" y="131"/>
                    </a:lnTo>
                    <a:lnTo>
                      <a:pt x="125" y="152"/>
                    </a:lnTo>
                    <a:lnTo>
                      <a:pt x="112" y="174"/>
                    </a:lnTo>
                    <a:lnTo>
                      <a:pt x="100" y="184"/>
                    </a:lnTo>
                    <a:lnTo>
                      <a:pt x="73" y="194"/>
                    </a:lnTo>
                    <a:lnTo>
                      <a:pt x="31" y="109"/>
                    </a:lnTo>
                    <a:lnTo>
                      <a:pt x="0" y="47"/>
                    </a:lnTo>
                    <a:close/>
                  </a:path>
                </a:pathLst>
              </a:custGeom>
              <a:solidFill>
                <a:srgbClr val="FFBFBF"/>
              </a:solidFill>
              <a:ln w="22225">
                <a:solidFill>
                  <a:srgbClr val="000000"/>
                </a:solidFill>
                <a:prstDash val="solid"/>
                <a:round/>
                <a:headEnd/>
                <a:tailEnd/>
              </a:ln>
            </p:spPr>
            <p:txBody>
              <a:bodyPr/>
              <a:lstStyle/>
              <a:p>
                <a:endParaRPr lang="zh-CN" altLang="en-US"/>
              </a:p>
            </p:txBody>
          </p:sp>
        </p:grpSp>
      </p:grpSp>
      <p:grpSp>
        <p:nvGrpSpPr>
          <p:cNvPr id="105475" name="Group 23">
            <a:extLst>
              <a:ext uri="{FF2B5EF4-FFF2-40B4-BE49-F238E27FC236}">
                <a16:creationId xmlns:a16="http://schemas.microsoft.com/office/drawing/2014/main" id="{16F8EAB3-8DCE-4348-AEBD-BFE61D13E114}"/>
              </a:ext>
            </a:extLst>
          </p:cNvPr>
          <p:cNvGrpSpPr>
            <a:grpSpLocks/>
          </p:cNvGrpSpPr>
          <p:nvPr/>
        </p:nvGrpSpPr>
        <p:grpSpPr bwMode="auto">
          <a:xfrm>
            <a:off x="7510463" y="1781175"/>
            <a:ext cx="1816100" cy="2514600"/>
            <a:chOff x="3594" y="1043"/>
            <a:chExt cx="2012" cy="2574"/>
          </a:xfrm>
        </p:grpSpPr>
        <p:sp>
          <p:nvSpPr>
            <p:cNvPr id="105476" name="Freeform 24">
              <a:extLst>
                <a:ext uri="{FF2B5EF4-FFF2-40B4-BE49-F238E27FC236}">
                  <a16:creationId xmlns:a16="http://schemas.microsoft.com/office/drawing/2014/main" id="{87E61B26-E3B3-417C-8DDA-D1C7BCA0693B}"/>
                </a:ext>
              </a:extLst>
            </p:cNvPr>
            <p:cNvSpPr>
              <a:spLocks/>
            </p:cNvSpPr>
            <p:nvPr/>
          </p:nvSpPr>
          <p:spPr bwMode="auto">
            <a:xfrm>
              <a:off x="3594" y="1043"/>
              <a:ext cx="2012" cy="2574"/>
            </a:xfrm>
            <a:custGeom>
              <a:avLst/>
              <a:gdLst>
                <a:gd name="T0" fmla="*/ 1520 w 2012"/>
                <a:gd name="T1" fmla="*/ 122 h 2574"/>
                <a:gd name="T2" fmla="*/ 1248 w 2012"/>
                <a:gd name="T3" fmla="*/ 112 h 2574"/>
                <a:gd name="T4" fmla="*/ 867 w 2012"/>
                <a:gd name="T5" fmla="*/ 33 h 2574"/>
                <a:gd name="T6" fmla="*/ 578 w 2012"/>
                <a:gd name="T7" fmla="*/ 33 h 2574"/>
                <a:gd name="T8" fmla="*/ 385 w 2012"/>
                <a:gd name="T9" fmla="*/ 4 h 2574"/>
                <a:gd name="T10" fmla="*/ 25 w 2012"/>
                <a:gd name="T11" fmla="*/ 33 h 2574"/>
                <a:gd name="T12" fmla="*/ 7 w 2012"/>
                <a:gd name="T13" fmla="*/ 65 h 2574"/>
                <a:gd name="T14" fmla="*/ 0 w 2012"/>
                <a:gd name="T15" fmla="*/ 126 h 2574"/>
                <a:gd name="T16" fmla="*/ 24 w 2012"/>
                <a:gd name="T17" fmla="*/ 188 h 2574"/>
                <a:gd name="T18" fmla="*/ 61 w 2012"/>
                <a:gd name="T19" fmla="*/ 227 h 2574"/>
                <a:gd name="T20" fmla="*/ 106 w 2012"/>
                <a:gd name="T21" fmla="*/ 253 h 2574"/>
                <a:gd name="T22" fmla="*/ 188 w 2012"/>
                <a:gd name="T23" fmla="*/ 279 h 2574"/>
                <a:gd name="T24" fmla="*/ 309 w 2012"/>
                <a:gd name="T25" fmla="*/ 300 h 2574"/>
                <a:gd name="T26" fmla="*/ 492 w 2012"/>
                <a:gd name="T27" fmla="*/ 290 h 2574"/>
                <a:gd name="T28" fmla="*/ 676 w 2012"/>
                <a:gd name="T29" fmla="*/ 342 h 2574"/>
                <a:gd name="T30" fmla="*/ 799 w 2012"/>
                <a:gd name="T31" fmla="*/ 490 h 2574"/>
                <a:gd name="T32" fmla="*/ 872 w 2012"/>
                <a:gd name="T33" fmla="*/ 651 h 2574"/>
                <a:gd name="T34" fmla="*/ 883 w 2012"/>
                <a:gd name="T35" fmla="*/ 841 h 2574"/>
                <a:gd name="T36" fmla="*/ 875 w 2012"/>
                <a:gd name="T37" fmla="*/ 1098 h 2574"/>
                <a:gd name="T38" fmla="*/ 750 w 2012"/>
                <a:gd name="T39" fmla="*/ 1371 h 2574"/>
                <a:gd name="T40" fmla="*/ 676 w 2012"/>
                <a:gd name="T41" fmla="*/ 1472 h 2574"/>
                <a:gd name="T42" fmla="*/ 590 w 2012"/>
                <a:gd name="T43" fmla="*/ 1583 h 2574"/>
                <a:gd name="T44" fmla="*/ 473 w 2012"/>
                <a:gd name="T45" fmla="*/ 1654 h 2574"/>
                <a:gd name="T46" fmla="*/ 378 w 2012"/>
                <a:gd name="T47" fmla="*/ 1739 h 2574"/>
                <a:gd name="T48" fmla="*/ 220 w 2012"/>
                <a:gd name="T49" fmla="*/ 1824 h 2574"/>
                <a:gd name="T50" fmla="*/ 159 w 2012"/>
                <a:gd name="T51" fmla="*/ 1870 h 2574"/>
                <a:gd name="T52" fmla="*/ 110 w 2012"/>
                <a:gd name="T53" fmla="*/ 1919 h 2574"/>
                <a:gd name="T54" fmla="*/ 81 w 2012"/>
                <a:gd name="T55" fmla="*/ 1972 h 2574"/>
                <a:gd name="T56" fmla="*/ 69 w 2012"/>
                <a:gd name="T57" fmla="*/ 2036 h 2574"/>
                <a:gd name="T58" fmla="*/ 84 w 2012"/>
                <a:gd name="T59" fmla="*/ 2095 h 2574"/>
                <a:gd name="T60" fmla="*/ 123 w 2012"/>
                <a:gd name="T61" fmla="*/ 2131 h 2574"/>
                <a:gd name="T62" fmla="*/ 171 w 2012"/>
                <a:gd name="T63" fmla="*/ 2141 h 2574"/>
                <a:gd name="T64" fmla="*/ 272 w 2012"/>
                <a:gd name="T65" fmla="*/ 2109 h 2574"/>
                <a:gd name="T66" fmla="*/ 492 w 2012"/>
                <a:gd name="T67" fmla="*/ 2034 h 2574"/>
                <a:gd name="T68" fmla="*/ 855 w 2012"/>
                <a:gd name="T69" fmla="*/ 1759 h 2574"/>
                <a:gd name="T70" fmla="*/ 544 w 2012"/>
                <a:gd name="T71" fmla="*/ 2164 h 2574"/>
                <a:gd name="T72" fmla="*/ 431 w 2012"/>
                <a:gd name="T73" fmla="*/ 2267 h 2574"/>
                <a:gd name="T74" fmla="*/ 397 w 2012"/>
                <a:gd name="T75" fmla="*/ 2317 h 2574"/>
                <a:gd name="T76" fmla="*/ 385 w 2012"/>
                <a:gd name="T77" fmla="*/ 2364 h 2574"/>
                <a:gd name="T78" fmla="*/ 389 w 2012"/>
                <a:gd name="T79" fmla="*/ 2418 h 2574"/>
                <a:gd name="T80" fmla="*/ 417 w 2012"/>
                <a:gd name="T81" fmla="*/ 2461 h 2574"/>
                <a:gd name="T82" fmla="*/ 459 w 2012"/>
                <a:gd name="T83" fmla="*/ 2491 h 2574"/>
                <a:gd name="T84" fmla="*/ 596 w 2012"/>
                <a:gd name="T85" fmla="*/ 2406 h 2574"/>
                <a:gd name="T86" fmla="*/ 1088 w 2012"/>
                <a:gd name="T87" fmla="*/ 1923 h 2574"/>
                <a:gd name="T88" fmla="*/ 961 w 2012"/>
                <a:gd name="T89" fmla="*/ 2263 h 2574"/>
                <a:gd name="T90" fmla="*/ 919 w 2012"/>
                <a:gd name="T91" fmla="*/ 2368 h 2574"/>
                <a:gd name="T92" fmla="*/ 900 w 2012"/>
                <a:gd name="T93" fmla="*/ 2439 h 2574"/>
                <a:gd name="T94" fmla="*/ 899 w 2012"/>
                <a:gd name="T95" fmla="*/ 2491 h 2574"/>
                <a:gd name="T96" fmla="*/ 919 w 2012"/>
                <a:gd name="T97" fmla="*/ 2542 h 2574"/>
                <a:gd name="T98" fmla="*/ 953 w 2012"/>
                <a:gd name="T99" fmla="*/ 2568 h 2574"/>
                <a:gd name="T100" fmla="*/ 1003 w 2012"/>
                <a:gd name="T101" fmla="*/ 2572 h 2574"/>
                <a:gd name="T102" fmla="*/ 1274 w 2012"/>
                <a:gd name="T103" fmla="*/ 2125 h 2574"/>
                <a:gd name="T104" fmla="*/ 1453 w 2012"/>
                <a:gd name="T105" fmla="*/ 1505 h 2574"/>
                <a:gd name="T106" fmla="*/ 1593 w 2012"/>
                <a:gd name="T107" fmla="*/ 1244 h 2574"/>
                <a:gd name="T108" fmla="*/ 1725 w 2012"/>
                <a:gd name="T109" fmla="*/ 1048 h 2574"/>
                <a:gd name="T110" fmla="*/ 1927 w 2012"/>
                <a:gd name="T111" fmla="*/ 841 h 2574"/>
                <a:gd name="T112" fmla="*/ 2012 w 2012"/>
                <a:gd name="T113" fmla="*/ 461 h 2574"/>
                <a:gd name="T114" fmla="*/ 1801 w 2012"/>
                <a:gd name="T115" fmla="*/ 23 h 2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12" h="2574">
                  <a:moveTo>
                    <a:pt x="1708" y="13"/>
                  </a:moveTo>
                  <a:lnTo>
                    <a:pt x="1520" y="122"/>
                  </a:lnTo>
                  <a:lnTo>
                    <a:pt x="1394" y="122"/>
                  </a:lnTo>
                  <a:lnTo>
                    <a:pt x="1248" y="112"/>
                  </a:lnTo>
                  <a:lnTo>
                    <a:pt x="1139" y="112"/>
                  </a:lnTo>
                  <a:lnTo>
                    <a:pt x="867" y="33"/>
                  </a:lnTo>
                  <a:lnTo>
                    <a:pt x="715" y="33"/>
                  </a:lnTo>
                  <a:lnTo>
                    <a:pt x="578" y="33"/>
                  </a:lnTo>
                  <a:lnTo>
                    <a:pt x="443" y="0"/>
                  </a:lnTo>
                  <a:lnTo>
                    <a:pt x="385" y="4"/>
                  </a:lnTo>
                  <a:lnTo>
                    <a:pt x="289" y="33"/>
                  </a:lnTo>
                  <a:lnTo>
                    <a:pt x="25" y="33"/>
                  </a:lnTo>
                  <a:lnTo>
                    <a:pt x="14" y="47"/>
                  </a:lnTo>
                  <a:lnTo>
                    <a:pt x="7" y="65"/>
                  </a:lnTo>
                  <a:lnTo>
                    <a:pt x="2" y="97"/>
                  </a:lnTo>
                  <a:lnTo>
                    <a:pt x="0" y="126"/>
                  </a:lnTo>
                  <a:lnTo>
                    <a:pt x="8" y="158"/>
                  </a:lnTo>
                  <a:lnTo>
                    <a:pt x="24" y="188"/>
                  </a:lnTo>
                  <a:lnTo>
                    <a:pt x="41" y="207"/>
                  </a:lnTo>
                  <a:lnTo>
                    <a:pt x="61" y="227"/>
                  </a:lnTo>
                  <a:lnTo>
                    <a:pt x="79" y="239"/>
                  </a:lnTo>
                  <a:lnTo>
                    <a:pt x="106" y="253"/>
                  </a:lnTo>
                  <a:lnTo>
                    <a:pt x="137" y="263"/>
                  </a:lnTo>
                  <a:lnTo>
                    <a:pt x="188" y="279"/>
                  </a:lnTo>
                  <a:lnTo>
                    <a:pt x="240" y="289"/>
                  </a:lnTo>
                  <a:lnTo>
                    <a:pt x="309" y="300"/>
                  </a:lnTo>
                  <a:lnTo>
                    <a:pt x="382" y="310"/>
                  </a:lnTo>
                  <a:lnTo>
                    <a:pt x="492" y="290"/>
                  </a:lnTo>
                  <a:lnTo>
                    <a:pt x="588" y="312"/>
                  </a:lnTo>
                  <a:lnTo>
                    <a:pt x="676" y="342"/>
                  </a:lnTo>
                  <a:lnTo>
                    <a:pt x="752" y="411"/>
                  </a:lnTo>
                  <a:lnTo>
                    <a:pt x="799" y="490"/>
                  </a:lnTo>
                  <a:lnTo>
                    <a:pt x="848" y="577"/>
                  </a:lnTo>
                  <a:lnTo>
                    <a:pt x="872" y="651"/>
                  </a:lnTo>
                  <a:lnTo>
                    <a:pt x="885" y="740"/>
                  </a:lnTo>
                  <a:lnTo>
                    <a:pt x="883" y="841"/>
                  </a:lnTo>
                  <a:lnTo>
                    <a:pt x="883" y="969"/>
                  </a:lnTo>
                  <a:lnTo>
                    <a:pt x="875" y="1098"/>
                  </a:lnTo>
                  <a:lnTo>
                    <a:pt x="821" y="1272"/>
                  </a:lnTo>
                  <a:lnTo>
                    <a:pt x="750" y="1371"/>
                  </a:lnTo>
                  <a:lnTo>
                    <a:pt x="709" y="1418"/>
                  </a:lnTo>
                  <a:lnTo>
                    <a:pt x="676" y="1472"/>
                  </a:lnTo>
                  <a:lnTo>
                    <a:pt x="628" y="1535"/>
                  </a:lnTo>
                  <a:lnTo>
                    <a:pt x="590" y="1583"/>
                  </a:lnTo>
                  <a:lnTo>
                    <a:pt x="525" y="1614"/>
                  </a:lnTo>
                  <a:lnTo>
                    <a:pt x="473" y="1654"/>
                  </a:lnTo>
                  <a:lnTo>
                    <a:pt x="424" y="1697"/>
                  </a:lnTo>
                  <a:lnTo>
                    <a:pt x="378" y="1739"/>
                  </a:lnTo>
                  <a:lnTo>
                    <a:pt x="248" y="1806"/>
                  </a:lnTo>
                  <a:lnTo>
                    <a:pt x="220" y="1824"/>
                  </a:lnTo>
                  <a:lnTo>
                    <a:pt x="188" y="1848"/>
                  </a:lnTo>
                  <a:lnTo>
                    <a:pt x="159" y="1870"/>
                  </a:lnTo>
                  <a:lnTo>
                    <a:pt x="132" y="1893"/>
                  </a:lnTo>
                  <a:lnTo>
                    <a:pt x="110" y="1919"/>
                  </a:lnTo>
                  <a:lnTo>
                    <a:pt x="93" y="1943"/>
                  </a:lnTo>
                  <a:lnTo>
                    <a:pt x="81" y="1972"/>
                  </a:lnTo>
                  <a:lnTo>
                    <a:pt x="73" y="2004"/>
                  </a:lnTo>
                  <a:lnTo>
                    <a:pt x="69" y="2036"/>
                  </a:lnTo>
                  <a:lnTo>
                    <a:pt x="73" y="2064"/>
                  </a:lnTo>
                  <a:lnTo>
                    <a:pt x="84" y="2095"/>
                  </a:lnTo>
                  <a:lnTo>
                    <a:pt x="101" y="2115"/>
                  </a:lnTo>
                  <a:lnTo>
                    <a:pt x="123" y="2131"/>
                  </a:lnTo>
                  <a:lnTo>
                    <a:pt x="152" y="2145"/>
                  </a:lnTo>
                  <a:lnTo>
                    <a:pt x="171" y="2141"/>
                  </a:lnTo>
                  <a:lnTo>
                    <a:pt x="233" y="2119"/>
                  </a:lnTo>
                  <a:lnTo>
                    <a:pt x="272" y="2109"/>
                  </a:lnTo>
                  <a:lnTo>
                    <a:pt x="382" y="2069"/>
                  </a:lnTo>
                  <a:lnTo>
                    <a:pt x="492" y="2034"/>
                  </a:lnTo>
                  <a:lnTo>
                    <a:pt x="637" y="1909"/>
                  </a:lnTo>
                  <a:lnTo>
                    <a:pt x="855" y="1759"/>
                  </a:lnTo>
                  <a:lnTo>
                    <a:pt x="662" y="2064"/>
                  </a:lnTo>
                  <a:lnTo>
                    <a:pt x="544" y="2164"/>
                  </a:lnTo>
                  <a:lnTo>
                    <a:pt x="453" y="2244"/>
                  </a:lnTo>
                  <a:lnTo>
                    <a:pt x="431" y="2267"/>
                  </a:lnTo>
                  <a:lnTo>
                    <a:pt x="411" y="2291"/>
                  </a:lnTo>
                  <a:lnTo>
                    <a:pt x="397" y="2317"/>
                  </a:lnTo>
                  <a:lnTo>
                    <a:pt x="389" y="2341"/>
                  </a:lnTo>
                  <a:lnTo>
                    <a:pt x="385" y="2364"/>
                  </a:lnTo>
                  <a:lnTo>
                    <a:pt x="383" y="2390"/>
                  </a:lnTo>
                  <a:lnTo>
                    <a:pt x="389" y="2418"/>
                  </a:lnTo>
                  <a:lnTo>
                    <a:pt x="400" y="2439"/>
                  </a:lnTo>
                  <a:lnTo>
                    <a:pt x="417" y="2461"/>
                  </a:lnTo>
                  <a:lnTo>
                    <a:pt x="436" y="2479"/>
                  </a:lnTo>
                  <a:lnTo>
                    <a:pt x="459" y="2491"/>
                  </a:lnTo>
                  <a:lnTo>
                    <a:pt x="505" y="2467"/>
                  </a:lnTo>
                  <a:lnTo>
                    <a:pt x="596" y="2406"/>
                  </a:lnTo>
                  <a:lnTo>
                    <a:pt x="799" y="2273"/>
                  </a:lnTo>
                  <a:lnTo>
                    <a:pt x="1088" y="1923"/>
                  </a:lnTo>
                  <a:lnTo>
                    <a:pt x="1020" y="2135"/>
                  </a:lnTo>
                  <a:lnTo>
                    <a:pt x="961" y="2263"/>
                  </a:lnTo>
                  <a:lnTo>
                    <a:pt x="936" y="2323"/>
                  </a:lnTo>
                  <a:lnTo>
                    <a:pt x="919" y="2368"/>
                  </a:lnTo>
                  <a:lnTo>
                    <a:pt x="907" y="2406"/>
                  </a:lnTo>
                  <a:lnTo>
                    <a:pt x="900" y="2439"/>
                  </a:lnTo>
                  <a:lnTo>
                    <a:pt x="897" y="2463"/>
                  </a:lnTo>
                  <a:lnTo>
                    <a:pt x="899" y="2491"/>
                  </a:lnTo>
                  <a:lnTo>
                    <a:pt x="904" y="2517"/>
                  </a:lnTo>
                  <a:lnTo>
                    <a:pt x="919" y="2542"/>
                  </a:lnTo>
                  <a:lnTo>
                    <a:pt x="932" y="2554"/>
                  </a:lnTo>
                  <a:lnTo>
                    <a:pt x="953" y="2568"/>
                  </a:lnTo>
                  <a:lnTo>
                    <a:pt x="978" y="2574"/>
                  </a:lnTo>
                  <a:lnTo>
                    <a:pt x="1003" y="2572"/>
                  </a:lnTo>
                  <a:lnTo>
                    <a:pt x="1130" y="2333"/>
                  </a:lnTo>
                  <a:lnTo>
                    <a:pt x="1274" y="2125"/>
                  </a:lnTo>
                  <a:lnTo>
                    <a:pt x="1360" y="1854"/>
                  </a:lnTo>
                  <a:lnTo>
                    <a:pt x="1453" y="1505"/>
                  </a:lnTo>
                  <a:lnTo>
                    <a:pt x="1537" y="1347"/>
                  </a:lnTo>
                  <a:lnTo>
                    <a:pt x="1593" y="1244"/>
                  </a:lnTo>
                  <a:lnTo>
                    <a:pt x="1661" y="1135"/>
                  </a:lnTo>
                  <a:lnTo>
                    <a:pt x="1725" y="1048"/>
                  </a:lnTo>
                  <a:lnTo>
                    <a:pt x="1813" y="936"/>
                  </a:lnTo>
                  <a:lnTo>
                    <a:pt x="1927" y="841"/>
                  </a:lnTo>
                  <a:lnTo>
                    <a:pt x="2003" y="759"/>
                  </a:lnTo>
                  <a:lnTo>
                    <a:pt x="2012" y="461"/>
                  </a:lnTo>
                  <a:lnTo>
                    <a:pt x="1970" y="122"/>
                  </a:lnTo>
                  <a:lnTo>
                    <a:pt x="1801" y="23"/>
                  </a:lnTo>
                  <a:lnTo>
                    <a:pt x="1708" y="13"/>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105477" name="Freeform 25">
              <a:extLst>
                <a:ext uri="{FF2B5EF4-FFF2-40B4-BE49-F238E27FC236}">
                  <a16:creationId xmlns:a16="http://schemas.microsoft.com/office/drawing/2014/main" id="{0C9E03C3-9925-4C84-B76E-49FB38E4A699}"/>
                </a:ext>
              </a:extLst>
            </p:cNvPr>
            <p:cNvSpPr>
              <a:spLocks/>
            </p:cNvSpPr>
            <p:nvPr/>
          </p:nvSpPr>
          <p:spPr bwMode="auto">
            <a:xfrm>
              <a:off x="4287" y="1773"/>
              <a:ext cx="667" cy="1076"/>
            </a:xfrm>
            <a:custGeom>
              <a:avLst/>
              <a:gdLst>
                <a:gd name="T0" fmla="*/ 140 w 667"/>
                <a:gd name="T1" fmla="*/ 518 h 1076"/>
                <a:gd name="T2" fmla="*/ 54 w 667"/>
                <a:gd name="T3" fmla="*/ 706 h 1076"/>
                <a:gd name="T4" fmla="*/ 30 w 667"/>
                <a:gd name="T5" fmla="*/ 762 h 1076"/>
                <a:gd name="T6" fmla="*/ 10 w 667"/>
                <a:gd name="T7" fmla="*/ 827 h 1076"/>
                <a:gd name="T8" fmla="*/ 1 w 667"/>
                <a:gd name="T9" fmla="*/ 880 h 1076"/>
                <a:gd name="T10" fmla="*/ 0 w 667"/>
                <a:gd name="T11" fmla="*/ 932 h 1076"/>
                <a:gd name="T12" fmla="*/ 1 w 667"/>
                <a:gd name="T13" fmla="*/ 985 h 1076"/>
                <a:gd name="T14" fmla="*/ 8 w 667"/>
                <a:gd name="T15" fmla="*/ 1027 h 1076"/>
                <a:gd name="T16" fmla="*/ 22 w 667"/>
                <a:gd name="T17" fmla="*/ 1058 h 1076"/>
                <a:gd name="T18" fmla="*/ 45 w 667"/>
                <a:gd name="T19" fmla="*/ 1076 h 1076"/>
                <a:gd name="T20" fmla="*/ 82 w 667"/>
                <a:gd name="T21" fmla="*/ 1074 h 1076"/>
                <a:gd name="T22" fmla="*/ 121 w 667"/>
                <a:gd name="T23" fmla="*/ 1029 h 1076"/>
                <a:gd name="T24" fmla="*/ 260 w 667"/>
                <a:gd name="T25" fmla="*/ 825 h 1076"/>
                <a:gd name="T26" fmla="*/ 403 w 667"/>
                <a:gd name="T27" fmla="*/ 617 h 1076"/>
                <a:gd name="T28" fmla="*/ 446 w 667"/>
                <a:gd name="T29" fmla="*/ 398 h 1076"/>
                <a:gd name="T30" fmla="*/ 572 w 667"/>
                <a:gd name="T31" fmla="*/ 210 h 1076"/>
                <a:gd name="T32" fmla="*/ 650 w 667"/>
                <a:gd name="T33" fmla="*/ 101 h 1076"/>
                <a:gd name="T34" fmla="*/ 667 w 667"/>
                <a:gd name="T35" fmla="*/ 0 h 10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67" h="1076">
                  <a:moveTo>
                    <a:pt x="140" y="518"/>
                  </a:moveTo>
                  <a:lnTo>
                    <a:pt x="54" y="706"/>
                  </a:lnTo>
                  <a:lnTo>
                    <a:pt x="30" y="762"/>
                  </a:lnTo>
                  <a:lnTo>
                    <a:pt x="10" y="827"/>
                  </a:lnTo>
                  <a:lnTo>
                    <a:pt x="1" y="880"/>
                  </a:lnTo>
                  <a:lnTo>
                    <a:pt x="0" y="932"/>
                  </a:lnTo>
                  <a:lnTo>
                    <a:pt x="1" y="985"/>
                  </a:lnTo>
                  <a:lnTo>
                    <a:pt x="8" y="1027"/>
                  </a:lnTo>
                  <a:lnTo>
                    <a:pt x="22" y="1058"/>
                  </a:lnTo>
                  <a:lnTo>
                    <a:pt x="45" y="1076"/>
                  </a:lnTo>
                  <a:lnTo>
                    <a:pt x="82" y="1074"/>
                  </a:lnTo>
                  <a:lnTo>
                    <a:pt x="121" y="1029"/>
                  </a:lnTo>
                  <a:lnTo>
                    <a:pt x="260" y="825"/>
                  </a:lnTo>
                  <a:lnTo>
                    <a:pt x="403" y="617"/>
                  </a:lnTo>
                  <a:lnTo>
                    <a:pt x="446" y="398"/>
                  </a:lnTo>
                  <a:lnTo>
                    <a:pt x="572" y="210"/>
                  </a:lnTo>
                  <a:lnTo>
                    <a:pt x="650" y="101"/>
                  </a:lnTo>
                  <a:lnTo>
                    <a:pt x="66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78" name="Freeform 26">
              <a:extLst>
                <a:ext uri="{FF2B5EF4-FFF2-40B4-BE49-F238E27FC236}">
                  <a16:creationId xmlns:a16="http://schemas.microsoft.com/office/drawing/2014/main" id="{FF2E5544-1744-494F-B069-C8606FB750C7}"/>
                </a:ext>
              </a:extLst>
            </p:cNvPr>
            <p:cNvSpPr>
              <a:spLocks/>
            </p:cNvSpPr>
            <p:nvPr/>
          </p:nvSpPr>
          <p:spPr bwMode="auto">
            <a:xfrm>
              <a:off x="4447" y="2072"/>
              <a:ext cx="569" cy="732"/>
            </a:xfrm>
            <a:custGeom>
              <a:avLst/>
              <a:gdLst>
                <a:gd name="T0" fmla="*/ 569 w 569"/>
                <a:gd name="T1" fmla="*/ 0 h 732"/>
                <a:gd name="T2" fmla="*/ 539 w 569"/>
                <a:gd name="T3" fmla="*/ 45 h 732"/>
                <a:gd name="T4" fmla="*/ 514 w 569"/>
                <a:gd name="T5" fmla="*/ 91 h 732"/>
                <a:gd name="T6" fmla="*/ 493 w 569"/>
                <a:gd name="T7" fmla="*/ 142 h 732"/>
                <a:gd name="T8" fmla="*/ 473 w 569"/>
                <a:gd name="T9" fmla="*/ 219 h 732"/>
                <a:gd name="T10" fmla="*/ 282 w 569"/>
                <a:gd name="T11" fmla="*/ 423 h 732"/>
                <a:gd name="T12" fmla="*/ 203 w 569"/>
                <a:gd name="T13" fmla="*/ 506 h 732"/>
                <a:gd name="T14" fmla="*/ 0 w 569"/>
                <a:gd name="T15" fmla="*/ 732 h 7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9" h="732">
                  <a:moveTo>
                    <a:pt x="569" y="0"/>
                  </a:moveTo>
                  <a:lnTo>
                    <a:pt x="539" y="45"/>
                  </a:lnTo>
                  <a:lnTo>
                    <a:pt x="514" y="91"/>
                  </a:lnTo>
                  <a:lnTo>
                    <a:pt x="493" y="142"/>
                  </a:lnTo>
                  <a:lnTo>
                    <a:pt x="473" y="219"/>
                  </a:lnTo>
                  <a:lnTo>
                    <a:pt x="282" y="423"/>
                  </a:lnTo>
                  <a:lnTo>
                    <a:pt x="203" y="506"/>
                  </a:lnTo>
                  <a:lnTo>
                    <a:pt x="0" y="73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79" name="Freeform 27">
              <a:extLst>
                <a:ext uri="{FF2B5EF4-FFF2-40B4-BE49-F238E27FC236}">
                  <a16:creationId xmlns:a16="http://schemas.microsoft.com/office/drawing/2014/main" id="{D39EFE57-538C-4079-9E67-D8F460316A20}"/>
                </a:ext>
              </a:extLst>
            </p:cNvPr>
            <p:cNvSpPr>
              <a:spLocks/>
            </p:cNvSpPr>
            <p:nvPr/>
          </p:nvSpPr>
          <p:spPr bwMode="auto">
            <a:xfrm>
              <a:off x="4685" y="2198"/>
              <a:ext cx="365" cy="764"/>
            </a:xfrm>
            <a:custGeom>
              <a:avLst/>
              <a:gdLst>
                <a:gd name="T0" fmla="*/ 0 w 365"/>
                <a:gd name="T1" fmla="*/ 764 h 764"/>
                <a:gd name="T2" fmla="*/ 102 w 365"/>
                <a:gd name="T3" fmla="*/ 566 h 764"/>
                <a:gd name="T4" fmla="*/ 179 w 365"/>
                <a:gd name="T5" fmla="*/ 398 h 764"/>
                <a:gd name="T6" fmla="*/ 247 w 365"/>
                <a:gd name="T7" fmla="*/ 257 h 764"/>
                <a:gd name="T8" fmla="*/ 314 w 365"/>
                <a:gd name="T9" fmla="*/ 178 h 764"/>
                <a:gd name="T10" fmla="*/ 331 w 365"/>
                <a:gd name="T11" fmla="*/ 107 h 764"/>
                <a:gd name="T12" fmla="*/ 345 w 365"/>
                <a:gd name="T13" fmla="*/ 60 h 764"/>
                <a:gd name="T14" fmla="*/ 365 w 365"/>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5" h="764">
                  <a:moveTo>
                    <a:pt x="0" y="764"/>
                  </a:moveTo>
                  <a:lnTo>
                    <a:pt x="102" y="566"/>
                  </a:lnTo>
                  <a:lnTo>
                    <a:pt x="179" y="398"/>
                  </a:lnTo>
                  <a:lnTo>
                    <a:pt x="247" y="257"/>
                  </a:lnTo>
                  <a:lnTo>
                    <a:pt x="314" y="178"/>
                  </a:lnTo>
                  <a:lnTo>
                    <a:pt x="331" y="107"/>
                  </a:lnTo>
                  <a:lnTo>
                    <a:pt x="345" y="60"/>
                  </a:lnTo>
                  <a:lnTo>
                    <a:pt x="365"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80" name="Freeform 28">
              <a:extLst>
                <a:ext uri="{FF2B5EF4-FFF2-40B4-BE49-F238E27FC236}">
                  <a16:creationId xmlns:a16="http://schemas.microsoft.com/office/drawing/2014/main" id="{9E717A59-EF85-4AAE-9BA4-6A6C1D59A005}"/>
                </a:ext>
              </a:extLst>
            </p:cNvPr>
            <p:cNvSpPr>
              <a:spLocks/>
            </p:cNvSpPr>
            <p:nvPr/>
          </p:nvSpPr>
          <p:spPr bwMode="auto">
            <a:xfrm>
              <a:off x="3633" y="1078"/>
              <a:ext cx="177" cy="62"/>
            </a:xfrm>
            <a:custGeom>
              <a:avLst/>
              <a:gdLst>
                <a:gd name="T0" fmla="*/ 0 w 177"/>
                <a:gd name="T1" fmla="*/ 0 h 62"/>
                <a:gd name="T2" fmla="*/ 3 w 177"/>
                <a:gd name="T3" fmla="*/ 20 h 62"/>
                <a:gd name="T4" fmla="*/ 8 w 177"/>
                <a:gd name="T5" fmla="*/ 30 h 62"/>
                <a:gd name="T6" fmla="*/ 17 w 177"/>
                <a:gd name="T7" fmla="*/ 44 h 62"/>
                <a:gd name="T8" fmla="*/ 25 w 177"/>
                <a:gd name="T9" fmla="*/ 50 h 62"/>
                <a:gd name="T10" fmla="*/ 40 w 177"/>
                <a:gd name="T11" fmla="*/ 58 h 62"/>
                <a:gd name="T12" fmla="*/ 61 w 177"/>
                <a:gd name="T13" fmla="*/ 62 h 62"/>
                <a:gd name="T14" fmla="*/ 88 w 177"/>
                <a:gd name="T15" fmla="*/ 62 h 62"/>
                <a:gd name="T16" fmla="*/ 138 w 177"/>
                <a:gd name="T17" fmla="*/ 62 h 62"/>
                <a:gd name="T18" fmla="*/ 149 w 177"/>
                <a:gd name="T19" fmla="*/ 60 h 62"/>
                <a:gd name="T20" fmla="*/ 164 w 177"/>
                <a:gd name="T21" fmla="*/ 54 h 62"/>
                <a:gd name="T22" fmla="*/ 176 w 177"/>
                <a:gd name="T23" fmla="*/ 48 h 62"/>
                <a:gd name="T24" fmla="*/ 177 w 177"/>
                <a:gd name="T25" fmla="*/ 0 h 62"/>
                <a:gd name="T26" fmla="*/ 0 w 177"/>
                <a:gd name="T27" fmla="*/ 0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7" h="62">
                  <a:moveTo>
                    <a:pt x="0" y="0"/>
                  </a:moveTo>
                  <a:lnTo>
                    <a:pt x="3" y="20"/>
                  </a:lnTo>
                  <a:lnTo>
                    <a:pt x="8" y="30"/>
                  </a:lnTo>
                  <a:lnTo>
                    <a:pt x="17" y="44"/>
                  </a:lnTo>
                  <a:lnTo>
                    <a:pt x="25" y="50"/>
                  </a:lnTo>
                  <a:lnTo>
                    <a:pt x="40" y="58"/>
                  </a:lnTo>
                  <a:lnTo>
                    <a:pt x="61" y="62"/>
                  </a:lnTo>
                  <a:lnTo>
                    <a:pt x="88" y="62"/>
                  </a:lnTo>
                  <a:lnTo>
                    <a:pt x="138" y="62"/>
                  </a:lnTo>
                  <a:lnTo>
                    <a:pt x="149" y="60"/>
                  </a:lnTo>
                  <a:lnTo>
                    <a:pt x="164" y="54"/>
                  </a:lnTo>
                  <a:lnTo>
                    <a:pt x="176" y="48"/>
                  </a:lnTo>
                  <a:lnTo>
                    <a:pt x="177" y="0"/>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5481" name="Freeform 29">
              <a:extLst>
                <a:ext uri="{FF2B5EF4-FFF2-40B4-BE49-F238E27FC236}">
                  <a16:creationId xmlns:a16="http://schemas.microsoft.com/office/drawing/2014/main" id="{85574AF6-421C-4676-8624-479D22E4A2A2}"/>
                </a:ext>
              </a:extLst>
            </p:cNvPr>
            <p:cNvSpPr>
              <a:spLocks/>
            </p:cNvSpPr>
            <p:nvPr/>
          </p:nvSpPr>
          <p:spPr bwMode="auto">
            <a:xfrm>
              <a:off x="4059" y="2980"/>
              <a:ext cx="18" cy="97"/>
            </a:xfrm>
            <a:custGeom>
              <a:avLst/>
              <a:gdLst>
                <a:gd name="T0" fmla="*/ 18 w 18"/>
                <a:gd name="T1" fmla="*/ 97 h 97"/>
                <a:gd name="T2" fmla="*/ 18 w 18"/>
                <a:gd name="T3" fmla="*/ 63 h 97"/>
                <a:gd name="T4" fmla="*/ 13 w 18"/>
                <a:gd name="T5" fmla="*/ 32 h 97"/>
                <a:gd name="T6" fmla="*/ 0 w 1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97">
                  <a:moveTo>
                    <a:pt x="18" y="97"/>
                  </a:moveTo>
                  <a:lnTo>
                    <a:pt x="18" y="63"/>
                  </a:lnTo>
                  <a:lnTo>
                    <a:pt x="13" y="3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82" name="Freeform 30">
              <a:extLst>
                <a:ext uri="{FF2B5EF4-FFF2-40B4-BE49-F238E27FC236}">
                  <a16:creationId xmlns:a16="http://schemas.microsoft.com/office/drawing/2014/main" id="{0801C8E5-3699-4C3A-AA68-282D673CE9D2}"/>
                </a:ext>
              </a:extLst>
            </p:cNvPr>
            <p:cNvSpPr>
              <a:spLocks/>
            </p:cNvSpPr>
            <p:nvPr/>
          </p:nvSpPr>
          <p:spPr bwMode="auto">
            <a:xfrm>
              <a:off x="3714" y="3043"/>
              <a:ext cx="187" cy="147"/>
            </a:xfrm>
            <a:custGeom>
              <a:avLst/>
              <a:gdLst>
                <a:gd name="T0" fmla="*/ 35 w 187"/>
                <a:gd name="T1" fmla="*/ 139 h 147"/>
                <a:gd name="T2" fmla="*/ 19 w 187"/>
                <a:gd name="T3" fmla="*/ 119 h 147"/>
                <a:gd name="T4" fmla="*/ 7 w 187"/>
                <a:gd name="T5" fmla="*/ 97 h 147"/>
                <a:gd name="T6" fmla="*/ 2 w 187"/>
                <a:gd name="T7" fmla="*/ 73 h 147"/>
                <a:gd name="T8" fmla="*/ 0 w 187"/>
                <a:gd name="T9" fmla="*/ 64 h 147"/>
                <a:gd name="T10" fmla="*/ 15 w 187"/>
                <a:gd name="T11" fmla="*/ 44 h 147"/>
                <a:gd name="T12" fmla="*/ 32 w 187"/>
                <a:gd name="T13" fmla="*/ 30 h 147"/>
                <a:gd name="T14" fmla="*/ 52 w 187"/>
                <a:gd name="T15" fmla="*/ 16 h 147"/>
                <a:gd name="T16" fmla="*/ 78 w 187"/>
                <a:gd name="T17" fmla="*/ 4 h 147"/>
                <a:gd name="T18" fmla="*/ 108 w 187"/>
                <a:gd name="T19" fmla="*/ 0 h 147"/>
                <a:gd name="T20" fmla="*/ 123 w 187"/>
                <a:gd name="T21" fmla="*/ 0 h 147"/>
                <a:gd name="T22" fmla="*/ 140 w 187"/>
                <a:gd name="T23" fmla="*/ 4 h 147"/>
                <a:gd name="T24" fmla="*/ 166 w 187"/>
                <a:gd name="T25" fmla="*/ 28 h 147"/>
                <a:gd name="T26" fmla="*/ 176 w 187"/>
                <a:gd name="T27" fmla="*/ 50 h 147"/>
                <a:gd name="T28" fmla="*/ 182 w 187"/>
                <a:gd name="T29" fmla="*/ 77 h 147"/>
                <a:gd name="T30" fmla="*/ 187 w 187"/>
                <a:gd name="T31" fmla="*/ 99 h 147"/>
                <a:gd name="T32" fmla="*/ 123 w 187"/>
                <a:gd name="T33" fmla="*/ 123 h 147"/>
                <a:gd name="T34" fmla="*/ 47 w 187"/>
                <a:gd name="T35" fmla="*/ 147 h 147"/>
                <a:gd name="T36" fmla="*/ 35 w 187"/>
                <a:gd name="T37" fmla="*/ 139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7" h="147">
                  <a:moveTo>
                    <a:pt x="35" y="139"/>
                  </a:moveTo>
                  <a:lnTo>
                    <a:pt x="19" y="119"/>
                  </a:lnTo>
                  <a:lnTo>
                    <a:pt x="7" y="97"/>
                  </a:lnTo>
                  <a:lnTo>
                    <a:pt x="2" y="73"/>
                  </a:lnTo>
                  <a:lnTo>
                    <a:pt x="0" y="64"/>
                  </a:lnTo>
                  <a:lnTo>
                    <a:pt x="15" y="44"/>
                  </a:lnTo>
                  <a:lnTo>
                    <a:pt x="32" y="30"/>
                  </a:lnTo>
                  <a:lnTo>
                    <a:pt x="52" y="16"/>
                  </a:lnTo>
                  <a:lnTo>
                    <a:pt x="78" y="4"/>
                  </a:lnTo>
                  <a:lnTo>
                    <a:pt x="108" y="0"/>
                  </a:lnTo>
                  <a:lnTo>
                    <a:pt x="123" y="0"/>
                  </a:lnTo>
                  <a:lnTo>
                    <a:pt x="140" y="4"/>
                  </a:lnTo>
                  <a:lnTo>
                    <a:pt x="166" y="28"/>
                  </a:lnTo>
                  <a:lnTo>
                    <a:pt x="176" y="50"/>
                  </a:lnTo>
                  <a:lnTo>
                    <a:pt x="182" y="77"/>
                  </a:lnTo>
                  <a:lnTo>
                    <a:pt x="187" y="99"/>
                  </a:lnTo>
                  <a:lnTo>
                    <a:pt x="123" y="123"/>
                  </a:lnTo>
                  <a:lnTo>
                    <a:pt x="47" y="147"/>
                  </a:lnTo>
                  <a:lnTo>
                    <a:pt x="35" y="13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5483" name="Freeform 31">
              <a:extLst>
                <a:ext uri="{FF2B5EF4-FFF2-40B4-BE49-F238E27FC236}">
                  <a16:creationId xmlns:a16="http://schemas.microsoft.com/office/drawing/2014/main" id="{9919632F-7C79-400D-8B95-79D96C1DC888}"/>
                </a:ext>
              </a:extLst>
            </p:cNvPr>
            <p:cNvSpPr>
              <a:spLocks/>
            </p:cNvSpPr>
            <p:nvPr/>
          </p:nvSpPr>
          <p:spPr bwMode="auto">
            <a:xfrm>
              <a:off x="4042" y="3372"/>
              <a:ext cx="150" cy="154"/>
            </a:xfrm>
            <a:custGeom>
              <a:avLst/>
              <a:gdLst>
                <a:gd name="T0" fmla="*/ 15 w 150"/>
                <a:gd name="T1" fmla="*/ 154 h 154"/>
                <a:gd name="T2" fmla="*/ 3 w 150"/>
                <a:gd name="T3" fmla="*/ 134 h 154"/>
                <a:gd name="T4" fmla="*/ 0 w 150"/>
                <a:gd name="T5" fmla="*/ 114 h 154"/>
                <a:gd name="T6" fmla="*/ 0 w 150"/>
                <a:gd name="T7" fmla="*/ 101 h 154"/>
                <a:gd name="T8" fmla="*/ 3 w 150"/>
                <a:gd name="T9" fmla="*/ 89 h 154"/>
                <a:gd name="T10" fmla="*/ 15 w 150"/>
                <a:gd name="T11" fmla="*/ 69 h 154"/>
                <a:gd name="T12" fmla="*/ 40 w 150"/>
                <a:gd name="T13" fmla="*/ 39 h 154"/>
                <a:gd name="T14" fmla="*/ 69 w 150"/>
                <a:gd name="T15" fmla="*/ 19 h 154"/>
                <a:gd name="T16" fmla="*/ 88 w 150"/>
                <a:gd name="T17" fmla="*/ 10 h 154"/>
                <a:gd name="T18" fmla="*/ 101 w 150"/>
                <a:gd name="T19" fmla="*/ 0 h 154"/>
                <a:gd name="T20" fmla="*/ 116 w 150"/>
                <a:gd name="T21" fmla="*/ 10 h 154"/>
                <a:gd name="T22" fmla="*/ 130 w 150"/>
                <a:gd name="T23" fmla="*/ 29 h 154"/>
                <a:gd name="T24" fmla="*/ 142 w 150"/>
                <a:gd name="T25" fmla="*/ 49 h 154"/>
                <a:gd name="T26" fmla="*/ 150 w 150"/>
                <a:gd name="T27" fmla="*/ 75 h 154"/>
                <a:gd name="T28" fmla="*/ 82 w 150"/>
                <a:gd name="T29" fmla="*/ 120 h 154"/>
                <a:gd name="T30" fmla="*/ 15 w 150"/>
                <a:gd name="T31" fmla="*/ 154 h 1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0" h="154">
                  <a:moveTo>
                    <a:pt x="15" y="154"/>
                  </a:moveTo>
                  <a:lnTo>
                    <a:pt x="3" y="134"/>
                  </a:lnTo>
                  <a:lnTo>
                    <a:pt x="0" y="114"/>
                  </a:lnTo>
                  <a:lnTo>
                    <a:pt x="0" y="101"/>
                  </a:lnTo>
                  <a:lnTo>
                    <a:pt x="3" y="89"/>
                  </a:lnTo>
                  <a:lnTo>
                    <a:pt x="15" y="69"/>
                  </a:lnTo>
                  <a:lnTo>
                    <a:pt x="40" y="39"/>
                  </a:lnTo>
                  <a:lnTo>
                    <a:pt x="69" y="19"/>
                  </a:lnTo>
                  <a:lnTo>
                    <a:pt x="88" y="10"/>
                  </a:lnTo>
                  <a:lnTo>
                    <a:pt x="101" y="0"/>
                  </a:lnTo>
                  <a:lnTo>
                    <a:pt x="116" y="10"/>
                  </a:lnTo>
                  <a:lnTo>
                    <a:pt x="130" y="29"/>
                  </a:lnTo>
                  <a:lnTo>
                    <a:pt x="142" y="49"/>
                  </a:lnTo>
                  <a:lnTo>
                    <a:pt x="150" y="75"/>
                  </a:lnTo>
                  <a:lnTo>
                    <a:pt x="82" y="120"/>
                  </a:lnTo>
                  <a:lnTo>
                    <a:pt x="15" y="154"/>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5484" name="Freeform 32">
              <a:extLst>
                <a:ext uri="{FF2B5EF4-FFF2-40B4-BE49-F238E27FC236}">
                  <a16:creationId xmlns:a16="http://schemas.microsoft.com/office/drawing/2014/main" id="{30B6370B-44E8-4CC3-AD18-FC848202CA3C}"/>
                </a:ext>
              </a:extLst>
            </p:cNvPr>
            <p:cNvSpPr>
              <a:spLocks/>
            </p:cNvSpPr>
            <p:nvPr/>
          </p:nvSpPr>
          <p:spPr bwMode="auto">
            <a:xfrm>
              <a:off x="4555" y="3463"/>
              <a:ext cx="108" cy="142"/>
            </a:xfrm>
            <a:custGeom>
              <a:avLst/>
              <a:gdLst>
                <a:gd name="T0" fmla="*/ 108 w 108"/>
                <a:gd name="T1" fmla="*/ 29 h 142"/>
                <a:gd name="T2" fmla="*/ 93 w 108"/>
                <a:gd name="T3" fmla="*/ 14 h 142"/>
                <a:gd name="T4" fmla="*/ 73 w 108"/>
                <a:gd name="T5" fmla="*/ 2 h 142"/>
                <a:gd name="T6" fmla="*/ 47 w 108"/>
                <a:gd name="T7" fmla="*/ 0 h 142"/>
                <a:gd name="T8" fmla="*/ 22 w 108"/>
                <a:gd name="T9" fmla="*/ 41 h 142"/>
                <a:gd name="T10" fmla="*/ 9 w 108"/>
                <a:gd name="T11" fmla="*/ 71 h 142"/>
                <a:gd name="T12" fmla="*/ 0 w 108"/>
                <a:gd name="T13" fmla="*/ 97 h 142"/>
                <a:gd name="T14" fmla="*/ 0 w 108"/>
                <a:gd name="T15" fmla="*/ 112 h 142"/>
                <a:gd name="T16" fmla="*/ 12 w 108"/>
                <a:gd name="T17" fmla="*/ 126 h 142"/>
                <a:gd name="T18" fmla="*/ 22 w 108"/>
                <a:gd name="T19" fmla="*/ 136 h 142"/>
                <a:gd name="T20" fmla="*/ 44 w 108"/>
                <a:gd name="T21" fmla="*/ 142 h 142"/>
                <a:gd name="T22" fmla="*/ 108 w 108"/>
                <a:gd name="T23" fmla="*/ 29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 h="142">
                  <a:moveTo>
                    <a:pt x="108" y="29"/>
                  </a:moveTo>
                  <a:lnTo>
                    <a:pt x="93" y="14"/>
                  </a:lnTo>
                  <a:lnTo>
                    <a:pt x="73" y="2"/>
                  </a:lnTo>
                  <a:lnTo>
                    <a:pt x="47" y="0"/>
                  </a:lnTo>
                  <a:lnTo>
                    <a:pt x="22" y="41"/>
                  </a:lnTo>
                  <a:lnTo>
                    <a:pt x="9" y="71"/>
                  </a:lnTo>
                  <a:lnTo>
                    <a:pt x="0" y="97"/>
                  </a:lnTo>
                  <a:lnTo>
                    <a:pt x="0" y="112"/>
                  </a:lnTo>
                  <a:lnTo>
                    <a:pt x="12" y="126"/>
                  </a:lnTo>
                  <a:lnTo>
                    <a:pt x="22" y="136"/>
                  </a:lnTo>
                  <a:lnTo>
                    <a:pt x="44" y="142"/>
                  </a:lnTo>
                  <a:lnTo>
                    <a:pt x="108" y="2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5485" name="Freeform 33">
              <a:extLst>
                <a:ext uri="{FF2B5EF4-FFF2-40B4-BE49-F238E27FC236}">
                  <a16:creationId xmlns:a16="http://schemas.microsoft.com/office/drawing/2014/main" id="{69554503-2B2A-422D-822C-036047ABEBC9}"/>
                </a:ext>
              </a:extLst>
            </p:cNvPr>
            <p:cNvSpPr>
              <a:spLocks/>
            </p:cNvSpPr>
            <p:nvPr/>
          </p:nvSpPr>
          <p:spPr bwMode="auto">
            <a:xfrm>
              <a:off x="4327" y="2661"/>
              <a:ext cx="135" cy="180"/>
            </a:xfrm>
            <a:custGeom>
              <a:avLst/>
              <a:gdLst>
                <a:gd name="T0" fmla="*/ 25 w 135"/>
                <a:gd name="T1" fmla="*/ 12 h 180"/>
                <a:gd name="T2" fmla="*/ 12 w 135"/>
                <a:gd name="T3" fmla="*/ 52 h 180"/>
                <a:gd name="T4" fmla="*/ 4 w 135"/>
                <a:gd name="T5" fmla="*/ 89 h 180"/>
                <a:gd name="T6" fmla="*/ 0 w 135"/>
                <a:gd name="T7" fmla="*/ 129 h 180"/>
                <a:gd name="T8" fmla="*/ 4 w 135"/>
                <a:gd name="T9" fmla="*/ 147 h 180"/>
                <a:gd name="T10" fmla="*/ 20 w 135"/>
                <a:gd name="T11" fmla="*/ 166 h 180"/>
                <a:gd name="T12" fmla="*/ 37 w 135"/>
                <a:gd name="T13" fmla="*/ 178 h 180"/>
                <a:gd name="T14" fmla="*/ 46 w 135"/>
                <a:gd name="T15" fmla="*/ 180 h 180"/>
                <a:gd name="T16" fmla="*/ 90 w 135"/>
                <a:gd name="T17" fmla="*/ 135 h 180"/>
                <a:gd name="T18" fmla="*/ 135 w 135"/>
                <a:gd name="T19" fmla="*/ 66 h 180"/>
                <a:gd name="T20" fmla="*/ 122 w 135"/>
                <a:gd name="T21" fmla="*/ 36 h 180"/>
                <a:gd name="T22" fmla="*/ 108 w 135"/>
                <a:gd name="T23" fmla="*/ 26 h 180"/>
                <a:gd name="T24" fmla="*/ 90 w 135"/>
                <a:gd name="T25" fmla="*/ 12 h 180"/>
                <a:gd name="T26" fmla="*/ 66 w 135"/>
                <a:gd name="T27" fmla="*/ 2 h 180"/>
                <a:gd name="T28" fmla="*/ 46 w 135"/>
                <a:gd name="T29" fmla="*/ 0 h 180"/>
                <a:gd name="T30" fmla="*/ 25 w 135"/>
                <a:gd name="T31" fmla="*/ 12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5" h="180">
                  <a:moveTo>
                    <a:pt x="25" y="12"/>
                  </a:moveTo>
                  <a:lnTo>
                    <a:pt x="12" y="52"/>
                  </a:lnTo>
                  <a:lnTo>
                    <a:pt x="4" y="89"/>
                  </a:lnTo>
                  <a:lnTo>
                    <a:pt x="0" y="129"/>
                  </a:lnTo>
                  <a:lnTo>
                    <a:pt x="4" y="147"/>
                  </a:lnTo>
                  <a:lnTo>
                    <a:pt x="20" y="166"/>
                  </a:lnTo>
                  <a:lnTo>
                    <a:pt x="37" y="178"/>
                  </a:lnTo>
                  <a:lnTo>
                    <a:pt x="46" y="180"/>
                  </a:lnTo>
                  <a:lnTo>
                    <a:pt x="90" y="135"/>
                  </a:lnTo>
                  <a:lnTo>
                    <a:pt x="135" y="66"/>
                  </a:lnTo>
                  <a:lnTo>
                    <a:pt x="122" y="36"/>
                  </a:lnTo>
                  <a:lnTo>
                    <a:pt x="108" y="26"/>
                  </a:lnTo>
                  <a:lnTo>
                    <a:pt x="90" y="12"/>
                  </a:lnTo>
                  <a:lnTo>
                    <a:pt x="66" y="2"/>
                  </a:lnTo>
                  <a:lnTo>
                    <a:pt x="46" y="0"/>
                  </a:lnTo>
                  <a:lnTo>
                    <a:pt x="25" y="12"/>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5486" name="Freeform 34">
              <a:extLst>
                <a:ext uri="{FF2B5EF4-FFF2-40B4-BE49-F238E27FC236}">
                  <a16:creationId xmlns:a16="http://schemas.microsoft.com/office/drawing/2014/main" id="{2AD22B06-1361-4E45-8CE3-A960CBD44E1C}"/>
                </a:ext>
              </a:extLst>
            </p:cNvPr>
            <p:cNvSpPr>
              <a:spLocks/>
            </p:cNvSpPr>
            <p:nvPr/>
          </p:nvSpPr>
          <p:spPr bwMode="auto">
            <a:xfrm>
              <a:off x="4491" y="2487"/>
              <a:ext cx="81" cy="63"/>
            </a:xfrm>
            <a:custGeom>
              <a:avLst/>
              <a:gdLst>
                <a:gd name="T0" fmla="*/ 81 w 81"/>
                <a:gd name="T1" fmla="*/ 63 h 63"/>
                <a:gd name="T2" fmla="*/ 64 w 81"/>
                <a:gd name="T3" fmla="*/ 40 h 63"/>
                <a:gd name="T4" fmla="*/ 42 w 81"/>
                <a:gd name="T5" fmla="*/ 20 h 63"/>
                <a:gd name="T6" fmla="*/ 22 w 81"/>
                <a:gd name="T7" fmla="*/ 6 h 63"/>
                <a:gd name="T8" fmla="*/ 0 w 81"/>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63">
                  <a:moveTo>
                    <a:pt x="81" y="63"/>
                  </a:moveTo>
                  <a:lnTo>
                    <a:pt x="64" y="40"/>
                  </a:lnTo>
                  <a:lnTo>
                    <a:pt x="42" y="20"/>
                  </a:lnTo>
                  <a:lnTo>
                    <a:pt x="2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87" name="Freeform 35">
              <a:extLst>
                <a:ext uri="{FF2B5EF4-FFF2-40B4-BE49-F238E27FC236}">
                  <a16:creationId xmlns:a16="http://schemas.microsoft.com/office/drawing/2014/main" id="{2C51AD0C-B9AE-469A-B0A2-5E12DE55EAAD}"/>
                </a:ext>
              </a:extLst>
            </p:cNvPr>
            <p:cNvSpPr>
              <a:spLocks/>
            </p:cNvSpPr>
            <p:nvPr/>
          </p:nvSpPr>
          <p:spPr bwMode="auto">
            <a:xfrm>
              <a:off x="4611" y="2303"/>
              <a:ext cx="79" cy="63"/>
            </a:xfrm>
            <a:custGeom>
              <a:avLst/>
              <a:gdLst>
                <a:gd name="T0" fmla="*/ 79 w 79"/>
                <a:gd name="T1" fmla="*/ 63 h 63"/>
                <a:gd name="T2" fmla="*/ 59 w 79"/>
                <a:gd name="T3" fmla="*/ 38 h 63"/>
                <a:gd name="T4" fmla="*/ 39 w 79"/>
                <a:gd name="T5" fmla="*/ 18 h 63"/>
                <a:gd name="T6" fmla="*/ 12 w 79"/>
                <a:gd name="T7" fmla="*/ 6 h 63"/>
                <a:gd name="T8" fmla="*/ 0 w 79"/>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3">
                  <a:moveTo>
                    <a:pt x="79" y="63"/>
                  </a:moveTo>
                  <a:lnTo>
                    <a:pt x="59" y="38"/>
                  </a:lnTo>
                  <a:lnTo>
                    <a:pt x="39" y="18"/>
                  </a:lnTo>
                  <a:lnTo>
                    <a:pt x="1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88" name="Freeform 36">
              <a:extLst>
                <a:ext uri="{FF2B5EF4-FFF2-40B4-BE49-F238E27FC236}">
                  <a16:creationId xmlns:a16="http://schemas.microsoft.com/office/drawing/2014/main" id="{D6F94FDB-BCC4-4070-A6C6-589B06A95D94}"/>
                </a:ext>
              </a:extLst>
            </p:cNvPr>
            <p:cNvSpPr>
              <a:spLocks/>
            </p:cNvSpPr>
            <p:nvPr/>
          </p:nvSpPr>
          <p:spPr bwMode="auto">
            <a:xfrm>
              <a:off x="4651" y="2281"/>
              <a:ext cx="44" cy="72"/>
            </a:xfrm>
            <a:custGeom>
              <a:avLst/>
              <a:gdLst>
                <a:gd name="T0" fmla="*/ 44 w 44"/>
                <a:gd name="T1" fmla="*/ 72 h 72"/>
                <a:gd name="T2" fmla="*/ 27 w 44"/>
                <a:gd name="T3" fmla="*/ 38 h 72"/>
                <a:gd name="T4" fmla="*/ 14 w 44"/>
                <a:gd name="T5" fmla="*/ 16 h 72"/>
                <a:gd name="T6" fmla="*/ 0 w 44"/>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72">
                  <a:moveTo>
                    <a:pt x="44" y="72"/>
                  </a:moveTo>
                  <a:lnTo>
                    <a:pt x="27" y="38"/>
                  </a:lnTo>
                  <a:lnTo>
                    <a:pt x="14"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89" name="Freeform 37">
              <a:extLst>
                <a:ext uri="{FF2B5EF4-FFF2-40B4-BE49-F238E27FC236}">
                  <a16:creationId xmlns:a16="http://schemas.microsoft.com/office/drawing/2014/main" id="{844BC302-3D06-49F2-85C9-6DAD68FBD0BE}"/>
                </a:ext>
              </a:extLst>
            </p:cNvPr>
            <p:cNvSpPr>
              <a:spLocks/>
            </p:cNvSpPr>
            <p:nvPr/>
          </p:nvSpPr>
          <p:spPr bwMode="auto">
            <a:xfrm>
              <a:off x="5241" y="1555"/>
              <a:ext cx="152" cy="141"/>
            </a:xfrm>
            <a:custGeom>
              <a:avLst/>
              <a:gdLst>
                <a:gd name="T0" fmla="*/ 0 w 152"/>
                <a:gd name="T1" fmla="*/ 141 h 141"/>
                <a:gd name="T2" fmla="*/ 76 w 152"/>
                <a:gd name="T3" fmla="*/ 40 h 141"/>
                <a:gd name="T4" fmla="*/ 152 w 152"/>
                <a:gd name="T5" fmla="*/ 0 h 141"/>
                <a:gd name="T6" fmla="*/ 0 60000 65536"/>
                <a:gd name="T7" fmla="*/ 0 60000 65536"/>
                <a:gd name="T8" fmla="*/ 0 60000 65536"/>
              </a:gdLst>
              <a:ahLst/>
              <a:cxnLst>
                <a:cxn ang="T6">
                  <a:pos x="T0" y="T1"/>
                </a:cxn>
                <a:cxn ang="T7">
                  <a:pos x="T2" y="T3"/>
                </a:cxn>
                <a:cxn ang="T8">
                  <a:pos x="T4" y="T5"/>
                </a:cxn>
              </a:cxnLst>
              <a:rect l="0" t="0" r="r" b="b"/>
              <a:pathLst>
                <a:path w="152" h="141">
                  <a:moveTo>
                    <a:pt x="0" y="141"/>
                  </a:moveTo>
                  <a:lnTo>
                    <a:pt x="76" y="40"/>
                  </a:lnTo>
                  <a:lnTo>
                    <a:pt x="152"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90" name="Freeform 38">
              <a:extLst>
                <a:ext uri="{FF2B5EF4-FFF2-40B4-BE49-F238E27FC236}">
                  <a16:creationId xmlns:a16="http://schemas.microsoft.com/office/drawing/2014/main" id="{798821C6-D032-46AD-9EE6-448C60EA0BE6}"/>
                </a:ext>
              </a:extLst>
            </p:cNvPr>
            <p:cNvSpPr>
              <a:spLocks/>
            </p:cNvSpPr>
            <p:nvPr/>
          </p:nvSpPr>
          <p:spPr bwMode="auto">
            <a:xfrm>
              <a:off x="4689" y="3296"/>
              <a:ext cx="47" cy="44"/>
            </a:xfrm>
            <a:custGeom>
              <a:avLst/>
              <a:gdLst>
                <a:gd name="T0" fmla="*/ 47 w 47"/>
                <a:gd name="T1" fmla="*/ 44 h 44"/>
                <a:gd name="T2" fmla="*/ 25 w 47"/>
                <a:gd name="T3" fmla="*/ 14 h 44"/>
                <a:gd name="T4" fmla="*/ 0 w 47"/>
                <a:gd name="T5" fmla="*/ 0 h 44"/>
                <a:gd name="T6" fmla="*/ 0 60000 65536"/>
                <a:gd name="T7" fmla="*/ 0 60000 65536"/>
                <a:gd name="T8" fmla="*/ 0 60000 65536"/>
              </a:gdLst>
              <a:ahLst/>
              <a:cxnLst>
                <a:cxn ang="T6">
                  <a:pos x="T0" y="T1"/>
                </a:cxn>
                <a:cxn ang="T7">
                  <a:pos x="T2" y="T3"/>
                </a:cxn>
                <a:cxn ang="T8">
                  <a:pos x="T4" y="T5"/>
                </a:cxn>
              </a:cxnLst>
              <a:rect l="0" t="0" r="r" b="b"/>
              <a:pathLst>
                <a:path w="47" h="44">
                  <a:moveTo>
                    <a:pt x="47" y="44"/>
                  </a:moveTo>
                  <a:lnTo>
                    <a:pt x="25" y="14"/>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91" name="Freeform 39">
              <a:extLst>
                <a:ext uri="{FF2B5EF4-FFF2-40B4-BE49-F238E27FC236}">
                  <a16:creationId xmlns:a16="http://schemas.microsoft.com/office/drawing/2014/main" id="{7A6EA91E-C063-414D-B7FC-282A1A15055C}"/>
                </a:ext>
              </a:extLst>
            </p:cNvPr>
            <p:cNvSpPr>
              <a:spLocks/>
            </p:cNvSpPr>
            <p:nvPr/>
          </p:nvSpPr>
          <p:spPr bwMode="auto">
            <a:xfrm>
              <a:off x="4616" y="2881"/>
              <a:ext cx="64" cy="71"/>
            </a:xfrm>
            <a:custGeom>
              <a:avLst/>
              <a:gdLst>
                <a:gd name="T0" fmla="*/ 64 w 64"/>
                <a:gd name="T1" fmla="*/ 71 h 71"/>
                <a:gd name="T2" fmla="*/ 44 w 64"/>
                <a:gd name="T3" fmla="*/ 41 h 71"/>
                <a:gd name="T4" fmla="*/ 19 w 64"/>
                <a:gd name="T5" fmla="*/ 16 h 71"/>
                <a:gd name="T6" fmla="*/ 0 w 64"/>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71">
                  <a:moveTo>
                    <a:pt x="64" y="71"/>
                  </a:moveTo>
                  <a:lnTo>
                    <a:pt x="44" y="41"/>
                  </a:lnTo>
                  <a:lnTo>
                    <a:pt x="19"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492" name="Freeform 40">
              <a:extLst>
                <a:ext uri="{FF2B5EF4-FFF2-40B4-BE49-F238E27FC236}">
                  <a16:creationId xmlns:a16="http://schemas.microsoft.com/office/drawing/2014/main" id="{D88CC2E4-00C2-402E-A87D-6A076ABDBD11}"/>
                </a:ext>
              </a:extLst>
            </p:cNvPr>
            <p:cNvSpPr>
              <a:spLocks/>
            </p:cNvSpPr>
            <p:nvPr/>
          </p:nvSpPr>
          <p:spPr bwMode="auto">
            <a:xfrm>
              <a:off x="4332" y="3251"/>
              <a:ext cx="48" cy="65"/>
            </a:xfrm>
            <a:custGeom>
              <a:avLst/>
              <a:gdLst>
                <a:gd name="T0" fmla="*/ 48 w 48"/>
                <a:gd name="T1" fmla="*/ 65 h 65"/>
                <a:gd name="T2" fmla="*/ 26 w 48"/>
                <a:gd name="T3" fmla="*/ 30 h 65"/>
                <a:gd name="T4" fmla="*/ 0 w 48"/>
                <a:gd name="T5" fmla="*/ 0 h 65"/>
                <a:gd name="T6" fmla="*/ 0 60000 65536"/>
                <a:gd name="T7" fmla="*/ 0 60000 65536"/>
                <a:gd name="T8" fmla="*/ 0 60000 65536"/>
              </a:gdLst>
              <a:ahLst/>
              <a:cxnLst>
                <a:cxn ang="T6">
                  <a:pos x="T0" y="T1"/>
                </a:cxn>
                <a:cxn ang="T7">
                  <a:pos x="T2" y="T3"/>
                </a:cxn>
                <a:cxn ang="T8">
                  <a:pos x="T4" y="T5"/>
                </a:cxn>
              </a:cxnLst>
              <a:rect l="0" t="0" r="r" b="b"/>
              <a:pathLst>
                <a:path w="48" h="65">
                  <a:moveTo>
                    <a:pt x="48" y="65"/>
                  </a:moveTo>
                  <a:lnTo>
                    <a:pt x="26" y="3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fade thruBlk="1"/>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66C50-D27A-AA4D-94AF-2FABE77B04D7}"/>
              </a:ext>
            </a:extLst>
          </p:cNvPr>
          <p:cNvSpPr>
            <a:spLocks noGrp="1"/>
          </p:cNvSpPr>
          <p:nvPr>
            <p:ph type="title"/>
          </p:nvPr>
        </p:nvSpPr>
        <p:spPr/>
        <p:txBody>
          <a:bodyPr/>
          <a:lstStyle/>
          <a:p>
            <a:pPr>
              <a:defRPr/>
            </a:pPr>
            <a:endParaRPr lang="zh-CN" altLang="en-US"/>
          </a:p>
        </p:txBody>
      </p:sp>
      <p:sp>
        <p:nvSpPr>
          <p:cNvPr id="107522" name="内容占位符 2">
            <a:extLst>
              <a:ext uri="{FF2B5EF4-FFF2-40B4-BE49-F238E27FC236}">
                <a16:creationId xmlns:a16="http://schemas.microsoft.com/office/drawing/2014/main" id="{0105FD5F-E7BF-4D15-87B2-E393714C8BC8}"/>
              </a:ext>
            </a:extLst>
          </p:cNvPr>
          <p:cNvSpPr>
            <a:spLocks noGrp="1" noChangeArrowheads="1"/>
          </p:cNvSpPr>
          <p:nvPr>
            <p:ph idx="1"/>
          </p:nvPr>
        </p:nvSpPr>
        <p:spPr>
          <a:xfrm>
            <a:off x="650875" y="1143000"/>
            <a:ext cx="9055100" cy="4006850"/>
          </a:xfrm>
        </p:spPr>
        <p:txBody>
          <a:bodyPr/>
          <a:lstStyle/>
          <a:p>
            <a:r>
              <a:rPr lang="en-US" altLang="zh-CN"/>
              <a:t>3. </a:t>
            </a:r>
            <a:r>
              <a:rPr lang="zh-CN" altLang="en-US"/>
              <a:t>数据库的完整性有哪几类？ </a:t>
            </a:r>
          </a:p>
          <a:p>
            <a:r>
              <a:rPr lang="en-US" altLang="zh-CN"/>
              <a:t>9. </a:t>
            </a:r>
            <a:r>
              <a:rPr lang="zh-CN" altLang="en-US"/>
              <a:t>考虑如下关系数据库：</a:t>
            </a:r>
          </a:p>
          <a:p>
            <a:pPr marL="765175" lvl="2" indent="0">
              <a:buFont typeface="Wingdings" panose="05000000000000000000" pitchFamily="2" charset="2"/>
              <a:buNone/>
            </a:pPr>
            <a:r>
              <a:rPr lang="en-US" altLang="zh-CN"/>
              <a:t>employee (employee-name, street, city)</a:t>
            </a:r>
          </a:p>
          <a:p>
            <a:pPr marL="765175" lvl="2" indent="0">
              <a:buFont typeface="Wingdings" panose="05000000000000000000" pitchFamily="2" charset="2"/>
              <a:buNone/>
            </a:pPr>
            <a:r>
              <a:rPr lang="en-US" altLang="zh-CN"/>
              <a:t>work (employee-name, company-name, salary)</a:t>
            </a:r>
          </a:p>
          <a:p>
            <a:pPr marL="765175" lvl="2" indent="0">
              <a:buFont typeface="Wingdings" panose="05000000000000000000" pitchFamily="2" charset="2"/>
              <a:buNone/>
            </a:pPr>
            <a:r>
              <a:rPr lang="en-US" altLang="zh-CN"/>
              <a:t>company (company-name, city)</a:t>
            </a:r>
          </a:p>
          <a:p>
            <a:pPr marL="765175" lvl="2" indent="0">
              <a:buFont typeface="Wingdings" panose="05000000000000000000" pitchFamily="2" charset="2"/>
              <a:buNone/>
            </a:pPr>
            <a:r>
              <a:rPr lang="en-US" altLang="zh-CN"/>
              <a:t>manages (employee-name, manager-name)</a:t>
            </a:r>
          </a:p>
          <a:p>
            <a:pPr marL="390525" lvl="1" indent="0">
              <a:buFontTx/>
              <a:buNone/>
            </a:pPr>
            <a:r>
              <a:rPr lang="en-US" altLang="zh-CN"/>
              <a:t> </a:t>
            </a:r>
            <a:r>
              <a:rPr lang="zh-CN" altLang="en-US"/>
              <a:t>指出该数据库应具有的实体完整性和参照完整性约束，给出具体的实现实体完整性和参照完整性的</a:t>
            </a:r>
            <a:r>
              <a:rPr lang="en-US" altLang="zh-CN"/>
              <a:t>SQL</a:t>
            </a:r>
            <a:r>
              <a:rPr lang="zh-CN" altLang="en-US"/>
              <a:t>语句。</a:t>
            </a:r>
          </a:p>
        </p:txBody>
      </p:sp>
      <p:sp>
        <p:nvSpPr>
          <p:cNvPr id="107523" name="灯片编号占位符 3">
            <a:extLst>
              <a:ext uri="{FF2B5EF4-FFF2-40B4-BE49-F238E27FC236}">
                <a16:creationId xmlns:a16="http://schemas.microsoft.com/office/drawing/2014/main" id="{EDFEAE9D-71B6-4B7F-9218-100280832679}"/>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6F56D78-7970-4C14-82CB-0C27CEE8813C}" type="slidenum">
              <a:rPr lang="zh-CN" altLang="en-US" sz="2000"/>
              <a:pPr/>
              <a:t>86</a:t>
            </a:fld>
            <a:endParaRPr lang="en-US" altLang="zh-CN" sz="2000"/>
          </a:p>
        </p:txBody>
      </p:sp>
      <p:sp>
        <p:nvSpPr>
          <p:cNvPr id="107524" name="日期占位符 4">
            <a:extLst>
              <a:ext uri="{FF2B5EF4-FFF2-40B4-BE49-F238E27FC236}">
                <a16:creationId xmlns:a16="http://schemas.microsoft.com/office/drawing/2014/main" id="{401A0289-78E6-4D49-90D5-039FA9E70B1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19D19B4-9C86-4480-AA0B-BD964428FD46}" type="datetime1">
              <a:rPr lang="zh-CN" altLang="en-US" sz="1800" smtClean="0"/>
              <a:pPr/>
              <a:t>2024/4/19</a:t>
            </a:fld>
            <a:endParaRPr lang="en-US" altLang="zh-CN" sz="10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B6A5D-5898-294C-B9E2-663D0B78CF8F}"/>
              </a:ext>
            </a:extLst>
          </p:cNvPr>
          <p:cNvSpPr>
            <a:spLocks noGrp="1"/>
          </p:cNvSpPr>
          <p:nvPr>
            <p:ph type="title"/>
          </p:nvPr>
        </p:nvSpPr>
        <p:spPr/>
        <p:txBody>
          <a:bodyPr/>
          <a:lstStyle/>
          <a:p>
            <a:pPr>
              <a:defRPr/>
            </a:pPr>
            <a:endParaRPr lang="zh-CN" altLang="en-US"/>
          </a:p>
        </p:txBody>
      </p:sp>
      <p:sp>
        <p:nvSpPr>
          <p:cNvPr id="108546" name="内容占位符 2">
            <a:extLst>
              <a:ext uri="{FF2B5EF4-FFF2-40B4-BE49-F238E27FC236}">
                <a16:creationId xmlns:a16="http://schemas.microsoft.com/office/drawing/2014/main" id="{24179FA4-6310-4FE4-B235-89CB903BA092}"/>
              </a:ext>
            </a:extLst>
          </p:cNvPr>
          <p:cNvSpPr>
            <a:spLocks noGrp="1" noChangeArrowheads="1"/>
          </p:cNvSpPr>
          <p:nvPr>
            <p:ph idx="1"/>
          </p:nvPr>
        </p:nvSpPr>
        <p:spPr>
          <a:xfrm>
            <a:off x="650875" y="1143000"/>
            <a:ext cx="8820150" cy="3705225"/>
          </a:xfrm>
        </p:spPr>
        <p:txBody>
          <a:bodyPr/>
          <a:lstStyle/>
          <a:p>
            <a:r>
              <a:rPr lang="en-US" altLang="zh-CN"/>
              <a:t>10.	</a:t>
            </a:r>
            <a:r>
              <a:rPr lang="zh-CN" altLang="en-US"/>
              <a:t>考虑如下关系数据库：</a:t>
            </a:r>
          </a:p>
          <a:p>
            <a:pPr marL="765175" lvl="2" indent="0">
              <a:buFont typeface="Wingdings" panose="05000000000000000000" pitchFamily="2" charset="2"/>
              <a:buNone/>
            </a:pPr>
            <a:r>
              <a:rPr lang="en-US" altLang="zh-CN"/>
              <a:t>salaried-worker (name, office, phone, salary)</a:t>
            </a:r>
          </a:p>
          <a:p>
            <a:pPr marL="765175" lvl="2" indent="0">
              <a:buFont typeface="Wingdings" panose="05000000000000000000" pitchFamily="2" charset="2"/>
              <a:buNone/>
            </a:pPr>
            <a:r>
              <a:rPr lang="en-US" altLang="zh-CN"/>
              <a:t>hourly-worker (name, hourly-wage)</a:t>
            </a:r>
          </a:p>
          <a:p>
            <a:pPr marL="765175" lvl="2" indent="0">
              <a:buFont typeface="Wingdings" panose="05000000000000000000" pitchFamily="2" charset="2"/>
              <a:buNone/>
            </a:pPr>
            <a:r>
              <a:rPr lang="en-US" altLang="zh-CN"/>
              <a:t>address (name, street, city)</a:t>
            </a:r>
          </a:p>
          <a:p>
            <a:pPr>
              <a:buFont typeface="Wingdings" panose="05000000000000000000" pitchFamily="2" charset="2"/>
              <a:buNone/>
            </a:pPr>
            <a:r>
              <a:rPr lang="en-US" altLang="zh-CN"/>
              <a:t>	</a:t>
            </a:r>
            <a:r>
              <a:rPr lang="zh-CN" altLang="en-US"/>
              <a:t>假设要求</a:t>
            </a:r>
            <a:r>
              <a:rPr lang="en-US" altLang="zh-CN"/>
              <a:t>address</a:t>
            </a:r>
            <a:r>
              <a:rPr lang="zh-CN" altLang="en-US"/>
              <a:t>中出现的名字要么在</a:t>
            </a:r>
            <a:r>
              <a:rPr lang="en-US" altLang="zh-CN"/>
              <a:t>salaried-worker</a:t>
            </a:r>
            <a:r>
              <a:rPr lang="zh-CN" altLang="en-US"/>
              <a:t>中出现，要么在</a:t>
            </a:r>
            <a:r>
              <a:rPr lang="en-US" altLang="zh-CN"/>
              <a:t>hourly-worker</a:t>
            </a:r>
            <a:r>
              <a:rPr lang="zh-CN" altLang="en-US"/>
              <a:t>中出现，但是不必在两个中都出现。设计实现该约束条件的方法，讨论系统为保证这种约束必须采取的动作是什么？</a:t>
            </a:r>
          </a:p>
        </p:txBody>
      </p:sp>
      <p:sp>
        <p:nvSpPr>
          <p:cNvPr id="108547" name="灯片编号占位符 3">
            <a:extLst>
              <a:ext uri="{FF2B5EF4-FFF2-40B4-BE49-F238E27FC236}">
                <a16:creationId xmlns:a16="http://schemas.microsoft.com/office/drawing/2014/main" id="{A730EDFD-1F77-43B5-BA18-832A0B0FF2E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72CBB16-68E6-4FB2-8277-E43A84AB9A6A}" type="slidenum">
              <a:rPr lang="zh-CN" altLang="en-US" sz="2000"/>
              <a:pPr/>
              <a:t>87</a:t>
            </a:fld>
            <a:endParaRPr lang="en-US" altLang="zh-CN" sz="2000"/>
          </a:p>
        </p:txBody>
      </p:sp>
      <p:sp>
        <p:nvSpPr>
          <p:cNvPr id="108548" name="日期占位符 4">
            <a:extLst>
              <a:ext uri="{FF2B5EF4-FFF2-40B4-BE49-F238E27FC236}">
                <a16:creationId xmlns:a16="http://schemas.microsoft.com/office/drawing/2014/main" id="{CAD622B6-5E2E-4546-BA24-A6A13AEE548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A89F4F5-E305-4F72-BBB8-CE4D82B28669}" type="datetime1">
              <a:rPr lang="zh-CN" altLang="en-US" sz="1800" smtClean="0"/>
              <a:pPr/>
              <a:t>2024/4/19</a:t>
            </a:fld>
            <a:endParaRPr lang="en-US" altLang="zh-CN" sz="1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50914-C5C4-124B-ADDA-D2ECAC10A5AF}"/>
              </a:ext>
            </a:extLst>
          </p:cNvPr>
          <p:cNvSpPr>
            <a:spLocks noGrp="1"/>
          </p:cNvSpPr>
          <p:nvPr>
            <p:ph type="title"/>
          </p:nvPr>
        </p:nvSpPr>
        <p:spPr/>
        <p:txBody>
          <a:bodyPr/>
          <a:lstStyle/>
          <a:p>
            <a:pPr>
              <a:defRPr/>
            </a:pPr>
            <a:endParaRPr lang="zh-CN" altLang="en-US"/>
          </a:p>
        </p:txBody>
      </p:sp>
      <p:sp>
        <p:nvSpPr>
          <p:cNvPr id="109570" name="内容占位符 2">
            <a:extLst>
              <a:ext uri="{FF2B5EF4-FFF2-40B4-BE49-F238E27FC236}">
                <a16:creationId xmlns:a16="http://schemas.microsoft.com/office/drawing/2014/main" id="{62B57355-A346-47E0-928F-977869406745}"/>
              </a:ext>
            </a:extLst>
          </p:cNvPr>
          <p:cNvSpPr>
            <a:spLocks noGrp="1" noChangeArrowheads="1"/>
          </p:cNvSpPr>
          <p:nvPr>
            <p:ph idx="1"/>
          </p:nvPr>
        </p:nvSpPr>
        <p:spPr>
          <a:xfrm>
            <a:off x="650875" y="1143000"/>
            <a:ext cx="8820150" cy="5284788"/>
          </a:xfrm>
        </p:spPr>
        <p:txBody>
          <a:bodyPr/>
          <a:lstStyle/>
          <a:p>
            <a:r>
              <a:rPr lang="en-US" altLang="zh-CN" sz="2400"/>
              <a:t>12.	</a:t>
            </a:r>
            <a:r>
              <a:rPr lang="zh-CN" altLang="en-US" sz="2400"/>
              <a:t>在如下关系数据库中完成以下操作：</a:t>
            </a:r>
          </a:p>
          <a:p>
            <a:pPr marL="390525" lvl="1" indent="0">
              <a:buFontTx/>
              <a:buNone/>
            </a:pPr>
            <a:r>
              <a:rPr lang="en-US" altLang="zh-CN" sz="2400"/>
              <a:t>books (</a:t>
            </a:r>
            <a:r>
              <a:rPr lang="zh-CN" altLang="en-US" sz="2400"/>
              <a:t>编号，书名，出版社，定价</a:t>
            </a:r>
            <a:r>
              <a:rPr lang="en-US" altLang="zh-CN" sz="2400"/>
              <a:t>) </a:t>
            </a:r>
          </a:p>
          <a:p>
            <a:pPr marL="390525" lvl="1" indent="0">
              <a:buFontTx/>
              <a:buNone/>
            </a:pPr>
            <a:r>
              <a:rPr lang="en-US" altLang="zh-CN" sz="2400"/>
              <a:t>readers (</a:t>
            </a:r>
            <a:r>
              <a:rPr lang="zh-CN" altLang="en-US" sz="2400"/>
              <a:t>编号，姓名，读者类型，已借数量</a:t>
            </a:r>
            <a:r>
              <a:rPr lang="en-US" altLang="zh-CN" sz="2400"/>
              <a:t>)</a:t>
            </a:r>
          </a:p>
          <a:p>
            <a:pPr marL="390525" lvl="1" indent="0">
              <a:buFontTx/>
              <a:buNone/>
            </a:pPr>
            <a:r>
              <a:rPr lang="en-US" altLang="zh-CN" sz="2400"/>
              <a:t>borrowinf (</a:t>
            </a:r>
            <a:r>
              <a:rPr lang="zh-CN" altLang="en-US" sz="2400"/>
              <a:t>图书编号，读者编号，借期，还期</a:t>
            </a:r>
            <a:r>
              <a:rPr lang="en-US" altLang="zh-CN" sz="2400"/>
              <a:t>)</a:t>
            </a:r>
          </a:p>
          <a:p>
            <a:pPr marL="390525" lvl="1" indent="0">
              <a:buFontTx/>
              <a:buNone/>
            </a:pPr>
            <a:r>
              <a:rPr lang="en-US" altLang="zh-CN" sz="2400"/>
              <a:t>readertype (</a:t>
            </a:r>
            <a:r>
              <a:rPr lang="zh-CN" altLang="en-US" sz="2400"/>
              <a:t>类型编号，类型名称</a:t>
            </a:r>
            <a:r>
              <a:rPr lang="en-US" altLang="zh-CN" sz="2400"/>
              <a:t>)</a:t>
            </a:r>
          </a:p>
          <a:p>
            <a:r>
              <a:rPr lang="zh-CN" altLang="en-US" sz="2400"/>
              <a:t>有以下约束条件：</a:t>
            </a:r>
          </a:p>
          <a:p>
            <a:r>
              <a:rPr lang="zh-CN" altLang="en-US" sz="2400"/>
              <a:t>（</a:t>
            </a:r>
            <a:r>
              <a:rPr lang="en-US" altLang="zh-CN" sz="2400"/>
              <a:t>1</a:t>
            </a:r>
            <a:r>
              <a:rPr lang="zh-CN" altLang="en-US" sz="2400"/>
              <a:t>）</a:t>
            </a:r>
            <a:r>
              <a:rPr lang="en-US" altLang="zh-CN" sz="2400"/>
              <a:t>Borrowinf</a:t>
            </a:r>
            <a:r>
              <a:rPr lang="zh-CN" altLang="en-US" sz="2400"/>
              <a:t>中“还期”不能小于“借期”，并且“还期”的缺省值为当前“借期”后</a:t>
            </a:r>
            <a:r>
              <a:rPr lang="en-US" altLang="zh-CN" sz="2400"/>
              <a:t>1</a:t>
            </a:r>
            <a:r>
              <a:rPr lang="zh-CN" altLang="en-US" sz="2400"/>
              <a:t>个月。</a:t>
            </a:r>
          </a:p>
          <a:p>
            <a:r>
              <a:rPr lang="zh-CN" altLang="en-US" sz="2400"/>
              <a:t>（</a:t>
            </a:r>
            <a:r>
              <a:rPr lang="en-US" altLang="zh-CN" sz="2400"/>
              <a:t>2</a:t>
            </a:r>
            <a:r>
              <a:rPr lang="zh-CN" altLang="en-US" sz="2400"/>
              <a:t>）</a:t>
            </a:r>
            <a:r>
              <a:rPr lang="en-US" altLang="zh-CN" sz="2400"/>
              <a:t>readers</a:t>
            </a:r>
            <a:r>
              <a:rPr lang="zh-CN" altLang="en-US" sz="2400"/>
              <a:t>的列“读者类型”上的默认值为</a:t>
            </a:r>
            <a:r>
              <a:rPr lang="en-US" altLang="zh-CN" sz="2400"/>
              <a:t>3</a:t>
            </a:r>
            <a:r>
              <a:rPr lang="zh-CN" altLang="en-US" sz="2400"/>
              <a:t>。</a:t>
            </a:r>
          </a:p>
          <a:p>
            <a:r>
              <a:rPr lang="zh-CN" altLang="en-US" sz="2400"/>
              <a:t>（</a:t>
            </a:r>
            <a:r>
              <a:rPr lang="en-US" altLang="zh-CN" sz="2400"/>
              <a:t>3</a:t>
            </a:r>
            <a:r>
              <a:rPr lang="zh-CN" altLang="en-US" sz="2400"/>
              <a:t>）表</a:t>
            </a:r>
            <a:r>
              <a:rPr lang="en-US" altLang="zh-CN" sz="2400"/>
              <a:t>readers</a:t>
            </a:r>
            <a:r>
              <a:rPr lang="zh-CN" altLang="en-US" sz="2400"/>
              <a:t>的“已借数量”的限定条件为值不小于零。</a:t>
            </a:r>
          </a:p>
          <a:p>
            <a:r>
              <a:rPr lang="zh-CN" altLang="en-US" sz="2400"/>
              <a:t>根据实际情况设计实体完整性和参照完整性约束条件，并写出</a:t>
            </a:r>
            <a:r>
              <a:rPr lang="en-US" altLang="zh-CN" sz="2400"/>
              <a:t>SQL</a:t>
            </a:r>
            <a:r>
              <a:rPr lang="zh-CN" altLang="en-US" sz="2400"/>
              <a:t>语句实现这些约束条件。</a:t>
            </a:r>
          </a:p>
        </p:txBody>
      </p:sp>
      <p:sp>
        <p:nvSpPr>
          <p:cNvPr id="109571" name="灯片编号占位符 3">
            <a:extLst>
              <a:ext uri="{FF2B5EF4-FFF2-40B4-BE49-F238E27FC236}">
                <a16:creationId xmlns:a16="http://schemas.microsoft.com/office/drawing/2014/main" id="{C90BE497-B6B6-4CD6-B0FA-7933DC3021C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C5970B5-88A6-49F2-AD2B-E69F8120AE12}" type="slidenum">
              <a:rPr lang="zh-CN" altLang="en-US" sz="2000"/>
              <a:pPr/>
              <a:t>88</a:t>
            </a:fld>
            <a:endParaRPr lang="en-US" altLang="zh-CN" sz="2000"/>
          </a:p>
        </p:txBody>
      </p:sp>
      <p:sp>
        <p:nvSpPr>
          <p:cNvPr id="109572" name="日期占位符 4">
            <a:extLst>
              <a:ext uri="{FF2B5EF4-FFF2-40B4-BE49-F238E27FC236}">
                <a16:creationId xmlns:a16="http://schemas.microsoft.com/office/drawing/2014/main" id="{5B6C4F29-A546-46DE-AC07-59EB0F16FE4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FB69928-9341-4269-B166-967DFB99C2A7}" type="datetime1">
              <a:rPr lang="zh-CN" altLang="en-US" sz="1800" smtClean="0"/>
              <a:pPr/>
              <a:t>2024/4/19</a:t>
            </a:fld>
            <a:endParaRPr lang="en-US" altLang="zh-CN"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3">
            <a:extLst>
              <a:ext uri="{FF2B5EF4-FFF2-40B4-BE49-F238E27FC236}">
                <a16:creationId xmlns:a16="http://schemas.microsoft.com/office/drawing/2014/main" id="{D0573C69-F0A3-42B6-AF16-A3BDD0C9C3EF}"/>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297D3FF-D833-4FBB-AE04-5351FA67D9BC}" type="slidenum">
              <a:rPr lang="zh-CN" altLang="en-US" sz="2000"/>
              <a:pPr/>
              <a:t>9</a:t>
            </a:fld>
            <a:endParaRPr lang="en-US" altLang="zh-CN" sz="2000"/>
          </a:p>
        </p:txBody>
      </p:sp>
      <p:sp>
        <p:nvSpPr>
          <p:cNvPr id="23554" name="日期占位符 4">
            <a:extLst>
              <a:ext uri="{FF2B5EF4-FFF2-40B4-BE49-F238E27FC236}">
                <a16:creationId xmlns:a16="http://schemas.microsoft.com/office/drawing/2014/main" id="{BB21227E-671F-4E46-A737-0D46DF4A402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B88FA25-A70D-4CDD-A2E7-2374602EC18B}" type="datetime1">
              <a:rPr lang="zh-CN" altLang="en-US" sz="1800" smtClean="0"/>
              <a:pPr/>
              <a:t>2024/4/19</a:t>
            </a:fld>
            <a:endParaRPr lang="en-US" altLang="zh-CN" sz="1000"/>
          </a:p>
        </p:txBody>
      </p:sp>
      <p:sp>
        <p:nvSpPr>
          <p:cNvPr id="2596866" name="Rectangle 2">
            <a:extLst>
              <a:ext uri="{FF2B5EF4-FFF2-40B4-BE49-F238E27FC236}">
                <a16:creationId xmlns:a16="http://schemas.microsoft.com/office/drawing/2014/main" id="{7D301BB4-585C-DC4A-92B9-90FFAE7639FC}"/>
              </a:ext>
            </a:extLst>
          </p:cNvPr>
          <p:cNvSpPr>
            <a:spLocks noGrp="1" noChangeArrowheads="1"/>
          </p:cNvSpPr>
          <p:nvPr>
            <p:ph type="title"/>
          </p:nvPr>
        </p:nvSpPr>
        <p:spPr/>
        <p:txBody>
          <a:bodyPr/>
          <a:lstStyle/>
          <a:p>
            <a:r>
              <a:rPr lang="en-US" altLang="zh-CN"/>
              <a:t>7.1.2	</a:t>
            </a:r>
            <a:r>
              <a:rPr lang="zh-CN" altLang="en-US"/>
              <a:t>实现数据完整性的方法</a:t>
            </a:r>
          </a:p>
        </p:txBody>
      </p:sp>
      <p:sp>
        <p:nvSpPr>
          <p:cNvPr id="23556" name="Rectangle 3">
            <a:extLst>
              <a:ext uri="{FF2B5EF4-FFF2-40B4-BE49-F238E27FC236}">
                <a16:creationId xmlns:a16="http://schemas.microsoft.com/office/drawing/2014/main" id="{603ABE3C-D3A1-44D1-852E-6E05AC2B4F2F}"/>
              </a:ext>
            </a:extLst>
          </p:cNvPr>
          <p:cNvSpPr>
            <a:spLocks noGrp="1" noChangeArrowheads="1"/>
          </p:cNvSpPr>
          <p:nvPr>
            <p:ph type="body" idx="1"/>
          </p:nvPr>
        </p:nvSpPr>
        <p:spPr>
          <a:xfrm>
            <a:off x="650875" y="1143000"/>
            <a:ext cx="8820150" cy="5124450"/>
          </a:xfrm>
        </p:spPr>
        <p:txBody>
          <a:bodyPr/>
          <a:lstStyle/>
          <a:p>
            <a:pPr>
              <a:lnSpc>
                <a:spcPct val="100000"/>
              </a:lnSpc>
              <a:spcBef>
                <a:spcPct val="0"/>
              </a:spcBef>
            </a:pPr>
            <a:r>
              <a:rPr lang="en-US" altLang="zh-CN"/>
              <a:t>(2) </a:t>
            </a:r>
            <a:r>
              <a:rPr lang="zh-CN" altLang="en-US"/>
              <a:t>约束</a:t>
            </a:r>
          </a:p>
          <a:p>
            <a:pPr lvl="1">
              <a:lnSpc>
                <a:spcPct val="100000"/>
              </a:lnSpc>
              <a:spcBef>
                <a:spcPct val="0"/>
              </a:spcBef>
            </a:pPr>
            <a:r>
              <a:rPr lang="zh-CN" altLang="en-US"/>
              <a:t>约束是自动强制数据完整性的方法。</a:t>
            </a:r>
          </a:p>
          <a:p>
            <a:pPr lvl="1">
              <a:lnSpc>
                <a:spcPct val="100000"/>
              </a:lnSpc>
              <a:spcBef>
                <a:spcPct val="0"/>
              </a:spcBef>
            </a:pPr>
            <a:r>
              <a:rPr lang="zh-CN" altLang="en-US"/>
              <a:t>约束定义关系列中允许值的规则，是通用的强制完整性的标准机制。</a:t>
            </a:r>
          </a:p>
          <a:p>
            <a:pPr lvl="1">
              <a:lnSpc>
                <a:spcPct val="100000"/>
              </a:lnSpc>
              <a:spcBef>
                <a:spcPct val="0"/>
              </a:spcBef>
            </a:pPr>
            <a:r>
              <a:rPr lang="zh-CN" altLang="en-US"/>
              <a:t>使用约束优于使用触发器、规则和默认值。</a:t>
            </a:r>
          </a:p>
          <a:p>
            <a:pPr>
              <a:lnSpc>
                <a:spcPct val="100000"/>
              </a:lnSpc>
              <a:spcBef>
                <a:spcPct val="0"/>
              </a:spcBef>
            </a:pPr>
            <a:r>
              <a:rPr lang="en-US" altLang="zh-CN"/>
              <a:t>(3) </a:t>
            </a:r>
            <a:r>
              <a:rPr lang="zh-CN" altLang="en-US"/>
              <a:t>规则</a:t>
            </a:r>
          </a:p>
          <a:p>
            <a:pPr lvl="1">
              <a:lnSpc>
                <a:spcPct val="100000"/>
              </a:lnSpc>
              <a:spcBef>
                <a:spcPct val="0"/>
              </a:spcBef>
            </a:pPr>
            <a:r>
              <a:rPr lang="zh-CN" altLang="en-US"/>
              <a:t>规则是大多数数据库系统中一个向后兼容的功能，用于执行一些与</a:t>
            </a:r>
            <a:r>
              <a:rPr lang="en-US" altLang="zh-CN"/>
              <a:t>CHECK</a:t>
            </a:r>
            <a:r>
              <a:rPr lang="zh-CN" altLang="en-US"/>
              <a:t>约束相同的功能。规则以单独的对象创建，然后绑定到列上。</a:t>
            </a:r>
          </a:p>
          <a:p>
            <a:pPr>
              <a:lnSpc>
                <a:spcPct val="100000"/>
              </a:lnSpc>
              <a:spcBef>
                <a:spcPct val="0"/>
              </a:spcBef>
            </a:pPr>
            <a:r>
              <a:rPr lang="en-US" altLang="zh-CN"/>
              <a:t>(4)	</a:t>
            </a:r>
            <a:r>
              <a:rPr lang="zh-CN" altLang="en-US"/>
              <a:t>触发器</a:t>
            </a:r>
          </a:p>
          <a:p>
            <a:pPr lvl="1">
              <a:lnSpc>
                <a:spcPct val="100000"/>
              </a:lnSpc>
              <a:spcBef>
                <a:spcPct val="0"/>
              </a:spcBef>
            </a:pPr>
            <a:r>
              <a:rPr lang="zh-CN" altLang="en-US"/>
              <a:t>触发器是数据库系统中强制业务规则和数据完整性的主要机制</a:t>
            </a:r>
          </a:p>
        </p:txBody>
      </p:sp>
    </p:spTree>
  </p:cSld>
  <p:clrMapOvr>
    <a:masterClrMapping/>
  </p:clrMapOvr>
</p:sld>
</file>

<file path=ppt/theme/theme1.xml><?xml version="1.0" encoding="utf-8"?>
<a:theme xmlns:a="http://schemas.openxmlformats.org/drawingml/2006/main" name="Borland">
  <a:themeElements>
    <a:clrScheme name="">
      <a:dk1>
        <a:srgbClr val="000000"/>
      </a:dk1>
      <a:lt1>
        <a:srgbClr val="FFFFFF"/>
      </a:lt1>
      <a:dk2>
        <a:srgbClr val="000000"/>
      </a:dk2>
      <a:lt2>
        <a:srgbClr val="000000"/>
      </a:lt2>
      <a:accent1>
        <a:srgbClr val="7283CA"/>
      </a:accent1>
      <a:accent2>
        <a:srgbClr val="F3E685"/>
      </a:accent2>
      <a:accent3>
        <a:srgbClr val="FFFFFF"/>
      </a:accent3>
      <a:accent4>
        <a:srgbClr val="000000"/>
      </a:accent4>
      <a:accent5>
        <a:srgbClr val="BCC1E1"/>
      </a:accent5>
      <a:accent6>
        <a:srgbClr val="DCD078"/>
      </a:accent6>
      <a:hlink>
        <a:srgbClr val="499FBD"/>
      </a:hlink>
      <a:folHlink>
        <a:srgbClr val="B9555A"/>
      </a:folHlink>
    </a:clrScheme>
    <a:fontScheme name="Borland">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Borlan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rlan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rlan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rlan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rla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rla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rla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Office\Templates\Borland.pot</Template>
  <TotalTime>21569</TotalTime>
  <Pages>26</Pages>
  <Words>7930</Words>
  <Application>Microsoft Office PowerPoint</Application>
  <PresentationFormat>A4 纸张(210x297 毫米)</PresentationFormat>
  <Paragraphs>1203</Paragraphs>
  <Slides>88</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88</vt:i4>
      </vt:variant>
    </vt:vector>
  </HeadingPairs>
  <TitlesOfParts>
    <vt:vector size="98" baseType="lpstr">
      <vt:lpstr>Arial Unicode MS</vt:lpstr>
      <vt:lpstr>宋体</vt:lpstr>
      <vt:lpstr>Arial</vt:lpstr>
      <vt:lpstr>Arial Narrow</vt:lpstr>
      <vt:lpstr>Bookman Old Style</vt:lpstr>
      <vt:lpstr>Tahoma</vt:lpstr>
      <vt:lpstr>Times New Roman</vt:lpstr>
      <vt:lpstr>Wingdings</vt:lpstr>
      <vt:lpstr>Wingdings 3</vt:lpstr>
      <vt:lpstr>Borland</vt:lpstr>
      <vt:lpstr>第7章  数据库的完整性</vt:lpstr>
      <vt:lpstr>第7章  数据库完整性</vt:lpstr>
      <vt:lpstr>第7章  数据库的完整性</vt:lpstr>
      <vt:lpstr>7.1 数据库的完整性概述</vt:lpstr>
      <vt:lpstr>7.1 数据库的完整性概述</vt:lpstr>
      <vt:lpstr>7.1.1 完整性约束条件</vt:lpstr>
      <vt:lpstr>7.1.1 完整性约束条件</vt:lpstr>
      <vt:lpstr>7.1.2 实现数据完整性的方法</vt:lpstr>
      <vt:lpstr>7.1.2 实现数据完整性的方法</vt:lpstr>
      <vt:lpstr>7.1 数据库的完整性概述</vt:lpstr>
      <vt:lpstr>第7章  数据库的完整性</vt:lpstr>
      <vt:lpstr>7.2 实体完整性</vt:lpstr>
      <vt:lpstr>7.2.1 实体完整性的定义</vt:lpstr>
      <vt:lpstr>7.2.1 实体完整性的定义</vt:lpstr>
      <vt:lpstr>7.2.2 实体完整性检查和违约处理</vt:lpstr>
      <vt:lpstr>7.2.2 实体完整性检查和违约处理</vt:lpstr>
      <vt:lpstr>7.2.2 实体完整性检查和违约处理</vt:lpstr>
      <vt:lpstr>第7章  数据库的完整性</vt:lpstr>
      <vt:lpstr>7.3  参照完整性</vt:lpstr>
      <vt:lpstr>主表与从表</vt:lpstr>
      <vt:lpstr>外键约束的例子(主表从表）</vt:lpstr>
      <vt:lpstr>分析外键约束（主表从表）</vt:lpstr>
      <vt:lpstr>外键约束的例子(从表主表）</vt:lpstr>
      <vt:lpstr>分析外键约束（从表主表）</vt:lpstr>
      <vt:lpstr>可能破坏参照完整性的情况及违约处理</vt:lpstr>
      <vt:lpstr>7.3.2 参照完整性检查和违约处理</vt:lpstr>
      <vt:lpstr>7.3.2 参照完整性检查和违约处理</vt:lpstr>
      <vt:lpstr>7.3.2 参照完整性检查和违约处理</vt:lpstr>
      <vt:lpstr>7.3.2 参照完整性检查和违约处理</vt:lpstr>
      <vt:lpstr>7.3.2 参照完整性检查和违约处理</vt:lpstr>
      <vt:lpstr>7.3.2 参照完整性检查和违约处理</vt:lpstr>
      <vt:lpstr>7.3.2 参照完整性检查和违约处理</vt:lpstr>
      <vt:lpstr>SQL Server的级联删除或更新</vt:lpstr>
      <vt:lpstr>SQL Server 2000的级联删除或更新</vt:lpstr>
      <vt:lpstr>多个级联操作</vt:lpstr>
      <vt:lpstr>第7章  数据库的完整性</vt:lpstr>
      <vt:lpstr>7.4 用户定义的完整性</vt:lpstr>
      <vt:lpstr>7.4.1 用户定义完整性定义</vt:lpstr>
      <vt:lpstr>7.4.1 用户定义完整性定义</vt:lpstr>
      <vt:lpstr>完整性约束命名子句</vt:lpstr>
      <vt:lpstr>完整性约束命名子句</vt:lpstr>
      <vt:lpstr>完整性约束命名子句</vt:lpstr>
      <vt:lpstr>第7章  数据库的完整性</vt:lpstr>
      <vt:lpstr>7.5  触发器</vt:lpstr>
      <vt:lpstr>7.5.1 触发器概述</vt:lpstr>
      <vt:lpstr>7.5.2 定义触发器</vt:lpstr>
      <vt:lpstr>7.5.2 定义触发器</vt:lpstr>
      <vt:lpstr>7.5.2 定义触发器</vt:lpstr>
      <vt:lpstr>7.5.2 定义触发器</vt:lpstr>
      <vt:lpstr>7.5.3 使用触发器</vt:lpstr>
      <vt:lpstr>SQL Server中的触发器</vt:lpstr>
      <vt:lpstr>SQL Server中的触发器</vt:lpstr>
      <vt:lpstr>SQL Server中的触发器</vt:lpstr>
      <vt:lpstr>7.5.3 使用触发器</vt:lpstr>
      <vt:lpstr>触发器的工作过程</vt:lpstr>
      <vt:lpstr>INSERT 触发器的工作过程</vt:lpstr>
      <vt:lpstr>INSERT 触发器的工作过程</vt:lpstr>
      <vt:lpstr>INSERT 触发器的工作过程</vt:lpstr>
      <vt:lpstr>INSERT 触发器的工作过程</vt:lpstr>
      <vt:lpstr>DELETE 触发器的工作过程</vt:lpstr>
      <vt:lpstr>UPDATE 触发器的工作过程</vt:lpstr>
      <vt:lpstr>INSTEAD OF 触发器的工作过程</vt:lpstr>
      <vt:lpstr>INSTEAD OF 触发器的工作过程</vt:lpstr>
      <vt:lpstr>INSTEAD OF 触发器的工作过程</vt:lpstr>
      <vt:lpstr>INSTEAD OF 触发器的工作过程</vt:lpstr>
      <vt:lpstr>性能考虑</vt:lpstr>
      <vt:lpstr>性能考虑</vt:lpstr>
      <vt:lpstr>决定使用何种强制方法</vt:lpstr>
      <vt:lpstr>决定使用何种强制方法</vt:lpstr>
      <vt:lpstr>第7章  数据库的完整性</vt:lpstr>
      <vt:lpstr>约束</vt:lpstr>
      <vt:lpstr>决定使用何种约束</vt:lpstr>
      <vt:lpstr>约束类型</vt:lpstr>
      <vt:lpstr>创建约束</vt:lpstr>
      <vt:lpstr>主键约束</vt:lpstr>
      <vt:lpstr>主键约束</vt:lpstr>
      <vt:lpstr>外键约束</vt:lpstr>
      <vt:lpstr>外键约束</vt:lpstr>
      <vt:lpstr>外键约束</vt:lpstr>
      <vt:lpstr>UNIQUE 约束</vt:lpstr>
      <vt:lpstr>UNIQUE 约束</vt:lpstr>
      <vt:lpstr>CHECK 约束</vt:lpstr>
      <vt:lpstr>DEFAULT 约束</vt:lpstr>
      <vt:lpstr>小结</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考试题型</dc:title>
  <dc:subject/>
  <dc:creator>sunxin</dc:creator>
  <cp:keywords/>
  <dc:description/>
  <cp:lastModifiedBy>Aoqian Zhang</cp:lastModifiedBy>
  <cp:revision>2521</cp:revision>
  <cp:lastPrinted>1998-03-12T04:44:47Z</cp:lastPrinted>
  <dcterms:created xsi:type="dcterms:W3CDTF">2001-07-02T15:09:48Z</dcterms:created>
  <dcterms:modified xsi:type="dcterms:W3CDTF">2024-04-19T07:19:18Z</dcterms:modified>
</cp:coreProperties>
</file>