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7"/>
  </p:notesMasterIdLst>
  <p:handoutMasterIdLst>
    <p:handoutMasterId r:id="rId98"/>
  </p:handoutMasterIdLst>
  <p:sldIdLst>
    <p:sldId id="850" r:id="rId2"/>
    <p:sldId id="957" r:id="rId3"/>
    <p:sldId id="852" r:id="rId4"/>
    <p:sldId id="851" r:id="rId5"/>
    <p:sldId id="1012" r:id="rId6"/>
    <p:sldId id="1014" r:id="rId7"/>
    <p:sldId id="958" r:id="rId8"/>
    <p:sldId id="859" r:id="rId9"/>
    <p:sldId id="860" r:id="rId10"/>
    <p:sldId id="862" r:id="rId11"/>
    <p:sldId id="954" r:id="rId12"/>
    <p:sldId id="971" r:id="rId13"/>
    <p:sldId id="907" r:id="rId14"/>
    <p:sldId id="910" r:id="rId15"/>
    <p:sldId id="912" r:id="rId16"/>
    <p:sldId id="1006" r:id="rId17"/>
    <p:sldId id="1007" r:id="rId18"/>
    <p:sldId id="916" r:id="rId19"/>
    <p:sldId id="919" r:id="rId20"/>
    <p:sldId id="963" r:id="rId21"/>
    <p:sldId id="973" r:id="rId22"/>
    <p:sldId id="974" r:id="rId23"/>
    <p:sldId id="972" r:id="rId24"/>
    <p:sldId id="975" r:id="rId25"/>
    <p:sldId id="976" r:id="rId26"/>
    <p:sldId id="868" r:id="rId27"/>
    <p:sldId id="977" r:id="rId28"/>
    <p:sldId id="960" r:id="rId29"/>
    <p:sldId id="921" r:id="rId30"/>
    <p:sldId id="978" r:id="rId31"/>
    <p:sldId id="1015" r:id="rId32"/>
    <p:sldId id="880" r:id="rId33"/>
    <p:sldId id="979" r:id="rId34"/>
    <p:sldId id="980" r:id="rId35"/>
    <p:sldId id="1016" r:id="rId36"/>
    <p:sldId id="1018" r:id="rId37"/>
    <p:sldId id="889" r:id="rId38"/>
    <p:sldId id="891" r:id="rId39"/>
    <p:sldId id="922" r:id="rId40"/>
    <p:sldId id="894" r:id="rId41"/>
    <p:sldId id="896" r:id="rId42"/>
    <p:sldId id="898" r:id="rId43"/>
    <p:sldId id="981" r:id="rId44"/>
    <p:sldId id="901" r:id="rId45"/>
    <p:sldId id="902" r:id="rId46"/>
    <p:sldId id="923" r:id="rId47"/>
    <p:sldId id="962" r:id="rId48"/>
    <p:sldId id="961" r:id="rId49"/>
    <p:sldId id="925" r:id="rId50"/>
    <p:sldId id="955" r:id="rId51"/>
    <p:sldId id="926" r:id="rId52"/>
    <p:sldId id="927" r:id="rId53"/>
    <p:sldId id="1008" r:id="rId54"/>
    <p:sldId id="1009" r:id="rId55"/>
    <p:sldId id="928" r:id="rId56"/>
    <p:sldId id="929" r:id="rId57"/>
    <p:sldId id="982" r:id="rId58"/>
    <p:sldId id="983" r:id="rId59"/>
    <p:sldId id="930" r:id="rId60"/>
    <p:sldId id="931" r:id="rId61"/>
    <p:sldId id="932" r:id="rId62"/>
    <p:sldId id="933" r:id="rId63"/>
    <p:sldId id="968" r:id="rId64"/>
    <p:sldId id="934" r:id="rId65"/>
    <p:sldId id="935" r:id="rId66"/>
    <p:sldId id="936" r:id="rId67"/>
    <p:sldId id="937" r:id="rId68"/>
    <p:sldId id="939" r:id="rId69"/>
    <p:sldId id="969" r:id="rId70"/>
    <p:sldId id="984" r:id="rId71"/>
    <p:sldId id="986" r:id="rId72"/>
    <p:sldId id="987" r:id="rId73"/>
    <p:sldId id="988" r:id="rId74"/>
    <p:sldId id="989" r:id="rId75"/>
    <p:sldId id="990" r:id="rId76"/>
    <p:sldId id="991" r:id="rId77"/>
    <p:sldId id="992" r:id="rId78"/>
    <p:sldId id="993" r:id="rId79"/>
    <p:sldId id="994" r:id="rId80"/>
    <p:sldId id="995" r:id="rId81"/>
    <p:sldId id="996" r:id="rId82"/>
    <p:sldId id="997" r:id="rId83"/>
    <p:sldId id="1010" r:id="rId84"/>
    <p:sldId id="998" r:id="rId85"/>
    <p:sldId id="999" r:id="rId86"/>
    <p:sldId id="1001" r:id="rId87"/>
    <p:sldId id="1005" r:id="rId88"/>
    <p:sldId id="1003" r:id="rId89"/>
    <p:sldId id="1004" r:id="rId90"/>
    <p:sldId id="1000" r:id="rId91"/>
    <p:sldId id="950" r:id="rId92"/>
    <p:sldId id="1011" r:id="rId93"/>
    <p:sldId id="953" r:id="rId94"/>
    <p:sldId id="985" r:id="rId95"/>
    <p:sldId id="1017" r:id="rId96"/>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CC"/>
    <a:srgbClr val="2C376C"/>
    <a:srgbClr val="6666FF"/>
    <a:srgbClr val="0000FF"/>
    <a:srgbClr val="D3D8EF"/>
    <a:srgbClr val="CDD2ED"/>
    <a:srgbClr val="B5BEE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88929" autoAdjust="0"/>
  </p:normalViewPr>
  <p:slideViewPr>
    <p:cSldViewPr>
      <p:cViewPr varScale="1">
        <p:scale>
          <a:sx n="149" d="100"/>
          <a:sy n="149" d="100"/>
        </p:scale>
        <p:origin x="1212" y="5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0CBBD61-8269-4359-B060-D1037152BE5C}"/>
              </a:ext>
            </a:extLst>
          </p:cNvPr>
          <p:cNvSpPr>
            <a:spLocks noChangeArrowheads="1"/>
          </p:cNvSpPr>
          <p:nvPr/>
        </p:nvSpPr>
        <p:spPr bwMode="auto">
          <a:xfrm>
            <a:off x="2755900" y="6511925"/>
            <a:ext cx="4300538" cy="342900"/>
          </a:xfrm>
          <a:prstGeom prst="rect">
            <a:avLst/>
          </a:prstGeom>
          <a:no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defRPr/>
            </a:pPr>
            <a:r>
              <a:rPr lang="en-US" altLang="en-US" sz="1200" b="0"/>
              <a:t>Borland</a:t>
            </a:r>
          </a:p>
        </p:txBody>
      </p:sp>
      <p:sp>
        <p:nvSpPr>
          <p:cNvPr id="113667" name="Rectangle 3">
            <a:extLst>
              <a:ext uri="{FF2B5EF4-FFF2-40B4-BE49-F238E27FC236}">
                <a16:creationId xmlns:a16="http://schemas.microsoft.com/office/drawing/2014/main" id="{189D4A77-326F-4065-988A-987F77690814}"/>
              </a:ext>
            </a:extLst>
          </p:cNvPr>
          <p:cNvSpPr>
            <a:spLocks noChangeArrowheads="1"/>
          </p:cNvSpPr>
          <p:nvPr/>
        </p:nvSpPr>
        <p:spPr bwMode="auto">
          <a:xfrm>
            <a:off x="5272088" y="6429375"/>
            <a:ext cx="4300537" cy="342900"/>
          </a:xfrm>
          <a:prstGeom prst="rect">
            <a:avLst/>
          </a:prstGeom>
          <a:noFill/>
          <a:ln>
            <a:noFill/>
          </a:ln>
          <a:effectLst/>
        </p:spPr>
        <p:txBody>
          <a:bodyPr lIns="90488" tIns="44450" rIns="90488" bIns="44450"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r">
              <a:defRPr/>
            </a:pPr>
            <a:fld id="{9E289A29-0E98-41EE-82AC-EA5D8A89FB0D}" type="slidenum">
              <a:rPr lang="zh-CN" altLang="en-US" sz="1200" b="0" smtClean="0"/>
              <a:pPr algn="r">
                <a:defRPr/>
              </a:pPr>
              <a:t>‹#›</a:t>
            </a:fld>
            <a:endParaRPr lang="en-US" altLang="zh-CN" sz="1200" b="0"/>
          </a:p>
        </p:txBody>
      </p:sp>
      <p:sp>
        <p:nvSpPr>
          <p:cNvPr id="113668" name="Rectangle 4">
            <a:extLst>
              <a:ext uri="{FF2B5EF4-FFF2-40B4-BE49-F238E27FC236}">
                <a16:creationId xmlns:a16="http://schemas.microsoft.com/office/drawing/2014/main" id="{FFDAF704-D42A-4479-85B2-8C7C11C31B23}"/>
              </a:ext>
            </a:extLst>
          </p:cNvPr>
          <p:cNvSpPr>
            <a:spLocks noChangeArrowheads="1"/>
          </p:cNvSpPr>
          <p:nvPr/>
        </p:nvSpPr>
        <p:spPr bwMode="auto">
          <a:xfrm>
            <a:off x="215900" y="6429375"/>
            <a:ext cx="4298950" cy="342900"/>
          </a:xfrm>
          <a:prstGeom prst="rect">
            <a:avLst/>
          </a:prstGeom>
          <a:noFill/>
          <a:ln>
            <a:noFill/>
          </a:ln>
          <a:effectLst/>
        </p:spPr>
        <p:txBody>
          <a:bodyPr lIns="90488" tIns="44450" rIns="90488" bIns="44450" anchor="b"/>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defRPr/>
            </a:pPr>
            <a:r>
              <a:rPr lang="zh-CN" altLang="en-US" sz="1200" b="0"/>
              <a:t>9/8/98</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8">
            <a:extLst>
              <a:ext uri="{FF2B5EF4-FFF2-40B4-BE49-F238E27FC236}">
                <a16:creationId xmlns:a16="http://schemas.microsoft.com/office/drawing/2014/main" id="{43D90468-7465-460E-BC18-EC28346EFFF1}"/>
              </a:ext>
            </a:extLst>
          </p:cNvPr>
          <p:cNvSpPr>
            <a:spLocks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a:extLst>
              <a:ext uri="{FF2B5EF4-FFF2-40B4-BE49-F238E27FC236}">
                <a16:creationId xmlns:a16="http://schemas.microsoft.com/office/drawing/2014/main" id="{E58A99E8-8072-4B4D-BEF8-9FD6FF739EFA}"/>
              </a:ext>
            </a:extLst>
          </p:cNvPr>
          <p:cNvSpPr>
            <a:spLocks noGrp="1" noChangeArrowheads="1"/>
          </p:cNvSpPr>
          <p:nvPr>
            <p:ph type="body" sz="quarter" idx="3"/>
          </p:nvPr>
        </p:nvSpPr>
        <p:spPr bwMode="auto">
          <a:xfrm>
            <a:off x="5056188" y="533400"/>
            <a:ext cx="3859212" cy="25146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a:extLst>
              <a:ext uri="{FF2B5EF4-FFF2-40B4-BE49-F238E27FC236}">
                <a16:creationId xmlns:a16="http://schemas.microsoft.com/office/drawing/2014/main" id="{AC60899B-3920-4B9D-9B36-02FE22EA6A65}"/>
              </a:ext>
            </a:extLst>
          </p:cNvPr>
          <p:cNvSpPr>
            <a:spLocks noGrp="1" noChangeArrowheads="1"/>
          </p:cNvSpPr>
          <p:nvPr>
            <p:ph type="ftr" sz="quarter" idx="4"/>
          </p:nvPr>
        </p:nvSpPr>
        <p:spPr bwMode="auto">
          <a:xfrm>
            <a:off x="0" y="6513513"/>
            <a:ext cx="4300538"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r>
              <a:rPr lang="zh-CN" altLang="en-US"/>
              <a:t>Confidential, for review only</a:t>
            </a:r>
            <a:endParaRPr lang="en-US" altLang="en-US"/>
          </a:p>
        </p:txBody>
      </p:sp>
      <p:sp>
        <p:nvSpPr>
          <p:cNvPr id="108551" name="Rectangle 1031">
            <a:extLst>
              <a:ext uri="{FF2B5EF4-FFF2-40B4-BE49-F238E27FC236}">
                <a16:creationId xmlns:a16="http://schemas.microsoft.com/office/drawing/2014/main" id="{0319DD2A-B80B-4AB7-BEED-34E2DE59EA90}"/>
              </a:ext>
            </a:extLst>
          </p:cNvPr>
          <p:cNvSpPr>
            <a:spLocks noGrp="1" noChangeArrowheads="1"/>
          </p:cNvSpPr>
          <p:nvPr>
            <p:ph type="sldNum" sz="quarter" idx="5"/>
          </p:nvPr>
        </p:nvSpPr>
        <p:spPr bwMode="auto">
          <a:xfrm>
            <a:off x="5622925" y="6513513"/>
            <a:ext cx="4300538"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E53BF89-A111-4F44-B5A1-21B1F84C6BA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a:extLst>
              <a:ext uri="{FF2B5EF4-FFF2-40B4-BE49-F238E27FC236}">
                <a16:creationId xmlns:a16="http://schemas.microsoft.com/office/drawing/2014/main" id="{13A0E58A-F773-479D-A943-55D1A6B576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6387" name="Rectangle 1031">
            <a:extLst>
              <a:ext uri="{FF2B5EF4-FFF2-40B4-BE49-F238E27FC236}">
                <a16:creationId xmlns:a16="http://schemas.microsoft.com/office/drawing/2014/main" id="{195EC8AA-3383-4AE5-ADCD-CAA56643B7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B3D081-90FE-4A0C-BC4D-CF93E2C9C38C}" type="slidenum">
              <a:rPr lang="zh-CN" altLang="en-US" sz="1200"/>
              <a:pPr/>
              <a:t>11</a:t>
            </a:fld>
            <a:endParaRPr lang="en-US" altLang="zh-CN" sz="1200"/>
          </a:p>
        </p:txBody>
      </p:sp>
      <p:sp>
        <p:nvSpPr>
          <p:cNvPr id="16388" name="Rectangle 2">
            <a:extLst>
              <a:ext uri="{FF2B5EF4-FFF2-40B4-BE49-F238E27FC236}">
                <a16:creationId xmlns:a16="http://schemas.microsoft.com/office/drawing/2014/main" id="{F76D46F9-2D75-4E91-BE17-F6E61EB68CE8}"/>
              </a:ext>
            </a:extLst>
          </p:cNvPr>
          <p:cNvSpPr>
            <a:spLocks noChangeArrowheads="1" noTextEdit="1"/>
          </p:cNvSpPr>
          <p:nvPr>
            <p:ph type="sldImg"/>
          </p:nvPr>
        </p:nvSpPr>
        <p:spPr>
          <a:ln/>
        </p:spPr>
      </p:sp>
      <p:sp>
        <p:nvSpPr>
          <p:cNvPr id="16389" name="Rectangle 3">
            <a:extLst>
              <a:ext uri="{FF2B5EF4-FFF2-40B4-BE49-F238E27FC236}">
                <a16:creationId xmlns:a16="http://schemas.microsoft.com/office/drawing/2014/main" id="{D826B539-DAF7-461E-92CB-281636AFA6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0">
            <a:extLst>
              <a:ext uri="{FF2B5EF4-FFF2-40B4-BE49-F238E27FC236}">
                <a16:creationId xmlns:a16="http://schemas.microsoft.com/office/drawing/2014/main" id="{5DBE2942-D939-4FF0-8A21-74581C88E69F}"/>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89091" name="Rectangle 1031">
            <a:extLst>
              <a:ext uri="{FF2B5EF4-FFF2-40B4-BE49-F238E27FC236}">
                <a16:creationId xmlns:a16="http://schemas.microsoft.com/office/drawing/2014/main" id="{CED16ED3-3B57-4A4B-9605-8B6C09CE96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DAD92C7-5D91-41A1-8A3E-0E7D542C617C}" type="slidenum">
              <a:rPr lang="zh-CN" altLang="en-US" sz="1200"/>
              <a:pPr/>
              <a:t>75</a:t>
            </a:fld>
            <a:endParaRPr lang="en-US" altLang="zh-CN" sz="1200"/>
          </a:p>
        </p:txBody>
      </p:sp>
      <p:sp>
        <p:nvSpPr>
          <p:cNvPr id="89092" name="Rectangle 2">
            <a:extLst>
              <a:ext uri="{FF2B5EF4-FFF2-40B4-BE49-F238E27FC236}">
                <a16:creationId xmlns:a16="http://schemas.microsoft.com/office/drawing/2014/main" id="{1A7253BD-F390-4C34-B7B9-419637A22849}"/>
              </a:ext>
            </a:extLst>
          </p:cNvPr>
          <p:cNvSpPr>
            <a:spLocks noChangeArrowheads="1" noTextEdit="1"/>
          </p:cNvSpPr>
          <p:nvPr>
            <p:ph type="sldImg"/>
          </p:nvPr>
        </p:nvSpPr>
        <p:spPr>
          <a:ln/>
        </p:spPr>
      </p:sp>
      <p:sp>
        <p:nvSpPr>
          <p:cNvPr id="89093" name="Rectangle 3">
            <a:extLst>
              <a:ext uri="{FF2B5EF4-FFF2-40B4-BE49-F238E27FC236}">
                <a16:creationId xmlns:a16="http://schemas.microsoft.com/office/drawing/2014/main" id="{B254A1B2-9C7B-49DA-A135-F4E58E8D64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r>
              <a:rPr lang="zh-CN" altLang="en-US"/>
              <a:t>若启用了隐性事务模式，则所有语句都被认为是一个事务的一部分，除非显式执行 </a:t>
            </a:r>
            <a:r>
              <a:rPr lang="en-US" altLang="zh-CN"/>
              <a:t>COMMIT TRAN（</a:t>
            </a:r>
            <a:r>
              <a:rPr lang="zh-CN" altLang="en-US"/>
              <a:t>或 </a:t>
            </a:r>
            <a:r>
              <a:rPr lang="en-US" altLang="zh-CN"/>
              <a:t>COMMIT WORK），</a:t>
            </a:r>
            <a:r>
              <a:rPr lang="zh-CN" altLang="en-US"/>
              <a:t>否则不会提交任何修改工作</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0">
            <a:extLst>
              <a:ext uri="{FF2B5EF4-FFF2-40B4-BE49-F238E27FC236}">
                <a16:creationId xmlns:a16="http://schemas.microsoft.com/office/drawing/2014/main" id="{24708188-A74B-4594-9575-7A5EBE1B37F5}"/>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1139" name="Rectangle 1031">
            <a:extLst>
              <a:ext uri="{FF2B5EF4-FFF2-40B4-BE49-F238E27FC236}">
                <a16:creationId xmlns:a16="http://schemas.microsoft.com/office/drawing/2014/main" id="{9FCCA69C-0B5B-46DE-94B1-2CC764AAD35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540F5B-F710-4AB6-B487-129D6B562499}" type="slidenum">
              <a:rPr lang="zh-CN" altLang="en-US" sz="1200"/>
              <a:pPr/>
              <a:t>76</a:t>
            </a:fld>
            <a:endParaRPr lang="en-US" altLang="zh-CN" sz="1200"/>
          </a:p>
        </p:txBody>
      </p:sp>
      <p:sp>
        <p:nvSpPr>
          <p:cNvPr id="91140" name="Rectangle 2">
            <a:extLst>
              <a:ext uri="{FF2B5EF4-FFF2-40B4-BE49-F238E27FC236}">
                <a16:creationId xmlns:a16="http://schemas.microsoft.com/office/drawing/2014/main" id="{2C9EC82A-2D25-4BBA-A55D-BB41B2DF2543}"/>
              </a:ext>
            </a:extLst>
          </p:cNvPr>
          <p:cNvSpPr>
            <a:spLocks noChangeArrowheads="1" noTextEdit="1"/>
          </p:cNvSpPr>
          <p:nvPr>
            <p:ph type="sldImg"/>
          </p:nvPr>
        </p:nvSpPr>
        <p:spPr>
          <a:ln/>
        </p:spPr>
      </p:sp>
      <p:sp>
        <p:nvSpPr>
          <p:cNvPr id="91141" name="Rectangle 3">
            <a:extLst>
              <a:ext uri="{FF2B5EF4-FFF2-40B4-BE49-F238E27FC236}">
                <a16:creationId xmlns:a16="http://schemas.microsoft.com/office/drawing/2014/main" id="{17419948-7578-46B8-800A-8F6028F8AD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spcBef>
                <a:spcPct val="0"/>
              </a:spcBef>
            </a:pPr>
            <a:r>
              <a:rPr lang="en-US" altLang="zh-CN"/>
              <a:t>SQL Server </a:t>
            </a:r>
            <a:r>
              <a:rPr lang="zh-CN" altLang="en-US"/>
              <a:t>使用 </a:t>
            </a:r>
            <a:r>
              <a:rPr lang="en-US" altLang="zh-CN"/>
              <a:t>DB </a:t>
            </a:r>
            <a:r>
              <a:rPr lang="zh-CN" altLang="en-US"/>
              <a:t>锁来确定数据库是否在使用中</a:t>
            </a:r>
          </a:p>
          <a:p>
            <a:pPr lvl="1">
              <a:spcBef>
                <a:spcPct val="0"/>
              </a:spcBef>
            </a:pPr>
            <a:r>
              <a:rPr lang="zh-CN" altLang="en-US"/>
              <a:t>在 </a:t>
            </a:r>
            <a:r>
              <a:rPr lang="en-US" altLang="zh-CN"/>
              <a:t>sp_lock </a:t>
            </a:r>
            <a:r>
              <a:rPr lang="zh-CN" altLang="en-US"/>
              <a:t>的输出中，可以看到大部分进程都在至少一个数据库上拥有锁。任何在非 </a:t>
            </a:r>
            <a:r>
              <a:rPr lang="en-US" altLang="zh-CN"/>
              <a:t>master </a:t>
            </a:r>
            <a:r>
              <a:rPr lang="zh-CN" altLang="en-US"/>
              <a:t>或 </a:t>
            </a:r>
            <a:r>
              <a:rPr lang="en-US" altLang="zh-CN"/>
              <a:t>tempdb </a:t>
            </a:r>
            <a:r>
              <a:rPr lang="zh-CN" altLang="en-US"/>
              <a:t>数据库上拥有锁的进程都会有那个数据库的 </a:t>
            </a:r>
            <a:r>
              <a:rPr lang="en-US" altLang="zh-CN"/>
              <a:t>DB </a:t>
            </a:r>
            <a:r>
              <a:rPr lang="zh-CN" altLang="en-US"/>
              <a:t>锁，这通常是共享锁。</a:t>
            </a: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0">
            <a:extLst>
              <a:ext uri="{FF2B5EF4-FFF2-40B4-BE49-F238E27FC236}">
                <a16:creationId xmlns:a16="http://schemas.microsoft.com/office/drawing/2014/main" id="{6035B08B-FAED-42BA-861C-4BABBBDFA05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1379" name="Rectangle 1031">
            <a:extLst>
              <a:ext uri="{FF2B5EF4-FFF2-40B4-BE49-F238E27FC236}">
                <a16:creationId xmlns:a16="http://schemas.microsoft.com/office/drawing/2014/main" id="{520E333B-C410-4ACE-BB19-9676B09DAE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23F71D-6AC1-433D-B93D-E60ECC1A094D}" type="slidenum">
              <a:rPr lang="zh-CN" altLang="en-US" sz="1200"/>
              <a:pPr/>
              <a:t>85</a:t>
            </a:fld>
            <a:endParaRPr lang="en-US" altLang="zh-CN" sz="1200"/>
          </a:p>
        </p:txBody>
      </p:sp>
      <p:sp>
        <p:nvSpPr>
          <p:cNvPr id="101380" name="Rectangle 2">
            <a:extLst>
              <a:ext uri="{FF2B5EF4-FFF2-40B4-BE49-F238E27FC236}">
                <a16:creationId xmlns:a16="http://schemas.microsoft.com/office/drawing/2014/main" id="{61C06C85-3DFF-4A17-BC89-E22C561B2652}"/>
              </a:ext>
            </a:extLst>
          </p:cNvPr>
          <p:cNvSpPr>
            <a:spLocks noChangeArrowheads="1" noTextEdit="1"/>
          </p:cNvSpPr>
          <p:nvPr>
            <p:ph type="sldImg"/>
          </p:nvPr>
        </p:nvSpPr>
        <p:spPr>
          <a:ln/>
        </p:spPr>
      </p:sp>
      <p:sp>
        <p:nvSpPr>
          <p:cNvPr id="101381" name="Rectangle 3">
            <a:extLst>
              <a:ext uri="{FF2B5EF4-FFF2-40B4-BE49-F238E27FC236}">
                <a16:creationId xmlns:a16="http://schemas.microsoft.com/office/drawing/2014/main" id="{3E427B24-7150-4F51-896D-573C55A9ED5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若要在应用程序中使用更严格或较宽松的隔离级别，可以通过使用 </a:t>
            </a:r>
            <a:r>
              <a:rPr lang="en-US" altLang="zh-CN"/>
              <a:t>SET TRANSACTION ISOLATION LEVEL </a:t>
            </a:r>
            <a:r>
              <a:rPr lang="zh-CN" altLang="en-US"/>
              <a:t>语句设置会话的隔离级别，来自定义整个会话的锁定</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0">
            <a:extLst>
              <a:ext uri="{FF2B5EF4-FFF2-40B4-BE49-F238E27FC236}">
                <a16:creationId xmlns:a16="http://schemas.microsoft.com/office/drawing/2014/main" id="{E007DD0E-41FF-415A-9F0E-06A657618CC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8547" name="Rectangle 1031">
            <a:extLst>
              <a:ext uri="{FF2B5EF4-FFF2-40B4-BE49-F238E27FC236}">
                <a16:creationId xmlns:a16="http://schemas.microsoft.com/office/drawing/2014/main" id="{457D35DA-D4CE-47E5-9DD7-28B8B0E0941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BBB7A3E-C989-4DEB-B836-14DDFC4C347A}" type="slidenum">
              <a:rPr lang="zh-CN" altLang="en-US" sz="1200"/>
              <a:pPr/>
              <a:t>91</a:t>
            </a:fld>
            <a:endParaRPr lang="en-US" altLang="zh-CN" sz="1200"/>
          </a:p>
        </p:txBody>
      </p:sp>
      <p:sp>
        <p:nvSpPr>
          <p:cNvPr id="108548" name="Rectangle 2">
            <a:extLst>
              <a:ext uri="{FF2B5EF4-FFF2-40B4-BE49-F238E27FC236}">
                <a16:creationId xmlns:a16="http://schemas.microsoft.com/office/drawing/2014/main" id="{1F285C51-E789-4486-A8C2-B426EC1B3760}"/>
              </a:ext>
            </a:extLst>
          </p:cNvPr>
          <p:cNvSpPr>
            <a:spLocks noChangeArrowheads="1" noTextEdit="1"/>
          </p:cNvSpPr>
          <p:nvPr>
            <p:ph type="sldImg"/>
          </p:nvPr>
        </p:nvSpPr>
        <p:spPr>
          <a:ln/>
        </p:spPr>
      </p:sp>
      <p:sp>
        <p:nvSpPr>
          <p:cNvPr id="108549" name="Rectangle 3">
            <a:extLst>
              <a:ext uri="{FF2B5EF4-FFF2-40B4-BE49-F238E27FC236}">
                <a16:creationId xmlns:a16="http://schemas.microsoft.com/office/drawing/2014/main" id="{F6853255-9376-4853-BCB7-F4EBACE53F9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spcBef>
                <a:spcPct val="15000"/>
              </a:spcBef>
            </a:pPr>
            <a:r>
              <a:rPr lang="zh-CN" altLang="en-US"/>
              <a:t>数据共享与数据一致性是一对矛盾</a:t>
            </a:r>
          </a:p>
          <a:p>
            <a:pPr lvl="1">
              <a:spcBef>
                <a:spcPct val="15000"/>
              </a:spcBef>
            </a:pPr>
            <a:r>
              <a:rPr lang="zh-CN" altLang="en-US"/>
              <a:t>数据库的价值在很大程度上取决于它所能提供的数据共享度。</a:t>
            </a:r>
          </a:p>
          <a:p>
            <a:pPr lvl="1">
              <a:lnSpc>
                <a:spcPct val="110000"/>
              </a:lnSpc>
              <a:spcBef>
                <a:spcPct val="15000"/>
              </a:spcBef>
            </a:pPr>
            <a:r>
              <a:rPr lang="zh-CN" altLang="en-US"/>
              <a:t>数据共享在很大程度上取决于系统允许对数据并发操作的程度。</a:t>
            </a:r>
          </a:p>
          <a:p>
            <a:pPr lvl="1">
              <a:lnSpc>
                <a:spcPct val="110000"/>
              </a:lnSpc>
              <a:spcBef>
                <a:spcPct val="15000"/>
              </a:spcBef>
            </a:pPr>
            <a:r>
              <a:rPr lang="zh-CN" altLang="en-US"/>
              <a:t>数据并发程度又取决于数据库中的并发控制机制</a:t>
            </a:r>
          </a:p>
          <a:p>
            <a:pPr lvl="1">
              <a:lnSpc>
                <a:spcPct val="110000"/>
              </a:lnSpc>
              <a:spcBef>
                <a:spcPct val="15000"/>
              </a:spcBef>
            </a:pPr>
            <a:r>
              <a:rPr lang="zh-CN" altLang="en-US"/>
              <a:t>另一方面，数据的一致性也取决于并发控制的程度</a:t>
            </a:r>
            <a:r>
              <a:rPr lang="en-US" altLang="zh-CN"/>
              <a:t>.</a:t>
            </a:r>
            <a:r>
              <a:rPr lang="zh-CN" altLang="en-US"/>
              <a:t>施加的并发控制愈多，数据的一致性往往愈好。</a:t>
            </a:r>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0">
            <a:extLst>
              <a:ext uri="{FF2B5EF4-FFF2-40B4-BE49-F238E27FC236}">
                <a16:creationId xmlns:a16="http://schemas.microsoft.com/office/drawing/2014/main" id="{E760FAC6-74B7-4560-9656-DC392DE706B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12643" name="Rectangle 1031">
            <a:extLst>
              <a:ext uri="{FF2B5EF4-FFF2-40B4-BE49-F238E27FC236}">
                <a16:creationId xmlns:a16="http://schemas.microsoft.com/office/drawing/2014/main" id="{4FF5ABB5-795D-4CCD-8B52-7CEF02971C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C716109-8493-4481-9B23-22AB5E08D957}" type="slidenum">
              <a:rPr lang="zh-CN" altLang="en-US" sz="1200"/>
              <a:pPr/>
              <a:t>94</a:t>
            </a:fld>
            <a:endParaRPr lang="en-US" altLang="zh-CN" sz="1200"/>
          </a:p>
        </p:txBody>
      </p:sp>
      <p:sp>
        <p:nvSpPr>
          <p:cNvPr id="112644" name="Rectangle 2">
            <a:extLst>
              <a:ext uri="{FF2B5EF4-FFF2-40B4-BE49-F238E27FC236}">
                <a16:creationId xmlns:a16="http://schemas.microsoft.com/office/drawing/2014/main" id="{E467C5CF-4E95-4230-9D9C-C28193D5FF31}"/>
              </a:ext>
            </a:extLst>
          </p:cNvPr>
          <p:cNvSpPr>
            <a:spLocks noChangeArrowheads="1" noTextEdit="1"/>
          </p:cNvSpPr>
          <p:nvPr>
            <p:ph type="sldImg"/>
          </p:nvPr>
        </p:nvSpPr>
        <p:spPr>
          <a:xfrm>
            <a:off x="3103563" y="514350"/>
            <a:ext cx="3714750" cy="2571750"/>
          </a:xfrm>
          <a:ln/>
        </p:spPr>
      </p:sp>
      <p:sp>
        <p:nvSpPr>
          <p:cNvPr id="112645" name="Rectangle 3">
            <a:extLst>
              <a:ext uri="{FF2B5EF4-FFF2-40B4-BE49-F238E27FC236}">
                <a16:creationId xmlns:a16="http://schemas.microsoft.com/office/drawing/2014/main" id="{B8657367-FD2C-42DC-8934-885C6A4A15C0}"/>
              </a:ext>
            </a:extLst>
          </p:cNvPr>
          <p:cNvSpPr>
            <a:spLocks noGrp="1" noChangeArrowheads="1"/>
          </p:cNvSpPr>
          <p:nvPr>
            <p:ph type="body" idx="1"/>
          </p:nvPr>
        </p:nvSpPr>
        <p:spPr>
          <a:xfrm>
            <a:off x="1322388" y="3255963"/>
            <a:ext cx="7278687" cy="3086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0">
            <a:extLst>
              <a:ext uri="{FF2B5EF4-FFF2-40B4-BE49-F238E27FC236}">
                <a16:creationId xmlns:a16="http://schemas.microsoft.com/office/drawing/2014/main" id="{4A92F0AE-CC49-4F54-82CD-0995290183D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9459" name="Rectangle 1031">
            <a:extLst>
              <a:ext uri="{FF2B5EF4-FFF2-40B4-BE49-F238E27FC236}">
                <a16:creationId xmlns:a16="http://schemas.microsoft.com/office/drawing/2014/main" id="{38153FF0-1938-4549-ADFD-76390B51B3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4EB1F8-4511-4AF0-AC18-CBB93A752BC8}" type="slidenum">
              <a:rPr lang="zh-CN" altLang="en-US" sz="1200"/>
              <a:pPr/>
              <a:t>13</a:t>
            </a:fld>
            <a:endParaRPr lang="en-US" altLang="zh-CN" sz="1200"/>
          </a:p>
        </p:txBody>
      </p:sp>
      <p:sp>
        <p:nvSpPr>
          <p:cNvPr id="19460" name="Rectangle 2">
            <a:extLst>
              <a:ext uri="{FF2B5EF4-FFF2-40B4-BE49-F238E27FC236}">
                <a16:creationId xmlns:a16="http://schemas.microsoft.com/office/drawing/2014/main" id="{AFFCFD6D-C70C-4A08-8191-D6A73AFB3824}"/>
              </a:ext>
            </a:extLst>
          </p:cNvPr>
          <p:cNvSpPr>
            <a:spLocks noChangeArrowheads="1" noTextEdit="1"/>
          </p:cNvSpPr>
          <p:nvPr>
            <p:ph type="sldImg"/>
          </p:nvPr>
        </p:nvSpPr>
        <p:spPr>
          <a:ln/>
        </p:spPr>
      </p:sp>
      <p:sp>
        <p:nvSpPr>
          <p:cNvPr id="19461" name="Rectangle 3">
            <a:extLst>
              <a:ext uri="{FF2B5EF4-FFF2-40B4-BE49-F238E27FC236}">
                <a16:creationId xmlns:a16="http://schemas.microsoft.com/office/drawing/2014/main" id="{57C4D08C-1E2E-41CD-AAF8-BD23603D7A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r>
              <a:rPr lang="en-US" altLang="zh-CN"/>
              <a:t>DBMS</a:t>
            </a:r>
            <a:r>
              <a:rPr lang="zh-CN" altLang="en-US"/>
              <a:t>对并发事务不同的调度可能会产生不同的结果</a:t>
            </a:r>
          </a:p>
          <a:p>
            <a:pPr lvl="1"/>
            <a:r>
              <a:rPr lang="zh-CN" altLang="en-US"/>
              <a:t>什么样的调度是正确的？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0">
            <a:extLst>
              <a:ext uri="{FF2B5EF4-FFF2-40B4-BE49-F238E27FC236}">
                <a16:creationId xmlns:a16="http://schemas.microsoft.com/office/drawing/2014/main" id="{76E242FC-E048-4870-A109-15E8A517520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22531" name="Rectangle 1031">
            <a:extLst>
              <a:ext uri="{FF2B5EF4-FFF2-40B4-BE49-F238E27FC236}">
                <a16:creationId xmlns:a16="http://schemas.microsoft.com/office/drawing/2014/main" id="{89732FAC-3841-4763-A109-951E720501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BB97AC0-8E9D-4BD4-B8F5-DB89EC0AA8BF}" type="slidenum">
              <a:rPr lang="zh-CN" altLang="en-US" sz="1200"/>
              <a:pPr/>
              <a:t>15</a:t>
            </a:fld>
            <a:endParaRPr lang="en-US" altLang="zh-CN" sz="1200"/>
          </a:p>
        </p:txBody>
      </p:sp>
      <p:sp>
        <p:nvSpPr>
          <p:cNvPr id="22532" name="Rectangle 2">
            <a:extLst>
              <a:ext uri="{FF2B5EF4-FFF2-40B4-BE49-F238E27FC236}">
                <a16:creationId xmlns:a16="http://schemas.microsoft.com/office/drawing/2014/main" id="{2D3EE088-012E-44A7-9AAD-FDF1E69850E3}"/>
              </a:ext>
            </a:extLst>
          </p:cNvPr>
          <p:cNvSpPr>
            <a:spLocks noChangeArrowheads="1" noTextEdit="1"/>
          </p:cNvSpPr>
          <p:nvPr>
            <p:ph type="sldImg"/>
          </p:nvPr>
        </p:nvSpPr>
        <p:spPr>
          <a:ln/>
        </p:spPr>
      </p:sp>
      <p:sp>
        <p:nvSpPr>
          <p:cNvPr id="22533" name="Rectangle 3">
            <a:extLst>
              <a:ext uri="{FF2B5EF4-FFF2-40B4-BE49-F238E27FC236}">
                <a16:creationId xmlns:a16="http://schemas.microsoft.com/office/drawing/2014/main" id="{B7941331-E5FB-44E6-843D-E3B0AEEDD9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0">
            <a:extLst>
              <a:ext uri="{FF2B5EF4-FFF2-40B4-BE49-F238E27FC236}">
                <a16:creationId xmlns:a16="http://schemas.microsoft.com/office/drawing/2014/main" id="{53EECE63-297D-4901-B302-D371D07570D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24579" name="Rectangle 1031">
            <a:extLst>
              <a:ext uri="{FF2B5EF4-FFF2-40B4-BE49-F238E27FC236}">
                <a16:creationId xmlns:a16="http://schemas.microsoft.com/office/drawing/2014/main" id="{6615EF48-6271-4014-835A-A6CF7AB983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3E7B021-4F61-4C33-AA17-F6E94AA577EB}" type="slidenum">
              <a:rPr lang="zh-CN" altLang="en-US" sz="1200"/>
              <a:pPr/>
              <a:t>16</a:t>
            </a:fld>
            <a:endParaRPr lang="en-US" altLang="zh-CN" sz="1200"/>
          </a:p>
        </p:txBody>
      </p:sp>
      <p:sp>
        <p:nvSpPr>
          <p:cNvPr id="24580" name="Rectangle 2">
            <a:extLst>
              <a:ext uri="{FF2B5EF4-FFF2-40B4-BE49-F238E27FC236}">
                <a16:creationId xmlns:a16="http://schemas.microsoft.com/office/drawing/2014/main" id="{BCA176ED-D231-4F05-AF4C-291B92A1B62F}"/>
              </a:ext>
            </a:extLst>
          </p:cNvPr>
          <p:cNvSpPr>
            <a:spLocks noChangeArrowheads="1" noTextEdit="1"/>
          </p:cNvSpPr>
          <p:nvPr>
            <p:ph type="sldImg"/>
          </p:nvPr>
        </p:nvSpPr>
        <p:spPr>
          <a:ln/>
        </p:spPr>
      </p:sp>
      <p:sp>
        <p:nvSpPr>
          <p:cNvPr id="24581" name="Rectangle 3">
            <a:extLst>
              <a:ext uri="{FF2B5EF4-FFF2-40B4-BE49-F238E27FC236}">
                <a16:creationId xmlns:a16="http://schemas.microsoft.com/office/drawing/2014/main" id="{E1A2D01B-DCED-4CD8-BC7F-10937553FD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0">
            <a:extLst>
              <a:ext uri="{FF2B5EF4-FFF2-40B4-BE49-F238E27FC236}">
                <a16:creationId xmlns:a16="http://schemas.microsoft.com/office/drawing/2014/main" id="{F5A6756E-C1A8-4A43-8B66-8B3EABD3B05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26627" name="Rectangle 1031">
            <a:extLst>
              <a:ext uri="{FF2B5EF4-FFF2-40B4-BE49-F238E27FC236}">
                <a16:creationId xmlns:a16="http://schemas.microsoft.com/office/drawing/2014/main" id="{7A0807C1-2136-48DB-BEDB-35DC26349C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63C8D38-016F-441C-AD36-CE97B31B6C7D}" type="slidenum">
              <a:rPr lang="zh-CN" altLang="en-US" sz="1200"/>
              <a:pPr/>
              <a:t>17</a:t>
            </a:fld>
            <a:endParaRPr lang="en-US" altLang="zh-CN" sz="1200"/>
          </a:p>
        </p:txBody>
      </p:sp>
      <p:sp>
        <p:nvSpPr>
          <p:cNvPr id="26628" name="Rectangle 2">
            <a:extLst>
              <a:ext uri="{FF2B5EF4-FFF2-40B4-BE49-F238E27FC236}">
                <a16:creationId xmlns:a16="http://schemas.microsoft.com/office/drawing/2014/main" id="{3E7F011D-DBDA-41F3-B2AE-373F6E229810}"/>
              </a:ext>
            </a:extLst>
          </p:cNvPr>
          <p:cNvSpPr>
            <a:spLocks noChangeArrowheads="1" noTextEdit="1"/>
          </p:cNvSpPr>
          <p:nvPr>
            <p:ph type="sldImg"/>
          </p:nvPr>
        </p:nvSpPr>
        <p:spPr>
          <a:ln/>
        </p:spPr>
      </p:sp>
      <p:sp>
        <p:nvSpPr>
          <p:cNvPr id="26629" name="Rectangle 3">
            <a:extLst>
              <a:ext uri="{FF2B5EF4-FFF2-40B4-BE49-F238E27FC236}">
                <a16:creationId xmlns:a16="http://schemas.microsoft.com/office/drawing/2014/main" id="{BC8D57FE-2838-496C-BC32-BEA057DA1E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0">
            <a:extLst>
              <a:ext uri="{FF2B5EF4-FFF2-40B4-BE49-F238E27FC236}">
                <a16:creationId xmlns:a16="http://schemas.microsoft.com/office/drawing/2014/main" id="{F90B8909-E08E-443A-8C45-BC194A65011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49155" name="Rectangle 1031">
            <a:extLst>
              <a:ext uri="{FF2B5EF4-FFF2-40B4-BE49-F238E27FC236}">
                <a16:creationId xmlns:a16="http://schemas.microsoft.com/office/drawing/2014/main" id="{3ACF5D42-46CF-4660-BA1B-E4D0AAAD1F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04B3A21-371A-4D61-8CFD-BA2EC15F9684}" type="slidenum">
              <a:rPr lang="zh-CN" altLang="en-US" sz="1200"/>
              <a:pPr/>
              <a:t>39</a:t>
            </a:fld>
            <a:endParaRPr lang="en-US" altLang="zh-CN" sz="1200"/>
          </a:p>
        </p:txBody>
      </p:sp>
      <p:sp>
        <p:nvSpPr>
          <p:cNvPr id="49156" name="Rectangle 2">
            <a:extLst>
              <a:ext uri="{FF2B5EF4-FFF2-40B4-BE49-F238E27FC236}">
                <a16:creationId xmlns:a16="http://schemas.microsoft.com/office/drawing/2014/main" id="{D95BDB5E-4F73-4BA3-97FC-88A9EBB9EB75}"/>
              </a:ext>
            </a:extLst>
          </p:cNvPr>
          <p:cNvSpPr>
            <a:spLocks noChangeArrowheads="1" noTextEdit="1"/>
          </p:cNvSpPr>
          <p:nvPr>
            <p:ph type="sldImg"/>
          </p:nvPr>
        </p:nvSpPr>
        <p:spPr>
          <a:ln/>
        </p:spPr>
      </p:sp>
      <p:sp>
        <p:nvSpPr>
          <p:cNvPr id="49157" name="Rectangle 3">
            <a:extLst>
              <a:ext uri="{FF2B5EF4-FFF2-40B4-BE49-F238E27FC236}">
                <a16:creationId xmlns:a16="http://schemas.microsoft.com/office/drawing/2014/main" id="{2EB20AF8-75F1-4B83-8A07-014BEC99A9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b="1"/>
              <a:t>如事务</a:t>
            </a:r>
            <a:r>
              <a:rPr lang="en-US" altLang="zh-CN" b="1"/>
              <a:t>T1</a:t>
            </a:r>
            <a:r>
              <a:rPr lang="zh-CN" altLang="en-US" b="1"/>
              <a:t>，已封锁了数据</a:t>
            </a:r>
            <a:r>
              <a:rPr lang="en-US" altLang="zh-CN" b="1"/>
              <a:t>R1</a:t>
            </a:r>
            <a:r>
              <a:rPr lang="zh-CN" altLang="en-US" b="1"/>
              <a:t>，而事务</a:t>
            </a:r>
            <a:r>
              <a:rPr lang="en-US" altLang="zh-CN" b="1"/>
              <a:t>T2</a:t>
            </a:r>
            <a:r>
              <a:rPr lang="zh-CN" altLang="en-US" b="1"/>
              <a:t>，封锁了数据</a:t>
            </a:r>
            <a:r>
              <a:rPr lang="en-US" altLang="zh-CN" b="1"/>
              <a:t>R2</a:t>
            </a:r>
            <a:r>
              <a:rPr lang="zh-CN" altLang="en-US" b="1"/>
              <a:t>，</a:t>
            </a:r>
          </a:p>
          <a:p>
            <a:r>
              <a:rPr lang="en-US" altLang="zh-CN" b="1"/>
              <a:t>T1</a:t>
            </a:r>
            <a:r>
              <a:rPr lang="zh-CN" altLang="en-US" b="1"/>
              <a:t>又继续请求封锁</a:t>
            </a:r>
            <a:r>
              <a:rPr lang="en-US" altLang="zh-CN" b="1"/>
              <a:t>R2</a:t>
            </a:r>
            <a:r>
              <a:rPr lang="zh-CN" altLang="en-US" b="1"/>
              <a:t>，因</a:t>
            </a:r>
            <a:r>
              <a:rPr lang="en-US" altLang="zh-CN" b="1"/>
              <a:t>T2</a:t>
            </a:r>
            <a:r>
              <a:rPr lang="zh-CN" altLang="en-US" b="1"/>
              <a:t>已经封锁了</a:t>
            </a:r>
            <a:r>
              <a:rPr lang="en-US" altLang="zh-CN" b="1"/>
              <a:t>R2</a:t>
            </a:r>
            <a:r>
              <a:rPr lang="zh-CN" altLang="en-US" b="1"/>
              <a:t>，因而</a:t>
            </a:r>
            <a:r>
              <a:rPr lang="en-US" altLang="zh-CN" b="1"/>
              <a:t>T1</a:t>
            </a:r>
            <a:r>
              <a:rPr lang="zh-CN" altLang="en-US" b="1"/>
              <a:t>等待</a:t>
            </a:r>
            <a:r>
              <a:rPr lang="en-US" altLang="zh-CN" b="1"/>
              <a:t>T2</a:t>
            </a:r>
            <a:r>
              <a:rPr lang="zh-CN" altLang="en-US" b="1"/>
              <a:t>释放</a:t>
            </a:r>
            <a:r>
              <a:rPr lang="en-US" altLang="zh-CN" b="1"/>
              <a:t>R2</a:t>
            </a:r>
            <a:r>
              <a:rPr lang="zh-CN" altLang="en-US" b="1"/>
              <a:t>；</a:t>
            </a:r>
          </a:p>
          <a:p>
            <a:r>
              <a:rPr lang="zh-CN" altLang="en-US" b="1"/>
              <a:t>接着而</a:t>
            </a:r>
            <a:r>
              <a:rPr lang="en-US" altLang="zh-CN" b="1"/>
              <a:t>T2</a:t>
            </a:r>
            <a:r>
              <a:rPr lang="zh-CN" altLang="en-US" b="1"/>
              <a:t>又继续请求封锁</a:t>
            </a:r>
            <a:r>
              <a:rPr lang="en-US" altLang="zh-CN" b="1"/>
              <a:t>R1</a:t>
            </a:r>
            <a:r>
              <a:rPr lang="zh-CN" altLang="en-US" b="1"/>
              <a:t>，因</a:t>
            </a:r>
            <a:r>
              <a:rPr lang="en-US" altLang="zh-CN" b="1"/>
              <a:t>T1</a:t>
            </a:r>
            <a:r>
              <a:rPr lang="zh-CN" altLang="en-US" b="1"/>
              <a:t>已经封锁了</a:t>
            </a:r>
            <a:r>
              <a:rPr lang="en-US" altLang="zh-CN" b="1"/>
              <a:t>R1</a:t>
            </a:r>
            <a:r>
              <a:rPr lang="zh-CN" altLang="en-US" b="1"/>
              <a:t>，因而</a:t>
            </a:r>
            <a:r>
              <a:rPr lang="en-US" altLang="zh-CN" b="1"/>
              <a:t>T2</a:t>
            </a:r>
            <a:r>
              <a:rPr lang="zh-CN" altLang="en-US" b="1"/>
              <a:t>等待</a:t>
            </a:r>
            <a:r>
              <a:rPr lang="en-US" altLang="zh-CN" b="1"/>
              <a:t>T1</a:t>
            </a:r>
            <a:r>
              <a:rPr lang="zh-CN" altLang="en-US" b="1"/>
              <a:t>释放</a:t>
            </a:r>
            <a:r>
              <a:rPr lang="en-US" altLang="zh-CN" b="1"/>
              <a:t>R1</a:t>
            </a:r>
            <a:r>
              <a:rPr lang="zh-CN" altLang="en-US" b="1"/>
              <a:t>。</a:t>
            </a:r>
          </a:p>
          <a:p>
            <a:r>
              <a:rPr lang="en-US" altLang="zh-CN" b="1"/>
              <a:t>T1</a:t>
            </a:r>
            <a:r>
              <a:rPr lang="zh-CN" altLang="en-US" b="1"/>
              <a:t>、</a:t>
            </a:r>
            <a:r>
              <a:rPr lang="en-US" altLang="zh-CN" b="1"/>
              <a:t>T2</a:t>
            </a:r>
            <a:r>
              <a:rPr lang="zh-CN" altLang="en-US" b="1"/>
              <a:t>相互等待对方释放锁，形成死锁</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0">
            <a:extLst>
              <a:ext uri="{FF2B5EF4-FFF2-40B4-BE49-F238E27FC236}">
                <a16:creationId xmlns:a16="http://schemas.microsoft.com/office/drawing/2014/main" id="{4D1EA6FF-8F24-4C56-BC07-30906FAC3AC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52227" name="Rectangle 1031">
            <a:extLst>
              <a:ext uri="{FF2B5EF4-FFF2-40B4-BE49-F238E27FC236}">
                <a16:creationId xmlns:a16="http://schemas.microsoft.com/office/drawing/2014/main" id="{2CBA2D5B-8DAF-4D6E-B1B6-2F33C2F7FA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23A574D-EA8F-4C08-89DD-550E0AC8C4BC}" type="slidenum">
              <a:rPr lang="zh-CN" altLang="en-US" sz="1200"/>
              <a:pPr/>
              <a:t>41</a:t>
            </a:fld>
            <a:endParaRPr lang="en-US" altLang="zh-CN" sz="1200"/>
          </a:p>
        </p:txBody>
      </p:sp>
      <p:sp>
        <p:nvSpPr>
          <p:cNvPr id="52228" name="Rectangle 2">
            <a:extLst>
              <a:ext uri="{FF2B5EF4-FFF2-40B4-BE49-F238E27FC236}">
                <a16:creationId xmlns:a16="http://schemas.microsoft.com/office/drawing/2014/main" id="{67F0958D-700C-496C-AE4E-7D902AEC8B68}"/>
              </a:ext>
            </a:extLst>
          </p:cNvPr>
          <p:cNvSpPr>
            <a:spLocks noChangeArrowheads="1" noTextEdit="1"/>
          </p:cNvSpPr>
          <p:nvPr>
            <p:ph type="sldImg"/>
          </p:nvPr>
        </p:nvSpPr>
        <p:spPr>
          <a:ln/>
        </p:spPr>
      </p:sp>
      <p:sp>
        <p:nvSpPr>
          <p:cNvPr id="52229" name="Rectangle 3">
            <a:extLst>
              <a:ext uri="{FF2B5EF4-FFF2-40B4-BE49-F238E27FC236}">
                <a16:creationId xmlns:a16="http://schemas.microsoft.com/office/drawing/2014/main" id="{9D9E8C9B-B45E-46FE-A5E9-CA42986E831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a:lnSpc>
                <a:spcPct val="100000"/>
              </a:lnSpc>
            </a:pPr>
            <a:r>
              <a:rPr lang="zh-CN" altLang="en-US"/>
              <a:t>要求每个事务必须一次将所有要使用的数据全部加锁，否则就不能继续执行</a:t>
            </a: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pPr>
              <a:defRPr/>
            </a:pPr>
            <a:fld id="{6E53BF89-A111-4F44-B5A1-21B1F84C6BA8}" type="slidenum">
              <a:rPr lang="zh-CN" altLang="en-US" smtClean="0"/>
              <a:pPr>
                <a:defRPr/>
              </a:pPr>
              <a:t>56</a:t>
            </a:fld>
            <a:endParaRPr lang="en-US" altLang="zh-CN"/>
          </a:p>
        </p:txBody>
      </p:sp>
    </p:spTree>
    <p:extLst>
      <p:ext uri="{BB962C8B-B14F-4D97-AF65-F5344CB8AC3E}">
        <p14:creationId xmlns:p14="http://schemas.microsoft.com/office/powerpoint/2010/main" val="47329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0">
            <a:extLst>
              <a:ext uri="{FF2B5EF4-FFF2-40B4-BE49-F238E27FC236}">
                <a16:creationId xmlns:a16="http://schemas.microsoft.com/office/drawing/2014/main" id="{FD0C1F85-0536-4D93-83A7-E88D8AABC4B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71683" name="Rectangle 1031">
            <a:extLst>
              <a:ext uri="{FF2B5EF4-FFF2-40B4-BE49-F238E27FC236}">
                <a16:creationId xmlns:a16="http://schemas.microsoft.com/office/drawing/2014/main" id="{840A0F6B-FEDE-4529-803A-AE94A2571F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42B763-CD1D-484A-8D26-93D0CF4E1B65}" type="slidenum">
              <a:rPr lang="zh-CN" altLang="en-US" sz="1200"/>
              <a:pPr/>
              <a:t>59</a:t>
            </a:fld>
            <a:endParaRPr lang="en-US" altLang="zh-CN" sz="1200"/>
          </a:p>
        </p:txBody>
      </p:sp>
      <p:sp>
        <p:nvSpPr>
          <p:cNvPr id="71684" name="Rectangle 2">
            <a:extLst>
              <a:ext uri="{FF2B5EF4-FFF2-40B4-BE49-F238E27FC236}">
                <a16:creationId xmlns:a16="http://schemas.microsoft.com/office/drawing/2014/main" id="{065A5B51-3806-460F-A5D6-861C494ED816}"/>
              </a:ext>
            </a:extLst>
          </p:cNvPr>
          <p:cNvSpPr>
            <a:spLocks noChangeArrowheads="1" noTextEdit="1"/>
          </p:cNvSpPr>
          <p:nvPr>
            <p:ph type="sldImg"/>
          </p:nvPr>
        </p:nvSpPr>
        <p:spPr>
          <a:ln/>
        </p:spPr>
      </p:sp>
      <p:sp>
        <p:nvSpPr>
          <p:cNvPr id="71685" name="Rectangle 3">
            <a:extLst>
              <a:ext uri="{FF2B5EF4-FFF2-40B4-BE49-F238E27FC236}">
                <a16:creationId xmlns:a16="http://schemas.microsoft.com/office/drawing/2014/main" id="{A9185704-E3CC-465B-BA32-474470AFCD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r>
              <a:rPr lang="en-US" altLang="zh-CN"/>
              <a:t>X</a:t>
            </a:r>
            <a:r>
              <a:rPr lang="zh-CN" altLang="en-US"/>
              <a:t>锁和</a:t>
            </a:r>
            <a:r>
              <a:rPr lang="en-US" altLang="zh-CN"/>
              <a:t>S</a:t>
            </a:r>
            <a:r>
              <a:rPr lang="zh-CN" altLang="en-US"/>
              <a:t>锁都是加在某一个数据对象上的</a:t>
            </a:r>
          </a:p>
          <a:p>
            <a:pPr lvl="1"/>
            <a:r>
              <a:rPr lang="zh-CN" altLang="en-US"/>
              <a:t>封锁的对象可以是逻辑单元、物理单元， 例在关系数据库中，封锁对象：</a:t>
            </a:r>
          </a:p>
          <a:p>
            <a:pPr lvl="2"/>
            <a:r>
              <a:rPr lang="zh-CN" altLang="en-US"/>
              <a:t>逻辑单元</a:t>
            </a:r>
            <a:r>
              <a:rPr lang="en-US" altLang="zh-CN"/>
              <a:t>: </a:t>
            </a:r>
            <a:r>
              <a:rPr lang="zh-CN" altLang="en-US"/>
              <a:t>属性值、属性值集合、元组、关系、索引项、整个索引、整个数据库等</a:t>
            </a:r>
          </a:p>
          <a:p>
            <a:pPr lvl="2"/>
            <a:r>
              <a:rPr lang="zh-CN" altLang="en-US"/>
              <a:t>物理单元：页（数据页或索引页）、物理记录等</a:t>
            </a:r>
          </a:p>
          <a:p>
            <a:pPr lvl="1"/>
            <a:r>
              <a:rPr lang="zh-CN" altLang="en-US"/>
              <a:t>封锁对象可以很大也可以很小，对整个数据库加锁或 对某个属性值加锁</a:t>
            </a:r>
          </a:p>
          <a:p>
            <a:pPr lvl="1"/>
            <a:r>
              <a:rPr lang="zh-CN" altLang="en-US"/>
              <a:t>封锁对象的大小称为</a:t>
            </a:r>
            <a:r>
              <a:rPr lang="zh-CN" altLang="en-US">
                <a:solidFill>
                  <a:srgbClr val="0000FF"/>
                </a:solidFill>
              </a:rPr>
              <a:t>封锁的粒度</a:t>
            </a:r>
            <a:r>
              <a:rPr lang="en-US" altLang="zh-CN"/>
              <a:t>(Granularity)</a:t>
            </a:r>
          </a:p>
          <a:p>
            <a:pPr lvl="1"/>
            <a:r>
              <a:rPr lang="zh-CN" altLang="en-US">
                <a:solidFill>
                  <a:srgbClr val="0000FF"/>
                </a:solidFill>
              </a:rPr>
              <a:t>多粒度封锁</a:t>
            </a:r>
            <a:r>
              <a:rPr lang="en-US" altLang="zh-CN"/>
              <a:t>(multiple granularity locking)</a:t>
            </a:r>
            <a:r>
              <a:rPr lang="zh-CN" altLang="en-US"/>
              <a:t>：在一个系统中同时支持多种封锁粒度供不同的事务选择</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110702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2E9EB74-0DC7-4692-8BCC-FA391A9AA281}"/>
              </a:ext>
            </a:extLst>
          </p:cNvPr>
          <p:cNvSpPr>
            <a:spLocks noGrp="1" noChangeArrowheads="1"/>
          </p:cNvSpPr>
          <p:nvPr>
            <p:ph type="sldNum" sz="quarter" idx="10"/>
          </p:nvPr>
        </p:nvSpPr>
        <p:spPr>
          <a:ln/>
        </p:spPr>
        <p:txBody>
          <a:bodyPr/>
          <a:lstStyle>
            <a:lvl1pPr>
              <a:defRPr/>
            </a:lvl1pPr>
          </a:lstStyle>
          <a:p>
            <a:pPr>
              <a:defRPr/>
            </a:pPr>
            <a:fld id="{F983CA4B-034E-47A0-BB31-9A20ADB32C48}" type="slidenum">
              <a:rPr lang="zh-CN" altLang="en-US"/>
              <a:pPr>
                <a:defRPr/>
              </a:pPr>
              <a:t>‹#›</a:t>
            </a:fld>
            <a:endParaRPr lang="en-US" altLang="zh-CN"/>
          </a:p>
        </p:txBody>
      </p:sp>
      <p:sp>
        <p:nvSpPr>
          <p:cNvPr id="5" name="Rectangle 7">
            <a:extLst>
              <a:ext uri="{FF2B5EF4-FFF2-40B4-BE49-F238E27FC236}">
                <a16:creationId xmlns:a16="http://schemas.microsoft.com/office/drawing/2014/main" id="{A6FAD7C7-139B-46A5-BC90-CB7B8788C2F3}"/>
              </a:ext>
            </a:extLst>
          </p:cNvPr>
          <p:cNvSpPr>
            <a:spLocks noGrp="1" noChangeArrowheads="1"/>
          </p:cNvSpPr>
          <p:nvPr>
            <p:ph type="dt" sz="half" idx="11"/>
          </p:nvPr>
        </p:nvSpPr>
        <p:spPr>
          <a:ln/>
        </p:spPr>
        <p:txBody>
          <a:bodyPr/>
          <a:lstStyle>
            <a:lvl1pPr>
              <a:defRPr/>
            </a:lvl1pPr>
          </a:lstStyle>
          <a:p>
            <a:pPr>
              <a:defRPr/>
            </a:pPr>
            <a:fld id="{994C5180-E653-452F-9089-77C8B0D77E6D}" type="datetime1">
              <a:rPr lang="zh-CN" altLang="en-US"/>
              <a:pPr>
                <a:defRPr/>
              </a:pPr>
              <a:t>2023/5/9</a:t>
            </a:fld>
            <a:endParaRPr lang="en-US" altLang="zh-CN" sz="1000"/>
          </a:p>
        </p:txBody>
      </p:sp>
    </p:spTree>
    <p:extLst>
      <p:ext uri="{BB962C8B-B14F-4D97-AF65-F5344CB8AC3E}">
        <p14:creationId xmlns:p14="http://schemas.microsoft.com/office/powerpoint/2010/main" val="32532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378631E-A21E-49B6-AD96-5A4D11998518}"/>
              </a:ext>
            </a:extLst>
          </p:cNvPr>
          <p:cNvSpPr>
            <a:spLocks noGrp="1" noChangeArrowheads="1"/>
          </p:cNvSpPr>
          <p:nvPr>
            <p:ph type="sldNum" sz="quarter" idx="10"/>
          </p:nvPr>
        </p:nvSpPr>
        <p:spPr>
          <a:ln/>
        </p:spPr>
        <p:txBody>
          <a:bodyPr/>
          <a:lstStyle>
            <a:lvl1pPr>
              <a:defRPr/>
            </a:lvl1pPr>
          </a:lstStyle>
          <a:p>
            <a:pPr>
              <a:defRPr/>
            </a:pPr>
            <a:fld id="{4631646B-9CB9-4E2C-99E3-8A4E0CD7EC7E}" type="slidenum">
              <a:rPr lang="zh-CN" altLang="en-US"/>
              <a:pPr>
                <a:defRPr/>
              </a:pPr>
              <a:t>‹#›</a:t>
            </a:fld>
            <a:endParaRPr lang="en-US" altLang="zh-CN"/>
          </a:p>
        </p:txBody>
      </p:sp>
      <p:sp>
        <p:nvSpPr>
          <p:cNvPr id="5" name="Rectangle 7">
            <a:extLst>
              <a:ext uri="{FF2B5EF4-FFF2-40B4-BE49-F238E27FC236}">
                <a16:creationId xmlns:a16="http://schemas.microsoft.com/office/drawing/2014/main" id="{19BC87FA-C33A-4999-A0E3-7E2D56867358}"/>
              </a:ext>
            </a:extLst>
          </p:cNvPr>
          <p:cNvSpPr>
            <a:spLocks noGrp="1" noChangeArrowheads="1"/>
          </p:cNvSpPr>
          <p:nvPr>
            <p:ph type="dt" sz="half" idx="11"/>
          </p:nvPr>
        </p:nvSpPr>
        <p:spPr>
          <a:ln/>
        </p:spPr>
        <p:txBody>
          <a:bodyPr/>
          <a:lstStyle>
            <a:lvl1pPr>
              <a:defRPr/>
            </a:lvl1pPr>
          </a:lstStyle>
          <a:p>
            <a:pPr>
              <a:defRPr/>
            </a:pPr>
            <a:fld id="{B51A79B1-F7DA-4596-8860-A1090A5CFF9F}" type="datetime1">
              <a:rPr lang="zh-CN" altLang="en-US"/>
              <a:pPr>
                <a:defRPr/>
              </a:pPr>
              <a:t>2023/5/9</a:t>
            </a:fld>
            <a:endParaRPr lang="en-US" altLang="zh-CN" sz="1000"/>
          </a:p>
        </p:txBody>
      </p:sp>
    </p:spTree>
    <p:extLst>
      <p:ext uri="{BB962C8B-B14F-4D97-AF65-F5344CB8AC3E}">
        <p14:creationId xmlns:p14="http://schemas.microsoft.com/office/powerpoint/2010/main" val="96073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5E699D86-35AE-4CFC-93A4-85A220AD4A61}"/>
              </a:ext>
            </a:extLst>
          </p:cNvPr>
          <p:cNvSpPr>
            <a:spLocks noGrp="1" noChangeArrowheads="1"/>
          </p:cNvSpPr>
          <p:nvPr>
            <p:ph type="sldNum" sz="quarter" idx="10"/>
          </p:nvPr>
        </p:nvSpPr>
        <p:spPr>
          <a:ln/>
        </p:spPr>
        <p:txBody>
          <a:bodyPr/>
          <a:lstStyle>
            <a:lvl1pPr>
              <a:defRPr/>
            </a:lvl1pPr>
          </a:lstStyle>
          <a:p>
            <a:pPr>
              <a:defRPr/>
            </a:pPr>
            <a:fld id="{E4C4B9E2-EEB9-41E0-826C-2A8B2C0A6B3D}" type="slidenum">
              <a:rPr lang="zh-CN" altLang="en-US"/>
              <a:pPr>
                <a:defRPr/>
              </a:pPr>
              <a:t>‹#›</a:t>
            </a:fld>
            <a:endParaRPr lang="en-US" altLang="zh-CN"/>
          </a:p>
        </p:txBody>
      </p:sp>
      <p:sp>
        <p:nvSpPr>
          <p:cNvPr id="5" name="Rectangle 7">
            <a:extLst>
              <a:ext uri="{FF2B5EF4-FFF2-40B4-BE49-F238E27FC236}">
                <a16:creationId xmlns:a16="http://schemas.microsoft.com/office/drawing/2014/main" id="{1A926992-DC39-4E13-B62A-73FC6D063BE4}"/>
              </a:ext>
            </a:extLst>
          </p:cNvPr>
          <p:cNvSpPr>
            <a:spLocks noGrp="1" noChangeArrowheads="1"/>
          </p:cNvSpPr>
          <p:nvPr>
            <p:ph type="dt" sz="half" idx="11"/>
          </p:nvPr>
        </p:nvSpPr>
        <p:spPr>
          <a:ln/>
        </p:spPr>
        <p:txBody>
          <a:bodyPr/>
          <a:lstStyle>
            <a:lvl1pPr>
              <a:defRPr/>
            </a:lvl1pPr>
          </a:lstStyle>
          <a:p>
            <a:pPr>
              <a:defRPr/>
            </a:pPr>
            <a:fld id="{C9F9A9E9-A39F-4145-BC32-F4F4853A62EB}" type="datetime1">
              <a:rPr lang="zh-CN" altLang="en-US"/>
              <a:pPr>
                <a:defRPr/>
              </a:pPr>
              <a:t>2023/5/9</a:t>
            </a:fld>
            <a:endParaRPr lang="en-US" altLang="zh-CN" sz="1000"/>
          </a:p>
        </p:txBody>
      </p:sp>
    </p:spTree>
    <p:extLst>
      <p:ext uri="{BB962C8B-B14F-4D97-AF65-F5344CB8AC3E}">
        <p14:creationId xmlns:p14="http://schemas.microsoft.com/office/powerpoint/2010/main" val="285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FF54E1E5-D434-4539-A9B6-E291C7E60BF5}"/>
              </a:ext>
            </a:extLst>
          </p:cNvPr>
          <p:cNvSpPr>
            <a:spLocks noGrp="1" noChangeArrowheads="1"/>
          </p:cNvSpPr>
          <p:nvPr>
            <p:ph type="sldNum" sz="quarter" idx="10"/>
          </p:nvPr>
        </p:nvSpPr>
        <p:spPr>
          <a:ln/>
        </p:spPr>
        <p:txBody>
          <a:bodyPr/>
          <a:lstStyle>
            <a:lvl1pPr>
              <a:defRPr/>
            </a:lvl1pPr>
          </a:lstStyle>
          <a:p>
            <a:pPr>
              <a:defRPr/>
            </a:pPr>
            <a:fld id="{215082D8-CD13-4AE6-896B-7AD77847D0D0}" type="slidenum">
              <a:rPr lang="zh-CN" altLang="en-US"/>
              <a:pPr>
                <a:defRPr/>
              </a:pPr>
              <a:t>‹#›</a:t>
            </a:fld>
            <a:endParaRPr lang="en-US" altLang="zh-CN"/>
          </a:p>
        </p:txBody>
      </p:sp>
      <p:sp>
        <p:nvSpPr>
          <p:cNvPr id="5" name="Rectangle 7">
            <a:extLst>
              <a:ext uri="{FF2B5EF4-FFF2-40B4-BE49-F238E27FC236}">
                <a16:creationId xmlns:a16="http://schemas.microsoft.com/office/drawing/2014/main" id="{891478C2-E3F4-4B3E-9BA4-144C0E77B7A4}"/>
              </a:ext>
            </a:extLst>
          </p:cNvPr>
          <p:cNvSpPr>
            <a:spLocks noGrp="1" noChangeArrowheads="1"/>
          </p:cNvSpPr>
          <p:nvPr>
            <p:ph type="dt" sz="half" idx="11"/>
          </p:nvPr>
        </p:nvSpPr>
        <p:spPr>
          <a:ln/>
        </p:spPr>
        <p:txBody>
          <a:bodyPr/>
          <a:lstStyle>
            <a:lvl1pPr>
              <a:defRPr/>
            </a:lvl1pPr>
          </a:lstStyle>
          <a:p>
            <a:pPr>
              <a:defRPr/>
            </a:pPr>
            <a:fld id="{F4BAE1A5-04FF-4E5D-9C73-9462F09EAEC9}" type="datetime1">
              <a:rPr lang="zh-CN" altLang="en-US"/>
              <a:pPr>
                <a:defRPr/>
              </a:pPr>
              <a:t>2023/5/9</a:t>
            </a:fld>
            <a:endParaRPr lang="en-US" altLang="zh-CN" sz="1000"/>
          </a:p>
        </p:txBody>
      </p:sp>
    </p:spTree>
    <p:extLst>
      <p:ext uri="{BB962C8B-B14F-4D97-AF65-F5344CB8AC3E}">
        <p14:creationId xmlns:p14="http://schemas.microsoft.com/office/powerpoint/2010/main" val="381695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9517FDAF-A846-48F3-A452-8C3144FA38A8}"/>
              </a:ext>
            </a:extLst>
          </p:cNvPr>
          <p:cNvSpPr>
            <a:spLocks noGrp="1" noChangeArrowheads="1"/>
          </p:cNvSpPr>
          <p:nvPr>
            <p:ph type="sldNum" sz="quarter" idx="10"/>
          </p:nvPr>
        </p:nvSpPr>
        <p:spPr>
          <a:ln/>
        </p:spPr>
        <p:txBody>
          <a:bodyPr/>
          <a:lstStyle>
            <a:lvl1pPr>
              <a:defRPr/>
            </a:lvl1pPr>
          </a:lstStyle>
          <a:p>
            <a:pPr>
              <a:defRPr/>
            </a:pPr>
            <a:fld id="{1EEAD573-6C83-4269-A953-3FBD0FE187E2}" type="slidenum">
              <a:rPr lang="zh-CN" altLang="en-US"/>
              <a:pPr>
                <a:defRPr/>
              </a:pPr>
              <a:t>‹#›</a:t>
            </a:fld>
            <a:endParaRPr lang="en-US" altLang="zh-CN"/>
          </a:p>
        </p:txBody>
      </p:sp>
      <p:sp>
        <p:nvSpPr>
          <p:cNvPr id="6" name="Rectangle 7">
            <a:extLst>
              <a:ext uri="{FF2B5EF4-FFF2-40B4-BE49-F238E27FC236}">
                <a16:creationId xmlns:a16="http://schemas.microsoft.com/office/drawing/2014/main" id="{5F5AA386-C63D-4305-AD0B-5C684011F8C9}"/>
              </a:ext>
            </a:extLst>
          </p:cNvPr>
          <p:cNvSpPr>
            <a:spLocks noGrp="1" noChangeArrowheads="1"/>
          </p:cNvSpPr>
          <p:nvPr>
            <p:ph type="dt" sz="half" idx="11"/>
          </p:nvPr>
        </p:nvSpPr>
        <p:spPr>
          <a:ln/>
        </p:spPr>
        <p:txBody>
          <a:bodyPr/>
          <a:lstStyle>
            <a:lvl1pPr>
              <a:defRPr/>
            </a:lvl1pPr>
          </a:lstStyle>
          <a:p>
            <a:pPr>
              <a:defRPr/>
            </a:pPr>
            <a:fld id="{14FE3C0D-0519-474B-8764-601C4A825BE4}" type="datetime1">
              <a:rPr lang="zh-CN" altLang="en-US"/>
              <a:pPr>
                <a:defRPr/>
              </a:pPr>
              <a:t>2023/5/9</a:t>
            </a:fld>
            <a:endParaRPr lang="en-US" altLang="zh-CN" sz="1000"/>
          </a:p>
        </p:txBody>
      </p:sp>
    </p:spTree>
    <p:extLst>
      <p:ext uri="{BB962C8B-B14F-4D97-AF65-F5344CB8AC3E}">
        <p14:creationId xmlns:p14="http://schemas.microsoft.com/office/powerpoint/2010/main" val="93587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57F3901E-E95C-43EE-9567-12AE43E60B77}"/>
              </a:ext>
            </a:extLst>
          </p:cNvPr>
          <p:cNvSpPr>
            <a:spLocks noGrp="1" noChangeArrowheads="1"/>
          </p:cNvSpPr>
          <p:nvPr>
            <p:ph type="sldNum" sz="quarter" idx="10"/>
          </p:nvPr>
        </p:nvSpPr>
        <p:spPr>
          <a:ln/>
        </p:spPr>
        <p:txBody>
          <a:bodyPr/>
          <a:lstStyle>
            <a:lvl1pPr>
              <a:defRPr/>
            </a:lvl1pPr>
          </a:lstStyle>
          <a:p>
            <a:pPr>
              <a:defRPr/>
            </a:pPr>
            <a:fld id="{EE8A1577-F1D7-4B3E-B6DD-D543B4E638C2}" type="slidenum">
              <a:rPr lang="zh-CN" altLang="en-US"/>
              <a:pPr>
                <a:defRPr/>
              </a:pPr>
              <a:t>‹#›</a:t>
            </a:fld>
            <a:endParaRPr lang="en-US" altLang="zh-CN"/>
          </a:p>
        </p:txBody>
      </p:sp>
      <p:sp>
        <p:nvSpPr>
          <p:cNvPr id="8" name="Rectangle 7">
            <a:extLst>
              <a:ext uri="{FF2B5EF4-FFF2-40B4-BE49-F238E27FC236}">
                <a16:creationId xmlns:a16="http://schemas.microsoft.com/office/drawing/2014/main" id="{0EF2FE8A-768D-4876-BDD1-A6CC858E639E}"/>
              </a:ext>
            </a:extLst>
          </p:cNvPr>
          <p:cNvSpPr>
            <a:spLocks noGrp="1" noChangeArrowheads="1"/>
          </p:cNvSpPr>
          <p:nvPr>
            <p:ph type="dt" sz="half" idx="11"/>
          </p:nvPr>
        </p:nvSpPr>
        <p:spPr>
          <a:ln/>
        </p:spPr>
        <p:txBody>
          <a:bodyPr/>
          <a:lstStyle>
            <a:lvl1pPr>
              <a:defRPr/>
            </a:lvl1pPr>
          </a:lstStyle>
          <a:p>
            <a:pPr>
              <a:defRPr/>
            </a:pPr>
            <a:fld id="{D12FE322-CB41-4202-BE07-CF423BB882F1}" type="datetime1">
              <a:rPr lang="zh-CN" altLang="en-US"/>
              <a:pPr>
                <a:defRPr/>
              </a:pPr>
              <a:t>2023/5/9</a:t>
            </a:fld>
            <a:endParaRPr lang="en-US" altLang="zh-CN" sz="1000"/>
          </a:p>
        </p:txBody>
      </p:sp>
    </p:spTree>
    <p:extLst>
      <p:ext uri="{BB962C8B-B14F-4D97-AF65-F5344CB8AC3E}">
        <p14:creationId xmlns:p14="http://schemas.microsoft.com/office/powerpoint/2010/main" val="219246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50FC7EA9-4912-4BA7-946E-3D1D3DB5F7B4}"/>
              </a:ext>
            </a:extLst>
          </p:cNvPr>
          <p:cNvSpPr>
            <a:spLocks noGrp="1" noChangeArrowheads="1"/>
          </p:cNvSpPr>
          <p:nvPr>
            <p:ph type="sldNum" sz="quarter" idx="10"/>
          </p:nvPr>
        </p:nvSpPr>
        <p:spPr>
          <a:ln/>
        </p:spPr>
        <p:txBody>
          <a:bodyPr/>
          <a:lstStyle>
            <a:lvl1pPr>
              <a:defRPr/>
            </a:lvl1pPr>
          </a:lstStyle>
          <a:p>
            <a:pPr>
              <a:defRPr/>
            </a:pPr>
            <a:fld id="{FC81D796-0662-4226-9F92-D985C8B34B9B}" type="slidenum">
              <a:rPr lang="zh-CN" altLang="en-US"/>
              <a:pPr>
                <a:defRPr/>
              </a:pPr>
              <a:t>‹#›</a:t>
            </a:fld>
            <a:endParaRPr lang="en-US" altLang="zh-CN"/>
          </a:p>
        </p:txBody>
      </p:sp>
      <p:sp>
        <p:nvSpPr>
          <p:cNvPr id="4" name="Rectangle 7">
            <a:extLst>
              <a:ext uri="{FF2B5EF4-FFF2-40B4-BE49-F238E27FC236}">
                <a16:creationId xmlns:a16="http://schemas.microsoft.com/office/drawing/2014/main" id="{6AB77977-43BD-4511-999C-AF983A51702F}"/>
              </a:ext>
            </a:extLst>
          </p:cNvPr>
          <p:cNvSpPr>
            <a:spLocks noGrp="1" noChangeArrowheads="1"/>
          </p:cNvSpPr>
          <p:nvPr>
            <p:ph type="dt" sz="half" idx="11"/>
          </p:nvPr>
        </p:nvSpPr>
        <p:spPr>
          <a:ln/>
        </p:spPr>
        <p:txBody>
          <a:bodyPr/>
          <a:lstStyle>
            <a:lvl1pPr>
              <a:defRPr/>
            </a:lvl1pPr>
          </a:lstStyle>
          <a:p>
            <a:pPr>
              <a:defRPr/>
            </a:pPr>
            <a:fld id="{6ACA5272-9E63-4F38-ADAF-725EB94007AC}" type="datetime1">
              <a:rPr lang="zh-CN" altLang="en-US"/>
              <a:pPr>
                <a:defRPr/>
              </a:pPr>
              <a:t>2023/5/9</a:t>
            </a:fld>
            <a:endParaRPr lang="en-US" altLang="zh-CN" sz="1000"/>
          </a:p>
        </p:txBody>
      </p:sp>
    </p:spTree>
    <p:extLst>
      <p:ext uri="{BB962C8B-B14F-4D97-AF65-F5344CB8AC3E}">
        <p14:creationId xmlns:p14="http://schemas.microsoft.com/office/powerpoint/2010/main" val="20143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0FBEEBA-C4D8-40D2-9580-2CD290B5C7E6}"/>
              </a:ext>
            </a:extLst>
          </p:cNvPr>
          <p:cNvSpPr>
            <a:spLocks noGrp="1" noChangeArrowheads="1"/>
          </p:cNvSpPr>
          <p:nvPr>
            <p:ph type="sldNum" sz="quarter" idx="10"/>
          </p:nvPr>
        </p:nvSpPr>
        <p:spPr>
          <a:ln/>
        </p:spPr>
        <p:txBody>
          <a:bodyPr/>
          <a:lstStyle>
            <a:lvl1pPr>
              <a:defRPr/>
            </a:lvl1pPr>
          </a:lstStyle>
          <a:p>
            <a:pPr>
              <a:defRPr/>
            </a:pPr>
            <a:fld id="{0EEEB164-0695-473D-8177-21C2AD98ADD3}" type="slidenum">
              <a:rPr lang="zh-CN" altLang="en-US"/>
              <a:pPr>
                <a:defRPr/>
              </a:pPr>
              <a:t>‹#›</a:t>
            </a:fld>
            <a:endParaRPr lang="en-US" altLang="zh-CN"/>
          </a:p>
        </p:txBody>
      </p:sp>
      <p:sp>
        <p:nvSpPr>
          <p:cNvPr id="3" name="Rectangle 7">
            <a:extLst>
              <a:ext uri="{FF2B5EF4-FFF2-40B4-BE49-F238E27FC236}">
                <a16:creationId xmlns:a16="http://schemas.microsoft.com/office/drawing/2014/main" id="{21A8EACD-DD2B-4255-80F5-25AADD7FF039}"/>
              </a:ext>
            </a:extLst>
          </p:cNvPr>
          <p:cNvSpPr>
            <a:spLocks noGrp="1" noChangeArrowheads="1"/>
          </p:cNvSpPr>
          <p:nvPr>
            <p:ph type="dt" sz="half" idx="11"/>
          </p:nvPr>
        </p:nvSpPr>
        <p:spPr>
          <a:ln/>
        </p:spPr>
        <p:txBody>
          <a:bodyPr/>
          <a:lstStyle>
            <a:lvl1pPr>
              <a:defRPr/>
            </a:lvl1pPr>
          </a:lstStyle>
          <a:p>
            <a:pPr>
              <a:defRPr/>
            </a:pPr>
            <a:fld id="{0D160EB9-30BD-41C9-A9B7-16A59420FAC5}" type="datetime1">
              <a:rPr lang="zh-CN" altLang="en-US"/>
              <a:pPr>
                <a:defRPr/>
              </a:pPr>
              <a:t>2023/5/9</a:t>
            </a:fld>
            <a:endParaRPr lang="en-US" altLang="zh-CN" sz="1000"/>
          </a:p>
        </p:txBody>
      </p:sp>
    </p:spTree>
    <p:extLst>
      <p:ext uri="{BB962C8B-B14F-4D97-AF65-F5344CB8AC3E}">
        <p14:creationId xmlns:p14="http://schemas.microsoft.com/office/powerpoint/2010/main" val="253448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0205C7D8-8D01-4935-B64E-0893487171E6}"/>
              </a:ext>
            </a:extLst>
          </p:cNvPr>
          <p:cNvSpPr>
            <a:spLocks noGrp="1" noChangeArrowheads="1"/>
          </p:cNvSpPr>
          <p:nvPr>
            <p:ph type="sldNum" sz="quarter" idx="10"/>
          </p:nvPr>
        </p:nvSpPr>
        <p:spPr>
          <a:ln/>
        </p:spPr>
        <p:txBody>
          <a:bodyPr/>
          <a:lstStyle>
            <a:lvl1pPr>
              <a:defRPr/>
            </a:lvl1pPr>
          </a:lstStyle>
          <a:p>
            <a:pPr>
              <a:defRPr/>
            </a:pPr>
            <a:fld id="{88127B86-9257-424E-8A43-9095C2BCC30D}" type="slidenum">
              <a:rPr lang="zh-CN" altLang="en-US"/>
              <a:pPr>
                <a:defRPr/>
              </a:pPr>
              <a:t>‹#›</a:t>
            </a:fld>
            <a:endParaRPr lang="en-US" altLang="zh-CN"/>
          </a:p>
        </p:txBody>
      </p:sp>
      <p:sp>
        <p:nvSpPr>
          <p:cNvPr id="6" name="Rectangle 7">
            <a:extLst>
              <a:ext uri="{FF2B5EF4-FFF2-40B4-BE49-F238E27FC236}">
                <a16:creationId xmlns:a16="http://schemas.microsoft.com/office/drawing/2014/main" id="{2585F894-2BD3-4CED-BB3F-7AE7054EF725}"/>
              </a:ext>
            </a:extLst>
          </p:cNvPr>
          <p:cNvSpPr>
            <a:spLocks noGrp="1" noChangeArrowheads="1"/>
          </p:cNvSpPr>
          <p:nvPr>
            <p:ph type="dt" sz="half" idx="11"/>
          </p:nvPr>
        </p:nvSpPr>
        <p:spPr>
          <a:ln/>
        </p:spPr>
        <p:txBody>
          <a:bodyPr/>
          <a:lstStyle>
            <a:lvl1pPr>
              <a:defRPr/>
            </a:lvl1pPr>
          </a:lstStyle>
          <a:p>
            <a:pPr>
              <a:defRPr/>
            </a:pPr>
            <a:fld id="{341E49B7-A978-4569-B9A7-6F019613607B}" type="datetime1">
              <a:rPr lang="zh-CN" altLang="en-US"/>
              <a:pPr>
                <a:defRPr/>
              </a:pPr>
              <a:t>2023/5/9</a:t>
            </a:fld>
            <a:endParaRPr lang="en-US" altLang="zh-CN" sz="1000"/>
          </a:p>
        </p:txBody>
      </p:sp>
    </p:spTree>
    <p:extLst>
      <p:ext uri="{BB962C8B-B14F-4D97-AF65-F5344CB8AC3E}">
        <p14:creationId xmlns:p14="http://schemas.microsoft.com/office/powerpoint/2010/main" val="279208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A416EE85-E205-41DF-81EA-F86E020BC8B2}"/>
              </a:ext>
            </a:extLst>
          </p:cNvPr>
          <p:cNvSpPr>
            <a:spLocks noGrp="1" noChangeArrowheads="1"/>
          </p:cNvSpPr>
          <p:nvPr>
            <p:ph type="sldNum" sz="quarter" idx="10"/>
          </p:nvPr>
        </p:nvSpPr>
        <p:spPr>
          <a:ln/>
        </p:spPr>
        <p:txBody>
          <a:bodyPr/>
          <a:lstStyle>
            <a:lvl1pPr>
              <a:defRPr/>
            </a:lvl1pPr>
          </a:lstStyle>
          <a:p>
            <a:pPr>
              <a:defRPr/>
            </a:pPr>
            <a:fld id="{4CF19304-A3C2-4F47-B1F5-297580E2590E}" type="slidenum">
              <a:rPr lang="zh-CN" altLang="en-US"/>
              <a:pPr>
                <a:defRPr/>
              </a:pPr>
              <a:t>‹#›</a:t>
            </a:fld>
            <a:endParaRPr lang="en-US" altLang="zh-CN"/>
          </a:p>
        </p:txBody>
      </p:sp>
      <p:sp>
        <p:nvSpPr>
          <p:cNvPr id="6" name="Rectangle 7">
            <a:extLst>
              <a:ext uri="{FF2B5EF4-FFF2-40B4-BE49-F238E27FC236}">
                <a16:creationId xmlns:a16="http://schemas.microsoft.com/office/drawing/2014/main" id="{86339A23-AE5D-4E1B-9427-07215ECD4989}"/>
              </a:ext>
            </a:extLst>
          </p:cNvPr>
          <p:cNvSpPr>
            <a:spLocks noGrp="1" noChangeArrowheads="1"/>
          </p:cNvSpPr>
          <p:nvPr>
            <p:ph type="dt" sz="half" idx="11"/>
          </p:nvPr>
        </p:nvSpPr>
        <p:spPr>
          <a:ln/>
        </p:spPr>
        <p:txBody>
          <a:bodyPr/>
          <a:lstStyle>
            <a:lvl1pPr>
              <a:defRPr/>
            </a:lvl1pPr>
          </a:lstStyle>
          <a:p>
            <a:pPr>
              <a:defRPr/>
            </a:pPr>
            <a:fld id="{C44F28C0-8AD5-40BA-B2EC-F5499DC12374}" type="datetime1">
              <a:rPr lang="zh-CN" altLang="en-US"/>
              <a:pPr>
                <a:defRPr/>
              </a:pPr>
              <a:t>2023/5/9</a:t>
            </a:fld>
            <a:endParaRPr lang="en-US" altLang="zh-CN" sz="1000"/>
          </a:p>
        </p:txBody>
      </p:sp>
    </p:spTree>
    <p:extLst>
      <p:ext uri="{BB962C8B-B14F-4D97-AF65-F5344CB8AC3E}">
        <p14:creationId xmlns:p14="http://schemas.microsoft.com/office/powerpoint/2010/main" val="69264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F92BD3-BE30-45C3-8172-FE50C8204247}"/>
              </a:ext>
            </a:extLst>
          </p:cNvPr>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96460DDD-AD64-453B-A97E-886CD1DABE2F}"/>
              </a:ext>
            </a:extLst>
          </p:cNvPr>
          <p:cNvSpPr>
            <a:spLocks noChangeArrowheads="1"/>
          </p:cNvSpPr>
          <p:nvPr/>
        </p:nvSpPr>
        <p:spPr bwMode="auto">
          <a:xfrm>
            <a:off x="4852988" y="2967038"/>
            <a:ext cx="196850" cy="650875"/>
          </a:xfrm>
          <a:prstGeom prst="rect">
            <a:avLst/>
          </a:prstGeom>
          <a:noFill/>
          <a:ln>
            <a:noFill/>
          </a:ln>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04452" name="Rectangle 4">
            <a:extLst>
              <a:ext uri="{FF2B5EF4-FFF2-40B4-BE49-F238E27FC236}">
                <a16:creationId xmlns:a16="http://schemas.microsoft.com/office/drawing/2014/main" id="{D139B3A0-CD7C-4CE2-98E4-BB31F7632C90}"/>
              </a:ext>
            </a:extLst>
          </p:cNvPr>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a:extLst>
              <a:ext uri="{FF2B5EF4-FFF2-40B4-BE49-F238E27FC236}">
                <a16:creationId xmlns:a16="http://schemas.microsoft.com/office/drawing/2014/main" id="{BC96A3DA-246F-4668-AF11-2CB72FBFDA1E}"/>
              </a:ext>
            </a:extLst>
          </p:cNvPr>
          <p:cNvSpPr>
            <a:spLocks noGrp="1" noChangeArrowheads="1"/>
          </p:cNvSpPr>
          <p:nvPr>
            <p:ph type="sldNum" sz="quarter" idx="4"/>
          </p:nvPr>
        </p:nvSpPr>
        <p:spPr bwMode="auto">
          <a:xfrm>
            <a:off x="7321550" y="6324600"/>
            <a:ext cx="2501900" cy="527050"/>
          </a:xfrm>
          <a:prstGeom prst="rect">
            <a:avLst/>
          </a:prstGeom>
          <a:noFill/>
          <a:ln>
            <a:noFill/>
          </a:ln>
          <a:effectLst/>
        </p:spPr>
        <p:txBody>
          <a:bodyPr vert="horz" wrap="square" lIns="115646" tIns="57824" rIns="115646" bIns="57824" numCol="1" anchor="t" anchorCtr="0" compatLnSpc="1">
            <a:prstTxWarp prst="textNoShape">
              <a:avLst/>
            </a:prstTxWarp>
          </a:bodyPr>
          <a:lstStyle>
            <a:lvl1pPr algn="r" defTabSz="1157288">
              <a:defRPr sz="2000" smtClean="0"/>
            </a:lvl1pPr>
          </a:lstStyle>
          <a:p>
            <a:pPr>
              <a:defRPr/>
            </a:pPr>
            <a:fld id="{53D2C714-F536-402D-AECC-A9401F068D0F}" type="slidenum">
              <a:rPr lang="zh-CN" altLang="en-US"/>
              <a:pPr>
                <a:defRPr/>
              </a:pPr>
              <a:t>‹#›</a:t>
            </a:fld>
            <a:endParaRPr lang="en-US" altLang="zh-CN"/>
          </a:p>
        </p:txBody>
      </p:sp>
      <p:sp>
        <p:nvSpPr>
          <p:cNvPr id="104455" name="Rectangle 7">
            <a:extLst>
              <a:ext uri="{FF2B5EF4-FFF2-40B4-BE49-F238E27FC236}">
                <a16:creationId xmlns:a16="http://schemas.microsoft.com/office/drawing/2014/main" id="{DA8BDD56-C3AF-4F78-B304-95B951844AFE}"/>
              </a:ext>
            </a:extLst>
          </p:cNvPr>
          <p:cNvSpPr>
            <a:spLocks noGrp="1" noChangeArrowheads="1"/>
          </p:cNvSpPr>
          <p:nvPr>
            <p:ph type="dt" sz="half" idx="2"/>
          </p:nvPr>
        </p:nvSpPr>
        <p:spPr bwMode="auto">
          <a:xfrm>
            <a:off x="14288" y="6350000"/>
            <a:ext cx="2297112" cy="577850"/>
          </a:xfrm>
          <a:prstGeom prst="rect">
            <a:avLst/>
          </a:prstGeom>
          <a:noFill/>
          <a:ln>
            <a:noFill/>
          </a:ln>
          <a:effectLst/>
        </p:spPr>
        <p:txBody>
          <a:bodyPr vert="horz" wrap="square" lIns="115646" tIns="57824" rIns="115646" bIns="57824" numCol="1" anchor="t" anchorCtr="0" compatLnSpc="1">
            <a:prstTxWarp prst="textNoShape">
              <a:avLst/>
            </a:prstTxWarp>
          </a:bodyPr>
          <a:lstStyle>
            <a:lvl1pPr defTabSz="1157288">
              <a:defRPr sz="1800">
                <a:latin typeface="Arial" charset="0"/>
                <a:ea typeface="宋体" pitchFamily="2" charset="-122"/>
              </a:defRPr>
            </a:lvl1pPr>
          </a:lstStyle>
          <a:p>
            <a:pPr>
              <a:defRPr/>
            </a:pPr>
            <a:fld id="{E50CE9A8-C0E4-43CE-A315-4F9CB274DA5D}" type="datetime1">
              <a:rPr lang="zh-CN" altLang="en-US"/>
              <a:pPr>
                <a:defRPr/>
              </a:pPr>
              <a:t>2023/5/9</a:t>
            </a:fld>
            <a:endParaRPr lang="en-US" altLang="zh-CN" sz="1000"/>
          </a:p>
        </p:txBody>
      </p:sp>
    </p:spTree>
  </p:cSld>
  <p:clrMap bg1="lt1" tx1="dk1" bg2="lt2" tx2="dk2" accent1="accent1" accent2="accent2" accent3="accent3" accent4="accent4" accent5="accent5" accent6="accent6" hlink="hlink" folHlink="folHlink"/>
  <p:sldLayoutIdLst>
    <p:sldLayoutId id="2147483745"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anose="05000000000000000000"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anose="05000000000000000000"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5138" name="Rectangle 2">
            <a:extLst>
              <a:ext uri="{FF2B5EF4-FFF2-40B4-BE49-F238E27FC236}">
                <a16:creationId xmlns:a16="http://schemas.microsoft.com/office/drawing/2014/main" id="{31B4094E-3EA8-4A18-A845-68A17A6F8909}"/>
              </a:ext>
            </a:extLst>
          </p:cNvPr>
          <p:cNvSpPr>
            <a:spLocks noGrp="1" noChangeArrowheads="1"/>
          </p:cNvSpPr>
          <p:nvPr>
            <p:ph type="ctrTitle"/>
          </p:nvPr>
        </p:nvSpPr>
        <p:spPr>
          <a:xfrm>
            <a:off x="1042988" y="1925638"/>
            <a:ext cx="8420100" cy="955675"/>
          </a:xfrm>
        </p:spPr>
        <p:txBody>
          <a:bodyPr/>
          <a:lstStyle/>
          <a:p>
            <a:pPr>
              <a:defRPr/>
            </a:pPr>
            <a:r>
              <a:rPr lang="zh-CN" altLang="en-US" sz="6600"/>
              <a:t>第</a:t>
            </a:r>
            <a:r>
              <a:rPr lang="en-US" altLang="zh-CN" sz="6600" dirty="0"/>
              <a:t>9</a:t>
            </a:r>
            <a:r>
              <a:rPr lang="zh-CN" altLang="en-US" sz="6600"/>
              <a:t>章 并发控制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E3A6BC55-DF07-4682-8165-B4960AB6BC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D3BF431-07CA-43A9-B599-2710C79D0796}" type="slidenum">
              <a:rPr lang="zh-CN" altLang="en-US" sz="2000"/>
              <a:pPr/>
              <a:t>10</a:t>
            </a:fld>
            <a:endParaRPr lang="en-US" altLang="zh-CN" sz="2000"/>
          </a:p>
        </p:txBody>
      </p:sp>
      <p:sp>
        <p:nvSpPr>
          <p:cNvPr id="14339" name="日期占位符 4">
            <a:extLst>
              <a:ext uri="{FF2B5EF4-FFF2-40B4-BE49-F238E27FC236}">
                <a16:creationId xmlns:a16="http://schemas.microsoft.com/office/drawing/2014/main" id="{4CD49A7C-D593-4193-867C-23A97369402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7004507-5A7F-41E8-9586-1F3CA27DE3D8}" type="datetime1">
              <a:rPr lang="zh-CN" altLang="en-US" sz="1800" smtClean="0"/>
              <a:pPr/>
              <a:t>2023/5/9</a:t>
            </a:fld>
            <a:endParaRPr lang="en-US" altLang="zh-CN" sz="1000"/>
          </a:p>
        </p:txBody>
      </p:sp>
      <p:sp>
        <p:nvSpPr>
          <p:cNvPr id="2235394" name="Rectangle 2">
            <a:extLst>
              <a:ext uri="{FF2B5EF4-FFF2-40B4-BE49-F238E27FC236}">
                <a16:creationId xmlns:a16="http://schemas.microsoft.com/office/drawing/2014/main" id="{39859CBF-366F-4053-8E37-C09A7E54D0EE}"/>
              </a:ext>
            </a:extLst>
          </p:cNvPr>
          <p:cNvSpPr>
            <a:spLocks noGrp="1" noChangeArrowheads="1"/>
          </p:cNvSpPr>
          <p:nvPr>
            <p:ph type="title"/>
          </p:nvPr>
        </p:nvSpPr>
        <p:spPr/>
        <p:txBody>
          <a:bodyPr/>
          <a:lstStyle/>
          <a:p>
            <a:pPr>
              <a:defRPr/>
            </a:pPr>
            <a:r>
              <a:rPr lang="en-US" altLang="zh-CN"/>
              <a:t>3. </a:t>
            </a:r>
            <a:r>
              <a:rPr lang="zh-CN" altLang="en-US"/>
              <a:t>读“脏”数据</a:t>
            </a:r>
          </a:p>
        </p:txBody>
      </p:sp>
      <p:sp>
        <p:nvSpPr>
          <p:cNvPr id="14341" name="Rectangle 3">
            <a:extLst>
              <a:ext uri="{FF2B5EF4-FFF2-40B4-BE49-F238E27FC236}">
                <a16:creationId xmlns:a16="http://schemas.microsoft.com/office/drawing/2014/main" id="{BE6975BB-0C1B-4831-B09D-3AB408362871}"/>
              </a:ext>
            </a:extLst>
          </p:cNvPr>
          <p:cNvSpPr>
            <a:spLocks noGrp="1" noChangeArrowheads="1"/>
          </p:cNvSpPr>
          <p:nvPr>
            <p:ph type="body" idx="1"/>
          </p:nvPr>
        </p:nvSpPr>
        <p:spPr>
          <a:xfrm>
            <a:off x="650875" y="1143000"/>
            <a:ext cx="8820150" cy="2219325"/>
          </a:xfrm>
        </p:spPr>
        <p:txBody>
          <a:bodyPr/>
          <a:lstStyle/>
          <a:p>
            <a:pPr marL="342900" indent="-342900" algn="just" defTabSz="914400"/>
            <a:r>
              <a:rPr lang="zh-CN" altLang="en-US"/>
              <a:t>事务</a:t>
            </a:r>
            <a:r>
              <a:rPr lang="en-US" altLang="zh-CN"/>
              <a:t>1</a:t>
            </a:r>
            <a:r>
              <a:rPr lang="zh-CN" altLang="en-US"/>
              <a:t>修改某一数据，并将其写回磁盘</a:t>
            </a:r>
          </a:p>
          <a:p>
            <a:pPr marL="342900" indent="-342900" algn="just" defTabSz="914400"/>
            <a:r>
              <a:rPr lang="zh-CN" altLang="en-US"/>
              <a:t>事务</a:t>
            </a:r>
            <a:r>
              <a:rPr lang="en-US" altLang="zh-CN"/>
              <a:t>2</a:t>
            </a:r>
            <a:r>
              <a:rPr lang="zh-CN" altLang="en-US"/>
              <a:t>读取同一数据后</a:t>
            </a:r>
            <a:r>
              <a:rPr lang="en-US" altLang="zh-CN"/>
              <a:t>,</a:t>
            </a:r>
            <a:r>
              <a:rPr lang="zh-CN" altLang="en-US"/>
              <a:t>事务</a:t>
            </a:r>
            <a:r>
              <a:rPr lang="en-US" altLang="zh-CN"/>
              <a:t>1</a:t>
            </a:r>
            <a:r>
              <a:rPr lang="zh-CN" altLang="en-US"/>
              <a:t>由于某种原因被撤消，这时事务</a:t>
            </a:r>
            <a:r>
              <a:rPr lang="en-US" altLang="zh-CN"/>
              <a:t>1</a:t>
            </a:r>
            <a:r>
              <a:rPr lang="zh-CN" altLang="en-US"/>
              <a:t>已修改过的数据恢复原值</a:t>
            </a:r>
          </a:p>
          <a:p>
            <a:pPr marL="342900" indent="-342900" algn="just" defTabSz="914400"/>
            <a:r>
              <a:rPr lang="zh-CN" altLang="en-US"/>
              <a:t>事务</a:t>
            </a:r>
            <a:r>
              <a:rPr lang="en-US" altLang="zh-CN"/>
              <a:t>2</a:t>
            </a:r>
            <a:r>
              <a:rPr lang="zh-CN" altLang="en-US"/>
              <a:t>读到的数据就与数据库中的数据不一致，是不正确的数据，又称为“脏”数据。</a:t>
            </a:r>
          </a:p>
        </p:txBody>
      </p:sp>
      <p:grpSp>
        <p:nvGrpSpPr>
          <p:cNvPr id="14342" name="Group 6">
            <a:extLst>
              <a:ext uri="{FF2B5EF4-FFF2-40B4-BE49-F238E27FC236}">
                <a16:creationId xmlns:a16="http://schemas.microsoft.com/office/drawing/2014/main" id="{079BEB42-0BBE-4A17-82F2-BCD3F593E7DC}"/>
              </a:ext>
            </a:extLst>
          </p:cNvPr>
          <p:cNvGrpSpPr>
            <a:grpSpLocks/>
          </p:cNvGrpSpPr>
          <p:nvPr/>
        </p:nvGrpSpPr>
        <p:grpSpPr bwMode="auto">
          <a:xfrm>
            <a:off x="2649538" y="3500438"/>
            <a:ext cx="3959225" cy="3211512"/>
            <a:chOff x="1344" y="1104"/>
            <a:chExt cx="2016" cy="2187"/>
          </a:xfrm>
        </p:grpSpPr>
        <p:sp>
          <p:nvSpPr>
            <p:cNvPr id="14343" name="Rectangle 7">
              <a:extLst>
                <a:ext uri="{FF2B5EF4-FFF2-40B4-BE49-F238E27FC236}">
                  <a16:creationId xmlns:a16="http://schemas.microsoft.com/office/drawing/2014/main" id="{5B45F5A2-5B11-4715-8202-83C0C935E3B8}"/>
                </a:ext>
              </a:extLst>
            </p:cNvPr>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C=200</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14344" name="Rectangle 8">
              <a:extLst>
                <a:ext uri="{FF2B5EF4-FFF2-40B4-BE49-F238E27FC236}">
                  <a16:creationId xmlns:a16="http://schemas.microsoft.com/office/drawing/2014/main" id="{268154F8-075D-4611-8BB6-87FE5D2A4A5F}"/>
                </a:ext>
              </a:extLst>
            </p:cNvPr>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a:latin typeface="Times New Roman" panose="02020603050405020304" pitchFamily="18" charset="0"/>
                </a:rPr>
                <a:t>C=100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C←C*2</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C</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   </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ROLLBACK</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a:t>
              </a:r>
              <a:r>
                <a:rPr lang="zh-CN" altLang="en-US">
                  <a:latin typeface="Times New Roman" panose="02020603050405020304" pitchFamily="18" charset="0"/>
                </a:rPr>
                <a:t>恢复为</a:t>
              </a:r>
              <a:r>
                <a:rPr lang="en-US" altLang="zh-CN">
                  <a:latin typeface="Times New Roman" panose="02020603050405020304" pitchFamily="18" charset="0"/>
                </a:rPr>
                <a:t>100</a:t>
              </a:r>
            </a:p>
          </p:txBody>
        </p:sp>
        <p:sp>
          <p:nvSpPr>
            <p:cNvPr id="14345" name="Rectangle 9">
              <a:extLst>
                <a:ext uri="{FF2B5EF4-FFF2-40B4-BE49-F238E27FC236}">
                  <a16:creationId xmlns:a16="http://schemas.microsoft.com/office/drawing/2014/main" id="{6C1A82F3-D739-4E44-946E-A37036D4A63D}"/>
                </a:ext>
              </a:extLst>
            </p:cNvPr>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4346" name="Rectangle 10">
              <a:extLst>
                <a:ext uri="{FF2B5EF4-FFF2-40B4-BE49-F238E27FC236}">
                  <a16:creationId xmlns:a16="http://schemas.microsoft.com/office/drawing/2014/main" id="{FD778C05-26AE-434C-B039-8B9818845AD5}"/>
                </a:ext>
              </a:extLst>
            </p:cNvPr>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4347" name="Line 11">
              <a:extLst>
                <a:ext uri="{FF2B5EF4-FFF2-40B4-BE49-F238E27FC236}">
                  <a16:creationId xmlns:a16="http://schemas.microsoft.com/office/drawing/2014/main" id="{9760D30B-33BD-4453-8AF0-C2EC2F011A64}"/>
                </a:ext>
              </a:extLst>
            </p:cNvPr>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48" name="Line 12">
              <a:extLst>
                <a:ext uri="{FF2B5EF4-FFF2-40B4-BE49-F238E27FC236}">
                  <a16:creationId xmlns:a16="http://schemas.microsoft.com/office/drawing/2014/main" id="{190AAEDD-D364-47D5-965E-C0641722D9C2}"/>
                </a:ext>
              </a:extLst>
            </p:cNvPr>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49" name="Line 13">
              <a:extLst>
                <a:ext uri="{FF2B5EF4-FFF2-40B4-BE49-F238E27FC236}">
                  <a16:creationId xmlns:a16="http://schemas.microsoft.com/office/drawing/2014/main" id="{048F438E-6A48-4B59-BCEE-734B41AC1676}"/>
                </a:ext>
              </a:extLst>
            </p:cNvPr>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0" name="Line 14">
              <a:extLst>
                <a:ext uri="{FF2B5EF4-FFF2-40B4-BE49-F238E27FC236}">
                  <a16:creationId xmlns:a16="http://schemas.microsoft.com/office/drawing/2014/main" id="{5946F9EE-0215-4845-990C-5ECFEDBEAC96}"/>
                </a:ext>
              </a:extLst>
            </p:cNvPr>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1" name="Line 15">
              <a:extLst>
                <a:ext uri="{FF2B5EF4-FFF2-40B4-BE49-F238E27FC236}">
                  <a16:creationId xmlns:a16="http://schemas.microsoft.com/office/drawing/2014/main" id="{1D133281-5AD7-41FB-A267-3FE7C88A092D}"/>
                </a:ext>
              </a:extLst>
            </p:cNvPr>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2" name="Line 16">
              <a:extLst>
                <a:ext uri="{FF2B5EF4-FFF2-40B4-BE49-F238E27FC236}">
                  <a16:creationId xmlns:a16="http://schemas.microsoft.com/office/drawing/2014/main" id="{173853EF-728C-4DF5-94B4-E292E3049659}"/>
                </a:ext>
              </a:extLst>
            </p:cNvPr>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76AD698F-08BB-45AC-845F-CF867D10516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C1789B-0584-4726-A5DC-79AF91F9964E}" type="slidenum">
              <a:rPr lang="zh-CN" altLang="en-US" sz="2000"/>
              <a:pPr/>
              <a:t>11</a:t>
            </a:fld>
            <a:endParaRPr lang="en-US" altLang="zh-CN" sz="2000"/>
          </a:p>
        </p:txBody>
      </p:sp>
      <p:sp>
        <p:nvSpPr>
          <p:cNvPr id="15363" name="日期占位符 4">
            <a:extLst>
              <a:ext uri="{FF2B5EF4-FFF2-40B4-BE49-F238E27FC236}">
                <a16:creationId xmlns:a16="http://schemas.microsoft.com/office/drawing/2014/main" id="{2426534B-C7B7-4767-9DB8-FB0B5AC799F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9A986D-293E-438C-863D-37524780D7DD}" type="datetime1">
              <a:rPr lang="zh-CN" altLang="en-US" sz="1800" smtClean="0"/>
              <a:pPr/>
              <a:t>2023/5/9</a:t>
            </a:fld>
            <a:endParaRPr lang="en-US" altLang="zh-CN" sz="1000"/>
          </a:p>
        </p:txBody>
      </p:sp>
      <p:sp>
        <p:nvSpPr>
          <p:cNvPr id="2332674" name="Rectangle 2">
            <a:extLst>
              <a:ext uri="{FF2B5EF4-FFF2-40B4-BE49-F238E27FC236}">
                <a16:creationId xmlns:a16="http://schemas.microsoft.com/office/drawing/2014/main" id="{F78513FF-5E6E-40AB-B7B5-85581F82D839}"/>
              </a:ext>
            </a:extLst>
          </p:cNvPr>
          <p:cNvSpPr>
            <a:spLocks noGrp="1" noChangeArrowheads="1"/>
          </p:cNvSpPr>
          <p:nvPr>
            <p:ph type="title"/>
          </p:nvPr>
        </p:nvSpPr>
        <p:spPr>
          <a:xfrm>
            <a:off x="650875" y="311150"/>
            <a:ext cx="8820150" cy="603250"/>
          </a:xfrm>
        </p:spPr>
        <p:txBody>
          <a:bodyPr/>
          <a:lstStyle/>
          <a:p>
            <a:pPr>
              <a:defRPr/>
            </a:pPr>
            <a:r>
              <a:rPr lang="en-US" altLang="zh-CN" sz="4400"/>
              <a:t>9.1 并发事务运行存在的异常问题</a:t>
            </a:r>
            <a:endParaRPr lang="zh-CN" altLang="en-US" sz="4400"/>
          </a:p>
        </p:txBody>
      </p:sp>
      <p:sp>
        <p:nvSpPr>
          <p:cNvPr id="15365" name="Rectangle 3">
            <a:extLst>
              <a:ext uri="{FF2B5EF4-FFF2-40B4-BE49-F238E27FC236}">
                <a16:creationId xmlns:a16="http://schemas.microsoft.com/office/drawing/2014/main" id="{1CBFE3BF-AE17-4185-B239-5D18E5C57D23}"/>
              </a:ext>
            </a:extLst>
          </p:cNvPr>
          <p:cNvSpPr>
            <a:spLocks noGrp="1" noChangeArrowheads="1"/>
          </p:cNvSpPr>
          <p:nvPr>
            <p:ph type="body" idx="1"/>
          </p:nvPr>
        </p:nvSpPr>
        <p:spPr>
          <a:xfrm>
            <a:off x="650875" y="1143000"/>
            <a:ext cx="8820150" cy="5207000"/>
          </a:xfrm>
        </p:spPr>
        <p:txBody>
          <a:bodyPr/>
          <a:lstStyle/>
          <a:p>
            <a:pPr algn="just"/>
            <a:r>
              <a:rPr lang="zh-CN" altLang="en-US"/>
              <a:t>并发操作带来的数据不一致性</a:t>
            </a:r>
          </a:p>
          <a:p>
            <a:pPr lvl="1" algn="just"/>
            <a:r>
              <a:rPr lang="zh-CN" altLang="en-US"/>
              <a:t>丢失更新（</a:t>
            </a:r>
            <a:r>
              <a:rPr lang="en-US" altLang="zh-CN"/>
              <a:t>lost update</a:t>
            </a:r>
            <a:r>
              <a:rPr lang="zh-CN" altLang="en-US"/>
              <a:t>）</a:t>
            </a:r>
          </a:p>
          <a:p>
            <a:pPr lvl="1" algn="just"/>
            <a:r>
              <a:rPr lang="zh-CN" altLang="en-US"/>
              <a:t>不可重复读</a:t>
            </a:r>
            <a:r>
              <a:rPr lang="en-US" altLang="zh-CN"/>
              <a:t>(non-repeatable read)</a:t>
            </a:r>
          </a:p>
          <a:p>
            <a:pPr lvl="1" algn="just"/>
            <a:r>
              <a:rPr lang="zh-CN" altLang="en-US"/>
              <a:t>读“脏”数据</a:t>
            </a:r>
            <a:r>
              <a:rPr lang="en-US" altLang="zh-CN"/>
              <a:t>(dirty read)</a:t>
            </a:r>
          </a:p>
          <a:p>
            <a:pPr>
              <a:spcBef>
                <a:spcPct val="20000"/>
              </a:spcBef>
            </a:pPr>
            <a:r>
              <a:rPr lang="zh-CN" altLang="en-US"/>
              <a:t>这种数据库的不一致性是由并发操作引起的，主要原因是</a:t>
            </a:r>
            <a:r>
              <a:rPr lang="zh-CN" altLang="en-US">
                <a:solidFill>
                  <a:srgbClr val="0000FF"/>
                </a:solidFill>
              </a:rPr>
              <a:t>并发操作破坏了事务的隔离性</a:t>
            </a:r>
          </a:p>
          <a:p>
            <a:pPr lvl="1" algn="just"/>
            <a:r>
              <a:rPr lang="zh-CN" altLang="en-US"/>
              <a:t>并发控制机制</a:t>
            </a:r>
            <a:r>
              <a:rPr lang="zh-CN" altLang="en-US">
                <a:solidFill>
                  <a:srgbClr val="0000FF"/>
                </a:solidFill>
              </a:rPr>
              <a:t>要用正确的方式调度并发操作</a:t>
            </a:r>
            <a:r>
              <a:rPr lang="en-US" altLang="zh-CN">
                <a:solidFill>
                  <a:srgbClr val="0000FF"/>
                </a:solidFill>
              </a:rPr>
              <a:t>,</a:t>
            </a:r>
            <a:r>
              <a:rPr lang="zh-CN" altLang="en-US">
                <a:solidFill>
                  <a:srgbClr val="0000FF"/>
                </a:solidFill>
              </a:rPr>
              <a:t>使一个用户事务的执行不受其他事务的干扰，避免造成数据的不一致性 </a:t>
            </a:r>
          </a:p>
          <a:p>
            <a:pPr lvl="2" algn="just"/>
            <a:r>
              <a:rPr lang="zh-CN" altLang="en-US"/>
              <a:t>保证事务的隔离性</a:t>
            </a:r>
          </a:p>
          <a:p>
            <a:pPr lvl="2" algn="just"/>
            <a:r>
              <a:rPr lang="zh-CN" altLang="en-US"/>
              <a:t>保证数据库的一致性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B5B4F7B1-B134-46B6-A433-693DC6A1ECE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9BF4764-BFDD-4A49-BA3F-616F137F24B1}" type="slidenum">
              <a:rPr lang="zh-CN" altLang="en-US" sz="2000"/>
              <a:pPr/>
              <a:t>12</a:t>
            </a:fld>
            <a:endParaRPr lang="en-US" altLang="zh-CN" sz="2000"/>
          </a:p>
        </p:txBody>
      </p:sp>
      <p:sp>
        <p:nvSpPr>
          <p:cNvPr id="17411" name="日期占位符 4">
            <a:extLst>
              <a:ext uri="{FF2B5EF4-FFF2-40B4-BE49-F238E27FC236}">
                <a16:creationId xmlns:a16="http://schemas.microsoft.com/office/drawing/2014/main" id="{DD2976E7-472D-4EAA-8FF5-8F6FE513E1C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CA0B2C1-C1F4-4C28-8BDE-74434F5058F5}" type="datetime1">
              <a:rPr lang="zh-CN" altLang="en-US" sz="1800" smtClean="0"/>
              <a:pPr/>
              <a:t>2023/5/9</a:t>
            </a:fld>
            <a:endParaRPr lang="en-US" altLang="zh-CN" sz="1000"/>
          </a:p>
        </p:txBody>
      </p:sp>
      <p:sp>
        <p:nvSpPr>
          <p:cNvPr id="2356226" name="Rectangle 2">
            <a:extLst>
              <a:ext uri="{FF2B5EF4-FFF2-40B4-BE49-F238E27FC236}">
                <a16:creationId xmlns:a16="http://schemas.microsoft.com/office/drawing/2014/main" id="{926199D3-FCF2-4622-B822-5C4B81F13036}"/>
              </a:ext>
            </a:extLst>
          </p:cNvPr>
          <p:cNvSpPr>
            <a:spLocks noGrp="1" noChangeArrowheads="1"/>
          </p:cNvSpPr>
          <p:nvPr>
            <p:ph type="title"/>
          </p:nvPr>
        </p:nvSpPr>
        <p:spPr/>
        <p:txBody>
          <a:bodyPr/>
          <a:lstStyle/>
          <a:p>
            <a:pPr>
              <a:defRPr/>
            </a:pPr>
            <a:r>
              <a:rPr lang="zh-CN" altLang="en-US" sz="4700"/>
              <a:t>第</a:t>
            </a:r>
            <a:r>
              <a:rPr lang="en-US" altLang="zh-CN" sz="4700"/>
              <a:t>9</a:t>
            </a:r>
            <a:r>
              <a:rPr lang="zh-CN" altLang="en-US" sz="4700"/>
              <a:t>章 </a:t>
            </a:r>
            <a:r>
              <a:rPr lang="zh-CN" altLang="en-US">
                <a:latin typeface="宋体" pitchFamily="2" charset="-122"/>
              </a:rPr>
              <a:t>并发控制</a:t>
            </a:r>
          </a:p>
        </p:txBody>
      </p:sp>
      <p:sp>
        <p:nvSpPr>
          <p:cNvPr id="17413" name="Rectangle 3">
            <a:extLst>
              <a:ext uri="{FF2B5EF4-FFF2-40B4-BE49-F238E27FC236}">
                <a16:creationId xmlns:a16="http://schemas.microsoft.com/office/drawing/2014/main" id="{881673D3-DF95-4A18-AA58-E3A4825AB801}"/>
              </a:ext>
            </a:extLst>
          </p:cNvPr>
          <p:cNvSpPr>
            <a:spLocks noGrp="1" noChangeArrowheads="1"/>
          </p:cNvSpPr>
          <p:nvPr>
            <p:ph type="body" idx="1"/>
          </p:nvPr>
        </p:nvSpPr>
        <p:spPr>
          <a:xfrm>
            <a:off x="650875" y="1143000"/>
            <a:ext cx="8820150" cy="4800600"/>
          </a:xfrm>
        </p:spPr>
        <p:txBody>
          <a:bodyPr/>
          <a:lstStyle/>
          <a:p>
            <a:pPr marL="342900" indent="-342900" defTabSz="914400">
              <a:lnSpc>
                <a:spcPct val="125000"/>
              </a:lnSpc>
              <a:spcBef>
                <a:spcPct val="0"/>
              </a:spcBef>
            </a:pPr>
            <a:r>
              <a:rPr lang="en-US" altLang="zh-CN"/>
              <a:t>9.1	并发事务运行存在的异常问题</a:t>
            </a:r>
          </a:p>
          <a:p>
            <a:pPr marL="342900" indent="-342900" defTabSz="914400">
              <a:lnSpc>
                <a:spcPct val="125000"/>
              </a:lnSpc>
              <a:spcBef>
                <a:spcPct val="0"/>
              </a:spcBef>
            </a:pPr>
            <a:r>
              <a:rPr lang="en-US" altLang="zh-CN">
                <a:solidFill>
                  <a:srgbClr val="0000FF"/>
                </a:solidFill>
              </a:rPr>
              <a:t>9.2	并发调度的可串行性</a:t>
            </a:r>
          </a:p>
          <a:p>
            <a:pPr marL="342900" indent="-342900" defTabSz="914400">
              <a:lnSpc>
                <a:spcPct val="125000"/>
              </a:lnSpc>
              <a:spcBef>
                <a:spcPct val="0"/>
              </a:spcBef>
            </a:pPr>
            <a:r>
              <a:rPr lang="en-US" altLang="zh-CN"/>
              <a:t>9.3	基于封锁的并发控制技术</a:t>
            </a:r>
          </a:p>
          <a:p>
            <a:pPr marL="342900" indent="-342900" defTabSz="914400">
              <a:lnSpc>
                <a:spcPct val="125000"/>
              </a:lnSpc>
              <a:spcBef>
                <a:spcPct val="0"/>
              </a:spcBef>
            </a:pPr>
            <a:r>
              <a:rPr lang="en-US" altLang="zh-CN"/>
              <a:t>9.4	多粒度封锁</a:t>
            </a:r>
          </a:p>
          <a:p>
            <a:pPr marL="342900" indent="-342900" defTabSz="914400">
              <a:lnSpc>
                <a:spcPct val="125000"/>
              </a:lnSpc>
              <a:spcBef>
                <a:spcPct val="0"/>
              </a:spcBef>
            </a:pPr>
            <a:r>
              <a:rPr lang="en-US" altLang="zh-CN">
                <a:solidFill>
                  <a:srgbClr val="666699"/>
                </a:solidFill>
              </a:rPr>
              <a:t>9.5	基于时间戳协议的并发控制</a:t>
            </a:r>
          </a:p>
          <a:p>
            <a:pPr marL="342900" indent="-342900" defTabSz="914400">
              <a:lnSpc>
                <a:spcPct val="125000"/>
              </a:lnSpc>
              <a:spcBef>
                <a:spcPct val="0"/>
              </a:spcBef>
            </a:pPr>
            <a:r>
              <a:rPr lang="en-US" altLang="zh-CN">
                <a:solidFill>
                  <a:srgbClr val="666699"/>
                </a:solidFill>
              </a:rPr>
              <a:t>9.6	基于有效性确认的并发控制</a:t>
            </a:r>
          </a:p>
          <a:p>
            <a:pPr marL="342900" indent="-342900" defTabSz="914400">
              <a:lnSpc>
                <a:spcPct val="125000"/>
              </a:lnSpc>
              <a:spcBef>
                <a:spcPct val="0"/>
              </a:spcBef>
            </a:pPr>
            <a:r>
              <a:rPr lang="en-US" altLang="zh-CN">
                <a:solidFill>
                  <a:schemeClr val="accent1"/>
                </a:solidFill>
              </a:rPr>
              <a:t>9.7	插入与删除操作对并发控制的影响</a:t>
            </a:r>
          </a:p>
          <a:p>
            <a:pPr marL="342900" indent="-342900" defTabSz="914400">
              <a:lnSpc>
                <a:spcPct val="125000"/>
              </a:lnSpc>
              <a:spcBef>
                <a:spcPct val="0"/>
              </a:spcBef>
            </a:pPr>
            <a:r>
              <a:rPr lang="en-US" altLang="zh-CN"/>
              <a:t>9.8	SQL Server中的并发控制</a:t>
            </a:r>
          </a:p>
          <a:p>
            <a:pPr marL="342900" indent="-342900" defTabSz="914400">
              <a:lnSpc>
                <a:spcPct val="125000"/>
              </a:lnSpc>
              <a:spcBef>
                <a:spcPct val="0"/>
              </a:spcBef>
            </a:pPr>
            <a:r>
              <a:rPr lang="en-US" altLang="zh-CN"/>
              <a:t>9.9	小结</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BAC5BD3-D288-410D-ADF7-7DDEFF2D32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B8A9B7-669D-496F-8D58-438B1C01833A}" type="slidenum">
              <a:rPr lang="zh-CN" altLang="en-US" sz="2000"/>
              <a:pPr/>
              <a:t>13</a:t>
            </a:fld>
            <a:endParaRPr lang="en-US" altLang="zh-CN" sz="2000"/>
          </a:p>
        </p:txBody>
      </p:sp>
      <p:sp>
        <p:nvSpPr>
          <p:cNvPr id="18435" name="日期占位符 4">
            <a:extLst>
              <a:ext uri="{FF2B5EF4-FFF2-40B4-BE49-F238E27FC236}">
                <a16:creationId xmlns:a16="http://schemas.microsoft.com/office/drawing/2014/main" id="{07AE5ACF-8CB6-4AEE-9A8D-48A7C885015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CB7C2B-AF41-49FD-9660-DE7E6FC4AD66}" type="datetime1">
              <a:rPr lang="zh-CN" altLang="en-US" sz="1800" smtClean="0"/>
              <a:pPr/>
              <a:t>2023/5/9</a:t>
            </a:fld>
            <a:endParaRPr lang="en-US" altLang="zh-CN" sz="1000"/>
          </a:p>
        </p:txBody>
      </p:sp>
      <p:sp>
        <p:nvSpPr>
          <p:cNvPr id="2281474" name="Rectangle 2">
            <a:extLst>
              <a:ext uri="{FF2B5EF4-FFF2-40B4-BE49-F238E27FC236}">
                <a16:creationId xmlns:a16="http://schemas.microsoft.com/office/drawing/2014/main" id="{5EA9DFF3-2960-4BA1-A4CA-8749BD8DCA02}"/>
              </a:ext>
            </a:extLst>
          </p:cNvPr>
          <p:cNvSpPr>
            <a:spLocks noGrp="1" noChangeArrowheads="1"/>
          </p:cNvSpPr>
          <p:nvPr>
            <p:ph type="title"/>
          </p:nvPr>
        </p:nvSpPr>
        <p:spPr/>
        <p:txBody>
          <a:bodyPr/>
          <a:lstStyle/>
          <a:p>
            <a:pPr>
              <a:defRPr/>
            </a:pPr>
            <a:r>
              <a:rPr lang="en-US" altLang="en-US"/>
              <a:t>9.2</a:t>
            </a:r>
            <a:r>
              <a:rPr lang="en-US" altLang="zh-CN"/>
              <a:t> </a:t>
            </a:r>
            <a:r>
              <a:rPr lang="en-US" altLang="en-US"/>
              <a:t>并发调度的可串行性</a:t>
            </a:r>
            <a:endParaRPr lang="zh-CN" altLang="en-US"/>
          </a:p>
        </p:txBody>
      </p:sp>
      <p:sp>
        <p:nvSpPr>
          <p:cNvPr id="2281475" name="Rectangle 3">
            <a:extLst>
              <a:ext uri="{FF2B5EF4-FFF2-40B4-BE49-F238E27FC236}">
                <a16:creationId xmlns:a16="http://schemas.microsoft.com/office/drawing/2014/main" id="{5DFD9D21-F699-4A99-B0DC-1A17C722EAD7}"/>
              </a:ext>
            </a:extLst>
          </p:cNvPr>
          <p:cNvSpPr>
            <a:spLocks noGrp="1" noChangeArrowheads="1"/>
          </p:cNvSpPr>
          <p:nvPr>
            <p:ph type="body" idx="1"/>
          </p:nvPr>
        </p:nvSpPr>
        <p:spPr>
          <a:xfrm>
            <a:off x="488950" y="1101725"/>
            <a:ext cx="8982075" cy="5422900"/>
          </a:xfrm>
        </p:spPr>
        <p:txBody>
          <a:bodyPr/>
          <a:lstStyle/>
          <a:p>
            <a:pPr lvl="1">
              <a:spcBef>
                <a:spcPct val="20000"/>
              </a:spcBef>
              <a:defRPr/>
            </a:pPr>
            <a:r>
              <a:rPr lang="zh-CN" altLang="en-US" dirty="0"/>
              <a:t>计算机系统对并行事务中并行操作的调度是随机的，而不同的调度可能会产生不同的结果。</a:t>
            </a:r>
          </a:p>
          <a:p>
            <a:pPr lvl="1">
              <a:spcBef>
                <a:spcPct val="20000"/>
              </a:spcBef>
              <a:defRPr/>
            </a:pPr>
            <a:r>
              <a:rPr lang="zh-CN" altLang="en-US" dirty="0">
                <a:solidFill>
                  <a:srgbClr val="0000FF"/>
                </a:solidFill>
              </a:rPr>
              <a:t>将所有事务串行起来的调度策略是正确的调度策略</a:t>
            </a:r>
            <a:r>
              <a:rPr lang="zh-CN" altLang="en-US" dirty="0"/>
              <a:t>。</a:t>
            </a:r>
          </a:p>
          <a:p>
            <a:pPr lvl="1">
              <a:spcBef>
                <a:spcPct val="20000"/>
              </a:spcBef>
              <a:defRPr/>
            </a:pPr>
            <a:r>
              <a:rPr lang="zh-CN" altLang="en-US" dirty="0"/>
              <a:t>如果一个事务运行过程中没有其他事务在同时运行，也就是说它没有受到其他事务的干扰，那么就可以认为该事务的运行结果是正常的或者预想的</a:t>
            </a:r>
          </a:p>
          <a:p>
            <a:pPr lvl="1">
              <a:spcBef>
                <a:spcPct val="20000"/>
              </a:spcBef>
              <a:defRPr/>
            </a:pPr>
            <a:r>
              <a:rPr lang="zh-CN" altLang="en-US" dirty="0">
                <a:solidFill>
                  <a:srgbClr val="0000FF"/>
                </a:solidFill>
              </a:rPr>
              <a:t>以不同的顺序串行执行事务也有可能会产生不同的结果</a:t>
            </a:r>
            <a:r>
              <a:rPr lang="en-US" altLang="zh-CN" dirty="0"/>
              <a:t>,</a:t>
            </a:r>
            <a:r>
              <a:rPr lang="zh-CN" altLang="en-US" dirty="0"/>
              <a:t>但由于不会将数据库置于不一致状态，所以</a:t>
            </a:r>
            <a:r>
              <a:rPr lang="zh-CN" altLang="en-US" dirty="0">
                <a:solidFill>
                  <a:srgbClr val="0000FF"/>
                </a:solidFill>
              </a:rPr>
              <a:t>都可以认为是正确的</a:t>
            </a:r>
            <a:r>
              <a:rPr lang="zh-CN" altLang="en-US" dirty="0"/>
              <a:t>。</a:t>
            </a:r>
          </a:p>
          <a:p>
            <a:pPr>
              <a:spcBef>
                <a:spcPct val="20000"/>
              </a:spcBef>
              <a:defRPr/>
            </a:pPr>
            <a:r>
              <a:rPr lang="zh-CN" altLang="en-US" dirty="0"/>
              <a:t>定义</a:t>
            </a:r>
            <a:r>
              <a:rPr lang="en-US" altLang="zh-CN" dirty="0"/>
              <a:t>9.1 </a:t>
            </a:r>
            <a:r>
              <a:rPr lang="zh-CN" altLang="en-US" dirty="0"/>
              <a:t>多个事务的并发执行是正确的，当且仅当并发执行的结果与这些事务按某一串行顺序执行的结果相同</a:t>
            </a:r>
            <a:r>
              <a:rPr lang="en-US" altLang="zh-CN" dirty="0"/>
              <a:t>,</a:t>
            </a:r>
            <a:r>
              <a:rPr lang="zh-CN" altLang="en-US" dirty="0"/>
              <a:t>这种调度策略被称为</a:t>
            </a:r>
            <a:r>
              <a:rPr lang="zh-CN" altLang="en-US" dirty="0">
                <a:solidFill>
                  <a:srgbClr val="0000FF"/>
                </a:solidFill>
              </a:rPr>
              <a:t>可串行化调度</a:t>
            </a:r>
            <a:r>
              <a:rPr lang="zh-CN" altLang="en-US" dirty="0"/>
              <a:t>。</a:t>
            </a:r>
          </a:p>
          <a:p>
            <a:pPr marL="0" indent="0" algn="ctr">
              <a:spcBef>
                <a:spcPct val="20000"/>
              </a:spcBef>
              <a:buFont typeface="Wingdings" panose="05000000000000000000" pitchFamily="2" charset="2"/>
              <a:buNone/>
              <a:defRPr/>
            </a:pPr>
            <a:r>
              <a:rPr lang="zh-CN" altLang="en-US" dirty="0">
                <a:solidFill>
                  <a:srgbClr val="FF0000"/>
                </a:solidFill>
              </a:rPr>
              <a:t>可串行化是并发事务正确调度的准则 。</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81475">
                                            <p:txEl>
                                              <p:pRg st="1" end="1"/>
                                            </p:txEl>
                                          </p:spTgt>
                                        </p:tgtEl>
                                        <p:attrNameLst>
                                          <p:attrName>style.visibility</p:attrName>
                                        </p:attrNameLst>
                                      </p:cBhvr>
                                      <p:to>
                                        <p:strVal val="visible"/>
                                      </p:to>
                                    </p:set>
                                    <p:animEffect transition="in" filter="wipe(up)">
                                      <p:cBhvr>
                                        <p:cTn id="7" dur="1000"/>
                                        <p:tgtEl>
                                          <p:spTgt spid="2281475">
                                            <p:txEl>
                                              <p:pRg st="1" end="1"/>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81475">
                                            <p:txEl>
                                              <p:pRg st="2" end="2"/>
                                            </p:txEl>
                                          </p:spTgt>
                                        </p:tgtEl>
                                        <p:attrNameLst>
                                          <p:attrName>style.visibility</p:attrName>
                                        </p:attrNameLst>
                                      </p:cBhvr>
                                      <p:to>
                                        <p:strVal val="visible"/>
                                      </p:to>
                                    </p:set>
                                    <p:animEffect transition="in" filter="wipe(up)">
                                      <p:cBhvr>
                                        <p:cTn id="11" dur="1000"/>
                                        <p:tgtEl>
                                          <p:spTgt spid="2281475">
                                            <p:txEl>
                                              <p:pRg st="2" end="2"/>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281475">
                                            <p:txEl>
                                              <p:pRg st="3" end="3"/>
                                            </p:txEl>
                                          </p:spTgt>
                                        </p:tgtEl>
                                        <p:attrNameLst>
                                          <p:attrName>style.visibility</p:attrName>
                                        </p:attrNameLst>
                                      </p:cBhvr>
                                      <p:to>
                                        <p:strVal val="visible"/>
                                      </p:to>
                                    </p:set>
                                    <p:animEffect transition="in" filter="wipe(up)">
                                      <p:cBhvr>
                                        <p:cTn id="15" dur="1000"/>
                                        <p:tgtEl>
                                          <p:spTgt spid="228147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281475">
                                            <p:txEl>
                                              <p:pRg st="4" end="4"/>
                                            </p:txEl>
                                          </p:spTgt>
                                        </p:tgtEl>
                                        <p:attrNameLst>
                                          <p:attrName>style.visibility</p:attrName>
                                        </p:attrNameLst>
                                      </p:cBhvr>
                                      <p:to>
                                        <p:strVal val="visible"/>
                                      </p:to>
                                    </p:set>
                                    <p:animEffect transition="in" filter="wipe(up)">
                                      <p:cBhvr>
                                        <p:cTn id="20" dur="1000"/>
                                        <p:tgtEl>
                                          <p:spTgt spid="228147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281475">
                                            <p:txEl>
                                              <p:pRg st="5" end="5"/>
                                            </p:txEl>
                                          </p:spTgt>
                                        </p:tgtEl>
                                        <p:attrNameLst>
                                          <p:attrName>style.visibility</p:attrName>
                                        </p:attrNameLst>
                                      </p:cBhvr>
                                      <p:to>
                                        <p:strVal val="visible"/>
                                      </p:to>
                                    </p:set>
                                    <p:animEffect transition="in" filter="wipe(up)">
                                      <p:cBhvr>
                                        <p:cTn id="25" dur="1000"/>
                                        <p:tgtEl>
                                          <p:spTgt spid="2281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B9E0B115-D95D-43AB-9DAD-3E8C43EF5C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92C422B-63D7-4EDF-BD98-3C53DC62DA51}" type="slidenum">
              <a:rPr lang="zh-CN" altLang="en-US" sz="2000"/>
              <a:pPr/>
              <a:t>14</a:t>
            </a:fld>
            <a:endParaRPr lang="en-US" altLang="zh-CN" sz="2000"/>
          </a:p>
        </p:txBody>
      </p:sp>
      <p:sp>
        <p:nvSpPr>
          <p:cNvPr id="20483" name="日期占位符 4">
            <a:extLst>
              <a:ext uri="{FF2B5EF4-FFF2-40B4-BE49-F238E27FC236}">
                <a16:creationId xmlns:a16="http://schemas.microsoft.com/office/drawing/2014/main" id="{F3D84A54-00E0-4B0E-9650-2F7A1B4621C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1DC62DF-7CDB-4215-9F02-8DE793D69838}" type="datetime1">
              <a:rPr lang="zh-CN" altLang="en-US" sz="1800" smtClean="0"/>
              <a:pPr/>
              <a:t>2023/5/9</a:t>
            </a:fld>
            <a:endParaRPr lang="en-US" altLang="zh-CN" sz="1000"/>
          </a:p>
        </p:txBody>
      </p:sp>
      <p:sp>
        <p:nvSpPr>
          <p:cNvPr id="2284546" name="Rectangle 2">
            <a:extLst>
              <a:ext uri="{FF2B5EF4-FFF2-40B4-BE49-F238E27FC236}">
                <a16:creationId xmlns:a16="http://schemas.microsoft.com/office/drawing/2014/main" id="{1A27EE4F-A095-44BD-B281-FDCB421B32DC}"/>
              </a:ext>
            </a:extLst>
          </p:cNvPr>
          <p:cNvSpPr>
            <a:spLocks noGrp="1" noChangeArrowheads="1"/>
          </p:cNvSpPr>
          <p:nvPr>
            <p:ph type="title"/>
          </p:nvPr>
        </p:nvSpPr>
        <p:spPr/>
        <p:txBody>
          <a:bodyPr/>
          <a:lstStyle/>
          <a:p>
            <a:pPr defTabSz="914400">
              <a:defRPr/>
            </a:pPr>
            <a:r>
              <a:rPr lang="en-US" altLang="en-US"/>
              <a:t>可串行化调度</a:t>
            </a:r>
            <a:endParaRPr lang="zh-CN" altLang="en-US"/>
          </a:p>
        </p:txBody>
      </p:sp>
      <p:sp>
        <p:nvSpPr>
          <p:cNvPr id="2284547" name="Rectangle 3">
            <a:extLst>
              <a:ext uri="{FF2B5EF4-FFF2-40B4-BE49-F238E27FC236}">
                <a16:creationId xmlns:a16="http://schemas.microsoft.com/office/drawing/2014/main" id="{E647CE9B-5CA2-4D7D-9C34-A64E06CAB175}"/>
              </a:ext>
            </a:extLst>
          </p:cNvPr>
          <p:cNvSpPr>
            <a:spLocks noGrp="1" noChangeArrowheads="1"/>
          </p:cNvSpPr>
          <p:nvPr>
            <p:ph type="body" idx="1"/>
          </p:nvPr>
        </p:nvSpPr>
        <p:spPr>
          <a:xfrm>
            <a:off x="650875" y="1143000"/>
            <a:ext cx="8820150" cy="5461000"/>
          </a:xfrm>
        </p:spPr>
        <p:txBody>
          <a:bodyPr/>
          <a:lstStyle/>
          <a:p>
            <a:pPr>
              <a:lnSpc>
                <a:spcPct val="80000"/>
              </a:lnSpc>
            </a:pPr>
            <a:r>
              <a:rPr lang="zh-CN" altLang="en-US">
                <a:solidFill>
                  <a:srgbClr val="0000FF"/>
                </a:solidFill>
              </a:rPr>
              <a:t>可串行性是并行事务正确性的唯一准则</a:t>
            </a:r>
          </a:p>
          <a:p>
            <a:pPr lvl="1">
              <a:lnSpc>
                <a:spcPct val="80000"/>
              </a:lnSpc>
            </a:pPr>
            <a:r>
              <a:rPr lang="zh-CN" altLang="en-US"/>
              <a:t>按这个准则规定，一个给定的并发调度，当且仅当它是可串化的，才认为是正确调度</a:t>
            </a:r>
          </a:p>
          <a:p>
            <a:pPr>
              <a:lnSpc>
                <a:spcPct val="80000"/>
              </a:lnSpc>
            </a:pPr>
            <a:r>
              <a:rPr lang="zh-CN" altLang="en-US"/>
              <a:t>例：现在有两个事务，分别包含下列操作：</a:t>
            </a:r>
          </a:p>
          <a:p>
            <a:pPr lvl="1">
              <a:lnSpc>
                <a:spcPct val="80000"/>
              </a:lnSpc>
              <a:buFontTx/>
              <a:buNone/>
            </a:pPr>
            <a:r>
              <a:rPr lang="zh-CN" altLang="en-US"/>
              <a:t>        　 事务</a:t>
            </a:r>
            <a:r>
              <a:rPr lang="en-US" altLang="zh-CN"/>
              <a:t>1</a:t>
            </a:r>
            <a:r>
              <a:rPr lang="zh-CN" altLang="en-US"/>
              <a:t>：读</a:t>
            </a:r>
            <a:r>
              <a:rPr lang="en-US" altLang="zh-CN"/>
              <a:t>B</a:t>
            </a:r>
            <a:r>
              <a:rPr lang="zh-CN" altLang="en-US"/>
              <a:t>；</a:t>
            </a:r>
            <a:r>
              <a:rPr lang="en-US" altLang="zh-CN"/>
              <a:t>A=B+1</a:t>
            </a:r>
            <a:r>
              <a:rPr lang="zh-CN" altLang="en-US"/>
              <a:t>；写回</a:t>
            </a:r>
            <a:r>
              <a:rPr lang="en-US" altLang="zh-CN"/>
              <a:t>A</a:t>
            </a:r>
            <a:r>
              <a:rPr lang="zh-CN" altLang="en-US"/>
              <a:t>；</a:t>
            </a:r>
          </a:p>
          <a:p>
            <a:pPr lvl="1">
              <a:lnSpc>
                <a:spcPct val="80000"/>
              </a:lnSpc>
              <a:buFontTx/>
              <a:buNone/>
            </a:pPr>
            <a:r>
              <a:rPr lang="zh-CN" altLang="en-US"/>
              <a:t>             事务</a:t>
            </a:r>
            <a:r>
              <a:rPr lang="en-US" altLang="zh-CN"/>
              <a:t>2</a:t>
            </a:r>
            <a:r>
              <a:rPr lang="zh-CN" altLang="en-US"/>
              <a:t>：读</a:t>
            </a:r>
            <a:r>
              <a:rPr lang="en-US" altLang="zh-CN"/>
              <a:t>A</a:t>
            </a:r>
            <a:r>
              <a:rPr lang="zh-CN" altLang="en-US"/>
              <a:t>；</a:t>
            </a:r>
            <a:r>
              <a:rPr lang="en-US" altLang="zh-CN"/>
              <a:t>B=A+1</a:t>
            </a:r>
            <a:r>
              <a:rPr lang="zh-CN" altLang="en-US"/>
              <a:t>；写回</a:t>
            </a:r>
            <a:r>
              <a:rPr lang="en-US" altLang="zh-CN"/>
              <a:t>B</a:t>
            </a:r>
            <a:r>
              <a:rPr lang="zh-CN" altLang="en-US"/>
              <a:t>；</a:t>
            </a:r>
          </a:p>
          <a:p>
            <a:pPr lvl="1">
              <a:lnSpc>
                <a:spcPct val="80000"/>
              </a:lnSpc>
              <a:buFontTx/>
              <a:buNone/>
            </a:pPr>
            <a:r>
              <a:rPr lang="zh-CN" altLang="en-US"/>
              <a:t>        假设</a:t>
            </a:r>
            <a:r>
              <a:rPr lang="en-US" altLang="zh-CN"/>
              <a:t>A</a:t>
            </a:r>
            <a:r>
              <a:rPr lang="zh-CN" altLang="en-US"/>
              <a:t>的初值为</a:t>
            </a:r>
            <a:r>
              <a:rPr lang="en-US" altLang="zh-CN"/>
              <a:t>2</a:t>
            </a:r>
            <a:r>
              <a:rPr lang="zh-CN" altLang="en-US"/>
              <a:t>，</a:t>
            </a:r>
            <a:r>
              <a:rPr lang="en-US" altLang="zh-CN"/>
              <a:t>B</a:t>
            </a:r>
            <a:r>
              <a:rPr lang="zh-CN" altLang="en-US"/>
              <a:t>的初值为</a:t>
            </a:r>
            <a:r>
              <a:rPr lang="en-US" altLang="zh-CN"/>
              <a:t>2</a:t>
            </a:r>
            <a:r>
              <a:rPr lang="zh-CN" altLang="en-US"/>
              <a:t>。</a:t>
            </a:r>
          </a:p>
          <a:p>
            <a:pPr lvl="1">
              <a:lnSpc>
                <a:spcPct val="80000"/>
              </a:lnSpc>
            </a:pPr>
            <a:r>
              <a:rPr lang="zh-CN" altLang="en-US"/>
              <a:t>对这两个事务的不同调度策略</a:t>
            </a:r>
          </a:p>
          <a:p>
            <a:pPr lvl="2">
              <a:lnSpc>
                <a:spcPct val="80000"/>
              </a:lnSpc>
            </a:pPr>
            <a:r>
              <a:rPr lang="zh-CN" altLang="en-US"/>
              <a:t>串行执行</a:t>
            </a:r>
          </a:p>
          <a:p>
            <a:pPr lvl="3">
              <a:lnSpc>
                <a:spcPct val="80000"/>
              </a:lnSpc>
            </a:pPr>
            <a:r>
              <a:rPr lang="en-US" altLang="zh-CN"/>
              <a:t>(a)</a:t>
            </a:r>
            <a:r>
              <a:rPr lang="zh-CN" altLang="en-US"/>
              <a:t>串行调度策略、 </a:t>
            </a:r>
            <a:r>
              <a:rPr lang="en-US" altLang="zh-CN"/>
              <a:t>(b)</a:t>
            </a:r>
            <a:r>
              <a:rPr lang="zh-CN" altLang="en-US"/>
              <a:t>串行调度策略</a:t>
            </a:r>
            <a:endParaRPr lang="en-US" altLang="zh-CN"/>
          </a:p>
          <a:p>
            <a:pPr lvl="2">
              <a:lnSpc>
                <a:spcPct val="80000"/>
              </a:lnSpc>
            </a:pPr>
            <a:r>
              <a:rPr lang="zh-CN" altLang="en-US"/>
              <a:t>交错执行</a:t>
            </a:r>
          </a:p>
          <a:p>
            <a:pPr lvl="3">
              <a:lnSpc>
                <a:spcPct val="50000"/>
              </a:lnSpc>
            </a:pPr>
            <a:r>
              <a:rPr lang="en-US" altLang="zh-CN"/>
              <a:t>(c)</a:t>
            </a:r>
            <a:r>
              <a:rPr lang="zh-CN" altLang="en-US"/>
              <a:t>不可串行化的调度、 </a:t>
            </a:r>
            <a:r>
              <a:rPr lang="en-US" altLang="zh-CN"/>
              <a:t>(d)</a:t>
            </a:r>
            <a:r>
              <a:rPr lang="zh-CN" altLang="en-US"/>
              <a:t>可串行化的调度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84547">
                                            <p:txEl>
                                              <p:pRg st="2" end="2"/>
                                            </p:txEl>
                                          </p:spTgt>
                                        </p:tgtEl>
                                        <p:attrNameLst>
                                          <p:attrName>style.visibility</p:attrName>
                                        </p:attrNameLst>
                                      </p:cBhvr>
                                      <p:to>
                                        <p:strVal val="visible"/>
                                      </p:to>
                                    </p:set>
                                    <p:anim calcmode="lin" valueType="num">
                                      <p:cBhvr additive="base">
                                        <p:cTn id="7" dur="500" fill="hold"/>
                                        <p:tgtEl>
                                          <p:spTgt spid="2284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4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84547">
                                            <p:txEl>
                                              <p:pRg st="3" end="3"/>
                                            </p:txEl>
                                          </p:spTgt>
                                        </p:tgtEl>
                                        <p:attrNameLst>
                                          <p:attrName>style.visibility</p:attrName>
                                        </p:attrNameLst>
                                      </p:cBhvr>
                                      <p:to>
                                        <p:strVal val="visible"/>
                                      </p:to>
                                    </p:set>
                                    <p:anim calcmode="lin" valueType="num">
                                      <p:cBhvr additive="base">
                                        <p:cTn id="11" dur="500" fill="hold"/>
                                        <p:tgtEl>
                                          <p:spTgt spid="22845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845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84547">
                                            <p:txEl>
                                              <p:pRg st="4" end="4"/>
                                            </p:txEl>
                                          </p:spTgt>
                                        </p:tgtEl>
                                        <p:attrNameLst>
                                          <p:attrName>style.visibility</p:attrName>
                                        </p:attrNameLst>
                                      </p:cBhvr>
                                      <p:to>
                                        <p:strVal val="visible"/>
                                      </p:to>
                                    </p:set>
                                    <p:anim calcmode="lin" valueType="num">
                                      <p:cBhvr additive="base">
                                        <p:cTn id="15" dur="500" fill="hold"/>
                                        <p:tgtEl>
                                          <p:spTgt spid="22845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845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84547">
                                            <p:txEl>
                                              <p:pRg st="5" end="5"/>
                                            </p:txEl>
                                          </p:spTgt>
                                        </p:tgtEl>
                                        <p:attrNameLst>
                                          <p:attrName>style.visibility</p:attrName>
                                        </p:attrNameLst>
                                      </p:cBhvr>
                                      <p:to>
                                        <p:strVal val="visible"/>
                                      </p:to>
                                    </p:set>
                                    <p:anim calcmode="lin" valueType="num">
                                      <p:cBhvr additive="base">
                                        <p:cTn id="19" dur="500" fill="hold"/>
                                        <p:tgtEl>
                                          <p:spTgt spid="22845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8454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84547">
                                            <p:txEl>
                                              <p:pRg st="6" end="6"/>
                                            </p:txEl>
                                          </p:spTgt>
                                        </p:tgtEl>
                                        <p:attrNameLst>
                                          <p:attrName>style.visibility</p:attrName>
                                        </p:attrNameLst>
                                      </p:cBhvr>
                                      <p:to>
                                        <p:strVal val="visible"/>
                                      </p:to>
                                    </p:set>
                                    <p:anim calcmode="lin" valueType="num">
                                      <p:cBhvr additive="base">
                                        <p:cTn id="23" dur="500" fill="hold"/>
                                        <p:tgtEl>
                                          <p:spTgt spid="228454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8454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84547">
                                            <p:txEl>
                                              <p:pRg st="7" end="7"/>
                                            </p:txEl>
                                          </p:spTgt>
                                        </p:tgtEl>
                                        <p:attrNameLst>
                                          <p:attrName>style.visibility</p:attrName>
                                        </p:attrNameLst>
                                      </p:cBhvr>
                                      <p:to>
                                        <p:strVal val="visible"/>
                                      </p:to>
                                    </p:set>
                                    <p:anim calcmode="lin" valueType="num">
                                      <p:cBhvr additive="base">
                                        <p:cTn id="27" dur="500" fill="hold"/>
                                        <p:tgtEl>
                                          <p:spTgt spid="228454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8454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84547">
                                            <p:txEl>
                                              <p:pRg st="8" end="8"/>
                                            </p:txEl>
                                          </p:spTgt>
                                        </p:tgtEl>
                                        <p:attrNameLst>
                                          <p:attrName>style.visibility</p:attrName>
                                        </p:attrNameLst>
                                      </p:cBhvr>
                                      <p:to>
                                        <p:strVal val="visible"/>
                                      </p:to>
                                    </p:set>
                                    <p:anim calcmode="lin" valueType="num">
                                      <p:cBhvr additive="base">
                                        <p:cTn id="31" dur="500" fill="hold"/>
                                        <p:tgtEl>
                                          <p:spTgt spid="228454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84547">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84547">
                                            <p:txEl>
                                              <p:pRg st="9" end="9"/>
                                            </p:txEl>
                                          </p:spTgt>
                                        </p:tgtEl>
                                        <p:attrNameLst>
                                          <p:attrName>style.visibility</p:attrName>
                                        </p:attrNameLst>
                                      </p:cBhvr>
                                      <p:to>
                                        <p:strVal val="visible"/>
                                      </p:to>
                                    </p:set>
                                    <p:anim calcmode="lin" valueType="num">
                                      <p:cBhvr additive="base">
                                        <p:cTn id="35" dur="500" fill="hold"/>
                                        <p:tgtEl>
                                          <p:spTgt spid="228454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84547">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84547">
                                            <p:txEl>
                                              <p:pRg st="10" end="10"/>
                                            </p:txEl>
                                          </p:spTgt>
                                        </p:tgtEl>
                                        <p:attrNameLst>
                                          <p:attrName>style.visibility</p:attrName>
                                        </p:attrNameLst>
                                      </p:cBhvr>
                                      <p:to>
                                        <p:strVal val="visible"/>
                                      </p:to>
                                    </p:set>
                                    <p:anim calcmode="lin" valueType="num">
                                      <p:cBhvr additive="base">
                                        <p:cTn id="39" dur="500" fill="hold"/>
                                        <p:tgtEl>
                                          <p:spTgt spid="228454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8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0BB68456-62B8-4E3E-AE1E-F9F7B333309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8D2E33E-A991-48F8-AE65-47B146317158}" type="slidenum">
              <a:rPr lang="zh-CN" altLang="en-US" sz="2000"/>
              <a:pPr/>
              <a:t>15</a:t>
            </a:fld>
            <a:endParaRPr lang="en-US" altLang="zh-CN" sz="2000"/>
          </a:p>
        </p:txBody>
      </p:sp>
      <p:sp>
        <p:nvSpPr>
          <p:cNvPr id="21507" name="日期占位符 4">
            <a:extLst>
              <a:ext uri="{FF2B5EF4-FFF2-40B4-BE49-F238E27FC236}">
                <a16:creationId xmlns:a16="http://schemas.microsoft.com/office/drawing/2014/main" id="{2D99A989-47B8-4C71-9F4D-E55A3CA3453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1F28695-9F2A-4F1D-B8CE-E0B3C0F6D459}" type="datetime1">
              <a:rPr lang="zh-CN" altLang="en-US" sz="1800" smtClean="0"/>
              <a:pPr/>
              <a:t>2023/5/9</a:t>
            </a:fld>
            <a:endParaRPr lang="en-US" altLang="zh-CN" sz="1000"/>
          </a:p>
        </p:txBody>
      </p:sp>
      <p:sp>
        <p:nvSpPr>
          <p:cNvPr id="2286594" name="Rectangle 2">
            <a:extLst>
              <a:ext uri="{FF2B5EF4-FFF2-40B4-BE49-F238E27FC236}">
                <a16:creationId xmlns:a16="http://schemas.microsoft.com/office/drawing/2014/main" id="{37EBB3A1-0B69-425C-BDCE-B9CB677E1734}"/>
              </a:ext>
            </a:extLst>
          </p:cNvPr>
          <p:cNvSpPr>
            <a:spLocks noGrp="1" noChangeArrowheads="1"/>
          </p:cNvSpPr>
          <p:nvPr>
            <p:ph type="title"/>
          </p:nvPr>
        </p:nvSpPr>
        <p:spPr/>
        <p:txBody>
          <a:bodyPr/>
          <a:lstStyle/>
          <a:p>
            <a:pPr>
              <a:defRPr/>
            </a:pPr>
            <a:r>
              <a:rPr lang="en-US" altLang="en-US"/>
              <a:t>9.2.1	可串行化调度</a:t>
            </a:r>
            <a:endParaRPr lang="zh-CN" altLang="en-US"/>
          </a:p>
        </p:txBody>
      </p:sp>
      <p:grpSp>
        <p:nvGrpSpPr>
          <p:cNvPr id="21509" name="Group 9">
            <a:extLst>
              <a:ext uri="{FF2B5EF4-FFF2-40B4-BE49-F238E27FC236}">
                <a16:creationId xmlns:a16="http://schemas.microsoft.com/office/drawing/2014/main" id="{E1B7186A-1A8D-47C8-8539-1383445ACE55}"/>
              </a:ext>
            </a:extLst>
          </p:cNvPr>
          <p:cNvGrpSpPr>
            <a:grpSpLocks/>
          </p:cNvGrpSpPr>
          <p:nvPr/>
        </p:nvGrpSpPr>
        <p:grpSpPr bwMode="auto">
          <a:xfrm>
            <a:off x="273050" y="1052513"/>
            <a:ext cx="2951163" cy="4564062"/>
            <a:chOff x="1623" y="1008"/>
            <a:chExt cx="2031" cy="3147"/>
          </a:xfrm>
        </p:grpSpPr>
        <p:sp>
          <p:nvSpPr>
            <p:cNvPr id="21511" name="Line 3">
              <a:extLst>
                <a:ext uri="{FF2B5EF4-FFF2-40B4-BE49-F238E27FC236}">
                  <a16:creationId xmlns:a16="http://schemas.microsoft.com/office/drawing/2014/main" id="{864A0B02-4DD5-43F6-98D5-DA9798250161}"/>
                </a:ext>
              </a:extLst>
            </p:cNvPr>
            <p:cNvSpPr>
              <a:spLocks noChangeShapeType="1"/>
            </p:cNvSpPr>
            <p:nvPr/>
          </p:nvSpPr>
          <p:spPr bwMode="auto">
            <a:xfrm>
              <a:off x="1623" y="1298"/>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1512" name="Line 4">
              <a:extLst>
                <a:ext uri="{FF2B5EF4-FFF2-40B4-BE49-F238E27FC236}">
                  <a16:creationId xmlns:a16="http://schemas.microsoft.com/office/drawing/2014/main" id="{5519325F-FB75-4257-A4A6-E5559D1E4E2C}"/>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1513" name="Rectangle 5">
              <a:extLst>
                <a:ext uri="{FF2B5EF4-FFF2-40B4-BE49-F238E27FC236}">
                  <a16:creationId xmlns:a16="http://schemas.microsoft.com/office/drawing/2014/main" id="{9199FDB4-CBD5-4BD3-ACF0-4020B89A082A}"/>
                </a:ext>
              </a:extLst>
            </p:cNvPr>
            <p:cNvSpPr>
              <a:spLocks noChangeArrowheads="1"/>
            </p:cNvSpPr>
            <p:nvPr/>
          </p:nvSpPr>
          <p:spPr bwMode="auto">
            <a:xfrm>
              <a:off x="1623" y="1389"/>
              <a:ext cx="957" cy="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p>
            <a:p>
              <a:pPr algn="ctr" eaLnBrk="1" hangingPunct="1">
                <a:lnSpc>
                  <a:spcPct val="90000"/>
                </a:lnSpc>
              </a:pPr>
              <a:endParaRPr kumimoji="1" lang="en-US" altLang="zh-CN">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r>
                <a:rPr kumimoji="1" lang="en-US" altLang="zh-CN" sz="2000" b="0">
                  <a:latin typeface="Times New Roman" panose="02020603050405020304" pitchFamily="18" charset="0"/>
                </a:rPr>
                <a:t> </a:t>
              </a:r>
            </a:p>
          </p:txBody>
        </p:sp>
        <p:sp>
          <p:nvSpPr>
            <p:cNvPr id="21514" name="Rectangle 6">
              <a:extLst>
                <a:ext uri="{FF2B5EF4-FFF2-40B4-BE49-F238E27FC236}">
                  <a16:creationId xmlns:a16="http://schemas.microsoft.com/office/drawing/2014/main" id="{84E80093-C68D-439F-AB1E-BC41DF893CD3}"/>
                </a:ext>
              </a:extLst>
            </p:cNvPr>
            <p:cNvSpPr>
              <a:spLocks noChangeArrowheads="1"/>
            </p:cNvSpPr>
            <p:nvPr/>
          </p:nvSpPr>
          <p:spPr bwMode="auto">
            <a:xfrm>
              <a:off x="2666" y="1298"/>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en-US" altLang="zh-CN" sz="200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B(=4)</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p>
          </p:txBody>
        </p:sp>
        <p:sp>
          <p:nvSpPr>
            <p:cNvPr id="21515" name="Rectangle 7">
              <a:extLst>
                <a:ext uri="{FF2B5EF4-FFF2-40B4-BE49-F238E27FC236}">
                  <a16:creationId xmlns:a16="http://schemas.microsoft.com/office/drawing/2014/main" id="{6A4A169E-6C3F-49ED-B199-14A41F64E1C3}"/>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1516" name="Rectangle 8">
              <a:extLst>
                <a:ext uri="{FF2B5EF4-FFF2-40B4-BE49-F238E27FC236}">
                  <a16:creationId xmlns:a16="http://schemas.microsoft.com/office/drawing/2014/main" id="{A7AA4285-58FB-45D1-8F97-1798A20DF62B}"/>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286602" name="Rectangle 10">
            <a:extLst>
              <a:ext uri="{FF2B5EF4-FFF2-40B4-BE49-F238E27FC236}">
                <a16:creationId xmlns:a16="http://schemas.microsoft.com/office/drawing/2014/main" id="{9110CD11-4F13-4930-8101-AB6A3C75125F}"/>
              </a:ext>
            </a:extLst>
          </p:cNvPr>
          <p:cNvSpPr>
            <a:spLocks noChangeArrowheads="1"/>
          </p:cNvSpPr>
          <p:nvPr/>
        </p:nvSpPr>
        <p:spPr bwMode="auto">
          <a:xfrm>
            <a:off x="344488" y="5949950"/>
            <a:ext cx="2470150" cy="822325"/>
          </a:xfrm>
          <a:prstGeom prst="rect">
            <a:avLst/>
          </a:prstGeom>
          <a:noFill/>
          <a:ln>
            <a:noFill/>
          </a:ln>
          <a:effectLst/>
        </p:spPr>
        <p:txBody>
          <a:bodyPr wrap="none">
            <a:spAutoFit/>
          </a:bodyPr>
          <a:lstStyle/>
          <a:p>
            <a:pPr algn="ctr">
              <a:defRPr/>
            </a:pPr>
            <a:r>
              <a:rPr lang="en-US" altLang="zh-CN">
                <a:effectLst>
                  <a:outerShdw blurRad="38100" dist="38100" dir="2700000" algn="tl">
                    <a:srgbClr val="C0C0C0"/>
                  </a:outerShdw>
                </a:effectLst>
                <a:latin typeface="Arial" charset="0"/>
              </a:rPr>
              <a:t>(a) </a:t>
            </a:r>
            <a:r>
              <a:rPr lang="zh-CN" altLang="en-US">
                <a:effectLst>
                  <a:outerShdw blurRad="38100" dist="38100" dir="2700000" algn="tl">
                    <a:srgbClr val="C0C0C0"/>
                  </a:outerShdw>
                </a:effectLst>
                <a:latin typeface="Arial" charset="0"/>
              </a:rPr>
              <a:t>串行调度策略</a:t>
            </a:r>
          </a:p>
          <a:p>
            <a:pPr algn="ctr">
              <a:defRPr/>
            </a:pPr>
            <a:r>
              <a:rPr lang="zh-CN" altLang="en-US">
                <a:solidFill>
                  <a:srgbClr val="0000FF"/>
                </a:solidFill>
                <a:effectLst>
                  <a:outerShdw blurRad="38100" dist="38100" dir="2700000" algn="tl">
                    <a:srgbClr val="C0C0C0"/>
                  </a:outerShdw>
                </a:effectLst>
                <a:latin typeface="Arial" charset="0"/>
              </a:rPr>
              <a:t>正确的调度</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031D13EB-CD93-497A-A02D-DCCE4C43AB4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C11A97-1075-4A8F-87D7-8EADC68EE065}" type="slidenum">
              <a:rPr lang="zh-CN" altLang="en-US" sz="2000"/>
              <a:pPr/>
              <a:t>16</a:t>
            </a:fld>
            <a:endParaRPr lang="en-US" altLang="zh-CN" sz="2000"/>
          </a:p>
        </p:txBody>
      </p:sp>
      <p:sp>
        <p:nvSpPr>
          <p:cNvPr id="23555" name="日期占位符 4">
            <a:extLst>
              <a:ext uri="{FF2B5EF4-FFF2-40B4-BE49-F238E27FC236}">
                <a16:creationId xmlns:a16="http://schemas.microsoft.com/office/drawing/2014/main" id="{639B6D31-B2E7-42C2-A39C-9C721D3A310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5F55D7B-86F5-4BEE-9E97-199863EB7523}" type="datetime1">
              <a:rPr lang="zh-CN" altLang="en-US" sz="1800" smtClean="0"/>
              <a:pPr/>
              <a:t>2023/5/9</a:t>
            </a:fld>
            <a:endParaRPr lang="en-US" altLang="zh-CN" sz="1000"/>
          </a:p>
        </p:txBody>
      </p:sp>
      <p:sp>
        <p:nvSpPr>
          <p:cNvPr id="2406402" name="Rectangle 2">
            <a:extLst>
              <a:ext uri="{FF2B5EF4-FFF2-40B4-BE49-F238E27FC236}">
                <a16:creationId xmlns:a16="http://schemas.microsoft.com/office/drawing/2014/main" id="{FE91E30C-8522-41B2-B31C-FC721DAE0D32}"/>
              </a:ext>
            </a:extLst>
          </p:cNvPr>
          <p:cNvSpPr>
            <a:spLocks noGrp="1" noChangeArrowheads="1"/>
          </p:cNvSpPr>
          <p:nvPr>
            <p:ph type="title"/>
          </p:nvPr>
        </p:nvSpPr>
        <p:spPr/>
        <p:txBody>
          <a:bodyPr/>
          <a:lstStyle/>
          <a:p>
            <a:pPr>
              <a:defRPr/>
            </a:pPr>
            <a:r>
              <a:rPr lang="en-US" altLang="en-US"/>
              <a:t>9.2.1	可串行化调度</a:t>
            </a:r>
            <a:endParaRPr lang="zh-CN" altLang="en-US"/>
          </a:p>
        </p:txBody>
      </p:sp>
      <p:grpSp>
        <p:nvGrpSpPr>
          <p:cNvPr id="23557" name="Group 3">
            <a:extLst>
              <a:ext uri="{FF2B5EF4-FFF2-40B4-BE49-F238E27FC236}">
                <a16:creationId xmlns:a16="http://schemas.microsoft.com/office/drawing/2014/main" id="{2A026AB0-8603-49FB-A2A1-46BDA5C4BB59}"/>
              </a:ext>
            </a:extLst>
          </p:cNvPr>
          <p:cNvGrpSpPr>
            <a:grpSpLocks/>
          </p:cNvGrpSpPr>
          <p:nvPr/>
        </p:nvGrpSpPr>
        <p:grpSpPr bwMode="auto">
          <a:xfrm>
            <a:off x="273050" y="1052513"/>
            <a:ext cx="2951163" cy="4564062"/>
            <a:chOff x="1623" y="1008"/>
            <a:chExt cx="2031" cy="3147"/>
          </a:xfrm>
        </p:grpSpPr>
        <p:sp>
          <p:nvSpPr>
            <p:cNvPr id="23568" name="Line 4">
              <a:extLst>
                <a:ext uri="{FF2B5EF4-FFF2-40B4-BE49-F238E27FC236}">
                  <a16:creationId xmlns:a16="http://schemas.microsoft.com/office/drawing/2014/main" id="{F2B23857-B5F0-45AB-91F1-529ABBF93CB1}"/>
                </a:ext>
              </a:extLst>
            </p:cNvPr>
            <p:cNvSpPr>
              <a:spLocks noChangeShapeType="1"/>
            </p:cNvSpPr>
            <p:nvPr/>
          </p:nvSpPr>
          <p:spPr bwMode="auto">
            <a:xfrm>
              <a:off x="1623" y="1298"/>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69" name="Line 5">
              <a:extLst>
                <a:ext uri="{FF2B5EF4-FFF2-40B4-BE49-F238E27FC236}">
                  <a16:creationId xmlns:a16="http://schemas.microsoft.com/office/drawing/2014/main" id="{503E9AEA-77A2-4A81-891D-A943D6FB488B}"/>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70" name="Rectangle 6">
              <a:extLst>
                <a:ext uri="{FF2B5EF4-FFF2-40B4-BE49-F238E27FC236}">
                  <a16:creationId xmlns:a16="http://schemas.microsoft.com/office/drawing/2014/main" id="{0A267593-C6A6-452A-9394-4086A5C3A949}"/>
                </a:ext>
              </a:extLst>
            </p:cNvPr>
            <p:cNvSpPr>
              <a:spLocks noChangeArrowheads="1"/>
            </p:cNvSpPr>
            <p:nvPr/>
          </p:nvSpPr>
          <p:spPr bwMode="auto">
            <a:xfrm>
              <a:off x="1623" y="1389"/>
              <a:ext cx="957" cy="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p>
            <a:p>
              <a:pPr algn="ctr" eaLnBrk="1" hangingPunct="1">
                <a:lnSpc>
                  <a:spcPct val="90000"/>
                </a:lnSpc>
              </a:pPr>
              <a:endParaRPr kumimoji="1" lang="en-US" altLang="zh-CN">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r>
                <a:rPr kumimoji="1" lang="en-US" altLang="zh-CN" sz="2000" b="0">
                  <a:latin typeface="Times New Roman" panose="02020603050405020304" pitchFamily="18" charset="0"/>
                </a:rPr>
                <a:t> </a:t>
              </a:r>
            </a:p>
          </p:txBody>
        </p:sp>
        <p:sp>
          <p:nvSpPr>
            <p:cNvPr id="23571" name="Rectangle 7">
              <a:extLst>
                <a:ext uri="{FF2B5EF4-FFF2-40B4-BE49-F238E27FC236}">
                  <a16:creationId xmlns:a16="http://schemas.microsoft.com/office/drawing/2014/main" id="{650A1CF7-29C4-41B5-BF1A-029EAF113967}"/>
                </a:ext>
              </a:extLst>
            </p:cNvPr>
            <p:cNvSpPr>
              <a:spLocks noChangeArrowheads="1"/>
            </p:cNvSpPr>
            <p:nvPr/>
          </p:nvSpPr>
          <p:spPr bwMode="auto">
            <a:xfrm>
              <a:off x="2666" y="1298"/>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en-US" altLang="zh-CN" sz="200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B(=4)</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p>
          </p:txBody>
        </p:sp>
        <p:sp>
          <p:nvSpPr>
            <p:cNvPr id="23572" name="Rectangle 8">
              <a:extLst>
                <a:ext uri="{FF2B5EF4-FFF2-40B4-BE49-F238E27FC236}">
                  <a16:creationId xmlns:a16="http://schemas.microsoft.com/office/drawing/2014/main" id="{301FA648-1205-42CC-90C9-C09D9CD12D3C}"/>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3573" name="Rectangle 9">
              <a:extLst>
                <a:ext uri="{FF2B5EF4-FFF2-40B4-BE49-F238E27FC236}">
                  <a16:creationId xmlns:a16="http://schemas.microsoft.com/office/drawing/2014/main" id="{50F78E7B-46BD-42BB-9FA9-484658E8D432}"/>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406410" name="Rectangle 10">
            <a:extLst>
              <a:ext uri="{FF2B5EF4-FFF2-40B4-BE49-F238E27FC236}">
                <a16:creationId xmlns:a16="http://schemas.microsoft.com/office/drawing/2014/main" id="{DEC06FA6-6270-462E-886A-8BFCCC8C1029}"/>
              </a:ext>
            </a:extLst>
          </p:cNvPr>
          <p:cNvSpPr>
            <a:spLocks noChangeArrowheads="1"/>
          </p:cNvSpPr>
          <p:nvPr/>
        </p:nvSpPr>
        <p:spPr bwMode="auto">
          <a:xfrm>
            <a:off x="344488" y="5949950"/>
            <a:ext cx="2470150" cy="822325"/>
          </a:xfrm>
          <a:prstGeom prst="rect">
            <a:avLst/>
          </a:prstGeom>
          <a:noFill/>
          <a:ln>
            <a:noFill/>
          </a:ln>
          <a:effectLst/>
        </p:spPr>
        <p:txBody>
          <a:bodyPr wrap="none">
            <a:spAutoFit/>
          </a:bodyPr>
          <a:lstStyle/>
          <a:p>
            <a:pPr algn="ctr">
              <a:defRPr/>
            </a:pPr>
            <a:r>
              <a:rPr lang="en-US" altLang="zh-CN">
                <a:effectLst>
                  <a:outerShdw blurRad="38100" dist="38100" dir="2700000" algn="tl">
                    <a:srgbClr val="C0C0C0"/>
                  </a:outerShdw>
                </a:effectLst>
                <a:latin typeface="Arial" charset="0"/>
              </a:rPr>
              <a:t>(a) </a:t>
            </a:r>
            <a:r>
              <a:rPr lang="zh-CN" altLang="en-US">
                <a:effectLst>
                  <a:outerShdw blurRad="38100" dist="38100" dir="2700000" algn="tl">
                    <a:srgbClr val="C0C0C0"/>
                  </a:outerShdw>
                </a:effectLst>
                <a:latin typeface="Arial" charset="0"/>
              </a:rPr>
              <a:t>串行调度策略</a:t>
            </a:r>
          </a:p>
          <a:p>
            <a:pPr algn="ctr">
              <a:defRPr/>
            </a:pPr>
            <a:r>
              <a:rPr lang="zh-CN" altLang="en-US">
                <a:solidFill>
                  <a:srgbClr val="0000FF"/>
                </a:solidFill>
                <a:effectLst>
                  <a:outerShdw blurRad="38100" dist="38100" dir="2700000" algn="tl">
                    <a:srgbClr val="C0C0C0"/>
                  </a:outerShdw>
                </a:effectLst>
                <a:latin typeface="Arial" charset="0"/>
              </a:rPr>
              <a:t>正确的调度</a:t>
            </a:r>
          </a:p>
        </p:txBody>
      </p:sp>
      <p:grpSp>
        <p:nvGrpSpPr>
          <p:cNvPr id="23559" name="Group 11">
            <a:extLst>
              <a:ext uri="{FF2B5EF4-FFF2-40B4-BE49-F238E27FC236}">
                <a16:creationId xmlns:a16="http://schemas.microsoft.com/office/drawing/2014/main" id="{CD84486C-A824-4BB7-B630-D680ECC6398B}"/>
              </a:ext>
            </a:extLst>
          </p:cNvPr>
          <p:cNvGrpSpPr>
            <a:grpSpLocks/>
          </p:cNvGrpSpPr>
          <p:nvPr/>
        </p:nvGrpSpPr>
        <p:grpSpPr bwMode="auto">
          <a:xfrm>
            <a:off x="3297238" y="1052513"/>
            <a:ext cx="2881312" cy="4349750"/>
            <a:chOff x="1612" y="1008"/>
            <a:chExt cx="2042" cy="3026"/>
          </a:xfrm>
        </p:grpSpPr>
        <p:sp>
          <p:nvSpPr>
            <p:cNvPr id="23562" name="Line 12">
              <a:extLst>
                <a:ext uri="{FF2B5EF4-FFF2-40B4-BE49-F238E27FC236}">
                  <a16:creationId xmlns:a16="http://schemas.microsoft.com/office/drawing/2014/main" id="{36111FA4-2783-4AA0-BB03-49B2695138B4}"/>
                </a:ext>
              </a:extLst>
            </p:cNvPr>
            <p:cNvSpPr>
              <a:spLocks noChangeShapeType="1"/>
            </p:cNvSpPr>
            <p:nvPr/>
          </p:nvSpPr>
          <p:spPr bwMode="auto">
            <a:xfrm>
              <a:off x="1612" y="1296"/>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63" name="Line 13">
              <a:extLst>
                <a:ext uri="{FF2B5EF4-FFF2-40B4-BE49-F238E27FC236}">
                  <a16:creationId xmlns:a16="http://schemas.microsoft.com/office/drawing/2014/main" id="{A71B17E3-D357-4875-9288-824B2A6FE39E}"/>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3564" name="Rectangle 14">
              <a:extLst>
                <a:ext uri="{FF2B5EF4-FFF2-40B4-BE49-F238E27FC236}">
                  <a16:creationId xmlns:a16="http://schemas.microsoft.com/office/drawing/2014/main" id="{5A95481D-3328-43FC-9D08-5E43798B3104}"/>
                </a:ext>
              </a:extLst>
            </p:cNvPr>
            <p:cNvSpPr>
              <a:spLocks noChangeArrowheads="1"/>
            </p:cNvSpPr>
            <p:nvPr/>
          </p:nvSpPr>
          <p:spPr bwMode="auto">
            <a:xfrm>
              <a:off x="1664" y="1344"/>
              <a:ext cx="988"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endParaRPr kumimoji="1" lang="zh-CN" altLang="en-US" sz="200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p>
            <a:p>
              <a:pPr algn="ctr" eaLnBrk="1" hangingPunct="1">
                <a:lnSpc>
                  <a:spcPct val="90000"/>
                </a:lnSpc>
              </a:pPr>
              <a:endParaRPr kumimoji="1" lang="zh-CN" altLang="en-US" sz="2000">
                <a:latin typeface="Times New Roman" panose="02020603050405020304" pitchFamily="18" charset="0"/>
              </a:endParaRPr>
            </a:p>
            <a:p>
              <a:pPr algn="ctr" eaLnBrk="1" hangingPunct="1">
                <a:lnSpc>
                  <a:spcPct val="90000"/>
                </a:lnSpc>
              </a:pP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A(=4)</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r>
                <a:rPr kumimoji="1" lang="en-US" altLang="zh-CN" b="0">
                  <a:latin typeface="Times New Roman" panose="02020603050405020304" pitchFamily="18" charset="0"/>
                </a:rPr>
                <a:t> </a:t>
              </a:r>
            </a:p>
          </p:txBody>
        </p:sp>
        <p:sp>
          <p:nvSpPr>
            <p:cNvPr id="23565" name="Rectangle 15">
              <a:extLst>
                <a:ext uri="{FF2B5EF4-FFF2-40B4-BE49-F238E27FC236}">
                  <a16:creationId xmlns:a16="http://schemas.microsoft.com/office/drawing/2014/main" id="{26E2A466-66D2-4542-B1A8-2BCD4AD54A27}"/>
                </a:ext>
              </a:extLst>
            </p:cNvPr>
            <p:cNvSpPr>
              <a:spLocks noChangeArrowheads="1"/>
            </p:cNvSpPr>
            <p:nvPr/>
          </p:nvSpPr>
          <p:spPr bwMode="auto">
            <a:xfrm>
              <a:off x="2666" y="1298"/>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zh-CN">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SlockA </a:t>
              </a:r>
            </a:p>
            <a:p>
              <a:pPr algn="ctr" eaLnBrk="1" hangingPunct="1">
                <a:lnSpc>
                  <a:spcPct val="90000"/>
                </a:lnSpc>
              </a:pPr>
              <a:r>
                <a:rPr kumimoji="1" lang="en-US" altLang="zh-CN">
                  <a:latin typeface="Times New Roman" panose="02020603050405020304" pitchFamily="18" charset="0"/>
                </a:rPr>
                <a:t>X=A=2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p>
            <a:p>
              <a:pPr algn="ctr" eaLnBrk="1" hangingPunct="1">
                <a:lnSpc>
                  <a:spcPct val="90000"/>
                </a:lnSpc>
              </a:pPr>
              <a:endParaRPr kumimoji="1" lang="en-US" altLang="zh-CN" sz="2000">
                <a:latin typeface="Times New Roman" panose="02020603050405020304" pitchFamily="18" charset="0"/>
              </a:endParaRPr>
            </a:p>
            <a:p>
              <a:pPr algn="ctr" eaLnBrk="1" hangingPunct="1">
                <a:lnSpc>
                  <a:spcPct val="90000"/>
                </a:lnSpc>
              </a:pPr>
              <a:endParaRPr kumimoji="1" lang="en-US" altLang="zh-CN" sz="2000" b="0">
                <a:latin typeface="Times New Roman" panose="02020603050405020304" pitchFamily="18" charset="0"/>
              </a:endParaRPr>
            </a:p>
            <a:p>
              <a:pPr algn="ctr" eaLnBrk="1" hangingPunct="1">
                <a:lnSpc>
                  <a:spcPct val="90000"/>
                </a:lnSpc>
              </a:pPr>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p>
          </p:txBody>
        </p:sp>
        <p:sp>
          <p:nvSpPr>
            <p:cNvPr id="23566" name="Rectangle 16">
              <a:extLst>
                <a:ext uri="{FF2B5EF4-FFF2-40B4-BE49-F238E27FC236}">
                  <a16:creationId xmlns:a16="http://schemas.microsoft.com/office/drawing/2014/main" id="{5481C7D4-B4C0-4A75-B41E-6DB0A405E524}"/>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3567" name="Rectangle 17">
              <a:extLst>
                <a:ext uri="{FF2B5EF4-FFF2-40B4-BE49-F238E27FC236}">
                  <a16:creationId xmlns:a16="http://schemas.microsoft.com/office/drawing/2014/main" id="{40CEF427-F0F2-4A5C-B5F8-54E3DE666AD3}"/>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406418" name="Rectangle 18">
            <a:extLst>
              <a:ext uri="{FF2B5EF4-FFF2-40B4-BE49-F238E27FC236}">
                <a16:creationId xmlns:a16="http://schemas.microsoft.com/office/drawing/2014/main" id="{CC0F9852-E045-4063-A35A-44638A184122}"/>
              </a:ext>
            </a:extLst>
          </p:cNvPr>
          <p:cNvSpPr>
            <a:spLocks noChangeArrowheads="1"/>
          </p:cNvSpPr>
          <p:nvPr/>
        </p:nvSpPr>
        <p:spPr bwMode="auto">
          <a:xfrm>
            <a:off x="3546475" y="5919788"/>
            <a:ext cx="2495550" cy="822325"/>
          </a:xfrm>
          <a:prstGeom prst="rect">
            <a:avLst/>
          </a:prstGeom>
          <a:noFill/>
          <a:ln>
            <a:noFill/>
          </a:ln>
          <a:effectLst/>
        </p:spPr>
        <p:txBody>
          <a:bodyPr wrap="none">
            <a:spAutoFit/>
          </a:bodyPr>
          <a:lstStyle/>
          <a:p>
            <a:pPr>
              <a:defRPr/>
            </a:pPr>
            <a:r>
              <a:rPr lang="en-US" altLang="zh-CN">
                <a:effectLst>
                  <a:outerShdw blurRad="38100" dist="38100" dir="2700000" algn="tl">
                    <a:srgbClr val="C0C0C0"/>
                  </a:outerShdw>
                </a:effectLst>
                <a:latin typeface="Arial" charset="0"/>
              </a:rPr>
              <a:t>(b) </a:t>
            </a:r>
            <a:r>
              <a:rPr lang="zh-CN" altLang="en-US">
                <a:effectLst>
                  <a:outerShdw blurRad="38100" dist="38100" dir="2700000" algn="tl">
                    <a:srgbClr val="C0C0C0"/>
                  </a:outerShdw>
                </a:effectLst>
                <a:latin typeface="Arial" charset="0"/>
              </a:rPr>
              <a:t>串行调度策略</a:t>
            </a:r>
          </a:p>
          <a:p>
            <a:pPr>
              <a:defRPr/>
            </a:pPr>
            <a:r>
              <a:rPr lang="zh-CN" altLang="en-US">
                <a:solidFill>
                  <a:srgbClr val="0000FF"/>
                </a:solidFill>
                <a:effectLst>
                  <a:outerShdw blurRad="38100" dist="38100" dir="2700000" algn="tl">
                    <a:srgbClr val="C0C0C0"/>
                  </a:outerShdw>
                </a:effectLst>
                <a:latin typeface="Arial" charset="0"/>
              </a:rPr>
              <a:t>正确的调度</a:t>
            </a:r>
          </a:p>
        </p:txBody>
      </p:sp>
      <p:sp>
        <p:nvSpPr>
          <p:cNvPr id="23561" name="Line 27">
            <a:extLst>
              <a:ext uri="{FF2B5EF4-FFF2-40B4-BE49-F238E27FC236}">
                <a16:creationId xmlns:a16="http://schemas.microsoft.com/office/drawing/2014/main" id="{1D1696F9-3C7B-4F2D-9845-2DC7963295A1}"/>
              </a:ext>
            </a:extLst>
          </p:cNvPr>
          <p:cNvSpPr>
            <a:spLocks noChangeShapeType="1"/>
          </p:cNvSpPr>
          <p:nvPr/>
        </p:nvSpPr>
        <p:spPr bwMode="auto">
          <a:xfrm>
            <a:off x="3297238" y="908050"/>
            <a:ext cx="0" cy="5949950"/>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59794CB3-5385-4D70-AD12-E86031A9BD4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35AA834-4890-4685-BD93-DBC93CECA383}" type="slidenum">
              <a:rPr lang="zh-CN" altLang="en-US" sz="2000"/>
              <a:pPr/>
              <a:t>17</a:t>
            </a:fld>
            <a:endParaRPr lang="en-US" altLang="zh-CN" sz="2000"/>
          </a:p>
        </p:txBody>
      </p:sp>
      <p:sp>
        <p:nvSpPr>
          <p:cNvPr id="25603" name="日期占位符 4">
            <a:extLst>
              <a:ext uri="{FF2B5EF4-FFF2-40B4-BE49-F238E27FC236}">
                <a16:creationId xmlns:a16="http://schemas.microsoft.com/office/drawing/2014/main" id="{98449E3B-C2A0-4E86-A8C3-E62333877D2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7E64DE-2E18-4279-A6D5-C07032DDE286}" type="datetime1">
              <a:rPr lang="zh-CN" altLang="en-US" sz="1800" smtClean="0"/>
              <a:pPr/>
              <a:t>2023/5/9</a:t>
            </a:fld>
            <a:endParaRPr lang="en-US" altLang="zh-CN" sz="1000"/>
          </a:p>
        </p:txBody>
      </p:sp>
      <p:sp>
        <p:nvSpPr>
          <p:cNvPr id="2408450" name="Rectangle 2">
            <a:extLst>
              <a:ext uri="{FF2B5EF4-FFF2-40B4-BE49-F238E27FC236}">
                <a16:creationId xmlns:a16="http://schemas.microsoft.com/office/drawing/2014/main" id="{57CBDE55-59CE-495C-8FB9-E30397B580F3}"/>
              </a:ext>
            </a:extLst>
          </p:cNvPr>
          <p:cNvSpPr>
            <a:spLocks noGrp="1" noChangeArrowheads="1"/>
          </p:cNvSpPr>
          <p:nvPr>
            <p:ph type="title"/>
          </p:nvPr>
        </p:nvSpPr>
        <p:spPr/>
        <p:txBody>
          <a:bodyPr/>
          <a:lstStyle/>
          <a:p>
            <a:pPr>
              <a:defRPr/>
            </a:pPr>
            <a:r>
              <a:rPr lang="en-US" altLang="en-US"/>
              <a:t>9.2.1	可串行化调度</a:t>
            </a:r>
            <a:endParaRPr lang="zh-CN" altLang="en-US"/>
          </a:p>
        </p:txBody>
      </p:sp>
      <p:grpSp>
        <p:nvGrpSpPr>
          <p:cNvPr id="25605" name="Group 3">
            <a:extLst>
              <a:ext uri="{FF2B5EF4-FFF2-40B4-BE49-F238E27FC236}">
                <a16:creationId xmlns:a16="http://schemas.microsoft.com/office/drawing/2014/main" id="{12B506BE-6AA4-48CA-BBEC-B806EB9C93B3}"/>
              </a:ext>
            </a:extLst>
          </p:cNvPr>
          <p:cNvGrpSpPr>
            <a:grpSpLocks/>
          </p:cNvGrpSpPr>
          <p:nvPr/>
        </p:nvGrpSpPr>
        <p:grpSpPr bwMode="auto">
          <a:xfrm>
            <a:off x="273050" y="1052513"/>
            <a:ext cx="2951163" cy="4564062"/>
            <a:chOff x="1623" y="1008"/>
            <a:chExt cx="2031" cy="3147"/>
          </a:xfrm>
        </p:grpSpPr>
        <p:sp>
          <p:nvSpPr>
            <p:cNvPr id="25625" name="Line 4">
              <a:extLst>
                <a:ext uri="{FF2B5EF4-FFF2-40B4-BE49-F238E27FC236}">
                  <a16:creationId xmlns:a16="http://schemas.microsoft.com/office/drawing/2014/main" id="{24878A17-3809-46DB-ADB1-C7C2B23E4B1C}"/>
                </a:ext>
              </a:extLst>
            </p:cNvPr>
            <p:cNvSpPr>
              <a:spLocks noChangeShapeType="1"/>
            </p:cNvSpPr>
            <p:nvPr/>
          </p:nvSpPr>
          <p:spPr bwMode="auto">
            <a:xfrm>
              <a:off x="1623" y="1298"/>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26" name="Line 5">
              <a:extLst>
                <a:ext uri="{FF2B5EF4-FFF2-40B4-BE49-F238E27FC236}">
                  <a16:creationId xmlns:a16="http://schemas.microsoft.com/office/drawing/2014/main" id="{8C299899-CED2-4EA2-BC41-D48AE3B48C08}"/>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27" name="Rectangle 6">
              <a:extLst>
                <a:ext uri="{FF2B5EF4-FFF2-40B4-BE49-F238E27FC236}">
                  <a16:creationId xmlns:a16="http://schemas.microsoft.com/office/drawing/2014/main" id="{39C679C8-3B73-47D8-BB44-90FBB92AFC5A}"/>
                </a:ext>
              </a:extLst>
            </p:cNvPr>
            <p:cNvSpPr>
              <a:spLocks noChangeArrowheads="1"/>
            </p:cNvSpPr>
            <p:nvPr/>
          </p:nvSpPr>
          <p:spPr bwMode="auto">
            <a:xfrm>
              <a:off x="1623" y="1389"/>
              <a:ext cx="957" cy="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p>
            <a:p>
              <a:pPr algn="ctr" eaLnBrk="1" hangingPunct="1">
                <a:lnSpc>
                  <a:spcPct val="90000"/>
                </a:lnSpc>
              </a:pPr>
              <a:endParaRPr kumimoji="1" lang="en-US" altLang="zh-CN">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endParaRPr kumimoji="1" lang="en-US" altLang="zh-CN" sz="2000">
                <a:latin typeface="Times New Roman" panose="02020603050405020304" pitchFamily="18" charset="0"/>
              </a:endParaRPr>
            </a:p>
            <a:p>
              <a:pPr algn="ctr" eaLnBrk="1" hangingPunct="1"/>
              <a:r>
                <a:rPr kumimoji="1" lang="en-US" altLang="zh-CN" sz="2000" b="0">
                  <a:latin typeface="Times New Roman" panose="02020603050405020304" pitchFamily="18" charset="0"/>
                </a:rPr>
                <a:t> </a:t>
              </a:r>
            </a:p>
          </p:txBody>
        </p:sp>
        <p:sp>
          <p:nvSpPr>
            <p:cNvPr id="25628" name="Rectangle 7">
              <a:extLst>
                <a:ext uri="{FF2B5EF4-FFF2-40B4-BE49-F238E27FC236}">
                  <a16:creationId xmlns:a16="http://schemas.microsoft.com/office/drawing/2014/main" id="{BD9DD248-F084-4676-A148-862C4497D388}"/>
                </a:ext>
              </a:extLst>
            </p:cNvPr>
            <p:cNvSpPr>
              <a:spLocks noChangeArrowheads="1"/>
            </p:cNvSpPr>
            <p:nvPr/>
          </p:nvSpPr>
          <p:spPr bwMode="auto">
            <a:xfrm>
              <a:off x="2666" y="1298"/>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zh-CN" altLang="en-US" sz="2000" b="0">
                <a:latin typeface="Times New Roman" panose="02020603050405020304" pitchFamily="18" charset="0"/>
              </a:endParaRPr>
            </a:p>
            <a:p>
              <a:pPr algn="ctr" eaLnBrk="1" hangingPunct="1"/>
              <a:r>
                <a:rPr kumimoji="1" lang="zh-CN" altLang="en-US" sz="2000">
                  <a:latin typeface="Times New Roman" panose="02020603050405020304" pitchFamily="18" charset="0"/>
                </a:rPr>
                <a:t> </a:t>
              </a:r>
            </a:p>
            <a:p>
              <a:pPr algn="ctr" eaLnBrk="1" hangingPunct="1"/>
              <a:endParaRPr kumimoji="1" lang="en-US" altLang="zh-CN" sz="2000">
                <a:latin typeface="Times New Roman" panose="02020603050405020304" pitchFamily="18" charset="0"/>
              </a:endParaRPr>
            </a:p>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B(=4)</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p>
          </p:txBody>
        </p:sp>
        <p:sp>
          <p:nvSpPr>
            <p:cNvPr id="25629" name="Rectangle 8">
              <a:extLst>
                <a:ext uri="{FF2B5EF4-FFF2-40B4-BE49-F238E27FC236}">
                  <a16:creationId xmlns:a16="http://schemas.microsoft.com/office/drawing/2014/main" id="{06CF81A9-5F0D-4DC9-95DA-B814683F9F69}"/>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5630" name="Rectangle 9">
              <a:extLst>
                <a:ext uri="{FF2B5EF4-FFF2-40B4-BE49-F238E27FC236}">
                  <a16:creationId xmlns:a16="http://schemas.microsoft.com/office/drawing/2014/main" id="{F285694F-C104-48AB-AE58-631C4CB01F9A}"/>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408458" name="Rectangle 10">
            <a:extLst>
              <a:ext uri="{FF2B5EF4-FFF2-40B4-BE49-F238E27FC236}">
                <a16:creationId xmlns:a16="http://schemas.microsoft.com/office/drawing/2014/main" id="{77E48527-C2E3-48BA-9FE1-DD3FB559D448}"/>
              </a:ext>
            </a:extLst>
          </p:cNvPr>
          <p:cNvSpPr>
            <a:spLocks noChangeArrowheads="1"/>
          </p:cNvSpPr>
          <p:nvPr/>
        </p:nvSpPr>
        <p:spPr bwMode="auto">
          <a:xfrm>
            <a:off x="344488" y="5949950"/>
            <a:ext cx="2470150" cy="822325"/>
          </a:xfrm>
          <a:prstGeom prst="rect">
            <a:avLst/>
          </a:prstGeom>
          <a:noFill/>
          <a:ln>
            <a:noFill/>
          </a:ln>
          <a:effectLst/>
        </p:spPr>
        <p:txBody>
          <a:bodyPr wrap="none">
            <a:spAutoFit/>
          </a:bodyPr>
          <a:lstStyle/>
          <a:p>
            <a:pPr algn="ctr">
              <a:defRPr/>
            </a:pPr>
            <a:r>
              <a:rPr lang="en-US" altLang="zh-CN">
                <a:effectLst>
                  <a:outerShdw blurRad="38100" dist="38100" dir="2700000" algn="tl">
                    <a:srgbClr val="C0C0C0"/>
                  </a:outerShdw>
                </a:effectLst>
                <a:latin typeface="Arial" charset="0"/>
              </a:rPr>
              <a:t>(a) </a:t>
            </a:r>
            <a:r>
              <a:rPr lang="zh-CN" altLang="en-US">
                <a:effectLst>
                  <a:outerShdw blurRad="38100" dist="38100" dir="2700000" algn="tl">
                    <a:srgbClr val="C0C0C0"/>
                  </a:outerShdw>
                </a:effectLst>
                <a:latin typeface="Arial" charset="0"/>
              </a:rPr>
              <a:t>串行调度策略</a:t>
            </a:r>
          </a:p>
          <a:p>
            <a:pPr algn="ctr">
              <a:defRPr/>
            </a:pPr>
            <a:r>
              <a:rPr lang="zh-CN" altLang="en-US">
                <a:solidFill>
                  <a:srgbClr val="0000FF"/>
                </a:solidFill>
                <a:effectLst>
                  <a:outerShdw blurRad="38100" dist="38100" dir="2700000" algn="tl">
                    <a:srgbClr val="C0C0C0"/>
                  </a:outerShdw>
                </a:effectLst>
                <a:latin typeface="Arial" charset="0"/>
              </a:rPr>
              <a:t>正确的调度</a:t>
            </a:r>
          </a:p>
        </p:txBody>
      </p:sp>
      <p:grpSp>
        <p:nvGrpSpPr>
          <p:cNvPr id="25607" name="Group 11">
            <a:extLst>
              <a:ext uri="{FF2B5EF4-FFF2-40B4-BE49-F238E27FC236}">
                <a16:creationId xmlns:a16="http://schemas.microsoft.com/office/drawing/2014/main" id="{E33504C9-C427-4AF3-AD4E-7B306D8EE52D}"/>
              </a:ext>
            </a:extLst>
          </p:cNvPr>
          <p:cNvGrpSpPr>
            <a:grpSpLocks/>
          </p:cNvGrpSpPr>
          <p:nvPr/>
        </p:nvGrpSpPr>
        <p:grpSpPr bwMode="auto">
          <a:xfrm>
            <a:off x="3297238" y="1052513"/>
            <a:ext cx="2881312" cy="4349750"/>
            <a:chOff x="1612" y="1008"/>
            <a:chExt cx="2042" cy="3026"/>
          </a:xfrm>
        </p:grpSpPr>
        <p:sp>
          <p:nvSpPr>
            <p:cNvPr id="25619" name="Line 12">
              <a:extLst>
                <a:ext uri="{FF2B5EF4-FFF2-40B4-BE49-F238E27FC236}">
                  <a16:creationId xmlns:a16="http://schemas.microsoft.com/office/drawing/2014/main" id="{0F2A7403-88D0-45A1-B2D8-0750C33CB435}"/>
                </a:ext>
              </a:extLst>
            </p:cNvPr>
            <p:cNvSpPr>
              <a:spLocks noChangeShapeType="1"/>
            </p:cNvSpPr>
            <p:nvPr/>
          </p:nvSpPr>
          <p:spPr bwMode="auto">
            <a:xfrm>
              <a:off x="1612" y="1296"/>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20" name="Line 13">
              <a:extLst>
                <a:ext uri="{FF2B5EF4-FFF2-40B4-BE49-F238E27FC236}">
                  <a16:creationId xmlns:a16="http://schemas.microsoft.com/office/drawing/2014/main" id="{7187390F-1352-468E-AA84-53CFF030629A}"/>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21" name="Rectangle 14">
              <a:extLst>
                <a:ext uri="{FF2B5EF4-FFF2-40B4-BE49-F238E27FC236}">
                  <a16:creationId xmlns:a16="http://schemas.microsoft.com/office/drawing/2014/main" id="{4FDC295A-2D4D-4CB3-BCD5-3BECC176D8E6}"/>
                </a:ext>
              </a:extLst>
            </p:cNvPr>
            <p:cNvSpPr>
              <a:spLocks noChangeArrowheads="1"/>
            </p:cNvSpPr>
            <p:nvPr/>
          </p:nvSpPr>
          <p:spPr bwMode="auto">
            <a:xfrm>
              <a:off x="1664" y="1344"/>
              <a:ext cx="988"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endParaRPr kumimoji="1" lang="zh-CN" altLang="en-US" sz="200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p>
            <a:p>
              <a:pPr algn="ctr" eaLnBrk="1" hangingPunct="1">
                <a:lnSpc>
                  <a:spcPct val="90000"/>
                </a:lnSpc>
              </a:pPr>
              <a:endParaRPr kumimoji="1" lang="zh-CN" altLang="en-US" sz="2000">
                <a:latin typeface="Times New Roman" panose="02020603050405020304" pitchFamily="18" charset="0"/>
              </a:endParaRPr>
            </a:p>
            <a:p>
              <a:pPr algn="ctr" eaLnBrk="1" hangingPunct="1">
                <a:lnSpc>
                  <a:spcPct val="90000"/>
                </a:lnSpc>
              </a:pPr>
              <a:endParaRPr kumimoji="1" lang="zh-CN" altLang="en-US" sz="2000" b="0">
                <a:latin typeface="Times New Roman" panose="02020603050405020304" pitchFamily="18" charset="0"/>
              </a:endParaRPr>
            </a:p>
            <a:p>
              <a:pPr algn="ctr" eaLnBrk="1" hangingPunct="1">
                <a:lnSpc>
                  <a:spcPct val="90000"/>
                </a:lnSpc>
              </a:pPr>
              <a:r>
                <a:rPr kumimoji="1" lang="zh-CN" altLang="en-US" sz="2000">
                  <a:latin typeface="Times New Roman" panose="02020603050405020304" pitchFamily="18" charset="0"/>
                </a:rPr>
                <a:t> </a:t>
              </a:r>
              <a:endParaRPr kumimoji="1" lang="zh-CN" altLang="en-US" sz="2000"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A(=4)</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r>
                <a:rPr kumimoji="1" lang="en-US" altLang="zh-CN" b="0">
                  <a:latin typeface="Times New Roman" panose="02020603050405020304" pitchFamily="18" charset="0"/>
                </a:rPr>
                <a:t> </a:t>
              </a:r>
            </a:p>
          </p:txBody>
        </p:sp>
        <p:sp>
          <p:nvSpPr>
            <p:cNvPr id="25622" name="Rectangle 15">
              <a:extLst>
                <a:ext uri="{FF2B5EF4-FFF2-40B4-BE49-F238E27FC236}">
                  <a16:creationId xmlns:a16="http://schemas.microsoft.com/office/drawing/2014/main" id="{A31A32E8-5ED5-49DC-B45A-DFD2AFA19B3E}"/>
                </a:ext>
              </a:extLst>
            </p:cNvPr>
            <p:cNvSpPr>
              <a:spLocks noChangeArrowheads="1"/>
            </p:cNvSpPr>
            <p:nvPr/>
          </p:nvSpPr>
          <p:spPr bwMode="auto">
            <a:xfrm>
              <a:off x="2666" y="1298"/>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endParaRPr kumimoji="1" lang="en-US" altLang="zh-CN">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SlockA </a:t>
              </a:r>
            </a:p>
            <a:p>
              <a:pPr algn="ctr" eaLnBrk="1" hangingPunct="1">
                <a:lnSpc>
                  <a:spcPct val="90000"/>
                </a:lnSpc>
              </a:pPr>
              <a:r>
                <a:rPr kumimoji="1" lang="en-US" altLang="zh-CN">
                  <a:latin typeface="Times New Roman" panose="02020603050405020304" pitchFamily="18" charset="0"/>
                </a:rPr>
                <a:t>X=A=2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p>
            <a:p>
              <a:pPr algn="ctr" eaLnBrk="1" hangingPunct="1">
                <a:lnSpc>
                  <a:spcPct val="90000"/>
                </a:lnSpc>
              </a:pPr>
              <a:endParaRPr kumimoji="1" lang="en-US" altLang="zh-CN" sz="2000">
                <a:latin typeface="Times New Roman" panose="02020603050405020304" pitchFamily="18" charset="0"/>
              </a:endParaRPr>
            </a:p>
            <a:p>
              <a:pPr algn="ctr" eaLnBrk="1" hangingPunct="1">
                <a:lnSpc>
                  <a:spcPct val="90000"/>
                </a:lnSpc>
              </a:pPr>
              <a:endParaRPr kumimoji="1" lang="en-US" altLang="zh-CN" sz="2000" b="0">
                <a:latin typeface="Times New Roman" panose="02020603050405020304" pitchFamily="18" charset="0"/>
              </a:endParaRPr>
            </a:p>
            <a:p>
              <a:pPr algn="ctr" eaLnBrk="1" hangingPunct="1">
                <a:lnSpc>
                  <a:spcPct val="90000"/>
                </a:lnSpc>
              </a:pPr>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ea typeface="黑体" panose="02010609060101010101" pitchFamily="49" charset="-122"/>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p>
          </p:txBody>
        </p:sp>
        <p:sp>
          <p:nvSpPr>
            <p:cNvPr id="25623" name="Rectangle 16">
              <a:extLst>
                <a:ext uri="{FF2B5EF4-FFF2-40B4-BE49-F238E27FC236}">
                  <a16:creationId xmlns:a16="http://schemas.microsoft.com/office/drawing/2014/main" id="{EEC30312-39F6-4407-A8AE-5302108CD8A7}"/>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5624" name="Rectangle 17">
              <a:extLst>
                <a:ext uri="{FF2B5EF4-FFF2-40B4-BE49-F238E27FC236}">
                  <a16:creationId xmlns:a16="http://schemas.microsoft.com/office/drawing/2014/main" id="{1E83D8AD-A401-4791-953B-A4F13BEE4A65}"/>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408466" name="Rectangle 18">
            <a:extLst>
              <a:ext uri="{FF2B5EF4-FFF2-40B4-BE49-F238E27FC236}">
                <a16:creationId xmlns:a16="http://schemas.microsoft.com/office/drawing/2014/main" id="{9EC8895F-2402-46C8-B28B-0E304078B0A6}"/>
              </a:ext>
            </a:extLst>
          </p:cNvPr>
          <p:cNvSpPr>
            <a:spLocks noChangeArrowheads="1"/>
          </p:cNvSpPr>
          <p:nvPr/>
        </p:nvSpPr>
        <p:spPr bwMode="auto">
          <a:xfrm>
            <a:off x="3546475" y="5919788"/>
            <a:ext cx="2495550" cy="822325"/>
          </a:xfrm>
          <a:prstGeom prst="rect">
            <a:avLst/>
          </a:prstGeom>
          <a:noFill/>
          <a:ln>
            <a:noFill/>
          </a:ln>
          <a:effectLst/>
        </p:spPr>
        <p:txBody>
          <a:bodyPr wrap="none">
            <a:spAutoFit/>
          </a:bodyPr>
          <a:lstStyle/>
          <a:p>
            <a:pPr>
              <a:defRPr/>
            </a:pPr>
            <a:r>
              <a:rPr lang="en-US" altLang="zh-CN">
                <a:effectLst>
                  <a:outerShdw blurRad="38100" dist="38100" dir="2700000" algn="tl">
                    <a:srgbClr val="C0C0C0"/>
                  </a:outerShdw>
                </a:effectLst>
                <a:latin typeface="Arial" charset="0"/>
              </a:rPr>
              <a:t>(b) </a:t>
            </a:r>
            <a:r>
              <a:rPr lang="zh-CN" altLang="en-US">
                <a:effectLst>
                  <a:outerShdw blurRad="38100" dist="38100" dir="2700000" algn="tl">
                    <a:srgbClr val="C0C0C0"/>
                  </a:outerShdw>
                </a:effectLst>
                <a:latin typeface="Arial" charset="0"/>
              </a:rPr>
              <a:t>串行调度策略</a:t>
            </a:r>
          </a:p>
          <a:p>
            <a:pPr>
              <a:defRPr/>
            </a:pPr>
            <a:r>
              <a:rPr lang="zh-CN" altLang="en-US">
                <a:solidFill>
                  <a:srgbClr val="0000FF"/>
                </a:solidFill>
                <a:effectLst>
                  <a:outerShdw blurRad="38100" dist="38100" dir="2700000" algn="tl">
                    <a:srgbClr val="C0C0C0"/>
                  </a:outerShdw>
                </a:effectLst>
                <a:latin typeface="Arial" charset="0"/>
              </a:rPr>
              <a:t>正确的调度</a:t>
            </a:r>
          </a:p>
        </p:txBody>
      </p:sp>
      <p:grpSp>
        <p:nvGrpSpPr>
          <p:cNvPr id="25609" name="Group 19">
            <a:extLst>
              <a:ext uri="{FF2B5EF4-FFF2-40B4-BE49-F238E27FC236}">
                <a16:creationId xmlns:a16="http://schemas.microsoft.com/office/drawing/2014/main" id="{2CDA214B-6233-43D5-9D2C-280CEC30A768}"/>
              </a:ext>
            </a:extLst>
          </p:cNvPr>
          <p:cNvGrpSpPr>
            <a:grpSpLocks/>
          </p:cNvGrpSpPr>
          <p:nvPr/>
        </p:nvGrpSpPr>
        <p:grpSpPr bwMode="auto">
          <a:xfrm>
            <a:off x="6465888" y="981075"/>
            <a:ext cx="3219450" cy="4800600"/>
            <a:chOff x="1612" y="1008"/>
            <a:chExt cx="2028" cy="3024"/>
          </a:xfrm>
        </p:grpSpPr>
        <p:sp>
          <p:nvSpPr>
            <p:cNvPr id="25613" name="Line 20">
              <a:extLst>
                <a:ext uri="{FF2B5EF4-FFF2-40B4-BE49-F238E27FC236}">
                  <a16:creationId xmlns:a16="http://schemas.microsoft.com/office/drawing/2014/main" id="{DC615AB7-36A9-47EE-870F-BC98773CF38E}"/>
                </a:ext>
              </a:extLst>
            </p:cNvPr>
            <p:cNvSpPr>
              <a:spLocks noChangeShapeType="1"/>
            </p:cNvSpPr>
            <p:nvPr/>
          </p:nvSpPr>
          <p:spPr bwMode="auto">
            <a:xfrm>
              <a:off x="1612" y="1296"/>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14" name="Line 21">
              <a:extLst>
                <a:ext uri="{FF2B5EF4-FFF2-40B4-BE49-F238E27FC236}">
                  <a16:creationId xmlns:a16="http://schemas.microsoft.com/office/drawing/2014/main" id="{B4C544AD-12A3-4159-B9B2-A8488AF5276E}"/>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15" name="Rectangle 22">
              <a:extLst>
                <a:ext uri="{FF2B5EF4-FFF2-40B4-BE49-F238E27FC236}">
                  <a16:creationId xmlns:a16="http://schemas.microsoft.com/office/drawing/2014/main" id="{9E872E32-9B8D-46FC-833E-C889225D40FE}"/>
                </a:ext>
              </a:extLst>
            </p:cNvPr>
            <p:cNvSpPr>
              <a:spLocks noChangeArrowheads="1"/>
            </p:cNvSpPr>
            <p:nvPr/>
          </p:nvSpPr>
          <p:spPr bwMode="auto">
            <a:xfrm>
              <a:off x="1664" y="1344"/>
              <a:ext cx="988"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Y=B=2</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8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A(=3)</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Unlock A</a:t>
              </a:r>
            </a:p>
            <a:p>
              <a:pPr algn="ctr" eaLnBrk="1" hangingPunct="1"/>
              <a:r>
                <a:rPr kumimoji="1" lang="en-US" altLang="zh-CN" sz="2000" b="0">
                  <a:latin typeface="Times New Roman" panose="02020603050405020304" pitchFamily="18" charset="0"/>
                </a:rPr>
                <a:t> </a:t>
              </a:r>
            </a:p>
          </p:txBody>
        </p:sp>
        <p:sp>
          <p:nvSpPr>
            <p:cNvPr id="25616" name="Rectangle 23">
              <a:extLst>
                <a:ext uri="{FF2B5EF4-FFF2-40B4-BE49-F238E27FC236}">
                  <a16:creationId xmlns:a16="http://schemas.microsoft.com/office/drawing/2014/main" id="{C1EDC4A6-425F-4370-AEC4-4B7FBFD408A8}"/>
                </a:ext>
              </a:extLst>
            </p:cNvPr>
            <p:cNvSpPr>
              <a:spLocks noChangeArrowheads="1"/>
            </p:cNvSpPr>
            <p:nvPr/>
          </p:nvSpPr>
          <p:spPr bwMode="auto">
            <a:xfrm>
              <a:off x="2652" y="1296"/>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pPr>
              <a:r>
                <a:rPr kumimoji="1" lang="zh-CN" altLang="en-US">
                  <a:latin typeface="Times New Roman" panose="02020603050405020304" pitchFamily="18" charset="0"/>
                </a:rPr>
                <a:t> </a:t>
              </a:r>
            </a:p>
            <a:p>
              <a:pPr algn="ctr" eaLnBrk="1" hangingPunct="1">
                <a:lnSpc>
                  <a:spcPct val="80000"/>
                </a:lnSpc>
              </a:pPr>
              <a:r>
                <a:rPr kumimoji="1" lang="zh-CN" altLang="en-US">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Slock A</a:t>
              </a:r>
            </a:p>
            <a:p>
              <a:pPr algn="ctr" eaLnBrk="1" hangingPunct="1">
                <a:lnSpc>
                  <a:spcPct val="80000"/>
                </a:lnSpc>
              </a:pPr>
              <a:r>
                <a:rPr kumimoji="1" lang="en-US" altLang="zh-CN">
                  <a:latin typeface="Times New Roman" panose="02020603050405020304" pitchFamily="18" charset="0"/>
                </a:rPr>
                <a:t>X=A=2</a:t>
              </a:r>
            </a:p>
            <a:p>
              <a:pPr algn="ctr" eaLnBrk="1" hangingPunct="1">
                <a:lnSpc>
                  <a:spcPct val="80000"/>
                </a:lnSpc>
              </a:pPr>
              <a:r>
                <a:rPr kumimoji="1" lang="en-US" altLang="zh-CN">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Unlock A</a:t>
              </a:r>
            </a:p>
            <a:p>
              <a:pPr algn="ctr" eaLnBrk="1" hangingPunct="1">
                <a:lnSpc>
                  <a:spcPct val="80000"/>
                </a:lnSpc>
              </a:pPr>
              <a:r>
                <a:rPr kumimoji="1" lang="en-US" altLang="zh-CN">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Xlock B</a:t>
              </a:r>
            </a:p>
            <a:p>
              <a:pPr algn="ctr" eaLnBrk="1" hangingPunct="1">
                <a:lnSpc>
                  <a:spcPct val="80000"/>
                </a:lnSpc>
              </a:pPr>
              <a:r>
                <a:rPr kumimoji="1" lang="en-US" altLang="zh-CN">
                  <a:latin typeface="Times New Roman" panose="02020603050405020304" pitchFamily="18" charset="0"/>
                </a:rPr>
                <a:t>B=X+1</a:t>
              </a:r>
            </a:p>
            <a:p>
              <a:pPr algn="ctr" eaLnBrk="1" hangingPunct="1">
                <a:lnSpc>
                  <a:spcPct val="8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B(=3)</a:t>
              </a:r>
              <a:endParaRPr kumimoji="1" lang="en-US" altLang="zh-CN">
                <a:latin typeface="Times New Roman" panose="02020603050405020304" pitchFamily="18" charset="0"/>
              </a:endParaRPr>
            </a:p>
            <a:p>
              <a:pPr algn="ctr" eaLnBrk="1" hangingPunct="1">
                <a:lnSpc>
                  <a:spcPct val="80000"/>
                </a:lnSpc>
              </a:pPr>
              <a:r>
                <a:rPr kumimoji="1" lang="en-US" altLang="zh-CN">
                  <a:latin typeface="Times New Roman" panose="02020603050405020304" pitchFamily="18" charset="0"/>
                </a:rPr>
                <a:t> </a:t>
              </a:r>
            </a:p>
            <a:p>
              <a:pPr algn="ctr" eaLnBrk="1" hangingPunct="1">
                <a:lnSpc>
                  <a:spcPct val="80000"/>
                </a:lnSpc>
              </a:pPr>
              <a:r>
                <a:rPr kumimoji="1" lang="en-US" altLang="zh-CN">
                  <a:latin typeface="Times New Roman" panose="02020603050405020304" pitchFamily="18" charset="0"/>
                </a:rPr>
                <a:t>Unlock B</a:t>
              </a:r>
              <a:r>
                <a:rPr kumimoji="1" lang="en-US" altLang="zh-CN" sz="2000">
                  <a:latin typeface="Times New Roman" panose="02020603050405020304" pitchFamily="18" charset="0"/>
                </a:rPr>
                <a:t> </a:t>
              </a:r>
            </a:p>
          </p:txBody>
        </p:sp>
        <p:sp>
          <p:nvSpPr>
            <p:cNvPr id="25617" name="Rectangle 24">
              <a:extLst>
                <a:ext uri="{FF2B5EF4-FFF2-40B4-BE49-F238E27FC236}">
                  <a16:creationId xmlns:a16="http://schemas.microsoft.com/office/drawing/2014/main" id="{0D9CDD1E-3D64-44F6-AC19-3DC3B26921D6}"/>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5618" name="Rectangle 25">
              <a:extLst>
                <a:ext uri="{FF2B5EF4-FFF2-40B4-BE49-F238E27FC236}">
                  <a16:creationId xmlns:a16="http://schemas.microsoft.com/office/drawing/2014/main" id="{630FAA6D-5697-4F7F-8103-9FAD15882D2E}"/>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408474" name="Rectangle 26">
            <a:extLst>
              <a:ext uri="{FF2B5EF4-FFF2-40B4-BE49-F238E27FC236}">
                <a16:creationId xmlns:a16="http://schemas.microsoft.com/office/drawing/2014/main" id="{D3DD5766-7185-42BB-849B-6273A9C8499B}"/>
              </a:ext>
            </a:extLst>
          </p:cNvPr>
          <p:cNvSpPr>
            <a:spLocks noChangeArrowheads="1"/>
          </p:cNvSpPr>
          <p:nvPr/>
        </p:nvSpPr>
        <p:spPr bwMode="auto">
          <a:xfrm>
            <a:off x="6465888" y="5876925"/>
            <a:ext cx="3092450" cy="822325"/>
          </a:xfrm>
          <a:prstGeom prst="rect">
            <a:avLst/>
          </a:prstGeom>
          <a:noFill/>
          <a:ln>
            <a:noFill/>
          </a:ln>
          <a:effectLst/>
        </p:spPr>
        <p:txBody>
          <a:bodyPr wrap="none">
            <a:spAutoFit/>
          </a:bodyPr>
          <a:lstStyle/>
          <a:p>
            <a:pPr>
              <a:defRPr/>
            </a:pPr>
            <a:r>
              <a:rPr lang="en-US" altLang="zh-CN">
                <a:effectLst>
                  <a:outerShdw blurRad="38100" dist="38100" dir="2700000" algn="tl">
                    <a:srgbClr val="C0C0C0"/>
                  </a:outerShdw>
                </a:effectLst>
                <a:latin typeface="Arial" charset="0"/>
              </a:rPr>
              <a:t>(c) </a:t>
            </a:r>
            <a:r>
              <a:rPr lang="zh-CN" altLang="en-US">
                <a:effectLst>
                  <a:outerShdw blurRad="38100" dist="38100" dir="2700000" algn="tl">
                    <a:srgbClr val="C0C0C0"/>
                  </a:outerShdw>
                </a:effectLst>
                <a:latin typeface="Arial" charset="0"/>
              </a:rPr>
              <a:t>不可串行化的调度</a:t>
            </a:r>
          </a:p>
          <a:p>
            <a:pPr>
              <a:defRPr/>
            </a:pPr>
            <a:r>
              <a:rPr lang="zh-CN" altLang="en-US">
                <a:solidFill>
                  <a:srgbClr val="0000FF"/>
                </a:solidFill>
                <a:effectLst>
                  <a:outerShdw blurRad="38100" dist="38100" dir="2700000" algn="tl">
                    <a:srgbClr val="C0C0C0"/>
                  </a:outerShdw>
                </a:effectLst>
                <a:latin typeface="Arial" charset="0"/>
              </a:rPr>
              <a:t>错误的调度</a:t>
            </a:r>
          </a:p>
        </p:txBody>
      </p:sp>
      <p:sp>
        <p:nvSpPr>
          <p:cNvPr id="25611" name="Line 27">
            <a:extLst>
              <a:ext uri="{FF2B5EF4-FFF2-40B4-BE49-F238E27FC236}">
                <a16:creationId xmlns:a16="http://schemas.microsoft.com/office/drawing/2014/main" id="{037BAAE4-D25C-41DF-A3EF-0005C04BE3D9}"/>
              </a:ext>
            </a:extLst>
          </p:cNvPr>
          <p:cNvSpPr>
            <a:spLocks noChangeShapeType="1"/>
          </p:cNvSpPr>
          <p:nvPr/>
        </p:nvSpPr>
        <p:spPr bwMode="auto">
          <a:xfrm>
            <a:off x="3297238" y="908050"/>
            <a:ext cx="0" cy="5949950"/>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
        <p:nvSpPr>
          <p:cNvPr id="25612" name="Line 28">
            <a:extLst>
              <a:ext uri="{FF2B5EF4-FFF2-40B4-BE49-F238E27FC236}">
                <a16:creationId xmlns:a16="http://schemas.microsoft.com/office/drawing/2014/main" id="{1DB46F53-69A8-4421-886F-3066079C792F}"/>
              </a:ext>
            </a:extLst>
          </p:cNvPr>
          <p:cNvSpPr>
            <a:spLocks noChangeShapeType="1"/>
          </p:cNvSpPr>
          <p:nvPr/>
        </p:nvSpPr>
        <p:spPr bwMode="auto">
          <a:xfrm>
            <a:off x="6321425" y="908050"/>
            <a:ext cx="0" cy="5949950"/>
          </a:xfrm>
          <a:prstGeom prst="line">
            <a:avLst/>
          </a:prstGeom>
          <a:noFill/>
          <a:ln w="508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3ECFFB18-6DD1-4F06-B864-DE53F789C0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AF34AAB-7BBB-4CAE-AE93-A49E79A26C57}" type="slidenum">
              <a:rPr lang="zh-CN" altLang="en-US" sz="2000"/>
              <a:pPr/>
              <a:t>18</a:t>
            </a:fld>
            <a:endParaRPr lang="en-US" altLang="zh-CN" sz="2000"/>
          </a:p>
        </p:txBody>
      </p:sp>
      <p:sp>
        <p:nvSpPr>
          <p:cNvPr id="27651" name="日期占位符 4">
            <a:extLst>
              <a:ext uri="{FF2B5EF4-FFF2-40B4-BE49-F238E27FC236}">
                <a16:creationId xmlns:a16="http://schemas.microsoft.com/office/drawing/2014/main" id="{C28D30ED-3177-4EF7-803B-9BD504B0D0F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653D8B3-A785-4451-B460-5D7AF91A4FD2}" type="datetime1">
              <a:rPr lang="zh-CN" altLang="en-US" sz="1800" smtClean="0"/>
              <a:pPr/>
              <a:t>2023/5/9</a:t>
            </a:fld>
            <a:endParaRPr lang="en-US" altLang="zh-CN" sz="1000"/>
          </a:p>
        </p:txBody>
      </p:sp>
      <p:sp>
        <p:nvSpPr>
          <p:cNvPr id="2290690" name="Rectangle 2">
            <a:extLst>
              <a:ext uri="{FF2B5EF4-FFF2-40B4-BE49-F238E27FC236}">
                <a16:creationId xmlns:a16="http://schemas.microsoft.com/office/drawing/2014/main" id="{033474C5-35A4-48E8-8225-81880B908211}"/>
              </a:ext>
            </a:extLst>
          </p:cNvPr>
          <p:cNvSpPr>
            <a:spLocks noGrp="1" noChangeArrowheads="1"/>
          </p:cNvSpPr>
          <p:nvPr>
            <p:ph type="title"/>
          </p:nvPr>
        </p:nvSpPr>
        <p:spPr/>
        <p:txBody>
          <a:bodyPr/>
          <a:lstStyle/>
          <a:p>
            <a:pPr>
              <a:defRPr/>
            </a:pPr>
            <a:r>
              <a:rPr lang="en-US" altLang="zh-CN"/>
              <a:t>(d) </a:t>
            </a:r>
            <a:r>
              <a:rPr lang="zh-CN" altLang="en-US"/>
              <a:t>可串行化的调度</a:t>
            </a:r>
            <a:endParaRPr lang="zh-CN" altLang="en-US" sz="5400">
              <a:solidFill>
                <a:schemeClr val="tx1"/>
              </a:solidFill>
            </a:endParaRPr>
          </a:p>
        </p:txBody>
      </p:sp>
      <p:grpSp>
        <p:nvGrpSpPr>
          <p:cNvPr id="27653" name="Group 9">
            <a:extLst>
              <a:ext uri="{FF2B5EF4-FFF2-40B4-BE49-F238E27FC236}">
                <a16:creationId xmlns:a16="http://schemas.microsoft.com/office/drawing/2014/main" id="{92A8183B-5FE0-4C5C-81D4-449D130FE1FF}"/>
              </a:ext>
            </a:extLst>
          </p:cNvPr>
          <p:cNvGrpSpPr>
            <a:grpSpLocks/>
          </p:cNvGrpSpPr>
          <p:nvPr/>
        </p:nvGrpSpPr>
        <p:grpSpPr bwMode="auto">
          <a:xfrm>
            <a:off x="992188" y="1341438"/>
            <a:ext cx="3219450" cy="4800600"/>
            <a:chOff x="1612" y="1008"/>
            <a:chExt cx="2028" cy="3024"/>
          </a:xfrm>
        </p:grpSpPr>
        <p:sp>
          <p:nvSpPr>
            <p:cNvPr id="27655" name="Line 3">
              <a:extLst>
                <a:ext uri="{FF2B5EF4-FFF2-40B4-BE49-F238E27FC236}">
                  <a16:creationId xmlns:a16="http://schemas.microsoft.com/office/drawing/2014/main" id="{32D07364-F6ED-45BB-AB10-65968C375500}"/>
                </a:ext>
              </a:extLst>
            </p:cNvPr>
            <p:cNvSpPr>
              <a:spLocks noChangeShapeType="1"/>
            </p:cNvSpPr>
            <p:nvPr/>
          </p:nvSpPr>
          <p:spPr bwMode="auto">
            <a:xfrm>
              <a:off x="1612" y="1296"/>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656" name="Line 4">
              <a:extLst>
                <a:ext uri="{FF2B5EF4-FFF2-40B4-BE49-F238E27FC236}">
                  <a16:creationId xmlns:a16="http://schemas.microsoft.com/office/drawing/2014/main" id="{E7F5DBCD-C3AB-47BF-8400-582C5B50BE6E}"/>
                </a:ext>
              </a:extLst>
            </p:cNvPr>
            <p:cNvSpPr>
              <a:spLocks noChangeShapeType="1"/>
            </p:cNvSpPr>
            <p:nvPr/>
          </p:nvSpPr>
          <p:spPr bwMode="auto">
            <a:xfrm>
              <a:off x="2652" y="1008"/>
              <a:ext cx="0" cy="30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7657" name="Rectangle 5">
              <a:extLst>
                <a:ext uri="{FF2B5EF4-FFF2-40B4-BE49-F238E27FC236}">
                  <a16:creationId xmlns:a16="http://schemas.microsoft.com/office/drawing/2014/main" id="{51D4B368-8A83-46F9-9D05-3B08183BBFFA}"/>
                </a:ext>
              </a:extLst>
            </p:cNvPr>
            <p:cNvSpPr>
              <a:spLocks noChangeArrowheads="1"/>
            </p:cNvSpPr>
            <p:nvPr/>
          </p:nvSpPr>
          <p:spPr bwMode="auto">
            <a:xfrm>
              <a:off x="1664" y="1344"/>
              <a:ext cx="988" cy="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Y=B=2</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A(=3)</a:t>
              </a:r>
              <a:endParaRPr kumimoji="1" lang="en-US" altLang="zh-CN" b="0">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A</a:t>
              </a:r>
            </a:p>
            <a:p>
              <a:pPr algn="ctr" eaLnBrk="1" hangingPunct="1">
                <a:lnSpc>
                  <a:spcPct val="90000"/>
                </a:lnSpc>
              </a:pPr>
              <a:endParaRPr kumimoji="1" lang="en-US" altLang="zh-CN">
                <a:latin typeface="Times New Roman" panose="02020603050405020304" pitchFamily="18" charset="0"/>
              </a:endParaRPr>
            </a:p>
            <a:p>
              <a:pPr algn="ctr" eaLnBrk="1" hangingPunct="1"/>
              <a:endParaRPr kumimoji="1" lang="en-US" altLang="zh-CN"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endParaRPr kumimoji="1" lang="en-US" altLang="zh-CN" sz="2000" b="0">
                <a:latin typeface="Times New Roman" panose="02020603050405020304" pitchFamily="18" charset="0"/>
              </a:endParaRPr>
            </a:p>
            <a:p>
              <a:pPr algn="ctr" eaLnBrk="1" hangingPunct="1"/>
              <a:r>
                <a:rPr kumimoji="1" lang="en-US" altLang="zh-CN" sz="2000">
                  <a:latin typeface="Times New Roman" panose="02020603050405020304" pitchFamily="18" charset="0"/>
                </a:rPr>
                <a:t> </a:t>
              </a:r>
            </a:p>
          </p:txBody>
        </p:sp>
        <p:sp>
          <p:nvSpPr>
            <p:cNvPr id="27658" name="Rectangle 6">
              <a:extLst>
                <a:ext uri="{FF2B5EF4-FFF2-40B4-BE49-F238E27FC236}">
                  <a16:creationId xmlns:a16="http://schemas.microsoft.com/office/drawing/2014/main" id="{A763C376-C60B-4070-A660-D26FAB178D18}"/>
                </a:ext>
              </a:extLst>
            </p:cNvPr>
            <p:cNvSpPr>
              <a:spLocks noChangeArrowheads="1"/>
            </p:cNvSpPr>
            <p:nvPr/>
          </p:nvSpPr>
          <p:spPr bwMode="auto">
            <a:xfrm>
              <a:off x="2652" y="1296"/>
              <a:ext cx="988" cy="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a:latin typeface="Times New Roman" panose="02020603050405020304" pitchFamily="18" charset="0"/>
                </a:rPr>
                <a:t> </a:t>
              </a:r>
            </a:p>
            <a:p>
              <a:pPr algn="ctr" eaLnBrk="1" hangingPunct="1">
                <a:lnSpc>
                  <a:spcPct val="90000"/>
                </a:lnSpc>
              </a:pPr>
              <a:r>
                <a:rPr kumimoji="1" lang="zh-CN" altLang="en-US">
                  <a:latin typeface="Times New Roman" panose="02020603050405020304" pitchFamily="18" charset="0"/>
                </a:rPr>
                <a:t> </a:t>
              </a:r>
            </a:p>
            <a:p>
              <a:pPr algn="ctr" eaLnBrk="1" hangingPunct="1">
                <a:lnSpc>
                  <a:spcPct val="90000"/>
                </a:lnSpc>
              </a:pPr>
              <a:r>
                <a:rPr kumimoji="1" lang="zh-CN" altLang="en-US">
                  <a:latin typeface="Times New Roman" panose="02020603050405020304" pitchFamily="18" charset="0"/>
                </a:rPr>
                <a:t> </a:t>
              </a:r>
            </a:p>
            <a:p>
              <a:pPr algn="ctr" eaLnBrk="1" hangingPunct="1">
                <a:lnSpc>
                  <a:spcPct val="90000"/>
                </a:lnSpc>
              </a:pPr>
              <a:r>
                <a:rPr kumimoji="1" lang="zh-CN" altLang="en-US">
                  <a:latin typeface="Times New Roman" panose="02020603050405020304" pitchFamily="18" charset="0"/>
                </a:rPr>
                <a:t> </a:t>
              </a:r>
            </a:p>
            <a:p>
              <a:pPr algn="ctr" eaLnBrk="1" hangingPunct="1">
                <a:lnSpc>
                  <a:spcPct val="90000"/>
                </a:lnSpc>
              </a:pPr>
              <a:r>
                <a:rPr kumimoji="1" lang="en-US" altLang="zh-CN">
                  <a:latin typeface="Times New Roman" panose="02020603050405020304" pitchFamily="18" charset="0"/>
                </a:rPr>
                <a:t>Slock A</a:t>
              </a:r>
            </a:p>
            <a:p>
              <a:pPr algn="ctr" eaLnBrk="1" hangingPunct="1">
                <a:lnSpc>
                  <a:spcPct val="90000"/>
                </a:lnSpc>
              </a:pPr>
              <a:r>
                <a:rPr kumimoji="1" lang="en-US" altLang="zh-CN">
                  <a:latin typeface="Times New Roman" panose="02020603050405020304" pitchFamily="18" charset="0"/>
                </a:rPr>
                <a:t> </a:t>
              </a:r>
              <a:r>
                <a:rPr kumimoji="1" lang="zh-CN" altLang="en-US">
                  <a:latin typeface="Times New Roman" panose="02020603050405020304" pitchFamily="18" charset="0"/>
                </a:rPr>
                <a:t>等待</a:t>
              </a:r>
            </a:p>
            <a:p>
              <a:pPr algn="ctr" eaLnBrk="1" hangingPunct="1">
                <a:lnSpc>
                  <a:spcPct val="90000"/>
                </a:lnSpc>
              </a:pPr>
              <a:r>
                <a:rPr kumimoji="1" lang="zh-CN" altLang="en-US">
                  <a:latin typeface="Times New Roman" panose="02020603050405020304" pitchFamily="18" charset="0"/>
                </a:rPr>
                <a:t> 等待</a:t>
              </a:r>
            </a:p>
            <a:p>
              <a:pPr algn="ctr" eaLnBrk="1" hangingPunct="1">
                <a:lnSpc>
                  <a:spcPct val="90000"/>
                </a:lnSpc>
              </a:pPr>
              <a:r>
                <a:rPr kumimoji="1" lang="zh-CN" altLang="en-US">
                  <a:latin typeface="Times New Roman" panose="02020603050405020304" pitchFamily="18" charset="0"/>
                </a:rPr>
                <a:t> 等待</a:t>
              </a:r>
            </a:p>
            <a:p>
              <a:pPr algn="ctr" eaLnBrk="1" hangingPunct="1">
                <a:lnSpc>
                  <a:spcPct val="90000"/>
                </a:lnSpc>
              </a:pPr>
              <a:r>
                <a:rPr kumimoji="1" lang="en-US" altLang="zh-CN">
                  <a:latin typeface="Times New Roman" panose="02020603050405020304" pitchFamily="18" charset="0"/>
                </a:rPr>
                <a:t>X=A=3</a:t>
              </a:r>
            </a:p>
            <a:p>
              <a:pPr algn="ctr" eaLnBrk="1" hangingPunct="1">
                <a:lnSpc>
                  <a:spcPct val="90000"/>
                </a:lnSpc>
              </a:pPr>
              <a:r>
                <a:rPr kumimoji="1" lang="en-US" altLang="zh-CN">
                  <a:latin typeface="Times New Roman" panose="02020603050405020304" pitchFamily="18" charset="0"/>
                </a:rPr>
                <a:t>Unlock A</a:t>
              </a:r>
            </a:p>
            <a:p>
              <a:pPr algn="ctr" eaLnBrk="1" hangingPunct="1">
                <a:lnSpc>
                  <a:spcPct val="90000"/>
                </a:lnSpc>
              </a:pPr>
              <a:r>
                <a:rPr kumimoji="1" lang="en-US" altLang="zh-CN">
                  <a:latin typeface="Times New Roman" panose="02020603050405020304" pitchFamily="18" charset="0"/>
                </a:rPr>
                <a:t>Xlock B</a:t>
              </a:r>
            </a:p>
            <a:p>
              <a:pPr algn="ctr" eaLnBrk="1" hangingPunct="1">
                <a:lnSpc>
                  <a:spcPct val="90000"/>
                </a:lnSpc>
              </a:pPr>
              <a:r>
                <a:rPr kumimoji="1" lang="en-US" altLang="zh-CN">
                  <a:latin typeface="Times New Roman" panose="02020603050405020304" pitchFamily="18" charset="0"/>
                </a:rPr>
                <a:t>B=X+1</a:t>
              </a:r>
            </a:p>
            <a:p>
              <a:pPr algn="ctr" eaLnBrk="1" hangingPunct="1">
                <a:lnSpc>
                  <a:spcPct val="90000"/>
                </a:lnSpc>
              </a:pPr>
              <a:r>
                <a:rPr kumimoji="1" lang="zh-CN" altLang="en-US">
                  <a:latin typeface="Times New Roman" panose="02020603050405020304" pitchFamily="18" charset="0"/>
                  <a:ea typeface="黑体" panose="02010609060101010101" pitchFamily="49" charset="-122"/>
                </a:rPr>
                <a:t>写回</a:t>
              </a:r>
              <a:r>
                <a:rPr kumimoji="1" lang="en-US" altLang="zh-CN">
                  <a:latin typeface="Times New Roman" panose="02020603050405020304" pitchFamily="18" charset="0"/>
                  <a:ea typeface="黑体" panose="02010609060101010101" pitchFamily="49" charset="-122"/>
                </a:rPr>
                <a:t>B(=4)</a:t>
              </a:r>
              <a:endParaRPr kumimoji="1" lang="en-US" altLang="zh-CN">
                <a:latin typeface="Times New Roman" panose="02020603050405020304" pitchFamily="18" charset="0"/>
              </a:endParaRPr>
            </a:p>
            <a:p>
              <a:pPr algn="ctr" eaLnBrk="1" hangingPunct="1">
                <a:lnSpc>
                  <a:spcPct val="90000"/>
                </a:lnSpc>
              </a:pPr>
              <a:r>
                <a:rPr kumimoji="1" lang="en-US" altLang="zh-CN">
                  <a:latin typeface="Times New Roman" panose="02020603050405020304" pitchFamily="18" charset="0"/>
                </a:rPr>
                <a:t>Unlock B</a:t>
              </a:r>
              <a:r>
                <a:rPr kumimoji="1" lang="en-US" altLang="zh-CN" sz="2000">
                  <a:latin typeface="Times New Roman" panose="02020603050405020304" pitchFamily="18" charset="0"/>
                </a:rPr>
                <a:t> </a:t>
              </a:r>
            </a:p>
          </p:txBody>
        </p:sp>
        <p:sp>
          <p:nvSpPr>
            <p:cNvPr id="27659" name="Rectangle 7">
              <a:extLst>
                <a:ext uri="{FF2B5EF4-FFF2-40B4-BE49-F238E27FC236}">
                  <a16:creationId xmlns:a16="http://schemas.microsoft.com/office/drawing/2014/main" id="{4747E781-52E7-4D18-99D4-F9C8AE1751AA}"/>
                </a:ext>
              </a:extLst>
            </p:cNvPr>
            <p:cNvSpPr>
              <a:spLocks noChangeArrowheads="1"/>
            </p:cNvSpPr>
            <p:nvPr/>
          </p:nvSpPr>
          <p:spPr bwMode="auto">
            <a:xfrm>
              <a:off x="1664"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1</a:t>
              </a:r>
            </a:p>
          </p:txBody>
        </p:sp>
        <p:sp>
          <p:nvSpPr>
            <p:cNvPr id="27660" name="Rectangle 8">
              <a:extLst>
                <a:ext uri="{FF2B5EF4-FFF2-40B4-BE49-F238E27FC236}">
                  <a16:creationId xmlns:a16="http://schemas.microsoft.com/office/drawing/2014/main" id="{248AD44F-D4EA-49AF-9450-1C58EB71FF7C}"/>
                </a:ext>
              </a:extLst>
            </p:cNvPr>
            <p:cNvSpPr>
              <a:spLocks noChangeArrowheads="1"/>
            </p:cNvSpPr>
            <p:nvPr/>
          </p:nvSpPr>
          <p:spPr bwMode="auto">
            <a:xfrm>
              <a:off x="2652" y="1008"/>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25000">
                  <a:latin typeface="Times New Roman" panose="02020603050405020304" pitchFamily="18" charset="0"/>
                </a:rPr>
                <a:t>2</a:t>
              </a:r>
            </a:p>
          </p:txBody>
        </p:sp>
      </p:grpSp>
      <p:sp>
        <p:nvSpPr>
          <p:cNvPr id="27654" name="Rectangle 10">
            <a:extLst>
              <a:ext uri="{FF2B5EF4-FFF2-40B4-BE49-F238E27FC236}">
                <a16:creationId xmlns:a16="http://schemas.microsoft.com/office/drawing/2014/main" id="{117B5171-81D6-4A0E-9F8C-E106296CAD87}"/>
              </a:ext>
            </a:extLst>
          </p:cNvPr>
          <p:cNvSpPr>
            <a:spLocks noGrp="1" noChangeArrowheads="1"/>
          </p:cNvSpPr>
          <p:nvPr>
            <p:ph type="body" idx="1"/>
          </p:nvPr>
        </p:nvSpPr>
        <p:spPr>
          <a:xfrm>
            <a:off x="4665663" y="1143000"/>
            <a:ext cx="4805362" cy="1795463"/>
          </a:xfrm>
          <a:noFill/>
        </p:spPr>
        <p:txBody>
          <a:bodyPr/>
          <a:lstStyle/>
          <a:p>
            <a:pPr>
              <a:lnSpc>
                <a:spcPct val="140000"/>
              </a:lnSpc>
            </a:pPr>
            <a:r>
              <a:rPr lang="zh-CN" altLang="en-US"/>
              <a:t>由于其执行结果与串行调度（</a:t>
            </a:r>
            <a:r>
              <a:rPr lang="en-US" altLang="zh-CN"/>
              <a:t>a</a:t>
            </a:r>
            <a:r>
              <a:rPr lang="zh-CN" altLang="en-US"/>
              <a:t>）的执行结果相同，所以是正确的调度。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E3EC6413-A9F9-415F-8AD1-1BEFF66D955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81EF5DA-9635-49CD-AD1B-5B14DF864D8A}" type="slidenum">
              <a:rPr lang="zh-CN" altLang="en-US" sz="2000"/>
              <a:pPr/>
              <a:t>19</a:t>
            </a:fld>
            <a:endParaRPr lang="en-US" altLang="zh-CN" sz="2000"/>
          </a:p>
        </p:txBody>
      </p:sp>
      <p:sp>
        <p:nvSpPr>
          <p:cNvPr id="28675" name="日期占位符 4">
            <a:extLst>
              <a:ext uri="{FF2B5EF4-FFF2-40B4-BE49-F238E27FC236}">
                <a16:creationId xmlns:a16="http://schemas.microsoft.com/office/drawing/2014/main" id="{27EB0F5A-9DFC-4E49-9423-DCF19CA4977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83EC416-63C8-451E-B1C1-2A4BEDECAFFC}" type="datetime1">
              <a:rPr lang="zh-CN" altLang="en-US" sz="1800" smtClean="0"/>
              <a:pPr/>
              <a:t>2023/5/9</a:t>
            </a:fld>
            <a:endParaRPr lang="en-US" altLang="zh-CN" sz="1000"/>
          </a:p>
        </p:txBody>
      </p:sp>
      <p:sp>
        <p:nvSpPr>
          <p:cNvPr id="2293762" name="Rectangle 2">
            <a:extLst>
              <a:ext uri="{FF2B5EF4-FFF2-40B4-BE49-F238E27FC236}">
                <a16:creationId xmlns:a16="http://schemas.microsoft.com/office/drawing/2014/main" id="{FD938003-0B0A-43FE-B89C-0EEC99D5B411}"/>
              </a:ext>
            </a:extLst>
          </p:cNvPr>
          <p:cNvSpPr>
            <a:spLocks noGrp="1" noChangeArrowheads="1"/>
          </p:cNvSpPr>
          <p:nvPr>
            <p:ph type="title"/>
          </p:nvPr>
        </p:nvSpPr>
        <p:spPr/>
        <p:txBody>
          <a:bodyPr/>
          <a:lstStyle/>
          <a:p>
            <a:pPr defTabSz="914400">
              <a:defRPr/>
            </a:pPr>
            <a:r>
              <a:rPr lang="en-US" altLang="en-US"/>
              <a:t>9.2.1</a:t>
            </a:r>
            <a:r>
              <a:rPr lang="en-US" altLang="zh-CN"/>
              <a:t> </a:t>
            </a:r>
            <a:r>
              <a:rPr lang="en-US" altLang="en-US"/>
              <a:t>可串行化调度</a:t>
            </a:r>
            <a:endParaRPr lang="zh-CN" altLang="en-US"/>
          </a:p>
        </p:txBody>
      </p:sp>
      <p:sp>
        <p:nvSpPr>
          <p:cNvPr id="28677" name="Rectangle 3">
            <a:extLst>
              <a:ext uri="{FF2B5EF4-FFF2-40B4-BE49-F238E27FC236}">
                <a16:creationId xmlns:a16="http://schemas.microsoft.com/office/drawing/2014/main" id="{4AC98485-4DBA-402E-960C-EB4C3D2679FA}"/>
              </a:ext>
            </a:extLst>
          </p:cNvPr>
          <p:cNvSpPr>
            <a:spLocks noGrp="1" noChangeArrowheads="1"/>
          </p:cNvSpPr>
          <p:nvPr>
            <p:ph type="body" idx="1"/>
          </p:nvPr>
        </p:nvSpPr>
        <p:spPr>
          <a:xfrm>
            <a:off x="650875" y="1143000"/>
            <a:ext cx="8820150" cy="2860675"/>
          </a:xfrm>
        </p:spPr>
        <p:txBody>
          <a:bodyPr/>
          <a:lstStyle/>
          <a:p>
            <a:pPr marL="342900" indent="-342900" defTabSz="914400">
              <a:lnSpc>
                <a:spcPct val="100000"/>
              </a:lnSpc>
            </a:pPr>
            <a:r>
              <a:rPr lang="en-US" altLang="zh-CN"/>
              <a:t>DBMS</a:t>
            </a:r>
            <a:r>
              <a:rPr lang="zh-CN" altLang="en-US"/>
              <a:t>必须提供一定手段来保证调度是可串行化的，如何保证并发操作的调度是正确的</a:t>
            </a:r>
            <a:r>
              <a:rPr lang="en-US" altLang="zh-CN"/>
              <a:t>?</a:t>
            </a:r>
          </a:p>
          <a:p>
            <a:pPr marL="742950" lvl="1" indent="-285750" defTabSz="914400">
              <a:lnSpc>
                <a:spcPct val="100000"/>
              </a:lnSpc>
            </a:pPr>
            <a:r>
              <a:rPr lang="zh-CN" altLang="en-US"/>
              <a:t>从理论上讲，在某一事务执行时禁止其他事务执行的调度策略一定是可串行化的调度，</a:t>
            </a:r>
          </a:p>
          <a:p>
            <a:pPr marL="1143000" lvl="2" indent="-228600" defTabSz="914400">
              <a:lnSpc>
                <a:spcPct val="100000"/>
              </a:lnSpc>
            </a:pPr>
            <a:r>
              <a:rPr lang="zh-CN" altLang="en-US"/>
              <a:t>这也是最简单的调度策略，但这种方法实际上是不可行的，因为它不利于共享</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749BBF31-8C80-42B2-BA20-E3CA55FC6E5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24C060C-B284-4DF2-89ED-35222F9622A7}" type="slidenum">
              <a:rPr lang="zh-CN" altLang="en-US" sz="2000"/>
              <a:pPr/>
              <a:t>2</a:t>
            </a:fld>
            <a:endParaRPr lang="en-US" altLang="zh-CN" sz="2000"/>
          </a:p>
        </p:txBody>
      </p:sp>
      <p:sp>
        <p:nvSpPr>
          <p:cNvPr id="6147" name="日期占位符 4">
            <a:extLst>
              <a:ext uri="{FF2B5EF4-FFF2-40B4-BE49-F238E27FC236}">
                <a16:creationId xmlns:a16="http://schemas.microsoft.com/office/drawing/2014/main" id="{5032B88B-3CF3-4F35-828A-1BED18B0DFB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6EB190-D65E-4472-954C-B1B116FB9CBE}" type="datetime1">
              <a:rPr lang="zh-CN" altLang="en-US" sz="1800" smtClean="0"/>
              <a:pPr/>
              <a:t>2023/5/9</a:t>
            </a:fld>
            <a:endParaRPr lang="en-US" altLang="zh-CN" sz="1000"/>
          </a:p>
        </p:txBody>
      </p:sp>
      <p:sp>
        <p:nvSpPr>
          <p:cNvPr id="2337794" name="Rectangle 2">
            <a:extLst>
              <a:ext uri="{FF2B5EF4-FFF2-40B4-BE49-F238E27FC236}">
                <a16:creationId xmlns:a16="http://schemas.microsoft.com/office/drawing/2014/main" id="{FC5B2F14-5124-4B57-879E-D7B88E321138}"/>
              </a:ext>
            </a:extLst>
          </p:cNvPr>
          <p:cNvSpPr>
            <a:spLocks noGrp="1" noChangeArrowheads="1"/>
          </p:cNvSpPr>
          <p:nvPr>
            <p:ph type="title"/>
          </p:nvPr>
        </p:nvSpPr>
        <p:spPr/>
        <p:txBody>
          <a:bodyPr/>
          <a:lstStyle/>
          <a:p>
            <a:pPr>
              <a:defRPr/>
            </a:pPr>
            <a:r>
              <a:rPr lang="zh-CN" altLang="en-US"/>
              <a:t>问题提出</a:t>
            </a:r>
          </a:p>
        </p:txBody>
      </p:sp>
      <p:sp>
        <p:nvSpPr>
          <p:cNvPr id="2337795" name="Rectangle 3">
            <a:extLst>
              <a:ext uri="{FF2B5EF4-FFF2-40B4-BE49-F238E27FC236}">
                <a16:creationId xmlns:a16="http://schemas.microsoft.com/office/drawing/2014/main" id="{1839ED9F-757D-4624-A01A-A251DAE5D909}"/>
              </a:ext>
            </a:extLst>
          </p:cNvPr>
          <p:cNvSpPr>
            <a:spLocks noGrp="1" noChangeArrowheads="1"/>
          </p:cNvSpPr>
          <p:nvPr>
            <p:ph type="body" idx="1"/>
          </p:nvPr>
        </p:nvSpPr>
        <p:spPr>
          <a:xfrm>
            <a:off x="650875" y="1143000"/>
            <a:ext cx="8820150" cy="5035550"/>
          </a:xfrm>
        </p:spPr>
        <p:txBody>
          <a:bodyPr/>
          <a:lstStyle/>
          <a:p>
            <a:r>
              <a:rPr lang="zh-CN" altLang="en-US"/>
              <a:t>多用户数据库系统特征</a:t>
            </a:r>
            <a:endParaRPr lang="en-US" altLang="zh-CN"/>
          </a:p>
          <a:p>
            <a:pPr lvl="1"/>
            <a:r>
              <a:rPr lang="zh-CN" altLang="en-US"/>
              <a:t>允许多个用户同时使用的数据库系统</a:t>
            </a:r>
          </a:p>
          <a:p>
            <a:pPr lvl="2"/>
            <a:r>
              <a:rPr lang="zh-CN" altLang="en-US"/>
              <a:t>飞机定票数据库系统</a:t>
            </a:r>
          </a:p>
          <a:p>
            <a:pPr lvl="2"/>
            <a:r>
              <a:rPr lang="zh-CN" altLang="en-US"/>
              <a:t>银行数据库系统 </a:t>
            </a:r>
          </a:p>
          <a:p>
            <a:pPr lvl="1"/>
            <a:r>
              <a:rPr lang="zh-CN" altLang="en-US"/>
              <a:t>特点：在同一时刻并发运行的事务数可达数百个 </a:t>
            </a:r>
          </a:p>
          <a:p>
            <a:r>
              <a:rPr lang="zh-CN" altLang="en-US"/>
              <a:t>多事务执行方式</a:t>
            </a:r>
          </a:p>
          <a:p>
            <a:pPr lvl="1"/>
            <a:r>
              <a:rPr lang="en-US" altLang="zh-CN"/>
              <a:t>(1)</a:t>
            </a:r>
            <a:r>
              <a:rPr lang="zh-CN" altLang="en-US"/>
              <a:t>事务串行执行</a:t>
            </a:r>
          </a:p>
          <a:p>
            <a:pPr lvl="2"/>
            <a:r>
              <a:rPr lang="zh-CN" altLang="en-US"/>
              <a:t>每个时刻只有一个事务运行，其他事务必须等到这个事务结束以后方能运行</a:t>
            </a:r>
          </a:p>
          <a:p>
            <a:pPr lvl="2"/>
            <a:r>
              <a:rPr lang="zh-CN" altLang="en-US"/>
              <a:t>不能充分利用系统资源和数据库资源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37795">
                                            <p:txEl>
                                              <p:pRg st="5" end="5"/>
                                            </p:txEl>
                                          </p:spTgt>
                                        </p:tgtEl>
                                        <p:attrNameLst>
                                          <p:attrName>style.visibility</p:attrName>
                                        </p:attrNameLst>
                                      </p:cBhvr>
                                      <p:to>
                                        <p:strVal val="visible"/>
                                      </p:to>
                                    </p:set>
                                    <p:animEffect transition="in" filter="wipe(up)">
                                      <p:cBhvr>
                                        <p:cTn id="7" dur="1000"/>
                                        <p:tgtEl>
                                          <p:spTgt spid="2337795">
                                            <p:txEl>
                                              <p:pRg st="5" end="5"/>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337795">
                                            <p:txEl>
                                              <p:pRg st="6" end="6"/>
                                            </p:txEl>
                                          </p:spTgt>
                                        </p:tgtEl>
                                        <p:attrNameLst>
                                          <p:attrName>style.visibility</p:attrName>
                                        </p:attrNameLst>
                                      </p:cBhvr>
                                      <p:to>
                                        <p:strVal val="visible"/>
                                      </p:to>
                                    </p:set>
                                    <p:animEffect transition="in" filter="wipe(up)">
                                      <p:cBhvr>
                                        <p:cTn id="11" dur="1000"/>
                                        <p:tgtEl>
                                          <p:spTgt spid="2337795">
                                            <p:txEl>
                                              <p:pRg st="6" end="6"/>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337795">
                                            <p:txEl>
                                              <p:pRg st="7" end="7"/>
                                            </p:txEl>
                                          </p:spTgt>
                                        </p:tgtEl>
                                        <p:attrNameLst>
                                          <p:attrName>style.visibility</p:attrName>
                                        </p:attrNameLst>
                                      </p:cBhvr>
                                      <p:to>
                                        <p:strVal val="visible"/>
                                      </p:to>
                                    </p:set>
                                    <p:animEffect transition="in" filter="wipe(up)">
                                      <p:cBhvr>
                                        <p:cTn id="15" dur="1000"/>
                                        <p:tgtEl>
                                          <p:spTgt spid="2337795">
                                            <p:txEl>
                                              <p:pRg st="7" end="7"/>
                                            </p:txEl>
                                          </p:spTgt>
                                        </p:tgtEl>
                                      </p:cBhvr>
                                    </p:animEffect>
                                  </p:childTnLst>
                                </p:cTn>
                              </p:par>
                            </p:childTnLst>
                          </p:cTn>
                        </p:par>
                        <p:par>
                          <p:cTn id="16" fill="hold" nodeType="afterGroup">
                            <p:stCondLst>
                              <p:cond delay="3000"/>
                            </p:stCondLst>
                            <p:childTnLst>
                              <p:par>
                                <p:cTn id="17" presetID="22" presetClass="entr" presetSubtype="1" fill="hold" nodeType="afterEffect">
                                  <p:stCondLst>
                                    <p:cond delay="0"/>
                                  </p:stCondLst>
                                  <p:childTnLst>
                                    <p:set>
                                      <p:cBhvr>
                                        <p:cTn id="18" dur="1" fill="hold">
                                          <p:stCondLst>
                                            <p:cond delay="0"/>
                                          </p:stCondLst>
                                        </p:cTn>
                                        <p:tgtEl>
                                          <p:spTgt spid="2337795">
                                            <p:txEl>
                                              <p:pRg st="8" end="8"/>
                                            </p:txEl>
                                          </p:spTgt>
                                        </p:tgtEl>
                                        <p:attrNameLst>
                                          <p:attrName>style.visibility</p:attrName>
                                        </p:attrNameLst>
                                      </p:cBhvr>
                                      <p:to>
                                        <p:strVal val="visible"/>
                                      </p:to>
                                    </p:set>
                                    <p:animEffect transition="in" filter="wipe(up)">
                                      <p:cBhvr>
                                        <p:cTn id="19" dur="1000"/>
                                        <p:tgtEl>
                                          <p:spTgt spid="2337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F2675F66-2D56-49B5-B5C8-DC700C504BF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03CD0B-B9FA-49DA-9611-A8EFF239C002}" type="slidenum">
              <a:rPr lang="zh-CN" altLang="en-US" sz="2000"/>
              <a:pPr/>
              <a:t>20</a:t>
            </a:fld>
            <a:endParaRPr lang="en-US" altLang="zh-CN" sz="2000"/>
          </a:p>
        </p:txBody>
      </p:sp>
      <p:sp>
        <p:nvSpPr>
          <p:cNvPr id="29699" name="日期占位符 4">
            <a:extLst>
              <a:ext uri="{FF2B5EF4-FFF2-40B4-BE49-F238E27FC236}">
                <a16:creationId xmlns:a16="http://schemas.microsoft.com/office/drawing/2014/main" id="{9EEA09FE-2EA4-4E3B-AAB6-E1E65169A25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CD9998E-2F16-43F7-8C6C-2A21B12547AB}" type="datetime1">
              <a:rPr lang="zh-CN" altLang="en-US" sz="1800" smtClean="0"/>
              <a:pPr/>
              <a:t>2023/5/9</a:t>
            </a:fld>
            <a:endParaRPr lang="en-US" altLang="zh-CN" sz="1000"/>
          </a:p>
        </p:txBody>
      </p:sp>
      <p:sp>
        <p:nvSpPr>
          <p:cNvPr id="2344962" name="Rectangle 2">
            <a:extLst>
              <a:ext uri="{FF2B5EF4-FFF2-40B4-BE49-F238E27FC236}">
                <a16:creationId xmlns:a16="http://schemas.microsoft.com/office/drawing/2014/main" id="{C0ADF653-7014-4471-8308-69904949B434}"/>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2344963" name="Rectangle 3">
            <a:extLst>
              <a:ext uri="{FF2B5EF4-FFF2-40B4-BE49-F238E27FC236}">
                <a16:creationId xmlns:a16="http://schemas.microsoft.com/office/drawing/2014/main" id="{1A75E4D6-9181-4F4E-8A36-40E992368966}"/>
              </a:ext>
            </a:extLst>
          </p:cNvPr>
          <p:cNvSpPr>
            <a:spLocks noGrp="1" noChangeArrowheads="1"/>
          </p:cNvSpPr>
          <p:nvPr>
            <p:ph type="body" idx="1"/>
          </p:nvPr>
        </p:nvSpPr>
        <p:spPr>
          <a:xfrm>
            <a:off x="560388" y="1143000"/>
            <a:ext cx="8820150" cy="4457700"/>
          </a:xfrm>
        </p:spPr>
        <p:txBody>
          <a:bodyPr/>
          <a:lstStyle/>
          <a:p>
            <a:pPr marL="342900" indent="-342900" defTabSz="914400">
              <a:spcBef>
                <a:spcPct val="15000"/>
              </a:spcBef>
            </a:pPr>
            <a:r>
              <a:rPr lang="zh-CN" altLang="en-US"/>
              <a:t>冲突操作</a:t>
            </a:r>
          </a:p>
          <a:p>
            <a:pPr marL="742950" lvl="1" indent="-285750" defTabSz="914400">
              <a:spcBef>
                <a:spcPct val="15000"/>
              </a:spcBef>
            </a:pPr>
            <a:r>
              <a:rPr lang="zh-CN" altLang="en-US">
                <a:solidFill>
                  <a:srgbClr val="FF0000"/>
                </a:solidFill>
              </a:rPr>
              <a:t>冲突操作是指不同的事务对同一个数据的读写操作和写写操作</a:t>
            </a:r>
          </a:p>
          <a:p>
            <a:pPr marL="1143000" lvl="2" indent="-228600" defTabSz="914400">
              <a:spcBef>
                <a:spcPct val="15000"/>
              </a:spcBef>
            </a:pPr>
            <a:r>
              <a:rPr lang="en-US" altLang="zh-CN" sz="3000"/>
              <a:t>R</a:t>
            </a:r>
            <a:r>
              <a:rPr lang="en-US" altLang="zh-CN" sz="3000" baseline="-25000"/>
              <a:t>i</a:t>
            </a:r>
            <a:r>
              <a:rPr lang="en-US" altLang="zh-CN" sz="3000"/>
              <a:t>(x)</a:t>
            </a:r>
            <a:r>
              <a:rPr lang="zh-CN" altLang="en-US" sz="3000"/>
              <a:t>与</a:t>
            </a:r>
            <a:r>
              <a:rPr lang="en-US" altLang="zh-CN" sz="3000"/>
              <a:t>W</a:t>
            </a:r>
            <a:r>
              <a:rPr lang="en-US" altLang="zh-CN" sz="3000" baseline="-25000"/>
              <a:t>j</a:t>
            </a:r>
            <a:r>
              <a:rPr lang="en-US" altLang="zh-CN" sz="3000"/>
              <a:t>(x)	          /* </a:t>
            </a:r>
            <a:r>
              <a:rPr lang="zh-CN" altLang="en-US" sz="3000"/>
              <a:t>事务</a:t>
            </a:r>
            <a:r>
              <a:rPr lang="en-US" altLang="zh-CN" sz="3000"/>
              <a:t>T</a:t>
            </a:r>
            <a:r>
              <a:rPr lang="en-US" altLang="zh-CN" sz="3000" baseline="-25000"/>
              <a:t>i</a:t>
            </a:r>
            <a:r>
              <a:rPr lang="zh-CN" altLang="en-US" sz="3000"/>
              <a:t>读</a:t>
            </a:r>
            <a:r>
              <a:rPr lang="en-US" altLang="zh-CN" sz="3000"/>
              <a:t>x</a:t>
            </a:r>
            <a:r>
              <a:rPr lang="zh-CN" altLang="en-US" sz="3000"/>
              <a:t>，</a:t>
            </a:r>
            <a:r>
              <a:rPr lang="en-US" altLang="zh-CN" sz="3000"/>
              <a:t>T</a:t>
            </a:r>
            <a:r>
              <a:rPr lang="en-US" altLang="zh-CN" sz="3000" baseline="-25000"/>
              <a:t>j</a:t>
            </a:r>
            <a:r>
              <a:rPr lang="zh-CN" altLang="en-US" sz="3000"/>
              <a:t>写</a:t>
            </a:r>
            <a:r>
              <a:rPr lang="en-US" altLang="zh-CN" sz="3000"/>
              <a:t>x*/</a:t>
            </a:r>
          </a:p>
          <a:p>
            <a:pPr marL="1143000" lvl="2" indent="-228600" defTabSz="914400">
              <a:spcBef>
                <a:spcPct val="15000"/>
              </a:spcBef>
            </a:pPr>
            <a:r>
              <a:rPr lang="en-US" altLang="zh-CN" sz="3000"/>
              <a:t>W</a:t>
            </a:r>
            <a:r>
              <a:rPr lang="en-US" altLang="zh-CN" sz="3000" baseline="-25000"/>
              <a:t>i</a:t>
            </a:r>
            <a:r>
              <a:rPr lang="en-US" altLang="zh-CN" sz="3000"/>
              <a:t>(x)</a:t>
            </a:r>
            <a:r>
              <a:rPr lang="zh-CN" altLang="en-US" sz="3000"/>
              <a:t>与</a:t>
            </a:r>
            <a:r>
              <a:rPr lang="en-US" altLang="zh-CN" sz="3000"/>
              <a:t>W</a:t>
            </a:r>
            <a:r>
              <a:rPr lang="en-US" altLang="zh-CN" sz="3000" baseline="-25000"/>
              <a:t>j</a:t>
            </a:r>
            <a:r>
              <a:rPr lang="en-US" altLang="zh-CN" sz="3000"/>
              <a:t>(x)	          /* </a:t>
            </a:r>
            <a:r>
              <a:rPr lang="zh-CN" altLang="en-US" sz="3000"/>
              <a:t>事务</a:t>
            </a:r>
            <a:r>
              <a:rPr lang="en-US" altLang="zh-CN" sz="3000"/>
              <a:t>T</a:t>
            </a:r>
            <a:r>
              <a:rPr lang="en-US" altLang="zh-CN" sz="3000" baseline="-25000"/>
              <a:t>i</a:t>
            </a:r>
            <a:r>
              <a:rPr lang="zh-CN" altLang="en-US" sz="3000"/>
              <a:t>写</a:t>
            </a:r>
            <a:r>
              <a:rPr lang="en-US" altLang="zh-CN" sz="3000"/>
              <a:t>x</a:t>
            </a:r>
            <a:r>
              <a:rPr lang="zh-CN" altLang="en-US" sz="3000"/>
              <a:t>，</a:t>
            </a:r>
            <a:r>
              <a:rPr lang="en-US" altLang="zh-CN" sz="3000"/>
              <a:t>T</a:t>
            </a:r>
            <a:r>
              <a:rPr lang="en-US" altLang="zh-CN" sz="3000" baseline="-25000"/>
              <a:t>j</a:t>
            </a:r>
            <a:r>
              <a:rPr lang="zh-CN" altLang="en-US" sz="3000"/>
              <a:t>写</a:t>
            </a:r>
            <a:r>
              <a:rPr lang="en-US" altLang="zh-CN" sz="3000"/>
              <a:t>x*/</a:t>
            </a:r>
          </a:p>
          <a:p>
            <a:pPr marL="742950" lvl="1" indent="-285750" defTabSz="914400">
              <a:spcBef>
                <a:spcPct val="15000"/>
              </a:spcBef>
            </a:pPr>
            <a:r>
              <a:rPr lang="zh-CN" altLang="en-US"/>
              <a:t>其他操作是不冲突操作</a:t>
            </a:r>
          </a:p>
          <a:p>
            <a:pPr marL="742950" lvl="1" indent="-285750" defTabSz="914400">
              <a:spcBef>
                <a:spcPct val="15000"/>
              </a:spcBef>
            </a:pPr>
            <a:r>
              <a:rPr lang="zh-CN" altLang="en-US">
                <a:solidFill>
                  <a:srgbClr val="0000FF"/>
                </a:solidFill>
              </a:rPr>
              <a:t>不同事务的冲突操作和同一事务的两个操作不能交换</a:t>
            </a:r>
            <a:r>
              <a:rPr lang="en-US" altLang="zh-CN"/>
              <a:t>(Swap) </a:t>
            </a:r>
            <a:endParaRPr lang="zh-CN" altLang="en-US"/>
          </a:p>
          <a:p>
            <a:pPr marL="342900" indent="-342900" defTabSz="914400">
              <a:lnSpc>
                <a:spcPct val="110000"/>
              </a:lnSpc>
              <a:spcBef>
                <a:spcPct val="15000"/>
              </a:spcBef>
            </a:pPr>
            <a:r>
              <a:rPr lang="zh-CN" altLang="en-US"/>
              <a:t>定义</a:t>
            </a:r>
            <a:r>
              <a:rPr lang="en-US" altLang="zh-CN"/>
              <a:t>9.2  </a:t>
            </a:r>
            <a:r>
              <a:rPr lang="zh-CN" altLang="en-US"/>
              <a:t>如果一个调度</a:t>
            </a:r>
            <a:r>
              <a:rPr lang="en-US" altLang="zh-CN" i="1"/>
              <a:t>S</a:t>
            </a:r>
            <a:r>
              <a:rPr lang="zh-CN" altLang="en-US"/>
              <a:t>能通过一系列非冲突操作执行顺序的交换变成调度</a:t>
            </a:r>
            <a:r>
              <a:rPr lang="en-US" altLang="zh-CN" i="1"/>
              <a:t>S1</a:t>
            </a:r>
            <a:r>
              <a:rPr lang="zh-CN" altLang="en-US"/>
              <a:t>，则称</a:t>
            </a:r>
            <a:r>
              <a:rPr lang="zh-CN" altLang="en-US">
                <a:solidFill>
                  <a:srgbClr val="FF3300"/>
                </a:solidFill>
              </a:rPr>
              <a:t>调度</a:t>
            </a:r>
            <a:r>
              <a:rPr lang="en-US" altLang="zh-CN" i="1">
                <a:solidFill>
                  <a:srgbClr val="FF3300"/>
                </a:solidFill>
              </a:rPr>
              <a:t>S</a:t>
            </a:r>
            <a:r>
              <a:rPr lang="zh-CN" altLang="en-US">
                <a:solidFill>
                  <a:srgbClr val="FF3300"/>
                </a:solidFill>
              </a:rPr>
              <a:t>和</a:t>
            </a:r>
            <a:r>
              <a:rPr lang="en-US" altLang="zh-CN" i="1">
                <a:solidFill>
                  <a:srgbClr val="FF3300"/>
                </a:solidFill>
              </a:rPr>
              <a:t>S1</a:t>
            </a:r>
            <a:r>
              <a:rPr lang="en-US" altLang="zh-CN">
                <a:solidFill>
                  <a:srgbClr val="FF3300"/>
                </a:solidFill>
              </a:rPr>
              <a:t> </a:t>
            </a:r>
            <a:r>
              <a:rPr lang="zh-CN" altLang="en-US">
                <a:solidFill>
                  <a:srgbClr val="FF3300"/>
                </a:solidFill>
              </a:rPr>
              <a:t>冲突等价</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44963">
                                            <p:txEl>
                                              <p:pRg st="6" end="6"/>
                                            </p:txEl>
                                          </p:spTgt>
                                        </p:tgtEl>
                                        <p:attrNameLst>
                                          <p:attrName>style.visibility</p:attrName>
                                        </p:attrNameLst>
                                      </p:cBhvr>
                                      <p:to>
                                        <p:strVal val="visible"/>
                                      </p:to>
                                    </p:set>
                                    <p:animEffect transition="in" filter="fade">
                                      <p:cBhvr>
                                        <p:cTn id="7" dur="500"/>
                                        <p:tgtEl>
                                          <p:spTgt spid="234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7BADF3F0-44A8-41C4-9C8A-B4DECF45016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D5A035-E5A4-46C4-9AB9-CFF91B4EFF06}" type="slidenum">
              <a:rPr lang="zh-CN" altLang="en-US" sz="2000"/>
              <a:pPr/>
              <a:t>21</a:t>
            </a:fld>
            <a:endParaRPr lang="en-US" altLang="zh-CN" sz="2000"/>
          </a:p>
        </p:txBody>
      </p:sp>
      <p:sp>
        <p:nvSpPr>
          <p:cNvPr id="30723" name="日期占位符 4">
            <a:extLst>
              <a:ext uri="{FF2B5EF4-FFF2-40B4-BE49-F238E27FC236}">
                <a16:creationId xmlns:a16="http://schemas.microsoft.com/office/drawing/2014/main" id="{0CC1BD74-C1B6-4197-AA89-2DD8CD41064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0C99138-D2BA-439A-B1BB-57A8D91BE824}" type="datetime1">
              <a:rPr lang="zh-CN" altLang="en-US" sz="1800" smtClean="0"/>
              <a:pPr/>
              <a:t>2023/5/9</a:t>
            </a:fld>
            <a:endParaRPr lang="en-US" altLang="zh-CN" sz="1000"/>
          </a:p>
        </p:txBody>
      </p:sp>
      <p:grpSp>
        <p:nvGrpSpPr>
          <p:cNvPr id="2360322" name="Group 2">
            <a:extLst>
              <a:ext uri="{FF2B5EF4-FFF2-40B4-BE49-F238E27FC236}">
                <a16:creationId xmlns:a16="http://schemas.microsoft.com/office/drawing/2014/main" id="{68A5C7C6-1C09-44CB-AA87-9632B5C8A7A3}"/>
              </a:ext>
            </a:extLst>
          </p:cNvPr>
          <p:cNvGrpSpPr>
            <a:grpSpLocks/>
          </p:cNvGrpSpPr>
          <p:nvPr/>
        </p:nvGrpSpPr>
        <p:grpSpPr bwMode="auto">
          <a:xfrm>
            <a:off x="4233863" y="1630363"/>
            <a:ext cx="3024187" cy="1582737"/>
            <a:chOff x="2440" y="890"/>
            <a:chExt cx="1905" cy="997"/>
          </a:xfrm>
        </p:grpSpPr>
        <p:sp>
          <p:nvSpPr>
            <p:cNvPr id="30728" name="Rectangle 3">
              <a:extLst>
                <a:ext uri="{FF2B5EF4-FFF2-40B4-BE49-F238E27FC236}">
                  <a16:creationId xmlns:a16="http://schemas.microsoft.com/office/drawing/2014/main" id="{2C05FCEF-ECB0-4473-A3F6-FE6AF380B855}"/>
                </a:ext>
              </a:extLst>
            </p:cNvPr>
            <p:cNvSpPr>
              <a:spLocks noChangeArrowheads="1"/>
            </p:cNvSpPr>
            <p:nvPr/>
          </p:nvSpPr>
          <p:spPr bwMode="auto">
            <a:xfrm>
              <a:off x="3528" y="1570"/>
              <a:ext cx="635" cy="317"/>
            </a:xfrm>
            <a:prstGeom prst="rect">
              <a:avLst/>
            </a:prstGeom>
            <a:solidFill>
              <a:srgbClr val="FFFF99"/>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29" name="Rectangle 4">
              <a:extLst>
                <a:ext uri="{FF2B5EF4-FFF2-40B4-BE49-F238E27FC236}">
                  <a16:creationId xmlns:a16="http://schemas.microsoft.com/office/drawing/2014/main" id="{9E06B680-88EC-4AEB-9E5A-C86840D8BEE1}"/>
                </a:ext>
              </a:extLst>
            </p:cNvPr>
            <p:cNvSpPr>
              <a:spLocks noChangeArrowheads="1"/>
            </p:cNvSpPr>
            <p:nvPr/>
          </p:nvSpPr>
          <p:spPr bwMode="auto">
            <a:xfrm>
              <a:off x="2440" y="1570"/>
              <a:ext cx="1134" cy="317"/>
            </a:xfrm>
            <a:prstGeom prst="rect">
              <a:avLst/>
            </a:prstGeom>
            <a:solidFill>
              <a:srgbClr val="FF99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30" name="Rectangle 5">
              <a:extLst>
                <a:ext uri="{FF2B5EF4-FFF2-40B4-BE49-F238E27FC236}">
                  <a16:creationId xmlns:a16="http://schemas.microsoft.com/office/drawing/2014/main" id="{D7FA6615-9C9E-4B99-BED5-74D296DA0F8B}"/>
                </a:ext>
              </a:extLst>
            </p:cNvPr>
            <p:cNvSpPr>
              <a:spLocks noChangeArrowheads="1"/>
            </p:cNvSpPr>
            <p:nvPr/>
          </p:nvSpPr>
          <p:spPr bwMode="auto">
            <a:xfrm>
              <a:off x="3211" y="890"/>
              <a:ext cx="1134" cy="317"/>
            </a:xfrm>
            <a:prstGeom prst="rect">
              <a:avLst/>
            </a:prstGeom>
            <a:solidFill>
              <a:srgbClr val="FF99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31" name="Rectangle 6">
              <a:extLst>
                <a:ext uri="{FF2B5EF4-FFF2-40B4-BE49-F238E27FC236}">
                  <a16:creationId xmlns:a16="http://schemas.microsoft.com/office/drawing/2014/main" id="{47BE0CDA-ABB0-49DF-90DC-3BF5482B0138}"/>
                </a:ext>
              </a:extLst>
            </p:cNvPr>
            <p:cNvSpPr>
              <a:spLocks noChangeArrowheads="1"/>
            </p:cNvSpPr>
            <p:nvPr/>
          </p:nvSpPr>
          <p:spPr bwMode="auto">
            <a:xfrm>
              <a:off x="2621" y="890"/>
              <a:ext cx="635" cy="317"/>
            </a:xfrm>
            <a:prstGeom prst="rect">
              <a:avLst/>
            </a:prstGeom>
            <a:solidFill>
              <a:srgbClr val="FFFF99"/>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2360327" name="Rectangle 7">
            <a:extLst>
              <a:ext uri="{FF2B5EF4-FFF2-40B4-BE49-F238E27FC236}">
                <a16:creationId xmlns:a16="http://schemas.microsoft.com/office/drawing/2014/main" id="{4EC3514D-A19C-4B31-9FA3-7F0A7EAE23CD}"/>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2360328" name="Rectangle 8">
            <a:extLst>
              <a:ext uri="{FF2B5EF4-FFF2-40B4-BE49-F238E27FC236}">
                <a16:creationId xmlns:a16="http://schemas.microsoft.com/office/drawing/2014/main" id="{F8CB78FF-533A-4E47-A38F-671B15D0E04F}"/>
              </a:ext>
            </a:extLst>
          </p:cNvPr>
          <p:cNvSpPr>
            <a:spLocks noGrp="1" noChangeArrowheads="1"/>
          </p:cNvSpPr>
          <p:nvPr>
            <p:ph type="body" idx="1"/>
          </p:nvPr>
        </p:nvSpPr>
        <p:spPr>
          <a:xfrm>
            <a:off x="560388" y="1143000"/>
            <a:ext cx="8820150" cy="1984375"/>
          </a:xfrm>
        </p:spPr>
        <p:txBody>
          <a:bodyPr/>
          <a:lstStyle/>
          <a:p>
            <a:pPr marL="342900" indent="-342900" defTabSz="914400"/>
            <a:r>
              <a:rPr lang="en-US" altLang="zh-CN"/>
              <a:t>【</a:t>
            </a:r>
            <a:r>
              <a:rPr lang="zh-CN" altLang="en-US"/>
              <a:t>例 </a:t>
            </a:r>
            <a:r>
              <a:rPr lang="en-US" altLang="zh-CN"/>
              <a:t>9-3】</a:t>
            </a:r>
            <a:r>
              <a:rPr lang="zh-CN" altLang="en-US"/>
              <a:t>证明调度</a:t>
            </a:r>
            <a:r>
              <a:rPr lang="en-US" altLang="zh-CN" i="1"/>
              <a:t>S</a:t>
            </a:r>
            <a:r>
              <a:rPr lang="zh-CN" altLang="en-US"/>
              <a:t>是否是可串行化调度。</a:t>
            </a:r>
          </a:p>
          <a:p>
            <a:pPr marL="742950" lvl="1" indent="-285750" defTabSz="914400"/>
            <a:r>
              <a:rPr lang="zh-CN" altLang="en-US"/>
              <a:t> </a:t>
            </a:r>
            <a:r>
              <a:rPr lang="en-US" altLang="zh-CN"/>
              <a:t>S=</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(A)W</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(B)W</a:t>
            </a:r>
            <a:r>
              <a:rPr lang="en-US" altLang="zh-CN" baseline="-25000"/>
              <a:t>2</a:t>
            </a:r>
            <a:r>
              <a:rPr lang="en-US" altLang="zh-CN"/>
              <a:t>(B)</a:t>
            </a:r>
          </a:p>
          <a:p>
            <a:pPr marL="742950" lvl="1" indent="-285750" defTabSz="914400"/>
            <a:r>
              <a:rPr lang="zh-CN" altLang="en-US"/>
              <a:t>把</a:t>
            </a:r>
            <a:r>
              <a:rPr lang="en-US" altLang="zh-CN"/>
              <a:t>W</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交换，得到：</a:t>
            </a:r>
          </a:p>
          <a:p>
            <a:pPr marL="742950" lvl="1" indent="-285750" defTabSz="914400">
              <a:buFontTx/>
              <a:buNone/>
            </a:pPr>
            <a:r>
              <a:rPr lang="zh-CN" altLang="en-US"/>
              <a:t>   </a:t>
            </a:r>
            <a:r>
              <a:rPr lang="zh-CN" altLang="en-US">
                <a:solidFill>
                  <a:srgbClr val="0000FF"/>
                </a:solidFill>
              </a:rPr>
              <a:t>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p:txBody>
      </p:sp>
      <p:pic>
        <p:nvPicPr>
          <p:cNvPr id="2360331" name="Picture 11">
            <a:extLst>
              <a:ext uri="{FF2B5EF4-FFF2-40B4-BE49-F238E27FC236}">
                <a16:creationId xmlns:a16="http://schemas.microsoft.com/office/drawing/2014/main" id="{D0D85AD8-EEB2-4218-BBE6-9E71D5D93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538" y="3213100"/>
            <a:ext cx="367347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0328">
                                            <p:txEl>
                                              <p:pRg st="0" end="0"/>
                                            </p:txEl>
                                          </p:spTgt>
                                        </p:tgtEl>
                                        <p:attrNameLst>
                                          <p:attrName>style.visibility</p:attrName>
                                        </p:attrNameLst>
                                      </p:cBhvr>
                                      <p:to>
                                        <p:strVal val="visible"/>
                                      </p:to>
                                    </p:set>
                                    <p:animEffect transition="in" filter="wipe(up)">
                                      <p:cBhvr>
                                        <p:cTn id="7" dur="500"/>
                                        <p:tgtEl>
                                          <p:spTgt spid="23603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0331"/>
                                        </p:tgtEl>
                                        <p:attrNameLst>
                                          <p:attrName>style.visibility</p:attrName>
                                        </p:attrNameLst>
                                      </p:cBhvr>
                                      <p:to>
                                        <p:strVal val="visible"/>
                                      </p:to>
                                    </p:set>
                                    <p:animEffect transition="in" filter="blinds(horizontal)">
                                      <p:cBhvr>
                                        <p:cTn id="12" dur="1000"/>
                                        <p:tgtEl>
                                          <p:spTgt spid="2360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60328">
                                            <p:txEl>
                                              <p:pRg st="1" end="1"/>
                                            </p:txEl>
                                          </p:spTgt>
                                        </p:tgtEl>
                                        <p:attrNameLst>
                                          <p:attrName>style.visibility</p:attrName>
                                        </p:attrNameLst>
                                      </p:cBhvr>
                                      <p:to>
                                        <p:strVal val="visible"/>
                                      </p:to>
                                    </p:set>
                                    <p:animEffect transition="in" filter="wipe(up)">
                                      <p:cBhvr>
                                        <p:cTn id="17" dur="500"/>
                                        <p:tgtEl>
                                          <p:spTgt spid="23603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0328">
                                            <p:txEl>
                                              <p:pRg st="2" end="2"/>
                                            </p:txEl>
                                          </p:spTgt>
                                        </p:tgtEl>
                                        <p:attrNameLst>
                                          <p:attrName>style.visibility</p:attrName>
                                        </p:attrNameLst>
                                      </p:cBhvr>
                                      <p:to>
                                        <p:strVal val="visible"/>
                                      </p:to>
                                    </p:set>
                                    <p:animEffect transition="in" filter="wipe(up)">
                                      <p:cBhvr>
                                        <p:cTn id="22" dur="500"/>
                                        <p:tgtEl>
                                          <p:spTgt spid="236032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60328">
                                            <p:txEl>
                                              <p:pRg st="3" end="3"/>
                                            </p:txEl>
                                          </p:spTgt>
                                        </p:tgtEl>
                                        <p:attrNameLst>
                                          <p:attrName>style.visibility</p:attrName>
                                        </p:attrNameLst>
                                      </p:cBhvr>
                                      <p:to>
                                        <p:strVal val="visible"/>
                                      </p:to>
                                    </p:set>
                                    <p:animEffect transition="in" filter="wipe(up)">
                                      <p:cBhvr>
                                        <p:cTn id="27" dur="500"/>
                                        <p:tgtEl>
                                          <p:spTgt spid="236032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60322"/>
                                        </p:tgtEl>
                                        <p:attrNameLst>
                                          <p:attrName>style.visibility</p:attrName>
                                        </p:attrNameLst>
                                      </p:cBhvr>
                                      <p:to>
                                        <p:strVal val="visible"/>
                                      </p:to>
                                    </p:set>
                                    <p:animEffect transition="in" filter="wipe(up)">
                                      <p:cBhvr>
                                        <p:cTn id="32" dur="2000"/>
                                        <p:tgtEl>
                                          <p:spTgt spid="2360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328"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1206702D-0F3D-46A1-AF49-F5C7A223C9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894951B-1B7E-4C1D-8F29-464B5F1E588D}" type="slidenum">
              <a:rPr lang="zh-CN" altLang="en-US" sz="2000"/>
              <a:pPr/>
              <a:t>22</a:t>
            </a:fld>
            <a:endParaRPr lang="en-US" altLang="zh-CN" sz="2000"/>
          </a:p>
        </p:txBody>
      </p:sp>
      <p:sp>
        <p:nvSpPr>
          <p:cNvPr id="31747" name="日期占位符 4">
            <a:extLst>
              <a:ext uri="{FF2B5EF4-FFF2-40B4-BE49-F238E27FC236}">
                <a16:creationId xmlns:a16="http://schemas.microsoft.com/office/drawing/2014/main" id="{D93C07BE-7F07-4786-908F-31D095F5FD8F}"/>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7FB9C54-DDF0-467F-9C5C-BEB221BF9B79}" type="datetime1">
              <a:rPr lang="zh-CN" altLang="en-US" sz="1800" smtClean="0"/>
              <a:pPr/>
              <a:t>2023/5/9</a:t>
            </a:fld>
            <a:endParaRPr lang="en-US" altLang="zh-CN" sz="1000"/>
          </a:p>
        </p:txBody>
      </p:sp>
      <p:sp>
        <p:nvSpPr>
          <p:cNvPr id="31748" name="Rectangle 3">
            <a:extLst>
              <a:ext uri="{FF2B5EF4-FFF2-40B4-BE49-F238E27FC236}">
                <a16:creationId xmlns:a16="http://schemas.microsoft.com/office/drawing/2014/main" id="{77C65C42-8776-4223-B3A0-3360DDFC2247}"/>
              </a:ext>
            </a:extLst>
          </p:cNvPr>
          <p:cNvSpPr>
            <a:spLocks noChangeArrowheads="1"/>
          </p:cNvSpPr>
          <p:nvPr/>
        </p:nvSpPr>
        <p:spPr bwMode="auto">
          <a:xfrm>
            <a:off x="5527675" y="3716338"/>
            <a:ext cx="865188" cy="503237"/>
          </a:xfrm>
          <a:prstGeom prst="rect">
            <a:avLst/>
          </a:prstGeom>
          <a:solidFill>
            <a:srgbClr val="FF9900"/>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49" name="Rectangle 4">
            <a:extLst>
              <a:ext uri="{FF2B5EF4-FFF2-40B4-BE49-F238E27FC236}">
                <a16:creationId xmlns:a16="http://schemas.microsoft.com/office/drawing/2014/main" id="{3CAEE0BF-E708-4285-8273-509F1BEFD3A2}"/>
              </a:ext>
            </a:extLst>
          </p:cNvPr>
          <p:cNvSpPr>
            <a:spLocks noChangeArrowheads="1"/>
          </p:cNvSpPr>
          <p:nvPr/>
        </p:nvSpPr>
        <p:spPr bwMode="auto">
          <a:xfrm>
            <a:off x="3800475" y="3716338"/>
            <a:ext cx="1800225" cy="503237"/>
          </a:xfrm>
          <a:prstGeom prst="rect">
            <a:avLst/>
          </a:prstGeom>
          <a:solidFill>
            <a:srgbClr val="33CC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0" name="Rectangle 5">
            <a:extLst>
              <a:ext uri="{FF2B5EF4-FFF2-40B4-BE49-F238E27FC236}">
                <a16:creationId xmlns:a16="http://schemas.microsoft.com/office/drawing/2014/main" id="{33494CCA-D1B0-4DC1-A7E2-3E37FF26FAFE}"/>
              </a:ext>
            </a:extLst>
          </p:cNvPr>
          <p:cNvSpPr>
            <a:spLocks noChangeArrowheads="1"/>
          </p:cNvSpPr>
          <p:nvPr/>
        </p:nvSpPr>
        <p:spPr bwMode="auto">
          <a:xfrm>
            <a:off x="3440113" y="2636838"/>
            <a:ext cx="865187" cy="503237"/>
          </a:xfrm>
          <a:prstGeom prst="rect">
            <a:avLst/>
          </a:prstGeom>
          <a:solidFill>
            <a:srgbClr val="FF9900"/>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1" name="Rectangle 6">
            <a:extLst>
              <a:ext uri="{FF2B5EF4-FFF2-40B4-BE49-F238E27FC236}">
                <a16:creationId xmlns:a16="http://schemas.microsoft.com/office/drawing/2014/main" id="{9B241780-FCEB-4644-ADB2-D610E8A6EB7D}"/>
              </a:ext>
            </a:extLst>
          </p:cNvPr>
          <p:cNvSpPr>
            <a:spLocks noChangeArrowheads="1"/>
          </p:cNvSpPr>
          <p:nvPr/>
        </p:nvSpPr>
        <p:spPr bwMode="auto">
          <a:xfrm>
            <a:off x="4232275" y="2636838"/>
            <a:ext cx="1800225" cy="503237"/>
          </a:xfrm>
          <a:prstGeom prst="rect">
            <a:avLst/>
          </a:prstGeom>
          <a:solidFill>
            <a:srgbClr val="33CC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61351" name="Rectangle 7">
            <a:extLst>
              <a:ext uri="{FF2B5EF4-FFF2-40B4-BE49-F238E27FC236}">
                <a16:creationId xmlns:a16="http://schemas.microsoft.com/office/drawing/2014/main" id="{B757D67A-04DC-4511-80D7-8DBDD379CC54}"/>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31753" name="Rectangle 8">
            <a:extLst>
              <a:ext uri="{FF2B5EF4-FFF2-40B4-BE49-F238E27FC236}">
                <a16:creationId xmlns:a16="http://schemas.microsoft.com/office/drawing/2014/main" id="{F2C66D9A-4CBF-43B3-AB41-BBCDAE294D49}"/>
              </a:ext>
            </a:extLst>
          </p:cNvPr>
          <p:cNvSpPr>
            <a:spLocks noGrp="1" noChangeArrowheads="1"/>
          </p:cNvSpPr>
          <p:nvPr>
            <p:ph type="body" idx="1"/>
          </p:nvPr>
        </p:nvSpPr>
        <p:spPr>
          <a:xfrm>
            <a:off x="560388" y="1143000"/>
            <a:ext cx="8820150" cy="4457700"/>
          </a:xfrm>
        </p:spPr>
        <p:txBody>
          <a:bodyPr/>
          <a:lstStyle/>
          <a:p>
            <a:pPr marL="342900" indent="-342900" defTabSz="914400"/>
            <a:r>
              <a:rPr lang="en-US" altLang="zh-CN"/>
              <a:t>【</a:t>
            </a:r>
            <a:r>
              <a:rPr lang="zh-CN" altLang="en-US"/>
              <a:t>例 </a:t>
            </a:r>
            <a:r>
              <a:rPr lang="en-US" altLang="zh-CN"/>
              <a:t>9-3】</a:t>
            </a:r>
            <a:r>
              <a:rPr lang="zh-CN" altLang="en-US"/>
              <a:t>证明调度</a:t>
            </a:r>
            <a:r>
              <a:rPr lang="en-US" altLang="zh-CN" i="1"/>
              <a:t>S</a:t>
            </a:r>
            <a:r>
              <a:rPr lang="zh-CN" altLang="en-US"/>
              <a:t>是否是可串行化调度。</a:t>
            </a:r>
          </a:p>
          <a:p>
            <a:pPr marL="742950" lvl="1" indent="-285750" defTabSz="914400"/>
            <a:r>
              <a:rPr lang="zh-CN" altLang="en-US"/>
              <a:t> </a:t>
            </a:r>
            <a:r>
              <a:rPr lang="en-US" altLang="zh-CN"/>
              <a:t>S=</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(A)W</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(B)W</a:t>
            </a:r>
            <a:r>
              <a:rPr lang="en-US" altLang="zh-CN" baseline="-25000"/>
              <a:t>2</a:t>
            </a:r>
            <a:r>
              <a:rPr lang="en-US" altLang="zh-CN"/>
              <a:t>(B)</a:t>
            </a:r>
          </a:p>
          <a:p>
            <a:pPr marL="742950" lvl="1" indent="-285750" defTabSz="914400"/>
            <a:r>
              <a:rPr lang="zh-CN" altLang="en-US"/>
              <a:t>把</a:t>
            </a:r>
            <a:r>
              <a:rPr lang="en-US" altLang="zh-CN"/>
              <a:t>W</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交换，得到：</a:t>
            </a:r>
          </a:p>
          <a:p>
            <a:pPr marL="742950" lvl="1" indent="-285750" defTabSz="914400">
              <a:buFontTx/>
              <a:buNone/>
            </a:pPr>
            <a:r>
              <a:rPr lang="zh-CN" altLang="en-US"/>
              <a:t>   </a:t>
            </a:r>
            <a:r>
              <a:rPr lang="zh-CN" altLang="en-US">
                <a:solidFill>
                  <a:srgbClr val="0000FF"/>
                </a:solidFill>
              </a:rPr>
              <a:t>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a:p>
            <a:pPr marL="742950" lvl="1" indent="-285750" defTabSz="914400"/>
            <a:r>
              <a:rPr lang="zh-CN" altLang="en-US"/>
              <a:t>再把</a:t>
            </a:r>
            <a:r>
              <a:rPr lang="en-US" altLang="zh-CN"/>
              <a:t>R</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a:t>
            </a:r>
          </a:p>
          <a:p>
            <a:pPr marL="742950" lvl="1" indent="-285750" defTabSz="914400">
              <a:buFontTx/>
              <a:buNone/>
            </a:pPr>
            <a:r>
              <a:rPr lang="zh-CN" altLang="en-US"/>
              <a:t>  </a:t>
            </a:r>
            <a:r>
              <a:rPr lang="en-US" altLang="zh-CN"/>
              <a:t>L=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(A)W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a:p>
            <a:pPr marL="742950" lvl="1" indent="-285750" defTabSz="914400"/>
            <a:r>
              <a:rPr lang="zh-CN" altLang="en-US"/>
              <a:t>因为</a:t>
            </a:r>
            <a:r>
              <a:rPr lang="en-US" altLang="zh-CN"/>
              <a:t>L</a:t>
            </a:r>
            <a:r>
              <a:rPr lang="zh-CN" altLang="en-US"/>
              <a:t>等价于一个串行调度</a:t>
            </a:r>
            <a:r>
              <a:rPr lang="en-US" altLang="zh-CN"/>
              <a:t>T1</a:t>
            </a:r>
            <a:r>
              <a:rPr lang="zh-CN" altLang="en-US"/>
              <a:t>，</a:t>
            </a:r>
            <a:r>
              <a:rPr lang="en-US" altLang="zh-CN"/>
              <a:t>T2</a:t>
            </a:r>
          </a:p>
          <a:p>
            <a:pPr marL="742950" lvl="1" indent="-285750" defTabSz="914400"/>
            <a:r>
              <a:rPr lang="zh-CN" altLang="en-US">
                <a:solidFill>
                  <a:srgbClr val="FF0000"/>
                </a:solidFill>
              </a:rPr>
              <a:t>所以调度</a:t>
            </a:r>
            <a:r>
              <a:rPr lang="en-US" altLang="zh-CN">
                <a:solidFill>
                  <a:srgbClr val="FF0000"/>
                </a:solidFill>
              </a:rPr>
              <a:t>S</a:t>
            </a:r>
            <a:r>
              <a:rPr lang="zh-CN" altLang="en-US">
                <a:solidFill>
                  <a:srgbClr val="FF0000"/>
                </a:solidFill>
              </a:rPr>
              <a:t>是可串行化的调度</a:t>
            </a:r>
          </a:p>
          <a:p>
            <a:pPr marL="342900" indent="-342900" defTabSz="914400">
              <a:lnSpc>
                <a:spcPct val="20000"/>
              </a:lnSpc>
            </a:pPr>
            <a:endParaRPr lang="zh-CN" altLang="en-US"/>
          </a:p>
        </p:txBody>
      </p:sp>
      <p:sp>
        <p:nvSpPr>
          <p:cNvPr id="31754" name="Rectangle 9">
            <a:extLst>
              <a:ext uri="{FF2B5EF4-FFF2-40B4-BE49-F238E27FC236}">
                <a16:creationId xmlns:a16="http://schemas.microsoft.com/office/drawing/2014/main" id="{FAD40FA5-6E86-4B36-9DD5-17CD9F67FA1A}"/>
              </a:ext>
            </a:extLst>
          </p:cNvPr>
          <p:cNvSpPr>
            <a:spLocks noChangeArrowheads="1"/>
          </p:cNvSpPr>
          <p:nvPr/>
        </p:nvSpPr>
        <p:spPr bwMode="auto">
          <a:xfrm>
            <a:off x="6248400" y="4868863"/>
            <a:ext cx="3055938" cy="508000"/>
          </a:xfrm>
          <a:prstGeom prst="rect">
            <a:avLst/>
          </a:prstGeom>
          <a:gradFill rotWithShape="1">
            <a:gsLst>
              <a:gs pos="0">
                <a:srgbClr val="FFFFFF"/>
              </a:gs>
              <a:gs pos="100000">
                <a:srgbClr val="B5BEE3"/>
              </a:gs>
            </a:gsLst>
            <a:path path="shape">
              <a:fillToRect l="50000" t="50000" r="50000" b="50000"/>
            </a:path>
          </a:gradFill>
          <a:ln w="508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L</a:t>
            </a:r>
            <a:r>
              <a:rPr lang="zh-CN" altLang="en-US"/>
              <a:t>和</a:t>
            </a:r>
            <a:r>
              <a:rPr lang="en-US" altLang="zh-CN"/>
              <a:t>S</a:t>
            </a:r>
            <a:r>
              <a:rPr lang="zh-CN" altLang="en-US"/>
              <a:t>是</a:t>
            </a:r>
            <a:r>
              <a:rPr lang="en-US" altLang="zh-CN"/>
              <a:t>(</a:t>
            </a:r>
            <a:r>
              <a:rPr lang="zh-CN" altLang="en-US"/>
              <a:t>冲突</a:t>
            </a:r>
            <a:r>
              <a:rPr lang="en-US" altLang="zh-CN"/>
              <a:t>)</a:t>
            </a:r>
            <a:r>
              <a:rPr lang="zh-CN" altLang="en-US">
                <a:solidFill>
                  <a:srgbClr val="FF3300"/>
                </a:solidFill>
              </a:rPr>
              <a:t>等价的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A3D98948-9B00-46C1-BBA8-E13D46BCB5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6DD316-2B1D-4A23-808E-BB82AD3695C1}" type="slidenum">
              <a:rPr lang="zh-CN" altLang="en-US" sz="2000"/>
              <a:pPr/>
              <a:t>23</a:t>
            </a:fld>
            <a:endParaRPr lang="en-US" altLang="zh-CN" sz="2000"/>
          </a:p>
        </p:txBody>
      </p:sp>
      <p:sp>
        <p:nvSpPr>
          <p:cNvPr id="32771" name="日期占位符 4">
            <a:extLst>
              <a:ext uri="{FF2B5EF4-FFF2-40B4-BE49-F238E27FC236}">
                <a16:creationId xmlns:a16="http://schemas.microsoft.com/office/drawing/2014/main" id="{F29D5E50-6A96-4479-B66E-EB11F0425A5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6D68DE-624D-45D6-8258-EF8004D43B5D}" type="datetime1">
              <a:rPr lang="zh-CN" altLang="en-US" sz="1800" smtClean="0"/>
              <a:pPr/>
              <a:t>2023/5/9</a:t>
            </a:fld>
            <a:endParaRPr lang="en-US" altLang="zh-CN" sz="1000"/>
          </a:p>
        </p:txBody>
      </p:sp>
      <p:sp>
        <p:nvSpPr>
          <p:cNvPr id="2357250" name="Rectangle 2">
            <a:extLst>
              <a:ext uri="{FF2B5EF4-FFF2-40B4-BE49-F238E27FC236}">
                <a16:creationId xmlns:a16="http://schemas.microsoft.com/office/drawing/2014/main" id="{36A11AEB-034B-444E-924C-1B14ECEF6E6C}"/>
              </a:ext>
            </a:extLst>
          </p:cNvPr>
          <p:cNvSpPr>
            <a:spLocks noGrp="1" noChangeArrowheads="1"/>
          </p:cNvSpPr>
          <p:nvPr>
            <p:ph type="title"/>
          </p:nvPr>
        </p:nvSpPr>
        <p:spPr/>
        <p:txBody>
          <a:bodyPr/>
          <a:lstStyle/>
          <a:p>
            <a:pPr defTabSz="914400">
              <a:defRPr/>
            </a:pPr>
            <a:r>
              <a:rPr lang="en-US" altLang="zh-CN"/>
              <a:t>9.2.3 </a:t>
            </a:r>
            <a:r>
              <a:rPr lang="en-US" altLang="en-US"/>
              <a:t>调度的状态等价性</a:t>
            </a:r>
            <a:endParaRPr lang="zh-CN" altLang="en-US"/>
          </a:p>
        </p:txBody>
      </p:sp>
      <p:sp>
        <p:nvSpPr>
          <p:cNvPr id="32773" name="Rectangle 3">
            <a:extLst>
              <a:ext uri="{FF2B5EF4-FFF2-40B4-BE49-F238E27FC236}">
                <a16:creationId xmlns:a16="http://schemas.microsoft.com/office/drawing/2014/main" id="{233F83AB-6B94-49A8-A888-D4367A61C25F}"/>
              </a:ext>
            </a:extLst>
          </p:cNvPr>
          <p:cNvSpPr>
            <a:spLocks noGrp="1" noChangeArrowheads="1"/>
          </p:cNvSpPr>
          <p:nvPr>
            <p:ph type="body" idx="1"/>
          </p:nvPr>
        </p:nvSpPr>
        <p:spPr>
          <a:xfrm>
            <a:off x="560388" y="1143000"/>
            <a:ext cx="8820150" cy="2908300"/>
          </a:xfrm>
        </p:spPr>
        <p:txBody>
          <a:bodyPr/>
          <a:lstStyle/>
          <a:p>
            <a:pPr marL="342900" indent="-342900" defTabSz="914400">
              <a:spcBef>
                <a:spcPct val="15000"/>
              </a:spcBef>
            </a:pPr>
            <a:r>
              <a:rPr lang="zh-CN" altLang="en-US"/>
              <a:t>定义</a:t>
            </a:r>
            <a:r>
              <a:rPr lang="en-US" altLang="zh-CN"/>
              <a:t>9.4 </a:t>
            </a:r>
            <a:r>
              <a:rPr lang="zh-CN" altLang="en-US"/>
              <a:t>我们称一个调度是</a:t>
            </a:r>
            <a:r>
              <a:rPr lang="zh-CN" altLang="en-US">
                <a:solidFill>
                  <a:srgbClr val="FF3300"/>
                </a:solidFill>
              </a:rPr>
              <a:t>状态可串行的</a:t>
            </a:r>
            <a:r>
              <a:rPr lang="zh-CN" altLang="en-US"/>
              <a:t>，如果它的状态等价于一个串行调度。</a:t>
            </a:r>
          </a:p>
          <a:p>
            <a:pPr marL="342900" indent="-342900" defTabSz="914400">
              <a:spcBef>
                <a:spcPct val="15000"/>
              </a:spcBef>
            </a:pPr>
            <a:endParaRPr lang="en-US" altLang="zh-CN"/>
          </a:p>
          <a:p>
            <a:pPr marL="342900" indent="-342900" defTabSz="914400">
              <a:spcBef>
                <a:spcPct val="15000"/>
              </a:spcBef>
            </a:pPr>
            <a:r>
              <a:rPr lang="zh-CN" altLang="en-US"/>
              <a:t>可串行化调度的充分条件</a:t>
            </a:r>
          </a:p>
          <a:p>
            <a:pPr marL="742950" lvl="1" indent="-285750" defTabSz="914400">
              <a:spcBef>
                <a:spcPct val="15000"/>
              </a:spcBef>
            </a:pPr>
            <a:r>
              <a:rPr lang="zh-CN" altLang="en-US"/>
              <a:t>一个调度</a:t>
            </a:r>
            <a:r>
              <a:rPr lang="en-US" altLang="zh-CN"/>
              <a:t>S</a:t>
            </a:r>
            <a:r>
              <a:rPr lang="zh-CN" altLang="en-US"/>
              <a:t>在保证冲突操作的次序不变的情况下</a:t>
            </a:r>
            <a:r>
              <a:rPr lang="en-US" altLang="zh-CN"/>
              <a:t>, </a:t>
            </a:r>
            <a:r>
              <a:rPr lang="zh-CN" altLang="en-US"/>
              <a:t>通过交换两个事务不冲突操作的次序得到另一个调度</a:t>
            </a:r>
            <a:r>
              <a:rPr lang="en-US" altLang="zh-CN"/>
              <a:t>S’ , </a:t>
            </a:r>
            <a:r>
              <a:rPr lang="zh-CN" altLang="en-US"/>
              <a:t>如果</a:t>
            </a:r>
            <a:r>
              <a:rPr lang="en-US" altLang="zh-CN"/>
              <a:t>S’</a:t>
            </a:r>
            <a:r>
              <a:rPr lang="zh-CN" altLang="en-US"/>
              <a:t>是串行的</a:t>
            </a:r>
            <a:r>
              <a:rPr lang="en-US" altLang="zh-CN"/>
              <a:t>, </a:t>
            </a:r>
            <a:r>
              <a:rPr lang="zh-CN" altLang="en-US"/>
              <a:t>称调度</a:t>
            </a:r>
            <a:r>
              <a:rPr lang="en-US" altLang="zh-CN"/>
              <a:t>S</a:t>
            </a:r>
            <a:r>
              <a:rPr lang="zh-CN" altLang="en-US"/>
              <a:t>为</a:t>
            </a:r>
            <a:r>
              <a:rPr lang="zh-CN" altLang="en-US">
                <a:solidFill>
                  <a:srgbClr val="0000FF"/>
                </a:solidFill>
              </a:rPr>
              <a:t>冲突可串行化的调度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C8D3D37-37BB-4AFC-B2B1-893448D14D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AD8251-9DD5-4E32-A963-3B2E5156E515}" type="slidenum">
              <a:rPr lang="zh-CN" altLang="en-US" sz="2000"/>
              <a:pPr/>
              <a:t>24</a:t>
            </a:fld>
            <a:endParaRPr lang="en-US" altLang="zh-CN" sz="2000"/>
          </a:p>
        </p:txBody>
      </p:sp>
      <p:sp>
        <p:nvSpPr>
          <p:cNvPr id="33795" name="日期占位符 4">
            <a:extLst>
              <a:ext uri="{FF2B5EF4-FFF2-40B4-BE49-F238E27FC236}">
                <a16:creationId xmlns:a16="http://schemas.microsoft.com/office/drawing/2014/main" id="{49D38C5A-66C3-4323-9481-3D8D003BE85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91887B4-09FB-4A4B-9427-741B8C138AFA}" type="datetime1">
              <a:rPr lang="zh-CN" altLang="en-US" sz="1800" smtClean="0"/>
              <a:pPr/>
              <a:t>2023/5/9</a:t>
            </a:fld>
            <a:endParaRPr lang="en-US" altLang="zh-CN" sz="1000"/>
          </a:p>
        </p:txBody>
      </p:sp>
      <p:sp>
        <p:nvSpPr>
          <p:cNvPr id="2362370" name="Rectangle 2">
            <a:extLst>
              <a:ext uri="{FF2B5EF4-FFF2-40B4-BE49-F238E27FC236}">
                <a16:creationId xmlns:a16="http://schemas.microsoft.com/office/drawing/2014/main" id="{13A0ACA0-F76A-48FA-AB10-DE55732EBBD5}"/>
              </a:ext>
            </a:extLst>
          </p:cNvPr>
          <p:cNvSpPr>
            <a:spLocks noGrp="1" noChangeArrowheads="1"/>
          </p:cNvSpPr>
          <p:nvPr>
            <p:ph type="title"/>
          </p:nvPr>
        </p:nvSpPr>
        <p:spPr/>
        <p:txBody>
          <a:bodyPr/>
          <a:lstStyle/>
          <a:p>
            <a:pPr>
              <a:defRPr/>
            </a:pPr>
            <a:r>
              <a:rPr lang="en-US" altLang="zh-CN"/>
              <a:t>9.2.3 </a:t>
            </a:r>
            <a:r>
              <a:rPr lang="en-US" altLang="en-US"/>
              <a:t>调度的状态等价性</a:t>
            </a:r>
            <a:endParaRPr lang="zh-CN" altLang="en-US"/>
          </a:p>
        </p:txBody>
      </p:sp>
      <p:sp>
        <p:nvSpPr>
          <p:cNvPr id="26629" name="Rectangle 3">
            <a:extLst>
              <a:ext uri="{FF2B5EF4-FFF2-40B4-BE49-F238E27FC236}">
                <a16:creationId xmlns:a16="http://schemas.microsoft.com/office/drawing/2014/main" id="{C473DEBB-AC0F-402B-BCED-ED82D09D4E5A}"/>
              </a:ext>
            </a:extLst>
          </p:cNvPr>
          <p:cNvSpPr>
            <a:spLocks noGrp="1" noChangeArrowheads="1"/>
          </p:cNvSpPr>
          <p:nvPr>
            <p:ph type="body" idx="1"/>
          </p:nvPr>
        </p:nvSpPr>
        <p:spPr>
          <a:xfrm>
            <a:off x="344488" y="1125538"/>
            <a:ext cx="9361487" cy="5321300"/>
          </a:xfrm>
        </p:spPr>
        <p:txBody>
          <a:bodyPr/>
          <a:lstStyle/>
          <a:p>
            <a:pPr marL="342900" indent="-342900" defTabSz="914400">
              <a:spcBef>
                <a:spcPct val="15000"/>
              </a:spcBef>
              <a:defRPr/>
            </a:pPr>
            <a:r>
              <a:rPr lang="zh-CN" altLang="en-US" dirty="0"/>
              <a:t>一个调度是冲突可串行化，一定是</a:t>
            </a:r>
            <a:r>
              <a:rPr lang="zh-CN" altLang="en-US" dirty="0">
                <a:solidFill>
                  <a:srgbClr val="FF3300"/>
                </a:solidFill>
              </a:rPr>
              <a:t>状态可串行</a:t>
            </a:r>
            <a:r>
              <a:rPr lang="zh-CN" altLang="en-US" dirty="0"/>
              <a:t>的（可串行化的调度）</a:t>
            </a:r>
          </a:p>
          <a:p>
            <a:pPr marL="742950" lvl="1" indent="-285750" defTabSz="914400">
              <a:defRPr/>
            </a:pPr>
            <a:r>
              <a:rPr lang="zh-CN" altLang="en-US" dirty="0"/>
              <a:t>冲突可串行化调度是可串行化调度的充分条件，不是必要条件。还有不满足冲突可串行化条件的可串行化调度</a:t>
            </a:r>
          </a:p>
          <a:p>
            <a:pPr>
              <a:defRPr/>
            </a:pPr>
            <a:r>
              <a:rPr lang="en-US" altLang="zh-CN" dirty="0"/>
              <a:t>[</a:t>
            </a:r>
            <a:r>
              <a:rPr lang="zh-CN" altLang="en-US" dirty="0"/>
              <a:t>例</a:t>
            </a:r>
            <a:r>
              <a:rPr lang="en-US" altLang="zh-CN" dirty="0"/>
              <a:t>]</a:t>
            </a:r>
            <a:r>
              <a:rPr lang="zh-CN" altLang="en-US" dirty="0"/>
              <a:t>有</a:t>
            </a:r>
            <a:r>
              <a:rPr lang="en-US" altLang="zh-CN" dirty="0"/>
              <a:t>3</a:t>
            </a:r>
            <a:r>
              <a:rPr lang="zh-CN" altLang="en-US" dirty="0"/>
              <a:t>个事务</a:t>
            </a:r>
          </a:p>
          <a:p>
            <a:pPr>
              <a:buFont typeface="Wingdings" panose="05000000000000000000" pitchFamily="2" charset="2"/>
              <a:buNone/>
              <a:defRPr/>
            </a:pPr>
            <a:r>
              <a:rPr lang="zh-CN" altLang="en-US" dirty="0"/>
              <a:t>       </a:t>
            </a:r>
            <a:r>
              <a:rPr lang="en-US" altLang="zh-CN" dirty="0"/>
              <a:t>T</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zh-CN" altLang="en-US" dirty="0"/>
              <a:t>，</a:t>
            </a:r>
            <a:r>
              <a:rPr lang="en-US" altLang="zh-CN" dirty="0"/>
              <a:t>T</a:t>
            </a:r>
            <a:r>
              <a:rPr lang="en-US" altLang="zh-CN" baseline="-25000" dirty="0"/>
              <a:t>2</a:t>
            </a:r>
            <a:r>
              <a:rPr lang="en-US" altLang="zh-CN" dirty="0"/>
              <a:t>=</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zh-CN" altLang="en-US" dirty="0"/>
              <a:t>，</a:t>
            </a:r>
            <a:r>
              <a:rPr lang="en-US" altLang="zh-CN" dirty="0"/>
              <a:t>T</a:t>
            </a:r>
            <a:r>
              <a:rPr lang="en-US" altLang="zh-CN" baseline="-25000" dirty="0"/>
              <a:t>3</a:t>
            </a:r>
            <a:r>
              <a:rPr lang="en-US" altLang="zh-CN" dirty="0"/>
              <a:t>=</a:t>
            </a:r>
            <a:r>
              <a:rPr lang="en-US" altLang="zh-CN" dirty="0">
                <a:solidFill>
                  <a:srgbClr val="FF0000"/>
                </a:solidFill>
              </a:rPr>
              <a:t>W</a:t>
            </a:r>
            <a:r>
              <a:rPr lang="en-US" altLang="zh-CN" baseline="-25000" dirty="0"/>
              <a:t>3</a:t>
            </a:r>
            <a:r>
              <a:rPr lang="en-US" altLang="zh-CN" dirty="0">
                <a:solidFill>
                  <a:srgbClr val="FF0000"/>
                </a:solidFill>
              </a:rPr>
              <a:t>(X)</a:t>
            </a:r>
          </a:p>
          <a:p>
            <a:pPr marL="0" indent="0">
              <a:buFont typeface="Wingdings" panose="05000000000000000000" pitchFamily="2" charset="2"/>
              <a:buNone/>
              <a:defRPr/>
            </a:pPr>
            <a:r>
              <a:rPr lang="zh-CN" altLang="en-US" dirty="0"/>
              <a:t>调度</a:t>
            </a:r>
            <a:r>
              <a:rPr lang="en-US" altLang="zh-CN" dirty="0"/>
              <a:t>L</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 </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是一个串行调度</a:t>
            </a:r>
          </a:p>
          <a:p>
            <a:pPr marL="0" indent="0">
              <a:buFont typeface="Wingdings" panose="05000000000000000000" pitchFamily="2" charset="2"/>
              <a:buNone/>
              <a:defRPr/>
            </a:pPr>
            <a:r>
              <a:rPr lang="zh-CN" altLang="en-US" dirty="0"/>
              <a:t>调度</a:t>
            </a:r>
            <a:r>
              <a:rPr lang="en-US" altLang="zh-CN" dirty="0"/>
              <a:t>L</a:t>
            </a:r>
            <a:r>
              <a:rPr lang="en-US" altLang="zh-CN" baseline="-25000" dirty="0"/>
              <a:t>2</a:t>
            </a:r>
            <a:r>
              <a:rPr lang="en-US" altLang="zh-CN" dirty="0"/>
              <a:t>=W</a:t>
            </a:r>
            <a:r>
              <a:rPr lang="en-US" altLang="zh-CN" baseline="-25000" dirty="0"/>
              <a:t>1</a:t>
            </a:r>
            <a:r>
              <a:rPr lang="en-US" altLang="zh-CN" dirty="0"/>
              <a:t>(Y)</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W</a:t>
            </a:r>
            <a:r>
              <a:rPr lang="en-US" altLang="zh-CN" baseline="-25000" dirty="0"/>
              <a:t>1</a:t>
            </a:r>
            <a:r>
              <a:rPr lang="en-US" altLang="zh-CN" dirty="0"/>
              <a:t>(X)</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不满足冲突可串行化</a:t>
            </a:r>
          </a:p>
          <a:p>
            <a:pPr lvl="1">
              <a:defRPr/>
            </a:pPr>
            <a:r>
              <a:rPr lang="zh-CN" altLang="en-US" dirty="0"/>
              <a:t>因为每对操作都是冲突的，不能交换</a:t>
            </a:r>
          </a:p>
          <a:p>
            <a:pPr>
              <a:defRPr/>
            </a:pPr>
            <a:r>
              <a:rPr lang="zh-CN" altLang="en-US" dirty="0"/>
              <a:t>但是调度</a:t>
            </a:r>
            <a:r>
              <a:rPr lang="en-US" altLang="zh-CN" dirty="0"/>
              <a:t>L</a:t>
            </a:r>
            <a:r>
              <a:rPr lang="en-US" altLang="zh-CN" baseline="-25000" dirty="0"/>
              <a:t>2</a:t>
            </a:r>
            <a:r>
              <a:rPr lang="zh-CN" altLang="en-US" dirty="0"/>
              <a:t>是可串行化的。因为</a:t>
            </a:r>
            <a:r>
              <a:rPr lang="en-US" altLang="zh-CN" dirty="0"/>
              <a:t>L</a:t>
            </a:r>
            <a:r>
              <a:rPr lang="en-US" altLang="zh-CN" baseline="-25000" dirty="0"/>
              <a:t>2</a:t>
            </a:r>
            <a:r>
              <a:rPr lang="zh-CN" altLang="en-US" dirty="0"/>
              <a:t>执行的结果与调度</a:t>
            </a:r>
            <a:r>
              <a:rPr lang="en-US" altLang="zh-CN" dirty="0"/>
              <a:t>L</a:t>
            </a:r>
            <a:r>
              <a:rPr lang="en-US" altLang="zh-CN" baseline="-25000" dirty="0"/>
              <a:t>1</a:t>
            </a:r>
            <a:r>
              <a:rPr lang="zh-CN" altLang="en-US" dirty="0"/>
              <a:t>相同，</a:t>
            </a:r>
            <a:r>
              <a:rPr lang="en-US" altLang="zh-CN" dirty="0"/>
              <a:t>Y</a:t>
            </a:r>
            <a:r>
              <a:rPr lang="zh-CN" altLang="en-US" dirty="0"/>
              <a:t>的值都等于</a:t>
            </a:r>
            <a:r>
              <a:rPr lang="en-US" altLang="zh-CN" dirty="0"/>
              <a:t>T</a:t>
            </a:r>
            <a:r>
              <a:rPr lang="en-US" altLang="zh-CN" baseline="-25000" dirty="0"/>
              <a:t>2</a:t>
            </a:r>
            <a:r>
              <a:rPr lang="zh-CN" altLang="en-US" dirty="0"/>
              <a:t>的值，</a:t>
            </a:r>
            <a:r>
              <a:rPr lang="en-US" altLang="zh-CN" dirty="0"/>
              <a:t>X</a:t>
            </a:r>
            <a:r>
              <a:rPr lang="zh-CN" altLang="en-US" dirty="0"/>
              <a:t>的值都等于</a:t>
            </a:r>
            <a:r>
              <a:rPr lang="en-US" altLang="zh-CN" dirty="0"/>
              <a:t>T</a:t>
            </a:r>
            <a:r>
              <a:rPr lang="en-US" altLang="zh-CN" baseline="-25000" dirty="0"/>
              <a:t>3</a:t>
            </a:r>
            <a:r>
              <a:rPr lang="zh-CN" altLang="en-US" dirty="0"/>
              <a:t>的值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EFDCF09F-4AA3-4E16-AF80-FA70B9B5DCC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149979-4850-4F1F-A7AA-1D2F36EFEE17}" type="slidenum">
              <a:rPr lang="zh-CN" altLang="en-US" sz="2000"/>
              <a:pPr/>
              <a:t>25</a:t>
            </a:fld>
            <a:endParaRPr lang="en-US" altLang="zh-CN" sz="2000"/>
          </a:p>
        </p:txBody>
      </p:sp>
      <p:sp>
        <p:nvSpPr>
          <p:cNvPr id="34819" name="日期占位符 4">
            <a:extLst>
              <a:ext uri="{FF2B5EF4-FFF2-40B4-BE49-F238E27FC236}">
                <a16:creationId xmlns:a16="http://schemas.microsoft.com/office/drawing/2014/main" id="{BD8CBF9F-4A2B-487D-AC31-B15821266AD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A623AEF-95D8-4D8D-BFB3-2E3A0DE6F31B}" type="datetime1">
              <a:rPr lang="zh-CN" altLang="en-US" sz="1800" smtClean="0"/>
              <a:pPr/>
              <a:t>2023/5/9</a:t>
            </a:fld>
            <a:endParaRPr lang="en-US" altLang="zh-CN" sz="1000"/>
          </a:p>
        </p:txBody>
      </p:sp>
      <p:sp>
        <p:nvSpPr>
          <p:cNvPr id="2363394" name="Rectangle 2">
            <a:extLst>
              <a:ext uri="{FF2B5EF4-FFF2-40B4-BE49-F238E27FC236}">
                <a16:creationId xmlns:a16="http://schemas.microsoft.com/office/drawing/2014/main" id="{7F31FFB9-3646-43EC-9F2D-54485F4FC055}"/>
              </a:ext>
            </a:extLst>
          </p:cNvPr>
          <p:cNvSpPr>
            <a:spLocks noGrp="1" noChangeArrowheads="1"/>
          </p:cNvSpPr>
          <p:nvPr>
            <p:ph type="title"/>
          </p:nvPr>
        </p:nvSpPr>
        <p:spPr/>
        <p:txBody>
          <a:bodyPr/>
          <a:lstStyle/>
          <a:p>
            <a:pPr>
              <a:defRPr/>
            </a:pPr>
            <a:r>
              <a:rPr lang="zh-CN" altLang="en-US" sz="4700"/>
              <a:t>第</a:t>
            </a:r>
            <a:r>
              <a:rPr lang="en-US" altLang="zh-CN" sz="4700"/>
              <a:t>9</a:t>
            </a:r>
            <a:r>
              <a:rPr lang="zh-CN" altLang="en-US" sz="4700"/>
              <a:t>章 </a:t>
            </a:r>
            <a:r>
              <a:rPr lang="zh-CN" altLang="en-US">
                <a:latin typeface="宋体" pitchFamily="2" charset="-122"/>
              </a:rPr>
              <a:t>并发控制</a:t>
            </a:r>
          </a:p>
        </p:txBody>
      </p:sp>
      <p:sp>
        <p:nvSpPr>
          <p:cNvPr id="27653" name="Rectangle 3">
            <a:extLst>
              <a:ext uri="{FF2B5EF4-FFF2-40B4-BE49-F238E27FC236}">
                <a16:creationId xmlns:a16="http://schemas.microsoft.com/office/drawing/2014/main" id="{6D2719AC-0E0E-4299-B9B8-C0A774FD6A34}"/>
              </a:ext>
            </a:extLst>
          </p:cNvPr>
          <p:cNvSpPr>
            <a:spLocks noGrp="1" noChangeArrowheads="1"/>
          </p:cNvSpPr>
          <p:nvPr>
            <p:ph type="body" idx="1"/>
          </p:nvPr>
        </p:nvSpPr>
        <p:spPr>
          <a:xfrm>
            <a:off x="650875" y="1143000"/>
            <a:ext cx="8820150" cy="4800600"/>
          </a:xfrm>
        </p:spPr>
        <p:txBody>
          <a:bodyPr/>
          <a:lstStyle/>
          <a:p>
            <a:pPr marL="342900" indent="-342900" defTabSz="914400">
              <a:lnSpc>
                <a:spcPct val="125000"/>
              </a:lnSpc>
              <a:spcBef>
                <a:spcPct val="0"/>
              </a:spcBef>
              <a:defRPr/>
            </a:pPr>
            <a:r>
              <a:rPr lang="en-US" altLang="zh-CN" dirty="0"/>
              <a:t>9.1	</a:t>
            </a:r>
            <a:r>
              <a:rPr lang="en-US" altLang="zh-CN" dirty="0" err="1"/>
              <a:t>并发事务运行存在的异常问题</a:t>
            </a:r>
            <a:endParaRPr lang="en-US" altLang="zh-CN" dirty="0"/>
          </a:p>
          <a:p>
            <a:pPr marL="342900" indent="-342900" defTabSz="914400">
              <a:lnSpc>
                <a:spcPct val="125000"/>
              </a:lnSpc>
              <a:spcBef>
                <a:spcPct val="0"/>
              </a:spcBef>
              <a:defRPr/>
            </a:pPr>
            <a:r>
              <a:rPr lang="en-US" altLang="zh-CN" dirty="0"/>
              <a:t>9.2	</a:t>
            </a:r>
            <a:r>
              <a:rPr lang="en-US" altLang="zh-CN" dirty="0" err="1"/>
              <a:t>并发调度的可串行性</a:t>
            </a:r>
            <a:endParaRPr lang="en-US" altLang="zh-CN" dirty="0"/>
          </a:p>
          <a:p>
            <a:pPr marL="342900" indent="-342900" defTabSz="914400">
              <a:lnSpc>
                <a:spcPct val="125000"/>
              </a:lnSpc>
              <a:spcBef>
                <a:spcPct val="0"/>
              </a:spcBef>
              <a:defRPr/>
            </a:pPr>
            <a:r>
              <a:rPr lang="en-US" altLang="zh-CN" dirty="0">
                <a:solidFill>
                  <a:srgbClr val="0000FF"/>
                </a:solidFill>
              </a:rPr>
              <a:t>9.3	</a:t>
            </a:r>
            <a:r>
              <a:rPr lang="en-US" altLang="zh-CN" dirty="0" err="1">
                <a:solidFill>
                  <a:srgbClr val="0000FF"/>
                </a:solidFill>
              </a:rPr>
              <a:t>基于封锁的并发控制技术</a:t>
            </a:r>
            <a:endParaRPr lang="en-US" altLang="zh-CN" dirty="0">
              <a:solidFill>
                <a:srgbClr val="0000FF"/>
              </a:solidFill>
            </a:endParaRPr>
          </a:p>
          <a:p>
            <a:pPr marL="342900" indent="-342900" defTabSz="914400">
              <a:lnSpc>
                <a:spcPct val="125000"/>
              </a:lnSpc>
              <a:spcBef>
                <a:spcPct val="0"/>
              </a:spcBef>
              <a:defRPr/>
            </a:pPr>
            <a:r>
              <a:rPr lang="en-US" altLang="zh-CN" dirty="0"/>
              <a:t>9.4	</a:t>
            </a:r>
            <a:r>
              <a:rPr lang="en-US" altLang="zh-CN" dirty="0" err="1"/>
              <a:t>多粒度封锁</a:t>
            </a:r>
            <a:endParaRPr lang="en-US" altLang="zh-CN" dirty="0"/>
          </a:p>
          <a:p>
            <a:pPr marL="342900" indent="-342900" defTabSz="914400">
              <a:lnSpc>
                <a:spcPct val="125000"/>
              </a:lnSpc>
              <a:spcBef>
                <a:spcPct val="0"/>
              </a:spcBef>
              <a:defRPr/>
            </a:pPr>
            <a:r>
              <a:rPr lang="en-US" altLang="zh-CN" dirty="0">
                <a:solidFill>
                  <a:schemeClr val="accent5">
                    <a:lumMod val="90000"/>
                  </a:schemeClr>
                </a:solidFill>
              </a:rPr>
              <a:t>9.5	</a:t>
            </a:r>
            <a:r>
              <a:rPr lang="en-US" altLang="zh-CN" dirty="0" err="1">
                <a:solidFill>
                  <a:schemeClr val="accent5">
                    <a:lumMod val="90000"/>
                  </a:schemeClr>
                </a:solidFill>
              </a:rPr>
              <a:t>基于时间戳协议的并发控制</a:t>
            </a:r>
            <a:endParaRPr lang="en-US" altLang="zh-CN" dirty="0">
              <a:solidFill>
                <a:schemeClr val="accent5">
                  <a:lumMod val="90000"/>
                </a:schemeClr>
              </a:solidFill>
            </a:endParaRPr>
          </a:p>
          <a:p>
            <a:pPr marL="342900" indent="-342900" defTabSz="914400">
              <a:lnSpc>
                <a:spcPct val="125000"/>
              </a:lnSpc>
              <a:spcBef>
                <a:spcPct val="0"/>
              </a:spcBef>
              <a:defRPr/>
            </a:pPr>
            <a:r>
              <a:rPr lang="en-US" altLang="zh-CN" dirty="0">
                <a:solidFill>
                  <a:schemeClr val="accent5">
                    <a:lumMod val="90000"/>
                  </a:schemeClr>
                </a:solidFill>
              </a:rPr>
              <a:t>9.6	</a:t>
            </a:r>
            <a:r>
              <a:rPr lang="en-US" altLang="zh-CN" dirty="0" err="1">
                <a:solidFill>
                  <a:schemeClr val="accent5">
                    <a:lumMod val="90000"/>
                  </a:schemeClr>
                </a:solidFill>
              </a:rPr>
              <a:t>基于有效性确认的并发控制</a:t>
            </a:r>
            <a:endParaRPr lang="en-US" altLang="zh-CN" dirty="0">
              <a:solidFill>
                <a:schemeClr val="accent5">
                  <a:lumMod val="90000"/>
                </a:schemeClr>
              </a:solidFill>
            </a:endParaRPr>
          </a:p>
          <a:p>
            <a:pPr marL="342900" indent="-342900" defTabSz="914400">
              <a:lnSpc>
                <a:spcPct val="125000"/>
              </a:lnSpc>
              <a:spcBef>
                <a:spcPct val="0"/>
              </a:spcBef>
              <a:defRPr/>
            </a:pPr>
            <a:r>
              <a:rPr lang="en-US" altLang="zh-CN" dirty="0">
                <a:solidFill>
                  <a:schemeClr val="accent5">
                    <a:lumMod val="90000"/>
                  </a:schemeClr>
                </a:solidFill>
              </a:rPr>
              <a:t>9.7	</a:t>
            </a:r>
            <a:r>
              <a:rPr lang="en-US" altLang="zh-CN" dirty="0" err="1">
                <a:solidFill>
                  <a:schemeClr val="accent5">
                    <a:lumMod val="90000"/>
                  </a:schemeClr>
                </a:solidFill>
              </a:rPr>
              <a:t>插入与删除操作对并发控制的影响</a:t>
            </a:r>
            <a:endParaRPr lang="en-US" altLang="zh-CN" dirty="0">
              <a:solidFill>
                <a:schemeClr val="accent5">
                  <a:lumMod val="90000"/>
                </a:schemeClr>
              </a:solidFill>
            </a:endParaRPr>
          </a:p>
          <a:p>
            <a:pPr marL="342900" indent="-342900" defTabSz="914400">
              <a:lnSpc>
                <a:spcPct val="125000"/>
              </a:lnSpc>
              <a:spcBef>
                <a:spcPct val="0"/>
              </a:spcBef>
              <a:defRPr/>
            </a:pPr>
            <a:r>
              <a:rPr lang="en-US" altLang="zh-CN" dirty="0"/>
              <a:t>9.8	SQL </a:t>
            </a:r>
            <a:r>
              <a:rPr lang="en-US" altLang="zh-CN" dirty="0" err="1"/>
              <a:t>Server中的并发控制</a:t>
            </a:r>
            <a:endParaRPr lang="en-US" altLang="zh-CN" dirty="0"/>
          </a:p>
          <a:p>
            <a:pPr marL="342900" indent="-342900" defTabSz="914400">
              <a:lnSpc>
                <a:spcPct val="125000"/>
              </a:lnSpc>
              <a:spcBef>
                <a:spcPct val="0"/>
              </a:spcBef>
              <a:defRPr/>
            </a:pPr>
            <a:r>
              <a:rPr lang="en-US" altLang="zh-CN" dirty="0"/>
              <a:t>9.9	</a:t>
            </a:r>
            <a:r>
              <a:rPr lang="en-US" altLang="zh-CN" dirty="0" err="1"/>
              <a:t>小结</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2875F313-670F-4E33-A369-F551B8EBFB9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3C0EF97-23D2-48AC-ABD4-B300877A8716}" type="slidenum">
              <a:rPr lang="zh-CN" altLang="en-US" sz="2000"/>
              <a:pPr/>
              <a:t>26</a:t>
            </a:fld>
            <a:endParaRPr lang="en-US" altLang="zh-CN" sz="2000"/>
          </a:p>
        </p:txBody>
      </p:sp>
      <p:sp>
        <p:nvSpPr>
          <p:cNvPr id="35843" name="日期占位符 4">
            <a:extLst>
              <a:ext uri="{FF2B5EF4-FFF2-40B4-BE49-F238E27FC236}">
                <a16:creationId xmlns:a16="http://schemas.microsoft.com/office/drawing/2014/main" id="{91FB3D3F-DA21-4579-BCE4-C957C8AF8C3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22E0992-C6F6-4C17-B37C-E29C5BCD0155}" type="datetime1">
              <a:rPr lang="zh-CN" altLang="en-US" sz="1800" smtClean="0"/>
              <a:pPr/>
              <a:t>2023/5/9</a:t>
            </a:fld>
            <a:endParaRPr lang="en-US" altLang="zh-CN" sz="1000"/>
          </a:p>
        </p:txBody>
      </p:sp>
      <p:sp>
        <p:nvSpPr>
          <p:cNvPr id="2241538" name="Rectangle 2">
            <a:extLst>
              <a:ext uri="{FF2B5EF4-FFF2-40B4-BE49-F238E27FC236}">
                <a16:creationId xmlns:a16="http://schemas.microsoft.com/office/drawing/2014/main" id="{0CFAD0C9-0624-497E-9499-40847C25B102}"/>
              </a:ext>
            </a:extLst>
          </p:cNvPr>
          <p:cNvSpPr>
            <a:spLocks noGrp="1" noChangeArrowheads="1"/>
          </p:cNvSpPr>
          <p:nvPr>
            <p:ph type="title"/>
          </p:nvPr>
        </p:nvSpPr>
        <p:spPr/>
        <p:txBody>
          <a:bodyPr/>
          <a:lstStyle/>
          <a:p>
            <a:pPr>
              <a:defRPr/>
            </a:pPr>
            <a:r>
              <a:rPr lang="en-US" altLang="en-US" dirty="0"/>
              <a:t>9.3</a:t>
            </a:r>
            <a:r>
              <a:rPr lang="en-US" altLang="zh-CN" dirty="0"/>
              <a:t> </a:t>
            </a:r>
            <a:r>
              <a:rPr lang="en-US" altLang="en-US" dirty="0" err="1"/>
              <a:t>基于封锁的并发控制技术</a:t>
            </a:r>
            <a:endParaRPr lang="zh-CN" altLang="en-US" dirty="0"/>
          </a:p>
        </p:txBody>
      </p:sp>
      <p:sp>
        <p:nvSpPr>
          <p:cNvPr id="35845" name="Rectangle 3">
            <a:extLst>
              <a:ext uri="{FF2B5EF4-FFF2-40B4-BE49-F238E27FC236}">
                <a16:creationId xmlns:a16="http://schemas.microsoft.com/office/drawing/2014/main" id="{04DFD5C7-CFFB-4D42-A21B-8CE368647820}"/>
              </a:ext>
            </a:extLst>
          </p:cNvPr>
          <p:cNvSpPr>
            <a:spLocks noGrp="1" noChangeArrowheads="1"/>
          </p:cNvSpPr>
          <p:nvPr>
            <p:ph type="body" idx="1"/>
          </p:nvPr>
        </p:nvSpPr>
        <p:spPr>
          <a:xfrm>
            <a:off x="415925" y="1143000"/>
            <a:ext cx="9055100" cy="3968750"/>
          </a:xfrm>
        </p:spPr>
        <p:txBody>
          <a:bodyPr/>
          <a:lstStyle/>
          <a:p>
            <a:pPr marL="342900" indent="-342900" defTabSz="914400"/>
            <a:r>
              <a:rPr lang="zh-CN" altLang="en-US"/>
              <a:t>并发控制的主要技术有</a:t>
            </a:r>
          </a:p>
          <a:p>
            <a:pPr marL="742950" lvl="1" indent="-285750" defTabSz="914400"/>
            <a:r>
              <a:rPr lang="zh-CN" altLang="en-US"/>
              <a:t>封锁</a:t>
            </a:r>
            <a:r>
              <a:rPr lang="en-US" altLang="zh-CN"/>
              <a:t>(Locking)</a:t>
            </a:r>
          </a:p>
          <a:p>
            <a:pPr marL="742950" lvl="1" indent="-285750" defTabSz="914400"/>
            <a:r>
              <a:rPr lang="zh-CN" altLang="en-US"/>
              <a:t>时间戳</a:t>
            </a:r>
            <a:r>
              <a:rPr lang="en-US" altLang="zh-CN"/>
              <a:t>(Timestamp)</a:t>
            </a:r>
          </a:p>
          <a:p>
            <a:pPr marL="742950" lvl="1" indent="-285750" defTabSz="914400"/>
            <a:r>
              <a:rPr lang="zh-CN" altLang="en-US"/>
              <a:t>乐观控制法</a:t>
            </a:r>
          </a:p>
          <a:p>
            <a:pPr marL="342900" indent="-342900" defTabSz="914400"/>
            <a:r>
              <a:rPr lang="zh-CN" altLang="en-US"/>
              <a:t>并发事务的可串行化技术，实质上遵循了一种约束：</a:t>
            </a:r>
          </a:p>
          <a:p>
            <a:pPr marL="742950" lvl="1" indent="-285750" defTabSz="914400"/>
            <a:r>
              <a:rPr lang="zh-CN" altLang="en-US"/>
              <a:t>即当一个事务存取某一个数据项时，不允许其它事务修改这一数据项。这就是封锁技术（</a:t>
            </a:r>
            <a:r>
              <a:rPr lang="en-US" altLang="zh-CN"/>
              <a:t>Locking</a:t>
            </a:r>
            <a:r>
              <a:rPr lang="zh-CN" altLang="en-US"/>
              <a:t>）</a:t>
            </a:r>
          </a:p>
          <a:p>
            <a:pPr marL="342900" indent="-342900" defTabSz="914400"/>
            <a:r>
              <a:rPr lang="zh-CN" altLang="en-US"/>
              <a:t>商用的</a:t>
            </a:r>
            <a:r>
              <a:rPr lang="en-US" altLang="zh-CN"/>
              <a:t>DBMS</a:t>
            </a:r>
            <a:r>
              <a:rPr lang="zh-CN" altLang="en-US"/>
              <a:t>一般都采用封锁方法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CC5669C6-6E65-43D5-AD7C-20497C545F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0EBEDEC-13C0-4490-9755-265976EA48B9}" type="slidenum">
              <a:rPr lang="zh-CN" altLang="en-US" sz="2000"/>
              <a:pPr/>
              <a:t>27</a:t>
            </a:fld>
            <a:endParaRPr lang="en-US" altLang="zh-CN" sz="2000"/>
          </a:p>
        </p:txBody>
      </p:sp>
      <p:sp>
        <p:nvSpPr>
          <p:cNvPr id="36867" name="日期占位符 4">
            <a:extLst>
              <a:ext uri="{FF2B5EF4-FFF2-40B4-BE49-F238E27FC236}">
                <a16:creationId xmlns:a16="http://schemas.microsoft.com/office/drawing/2014/main" id="{927FCE7F-7416-4040-893D-347D2F00AAA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F014961-8735-4C71-85A1-859F80667A04}" type="datetime1">
              <a:rPr lang="zh-CN" altLang="en-US" sz="1800" smtClean="0"/>
              <a:pPr/>
              <a:t>2023/5/9</a:t>
            </a:fld>
            <a:endParaRPr lang="en-US" altLang="zh-CN" sz="1000"/>
          </a:p>
        </p:txBody>
      </p:sp>
      <p:sp>
        <p:nvSpPr>
          <p:cNvPr id="2364418" name="Rectangle 2">
            <a:extLst>
              <a:ext uri="{FF2B5EF4-FFF2-40B4-BE49-F238E27FC236}">
                <a16:creationId xmlns:a16="http://schemas.microsoft.com/office/drawing/2014/main" id="{87AF18F4-962F-4399-800F-248D529F004D}"/>
              </a:ext>
            </a:extLst>
          </p:cNvPr>
          <p:cNvSpPr>
            <a:spLocks noGrp="1" noChangeArrowheads="1"/>
          </p:cNvSpPr>
          <p:nvPr>
            <p:ph type="title"/>
          </p:nvPr>
        </p:nvSpPr>
        <p:spPr/>
        <p:txBody>
          <a:bodyPr/>
          <a:lstStyle/>
          <a:p>
            <a:pPr>
              <a:defRPr/>
            </a:pPr>
            <a:r>
              <a:rPr lang="en-US" altLang="en-US"/>
              <a:t>9.3</a:t>
            </a:r>
            <a:r>
              <a:rPr lang="en-US" altLang="zh-CN"/>
              <a:t> </a:t>
            </a:r>
            <a:r>
              <a:rPr lang="en-US" altLang="en-US"/>
              <a:t>基于封锁的并发控制技术</a:t>
            </a:r>
            <a:endParaRPr lang="zh-CN" altLang="en-US"/>
          </a:p>
        </p:txBody>
      </p:sp>
      <p:sp>
        <p:nvSpPr>
          <p:cNvPr id="36869" name="Rectangle 3">
            <a:extLst>
              <a:ext uri="{FF2B5EF4-FFF2-40B4-BE49-F238E27FC236}">
                <a16:creationId xmlns:a16="http://schemas.microsoft.com/office/drawing/2014/main" id="{C0C2FFE4-5378-46E3-BAF9-F62FD6F53067}"/>
              </a:ext>
            </a:extLst>
          </p:cNvPr>
          <p:cNvSpPr>
            <a:spLocks noGrp="1" noChangeArrowheads="1"/>
          </p:cNvSpPr>
          <p:nvPr>
            <p:ph type="body" idx="1"/>
          </p:nvPr>
        </p:nvSpPr>
        <p:spPr>
          <a:xfrm>
            <a:off x="415925" y="1143000"/>
            <a:ext cx="9055100" cy="5168900"/>
          </a:xfrm>
        </p:spPr>
        <p:txBody>
          <a:bodyPr/>
          <a:lstStyle/>
          <a:p>
            <a:pPr marL="342900" indent="-342900" defTabSz="914400">
              <a:lnSpc>
                <a:spcPct val="110000"/>
              </a:lnSpc>
              <a:spcBef>
                <a:spcPct val="0"/>
              </a:spcBef>
            </a:pPr>
            <a:r>
              <a:rPr lang="zh-CN" altLang="en-US"/>
              <a:t>封锁是实现并发控制的一个非常重要的技术</a:t>
            </a:r>
            <a:endParaRPr lang="en-US" altLang="zh-CN"/>
          </a:p>
          <a:p>
            <a:pPr marL="742950" lvl="1" indent="-285750" defTabSz="914400">
              <a:lnSpc>
                <a:spcPct val="110000"/>
              </a:lnSpc>
              <a:spcBef>
                <a:spcPct val="0"/>
              </a:spcBef>
            </a:pPr>
            <a:r>
              <a:rPr lang="zh-CN" altLang="en-US"/>
              <a:t>事务</a:t>
            </a:r>
            <a:r>
              <a:rPr lang="en-US" altLang="zh-CN"/>
              <a:t>T</a:t>
            </a:r>
            <a:r>
              <a:rPr lang="zh-CN" altLang="en-US"/>
              <a:t>在对某个数据对象</a:t>
            </a:r>
            <a:r>
              <a:rPr lang="en-US" altLang="zh-CN"/>
              <a:t>(</a:t>
            </a:r>
            <a:r>
              <a:rPr lang="zh-CN" altLang="en-US"/>
              <a:t>如表、记录等</a:t>
            </a:r>
            <a:r>
              <a:rPr lang="en-US" altLang="zh-CN"/>
              <a:t>)</a:t>
            </a:r>
            <a:r>
              <a:rPr lang="zh-CN" altLang="en-US"/>
              <a:t>操作之前，</a:t>
            </a:r>
          </a:p>
          <a:p>
            <a:pPr marL="1143000" lvl="2" indent="-228600" defTabSz="914400">
              <a:lnSpc>
                <a:spcPct val="110000"/>
              </a:lnSpc>
              <a:spcBef>
                <a:spcPct val="0"/>
              </a:spcBef>
            </a:pPr>
            <a:r>
              <a:rPr lang="zh-CN" altLang="en-US"/>
              <a:t>先向系统发出请求，对其加锁</a:t>
            </a:r>
          </a:p>
          <a:p>
            <a:pPr marL="742950" lvl="1" indent="-285750" defTabSz="914400">
              <a:lnSpc>
                <a:spcPct val="110000"/>
              </a:lnSpc>
              <a:spcBef>
                <a:spcPct val="0"/>
              </a:spcBef>
            </a:pPr>
            <a:r>
              <a:rPr lang="zh-CN" altLang="en-US"/>
              <a:t>加锁后</a:t>
            </a:r>
          </a:p>
          <a:p>
            <a:pPr marL="1143000" lvl="2" indent="-228600" defTabSz="914400">
              <a:lnSpc>
                <a:spcPct val="110000"/>
              </a:lnSpc>
              <a:spcBef>
                <a:spcPct val="0"/>
              </a:spcBef>
            </a:pPr>
            <a:r>
              <a:rPr lang="zh-CN" altLang="en-US"/>
              <a:t>事务</a:t>
            </a:r>
            <a:r>
              <a:rPr lang="en-US" altLang="zh-CN"/>
              <a:t>T</a:t>
            </a:r>
            <a:r>
              <a:rPr lang="zh-CN" altLang="en-US"/>
              <a:t>就对该数据对象有了一定的控制</a:t>
            </a:r>
            <a:r>
              <a:rPr lang="en-US" altLang="zh-CN"/>
              <a:t>,</a:t>
            </a:r>
          </a:p>
          <a:p>
            <a:pPr marL="742950" lvl="1" indent="-285750" defTabSz="914400">
              <a:lnSpc>
                <a:spcPct val="110000"/>
              </a:lnSpc>
              <a:spcBef>
                <a:spcPct val="0"/>
              </a:spcBef>
            </a:pPr>
            <a:r>
              <a:rPr lang="zh-CN" altLang="en-US"/>
              <a:t>在事务</a:t>
            </a:r>
            <a:r>
              <a:rPr lang="en-US" altLang="zh-CN"/>
              <a:t>T</a:t>
            </a:r>
            <a:r>
              <a:rPr lang="zh-CN" altLang="en-US"/>
              <a:t>释放它的锁之前</a:t>
            </a:r>
            <a:endParaRPr lang="en-US" altLang="zh-CN"/>
          </a:p>
          <a:p>
            <a:pPr marL="1143000" lvl="2" indent="-228600" defTabSz="914400">
              <a:lnSpc>
                <a:spcPct val="110000"/>
              </a:lnSpc>
              <a:spcBef>
                <a:spcPct val="0"/>
              </a:spcBef>
            </a:pPr>
            <a:r>
              <a:rPr lang="en-US" altLang="zh-CN"/>
              <a:t> </a:t>
            </a:r>
            <a:r>
              <a:rPr lang="zh-CN" altLang="en-US"/>
              <a:t>其它的事务不能更新此数据对象。</a:t>
            </a:r>
          </a:p>
          <a:p>
            <a:pPr marL="342900" indent="-342900" defTabSz="914400">
              <a:lnSpc>
                <a:spcPct val="110000"/>
              </a:lnSpc>
              <a:spcBef>
                <a:spcPct val="0"/>
              </a:spcBef>
            </a:pPr>
            <a:endParaRPr lang="zh-CN" altLang="en-US"/>
          </a:p>
          <a:p>
            <a:pPr marL="342900" indent="-342900" defTabSz="914400">
              <a:lnSpc>
                <a:spcPct val="110000"/>
              </a:lnSpc>
              <a:spcBef>
                <a:spcPct val="0"/>
              </a:spcBef>
            </a:pPr>
            <a:r>
              <a:rPr lang="zh-CN" altLang="en-US"/>
              <a:t>一个事务对某个数据对象加锁后究竟拥有什么样的控制由封锁的类型决定。</a:t>
            </a:r>
          </a:p>
          <a:p>
            <a:pPr marL="342900" indent="-342900" defTabSz="914400">
              <a:lnSpc>
                <a:spcPct val="110000"/>
              </a:lnSpc>
              <a:spcBef>
                <a:spcPct val="0"/>
              </a:spcBef>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A900651E-A6BE-4A45-9A43-0F50852310B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396BC2-8904-415F-8071-869875076C07}" type="slidenum">
              <a:rPr lang="zh-CN" altLang="en-US" sz="2000"/>
              <a:pPr/>
              <a:t>28</a:t>
            </a:fld>
            <a:endParaRPr lang="en-US" altLang="zh-CN" sz="2000"/>
          </a:p>
        </p:txBody>
      </p:sp>
      <p:sp>
        <p:nvSpPr>
          <p:cNvPr id="37891" name="日期占位符 4">
            <a:extLst>
              <a:ext uri="{FF2B5EF4-FFF2-40B4-BE49-F238E27FC236}">
                <a16:creationId xmlns:a16="http://schemas.microsoft.com/office/drawing/2014/main" id="{B76D3412-AFB6-461E-AB34-22E2A933D44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EAC066-4D18-408B-A415-9B35B4876D25}" type="datetime1">
              <a:rPr lang="zh-CN" altLang="en-US" sz="1800" smtClean="0"/>
              <a:pPr/>
              <a:t>2023/5/9</a:t>
            </a:fld>
            <a:endParaRPr lang="en-US" altLang="zh-CN" sz="1000"/>
          </a:p>
        </p:txBody>
      </p:sp>
      <p:sp>
        <p:nvSpPr>
          <p:cNvPr id="2340866" name="Rectangle 2">
            <a:extLst>
              <a:ext uri="{FF2B5EF4-FFF2-40B4-BE49-F238E27FC236}">
                <a16:creationId xmlns:a16="http://schemas.microsoft.com/office/drawing/2014/main" id="{E197EDB9-35A3-4DE2-9AB7-05D36AC1A97A}"/>
              </a:ext>
            </a:extLst>
          </p:cNvPr>
          <p:cNvSpPr>
            <a:spLocks noGrp="1" noChangeArrowheads="1"/>
          </p:cNvSpPr>
          <p:nvPr>
            <p:ph type="title"/>
          </p:nvPr>
        </p:nvSpPr>
        <p:spPr/>
        <p:txBody>
          <a:bodyPr/>
          <a:lstStyle/>
          <a:p>
            <a:pPr>
              <a:defRPr/>
            </a:pPr>
            <a:r>
              <a:rPr lang="en-US" altLang="zh-CN"/>
              <a:t>9.3.1  </a:t>
            </a:r>
            <a:r>
              <a:rPr lang="zh-CN" altLang="en-US"/>
              <a:t>锁</a:t>
            </a:r>
          </a:p>
        </p:txBody>
      </p:sp>
      <p:sp>
        <p:nvSpPr>
          <p:cNvPr id="37893" name="Rectangle 3">
            <a:extLst>
              <a:ext uri="{FF2B5EF4-FFF2-40B4-BE49-F238E27FC236}">
                <a16:creationId xmlns:a16="http://schemas.microsoft.com/office/drawing/2014/main" id="{0B0D5417-C331-4AAA-A887-312B8FC9E900}"/>
              </a:ext>
            </a:extLst>
          </p:cNvPr>
          <p:cNvSpPr>
            <a:spLocks noGrp="1" noChangeArrowheads="1"/>
          </p:cNvSpPr>
          <p:nvPr>
            <p:ph type="body" idx="1"/>
          </p:nvPr>
        </p:nvSpPr>
        <p:spPr>
          <a:xfrm>
            <a:off x="415925" y="1143000"/>
            <a:ext cx="9055100" cy="4740275"/>
          </a:xfrm>
        </p:spPr>
        <p:txBody>
          <a:bodyPr/>
          <a:lstStyle/>
          <a:p>
            <a:pPr marL="342900" indent="-342900" defTabSz="914400">
              <a:lnSpc>
                <a:spcPct val="110000"/>
              </a:lnSpc>
              <a:spcBef>
                <a:spcPct val="0"/>
              </a:spcBef>
            </a:pPr>
            <a:r>
              <a:rPr lang="zh-CN" altLang="en-US"/>
              <a:t>确切的控制是由封锁的类型决定的。</a:t>
            </a:r>
          </a:p>
          <a:p>
            <a:pPr marL="742950" lvl="1" indent="-285750" defTabSz="914400">
              <a:lnSpc>
                <a:spcPct val="110000"/>
              </a:lnSpc>
              <a:spcBef>
                <a:spcPct val="0"/>
              </a:spcBef>
            </a:pPr>
            <a:r>
              <a:rPr lang="zh-CN" altLang="en-US"/>
              <a:t>共享锁（</a:t>
            </a:r>
            <a:r>
              <a:rPr lang="en-US" altLang="zh-CN"/>
              <a:t>Share lock</a:t>
            </a:r>
            <a:r>
              <a:rPr lang="zh-CN" altLang="en-US"/>
              <a:t>，简记为</a:t>
            </a:r>
            <a:r>
              <a:rPr lang="en-US" altLang="zh-CN"/>
              <a:t>S</a:t>
            </a:r>
            <a:r>
              <a:rPr lang="zh-CN" altLang="en-US"/>
              <a:t>锁</a:t>
            </a:r>
            <a:r>
              <a:rPr lang="en-US" altLang="zh-CN"/>
              <a:t>,</a:t>
            </a:r>
            <a:r>
              <a:rPr lang="zh-CN" altLang="en-US"/>
              <a:t>又称为读锁）</a:t>
            </a:r>
          </a:p>
          <a:p>
            <a:pPr marL="1143000" lvl="2" indent="-228600" defTabSz="914400">
              <a:lnSpc>
                <a:spcPct val="110000"/>
              </a:lnSpc>
              <a:spcBef>
                <a:spcPct val="0"/>
              </a:spcBef>
            </a:pPr>
            <a:r>
              <a:rPr lang="zh-CN" altLang="en-US"/>
              <a:t> 若事务</a:t>
            </a:r>
            <a:r>
              <a:rPr lang="en-US" altLang="zh-CN"/>
              <a:t>T</a:t>
            </a:r>
            <a:r>
              <a:rPr lang="zh-CN" altLang="en-US"/>
              <a:t>对数据对象</a:t>
            </a:r>
            <a:r>
              <a:rPr lang="en-US" altLang="zh-CN"/>
              <a:t>A</a:t>
            </a:r>
            <a:r>
              <a:rPr lang="zh-CN" altLang="en-US"/>
              <a:t>加上</a:t>
            </a:r>
            <a:r>
              <a:rPr lang="en-US" altLang="zh-CN"/>
              <a:t>S</a:t>
            </a:r>
            <a:r>
              <a:rPr lang="zh-CN" altLang="en-US"/>
              <a:t>锁，则其它事务只能再对</a:t>
            </a:r>
            <a:r>
              <a:rPr lang="en-US" altLang="zh-CN"/>
              <a:t>A</a:t>
            </a:r>
            <a:r>
              <a:rPr lang="zh-CN" altLang="en-US"/>
              <a:t>加</a:t>
            </a:r>
            <a:r>
              <a:rPr lang="en-US" altLang="zh-CN"/>
              <a:t>S</a:t>
            </a:r>
            <a:r>
              <a:rPr lang="zh-CN" altLang="en-US"/>
              <a:t>锁，而不能加</a:t>
            </a:r>
            <a:r>
              <a:rPr lang="en-US" altLang="zh-CN"/>
              <a:t>X</a:t>
            </a:r>
            <a:r>
              <a:rPr lang="zh-CN" altLang="en-US"/>
              <a:t>锁，直到</a:t>
            </a:r>
            <a:r>
              <a:rPr lang="en-US" altLang="zh-CN"/>
              <a:t>T</a:t>
            </a:r>
            <a:r>
              <a:rPr lang="zh-CN" altLang="en-US"/>
              <a:t>释放</a:t>
            </a:r>
            <a:r>
              <a:rPr lang="en-US" altLang="zh-CN"/>
              <a:t>A</a:t>
            </a:r>
            <a:r>
              <a:rPr lang="zh-CN" altLang="en-US"/>
              <a:t>上的</a:t>
            </a:r>
            <a:r>
              <a:rPr lang="en-US" altLang="zh-CN"/>
              <a:t>S</a:t>
            </a:r>
            <a:r>
              <a:rPr lang="zh-CN" altLang="en-US"/>
              <a:t>锁</a:t>
            </a:r>
          </a:p>
          <a:p>
            <a:pPr marL="1143000" lvl="2" indent="-228600" defTabSz="914400">
              <a:lnSpc>
                <a:spcPct val="110000"/>
              </a:lnSpc>
              <a:spcBef>
                <a:spcPct val="0"/>
              </a:spcBef>
            </a:pPr>
            <a:r>
              <a:rPr lang="zh-CN" altLang="en-US"/>
              <a:t>保证其他事务可以获得对象</a:t>
            </a:r>
            <a:r>
              <a:rPr lang="en-US" altLang="zh-CN"/>
              <a:t>A</a:t>
            </a:r>
            <a:r>
              <a:rPr lang="zh-CN" altLang="en-US"/>
              <a:t>的</a:t>
            </a:r>
            <a:r>
              <a:rPr lang="en-US" altLang="zh-CN"/>
              <a:t>S</a:t>
            </a:r>
            <a:r>
              <a:rPr lang="zh-CN" altLang="en-US"/>
              <a:t>锁、读取</a:t>
            </a:r>
            <a:r>
              <a:rPr lang="en-US" altLang="zh-CN"/>
              <a:t>A</a:t>
            </a:r>
            <a:r>
              <a:rPr lang="zh-CN" altLang="en-US"/>
              <a:t>，但在</a:t>
            </a:r>
            <a:r>
              <a:rPr lang="en-US" altLang="zh-CN"/>
              <a:t>T</a:t>
            </a:r>
            <a:r>
              <a:rPr lang="zh-CN" altLang="en-US"/>
              <a:t>释放</a:t>
            </a:r>
            <a:r>
              <a:rPr lang="en-US" altLang="zh-CN"/>
              <a:t>A</a:t>
            </a:r>
            <a:r>
              <a:rPr lang="zh-CN" altLang="en-US"/>
              <a:t>上的</a:t>
            </a:r>
            <a:r>
              <a:rPr lang="en-US" altLang="zh-CN"/>
              <a:t>S</a:t>
            </a:r>
            <a:r>
              <a:rPr lang="zh-CN" altLang="en-US"/>
              <a:t>锁之前不能对</a:t>
            </a:r>
            <a:r>
              <a:rPr lang="en-US" altLang="zh-CN"/>
              <a:t>A</a:t>
            </a:r>
            <a:r>
              <a:rPr lang="zh-CN" altLang="en-US"/>
              <a:t>做任何修改 </a:t>
            </a:r>
          </a:p>
          <a:p>
            <a:pPr marL="742950" lvl="1" indent="-285750" defTabSz="914400">
              <a:lnSpc>
                <a:spcPct val="110000"/>
              </a:lnSpc>
              <a:spcBef>
                <a:spcPct val="0"/>
              </a:spcBef>
            </a:pPr>
            <a:r>
              <a:rPr lang="zh-CN" altLang="en-US"/>
              <a:t>排它锁（</a:t>
            </a:r>
            <a:r>
              <a:rPr lang="en-US" altLang="zh-CN"/>
              <a:t>eXclusive lock</a:t>
            </a:r>
            <a:r>
              <a:rPr lang="zh-CN" altLang="en-US"/>
              <a:t>，简记为</a:t>
            </a:r>
            <a:r>
              <a:rPr lang="en-US" altLang="zh-CN"/>
              <a:t>X</a:t>
            </a:r>
            <a:r>
              <a:rPr lang="zh-CN" altLang="en-US"/>
              <a:t>锁</a:t>
            </a:r>
            <a:r>
              <a:rPr lang="en-US" altLang="zh-CN"/>
              <a:t>,</a:t>
            </a:r>
            <a:r>
              <a:rPr lang="zh-CN" altLang="en-US"/>
              <a:t>又称为写锁）</a:t>
            </a:r>
          </a:p>
          <a:p>
            <a:pPr marL="1143000" lvl="2" indent="-228600" defTabSz="914400">
              <a:lnSpc>
                <a:spcPct val="110000"/>
              </a:lnSpc>
              <a:spcBef>
                <a:spcPct val="0"/>
              </a:spcBef>
            </a:pPr>
            <a:r>
              <a:rPr lang="zh-CN" altLang="en-US"/>
              <a:t>若事务</a:t>
            </a:r>
            <a:r>
              <a:rPr lang="en-US" altLang="zh-CN"/>
              <a:t>T</a:t>
            </a:r>
            <a:r>
              <a:rPr lang="zh-CN" altLang="en-US"/>
              <a:t>对数据对象</a:t>
            </a:r>
            <a:r>
              <a:rPr lang="en-US" altLang="zh-CN"/>
              <a:t>A</a:t>
            </a:r>
            <a:r>
              <a:rPr lang="zh-CN" altLang="en-US"/>
              <a:t>加上</a:t>
            </a:r>
            <a:r>
              <a:rPr lang="en-US" altLang="zh-CN"/>
              <a:t>X</a:t>
            </a:r>
            <a:r>
              <a:rPr lang="zh-CN" altLang="en-US"/>
              <a:t>锁，则只允许</a:t>
            </a:r>
            <a:r>
              <a:rPr lang="en-US" altLang="zh-CN"/>
              <a:t>T</a:t>
            </a:r>
            <a:r>
              <a:rPr lang="zh-CN" altLang="en-US"/>
              <a:t>读取和修改</a:t>
            </a:r>
            <a:r>
              <a:rPr lang="en-US" altLang="zh-CN"/>
              <a:t>A</a:t>
            </a:r>
            <a:r>
              <a:rPr lang="zh-CN" altLang="en-US"/>
              <a:t>，其它任何事务都不能再对</a:t>
            </a:r>
            <a:r>
              <a:rPr lang="en-US" altLang="zh-CN"/>
              <a:t>A</a:t>
            </a:r>
            <a:r>
              <a:rPr lang="zh-CN" altLang="en-US"/>
              <a:t>加任何类型的锁，直到</a:t>
            </a:r>
            <a:r>
              <a:rPr lang="en-US" altLang="zh-CN"/>
              <a:t>T</a:t>
            </a:r>
            <a:r>
              <a:rPr lang="zh-CN" altLang="en-US"/>
              <a:t>释放</a:t>
            </a:r>
            <a:r>
              <a:rPr lang="en-US" altLang="zh-CN"/>
              <a:t>A</a:t>
            </a:r>
            <a:r>
              <a:rPr lang="zh-CN" altLang="en-US"/>
              <a:t>上的锁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D7DFC5FC-ED9D-4481-8D76-B9B0DCE08A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A993C9D-5B92-40C5-8ACE-7B8EB9D86E23}" type="slidenum">
              <a:rPr lang="zh-CN" altLang="en-US" sz="2000"/>
              <a:pPr/>
              <a:t>29</a:t>
            </a:fld>
            <a:endParaRPr lang="en-US" altLang="zh-CN" sz="2000"/>
          </a:p>
        </p:txBody>
      </p:sp>
      <p:sp>
        <p:nvSpPr>
          <p:cNvPr id="38915" name="日期占位符 4">
            <a:extLst>
              <a:ext uri="{FF2B5EF4-FFF2-40B4-BE49-F238E27FC236}">
                <a16:creationId xmlns:a16="http://schemas.microsoft.com/office/drawing/2014/main" id="{EA710731-0737-4FE3-956D-959D8CBC8B0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59092D6-CD72-466A-8C3E-DA62AD6A3230}" type="datetime1">
              <a:rPr lang="zh-CN" altLang="en-US" sz="1800" smtClean="0"/>
              <a:pPr/>
              <a:t>2023/5/9</a:t>
            </a:fld>
            <a:endParaRPr lang="en-US" altLang="zh-CN" sz="1000"/>
          </a:p>
        </p:txBody>
      </p:sp>
      <p:sp>
        <p:nvSpPr>
          <p:cNvPr id="2295810" name="Rectangle 2">
            <a:extLst>
              <a:ext uri="{FF2B5EF4-FFF2-40B4-BE49-F238E27FC236}">
                <a16:creationId xmlns:a16="http://schemas.microsoft.com/office/drawing/2014/main" id="{5DC1F22A-C906-45FD-85D5-138CE98B2FE1}"/>
              </a:ext>
            </a:extLst>
          </p:cNvPr>
          <p:cNvSpPr>
            <a:spLocks noGrp="1" noChangeArrowheads="1"/>
          </p:cNvSpPr>
          <p:nvPr>
            <p:ph type="title"/>
          </p:nvPr>
        </p:nvSpPr>
        <p:spPr/>
        <p:txBody>
          <a:bodyPr/>
          <a:lstStyle/>
          <a:p>
            <a:pPr>
              <a:defRPr/>
            </a:pPr>
            <a:r>
              <a:rPr lang="en-US" altLang="zh-CN"/>
              <a:t>9.3.1  </a:t>
            </a:r>
            <a:r>
              <a:rPr lang="zh-CN" altLang="en-US"/>
              <a:t>锁</a:t>
            </a:r>
          </a:p>
        </p:txBody>
      </p:sp>
      <p:sp>
        <p:nvSpPr>
          <p:cNvPr id="38917" name="Rectangle 3">
            <a:extLst>
              <a:ext uri="{FF2B5EF4-FFF2-40B4-BE49-F238E27FC236}">
                <a16:creationId xmlns:a16="http://schemas.microsoft.com/office/drawing/2014/main" id="{03EDB826-FEA4-4BE2-9C25-89B186A325AE}"/>
              </a:ext>
            </a:extLst>
          </p:cNvPr>
          <p:cNvSpPr>
            <a:spLocks noGrp="1" noChangeArrowheads="1"/>
          </p:cNvSpPr>
          <p:nvPr>
            <p:ph type="body" idx="1"/>
          </p:nvPr>
        </p:nvSpPr>
        <p:spPr>
          <a:xfrm>
            <a:off x="273050" y="1125538"/>
            <a:ext cx="8820150" cy="384175"/>
          </a:xfrm>
        </p:spPr>
        <p:txBody>
          <a:bodyPr/>
          <a:lstStyle/>
          <a:p>
            <a:r>
              <a:rPr lang="zh-CN" altLang="en-US"/>
              <a:t>锁的相容矩阵</a:t>
            </a:r>
          </a:p>
        </p:txBody>
      </p:sp>
      <p:sp>
        <p:nvSpPr>
          <p:cNvPr id="38918" name="Text Box 6">
            <a:extLst>
              <a:ext uri="{FF2B5EF4-FFF2-40B4-BE49-F238E27FC236}">
                <a16:creationId xmlns:a16="http://schemas.microsoft.com/office/drawing/2014/main" id="{E51CF036-D130-41BE-8373-97287929D05D}"/>
              </a:ext>
            </a:extLst>
          </p:cNvPr>
          <p:cNvSpPr txBox="1">
            <a:spLocks noChangeArrowheads="1"/>
          </p:cNvSpPr>
          <p:nvPr/>
        </p:nvSpPr>
        <p:spPr bwMode="auto">
          <a:xfrm>
            <a:off x="6911975" y="1341438"/>
            <a:ext cx="3081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Y</a:t>
            </a:r>
            <a:r>
              <a:rPr kumimoji="1" lang="zh-CN" altLang="en-US" sz="2800">
                <a:latin typeface="Times New Roman" panose="02020603050405020304" pitchFamily="18" charset="0"/>
              </a:rPr>
              <a:t>，相容的请求</a:t>
            </a:r>
          </a:p>
          <a:p>
            <a:r>
              <a:rPr kumimoji="1" lang="en-US" altLang="zh-CN" sz="2800">
                <a:latin typeface="Times New Roman" panose="02020603050405020304" pitchFamily="18" charset="0"/>
              </a:rPr>
              <a:t>N</a:t>
            </a:r>
            <a:r>
              <a:rPr kumimoji="1" lang="zh-CN" altLang="en-US" sz="2800">
                <a:latin typeface="Times New Roman" panose="02020603050405020304" pitchFamily="18" charset="0"/>
              </a:rPr>
              <a:t>，不相容的请求</a:t>
            </a:r>
          </a:p>
        </p:txBody>
      </p:sp>
      <p:sp>
        <p:nvSpPr>
          <p:cNvPr id="38919" name="Rectangle 7">
            <a:extLst>
              <a:ext uri="{FF2B5EF4-FFF2-40B4-BE49-F238E27FC236}">
                <a16:creationId xmlns:a16="http://schemas.microsoft.com/office/drawing/2014/main" id="{15FE540A-A9FA-4AD3-91EA-450C6DE63D54}"/>
              </a:ext>
            </a:extLst>
          </p:cNvPr>
          <p:cNvSpPr>
            <a:spLocks noChangeArrowheads="1"/>
          </p:cNvSpPr>
          <p:nvPr/>
        </p:nvSpPr>
        <p:spPr bwMode="auto">
          <a:xfrm>
            <a:off x="2847975" y="1125538"/>
            <a:ext cx="8540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kumimoji="1" lang="zh-CN" altLang="en-US" sz="1400">
                <a:latin typeface="Times New Roman" panose="02020603050405020304" pitchFamily="18" charset="0"/>
              </a:rPr>
              <a:t>        </a:t>
            </a:r>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r>
              <a:rPr kumimoji="1" lang="en-US" altLang="zh-CN">
                <a:latin typeface="Times New Roman" panose="02020603050405020304" pitchFamily="18" charset="0"/>
              </a:rPr>
              <a:t>    T</a:t>
            </a:r>
            <a:r>
              <a:rPr kumimoji="1" lang="en-US" altLang="zh-CN" baseline="-30000">
                <a:latin typeface="Times New Roman" panose="02020603050405020304" pitchFamily="18" charset="0"/>
              </a:rPr>
              <a:t>2</a:t>
            </a:r>
            <a:endParaRPr kumimoji="1" lang="en-US" altLang="zh-CN" sz="4400" b="0">
              <a:latin typeface="Times New Roman" panose="02020603050405020304" pitchFamily="18" charset="0"/>
            </a:endParaRPr>
          </a:p>
        </p:txBody>
      </p:sp>
      <p:grpSp>
        <p:nvGrpSpPr>
          <p:cNvPr id="38920" name="Group 8">
            <a:extLst>
              <a:ext uri="{FF2B5EF4-FFF2-40B4-BE49-F238E27FC236}">
                <a16:creationId xmlns:a16="http://schemas.microsoft.com/office/drawing/2014/main" id="{C9DE330D-DC47-4E44-AD83-32DFDE43957F}"/>
              </a:ext>
            </a:extLst>
          </p:cNvPr>
          <p:cNvGrpSpPr>
            <a:grpSpLocks/>
          </p:cNvGrpSpPr>
          <p:nvPr/>
        </p:nvGrpSpPr>
        <p:grpSpPr bwMode="auto">
          <a:xfrm>
            <a:off x="2863850" y="1201738"/>
            <a:ext cx="4033838" cy="1728787"/>
            <a:chOff x="-3" y="-3"/>
            <a:chExt cx="1733" cy="1841"/>
          </a:xfrm>
        </p:grpSpPr>
        <p:grpSp>
          <p:nvGrpSpPr>
            <p:cNvPr id="38923" name="Group 9">
              <a:extLst>
                <a:ext uri="{FF2B5EF4-FFF2-40B4-BE49-F238E27FC236}">
                  <a16:creationId xmlns:a16="http://schemas.microsoft.com/office/drawing/2014/main" id="{B8A20B52-6AFC-48DA-9EE6-5AE4BE4B91BC}"/>
                </a:ext>
              </a:extLst>
            </p:cNvPr>
            <p:cNvGrpSpPr>
              <a:grpSpLocks/>
            </p:cNvGrpSpPr>
            <p:nvPr/>
          </p:nvGrpSpPr>
          <p:grpSpPr bwMode="auto">
            <a:xfrm>
              <a:off x="0" y="0"/>
              <a:ext cx="1727" cy="1835"/>
              <a:chOff x="0" y="0"/>
              <a:chExt cx="1727" cy="1835"/>
            </a:xfrm>
          </p:grpSpPr>
          <p:grpSp>
            <p:nvGrpSpPr>
              <p:cNvPr id="38925" name="Group 10">
                <a:extLst>
                  <a:ext uri="{FF2B5EF4-FFF2-40B4-BE49-F238E27FC236}">
                    <a16:creationId xmlns:a16="http://schemas.microsoft.com/office/drawing/2014/main" id="{B062C8F6-4232-47A1-A228-1A6B79F79909}"/>
                  </a:ext>
                </a:extLst>
              </p:cNvPr>
              <p:cNvGrpSpPr>
                <a:grpSpLocks/>
              </p:cNvGrpSpPr>
              <p:nvPr/>
            </p:nvGrpSpPr>
            <p:grpSpPr bwMode="auto">
              <a:xfrm>
                <a:off x="0" y="0"/>
                <a:ext cx="447" cy="554"/>
                <a:chOff x="0" y="0"/>
                <a:chExt cx="447" cy="554"/>
              </a:xfrm>
            </p:grpSpPr>
            <p:sp>
              <p:nvSpPr>
                <p:cNvPr id="38971" name="Rectangle 11">
                  <a:extLst>
                    <a:ext uri="{FF2B5EF4-FFF2-40B4-BE49-F238E27FC236}">
                      <a16:creationId xmlns:a16="http://schemas.microsoft.com/office/drawing/2014/main" id="{F1084619-25D6-4797-8CF4-001CF33E9E56}"/>
                    </a:ext>
                  </a:extLst>
                </p:cNvPr>
                <p:cNvSpPr>
                  <a:spLocks noChangeArrowheads="1"/>
                </p:cNvSpPr>
                <p:nvPr/>
              </p:nvSpPr>
              <p:spPr bwMode="auto">
                <a:xfrm>
                  <a:off x="43" y="0"/>
                  <a:ext cx="361" cy="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2800"/>
                </a:p>
              </p:txBody>
            </p:sp>
            <p:sp>
              <p:nvSpPr>
                <p:cNvPr id="38972" name="Rectangle 12">
                  <a:extLst>
                    <a:ext uri="{FF2B5EF4-FFF2-40B4-BE49-F238E27FC236}">
                      <a16:creationId xmlns:a16="http://schemas.microsoft.com/office/drawing/2014/main" id="{80453B12-5216-45E5-BDB5-174B9325F6EA}"/>
                    </a:ext>
                  </a:extLst>
                </p:cNvPr>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6" name="Group 13">
                <a:extLst>
                  <a:ext uri="{FF2B5EF4-FFF2-40B4-BE49-F238E27FC236}">
                    <a16:creationId xmlns:a16="http://schemas.microsoft.com/office/drawing/2014/main" id="{67FAAC3F-72AB-40F7-AAF7-DD263D9A24DA}"/>
                  </a:ext>
                </a:extLst>
              </p:cNvPr>
              <p:cNvGrpSpPr>
                <a:grpSpLocks/>
              </p:cNvGrpSpPr>
              <p:nvPr/>
            </p:nvGrpSpPr>
            <p:grpSpPr bwMode="auto">
              <a:xfrm>
                <a:off x="447" y="0"/>
                <a:ext cx="426" cy="442"/>
                <a:chOff x="447" y="0"/>
                <a:chExt cx="426" cy="442"/>
              </a:xfrm>
            </p:grpSpPr>
            <p:sp>
              <p:nvSpPr>
                <p:cNvPr id="38969" name="Rectangle 14">
                  <a:extLst>
                    <a:ext uri="{FF2B5EF4-FFF2-40B4-BE49-F238E27FC236}">
                      <a16:creationId xmlns:a16="http://schemas.microsoft.com/office/drawing/2014/main" id="{1E701B02-DDD7-4347-93BF-9836DFD05B90}"/>
                    </a:ext>
                  </a:extLst>
                </p:cNvPr>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X</a:t>
                  </a:r>
                  <a:endParaRPr kumimoji="1" lang="en-US" altLang="zh-CN" sz="2800" b="0">
                    <a:latin typeface="Times New Roman" panose="02020603050405020304" pitchFamily="18" charset="0"/>
                  </a:endParaRPr>
                </a:p>
              </p:txBody>
            </p:sp>
            <p:sp>
              <p:nvSpPr>
                <p:cNvPr id="38970" name="Rectangle 15">
                  <a:extLst>
                    <a:ext uri="{FF2B5EF4-FFF2-40B4-BE49-F238E27FC236}">
                      <a16:creationId xmlns:a16="http://schemas.microsoft.com/office/drawing/2014/main" id="{75C2C750-5B3C-4309-9174-0A1D7ADE5BA8}"/>
                    </a:ext>
                  </a:extLst>
                </p:cNvPr>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7" name="Group 16">
                <a:extLst>
                  <a:ext uri="{FF2B5EF4-FFF2-40B4-BE49-F238E27FC236}">
                    <a16:creationId xmlns:a16="http://schemas.microsoft.com/office/drawing/2014/main" id="{8E3DAB4C-B68C-4898-9D4C-5778D9EC05EA}"/>
                  </a:ext>
                </a:extLst>
              </p:cNvPr>
              <p:cNvGrpSpPr>
                <a:grpSpLocks/>
              </p:cNvGrpSpPr>
              <p:nvPr/>
            </p:nvGrpSpPr>
            <p:grpSpPr bwMode="auto">
              <a:xfrm>
                <a:off x="873" y="0"/>
                <a:ext cx="426" cy="442"/>
                <a:chOff x="873" y="0"/>
                <a:chExt cx="426" cy="442"/>
              </a:xfrm>
            </p:grpSpPr>
            <p:sp>
              <p:nvSpPr>
                <p:cNvPr id="38967" name="Rectangle 17">
                  <a:extLst>
                    <a:ext uri="{FF2B5EF4-FFF2-40B4-BE49-F238E27FC236}">
                      <a16:creationId xmlns:a16="http://schemas.microsoft.com/office/drawing/2014/main" id="{3A9B6656-A449-4401-AF41-E27CC03054D2}"/>
                    </a:ext>
                  </a:extLst>
                </p:cNvPr>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S</a:t>
                  </a:r>
                  <a:endParaRPr kumimoji="1" lang="en-US" altLang="zh-CN" sz="2800" b="0">
                    <a:latin typeface="Times New Roman" panose="02020603050405020304" pitchFamily="18" charset="0"/>
                  </a:endParaRPr>
                </a:p>
              </p:txBody>
            </p:sp>
            <p:sp>
              <p:nvSpPr>
                <p:cNvPr id="38968" name="Rectangle 18">
                  <a:extLst>
                    <a:ext uri="{FF2B5EF4-FFF2-40B4-BE49-F238E27FC236}">
                      <a16:creationId xmlns:a16="http://schemas.microsoft.com/office/drawing/2014/main" id="{6A7B3E5D-6243-4038-A69A-A73040393855}"/>
                    </a:ext>
                  </a:extLst>
                </p:cNvPr>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8" name="Group 19">
                <a:extLst>
                  <a:ext uri="{FF2B5EF4-FFF2-40B4-BE49-F238E27FC236}">
                    <a16:creationId xmlns:a16="http://schemas.microsoft.com/office/drawing/2014/main" id="{B9E86545-D602-43FC-A166-0C9B755822E0}"/>
                  </a:ext>
                </a:extLst>
              </p:cNvPr>
              <p:cNvGrpSpPr>
                <a:grpSpLocks/>
              </p:cNvGrpSpPr>
              <p:nvPr/>
            </p:nvGrpSpPr>
            <p:grpSpPr bwMode="auto">
              <a:xfrm>
                <a:off x="1299" y="0"/>
                <a:ext cx="428" cy="442"/>
                <a:chOff x="1299" y="0"/>
                <a:chExt cx="428" cy="442"/>
              </a:xfrm>
            </p:grpSpPr>
            <p:sp>
              <p:nvSpPr>
                <p:cNvPr id="38965" name="Rectangle 20">
                  <a:extLst>
                    <a:ext uri="{FF2B5EF4-FFF2-40B4-BE49-F238E27FC236}">
                      <a16:creationId xmlns:a16="http://schemas.microsoft.com/office/drawing/2014/main" id="{144E397A-D925-4469-906F-5D0AF77AF177}"/>
                    </a:ext>
                  </a:extLst>
                </p:cNvPr>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p:txBody>
            </p:sp>
            <p:sp>
              <p:nvSpPr>
                <p:cNvPr id="38966" name="Rectangle 21">
                  <a:extLst>
                    <a:ext uri="{FF2B5EF4-FFF2-40B4-BE49-F238E27FC236}">
                      <a16:creationId xmlns:a16="http://schemas.microsoft.com/office/drawing/2014/main" id="{7070479F-C1F0-4CB7-9A2F-F379A0420E2A}"/>
                    </a:ext>
                  </a:extLst>
                </p:cNvPr>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9" name="Group 22">
                <a:extLst>
                  <a:ext uri="{FF2B5EF4-FFF2-40B4-BE49-F238E27FC236}">
                    <a16:creationId xmlns:a16="http://schemas.microsoft.com/office/drawing/2014/main" id="{DCDFF9C7-ECC8-4B88-B46C-4118F9C6C771}"/>
                  </a:ext>
                </a:extLst>
              </p:cNvPr>
              <p:cNvGrpSpPr>
                <a:grpSpLocks/>
              </p:cNvGrpSpPr>
              <p:nvPr/>
            </p:nvGrpSpPr>
            <p:grpSpPr bwMode="auto">
              <a:xfrm>
                <a:off x="0" y="442"/>
                <a:ext cx="447" cy="509"/>
                <a:chOff x="0" y="442"/>
                <a:chExt cx="447" cy="509"/>
              </a:xfrm>
            </p:grpSpPr>
            <p:sp>
              <p:nvSpPr>
                <p:cNvPr id="38963" name="Rectangle 23">
                  <a:extLst>
                    <a:ext uri="{FF2B5EF4-FFF2-40B4-BE49-F238E27FC236}">
                      <a16:creationId xmlns:a16="http://schemas.microsoft.com/office/drawing/2014/main" id="{9D5D1048-3AF7-4A90-842C-305F3EBF4395}"/>
                    </a:ext>
                  </a:extLst>
                </p:cNvPr>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X</a:t>
                  </a:r>
                  <a:endParaRPr kumimoji="1" lang="en-US" altLang="zh-CN" sz="2800" b="0">
                    <a:latin typeface="Times New Roman" panose="02020603050405020304" pitchFamily="18" charset="0"/>
                  </a:endParaRPr>
                </a:p>
              </p:txBody>
            </p:sp>
            <p:sp>
              <p:nvSpPr>
                <p:cNvPr id="38964" name="Rectangle 24">
                  <a:extLst>
                    <a:ext uri="{FF2B5EF4-FFF2-40B4-BE49-F238E27FC236}">
                      <a16:creationId xmlns:a16="http://schemas.microsoft.com/office/drawing/2014/main" id="{0D54489F-B644-4232-BD0D-9993A023F1A6}"/>
                    </a:ext>
                  </a:extLst>
                </p:cNvPr>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0" name="Group 25">
                <a:extLst>
                  <a:ext uri="{FF2B5EF4-FFF2-40B4-BE49-F238E27FC236}">
                    <a16:creationId xmlns:a16="http://schemas.microsoft.com/office/drawing/2014/main" id="{46906210-76D2-493C-95C8-1BB2C7BBC40B}"/>
                  </a:ext>
                </a:extLst>
              </p:cNvPr>
              <p:cNvGrpSpPr>
                <a:grpSpLocks/>
              </p:cNvGrpSpPr>
              <p:nvPr/>
            </p:nvGrpSpPr>
            <p:grpSpPr bwMode="auto">
              <a:xfrm>
                <a:off x="447" y="442"/>
                <a:ext cx="426" cy="509"/>
                <a:chOff x="447" y="442"/>
                <a:chExt cx="426" cy="509"/>
              </a:xfrm>
            </p:grpSpPr>
            <p:sp>
              <p:nvSpPr>
                <p:cNvPr id="38961" name="Rectangle 26">
                  <a:extLst>
                    <a:ext uri="{FF2B5EF4-FFF2-40B4-BE49-F238E27FC236}">
                      <a16:creationId xmlns:a16="http://schemas.microsoft.com/office/drawing/2014/main" id="{9A4F2AF2-5537-402D-A49F-E7917860D318}"/>
                    </a:ext>
                  </a:extLst>
                </p:cNvPr>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62" name="Rectangle 27">
                  <a:extLst>
                    <a:ext uri="{FF2B5EF4-FFF2-40B4-BE49-F238E27FC236}">
                      <a16:creationId xmlns:a16="http://schemas.microsoft.com/office/drawing/2014/main" id="{999C8392-D3BE-46BA-9518-4A9D6E2F60D5}"/>
                    </a:ext>
                  </a:extLst>
                </p:cNvPr>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1" name="Group 28">
                <a:extLst>
                  <a:ext uri="{FF2B5EF4-FFF2-40B4-BE49-F238E27FC236}">
                    <a16:creationId xmlns:a16="http://schemas.microsoft.com/office/drawing/2014/main" id="{41847701-AD51-4E9C-8965-D414F7199538}"/>
                  </a:ext>
                </a:extLst>
              </p:cNvPr>
              <p:cNvGrpSpPr>
                <a:grpSpLocks/>
              </p:cNvGrpSpPr>
              <p:nvPr/>
            </p:nvGrpSpPr>
            <p:grpSpPr bwMode="auto">
              <a:xfrm>
                <a:off x="873" y="442"/>
                <a:ext cx="426" cy="509"/>
                <a:chOff x="873" y="442"/>
                <a:chExt cx="426" cy="509"/>
              </a:xfrm>
            </p:grpSpPr>
            <p:sp>
              <p:nvSpPr>
                <p:cNvPr id="38959" name="Rectangle 29">
                  <a:extLst>
                    <a:ext uri="{FF2B5EF4-FFF2-40B4-BE49-F238E27FC236}">
                      <a16:creationId xmlns:a16="http://schemas.microsoft.com/office/drawing/2014/main" id="{240BB094-F1F4-4A4F-8420-72AFB5230779}"/>
                    </a:ext>
                  </a:extLst>
                </p:cNvPr>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60" name="Rectangle 30">
                  <a:extLst>
                    <a:ext uri="{FF2B5EF4-FFF2-40B4-BE49-F238E27FC236}">
                      <a16:creationId xmlns:a16="http://schemas.microsoft.com/office/drawing/2014/main" id="{A05B91F7-DABC-4C41-9AB4-3412A68942FA}"/>
                    </a:ext>
                  </a:extLst>
                </p:cNvPr>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2" name="Group 31">
                <a:extLst>
                  <a:ext uri="{FF2B5EF4-FFF2-40B4-BE49-F238E27FC236}">
                    <a16:creationId xmlns:a16="http://schemas.microsoft.com/office/drawing/2014/main" id="{C7A3153E-C443-4BF1-8CF7-F2183A05531A}"/>
                  </a:ext>
                </a:extLst>
              </p:cNvPr>
              <p:cNvGrpSpPr>
                <a:grpSpLocks/>
              </p:cNvGrpSpPr>
              <p:nvPr/>
            </p:nvGrpSpPr>
            <p:grpSpPr bwMode="auto">
              <a:xfrm>
                <a:off x="1299" y="442"/>
                <a:ext cx="428" cy="509"/>
                <a:chOff x="1299" y="442"/>
                <a:chExt cx="428" cy="509"/>
              </a:xfrm>
            </p:grpSpPr>
            <p:sp>
              <p:nvSpPr>
                <p:cNvPr id="38957" name="Rectangle 32">
                  <a:extLst>
                    <a:ext uri="{FF2B5EF4-FFF2-40B4-BE49-F238E27FC236}">
                      <a16:creationId xmlns:a16="http://schemas.microsoft.com/office/drawing/2014/main" id="{46DED622-35B2-4B06-A837-0AFD1214AA9F}"/>
                    </a:ext>
                  </a:extLst>
                </p:cNvPr>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cs typeface="Times New Roman" panose="02020603050405020304" pitchFamily="18" charset="0"/>
                    </a:rPr>
                    <a:t>Y</a:t>
                  </a:r>
                  <a:endParaRPr kumimoji="1" lang="en-US" altLang="zh-CN" sz="2800" b="0">
                    <a:latin typeface="Times New Roman" panose="02020603050405020304" pitchFamily="18" charset="0"/>
                  </a:endParaRPr>
                </a:p>
              </p:txBody>
            </p:sp>
            <p:sp>
              <p:nvSpPr>
                <p:cNvPr id="38958" name="Rectangle 33">
                  <a:extLst>
                    <a:ext uri="{FF2B5EF4-FFF2-40B4-BE49-F238E27FC236}">
                      <a16:creationId xmlns:a16="http://schemas.microsoft.com/office/drawing/2014/main" id="{6664FA12-7755-4437-B11B-500019C7B0BB}"/>
                    </a:ext>
                  </a:extLst>
                </p:cNvPr>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3" name="Group 34">
                <a:extLst>
                  <a:ext uri="{FF2B5EF4-FFF2-40B4-BE49-F238E27FC236}">
                    <a16:creationId xmlns:a16="http://schemas.microsoft.com/office/drawing/2014/main" id="{A2D2002A-AE7D-4015-9496-7FA76EA3F445}"/>
                  </a:ext>
                </a:extLst>
              </p:cNvPr>
              <p:cNvGrpSpPr>
                <a:grpSpLocks/>
              </p:cNvGrpSpPr>
              <p:nvPr/>
            </p:nvGrpSpPr>
            <p:grpSpPr bwMode="auto">
              <a:xfrm>
                <a:off x="0" y="951"/>
                <a:ext cx="447" cy="442"/>
                <a:chOff x="0" y="951"/>
                <a:chExt cx="447" cy="442"/>
              </a:xfrm>
            </p:grpSpPr>
            <p:sp>
              <p:nvSpPr>
                <p:cNvPr id="38955" name="Rectangle 35">
                  <a:extLst>
                    <a:ext uri="{FF2B5EF4-FFF2-40B4-BE49-F238E27FC236}">
                      <a16:creationId xmlns:a16="http://schemas.microsoft.com/office/drawing/2014/main" id="{15E599AE-1A58-4DA2-A839-67E5E5D90B46}"/>
                    </a:ext>
                  </a:extLst>
                </p:cNvPr>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S</a:t>
                  </a:r>
                  <a:endParaRPr kumimoji="1" lang="en-US" altLang="zh-CN" sz="2800" b="0">
                    <a:latin typeface="Times New Roman" panose="02020603050405020304" pitchFamily="18" charset="0"/>
                  </a:endParaRPr>
                </a:p>
              </p:txBody>
            </p:sp>
            <p:sp>
              <p:nvSpPr>
                <p:cNvPr id="38956" name="Rectangle 36">
                  <a:extLst>
                    <a:ext uri="{FF2B5EF4-FFF2-40B4-BE49-F238E27FC236}">
                      <a16:creationId xmlns:a16="http://schemas.microsoft.com/office/drawing/2014/main" id="{CE8EDF72-EE18-424A-AE68-D42C6097633D}"/>
                    </a:ext>
                  </a:extLst>
                </p:cNvPr>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4" name="Group 37">
                <a:extLst>
                  <a:ext uri="{FF2B5EF4-FFF2-40B4-BE49-F238E27FC236}">
                    <a16:creationId xmlns:a16="http://schemas.microsoft.com/office/drawing/2014/main" id="{52B261A2-7FBE-4D13-88D9-A3E7FF33AB75}"/>
                  </a:ext>
                </a:extLst>
              </p:cNvPr>
              <p:cNvGrpSpPr>
                <a:grpSpLocks/>
              </p:cNvGrpSpPr>
              <p:nvPr/>
            </p:nvGrpSpPr>
            <p:grpSpPr bwMode="auto">
              <a:xfrm>
                <a:off x="447" y="951"/>
                <a:ext cx="426" cy="442"/>
                <a:chOff x="447" y="951"/>
                <a:chExt cx="426" cy="442"/>
              </a:xfrm>
            </p:grpSpPr>
            <p:sp>
              <p:nvSpPr>
                <p:cNvPr id="38953" name="Rectangle 38">
                  <a:extLst>
                    <a:ext uri="{FF2B5EF4-FFF2-40B4-BE49-F238E27FC236}">
                      <a16:creationId xmlns:a16="http://schemas.microsoft.com/office/drawing/2014/main" id="{02B82510-7E6E-47E7-B4F6-CE584BF36366}"/>
                    </a:ext>
                  </a:extLst>
                </p:cNvPr>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54" name="Rectangle 39">
                  <a:extLst>
                    <a:ext uri="{FF2B5EF4-FFF2-40B4-BE49-F238E27FC236}">
                      <a16:creationId xmlns:a16="http://schemas.microsoft.com/office/drawing/2014/main" id="{546D4D58-B99D-4998-9D66-365449892C3B}"/>
                    </a:ext>
                  </a:extLst>
                </p:cNvPr>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5" name="Group 40">
                <a:extLst>
                  <a:ext uri="{FF2B5EF4-FFF2-40B4-BE49-F238E27FC236}">
                    <a16:creationId xmlns:a16="http://schemas.microsoft.com/office/drawing/2014/main" id="{337C9010-8F99-4888-A8E1-9BB35D1CB390}"/>
                  </a:ext>
                </a:extLst>
              </p:cNvPr>
              <p:cNvGrpSpPr>
                <a:grpSpLocks/>
              </p:cNvGrpSpPr>
              <p:nvPr/>
            </p:nvGrpSpPr>
            <p:grpSpPr bwMode="auto">
              <a:xfrm>
                <a:off x="873" y="951"/>
                <a:ext cx="426" cy="442"/>
                <a:chOff x="873" y="951"/>
                <a:chExt cx="426" cy="442"/>
              </a:xfrm>
            </p:grpSpPr>
            <p:sp>
              <p:nvSpPr>
                <p:cNvPr id="38951" name="Rectangle 41">
                  <a:extLst>
                    <a:ext uri="{FF2B5EF4-FFF2-40B4-BE49-F238E27FC236}">
                      <a16:creationId xmlns:a16="http://schemas.microsoft.com/office/drawing/2014/main" id="{BA9585FE-72AF-43E0-AA2E-12197EABA00B}"/>
                    </a:ext>
                  </a:extLst>
                </p:cNvPr>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52" name="Rectangle 42">
                  <a:extLst>
                    <a:ext uri="{FF2B5EF4-FFF2-40B4-BE49-F238E27FC236}">
                      <a16:creationId xmlns:a16="http://schemas.microsoft.com/office/drawing/2014/main" id="{86BA26A9-6AC2-4BB4-87E3-CCF1E6D9B89D}"/>
                    </a:ext>
                  </a:extLst>
                </p:cNvPr>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6" name="Group 43">
                <a:extLst>
                  <a:ext uri="{FF2B5EF4-FFF2-40B4-BE49-F238E27FC236}">
                    <a16:creationId xmlns:a16="http://schemas.microsoft.com/office/drawing/2014/main" id="{C12A7502-B3BF-4094-A79B-8C2F7ED6369F}"/>
                  </a:ext>
                </a:extLst>
              </p:cNvPr>
              <p:cNvGrpSpPr>
                <a:grpSpLocks/>
              </p:cNvGrpSpPr>
              <p:nvPr/>
            </p:nvGrpSpPr>
            <p:grpSpPr bwMode="auto">
              <a:xfrm>
                <a:off x="1299" y="951"/>
                <a:ext cx="428" cy="442"/>
                <a:chOff x="1299" y="951"/>
                <a:chExt cx="428" cy="442"/>
              </a:xfrm>
            </p:grpSpPr>
            <p:sp>
              <p:nvSpPr>
                <p:cNvPr id="38949" name="Rectangle 44">
                  <a:extLst>
                    <a:ext uri="{FF2B5EF4-FFF2-40B4-BE49-F238E27FC236}">
                      <a16:creationId xmlns:a16="http://schemas.microsoft.com/office/drawing/2014/main" id="{78530060-5353-411F-9E95-4497FE3227E7}"/>
                    </a:ext>
                  </a:extLst>
                </p:cNvPr>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50" name="Rectangle 45">
                  <a:extLst>
                    <a:ext uri="{FF2B5EF4-FFF2-40B4-BE49-F238E27FC236}">
                      <a16:creationId xmlns:a16="http://schemas.microsoft.com/office/drawing/2014/main" id="{CC195F04-EDAE-4367-A073-2D09E607059E}"/>
                    </a:ext>
                  </a:extLst>
                </p:cNvPr>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7" name="Group 46">
                <a:extLst>
                  <a:ext uri="{FF2B5EF4-FFF2-40B4-BE49-F238E27FC236}">
                    <a16:creationId xmlns:a16="http://schemas.microsoft.com/office/drawing/2014/main" id="{BE0E746E-B63B-49A7-9B6F-0D591B6EA650}"/>
                  </a:ext>
                </a:extLst>
              </p:cNvPr>
              <p:cNvGrpSpPr>
                <a:grpSpLocks/>
              </p:cNvGrpSpPr>
              <p:nvPr/>
            </p:nvGrpSpPr>
            <p:grpSpPr bwMode="auto">
              <a:xfrm>
                <a:off x="0" y="1393"/>
                <a:ext cx="447" cy="442"/>
                <a:chOff x="0" y="1393"/>
                <a:chExt cx="447" cy="442"/>
              </a:xfrm>
            </p:grpSpPr>
            <p:sp>
              <p:nvSpPr>
                <p:cNvPr id="38947" name="Rectangle 47">
                  <a:extLst>
                    <a:ext uri="{FF2B5EF4-FFF2-40B4-BE49-F238E27FC236}">
                      <a16:creationId xmlns:a16="http://schemas.microsoft.com/office/drawing/2014/main" id="{12688720-A196-4EF1-A214-F257E0AF0AD4}"/>
                    </a:ext>
                  </a:extLst>
                </p:cNvPr>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p:txBody>
            </p:sp>
            <p:sp>
              <p:nvSpPr>
                <p:cNvPr id="38948" name="Rectangle 48">
                  <a:extLst>
                    <a:ext uri="{FF2B5EF4-FFF2-40B4-BE49-F238E27FC236}">
                      <a16:creationId xmlns:a16="http://schemas.microsoft.com/office/drawing/2014/main" id="{9D4E1B3B-9904-4EFA-BF8D-1DCC2500E752}"/>
                    </a:ext>
                  </a:extLst>
                </p:cNvPr>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8" name="Group 49">
                <a:extLst>
                  <a:ext uri="{FF2B5EF4-FFF2-40B4-BE49-F238E27FC236}">
                    <a16:creationId xmlns:a16="http://schemas.microsoft.com/office/drawing/2014/main" id="{86B41ACF-81F0-4324-ACF0-76C4C826AD01}"/>
                  </a:ext>
                </a:extLst>
              </p:cNvPr>
              <p:cNvGrpSpPr>
                <a:grpSpLocks/>
              </p:cNvGrpSpPr>
              <p:nvPr/>
            </p:nvGrpSpPr>
            <p:grpSpPr bwMode="auto">
              <a:xfrm>
                <a:off x="447" y="1393"/>
                <a:ext cx="426" cy="442"/>
                <a:chOff x="447" y="1393"/>
                <a:chExt cx="426" cy="442"/>
              </a:xfrm>
            </p:grpSpPr>
            <p:sp>
              <p:nvSpPr>
                <p:cNvPr id="38945" name="Rectangle 50">
                  <a:extLst>
                    <a:ext uri="{FF2B5EF4-FFF2-40B4-BE49-F238E27FC236}">
                      <a16:creationId xmlns:a16="http://schemas.microsoft.com/office/drawing/2014/main" id="{F39B0C2E-9EA2-4CE2-BA2E-2B783AEE9A35}"/>
                    </a:ext>
                  </a:extLst>
                </p:cNvPr>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6" name="Rectangle 51">
                  <a:extLst>
                    <a:ext uri="{FF2B5EF4-FFF2-40B4-BE49-F238E27FC236}">
                      <a16:creationId xmlns:a16="http://schemas.microsoft.com/office/drawing/2014/main" id="{F48ADD5E-B558-4F94-BCEB-3C4FB6692C54}"/>
                    </a:ext>
                  </a:extLst>
                </p:cNvPr>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9" name="Group 52">
                <a:extLst>
                  <a:ext uri="{FF2B5EF4-FFF2-40B4-BE49-F238E27FC236}">
                    <a16:creationId xmlns:a16="http://schemas.microsoft.com/office/drawing/2014/main" id="{CD49434E-6068-4C6A-898C-10FA0D0400DA}"/>
                  </a:ext>
                </a:extLst>
              </p:cNvPr>
              <p:cNvGrpSpPr>
                <a:grpSpLocks/>
              </p:cNvGrpSpPr>
              <p:nvPr/>
            </p:nvGrpSpPr>
            <p:grpSpPr bwMode="auto">
              <a:xfrm>
                <a:off x="873" y="1393"/>
                <a:ext cx="426" cy="442"/>
                <a:chOff x="873" y="1393"/>
                <a:chExt cx="426" cy="442"/>
              </a:xfrm>
            </p:grpSpPr>
            <p:sp>
              <p:nvSpPr>
                <p:cNvPr id="38943" name="Rectangle 53">
                  <a:extLst>
                    <a:ext uri="{FF2B5EF4-FFF2-40B4-BE49-F238E27FC236}">
                      <a16:creationId xmlns:a16="http://schemas.microsoft.com/office/drawing/2014/main" id="{421BA380-F120-4E20-AC0C-4F29F18BFF82}"/>
                    </a:ext>
                  </a:extLst>
                </p:cNvPr>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4" name="Rectangle 54">
                  <a:extLst>
                    <a:ext uri="{FF2B5EF4-FFF2-40B4-BE49-F238E27FC236}">
                      <a16:creationId xmlns:a16="http://schemas.microsoft.com/office/drawing/2014/main" id="{80BB11CC-B75A-478C-BFC8-3F7C30A8CB02}"/>
                    </a:ext>
                  </a:extLst>
                </p:cNvPr>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40" name="Group 55">
                <a:extLst>
                  <a:ext uri="{FF2B5EF4-FFF2-40B4-BE49-F238E27FC236}">
                    <a16:creationId xmlns:a16="http://schemas.microsoft.com/office/drawing/2014/main" id="{D718D825-7C1E-4495-BCC9-65C9BE991A03}"/>
                  </a:ext>
                </a:extLst>
              </p:cNvPr>
              <p:cNvGrpSpPr>
                <a:grpSpLocks/>
              </p:cNvGrpSpPr>
              <p:nvPr/>
            </p:nvGrpSpPr>
            <p:grpSpPr bwMode="auto">
              <a:xfrm>
                <a:off x="1299" y="1393"/>
                <a:ext cx="428" cy="442"/>
                <a:chOff x="1299" y="1393"/>
                <a:chExt cx="428" cy="442"/>
              </a:xfrm>
            </p:grpSpPr>
            <p:sp>
              <p:nvSpPr>
                <p:cNvPr id="38941" name="Rectangle 56">
                  <a:extLst>
                    <a:ext uri="{FF2B5EF4-FFF2-40B4-BE49-F238E27FC236}">
                      <a16:creationId xmlns:a16="http://schemas.microsoft.com/office/drawing/2014/main" id="{7DD6D9BE-B25C-45C9-8AF2-E09E34CA7A4F}"/>
                    </a:ext>
                  </a:extLst>
                </p:cNvPr>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2" name="Rectangle 57">
                  <a:extLst>
                    <a:ext uri="{FF2B5EF4-FFF2-40B4-BE49-F238E27FC236}">
                      <a16:creationId xmlns:a16="http://schemas.microsoft.com/office/drawing/2014/main" id="{3594A139-572E-42AC-969C-3BB2C6BACF0F}"/>
                    </a:ext>
                  </a:extLst>
                </p:cNvPr>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38924" name="Rectangle 58">
              <a:extLst>
                <a:ext uri="{FF2B5EF4-FFF2-40B4-BE49-F238E27FC236}">
                  <a16:creationId xmlns:a16="http://schemas.microsoft.com/office/drawing/2014/main" id="{A7BBD909-3050-4AD6-B532-DEAEABE7064F}"/>
                </a:ext>
              </a:extLst>
            </p:cNvPr>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8921" name="Line 59">
            <a:extLst>
              <a:ext uri="{FF2B5EF4-FFF2-40B4-BE49-F238E27FC236}">
                <a16:creationId xmlns:a16="http://schemas.microsoft.com/office/drawing/2014/main" id="{24C43CFB-9370-4A30-A75E-AC78D1DC1A5A}"/>
              </a:ext>
            </a:extLst>
          </p:cNvPr>
          <p:cNvSpPr>
            <a:spLocks noChangeShapeType="1"/>
          </p:cNvSpPr>
          <p:nvPr/>
        </p:nvSpPr>
        <p:spPr bwMode="auto">
          <a:xfrm>
            <a:off x="2863850" y="1201738"/>
            <a:ext cx="113665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22" name="Rectangle 60">
            <a:extLst>
              <a:ext uri="{FF2B5EF4-FFF2-40B4-BE49-F238E27FC236}">
                <a16:creationId xmlns:a16="http://schemas.microsoft.com/office/drawing/2014/main" id="{0289F555-6CF3-4731-AE97-31FCB9C620B1}"/>
              </a:ext>
            </a:extLst>
          </p:cNvPr>
          <p:cNvSpPr>
            <a:spLocks noChangeArrowheads="1"/>
          </p:cNvSpPr>
          <p:nvPr/>
        </p:nvSpPr>
        <p:spPr bwMode="auto">
          <a:xfrm>
            <a:off x="273050" y="3068638"/>
            <a:ext cx="93599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lvl="1">
              <a:lnSpc>
                <a:spcPct val="100000"/>
              </a:lnSpc>
              <a:spcBef>
                <a:spcPct val="0"/>
              </a:spcBef>
              <a:buClr>
                <a:schemeClr val="accent1"/>
              </a:buClr>
            </a:pPr>
            <a:r>
              <a:rPr lang="zh-CN" altLang="en-US"/>
              <a:t>列表示事务</a:t>
            </a:r>
            <a:r>
              <a:rPr lang="en-US" altLang="zh-CN"/>
              <a:t>T1</a:t>
            </a:r>
            <a:r>
              <a:rPr lang="zh-CN" altLang="en-US"/>
              <a:t>已经获得的数据对象上的锁的类型，其中横线表示没有加锁。</a:t>
            </a:r>
          </a:p>
          <a:p>
            <a:pPr lvl="1">
              <a:lnSpc>
                <a:spcPct val="100000"/>
              </a:lnSpc>
              <a:spcBef>
                <a:spcPct val="0"/>
              </a:spcBef>
              <a:buClr>
                <a:schemeClr val="accent1"/>
              </a:buClr>
            </a:pPr>
            <a:r>
              <a:rPr lang="zh-CN" altLang="en-US"/>
              <a:t>行表示事务</a:t>
            </a:r>
            <a:r>
              <a:rPr lang="en-US" altLang="zh-CN"/>
              <a:t>T2</a:t>
            </a:r>
            <a:r>
              <a:rPr lang="zh-CN" altLang="en-US"/>
              <a:t>对同一数据对象发出的封锁请求</a:t>
            </a:r>
          </a:p>
          <a:p>
            <a:pPr>
              <a:lnSpc>
                <a:spcPct val="100000"/>
              </a:lnSpc>
              <a:spcBef>
                <a:spcPct val="0"/>
              </a:spcBef>
              <a:buClr>
                <a:schemeClr val="accent1"/>
              </a:buClr>
            </a:pPr>
            <a:r>
              <a:rPr lang="en-US" altLang="zh-CN"/>
              <a:t>T2</a:t>
            </a:r>
            <a:r>
              <a:rPr lang="zh-CN" altLang="en-US"/>
              <a:t>的封锁请求能否被满足用矩阵中的</a:t>
            </a:r>
            <a:r>
              <a:rPr lang="en-US" altLang="zh-CN"/>
              <a:t>Y</a:t>
            </a:r>
            <a:r>
              <a:rPr lang="zh-CN" altLang="en-US"/>
              <a:t>和</a:t>
            </a:r>
            <a:r>
              <a:rPr lang="en-US" altLang="zh-CN"/>
              <a:t>N</a:t>
            </a:r>
            <a:r>
              <a:rPr lang="zh-CN" altLang="en-US"/>
              <a:t>表示</a:t>
            </a:r>
          </a:p>
          <a:p>
            <a:pPr lvl="1">
              <a:lnSpc>
                <a:spcPct val="100000"/>
              </a:lnSpc>
              <a:spcBef>
                <a:spcPct val="0"/>
              </a:spcBef>
            </a:pPr>
            <a:r>
              <a:rPr lang="en-US" altLang="zh-CN"/>
              <a:t>Y</a:t>
            </a:r>
            <a:r>
              <a:rPr lang="zh-CN" altLang="en-US"/>
              <a:t>表示事务</a:t>
            </a:r>
            <a:r>
              <a:rPr lang="en-US" altLang="zh-CN"/>
              <a:t>T2</a:t>
            </a:r>
            <a:r>
              <a:rPr lang="zh-CN" altLang="en-US"/>
              <a:t>的封锁要求与</a:t>
            </a:r>
            <a:r>
              <a:rPr lang="en-US" altLang="zh-CN"/>
              <a:t>T1</a:t>
            </a:r>
            <a:r>
              <a:rPr lang="zh-CN" altLang="en-US"/>
              <a:t>已持有的锁相容，封锁请求可以满足</a:t>
            </a:r>
          </a:p>
          <a:p>
            <a:pPr lvl="1">
              <a:lnSpc>
                <a:spcPct val="100000"/>
              </a:lnSpc>
              <a:spcBef>
                <a:spcPct val="0"/>
              </a:spcBef>
            </a:pPr>
            <a:r>
              <a:rPr lang="en-US" altLang="zh-CN"/>
              <a:t>N</a:t>
            </a:r>
            <a:r>
              <a:rPr lang="zh-CN" altLang="en-US"/>
              <a:t>表示</a:t>
            </a:r>
            <a:r>
              <a:rPr lang="en-US" altLang="zh-CN"/>
              <a:t>T2</a:t>
            </a:r>
            <a:r>
              <a:rPr lang="zh-CN" altLang="en-US"/>
              <a:t>的封锁请求与</a:t>
            </a:r>
            <a:r>
              <a:rPr lang="en-US" altLang="zh-CN"/>
              <a:t>T1</a:t>
            </a:r>
            <a:r>
              <a:rPr lang="zh-CN" altLang="en-US"/>
              <a:t>已持有的锁冲突，</a:t>
            </a:r>
            <a:r>
              <a:rPr lang="en-US" altLang="zh-CN"/>
              <a:t>T2</a:t>
            </a:r>
            <a:r>
              <a:rPr lang="zh-CN" altLang="en-US"/>
              <a:t>的请求被拒绝</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8BC03322-48F1-4AD5-BE6B-B3EE359A8D9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38E7D1-0EF3-4B80-BB67-F9884E4C2546}" type="slidenum">
              <a:rPr lang="zh-CN" altLang="en-US" sz="2000"/>
              <a:pPr/>
              <a:t>3</a:t>
            </a:fld>
            <a:endParaRPr lang="en-US" altLang="zh-CN" sz="2000"/>
          </a:p>
        </p:txBody>
      </p:sp>
      <p:sp>
        <p:nvSpPr>
          <p:cNvPr id="7171" name="日期占位符 4">
            <a:extLst>
              <a:ext uri="{FF2B5EF4-FFF2-40B4-BE49-F238E27FC236}">
                <a16:creationId xmlns:a16="http://schemas.microsoft.com/office/drawing/2014/main" id="{B9605D69-D41D-496E-927C-2D234CD0179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FD35C59-D062-4840-9DC0-A1FE12E2CAA8}" type="datetime1">
              <a:rPr lang="zh-CN" altLang="en-US" sz="1800" smtClean="0"/>
              <a:pPr/>
              <a:t>2023/5/9</a:t>
            </a:fld>
            <a:endParaRPr lang="en-US" altLang="zh-CN" sz="1000"/>
          </a:p>
        </p:txBody>
      </p:sp>
      <p:pic>
        <p:nvPicPr>
          <p:cNvPr id="7172" name="Picture 4">
            <a:extLst>
              <a:ext uri="{FF2B5EF4-FFF2-40B4-BE49-F238E27FC236}">
                <a16:creationId xmlns:a16="http://schemas.microsoft.com/office/drawing/2014/main" id="{1082E1B3-D8E6-4E27-AF7B-2FDA71BEB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989138"/>
            <a:ext cx="3517901"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5154" name="Rectangle 2">
            <a:extLst>
              <a:ext uri="{FF2B5EF4-FFF2-40B4-BE49-F238E27FC236}">
                <a16:creationId xmlns:a16="http://schemas.microsoft.com/office/drawing/2014/main" id="{C5D38D24-231F-4E45-BF5F-48A774FA67FB}"/>
              </a:ext>
            </a:extLst>
          </p:cNvPr>
          <p:cNvSpPr>
            <a:spLocks noGrp="1" noChangeArrowheads="1"/>
          </p:cNvSpPr>
          <p:nvPr>
            <p:ph type="title"/>
          </p:nvPr>
        </p:nvSpPr>
        <p:spPr/>
        <p:txBody>
          <a:bodyPr/>
          <a:lstStyle/>
          <a:p>
            <a:pPr defTabSz="914400">
              <a:defRPr/>
            </a:pPr>
            <a:r>
              <a:rPr lang="zh-CN" altLang="en-US"/>
              <a:t>问题提出</a:t>
            </a:r>
          </a:p>
        </p:txBody>
      </p:sp>
      <p:sp>
        <p:nvSpPr>
          <p:cNvPr id="2225155" name="Rectangle 3">
            <a:extLst>
              <a:ext uri="{FF2B5EF4-FFF2-40B4-BE49-F238E27FC236}">
                <a16:creationId xmlns:a16="http://schemas.microsoft.com/office/drawing/2014/main" id="{F2B9111C-6621-43F0-9389-4F0806068689}"/>
              </a:ext>
            </a:extLst>
          </p:cNvPr>
          <p:cNvSpPr>
            <a:spLocks noGrp="1" noChangeArrowheads="1"/>
          </p:cNvSpPr>
          <p:nvPr>
            <p:ph type="body" idx="1"/>
          </p:nvPr>
        </p:nvSpPr>
        <p:spPr>
          <a:xfrm>
            <a:off x="2000250" y="1087438"/>
            <a:ext cx="7470775" cy="5654675"/>
          </a:xfrm>
        </p:spPr>
        <p:txBody>
          <a:bodyPr/>
          <a:lstStyle/>
          <a:p>
            <a:r>
              <a:rPr lang="zh-CN" altLang="en-US"/>
              <a:t>多事务执行方式</a:t>
            </a:r>
            <a:r>
              <a:rPr lang="en-US" altLang="zh-CN"/>
              <a:t>(</a:t>
            </a:r>
            <a:r>
              <a:rPr lang="zh-CN" altLang="en-US"/>
              <a:t>续</a:t>
            </a:r>
            <a:r>
              <a:rPr lang="en-US" altLang="zh-CN"/>
              <a:t>)</a:t>
            </a:r>
          </a:p>
          <a:p>
            <a:pPr lvl="1"/>
            <a:r>
              <a:rPr lang="en-US" altLang="zh-CN"/>
              <a:t>(1)</a:t>
            </a:r>
            <a:r>
              <a:rPr lang="zh-CN" altLang="en-US"/>
              <a:t>事务串行执行</a:t>
            </a:r>
          </a:p>
          <a:p>
            <a:pPr lvl="1"/>
            <a:r>
              <a:rPr lang="en-US" altLang="zh-CN"/>
              <a:t>(2)</a:t>
            </a:r>
            <a:r>
              <a:rPr lang="zh-CN" altLang="en-US"/>
              <a:t>交叉并发方式</a:t>
            </a:r>
            <a:r>
              <a:rPr lang="en-US" altLang="zh-CN"/>
              <a:t>interleaved concurrency</a:t>
            </a:r>
            <a:endParaRPr lang="zh-CN" altLang="en-US"/>
          </a:p>
          <a:p>
            <a:pPr lvl="2"/>
            <a:r>
              <a:rPr lang="zh-CN" altLang="en-US"/>
              <a:t>并行事务的并行操作轮流交叉运行</a:t>
            </a:r>
          </a:p>
          <a:p>
            <a:pPr lvl="2"/>
            <a:r>
              <a:rPr lang="zh-CN" altLang="en-US"/>
              <a:t>是单处理机系统中的并发方式，能够减少处理机的空闲时间，提高系统的效率</a:t>
            </a:r>
          </a:p>
          <a:p>
            <a:pPr lvl="1"/>
            <a:r>
              <a:rPr lang="en-US" altLang="zh-CN"/>
              <a:t>(3)</a:t>
            </a:r>
            <a:r>
              <a:rPr lang="zh-CN" altLang="en-US"/>
              <a:t>同时并发方式</a:t>
            </a:r>
            <a:r>
              <a:rPr lang="en-US" altLang="zh-CN"/>
              <a:t>simultaneous  concurrency</a:t>
            </a:r>
            <a:endParaRPr lang="zh-CN" altLang="en-US"/>
          </a:p>
          <a:p>
            <a:pPr lvl="2"/>
            <a:r>
              <a:rPr lang="zh-CN" altLang="en-US"/>
              <a:t>多处理机系统中，每个处理机可以运行一个事务，多个处理机可以同时运行多个事务，实现多个事务真正的并行运行</a:t>
            </a:r>
          </a:p>
          <a:p>
            <a:pPr lvl="2"/>
            <a:r>
              <a:rPr lang="zh-CN" altLang="en-US"/>
              <a:t>最理想的并发方式受制于硬件环境、更复杂的机制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25155">
                                            <p:txEl>
                                              <p:pRg st="5" end="5"/>
                                            </p:txEl>
                                          </p:spTgt>
                                        </p:tgtEl>
                                        <p:attrNameLst>
                                          <p:attrName>style.visibility</p:attrName>
                                        </p:attrNameLst>
                                      </p:cBhvr>
                                      <p:to>
                                        <p:strVal val="visible"/>
                                      </p:to>
                                    </p:set>
                                    <p:animEffect transition="in" filter="wipe(up)">
                                      <p:cBhvr>
                                        <p:cTn id="7" dur="1000"/>
                                        <p:tgtEl>
                                          <p:spTgt spid="2225155">
                                            <p:txEl>
                                              <p:pRg st="5" end="5"/>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25155">
                                            <p:txEl>
                                              <p:pRg st="6" end="6"/>
                                            </p:txEl>
                                          </p:spTgt>
                                        </p:tgtEl>
                                        <p:attrNameLst>
                                          <p:attrName>style.visibility</p:attrName>
                                        </p:attrNameLst>
                                      </p:cBhvr>
                                      <p:to>
                                        <p:strVal val="visible"/>
                                      </p:to>
                                    </p:set>
                                    <p:animEffect transition="in" filter="wipe(up)">
                                      <p:cBhvr>
                                        <p:cTn id="11" dur="1000"/>
                                        <p:tgtEl>
                                          <p:spTgt spid="2225155">
                                            <p:txEl>
                                              <p:pRg st="6" end="6"/>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225155">
                                            <p:txEl>
                                              <p:pRg st="7" end="7"/>
                                            </p:txEl>
                                          </p:spTgt>
                                        </p:tgtEl>
                                        <p:attrNameLst>
                                          <p:attrName>style.visibility</p:attrName>
                                        </p:attrNameLst>
                                      </p:cBhvr>
                                      <p:to>
                                        <p:strVal val="visible"/>
                                      </p:to>
                                    </p:set>
                                    <p:animEffect transition="in" filter="wipe(up)">
                                      <p:cBhvr>
                                        <p:cTn id="15" dur="1000"/>
                                        <p:tgtEl>
                                          <p:spTgt spid="2225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438259E5-E5FE-488D-80F9-781268D0EEC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2384B3D-D4DA-4A74-AAA8-4BB98E23D6E6}" type="slidenum">
              <a:rPr lang="zh-CN" altLang="en-US" sz="2000"/>
              <a:pPr/>
              <a:t>30</a:t>
            </a:fld>
            <a:endParaRPr lang="en-US" altLang="zh-CN" sz="2000"/>
          </a:p>
        </p:txBody>
      </p:sp>
      <p:sp>
        <p:nvSpPr>
          <p:cNvPr id="39939" name="日期占位符 4">
            <a:extLst>
              <a:ext uri="{FF2B5EF4-FFF2-40B4-BE49-F238E27FC236}">
                <a16:creationId xmlns:a16="http://schemas.microsoft.com/office/drawing/2014/main" id="{EECD9D3D-7624-43C3-8237-4F1018FE68C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888F257-2278-4EDD-9DBB-D701B8D05A4E}" type="datetime1">
              <a:rPr lang="zh-CN" altLang="en-US" sz="1800" smtClean="0"/>
              <a:pPr/>
              <a:t>2023/5/9</a:t>
            </a:fld>
            <a:endParaRPr lang="en-US" altLang="zh-CN" sz="1000"/>
          </a:p>
        </p:txBody>
      </p:sp>
      <p:sp>
        <p:nvSpPr>
          <p:cNvPr id="2365442" name="Rectangle 2">
            <a:extLst>
              <a:ext uri="{FF2B5EF4-FFF2-40B4-BE49-F238E27FC236}">
                <a16:creationId xmlns:a16="http://schemas.microsoft.com/office/drawing/2014/main" id="{6F303073-1855-4559-A8B1-F5694402B7E9}"/>
              </a:ext>
            </a:extLst>
          </p:cNvPr>
          <p:cNvSpPr>
            <a:spLocks noGrp="1" noChangeArrowheads="1"/>
          </p:cNvSpPr>
          <p:nvPr>
            <p:ph type="title"/>
          </p:nvPr>
        </p:nvSpPr>
        <p:spPr/>
        <p:txBody>
          <a:bodyPr/>
          <a:lstStyle/>
          <a:p>
            <a:pPr>
              <a:defRPr/>
            </a:pPr>
            <a:r>
              <a:rPr lang="en-US" altLang="zh-CN"/>
              <a:t>9.3.2  </a:t>
            </a:r>
            <a:r>
              <a:rPr lang="zh-CN" altLang="en-US"/>
              <a:t>封锁协议</a:t>
            </a:r>
          </a:p>
        </p:txBody>
      </p:sp>
      <p:sp>
        <p:nvSpPr>
          <p:cNvPr id="39941" name="Rectangle 3">
            <a:extLst>
              <a:ext uri="{FF2B5EF4-FFF2-40B4-BE49-F238E27FC236}">
                <a16:creationId xmlns:a16="http://schemas.microsoft.com/office/drawing/2014/main" id="{FFC24245-A450-4213-8B7B-DF8EAF45C216}"/>
              </a:ext>
            </a:extLst>
          </p:cNvPr>
          <p:cNvSpPr>
            <a:spLocks noGrp="1" noChangeArrowheads="1"/>
          </p:cNvSpPr>
          <p:nvPr>
            <p:ph type="body" idx="1"/>
          </p:nvPr>
        </p:nvSpPr>
        <p:spPr>
          <a:xfrm>
            <a:off x="650875" y="1143000"/>
            <a:ext cx="8623300" cy="2901950"/>
          </a:xfrm>
        </p:spPr>
        <p:txBody>
          <a:bodyPr/>
          <a:lstStyle/>
          <a:p>
            <a:r>
              <a:rPr lang="zh-CN" altLang="en-US"/>
              <a:t>封锁协议</a:t>
            </a:r>
          </a:p>
          <a:p>
            <a:pPr lvl="1"/>
            <a:r>
              <a:rPr lang="zh-CN" altLang="en-US"/>
              <a:t>运用封锁方法时，对数据对象加锁时需要约定一些规则 </a:t>
            </a:r>
          </a:p>
          <a:p>
            <a:pPr lvl="2"/>
            <a:r>
              <a:rPr lang="zh-CN" altLang="en-US"/>
              <a:t>何时申请封锁</a:t>
            </a:r>
          </a:p>
          <a:p>
            <a:pPr lvl="2"/>
            <a:r>
              <a:rPr lang="zh-CN" altLang="en-US"/>
              <a:t>持锁时间</a:t>
            </a:r>
          </a:p>
          <a:p>
            <a:pPr lvl="2"/>
            <a:r>
              <a:rPr lang="zh-CN" altLang="en-US"/>
              <a:t>何时释放封锁等</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8391030C-DCF8-4F9D-8497-2DB98C6CAE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53CA770-C6AA-4111-B06B-DEC2C6312904}" type="slidenum">
              <a:rPr lang="zh-CN" altLang="en-US" sz="2000"/>
              <a:pPr/>
              <a:t>31</a:t>
            </a:fld>
            <a:endParaRPr lang="en-US" altLang="zh-CN" sz="2000"/>
          </a:p>
        </p:txBody>
      </p:sp>
      <p:sp>
        <p:nvSpPr>
          <p:cNvPr id="40963" name="日期占位符 4">
            <a:extLst>
              <a:ext uri="{FF2B5EF4-FFF2-40B4-BE49-F238E27FC236}">
                <a16:creationId xmlns:a16="http://schemas.microsoft.com/office/drawing/2014/main" id="{74A20239-3B58-4902-B03D-122B58911FC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4A26DC8-A982-4CD2-BA50-6FFE64B1B8F5}" type="datetime1">
              <a:rPr lang="zh-CN" altLang="en-US" sz="1800" smtClean="0"/>
              <a:pPr/>
              <a:t>2023/5/9</a:t>
            </a:fld>
            <a:endParaRPr lang="en-US" altLang="zh-CN" sz="1000"/>
          </a:p>
        </p:txBody>
      </p:sp>
      <p:sp>
        <p:nvSpPr>
          <p:cNvPr id="2423810" name="Rectangle 2">
            <a:extLst>
              <a:ext uri="{FF2B5EF4-FFF2-40B4-BE49-F238E27FC236}">
                <a16:creationId xmlns:a16="http://schemas.microsoft.com/office/drawing/2014/main" id="{58D9C4F4-6B91-454D-8C3A-C5DBBF2B5CC4}"/>
              </a:ext>
            </a:extLst>
          </p:cNvPr>
          <p:cNvSpPr>
            <a:spLocks noGrp="1" noChangeArrowheads="1"/>
          </p:cNvSpPr>
          <p:nvPr>
            <p:ph type="title"/>
          </p:nvPr>
        </p:nvSpPr>
        <p:spPr/>
        <p:txBody>
          <a:bodyPr/>
          <a:lstStyle/>
          <a:p>
            <a:pPr>
              <a:defRPr/>
            </a:pPr>
            <a:r>
              <a:rPr lang="en-US" altLang="zh-CN"/>
              <a:t>9.3.2  </a:t>
            </a:r>
            <a:r>
              <a:rPr lang="zh-CN" altLang="en-US"/>
              <a:t>封锁协议</a:t>
            </a:r>
          </a:p>
        </p:txBody>
      </p:sp>
      <p:sp>
        <p:nvSpPr>
          <p:cNvPr id="40965" name="Rectangle 3">
            <a:extLst>
              <a:ext uri="{FF2B5EF4-FFF2-40B4-BE49-F238E27FC236}">
                <a16:creationId xmlns:a16="http://schemas.microsoft.com/office/drawing/2014/main" id="{0A3B6AC4-A70F-48E9-8AD7-77160BED40D9}"/>
              </a:ext>
            </a:extLst>
          </p:cNvPr>
          <p:cNvSpPr>
            <a:spLocks noGrp="1" noChangeArrowheads="1"/>
          </p:cNvSpPr>
          <p:nvPr>
            <p:ph type="body" idx="1"/>
          </p:nvPr>
        </p:nvSpPr>
        <p:spPr>
          <a:xfrm>
            <a:off x="650875" y="1143000"/>
            <a:ext cx="4878388" cy="1685925"/>
          </a:xfrm>
        </p:spPr>
        <p:txBody>
          <a:bodyPr/>
          <a:lstStyle/>
          <a:p>
            <a:r>
              <a:rPr lang="en-US" altLang="zh-CN"/>
              <a:t>1</a:t>
            </a:r>
            <a:r>
              <a:rPr lang="zh-CN" altLang="en-US"/>
              <a:t>．一级封锁协议</a:t>
            </a:r>
          </a:p>
          <a:p>
            <a:pPr lvl="1"/>
            <a:r>
              <a:rPr lang="zh-CN" altLang="en-US"/>
              <a:t>事务</a:t>
            </a:r>
            <a:r>
              <a:rPr lang="en-US" altLang="zh-CN" i="1"/>
              <a:t>T</a:t>
            </a:r>
            <a:r>
              <a:rPr lang="zh-CN" altLang="en-US"/>
              <a:t>在修改数据</a:t>
            </a:r>
            <a:r>
              <a:rPr lang="en-US" altLang="zh-CN" i="1"/>
              <a:t>A</a:t>
            </a:r>
            <a:r>
              <a:rPr lang="zh-CN" altLang="en-US"/>
              <a:t>前必须先对其加</a:t>
            </a:r>
            <a:r>
              <a:rPr lang="en-US" altLang="zh-CN" i="1"/>
              <a:t>X</a:t>
            </a:r>
            <a:r>
              <a:rPr lang="zh-CN" altLang="en-US"/>
              <a:t>锁，直到事务结束才释放 </a:t>
            </a:r>
          </a:p>
        </p:txBody>
      </p:sp>
      <p:graphicFrame>
        <p:nvGraphicFramePr>
          <p:cNvPr id="2423812" name="Group 4">
            <a:extLst>
              <a:ext uri="{FF2B5EF4-FFF2-40B4-BE49-F238E27FC236}">
                <a16:creationId xmlns:a16="http://schemas.microsoft.com/office/drawing/2014/main" id="{F828CB66-B412-4D9F-A89F-92E66190AA0B}"/>
              </a:ext>
            </a:extLst>
          </p:cNvPr>
          <p:cNvGraphicFramePr>
            <a:graphicFrameLocks noGrp="1"/>
          </p:cNvGraphicFramePr>
          <p:nvPr/>
        </p:nvGraphicFramePr>
        <p:xfrm>
          <a:off x="5529263" y="1341438"/>
          <a:ext cx="4232275" cy="5269106"/>
        </p:xfrm>
        <a:graphic>
          <a:graphicData uri="http://schemas.openxmlformats.org/drawingml/2006/table">
            <a:tbl>
              <a:tblPr/>
              <a:tblGrid>
                <a:gridCol w="1897062">
                  <a:extLst>
                    <a:ext uri="{9D8B030D-6E8A-4147-A177-3AD203B41FA5}">
                      <a16:colId xmlns:a16="http://schemas.microsoft.com/office/drawing/2014/main" val="20000"/>
                    </a:ext>
                  </a:extLst>
                </a:gridCol>
                <a:gridCol w="2335213">
                  <a:extLst>
                    <a:ext uri="{9D8B030D-6E8A-4147-A177-3AD203B41FA5}">
                      <a16:colId xmlns:a16="http://schemas.microsoft.com/office/drawing/2014/main" val="20001"/>
                    </a:ext>
                  </a:extLst>
                </a:gridCol>
              </a:tblGrid>
              <a:tr h="422550">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689" marB="46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689" marB="46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846362">
                <a:tc>
                  <a:txBody>
                    <a:bodyPr/>
                    <a:lstStyle/>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①</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②</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A=16</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③A←A-1</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A=15</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Commit</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④</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⑤</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89" marB="46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A=15</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A←A-1</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A=14</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Commit</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Unlock A </a:t>
                      </a:r>
                    </a:p>
                  </a:txBody>
                  <a:tcPr marL="90000" marR="90000" marT="46689" marB="46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bl>
          </a:graphicData>
        </a:graphic>
      </p:graphicFrame>
      <p:sp>
        <p:nvSpPr>
          <p:cNvPr id="40977" name="Rectangle 15">
            <a:extLst>
              <a:ext uri="{FF2B5EF4-FFF2-40B4-BE49-F238E27FC236}">
                <a16:creationId xmlns:a16="http://schemas.microsoft.com/office/drawing/2014/main" id="{D6DFF30D-B5BC-4A9A-B2A9-B9AEF99BBA35}"/>
              </a:ext>
            </a:extLst>
          </p:cNvPr>
          <p:cNvSpPr>
            <a:spLocks noChangeArrowheads="1"/>
          </p:cNvSpPr>
          <p:nvPr/>
        </p:nvSpPr>
        <p:spPr bwMode="auto">
          <a:xfrm>
            <a:off x="2360613" y="5229225"/>
            <a:ext cx="28067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buFontTx/>
              <a:buChar char="•"/>
            </a:pPr>
            <a:r>
              <a:rPr lang="zh-CN" altLang="en-US" sz="2800">
                <a:solidFill>
                  <a:srgbClr val="0000FF"/>
                </a:solidFill>
                <a:latin typeface="Times New Roman" panose="02020603050405020304" pitchFamily="18" charset="0"/>
              </a:rPr>
              <a:t> 符合一级封锁协议</a:t>
            </a:r>
          </a:p>
          <a:p>
            <a:pPr>
              <a:buFontTx/>
              <a:buChar char="•"/>
            </a:pPr>
            <a:r>
              <a:rPr lang="zh-CN" altLang="en-US" sz="2800">
                <a:solidFill>
                  <a:srgbClr val="0000FF"/>
                </a:solidFill>
                <a:latin typeface="Times New Roman" panose="02020603050405020304" pitchFamily="18" charset="0"/>
              </a:rPr>
              <a:t> 没有丢失修改</a:t>
            </a:r>
            <a:r>
              <a:rPr lang="zh-CN" altLang="en-US">
                <a:latin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04193318-CA19-4B88-B627-6216D95EC51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F8CBEC0-B5DC-4F9E-A825-DDD5C44E31D7}" type="slidenum">
              <a:rPr lang="zh-CN" altLang="en-US" sz="2000"/>
              <a:pPr/>
              <a:t>32</a:t>
            </a:fld>
            <a:endParaRPr lang="en-US" altLang="zh-CN" sz="2000"/>
          </a:p>
        </p:txBody>
      </p:sp>
      <p:sp>
        <p:nvSpPr>
          <p:cNvPr id="41987" name="日期占位符 4">
            <a:extLst>
              <a:ext uri="{FF2B5EF4-FFF2-40B4-BE49-F238E27FC236}">
                <a16:creationId xmlns:a16="http://schemas.microsoft.com/office/drawing/2014/main" id="{789DA999-250B-4E52-B6AC-0E90F3BC0A2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04577B-8F50-4C89-B267-4B37C4CC2837}" type="datetime1">
              <a:rPr lang="zh-CN" altLang="en-US" sz="1800" smtClean="0"/>
              <a:pPr/>
              <a:t>2023/5/9</a:t>
            </a:fld>
            <a:endParaRPr lang="en-US" altLang="zh-CN" sz="1000"/>
          </a:p>
        </p:txBody>
      </p:sp>
      <p:sp>
        <p:nvSpPr>
          <p:cNvPr id="2253826" name="Rectangle 2">
            <a:extLst>
              <a:ext uri="{FF2B5EF4-FFF2-40B4-BE49-F238E27FC236}">
                <a16:creationId xmlns:a16="http://schemas.microsoft.com/office/drawing/2014/main" id="{E2B52A2B-8FA9-4B71-B8A8-93FAAFB156C9}"/>
              </a:ext>
            </a:extLst>
          </p:cNvPr>
          <p:cNvSpPr>
            <a:spLocks noGrp="1" noChangeArrowheads="1"/>
          </p:cNvSpPr>
          <p:nvPr>
            <p:ph type="title"/>
          </p:nvPr>
        </p:nvSpPr>
        <p:spPr>
          <a:xfrm>
            <a:off x="650875" y="177800"/>
            <a:ext cx="8820150" cy="658813"/>
          </a:xfrm>
        </p:spPr>
        <p:txBody>
          <a:bodyPr/>
          <a:lstStyle/>
          <a:p>
            <a:pPr defTabSz="914400">
              <a:defRPr/>
            </a:pPr>
            <a:r>
              <a:rPr lang="en-US" altLang="zh-CN"/>
              <a:t>1</a:t>
            </a:r>
            <a:r>
              <a:rPr lang="zh-CN" altLang="en-US"/>
              <a:t>．一级封锁协议</a:t>
            </a:r>
          </a:p>
        </p:txBody>
      </p:sp>
      <p:grpSp>
        <p:nvGrpSpPr>
          <p:cNvPr id="41989" name="Group 3">
            <a:extLst>
              <a:ext uri="{FF2B5EF4-FFF2-40B4-BE49-F238E27FC236}">
                <a16:creationId xmlns:a16="http://schemas.microsoft.com/office/drawing/2014/main" id="{3973A6A1-EF8F-4D75-B820-D8177296C16C}"/>
              </a:ext>
            </a:extLst>
          </p:cNvPr>
          <p:cNvGrpSpPr>
            <a:grpSpLocks/>
          </p:cNvGrpSpPr>
          <p:nvPr/>
        </p:nvGrpSpPr>
        <p:grpSpPr bwMode="auto">
          <a:xfrm>
            <a:off x="5549900" y="1414463"/>
            <a:ext cx="4227513" cy="5378450"/>
            <a:chOff x="912" y="753"/>
            <a:chExt cx="2160" cy="3281"/>
          </a:xfrm>
        </p:grpSpPr>
        <p:sp>
          <p:nvSpPr>
            <p:cNvPr id="42004" name="Rectangle 4">
              <a:extLst>
                <a:ext uri="{FF2B5EF4-FFF2-40B4-BE49-F238E27FC236}">
                  <a16:creationId xmlns:a16="http://schemas.microsoft.com/office/drawing/2014/main" id="{69D0FE7C-22E9-4111-95C3-D0244142EE08}"/>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7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6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r>
                <a:rPr lang="en-US" altLang="zh-CN">
                  <a:latin typeface="Times New Roman" panose="02020603050405020304" pitchFamily="18" charset="0"/>
                </a:rPr>
                <a:t>Xlock B</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Commit</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2005" name="Rectangle 5">
              <a:extLst>
                <a:ext uri="{FF2B5EF4-FFF2-40B4-BE49-F238E27FC236}">
                  <a16:creationId xmlns:a16="http://schemas.microsoft.com/office/drawing/2014/main" id="{F8EE55BF-2023-4606-A0D1-BDC5B2F96780}"/>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=150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B=200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 </a:t>
              </a:r>
            </a:p>
          </p:txBody>
        </p:sp>
        <p:sp>
          <p:nvSpPr>
            <p:cNvPr id="42006" name="Rectangle 6">
              <a:extLst>
                <a:ext uri="{FF2B5EF4-FFF2-40B4-BE49-F238E27FC236}">
                  <a16:creationId xmlns:a16="http://schemas.microsoft.com/office/drawing/2014/main" id="{FF2370BB-3D7D-4238-A3F5-82D4948FE602}"/>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2007" name="Rectangle 7">
              <a:extLst>
                <a:ext uri="{FF2B5EF4-FFF2-40B4-BE49-F238E27FC236}">
                  <a16:creationId xmlns:a16="http://schemas.microsoft.com/office/drawing/2014/main" id="{282866F3-6FA9-46A8-80AF-C3183F348E06}"/>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2008" name="Line 8">
              <a:extLst>
                <a:ext uri="{FF2B5EF4-FFF2-40B4-BE49-F238E27FC236}">
                  <a16:creationId xmlns:a16="http://schemas.microsoft.com/office/drawing/2014/main" id="{A2DCF928-FA81-42D6-ADDB-29E23C08D00F}"/>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9" name="Line 9">
              <a:extLst>
                <a:ext uri="{FF2B5EF4-FFF2-40B4-BE49-F238E27FC236}">
                  <a16:creationId xmlns:a16="http://schemas.microsoft.com/office/drawing/2014/main" id="{2750DC04-CEC1-4E48-849E-46E324AF30E7}"/>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0" name="Line 10">
              <a:extLst>
                <a:ext uri="{FF2B5EF4-FFF2-40B4-BE49-F238E27FC236}">
                  <a16:creationId xmlns:a16="http://schemas.microsoft.com/office/drawing/2014/main" id="{215FBA1C-6790-401F-AE06-F688AA975C70}"/>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1" name="Line 11">
              <a:extLst>
                <a:ext uri="{FF2B5EF4-FFF2-40B4-BE49-F238E27FC236}">
                  <a16:creationId xmlns:a16="http://schemas.microsoft.com/office/drawing/2014/main" id="{86AD76E1-F27E-4AA7-8C82-3F438C2D3854}"/>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2" name="Line 12">
              <a:extLst>
                <a:ext uri="{FF2B5EF4-FFF2-40B4-BE49-F238E27FC236}">
                  <a16:creationId xmlns:a16="http://schemas.microsoft.com/office/drawing/2014/main" id="{4522B6CE-A75F-40D9-9F89-98F423985C10}"/>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3" name="Line 13">
              <a:extLst>
                <a:ext uri="{FF2B5EF4-FFF2-40B4-BE49-F238E27FC236}">
                  <a16:creationId xmlns:a16="http://schemas.microsoft.com/office/drawing/2014/main" id="{62EDC8EF-0AAB-4E93-ABBE-8046E0792B5A}"/>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90" name="Rectangle 14">
            <a:extLst>
              <a:ext uri="{FF2B5EF4-FFF2-40B4-BE49-F238E27FC236}">
                <a16:creationId xmlns:a16="http://schemas.microsoft.com/office/drawing/2014/main" id="{2263FC87-3479-4115-BEDA-5129076C4960}"/>
              </a:ext>
            </a:extLst>
          </p:cNvPr>
          <p:cNvSpPr>
            <a:spLocks noChangeArrowheads="1"/>
          </p:cNvSpPr>
          <p:nvPr/>
        </p:nvSpPr>
        <p:spPr bwMode="auto">
          <a:xfrm>
            <a:off x="3513138" y="5949950"/>
            <a:ext cx="2085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latin typeface="Times New Roman" panose="02020603050405020304" pitchFamily="18" charset="0"/>
              </a:rPr>
              <a:t>不可重复</a:t>
            </a:r>
            <a:r>
              <a:rPr lang="zh-CN" altLang="en-US" sz="2800"/>
              <a:t>读</a:t>
            </a:r>
            <a:endParaRPr lang="zh-CN" altLang="en-US" sz="2800">
              <a:latin typeface="Times New Roman" panose="02020603050405020304" pitchFamily="18" charset="0"/>
            </a:endParaRPr>
          </a:p>
        </p:txBody>
      </p:sp>
      <p:grpSp>
        <p:nvGrpSpPr>
          <p:cNvPr id="41991" name="Group 16">
            <a:extLst>
              <a:ext uri="{FF2B5EF4-FFF2-40B4-BE49-F238E27FC236}">
                <a16:creationId xmlns:a16="http://schemas.microsoft.com/office/drawing/2014/main" id="{17FCEF2E-9996-4A87-8FBE-E49C46C79626}"/>
              </a:ext>
            </a:extLst>
          </p:cNvPr>
          <p:cNvGrpSpPr>
            <a:grpSpLocks/>
          </p:cNvGrpSpPr>
          <p:nvPr/>
        </p:nvGrpSpPr>
        <p:grpSpPr bwMode="auto">
          <a:xfrm>
            <a:off x="631825" y="2205038"/>
            <a:ext cx="3429000" cy="3744912"/>
            <a:chOff x="1196" y="935"/>
            <a:chExt cx="2160" cy="2359"/>
          </a:xfrm>
        </p:grpSpPr>
        <p:sp>
          <p:nvSpPr>
            <p:cNvPr id="41994" name="Rectangle 17">
              <a:extLst>
                <a:ext uri="{FF2B5EF4-FFF2-40B4-BE49-F238E27FC236}">
                  <a16:creationId xmlns:a16="http://schemas.microsoft.com/office/drawing/2014/main" id="{E7403EF6-978A-49EC-B560-76B44F049B43}"/>
                </a:ext>
              </a:extLst>
            </p:cNvPr>
            <p:cNvSpPr>
              <a:spLocks noChangeArrowheads="1"/>
            </p:cNvSpPr>
            <p:nvPr/>
          </p:nvSpPr>
          <p:spPr bwMode="auto">
            <a:xfrm>
              <a:off x="2295" y="1182"/>
              <a:ext cx="1052" cy="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900">
                  <a:latin typeface="Times New Roman" panose="02020603050405020304" pitchFamily="18" charset="0"/>
                </a:rPr>
                <a:t> </a:t>
              </a: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A=15</a:t>
              </a:r>
            </a:p>
            <a:p>
              <a:pPr algn="just">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en-US" altLang="zh-CN"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en-US" altLang="zh-CN"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1995" name="Rectangle 18">
              <a:extLst>
                <a:ext uri="{FF2B5EF4-FFF2-40B4-BE49-F238E27FC236}">
                  <a16:creationId xmlns:a16="http://schemas.microsoft.com/office/drawing/2014/main" id="{AB9D0AAF-A728-403A-A7AC-A85921FB8B44}"/>
                </a:ext>
              </a:extLst>
            </p:cNvPr>
            <p:cNvSpPr>
              <a:spLocks noChangeArrowheads="1"/>
            </p:cNvSpPr>
            <p:nvPr/>
          </p:nvSpPr>
          <p:spPr bwMode="auto">
            <a:xfrm>
              <a:off x="1196" y="1182"/>
              <a:ext cx="1099" cy="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rPr>
                <a:t>Xlock A</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A=16</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A←A-1</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A=15</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 Rollback</a:t>
              </a:r>
            </a:p>
            <a:p>
              <a:pPr algn="ct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A</a:t>
              </a:r>
              <a:endParaRPr lang="zh-CN" altLang="en-US" sz="1700">
                <a:latin typeface="Times New Roman" panose="02020603050405020304" pitchFamily="18" charset="0"/>
              </a:endParaRPr>
            </a:p>
          </p:txBody>
        </p:sp>
        <p:sp>
          <p:nvSpPr>
            <p:cNvPr id="41996" name="Rectangle 19">
              <a:extLst>
                <a:ext uri="{FF2B5EF4-FFF2-40B4-BE49-F238E27FC236}">
                  <a16:creationId xmlns:a16="http://schemas.microsoft.com/office/drawing/2014/main" id="{96BFF0DC-3E1E-4CE7-82D7-2FDA71D11D77}"/>
                </a:ext>
              </a:extLst>
            </p:cNvPr>
            <p:cNvSpPr>
              <a:spLocks noChangeArrowheads="1"/>
            </p:cNvSpPr>
            <p:nvPr/>
          </p:nvSpPr>
          <p:spPr bwMode="auto">
            <a:xfrm>
              <a:off x="2304" y="935"/>
              <a:ext cx="105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1997" name="Rectangle 20">
              <a:extLst>
                <a:ext uri="{FF2B5EF4-FFF2-40B4-BE49-F238E27FC236}">
                  <a16:creationId xmlns:a16="http://schemas.microsoft.com/office/drawing/2014/main" id="{3AA20807-86C5-407D-A883-A7135E5867C6}"/>
                </a:ext>
              </a:extLst>
            </p:cNvPr>
            <p:cNvSpPr>
              <a:spLocks noChangeArrowheads="1"/>
            </p:cNvSpPr>
            <p:nvPr/>
          </p:nvSpPr>
          <p:spPr bwMode="auto">
            <a:xfrm>
              <a:off x="1215" y="935"/>
              <a:ext cx="109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1998" name="Line 21">
              <a:extLst>
                <a:ext uri="{FF2B5EF4-FFF2-40B4-BE49-F238E27FC236}">
                  <a16:creationId xmlns:a16="http://schemas.microsoft.com/office/drawing/2014/main" id="{656A7382-8FFE-4AAE-A43D-7A2ED4AB1D3A}"/>
                </a:ext>
              </a:extLst>
            </p:cNvPr>
            <p:cNvSpPr>
              <a:spLocks noChangeShapeType="1"/>
            </p:cNvSpPr>
            <p:nvPr/>
          </p:nvSpPr>
          <p:spPr bwMode="auto">
            <a:xfrm>
              <a:off x="1196" y="935"/>
              <a:ext cx="21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99" name="Line 22">
              <a:extLst>
                <a:ext uri="{FF2B5EF4-FFF2-40B4-BE49-F238E27FC236}">
                  <a16:creationId xmlns:a16="http://schemas.microsoft.com/office/drawing/2014/main" id="{13A6B850-682A-4535-AD7D-D06C25BB972B}"/>
                </a:ext>
              </a:extLst>
            </p:cNvPr>
            <p:cNvSpPr>
              <a:spLocks noChangeShapeType="1"/>
            </p:cNvSpPr>
            <p:nvPr/>
          </p:nvSpPr>
          <p:spPr bwMode="auto">
            <a:xfrm>
              <a:off x="1196" y="1182"/>
              <a:ext cx="21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0" name="Line 23">
              <a:extLst>
                <a:ext uri="{FF2B5EF4-FFF2-40B4-BE49-F238E27FC236}">
                  <a16:creationId xmlns:a16="http://schemas.microsoft.com/office/drawing/2014/main" id="{37373B91-6463-418F-934D-6F082838E578}"/>
                </a:ext>
              </a:extLst>
            </p:cNvPr>
            <p:cNvSpPr>
              <a:spLocks noChangeShapeType="1"/>
            </p:cNvSpPr>
            <p:nvPr/>
          </p:nvSpPr>
          <p:spPr bwMode="auto">
            <a:xfrm>
              <a:off x="1196" y="3294"/>
              <a:ext cx="21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1" name="Line 24">
              <a:extLst>
                <a:ext uri="{FF2B5EF4-FFF2-40B4-BE49-F238E27FC236}">
                  <a16:creationId xmlns:a16="http://schemas.microsoft.com/office/drawing/2014/main" id="{BA52E5E6-174B-441E-8A6F-7354DBF42B23}"/>
                </a:ext>
              </a:extLst>
            </p:cNvPr>
            <p:cNvSpPr>
              <a:spLocks noChangeShapeType="1"/>
            </p:cNvSpPr>
            <p:nvPr/>
          </p:nvSpPr>
          <p:spPr bwMode="auto">
            <a:xfrm>
              <a:off x="1196" y="1008"/>
              <a:ext cx="0" cy="22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2" name="Line 25">
              <a:extLst>
                <a:ext uri="{FF2B5EF4-FFF2-40B4-BE49-F238E27FC236}">
                  <a16:creationId xmlns:a16="http://schemas.microsoft.com/office/drawing/2014/main" id="{650E6A29-C680-452E-9697-AD29C695B2D1}"/>
                </a:ext>
              </a:extLst>
            </p:cNvPr>
            <p:cNvSpPr>
              <a:spLocks noChangeShapeType="1"/>
            </p:cNvSpPr>
            <p:nvPr/>
          </p:nvSpPr>
          <p:spPr bwMode="auto">
            <a:xfrm>
              <a:off x="2295" y="1008"/>
              <a:ext cx="0" cy="22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3" name="Line 26">
              <a:extLst>
                <a:ext uri="{FF2B5EF4-FFF2-40B4-BE49-F238E27FC236}">
                  <a16:creationId xmlns:a16="http://schemas.microsoft.com/office/drawing/2014/main" id="{54A3EE7D-9D66-448A-9126-0FEC20DCAB6D}"/>
                </a:ext>
              </a:extLst>
            </p:cNvPr>
            <p:cNvSpPr>
              <a:spLocks noChangeShapeType="1"/>
            </p:cNvSpPr>
            <p:nvPr/>
          </p:nvSpPr>
          <p:spPr bwMode="auto">
            <a:xfrm>
              <a:off x="3347" y="1008"/>
              <a:ext cx="0" cy="22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92" name="Rectangle 27">
            <a:extLst>
              <a:ext uri="{FF2B5EF4-FFF2-40B4-BE49-F238E27FC236}">
                <a16:creationId xmlns:a16="http://schemas.microsoft.com/office/drawing/2014/main" id="{8E52BD24-B14A-4226-BCBF-99CD114E7382}"/>
              </a:ext>
            </a:extLst>
          </p:cNvPr>
          <p:cNvSpPr>
            <a:spLocks noChangeArrowheads="1"/>
          </p:cNvSpPr>
          <p:nvPr/>
        </p:nvSpPr>
        <p:spPr bwMode="auto">
          <a:xfrm>
            <a:off x="776288" y="5876925"/>
            <a:ext cx="2806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Times New Roman" panose="02020603050405020304" pitchFamily="18" charset="0"/>
              </a:rPr>
              <a:t>读“脏”数据</a:t>
            </a:r>
          </a:p>
        </p:txBody>
      </p:sp>
      <p:sp>
        <p:nvSpPr>
          <p:cNvPr id="41993" name="Rectangle 28">
            <a:extLst>
              <a:ext uri="{FF2B5EF4-FFF2-40B4-BE49-F238E27FC236}">
                <a16:creationId xmlns:a16="http://schemas.microsoft.com/office/drawing/2014/main" id="{41C06E06-9859-4669-AFD5-5F8A55716483}"/>
              </a:ext>
            </a:extLst>
          </p:cNvPr>
          <p:cNvSpPr>
            <a:spLocks noChangeArrowheads="1"/>
          </p:cNvSpPr>
          <p:nvPr/>
        </p:nvSpPr>
        <p:spPr bwMode="auto">
          <a:xfrm>
            <a:off x="436563" y="981075"/>
            <a:ext cx="946943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60000"/>
              </a:spcBef>
              <a:buClr>
                <a:srgbClr val="27305F"/>
              </a:buClr>
            </a:pPr>
            <a:r>
              <a:rPr lang="zh-CN" altLang="en-US" sz="2800">
                <a:solidFill>
                  <a:srgbClr val="0000FF"/>
                </a:solidFill>
              </a:rPr>
              <a:t>一级封锁协议在读数据时不加锁，所以不能保证可重复读和不读“脏”数据。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A8687D64-C328-423B-B6E3-3C21D1A4DE9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534AE2-8978-4337-83D3-8605B737A2DA}" type="slidenum">
              <a:rPr lang="zh-CN" altLang="en-US" sz="2000"/>
              <a:pPr/>
              <a:t>33</a:t>
            </a:fld>
            <a:endParaRPr lang="en-US" altLang="zh-CN" sz="2000"/>
          </a:p>
        </p:txBody>
      </p:sp>
      <p:sp>
        <p:nvSpPr>
          <p:cNvPr id="43011" name="日期占位符 4">
            <a:extLst>
              <a:ext uri="{FF2B5EF4-FFF2-40B4-BE49-F238E27FC236}">
                <a16:creationId xmlns:a16="http://schemas.microsoft.com/office/drawing/2014/main" id="{D80D3FE4-6F5F-47B0-92FE-16930E2A9E0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7B2F25-E6AA-4CD2-A0B8-DC1A12B2E2E0}" type="datetime1">
              <a:rPr lang="zh-CN" altLang="en-US" sz="1800" smtClean="0"/>
              <a:pPr/>
              <a:t>2023/5/9</a:t>
            </a:fld>
            <a:endParaRPr lang="en-US" altLang="zh-CN" sz="1000"/>
          </a:p>
        </p:txBody>
      </p:sp>
      <p:sp>
        <p:nvSpPr>
          <p:cNvPr id="2366466" name="Rectangle 2">
            <a:extLst>
              <a:ext uri="{FF2B5EF4-FFF2-40B4-BE49-F238E27FC236}">
                <a16:creationId xmlns:a16="http://schemas.microsoft.com/office/drawing/2014/main" id="{D3E0FF17-8AD8-415C-97B7-3B2F9829EE90}"/>
              </a:ext>
            </a:extLst>
          </p:cNvPr>
          <p:cNvSpPr>
            <a:spLocks noGrp="1" noChangeArrowheads="1"/>
          </p:cNvSpPr>
          <p:nvPr>
            <p:ph type="title"/>
          </p:nvPr>
        </p:nvSpPr>
        <p:spPr/>
        <p:txBody>
          <a:bodyPr/>
          <a:lstStyle/>
          <a:p>
            <a:pPr>
              <a:defRPr/>
            </a:pPr>
            <a:r>
              <a:rPr lang="en-US" altLang="zh-CN"/>
              <a:t>2</a:t>
            </a:r>
            <a:r>
              <a:rPr lang="zh-CN" altLang="en-US"/>
              <a:t>．二级封锁协议</a:t>
            </a:r>
          </a:p>
        </p:txBody>
      </p:sp>
      <p:sp>
        <p:nvSpPr>
          <p:cNvPr id="43013" name="Rectangle 3">
            <a:extLst>
              <a:ext uri="{FF2B5EF4-FFF2-40B4-BE49-F238E27FC236}">
                <a16:creationId xmlns:a16="http://schemas.microsoft.com/office/drawing/2014/main" id="{2A9023C0-28EC-404E-B03B-43A58D330BE2}"/>
              </a:ext>
            </a:extLst>
          </p:cNvPr>
          <p:cNvSpPr>
            <a:spLocks noGrp="1" noChangeArrowheads="1"/>
          </p:cNvSpPr>
          <p:nvPr>
            <p:ph type="body" idx="1"/>
          </p:nvPr>
        </p:nvSpPr>
        <p:spPr>
          <a:xfrm>
            <a:off x="415925" y="1143000"/>
            <a:ext cx="4537075" cy="2987675"/>
          </a:xfrm>
        </p:spPr>
        <p:txBody>
          <a:bodyPr/>
          <a:lstStyle/>
          <a:p>
            <a:r>
              <a:rPr lang="zh-CN" altLang="en-US" dirty="0"/>
              <a:t>二级封锁协议规定：</a:t>
            </a:r>
          </a:p>
          <a:p>
            <a:pPr lvl="1"/>
            <a:r>
              <a:rPr lang="zh-CN" altLang="en-US" dirty="0"/>
              <a:t>在一级封锁协议基础上</a:t>
            </a:r>
            <a:r>
              <a:rPr lang="en-US" altLang="zh-CN" dirty="0"/>
              <a:t>,</a:t>
            </a:r>
            <a:r>
              <a:rPr lang="zh-CN" altLang="en-US" dirty="0"/>
              <a:t>事务</a:t>
            </a:r>
            <a:r>
              <a:rPr lang="en-US" altLang="zh-CN" i="1" dirty="0"/>
              <a:t>T</a:t>
            </a:r>
            <a:r>
              <a:rPr lang="zh-CN" altLang="en-US" dirty="0"/>
              <a:t>在读数据</a:t>
            </a:r>
            <a:r>
              <a:rPr lang="en-US" altLang="zh-CN" i="1" dirty="0"/>
              <a:t>A</a:t>
            </a:r>
            <a:r>
              <a:rPr lang="zh-CN" altLang="en-US" dirty="0"/>
              <a:t>之前必须先对其加</a:t>
            </a:r>
            <a:r>
              <a:rPr lang="en-US" altLang="zh-CN" i="1" dirty="0"/>
              <a:t>S</a:t>
            </a:r>
            <a:r>
              <a:rPr lang="zh-CN" altLang="en-US" dirty="0"/>
              <a:t>锁，读完后即可释放</a:t>
            </a:r>
            <a:r>
              <a:rPr lang="en-US" altLang="zh-CN" i="1" dirty="0"/>
              <a:t>S</a:t>
            </a:r>
            <a:r>
              <a:rPr lang="zh-CN" altLang="en-US" dirty="0"/>
              <a:t>锁 </a:t>
            </a:r>
          </a:p>
          <a:p>
            <a:pPr lvl="1"/>
            <a:r>
              <a:rPr lang="zh-CN" altLang="en-US" dirty="0">
                <a:solidFill>
                  <a:srgbClr val="0000FF"/>
                </a:solidFill>
              </a:rPr>
              <a:t>增加二级封锁协议的目的是防止读“脏”数据</a:t>
            </a:r>
            <a:r>
              <a:rPr lang="zh-CN" altLang="en-US" dirty="0"/>
              <a:t> </a:t>
            </a:r>
          </a:p>
        </p:txBody>
      </p:sp>
      <p:graphicFrame>
        <p:nvGraphicFramePr>
          <p:cNvPr id="2366479" name="Group 15">
            <a:extLst>
              <a:ext uri="{FF2B5EF4-FFF2-40B4-BE49-F238E27FC236}">
                <a16:creationId xmlns:a16="http://schemas.microsoft.com/office/drawing/2014/main" id="{5F914196-33B4-45E3-AA36-BD1BD3A0D82C}"/>
              </a:ext>
            </a:extLst>
          </p:cNvPr>
          <p:cNvGraphicFramePr>
            <a:graphicFrameLocks noGrp="1"/>
          </p:cNvGraphicFramePr>
          <p:nvPr/>
        </p:nvGraphicFramePr>
        <p:xfrm>
          <a:off x="4900613" y="765175"/>
          <a:ext cx="4948237" cy="5706112"/>
        </p:xfrm>
        <a:graphic>
          <a:graphicData uri="http://schemas.openxmlformats.org/drawingml/2006/table">
            <a:tbl>
              <a:tblPr/>
              <a:tblGrid>
                <a:gridCol w="2528887">
                  <a:extLst>
                    <a:ext uri="{9D8B030D-6E8A-4147-A177-3AD203B41FA5}">
                      <a16:colId xmlns:a16="http://schemas.microsoft.com/office/drawing/2014/main" val="20000"/>
                    </a:ext>
                  </a:extLst>
                </a:gridCol>
                <a:gridCol w="2419350">
                  <a:extLst>
                    <a:ext uri="{9D8B030D-6E8A-4147-A177-3AD203B41FA5}">
                      <a16:colId xmlns:a16="http://schemas.microsoft.com/office/drawing/2014/main" val="20001"/>
                    </a:ext>
                  </a:extLst>
                </a:gridCol>
              </a:tblGrid>
              <a:tr h="356713">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641" marB="46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641" marB="46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8762">
                <a:tc>
                  <a:txBody>
                    <a:bodyPr/>
                    <a:lstStyle/>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① Xlock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 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C←C*2</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C=200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②</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③ ROLLBACK</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恢复为</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④</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⑤</a:t>
                      </a:r>
                    </a:p>
                  </a:txBody>
                  <a:tcPr marL="90000" marR="90000" marT="46641" marB="46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Unlock C</a:t>
                      </a:r>
                    </a:p>
                  </a:txBody>
                  <a:tcPr marL="90000" marR="90000" marT="46641" marB="46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AF5E9A22-0D15-4008-AED8-B4F9DCAB7BE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5C8D72-3D09-4AA2-9C90-B312D73E8087}" type="slidenum">
              <a:rPr lang="zh-CN" altLang="en-US" sz="2000"/>
              <a:pPr/>
              <a:t>34</a:t>
            </a:fld>
            <a:endParaRPr lang="en-US" altLang="zh-CN" sz="2000"/>
          </a:p>
        </p:txBody>
      </p:sp>
      <p:sp>
        <p:nvSpPr>
          <p:cNvPr id="44035" name="日期占位符 4">
            <a:extLst>
              <a:ext uri="{FF2B5EF4-FFF2-40B4-BE49-F238E27FC236}">
                <a16:creationId xmlns:a16="http://schemas.microsoft.com/office/drawing/2014/main" id="{1421A254-809B-42B4-92C3-9B4B6BE9BD5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53450BB-6928-4B8A-99B1-EFE684D8C3FF}" type="datetime1">
              <a:rPr lang="zh-CN" altLang="en-US" sz="1800" smtClean="0"/>
              <a:pPr/>
              <a:t>2023/5/9</a:t>
            </a:fld>
            <a:endParaRPr lang="en-US" altLang="zh-CN" sz="1000"/>
          </a:p>
        </p:txBody>
      </p:sp>
      <p:sp>
        <p:nvSpPr>
          <p:cNvPr id="2367490" name="Rectangle 2">
            <a:extLst>
              <a:ext uri="{FF2B5EF4-FFF2-40B4-BE49-F238E27FC236}">
                <a16:creationId xmlns:a16="http://schemas.microsoft.com/office/drawing/2014/main" id="{D0BE9FBA-D0FB-4E6F-BE08-F24ACBAAE013}"/>
              </a:ext>
            </a:extLst>
          </p:cNvPr>
          <p:cNvSpPr>
            <a:spLocks noGrp="1" noChangeArrowheads="1"/>
          </p:cNvSpPr>
          <p:nvPr>
            <p:ph type="title"/>
          </p:nvPr>
        </p:nvSpPr>
        <p:spPr/>
        <p:txBody>
          <a:bodyPr/>
          <a:lstStyle/>
          <a:p>
            <a:pPr>
              <a:defRPr/>
            </a:pPr>
            <a:r>
              <a:rPr lang="en-US" altLang="zh-CN"/>
              <a:t>2</a:t>
            </a:r>
            <a:r>
              <a:rPr lang="zh-CN" altLang="en-US"/>
              <a:t>．二级封锁协议</a:t>
            </a:r>
          </a:p>
        </p:txBody>
      </p:sp>
      <p:sp>
        <p:nvSpPr>
          <p:cNvPr id="44037" name="Rectangle 3">
            <a:extLst>
              <a:ext uri="{FF2B5EF4-FFF2-40B4-BE49-F238E27FC236}">
                <a16:creationId xmlns:a16="http://schemas.microsoft.com/office/drawing/2014/main" id="{C77ED741-AADF-42D3-9824-ED2E2C916370}"/>
              </a:ext>
            </a:extLst>
          </p:cNvPr>
          <p:cNvSpPr>
            <a:spLocks noGrp="1" noChangeArrowheads="1"/>
          </p:cNvSpPr>
          <p:nvPr>
            <p:ph type="body" idx="1"/>
          </p:nvPr>
        </p:nvSpPr>
        <p:spPr>
          <a:xfrm>
            <a:off x="488950" y="1143000"/>
            <a:ext cx="5381625" cy="3371850"/>
          </a:xfrm>
        </p:spPr>
        <p:txBody>
          <a:bodyPr/>
          <a:lstStyle/>
          <a:p>
            <a:r>
              <a:rPr lang="zh-CN" altLang="en-US" dirty="0">
                <a:solidFill>
                  <a:srgbClr val="0000FF"/>
                </a:solidFill>
              </a:rPr>
              <a:t>二级封锁协议并不能保证避免不可重复读的问题</a:t>
            </a:r>
            <a:r>
              <a:rPr lang="zh-CN" altLang="en-US" dirty="0"/>
              <a:t>。</a:t>
            </a:r>
          </a:p>
          <a:p>
            <a:pPr lvl="1"/>
            <a:r>
              <a:rPr lang="zh-CN" altLang="en-US" dirty="0"/>
              <a:t>因为事务</a:t>
            </a:r>
            <a:r>
              <a:rPr lang="en-US" altLang="zh-CN" i="1" dirty="0"/>
              <a:t>T</a:t>
            </a:r>
            <a:r>
              <a:rPr lang="zh-CN" altLang="en-US" dirty="0"/>
              <a:t>在读数据</a:t>
            </a:r>
            <a:r>
              <a:rPr lang="en-US" altLang="zh-CN" i="1" dirty="0"/>
              <a:t>A</a:t>
            </a:r>
            <a:r>
              <a:rPr lang="zh-CN" altLang="en-US" dirty="0"/>
              <a:t>之前加上的</a:t>
            </a:r>
            <a:r>
              <a:rPr lang="en-US" altLang="zh-CN" i="1" dirty="0"/>
              <a:t>S</a:t>
            </a:r>
            <a:r>
              <a:rPr lang="zh-CN" altLang="en-US" dirty="0"/>
              <a:t>锁，读完后即释放了，以后再读时有可能数据发生了变化。 </a:t>
            </a:r>
          </a:p>
          <a:p>
            <a:pPr lvl="1"/>
            <a:r>
              <a:rPr lang="zh-CN" altLang="en-US" dirty="0"/>
              <a:t>解决的方法是，加在数据</a:t>
            </a:r>
            <a:r>
              <a:rPr lang="en-US" altLang="zh-CN" i="1" dirty="0"/>
              <a:t>A</a:t>
            </a:r>
            <a:r>
              <a:rPr lang="zh-CN" altLang="en-US" dirty="0"/>
              <a:t>上的</a:t>
            </a:r>
            <a:r>
              <a:rPr lang="en-US" altLang="zh-CN" dirty="0"/>
              <a:t>S</a:t>
            </a:r>
            <a:r>
              <a:rPr lang="zh-CN" altLang="en-US" dirty="0"/>
              <a:t>锁直到事务结束才释放。 </a:t>
            </a:r>
          </a:p>
        </p:txBody>
      </p:sp>
      <p:grpSp>
        <p:nvGrpSpPr>
          <p:cNvPr id="44038" name="Group 15">
            <a:extLst>
              <a:ext uri="{FF2B5EF4-FFF2-40B4-BE49-F238E27FC236}">
                <a16:creationId xmlns:a16="http://schemas.microsoft.com/office/drawing/2014/main" id="{A00A89B2-D48B-4B97-B0A8-0B9E2A933A61}"/>
              </a:ext>
            </a:extLst>
          </p:cNvPr>
          <p:cNvGrpSpPr>
            <a:grpSpLocks/>
          </p:cNvGrpSpPr>
          <p:nvPr/>
        </p:nvGrpSpPr>
        <p:grpSpPr bwMode="auto">
          <a:xfrm>
            <a:off x="5678488" y="404813"/>
            <a:ext cx="4227512" cy="6453187"/>
            <a:chOff x="912" y="753"/>
            <a:chExt cx="2160" cy="3281"/>
          </a:xfrm>
        </p:grpSpPr>
        <p:sp>
          <p:nvSpPr>
            <p:cNvPr id="44039" name="Rectangle 16">
              <a:extLst>
                <a:ext uri="{FF2B5EF4-FFF2-40B4-BE49-F238E27FC236}">
                  <a16:creationId xmlns:a16="http://schemas.microsoft.com/office/drawing/2014/main" id="{52E63AD2-87F8-4167-9C17-FEF4F012183A}"/>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7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r>
                <a:rPr lang="en-US" altLang="zh-CN">
                  <a:latin typeface="Times New Roman" panose="02020603050405020304" pitchFamily="18" charset="0"/>
                </a:rPr>
                <a:t>Xlock B</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Commit</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4040" name="Rectangle 17">
              <a:extLst>
                <a:ext uri="{FF2B5EF4-FFF2-40B4-BE49-F238E27FC236}">
                  <a16:creationId xmlns:a16="http://schemas.microsoft.com/office/drawing/2014/main" id="{0BA2FBD3-1452-4384-AD17-4B521A6C6F60}"/>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Slock A</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A=50</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A</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Slock B</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求和</a:t>
              </a:r>
              <a:r>
                <a:rPr lang="en-US" altLang="zh-CN">
                  <a:latin typeface="Times New Roman" panose="02020603050405020304" pitchFamily="18" charset="0"/>
                </a:rPr>
                <a:t>=150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Slock A</a:t>
              </a:r>
              <a:endParaRPr lang="zh-CN" altLang="en-US">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A=50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A</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Slock B</a:t>
              </a: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B=200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a:t>
              </a:r>
              <a:r>
                <a:rPr lang="en-US" altLang="zh-CN" sz="2000">
                  <a:latin typeface="Times New Roman" panose="02020603050405020304" pitchFamily="18" charset="0"/>
                </a:rPr>
                <a:t> </a:t>
              </a:r>
            </a:p>
          </p:txBody>
        </p:sp>
        <p:sp>
          <p:nvSpPr>
            <p:cNvPr id="44041" name="Rectangle 18">
              <a:extLst>
                <a:ext uri="{FF2B5EF4-FFF2-40B4-BE49-F238E27FC236}">
                  <a16:creationId xmlns:a16="http://schemas.microsoft.com/office/drawing/2014/main" id="{B8CA1A18-5874-412D-86B7-A0BFF17867E3}"/>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4042" name="Rectangle 19">
              <a:extLst>
                <a:ext uri="{FF2B5EF4-FFF2-40B4-BE49-F238E27FC236}">
                  <a16:creationId xmlns:a16="http://schemas.microsoft.com/office/drawing/2014/main" id="{E92CAEE1-E984-4F71-8CE7-79331F9CFF75}"/>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4043" name="Line 20">
              <a:extLst>
                <a:ext uri="{FF2B5EF4-FFF2-40B4-BE49-F238E27FC236}">
                  <a16:creationId xmlns:a16="http://schemas.microsoft.com/office/drawing/2014/main" id="{3502D598-4A99-44F7-9CBB-3D8EE7810731}"/>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4" name="Line 21">
              <a:extLst>
                <a:ext uri="{FF2B5EF4-FFF2-40B4-BE49-F238E27FC236}">
                  <a16:creationId xmlns:a16="http://schemas.microsoft.com/office/drawing/2014/main" id="{92498B5F-87D9-4696-A5FD-E3686A817EF0}"/>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5" name="Line 22">
              <a:extLst>
                <a:ext uri="{FF2B5EF4-FFF2-40B4-BE49-F238E27FC236}">
                  <a16:creationId xmlns:a16="http://schemas.microsoft.com/office/drawing/2014/main" id="{888BBE1D-8E03-475F-B037-F272E6F3A91D}"/>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6" name="Line 23">
              <a:extLst>
                <a:ext uri="{FF2B5EF4-FFF2-40B4-BE49-F238E27FC236}">
                  <a16:creationId xmlns:a16="http://schemas.microsoft.com/office/drawing/2014/main" id="{20AAF144-A1E7-4C4E-9DE6-5EABEFAF2DBE}"/>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7" name="Line 24">
              <a:extLst>
                <a:ext uri="{FF2B5EF4-FFF2-40B4-BE49-F238E27FC236}">
                  <a16:creationId xmlns:a16="http://schemas.microsoft.com/office/drawing/2014/main" id="{0342E300-551D-459E-BF38-8720C1796153}"/>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8" name="Line 25">
              <a:extLst>
                <a:ext uri="{FF2B5EF4-FFF2-40B4-BE49-F238E27FC236}">
                  <a16:creationId xmlns:a16="http://schemas.microsoft.com/office/drawing/2014/main" id="{662F508F-6DA8-49FC-BC78-9742193AC0E3}"/>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FE93E0E3-92C8-408D-852A-3CC4F3D5C51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62F6E11-CCAE-487E-8D6A-2368FA239AE3}" type="slidenum">
              <a:rPr lang="zh-CN" altLang="en-US" sz="2000"/>
              <a:pPr/>
              <a:t>35</a:t>
            </a:fld>
            <a:endParaRPr lang="en-US" altLang="zh-CN" sz="2000"/>
          </a:p>
        </p:txBody>
      </p:sp>
      <p:sp>
        <p:nvSpPr>
          <p:cNvPr id="45059" name="日期占位符 4">
            <a:extLst>
              <a:ext uri="{FF2B5EF4-FFF2-40B4-BE49-F238E27FC236}">
                <a16:creationId xmlns:a16="http://schemas.microsoft.com/office/drawing/2014/main" id="{78A0DBC0-F7BC-4C5B-9154-886D0D5822A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DA5E75C-A741-456D-BFA2-BB17AEE5EC4D}" type="datetime1">
              <a:rPr lang="zh-CN" altLang="en-US" sz="1800" smtClean="0"/>
              <a:pPr/>
              <a:t>2023/5/9</a:t>
            </a:fld>
            <a:endParaRPr lang="en-US" altLang="zh-CN" sz="1000"/>
          </a:p>
        </p:txBody>
      </p:sp>
      <p:sp>
        <p:nvSpPr>
          <p:cNvPr id="2424834" name="Rectangle 2">
            <a:extLst>
              <a:ext uri="{FF2B5EF4-FFF2-40B4-BE49-F238E27FC236}">
                <a16:creationId xmlns:a16="http://schemas.microsoft.com/office/drawing/2014/main" id="{EAD6616A-AFAB-4D18-A895-B3B6D9A9B12F}"/>
              </a:ext>
            </a:extLst>
          </p:cNvPr>
          <p:cNvSpPr>
            <a:spLocks noGrp="1" noChangeArrowheads="1"/>
          </p:cNvSpPr>
          <p:nvPr>
            <p:ph type="title"/>
          </p:nvPr>
        </p:nvSpPr>
        <p:spPr/>
        <p:txBody>
          <a:bodyPr/>
          <a:lstStyle/>
          <a:p>
            <a:pPr>
              <a:defRPr/>
            </a:pPr>
            <a:r>
              <a:rPr lang="en-US" altLang="zh-CN"/>
              <a:t>3</a:t>
            </a:r>
            <a:r>
              <a:rPr lang="zh-CN" altLang="en-US"/>
              <a:t>．三级封锁协议</a:t>
            </a:r>
          </a:p>
        </p:txBody>
      </p:sp>
      <p:sp>
        <p:nvSpPr>
          <p:cNvPr id="2424835" name="Rectangle 3">
            <a:extLst>
              <a:ext uri="{FF2B5EF4-FFF2-40B4-BE49-F238E27FC236}">
                <a16:creationId xmlns:a16="http://schemas.microsoft.com/office/drawing/2014/main" id="{57541163-61DA-4205-94E7-85EFEA26FADC}"/>
              </a:ext>
            </a:extLst>
          </p:cNvPr>
          <p:cNvSpPr>
            <a:spLocks noGrp="1" noChangeArrowheads="1"/>
          </p:cNvSpPr>
          <p:nvPr>
            <p:ph type="body" idx="1"/>
          </p:nvPr>
        </p:nvSpPr>
        <p:spPr>
          <a:xfrm>
            <a:off x="488950" y="1143000"/>
            <a:ext cx="4824413" cy="1685925"/>
          </a:xfrm>
        </p:spPr>
        <p:txBody>
          <a:bodyPr/>
          <a:lstStyle/>
          <a:p>
            <a:r>
              <a:rPr lang="zh-CN" altLang="en-US"/>
              <a:t>三级封锁协议：</a:t>
            </a:r>
          </a:p>
          <a:p>
            <a:pPr lvl="1"/>
            <a:r>
              <a:rPr lang="zh-CN" altLang="en-US"/>
              <a:t>在二级封锁协议基础上，某一事务施加的</a:t>
            </a:r>
            <a:r>
              <a:rPr lang="en-US" altLang="zh-CN" i="1"/>
              <a:t>S</a:t>
            </a:r>
            <a:r>
              <a:rPr lang="zh-CN" altLang="en-US"/>
              <a:t>锁要保持到该事务结束时才释放。 </a:t>
            </a:r>
          </a:p>
        </p:txBody>
      </p:sp>
      <p:graphicFrame>
        <p:nvGraphicFramePr>
          <p:cNvPr id="2424849" name="Group 17">
            <a:extLst>
              <a:ext uri="{FF2B5EF4-FFF2-40B4-BE49-F238E27FC236}">
                <a16:creationId xmlns:a16="http://schemas.microsoft.com/office/drawing/2014/main" id="{108504AA-6668-41D2-97AE-BB753EED8E42}"/>
              </a:ext>
            </a:extLst>
          </p:cNvPr>
          <p:cNvGraphicFramePr>
            <a:graphicFrameLocks noGrp="1"/>
          </p:cNvGraphicFramePr>
          <p:nvPr/>
        </p:nvGraphicFramePr>
        <p:xfrm>
          <a:off x="5313363" y="423863"/>
          <a:ext cx="4008437" cy="6332537"/>
        </p:xfrm>
        <a:graphic>
          <a:graphicData uri="http://schemas.openxmlformats.org/drawingml/2006/table">
            <a:tbl>
              <a:tblPr/>
              <a:tblGrid>
                <a:gridCol w="2159000">
                  <a:extLst>
                    <a:ext uri="{9D8B030D-6E8A-4147-A177-3AD203B41FA5}">
                      <a16:colId xmlns:a16="http://schemas.microsoft.com/office/drawing/2014/main" val="20000"/>
                    </a:ext>
                  </a:extLst>
                </a:gridCol>
                <a:gridCol w="1849437">
                  <a:extLst>
                    <a:ext uri="{9D8B030D-6E8A-4147-A177-3AD203B41FA5}">
                      <a16:colId xmlns:a16="http://schemas.microsoft.com/office/drawing/2014/main" val="20001"/>
                    </a:ext>
                  </a:extLst>
                </a:gridCol>
              </a:tblGrid>
              <a:tr h="386243">
                <a:tc>
                  <a:txBody>
                    <a:bodyPr/>
                    <a:lstStyle/>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1</a:t>
                      </a: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46294">
                <a:tc>
                  <a:txBody>
                    <a:bodyPr/>
                    <a:lstStyle/>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①</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A</a:t>
                      </a:r>
                    </a:p>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Slock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求和</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②</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③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求和</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Commit</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A</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④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⑤</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Xlock</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Xlock</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B←B*2</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B=200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Commit</a:t>
                      </a:r>
                    </a:p>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Unlock B </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24835">
                                            <p:txEl>
                                              <p:pRg st="0" end="0"/>
                                            </p:txEl>
                                          </p:spTgt>
                                        </p:tgtEl>
                                        <p:attrNameLst>
                                          <p:attrName>style.visibility</p:attrName>
                                        </p:attrNameLst>
                                      </p:cBhvr>
                                      <p:to>
                                        <p:strVal val="visible"/>
                                      </p:to>
                                    </p:set>
                                    <p:anim calcmode="lin" valueType="num">
                                      <p:cBhvr additive="base">
                                        <p:cTn id="7" dur="500" fill="hold"/>
                                        <p:tgtEl>
                                          <p:spTgt spid="2424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4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4835">
                                            <p:txEl>
                                              <p:pRg st="1" end="1"/>
                                            </p:txEl>
                                          </p:spTgt>
                                        </p:tgtEl>
                                        <p:attrNameLst>
                                          <p:attrName>style.visibility</p:attrName>
                                        </p:attrNameLst>
                                      </p:cBhvr>
                                      <p:to>
                                        <p:strVal val="visible"/>
                                      </p:to>
                                    </p:set>
                                    <p:anim calcmode="lin" valueType="num">
                                      <p:cBhvr additive="base">
                                        <p:cTn id="13" dur="500" fill="hold"/>
                                        <p:tgtEl>
                                          <p:spTgt spid="2424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4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CF8E2-90ED-409D-8DEC-46D47473C9C8}"/>
              </a:ext>
            </a:extLst>
          </p:cNvPr>
          <p:cNvSpPr>
            <a:spLocks noGrp="1"/>
          </p:cNvSpPr>
          <p:nvPr>
            <p:ph type="title"/>
          </p:nvPr>
        </p:nvSpPr>
        <p:spPr/>
        <p:txBody>
          <a:bodyPr/>
          <a:lstStyle/>
          <a:p>
            <a:r>
              <a:rPr lang="en-US" altLang="zh-CN" dirty="0"/>
              <a:t>3. </a:t>
            </a:r>
            <a:r>
              <a:rPr lang="zh-CN" altLang="en-US" dirty="0"/>
              <a:t>一致性保证</a:t>
            </a:r>
            <a:r>
              <a:rPr lang="en-US" altLang="zh-CN" dirty="0"/>
              <a:t> </a:t>
            </a:r>
            <a:endParaRPr lang="zh-CN" altLang="en-US" dirty="0"/>
          </a:p>
        </p:txBody>
      </p:sp>
      <p:sp>
        <p:nvSpPr>
          <p:cNvPr id="3" name="灯片编号占位符 2">
            <a:extLst>
              <a:ext uri="{FF2B5EF4-FFF2-40B4-BE49-F238E27FC236}">
                <a16:creationId xmlns:a16="http://schemas.microsoft.com/office/drawing/2014/main" id="{0A493901-3510-4655-ACC3-7EADB2EE83AE}"/>
              </a:ext>
            </a:extLst>
          </p:cNvPr>
          <p:cNvSpPr>
            <a:spLocks noGrp="1"/>
          </p:cNvSpPr>
          <p:nvPr>
            <p:ph type="sldNum" sz="quarter" idx="10"/>
          </p:nvPr>
        </p:nvSpPr>
        <p:spPr/>
        <p:txBody>
          <a:bodyPr/>
          <a:lstStyle/>
          <a:p>
            <a:pPr>
              <a:defRPr/>
            </a:pPr>
            <a:fld id="{FC81D796-0662-4226-9F92-D985C8B34B9B}" type="slidenum">
              <a:rPr lang="zh-CN" altLang="en-US" smtClean="0"/>
              <a:pPr>
                <a:defRPr/>
              </a:pPr>
              <a:t>36</a:t>
            </a:fld>
            <a:endParaRPr lang="en-US" altLang="zh-CN"/>
          </a:p>
        </p:txBody>
      </p:sp>
      <p:sp>
        <p:nvSpPr>
          <p:cNvPr id="4" name="日期占位符 3">
            <a:extLst>
              <a:ext uri="{FF2B5EF4-FFF2-40B4-BE49-F238E27FC236}">
                <a16:creationId xmlns:a16="http://schemas.microsoft.com/office/drawing/2014/main" id="{5D7AC53A-A782-485C-963F-1FD03BA000C0}"/>
              </a:ext>
            </a:extLst>
          </p:cNvPr>
          <p:cNvSpPr>
            <a:spLocks noGrp="1"/>
          </p:cNvSpPr>
          <p:nvPr>
            <p:ph type="dt" sz="half" idx="11"/>
          </p:nvPr>
        </p:nvSpPr>
        <p:spPr/>
        <p:txBody>
          <a:bodyPr/>
          <a:lstStyle/>
          <a:p>
            <a:pPr>
              <a:defRPr/>
            </a:pPr>
            <a:fld id="{6ACA5272-9E63-4F38-ADAF-725EB94007AC}" type="datetime1">
              <a:rPr lang="zh-CN" altLang="en-US" smtClean="0"/>
              <a:pPr>
                <a:defRPr/>
              </a:pPr>
              <a:t>2023/5/9</a:t>
            </a:fld>
            <a:endParaRPr lang="en-US" altLang="zh-CN" sz="1000"/>
          </a:p>
        </p:txBody>
      </p:sp>
      <p:graphicFrame>
        <p:nvGraphicFramePr>
          <p:cNvPr id="5" name="表格 5">
            <a:extLst>
              <a:ext uri="{FF2B5EF4-FFF2-40B4-BE49-F238E27FC236}">
                <a16:creationId xmlns:a16="http://schemas.microsoft.com/office/drawing/2014/main" id="{69152604-E693-47B3-8FC8-CB250C3FFFE8}"/>
              </a:ext>
            </a:extLst>
          </p:cNvPr>
          <p:cNvGraphicFramePr>
            <a:graphicFrameLocks noGrp="1"/>
          </p:cNvGraphicFramePr>
          <p:nvPr>
            <p:extLst>
              <p:ext uri="{D42A27DB-BD31-4B8C-83A1-F6EECF244321}">
                <p14:modId xmlns:p14="http://schemas.microsoft.com/office/powerpoint/2010/main" val="3032066286"/>
              </p:ext>
            </p:extLst>
          </p:nvPr>
        </p:nvGraphicFramePr>
        <p:xfrm>
          <a:off x="416495" y="1227666"/>
          <a:ext cx="9093827" cy="5001920"/>
        </p:xfrm>
        <a:graphic>
          <a:graphicData uri="http://schemas.openxmlformats.org/drawingml/2006/table">
            <a:tbl>
              <a:tblPr firstRow="1" bandRow="1">
                <a:tableStyleId>{9D7B26C5-4107-4FEC-AEDC-1716B250A1EF}</a:tableStyleId>
              </a:tblPr>
              <a:tblGrid>
                <a:gridCol w="1512169">
                  <a:extLst>
                    <a:ext uri="{9D8B030D-6E8A-4147-A177-3AD203B41FA5}">
                      <a16:colId xmlns:a16="http://schemas.microsoft.com/office/drawing/2014/main" val="623753786"/>
                    </a:ext>
                  </a:extLst>
                </a:gridCol>
                <a:gridCol w="1083094">
                  <a:extLst>
                    <a:ext uri="{9D8B030D-6E8A-4147-A177-3AD203B41FA5}">
                      <a16:colId xmlns:a16="http://schemas.microsoft.com/office/drawing/2014/main" val="1479404558"/>
                    </a:ext>
                  </a:extLst>
                </a:gridCol>
                <a:gridCol w="1083094">
                  <a:extLst>
                    <a:ext uri="{9D8B030D-6E8A-4147-A177-3AD203B41FA5}">
                      <a16:colId xmlns:a16="http://schemas.microsoft.com/office/drawing/2014/main" val="3000191376"/>
                    </a:ext>
                  </a:extLst>
                </a:gridCol>
                <a:gridCol w="1083094">
                  <a:extLst>
                    <a:ext uri="{9D8B030D-6E8A-4147-A177-3AD203B41FA5}">
                      <a16:colId xmlns:a16="http://schemas.microsoft.com/office/drawing/2014/main" val="1457765949"/>
                    </a:ext>
                  </a:extLst>
                </a:gridCol>
                <a:gridCol w="1083094">
                  <a:extLst>
                    <a:ext uri="{9D8B030D-6E8A-4147-A177-3AD203B41FA5}">
                      <a16:colId xmlns:a16="http://schemas.microsoft.com/office/drawing/2014/main" val="204597571"/>
                    </a:ext>
                  </a:extLst>
                </a:gridCol>
                <a:gridCol w="1083094">
                  <a:extLst>
                    <a:ext uri="{9D8B030D-6E8A-4147-A177-3AD203B41FA5}">
                      <a16:colId xmlns:a16="http://schemas.microsoft.com/office/drawing/2014/main" val="313993576"/>
                    </a:ext>
                  </a:extLst>
                </a:gridCol>
                <a:gridCol w="1083094">
                  <a:extLst>
                    <a:ext uri="{9D8B030D-6E8A-4147-A177-3AD203B41FA5}">
                      <a16:colId xmlns:a16="http://schemas.microsoft.com/office/drawing/2014/main" val="1738823428"/>
                    </a:ext>
                  </a:extLst>
                </a:gridCol>
                <a:gridCol w="1083094">
                  <a:extLst>
                    <a:ext uri="{9D8B030D-6E8A-4147-A177-3AD203B41FA5}">
                      <a16:colId xmlns:a16="http://schemas.microsoft.com/office/drawing/2014/main" val="2146738420"/>
                    </a:ext>
                  </a:extLst>
                </a:gridCol>
              </a:tblGrid>
              <a:tr h="1000384">
                <a:tc>
                  <a:txBody>
                    <a:bodyPr/>
                    <a:lstStyle/>
                    <a:p>
                      <a:endParaRPr lang="zh-CN" altLang="en-US" sz="2800" dirty="0"/>
                    </a:p>
                  </a:txBody>
                  <a:tcPr>
                    <a:lnR w="12700" cap="flat" cmpd="sng" algn="ctr">
                      <a:solidFill>
                        <a:schemeClr val="tx1"/>
                      </a:solidFill>
                      <a:prstDash val="solid"/>
                      <a:round/>
                      <a:headEnd type="none" w="med" len="med"/>
                      <a:tailEnd type="none" w="med" len="med"/>
                    </a:lnR>
                  </a:tcPr>
                </a:tc>
                <a:tc gridSpan="2">
                  <a:txBody>
                    <a:bodyPr/>
                    <a:lstStyle/>
                    <a:p>
                      <a:pPr algn="ctr"/>
                      <a:r>
                        <a:rPr lang="en-US" altLang="zh-CN" sz="2800" dirty="0"/>
                        <a:t>X</a:t>
                      </a:r>
                      <a:r>
                        <a:rPr lang="zh-CN" altLang="en-US" sz="2800" dirty="0"/>
                        <a:t>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zh-CN" altLang="en-US" dirty="0"/>
                    </a:p>
                  </a:txBody>
                  <a:tcPr/>
                </a:tc>
                <a:tc gridSpan="2">
                  <a:txBody>
                    <a:bodyPr/>
                    <a:lstStyle/>
                    <a:p>
                      <a:pPr algn="ctr"/>
                      <a:r>
                        <a:rPr lang="en-US" altLang="zh-CN" sz="2800" dirty="0"/>
                        <a:t>S</a:t>
                      </a:r>
                      <a:r>
                        <a:rPr lang="zh-CN" altLang="en-US" sz="2800" dirty="0"/>
                        <a:t>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zh-CN" altLang="en-US" dirty="0"/>
                    </a:p>
                  </a:txBody>
                  <a:tcPr/>
                </a:tc>
                <a:tc gridSpan="3">
                  <a:txBody>
                    <a:bodyPr/>
                    <a:lstStyle/>
                    <a:p>
                      <a:pPr algn="ctr"/>
                      <a:r>
                        <a:rPr lang="zh-CN" altLang="en-US" sz="2800" dirty="0"/>
                        <a:t>一致性保证</a:t>
                      </a:r>
                    </a:p>
                  </a:txBody>
                  <a:tcPr anchor="ctr">
                    <a:lnL w="12700" cap="flat" cmpd="sng" algn="ctr">
                      <a:solidFill>
                        <a:schemeClr val="tx1"/>
                      </a:solidFill>
                      <a:prstDash val="solid"/>
                      <a:round/>
                      <a:headEnd type="none" w="med" len="med"/>
                      <a:tailEnd type="none" w="med" len="med"/>
                    </a:lnL>
                  </a:tcPr>
                </a:tc>
                <a:tc hMerge="1">
                  <a:txBody>
                    <a:bodyPr/>
                    <a:lstStyle/>
                    <a:p>
                      <a:pPr algn="ct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1752627784"/>
                  </a:ext>
                </a:extLst>
              </a:tr>
              <a:tr h="1000384">
                <a:tc>
                  <a:txBody>
                    <a:bodyPr/>
                    <a:lstStyle/>
                    <a:p>
                      <a:endParaRPr lang="zh-CN" altLang="en-US" sz="2800" dirty="0"/>
                    </a:p>
                  </a:txBody>
                  <a:tcPr>
                    <a:lnR w="12700" cap="flat" cmpd="sng" algn="ctr">
                      <a:solidFill>
                        <a:schemeClr val="tx1"/>
                      </a:solidFill>
                      <a:prstDash val="solid"/>
                      <a:round/>
                      <a:headEnd type="none" w="med" len="med"/>
                      <a:tailEnd type="none" w="med" len="med"/>
                    </a:lnR>
                  </a:tcPr>
                </a:tc>
                <a:tc>
                  <a:txBody>
                    <a:bodyPr/>
                    <a:lstStyle/>
                    <a:p>
                      <a:pPr algn="ctr"/>
                      <a:r>
                        <a:rPr lang="zh-CN" altLang="en-US" sz="1800" dirty="0"/>
                        <a:t>操作结束释放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事务结束释放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操作结束释放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事务结束释放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不丢失修改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不读脏数据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可重复读</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616995"/>
                  </a:ext>
                </a:extLst>
              </a:tr>
              <a:tr h="1000384">
                <a:tc>
                  <a:txBody>
                    <a:bodyPr/>
                    <a:lstStyle/>
                    <a:p>
                      <a:r>
                        <a:rPr lang="zh-CN" altLang="en-US" sz="2400" b="1" dirty="0"/>
                        <a:t>一级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2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91457259"/>
                  </a:ext>
                </a:extLst>
              </a:tr>
              <a:tr h="1000384">
                <a:tc>
                  <a:txBody>
                    <a:bodyPr/>
                    <a:lstStyle/>
                    <a:p>
                      <a:r>
                        <a:rPr lang="zh-CN" altLang="en-US" sz="2400" b="1" dirty="0"/>
                        <a:t>二级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0210510"/>
                  </a:ext>
                </a:extLst>
              </a:tr>
              <a:tr h="1000384">
                <a:tc>
                  <a:txBody>
                    <a:bodyPr/>
                    <a:lstStyle/>
                    <a:p>
                      <a:r>
                        <a:rPr lang="zh-CN" altLang="en-US" sz="2400" b="1" dirty="0"/>
                        <a:t>三级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3927299"/>
                  </a:ext>
                </a:extLst>
              </a:tr>
            </a:tbl>
          </a:graphicData>
        </a:graphic>
      </p:graphicFrame>
    </p:spTree>
    <p:extLst>
      <p:ext uri="{BB962C8B-B14F-4D97-AF65-F5344CB8AC3E}">
        <p14:creationId xmlns:p14="http://schemas.microsoft.com/office/powerpoint/2010/main" val="1386513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97D8FA45-0141-40B2-BEC4-6FDBC7CB715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9F1123F-045A-43D5-8EED-0D5761983749}" type="slidenum">
              <a:rPr lang="zh-CN" altLang="en-US" sz="2000"/>
              <a:pPr/>
              <a:t>37</a:t>
            </a:fld>
            <a:endParaRPr lang="en-US" altLang="zh-CN" sz="2000"/>
          </a:p>
        </p:txBody>
      </p:sp>
      <p:sp>
        <p:nvSpPr>
          <p:cNvPr id="46083" name="日期占位符 4">
            <a:extLst>
              <a:ext uri="{FF2B5EF4-FFF2-40B4-BE49-F238E27FC236}">
                <a16:creationId xmlns:a16="http://schemas.microsoft.com/office/drawing/2014/main" id="{D11A48B6-9A31-4B3A-9201-3BC7754E797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C43B578-456C-413F-9EEC-B4339C439664}" type="datetime1">
              <a:rPr lang="zh-CN" altLang="en-US" sz="1800" smtClean="0"/>
              <a:pPr/>
              <a:t>2023/5/9</a:t>
            </a:fld>
            <a:endParaRPr lang="en-US" altLang="zh-CN" sz="1000"/>
          </a:p>
        </p:txBody>
      </p:sp>
      <p:sp>
        <p:nvSpPr>
          <p:cNvPr id="2263042" name="Rectangle 2">
            <a:extLst>
              <a:ext uri="{FF2B5EF4-FFF2-40B4-BE49-F238E27FC236}">
                <a16:creationId xmlns:a16="http://schemas.microsoft.com/office/drawing/2014/main" id="{FC75974E-3110-4AA0-8711-EB6288F2041B}"/>
              </a:ext>
            </a:extLst>
          </p:cNvPr>
          <p:cNvSpPr>
            <a:spLocks noGrp="1" noChangeArrowheads="1"/>
          </p:cNvSpPr>
          <p:nvPr>
            <p:ph type="title"/>
          </p:nvPr>
        </p:nvSpPr>
        <p:spPr/>
        <p:txBody>
          <a:bodyPr/>
          <a:lstStyle/>
          <a:p>
            <a:pPr>
              <a:defRPr/>
            </a:pPr>
            <a:r>
              <a:rPr lang="en-US" altLang="en-US"/>
              <a:t>9.3.3	活锁</a:t>
            </a:r>
            <a:endParaRPr lang="zh-CN" altLang="en-US"/>
          </a:p>
        </p:txBody>
      </p:sp>
      <p:sp>
        <p:nvSpPr>
          <p:cNvPr id="46085" name="Rectangle 3">
            <a:extLst>
              <a:ext uri="{FF2B5EF4-FFF2-40B4-BE49-F238E27FC236}">
                <a16:creationId xmlns:a16="http://schemas.microsoft.com/office/drawing/2014/main" id="{11DBD8B2-6B09-42A4-A040-9C6C287FC836}"/>
              </a:ext>
            </a:extLst>
          </p:cNvPr>
          <p:cNvSpPr>
            <a:spLocks noGrp="1" noChangeArrowheads="1"/>
          </p:cNvSpPr>
          <p:nvPr>
            <p:ph type="body" idx="1"/>
          </p:nvPr>
        </p:nvSpPr>
        <p:spPr>
          <a:xfrm>
            <a:off x="650875" y="1143000"/>
            <a:ext cx="8820150" cy="1514475"/>
          </a:xfrm>
        </p:spPr>
        <p:txBody>
          <a:bodyPr/>
          <a:lstStyle/>
          <a:p>
            <a:pPr>
              <a:lnSpc>
                <a:spcPct val="80000"/>
              </a:lnSpc>
            </a:pPr>
            <a:r>
              <a:rPr lang="zh-CN" altLang="en-US"/>
              <a:t>封锁技术可以有效地解决并行操作的一致性问题，但也带来一些新的问题：死锁，活锁</a:t>
            </a:r>
          </a:p>
          <a:p>
            <a:pPr lvl="1">
              <a:lnSpc>
                <a:spcPct val="80000"/>
              </a:lnSpc>
            </a:pPr>
            <a:r>
              <a:rPr lang="zh-CN" altLang="en-US"/>
              <a:t>活锁：</a:t>
            </a:r>
            <a:r>
              <a:rPr lang="zh-CN" altLang="en-US">
                <a:latin typeface="宋体" panose="02010600030101010101" pitchFamily="2" charset="-122"/>
              </a:rPr>
              <a:t>在数据库系统中活锁是指某个事务由于请求封锁，但总也得不到锁而长时间处于等待状态</a:t>
            </a:r>
            <a:endParaRPr lang="zh-CN" altLang="en-US"/>
          </a:p>
        </p:txBody>
      </p:sp>
      <p:pic>
        <p:nvPicPr>
          <p:cNvPr id="46086" name="Picture 4" descr="81">
            <a:extLst>
              <a:ext uri="{FF2B5EF4-FFF2-40B4-BE49-F238E27FC236}">
                <a16:creationId xmlns:a16="http://schemas.microsoft.com/office/drawing/2014/main" id="{FDB5A51C-5C3A-456E-8F2C-0DBAD607D12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713" y="2420938"/>
            <a:ext cx="8255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F344FF29-F64F-464E-B77D-0274A5B833A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6DCC035-457D-4F12-8CA9-D03AF3AEC730}" type="slidenum">
              <a:rPr lang="zh-CN" altLang="en-US" sz="2000"/>
              <a:pPr/>
              <a:t>38</a:t>
            </a:fld>
            <a:endParaRPr lang="en-US" altLang="zh-CN" sz="2000"/>
          </a:p>
        </p:txBody>
      </p:sp>
      <p:sp>
        <p:nvSpPr>
          <p:cNvPr id="47107" name="日期占位符 4">
            <a:extLst>
              <a:ext uri="{FF2B5EF4-FFF2-40B4-BE49-F238E27FC236}">
                <a16:creationId xmlns:a16="http://schemas.microsoft.com/office/drawing/2014/main" id="{0C52448B-033D-4EFD-8F1B-5BF9D7BE771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E5C7DEA-918A-4763-BFAC-88D81952CCC6}" type="datetime1">
              <a:rPr lang="zh-CN" altLang="en-US" sz="1800" smtClean="0"/>
              <a:pPr/>
              <a:t>2023/5/9</a:t>
            </a:fld>
            <a:endParaRPr lang="en-US" altLang="zh-CN" sz="1000"/>
          </a:p>
        </p:txBody>
      </p:sp>
      <p:sp>
        <p:nvSpPr>
          <p:cNvPr id="2265090" name="Rectangle 2">
            <a:extLst>
              <a:ext uri="{FF2B5EF4-FFF2-40B4-BE49-F238E27FC236}">
                <a16:creationId xmlns:a16="http://schemas.microsoft.com/office/drawing/2014/main" id="{576E955B-2AB0-4DAB-8EFB-EDD70E02A0B4}"/>
              </a:ext>
            </a:extLst>
          </p:cNvPr>
          <p:cNvSpPr>
            <a:spLocks noGrp="1" noChangeArrowheads="1"/>
          </p:cNvSpPr>
          <p:nvPr>
            <p:ph type="title"/>
          </p:nvPr>
        </p:nvSpPr>
        <p:spPr/>
        <p:txBody>
          <a:bodyPr/>
          <a:lstStyle/>
          <a:p>
            <a:pPr>
              <a:defRPr/>
            </a:pPr>
            <a:r>
              <a:rPr lang="en-US" altLang="en-US"/>
              <a:t>9.3.3	活锁</a:t>
            </a:r>
            <a:endParaRPr lang="zh-CN" altLang="en-US"/>
          </a:p>
        </p:txBody>
      </p:sp>
      <p:sp>
        <p:nvSpPr>
          <p:cNvPr id="47109" name="Rectangle 3">
            <a:extLst>
              <a:ext uri="{FF2B5EF4-FFF2-40B4-BE49-F238E27FC236}">
                <a16:creationId xmlns:a16="http://schemas.microsoft.com/office/drawing/2014/main" id="{C3711E99-ABA6-4610-871F-79E12B17880F}"/>
              </a:ext>
            </a:extLst>
          </p:cNvPr>
          <p:cNvSpPr>
            <a:spLocks noGrp="1" noChangeArrowheads="1"/>
          </p:cNvSpPr>
          <p:nvPr>
            <p:ph type="body" idx="1"/>
          </p:nvPr>
        </p:nvSpPr>
        <p:spPr>
          <a:xfrm>
            <a:off x="650875" y="1143000"/>
            <a:ext cx="8820150" cy="3543300"/>
          </a:xfrm>
        </p:spPr>
        <p:txBody>
          <a:bodyPr/>
          <a:lstStyle/>
          <a:p>
            <a:pPr algn="just"/>
            <a:r>
              <a:rPr lang="zh-CN" altLang="en-US">
                <a:latin typeface="宋体" panose="02010600030101010101" pitchFamily="2" charset="-122"/>
              </a:rPr>
              <a:t>如何避免活锁</a:t>
            </a:r>
          </a:p>
          <a:p>
            <a:pPr lvl="1" algn="just"/>
            <a:r>
              <a:rPr lang="zh-CN" altLang="en-US">
                <a:latin typeface="宋体" panose="02010600030101010101" pitchFamily="2" charset="-122"/>
              </a:rPr>
              <a:t>采用先来先服务的策略：</a:t>
            </a:r>
          </a:p>
          <a:p>
            <a:pPr lvl="2" algn="just"/>
            <a:r>
              <a:rPr lang="zh-CN" altLang="en-US">
                <a:latin typeface="宋体" panose="02010600030101010101" pitchFamily="2" charset="-122"/>
              </a:rPr>
              <a:t>当多个事务请求封锁同一数据对象时</a:t>
            </a:r>
            <a:r>
              <a:rPr lang="en-US" altLang="zh-CN">
                <a:latin typeface="宋体" panose="02010600030101010101" pitchFamily="2" charset="-122"/>
              </a:rPr>
              <a:t>,</a:t>
            </a:r>
            <a:r>
              <a:rPr lang="zh-CN" altLang="en-US">
                <a:latin typeface="宋体" panose="02010600030101010101" pitchFamily="2" charset="-122"/>
              </a:rPr>
              <a:t>按请求封锁的先后次序对这些事务排队</a:t>
            </a:r>
          </a:p>
          <a:p>
            <a:pPr lvl="2" algn="just">
              <a:lnSpc>
                <a:spcPct val="120000"/>
              </a:lnSpc>
            </a:pPr>
            <a:r>
              <a:rPr lang="zh-CN" altLang="en-US">
                <a:latin typeface="宋体" panose="02010600030101010101" pitchFamily="2" charset="-122"/>
              </a:rPr>
              <a:t>该数据对象上的锁一旦释放，首先批准申请队列中第一个事务获得锁。</a:t>
            </a:r>
          </a:p>
          <a:p>
            <a:pPr>
              <a:buFont typeface="Wingdings" panose="05000000000000000000" pitchFamily="2" charset="2"/>
              <a:buNone/>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2CDADDA4-3D4E-42C4-AE21-9C4B6068375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54A2B8D-1903-4D72-B79D-1AD5B25590B9}" type="slidenum">
              <a:rPr lang="zh-CN" altLang="en-US" sz="2000"/>
              <a:pPr/>
              <a:t>39</a:t>
            </a:fld>
            <a:endParaRPr lang="en-US" altLang="zh-CN" sz="2000"/>
          </a:p>
        </p:txBody>
      </p:sp>
      <p:sp>
        <p:nvSpPr>
          <p:cNvPr id="48131" name="日期占位符 4">
            <a:extLst>
              <a:ext uri="{FF2B5EF4-FFF2-40B4-BE49-F238E27FC236}">
                <a16:creationId xmlns:a16="http://schemas.microsoft.com/office/drawing/2014/main" id="{62213093-4D44-4EE7-98F9-6905E617E79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05D9030-6239-4CB7-8004-3E2942EBB97F}" type="datetime1">
              <a:rPr lang="zh-CN" altLang="en-US" sz="1800" smtClean="0"/>
              <a:pPr/>
              <a:t>2023/5/9</a:t>
            </a:fld>
            <a:endParaRPr lang="en-US" altLang="zh-CN" sz="1000"/>
          </a:p>
        </p:txBody>
      </p:sp>
      <p:sp>
        <p:nvSpPr>
          <p:cNvPr id="2296834" name="Rectangle 2">
            <a:extLst>
              <a:ext uri="{FF2B5EF4-FFF2-40B4-BE49-F238E27FC236}">
                <a16:creationId xmlns:a16="http://schemas.microsoft.com/office/drawing/2014/main" id="{C9B2F9CB-E414-49CA-AE8E-8A053ACE7B87}"/>
              </a:ext>
            </a:extLst>
          </p:cNvPr>
          <p:cNvSpPr>
            <a:spLocks noGrp="1" noChangeArrowheads="1"/>
          </p:cNvSpPr>
          <p:nvPr>
            <p:ph type="title"/>
          </p:nvPr>
        </p:nvSpPr>
        <p:spPr/>
        <p:txBody>
          <a:bodyPr/>
          <a:lstStyle/>
          <a:p>
            <a:pPr>
              <a:defRPr/>
            </a:pPr>
            <a:r>
              <a:rPr lang="en-US" altLang="zh-CN"/>
              <a:t>9.3.4  </a:t>
            </a:r>
            <a:r>
              <a:rPr lang="zh-CN" altLang="en-US"/>
              <a:t>死锁</a:t>
            </a:r>
          </a:p>
        </p:txBody>
      </p:sp>
      <p:sp>
        <p:nvSpPr>
          <p:cNvPr id="2296835" name="Rectangle 3">
            <a:extLst>
              <a:ext uri="{FF2B5EF4-FFF2-40B4-BE49-F238E27FC236}">
                <a16:creationId xmlns:a16="http://schemas.microsoft.com/office/drawing/2014/main" id="{989FAE53-2A9F-4E88-BCBA-A0C07492B6C6}"/>
              </a:ext>
            </a:extLst>
          </p:cNvPr>
          <p:cNvSpPr>
            <a:spLocks noGrp="1" noChangeArrowheads="1"/>
          </p:cNvSpPr>
          <p:nvPr>
            <p:ph type="body" idx="1"/>
          </p:nvPr>
        </p:nvSpPr>
        <p:spPr>
          <a:xfrm>
            <a:off x="650875" y="1143000"/>
            <a:ext cx="8820150" cy="4529138"/>
          </a:xfrm>
        </p:spPr>
        <p:txBody>
          <a:bodyPr/>
          <a:lstStyle/>
          <a:p>
            <a:pPr>
              <a:lnSpc>
                <a:spcPct val="80000"/>
              </a:lnSpc>
            </a:pPr>
            <a:r>
              <a:rPr lang="zh-CN" altLang="en-US"/>
              <a:t>死锁是指在同时处于等待状态的两上或多个事务中相互封锁了对方请求的资源，使得没有任何一个事务可以获得足够的资源运行完毕，而永远等待下去。</a:t>
            </a:r>
          </a:p>
          <a:p>
            <a:pPr>
              <a:lnSpc>
                <a:spcPct val="80000"/>
              </a:lnSpc>
            </a:pPr>
            <a:endParaRPr lang="zh-CN" altLang="en-US"/>
          </a:p>
          <a:p>
            <a:pPr>
              <a:lnSpc>
                <a:spcPct val="80000"/>
              </a:lnSpc>
            </a:pPr>
            <a:endParaRPr lang="zh-CN" altLang="en-US"/>
          </a:p>
          <a:p>
            <a:pPr>
              <a:lnSpc>
                <a:spcPct val="80000"/>
              </a:lnSpc>
            </a:pPr>
            <a:endParaRPr lang="zh-CN" altLang="en-US"/>
          </a:p>
          <a:p>
            <a:pPr>
              <a:lnSpc>
                <a:spcPct val="10000"/>
              </a:lnSpc>
            </a:pPr>
            <a:endParaRPr lang="zh-CN" altLang="en-US"/>
          </a:p>
          <a:p>
            <a:pPr>
              <a:lnSpc>
                <a:spcPct val="70000"/>
              </a:lnSpc>
            </a:pPr>
            <a:r>
              <a:rPr lang="zh-CN" altLang="en-US"/>
              <a:t>解决死锁的方法</a:t>
            </a:r>
          </a:p>
          <a:p>
            <a:pPr lvl="1">
              <a:lnSpc>
                <a:spcPct val="70000"/>
              </a:lnSpc>
            </a:pPr>
            <a:r>
              <a:rPr lang="en-US" altLang="zh-CN"/>
              <a:t>1. </a:t>
            </a:r>
            <a:r>
              <a:rPr lang="zh-CN" altLang="en-US"/>
              <a:t>预防死锁</a:t>
            </a:r>
          </a:p>
          <a:p>
            <a:pPr lvl="1">
              <a:lnSpc>
                <a:spcPct val="70000"/>
              </a:lnSpc>
            </a:pPr>
            <a:r>
              <a:rPr lang="en-US" altLang="zh-CN"/>
              <a:t>2. </a:t>
            </a:r>
            <a:r>
              <a:rPr lang="zh-CN" altLang="en-US"/>
              <a:t>允许死锁发生</a:t>
            </a:r>
          </a:p>
          <a:p>
            <a:pPr lvl="2">
              <a:lnSpc>
                <a:spcPct val="70000"/>
              </a:lnSpc>
            </a:pPr>
            <a:r>
              <a:rPr lang="zh-CN" altLang="en-US"/>
              <a:t>死锁的诊断与解除</a:t>
            </a:r>
          </a:p>
        </p:txBody>
      </p:sp>
      <p:grpSp>
        <p:nvGrpSpPr>
          <p:cNvPr id="48134" name="Group 4">
            <a:extLst>
              <a:ext uri="{FF2B5EF4-FFF2-40B4-BE49-F238E27FC236}">
                <a16:creationId xmlns:a16="http://schemas.microsoft.com/office/drawing/2014/main" id="{E802143D-AB82-40BF-AE4B-ECFB793195E0}"/>
              </a:ext>
            </a:extLst>
          </p:cNvPr>
          <p:cNvGrpSpPr>
            <a:grpSpLocks/>
          </p:cNvGrpSpPr>
          <p:nvPr/>
        </p:nvGrpSpPr>
        <p:grpSpPr bwMode="auto">
          <a:xfrm>
            <a:off x="5024438" y="2349500"/>
            <a:ext cx="3219450" cy="3962400"/>
            <a:chOff x="1664" y="1536"/>
            <a:chExt cx="2028" cy="2496"/>
          </a:xfrm>
        </p:grpSpPr>
        <p:sp>
          <p:nvSpPr>
            <p:cNvPr id="48135" name="Line 5">
              <a:extLst>
                <a:ext uri="{FF2B5EF4-FFF2-40B4-BE49-F238E27FC236}">
                  <a16:creationId xmlns:a16="http://schemas.microsoft.com/office/drawing/2014/main" id="{76CA73A0-80FF-44C5-B0BA-216142EC467A}"/>
                </a:ext>
              </a:extLst>
            </p:cNvPr>
            <p:cNvSpPr>
              <a:spLocks noChangeShapeType="1"/>
            </p:cNvSpPr>
            <p:nvPr/>
          </p:nvSpPr>
          <p:spPr bwMode="auto">
            <a:xfrm>
              <a:off x="1664" y="1920"/>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6" name="Line 6">
              <a:extLst>
                <a:ext uri="{FF2B5EF4-FFF2-40B4-BE49-F238E27FC236}">
                  <a16:creationId xmlns:a16="http://schemas.microsoft.com/office/drawing/2014/main" id="{140C3DAE-41E5-46B8-98A3-E4ACC1B16BFF}"/>
                </a:ext>
              </a:extLst>
            </p:cNvPr>
            <p:cNvSpPr>
              <a:spLocks noChangeShapeType="1"/>
            </p:cNvSpPr>
            <p:nvPr/>
          </p:nvSpPr>
          <p:spPr bwMode="auto">
            <a:xfrm>
              <a:off x="2652" y="1536"/>
              <a:ext cx="0" cy="24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7" name="Rectangle 7">
              <a:extLst>
                <a:ext uri="{FF2B5EF4-FFF2-40B4-BE49-F238E27FC236}">
                  <a16:creationId xmlns:a16="http://schemas.microsoft.com/office/drawing/2014/main" id="{F74916D8-4DCB-48BD-9719-9DEC775C5FB0}"/>
                </a:ext>
              </a:extLst>
            </p:cNvPr>
            <p:cNvSpPr>
              <a:spLocks noChangeArrowheads="1"/>
            </p:cNvSpPr>
            <p:nvPr/>
          </p:nvSpPr>
          <p:spPr bwMode="auto">
            <a:xfrm>
              <a:off x="1664" y="1968"/>
              <a:ext cx="988"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Xlock</a:t>
              </a:r>
              <a:r>
                <a:rPr kumimoji="1" lang="en-US" altLang="zh-CN">
                  <a:solidFill>
                    <a:schemeClr val="accent2"/>
                  </a:solidFill>
                  <a:latin typeface="Times New Roman" panose="02020603050405020304" pitchFamily="18" charset="0"/>
                </a:rPr>
                <a:t> </a:t>
              </a:r>
              <a:r>
                <a:rPr kumimoji="1" lang="en-US" altLang="zh-CN">
                  <a:solidFill>
                    <a:srgbClr val="0000FF"/>
                  </a:solidFill>
                  <a:latin typeface="Times New Roman" panose="02020603050405020304" pitchFamily="18" charset="0"/>
                </a:rPr>
                <a:t>R</a:t>
              </a:r>
              <a:r>
                <a:rPr kumimoji="1" lang="en-US" altLang="zh-CN" baseline="-30000">
                  <a:solidFill>
                    <a:srgbClr val="0000FF"/>
                  </a:solidFill>
                  <a:latin typeface="Times New Roman" panose="02020603050405020304" pitchFamily="18" charset="0"/>
                </a:rPr>
                <a:t>1</a:t>
              </a:r>
              <a:endParaRPr kumimoji="1" lang="en-US" altLang="zh-CN" b="0">
                <a:solidFill>
                  <a:srgbClr val="0000FF"/>
                </a:solidFill>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R</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en-US" altLang="zh-CN">
                  <a:latin typeface="Times New Roman" panose="02020603050405020304" pitchFamily="18" charset="0"/>
                </a:rPr>
                <a:t>.</a:t>
              </a:r>
            </a:p>
          </p:txBody>
        </p:sp>
        <p:sp>
          <p:nvSpPr>
            <p:cNvPr id="48138" name="Rectangle 8">
              <a:extLst>
                <a:ext uri="{FF2B5EF4-FFF2-40B4-BE49-F238E27FC236}">
                  <a16:creationId xmlns:a16="http://schemas.microsoft.com/office/drawing/2014/main" id="{0B0FE994-B991-4DD3-9D38-0B2976EF01E2}"/>
                </a:ext>
              </a:extLst>
            </p:cNvPr>
            <p:cNvSpPr>
              <a:spLocks noChangeArrowheads="1"/>
            </p:cNvSpPr>
            <p:nvPr/>
          </p:nvSpPr>
          <p:spPr bwMode="auto">
            <a:xfrm>
              <a:off x="2652" y="1968"/>
              <a:ext cx="988"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R</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a:t>
              </a:r>
              <a:r>
                <a:rPr kumimoji="1" lang="en-US" altLang="zh-CN">
                  <a:solidFill>
                    <a:srgbClr val="0000FF"/>
                  </a:solidFill>
                  <a:latin typeface="Times New Roman" panose="02020603050405020304" pitchFamily="18" charset="0"/>
                </a:rPr>
                <a:t>R</a:t>
              </a:r>
              <a:r>
                <a:rPr kumimoji="1" lang="en-US" altLang="zh-CN" baseline="-30000">
                  <a:solidFill>
                    <a:srgbClr val="0000FF"/>
                  </a:solidFill>
                  <a:latin typeface="Times New Roman" panose="02020603050405020304" pitchFamily="18" charset="0"/>
                </a:rPr>
                <a:t>1</a:t>
              </a:r>
              <a:endParaRPr kumimoji="1" lang="en-US" altLang="zh-CN" b="0">
                <a:solidFill>
                  <a:srgbClr val="0000FF"/>
                </a:solidFill>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en-US" altLang="zh-CN">
                  <a:latin typeface="Times New Roman" panose="02020603050405020304" pitchFamily="18" charset="0"/>
                </a:rPr>
                <a:t>.</a:t>
              </a:r>
            </a:p>
          </p:txBody>
        </p:sp>
        <p:sp>
          <p:nvSpPr>
            <p:cNvPr id="48139" name="Rectangle 9">
              <a:extLst>
                <a:ext uri="{FF2B5EF4-FFF2-40B4-BE49-F238E27FC236}">
                  <a16:creationId xmlns:a16="http://schemas.microsoft.com/office/drawing/2014/main" id="{0ED3251A-AE89-41B2-9E37-317BE7CBA0CA}"/>
                </a:ext>
              </a:extLst>
            </p:cNvPr>
            <p:cNvSpPr>
              <a:spLocks noChangeArrowheads="1"/>
            </p:cNvSpPr>
            <p:nvPr/>
          </p:nvSpPr>
          <p:spPr bwMode="auto">
            <a:xfrm>
              <a:off x="1941" y="1570"/>
              <a:ext cx="135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t>T1              T2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96835">
                                            <p:txEl>
                                              <p:pRg st="5" end="5"/>
                                            </p:txEl>
                                          </p:spTgt>
                                        </p:tgtEl>
                                        <p:attrNameLst>
                                          <p:attrName>style.visibility</p:attrName>
                                        </p:attrNameLst>
                                      </p:cBhvr>
                                      <p:to>
                                        <p:strVal val="visible"/>
                                      </p:to>
                                    </p:set>
                                    <p:anim calcmode="lin" valueType="num">
                                      <p:cBhvr additive="base">
                                        <p:cTn id="7" dur="500" fill="hold"/>
                                        <p:tgtEl>
                                          <p:spTgt spid="22968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683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96835">
                                            <p:txEl>
                                              <p:pRg st="6" end="6"/>
                                            </p:txEl>
                                          </p:spTgt>
                                        </p:tgtEl>
                                        <p:attrNameLst>
                                          <p:attrName>style.visibility</p:attrName>
                                        </p:attrNameLst>
                                      </p:cBhvr>
                                      <p:to>
                                        <p:strVal val="visible"/>
                                      </p:to>
                                    </p:set>
                                    <p:anim calcmode="lin" valueType="num">
                                      <p:cBhvr additive="base">
                                        <p:cTn id="11" dur="500" fill="hold"/>
                                        <p:tgtEl>
                                          <p:spTgt spid="229683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9683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96835">
                                            <p:txEl>
                                              <p:pRg st="7" end="7"/>
                                            </p:txEl>
                                          </p:spTgt>
                                        </p:tgtEl>
                                        <p:attrNameLst>
                                          <p:attrName>style.visibility</p:attrName>
                                        </p:attrNameLst>
                                      </p:cBhvr>
                                      <p:to>
                                        <p:strVal val="visible"/>
                                      </p:to>
                                    </p:set>
                                    <p:anim calcmode="lin" valueType="num">
                                      <p:cBhvr additive="base">
                                        <p:cTn id="15" dur="500" fill="hold"/>
                                        <p:tgtEl>
                                          <p:spTgt spid="229683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9683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96835">
                                            <p:txEl>
                                              <p:pRg st="8" end="8"/>
                                            </p:txEl>
                                          </p:spTgt>
                                        </p:tgtEl>
                                        <p:attrNameLst>
                                          <p:attrName>style.visibility</p:attrName>
                                        </p:attrNameLst>
                                      </p:cBhvr>
                                      <p:to>
                                        <p:strVal val="visible"/>
                                      </p:to>
                                    </p:set>
                                    <p:anim calcmode="lin" valueType="num">
                                      <p:cBhvr additive="base">
                                        <p:cTn id="19" dur="500" fill="hold"/>
                                        <p:tgtEl>
                                          <p:spTgt spid="229683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968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DA3960E9-AF43-40F4-87F6-C47F4033050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65F9028-F401-43BE-9524-CAC66C0EC43A}" type="slidenum">
              <a:rPr lang="zh-CN" altLang="en-US" sz="2000"/>
              <a:pPr/>
              <a:t>4</a:t>
            </a:fld>
            <a:endParaRPr lang="en-US" altLang="zh-CN" sz="2000"/>
          </a:p>
        </p:txBody>
      </p:sp>
      <p:sp>
        <p:nvSpPr>
          <p:cNvPr id="8195" name="日期占位符 4">
            <a:extLst>
              <a:ext uri="{FF2B5EF4-FFF2-40B4-BE49-F238E27FC236}">
                <a16:creationId xmlns:a16="http://schemas.microsoft.com/office/drawing/2014/main" id="{CD2DB483-2D84-4D70-A2E1-22B982AF7AE5}"/>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F67AB47-499B-4915-A5AD-F25ADF9F3F38}" type="datetime1">
              <a:rPr lang="zh-CN" altLang="en-US" sz="1800" smtClean="0"/>
              <a:pPr/>
              <a:t>2023/5/9</a:t>
            </a:fld>
            <a:endParaRPr lang="en-US" altLang="zh-CN" sz="1000"/>
          </a:p>
        </p:txBody>
      </p:sp>
      <p:sp>
        <p:nvSpPr>
          <p:cNvPr id="2224130" name="Rectangle 2">
            <a:extLst>
              <a:ext uri="{FF2B5EF4-FFF2-40B4-BE49-F238E27FC236}">
                <a16:creationId xmlns:a16="http://schemas.microsoft.com/office/drawing/2014/main" id="{17B65741-F89B-4F89-B28B-73055627CC56}"/>
              </a:ext>
            </a:extLst>
          </p:cNvPr>
          <p:cNvSpPr>
            <a:spLocks noGrp="1" noChangeArrowheads="1"/>
          </p:cNvSpPr>
          <p:nvPr>
            <p:ph type="title"/>
          </p:nvPr>
        </p:nvSpPr>
        <p:spPr/>
        <p:txBody>
          <a:bodyPr/>
          <a:lstStyle/>
          <a:p>
            <a:pPr>
              <a:defRPr/>
            </a:pPr>
            <a:r>
              <a:rPr lang="zh-CN" altLang="en-US" sz="4700"/>
              <a:t>第</a:t>
            </a:r>
            <a:r>
              <a:rPr lang="en-US" altLang="zh-CN" sz="4700" dirty="0"/>
              <a:t>9</a:t>
            </a:r>
            <a:r>
              <a:rPr lang="zh-CN" altLang="en-US" sz="4700"/>
              <a:t>章 </a:t>
            </a:r>
            <a:r>
              <a:rPr lang="zh-CN" altLang="en-US">
                <a:latin typeface="宋体" pitchFamily="2" charset="-122"/>
              </a:rPr>
              <a:t>并发控制</a:t>
            </a:r>
          </a:p>
        </p:txBody>
      </p:sp>
      <p:sp>
        <p:nvSpPr>
          <p:cNvPr id="2224131" name="Rectangle 3">
            <a:extLst>
              <a:ext uri="{FF2B5EF4-FFF2-40B4-BE49-F238E27FC236}">
                <a16:creationId xmlns:a16="http://schemas.microsoft.com/office/drawing/2014/main" id="{330485D2-6216-4F97-9FA0-23CBBC6354D4}"/>
              </a:ext>
            </a:extLst>
          </p:cNvPr>
          <p:cNvSpPr>
            <a:spLocks noGrp="1" noChangeArrowheads="1"/>
          </p:cNvSpPr>
          <p:nvPr>
            <p:ph type="body" idx="1"/>
          </p:nvPr>
        </p:nvSpPr>
        <p:spPr>
          <a:xfrm>
            <a:off x="650875" y="1143000"/>
            <a:ext cx="8820150" cy="5283200"/>
          </a:xfrm>
        </p:spPr>
        <p:txBody>
          <a:bodyPr/>
          <a:lstStyle/>
          <a:p>
            <a:pPr marL="342900" indent="-342900" defTabSz="914400">
              <a:lnSpc>
                <a:spcPct val="95000"/>
              </a:lnSpc>
              <a:spcBef>
                <a:spcPct val="0"/>
              </a:spcBef>
            </a:pPr>
            <a:r>
              <a:rPr lang="zh-CN" altLang="en-US"/>
              <a:t>事务并发执行带来的问题</a:t>
            </a:r>
          </a:p>
          <a:p>
            <a:pPr marL="742950" lvl="1" indent="-285750" defTabSz="914400">
              <a:lnSpc>
                <a:spcPct val="95000"/>
              </a:lnSpc>
              <a:spcBef>
                <a:spcPct val="0"/>
              </a:spcBef>
            </a:pPr>
            <a:r>
              <a:rPr lang="zh-CN" altLang="en-US"/>
              <a:t>可能会存取和存储不正确的数据，破坏事务的隔离性和数据库的一致性</a:t>
            </a:r>
          </a:p>
          <a:p>
            <a:pPr marL="742950" lvl="1" indent="-285750" defTabSz="914400">
              <a:lnSpc>
                <a:spcPct val="95000"/>
              </a:lnSpc>
              <a:spcBef>
                <a:spcPct val="0"/>
              </a:spcBef>
            </a:pPr>
            <a:r>
              <a:rPr lang="en-US" altLang="zh-CN"/>
              <a:t>DBMS</a:t>
            </a:r>
            <a:r>
              <a:rPr lang="zh-CN" altLang="en-US"/>
              <a:t>必须提供并发控制机制</a:t>
            </a:r>
            <a:endParaRPr lang="en-US" altLang="zh-CN"/>
          </a:p>
          <a:p>
            <a:pPr marL="342900" indent="-342900" defTabSz="914400">
              <a:lnSpc>
                <a:spcPct val="95000"/>
              </a:lnSpc>
              <a:spcBef>
                <a:spcPct val="0"/>
              </a:spcBef>
            </a:pPr>
            <a:r>
              <a:rPr lang="en-US" altLang="zh-CN"/>
              <a:t>9.1	并发事务运行存在的异常问题</a:t>
            </a:r>
          </a:p>
          <a:p>
            <a:pPr marL="342900" indent="-342900" defTabSz="914400">
              <a:lnSpc>
                <a:spcPct val="95000"/>
              </a:lnSpc>
              <a:spcBef>
                <a:spcPct val="0"/>
              </a:spcBef>
            </a:pPr>
            <a:r>
              <a:rPr lang="en-US" altLang="zh-CN"/>
              <a:t>9.2	并发调度的可串行性</a:t>
            </a:r>
          </a:p>
          <a:p>
            <a:pPr marL="342900" indent="-342900" defTabSz="914400">
              <a:lnSpc>
                <a:spcPct val="95000"/>
              </a:lnSpc>
              <a:spcBef>
                <a:spcPct val="0"/>
              </a:spcBef>
            </a:pPr>
            <a:r>
              <a:rPr lang="en-US" altLang="zh-CN"/>
              <a:t>9.3	基于封锁的并发控制技术</a:t>
            </a:r>
          </a:p>
          <a:p>
            <a:pPr marL="342900" indent="-342900" defTabSz="914400">
              <a:lnSpc>
                <a:spcPct val="95000"/>
              </a:lnSpc>
              <a:spcBef>
                <a:spcPct val="0"/>
              </a:spcBef>
            </a:pPr>
            <a:r>
              <a:rPr lang="en-US" altLang="zh-CN"/>
              <a:t>9.4	多粒度封锁</a:t>
            </a:r>
          </a:p>
          <a:p>
            <a:pPr marL="342900" indent="-342900" defTabSz="914400">
              <a:lnSpc>
                <a:spcPct val="95000"/>
              </a:lnSpc>
              <a:spcBef>
                <a:spcPct val="0"/>
              </a:spcBef>
            </a:pPr>
            <a:r>
              <a:rPr lang="en-US" altLang="zh-CN">
                <a:solidFill>
                  <a:srgbClr val="666699"/>
                </a:solidFill>
              </a:rPr>
              <a:t>9.5	基于时间戳协议的并发控制</a:t>
            </a:r>
          </a:p>
          <a:p>
            <a:pPr marL="342900" indent="-342900" defTabSz="914400">
              <a:lnSpc>
                <a:spcPct val="95000"/>
              </a:lnSpc>
              <a:spcBef>
                <a:spcPct val="0"/>
              </a:spcBef>
            </a:pPr>
            <a:r>
              <a:rPr lang="en-US" altLang="zh-CN">
                <a:solidFill>
                  <a:srgbClr val="666699"/>
                </a:solidFill>
              </a:rPr>
              <a:t>9.6	基于有效性确认的并发控制</a:t>
            </a:r>
          </a:p>
          <a:p>
            <a:pPr marL="342900" indent="-342900" defTabSz="914400">
              <a:lnSpc>
                <a:spcPct val="95000"/>
              </a:lnSpc>
              <a:spcBef>
                <a:spcPct val="0"/>
              </a:spcBef>
            </a:pPr>
            <a:r>
              <a:rPr lang="en-US" altLang="zh-CN">
                <a:solidFill>
                  <a:schemeClr val="accent1"/>
                </a:solidFill>
              </a:rPr>
              <a:t>9.7	插入与删除操作对并发控制的影响</a:t>
            </a:r>
          </a:p>
          <a:p>
            <a:pPr marL="342900" indent="-342900" defTabSz="914400">
              <a:lnSpc>
                <a:spcPct val="95000"/>
              </a:lnSpc>
              <a:spcBef>
                <a:spcPct val="0"/>
              </a:spcBef>
            </a:pPr>
            <a:r>
              <a:rPr lang="en-US" altLang="zh-CN"/>
              <a:t>9.8	SQL Server中的并发控制</a:t>
            </a:r>
          </a:p>
          <a:p>
            <a:pPr marL="342900" indent="-342900" defTabSz="914400">
              <a:lnSpc>
                <a:spcPct val="95000"/>
              </a:lnSpc>
              <a:spcBef>
                <a:spcPct val="0"/>
              </a:spcBef>
            </a:pPr>
            <a:r>
              <a:rPr lang="en-US" altLang="zh-CN"/>
              <a:t>9.9	小结</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24131">
                                            <p:txEl>
                                              <p:pRg st="3" end="3"/>
                                            </p:txEl>
                                          </p:spTgt>
                                        </p:tgtEl>
                                        <p:attrNameLst>
                                          <p:attrName>style.visibility</p:attrName>
                                        </p:attrNameLst>
                                      </p:cBhvr>
                                      <p:to>
                                        <p:strVal val="visible"/>
                                      </p:to>
                                    </p:set>
                                    <p:animEffect transition="in" filter="wipe(up)">
                                      <p:cBhvr>
                                        <p:cTn id="7" dur="1000"/>
                                        <p:tgtEl>
                                          <p:spTgt spid="2224131">
                                            <p:txEl>
                                              <p:pRg st="3" end="3"/>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24131">
                                            <p:txEl>
                                              <p:pRg st="4" end="4"/>
                                            </p:txEl>
                                          </p:spTgt>
                                        </p:tgtEl>
                                        <p:attrNameLst>
                                          <p:attrName>style.visibility</p:attrName>
                                        </p:attrNameLst>
                                      </p:cBhvr>
                                      <p:to>
                                        <p:strVal val="visible"/>
                                      </p:to>
                                    </p:set>
                                    <p:animEffect transition="in" filter="wipe(up)">
                                      <p:cBhvr>
                                        <p:cTn id="11" dur="1000"/>
                                        <p:tgtEl>
                                          <p:spTgt spid="2224131">
                                            <p:txEl>
                                              <p:pRg st="4" end="4"/>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224131">
                                            <p:txEl>
                                              <p:pRg st="5" end="5"/>
                                            </p:txEl>
                                          </p:spTgt>
                                        </p:tgtEl>
                                        <p:attrNameLst>
                                          <p:attrName>style.visibility</p:attrName>
                                        </p:attrNameLst>
                                      </p:cBhvr>
                                      <p:to>
                                        <p:strVal val="visible"/>
                                      </p:to>
                                    </p:set>
                                    <p:animEffect transition="in" filter="wipe(up)">
                                      <p:cBhvr>
                                        <p:cTn id="15" dur="1000"/>
                                        <p:tgtEl>
                                          <p:spTgt spid="2224131">
                                            <p:txEl>
                                              <p:pRg st="5" end="5"/>
                                            </p:txEl>
                                          </p:spTgt>
                                        </p:tgtEl>
                                      </p:cBhvr>
                                    </p:animEffect>
                                  </p:childTnLst>
                                </p:cTn>
                              </p:par>
                            </p:childTnLst>
                          </p:cTn>
                        </p:par>
                        <p:par>
                          <p:cTn id="16" fill="hold" nodeType="afterGroup">
                            <p:stCondLst>
                              <p:cond delay="3000"/>
                            </p:stCondLst>
                            <p:childTnLst>
                              <p:par>
                                <p:cTn id="17" presetID="22" presetClass="entr" presetSubtype="1" fill="hold" nodeType="afterEffect">
                                  <p:stCondLst>
                                    <p:cond delay="0"/>
                                  </p:stCondLst>
                                  <p:childTnLst>
                                    <p:set>
                                      <p:cBhvr>
                                        <p:cTn id="18" dur="1" fill="hold">
                                          <p:stCondLst>
                                            <p:cond delay="0"/>
                                          </p:stCondLst>
                                        </p:cTn>
                                        <p:tgtEl>
                                          <p:spTgt spid="2224131">
                                            <p:txEl>
                                              <p:pRg st="6" end="6"/>
                                            </p:txEl>
                                          </p:spTgt>
                                        </p:tgtEl>
                                        <p:attrNameLst>
                                          <p:attrName>style.visibility</p:attrName>
                                        </p:attrNameLst>
                                      </p:cBhvr>
                                      <p:to>
                                        <p:strVal val="visible"/>
                                      </p:to>
                                    </p:set>
                                    <p:animEffect transition="in" filter="wipe(up)">
                                      <p:cBhvr>
                                        <p:cTn id="19" dur="1000"/>
                                        <p:tgtEl>
                                          <p:spTgt spid="2224131">
                                            <p:txEl>
                                              <p:pRg st="6" end="6"/>
                                            </p:txEl>
                                          </p:spTgt>
                                        </p:tgtEl>
                                      </p:cBhvr>
                                    </p:animEffect>
                                  </p:childTnLst>
                                </p:cTn>
                              </p:par>
                            </p:childTnLst>
                          </p:cTn>
                        </p:par>
                        <p:par>
                          <p:cTn id="20" fill="hold" nodeType="afterGroup">
                            <p:stCondLst>
                              <p:cond delay="4000"/>
                            </p:stCondLst>
                            <p:childTnLst>
                              <p:par>
                                <p:cTn id="21" presetID="22" presetClass="entr" presetSubtype="1" fill="hold" nodeType="afterEffect">
                                  <p:stCondLst>
                                    <p:cond delay="0"/>
                                  </p:stCondLst>
                                  <p:childTnLst>
                                    <p:set>
                                      <p:cBhvr>
                                        <p:cTn id="22" dur="1" fill="hold">
                                          <p:stCondLst>
                                            <p:cond delay="0"/>
                                          </p:stCondLst>
                                        </p:cTn>
                                        <p:tgtEl>
                                          <p:spTgt spid="2224131">
                                            <p:txEl>
                                              <p:pRg st="7" end="7"/>
                                            </p:txEl>
                                          </p:spTgt>
                                        </p:tgtEl>
                                        <p:attrNameLst>
                                          <p:attrName>style.visibility</p:attrName>
                                        </p:attrNameLst>
                                      </p:cBhvr>
                                      <p:to>
                                        <p:strVal val="visible"/>
                                      </p:to>
                                    </p:set>
                                    <p:animEffect transition="in" filter="wipe(up)">
                                      <p:cBhvr>
                                        <p:cTn id="23" dur="1000"/>
                                        <p:tgtEl>
                                          <p:spTgt spid="2224131">
                                            <p:txEl>
                                              <p:pRg st="7" end="7"/>
                                            </p:txEl>
                                          </p:spTgt>
                                        </p:tgtEl>
                                      </p:cBhvr>
                                    </p:animEffect>
                                  </p:childTnLst>
                                </p:cTn>
                              </p:par>
                            </p:childTnLst>
                          </p:cTn>
                        </p:par>
                        <p:par>
                          <p:cTn id="24" fill="hold" nodeType="afterGroup">
                            <p:stCondLst>
                              <p:cond delay="5000"/>
                            </p:stCondLst>
                            <p:childTnLst>
                              <p:par>
                                <p:cTn id="25" presetID="22" presetClass="entr" presetSubtype="1" fill="hold" nodeType="afterEffect">
                                  <p:stCondLst>
                                    <p:cond delay="0"/>
                                  </p:stCondLst>
                                  <p:childTnLst>
                                    <p:set>
                                      <p:cBhvr>
                                        <p:cTn id="26" dur="1" fill="hold">
                                          <p:stCondLst>
                                            <p:cond delay="0"/>
                                          </p:stCondLst>
                                        </p:cTn>
                                        <p:tgtEl>
                                          <p:spTgt spid="2224131">
                                            <p:txEl>
                                              <p:pRg st="8" end="8"/>
                                            </p:txEl>
                                          </p:spTgt>
                                        </p:tgtEl>
                                        <p:attrNameLst>
                                          <p:attrName>style.visibility</p:attrName>
                                        </p:attrNameLst>
                                      </p:cBhvr>
                                      <p:to>
                                        <p:strVal val="visible"/>
                                      </p:to>
                                    </p:set>
                                    <p:animEffect transition="in" filter="wipe(up)">
                                      <p:cBhvr>
                                        <p:cTn id="27" dur="1000"/>
                                        <p:tgtEl>
                                          <p:spTgt spid="2224131">
                                            <p:txEl>
                                              <p:pRg st="8" end="8"/>
                                            </p:txEl>
                                          </p:spTgt>
                                        </p:tgtEl>
                                      </p:cBhvr>
                                    </p:animEffect>
                                  </p:childTnLst>
                                </p:cTn>
                              </p:par>
                            </p:childTnLst>
                          </p:cTn>
                        </p:par>
                        <p:par>
                          <p:cTn id="28" fill="hold" nodeType="afterGroup">
                            <p:stCondLst>
                              <p:cond delay="6000"/>
                            </p:stCondLst>
                            <p:childTnLst>
                              <p:par>
                                <p:cTn id="29" presetID="22" presetClass="entr" presetSubtype="1" fill="hold" nodeType="afterEffect">
                                  <p:stCondLst>
                                    <p:cond delay="0"/>
                                  </p:stCondLst>
                                  <p:childTnLst>
                                    <p:set>
                                      <p:cBhvr>
                                        <p:cTn id="30" dur="1" fill="hold">
                                          <p:stCondLst>
                                            <p:cond delay="0"/>
                                          </p:stCondLst>
                                        </p:cTn>
                                        <p:tgtEl>
                                          <p:spTgt spid="2224131">
                                            <p:txEl>
                                              <p:pRg st="9" end="9"/>
                                            </p:txEl>
                                          </p:spTgt>
                                        </p:tgtEl>
                                        <p:attrNameLst>
                                          <p:attrName>style.visibility</p:attrName>
                                        </p:attrNameLst>
                                      </p:cBhvr>
                                      <p:to>
                                        <p:strVal val="visible"/>
                                      </p:to>
                                    </p:set>
                                    <p:animEffect transition="in" filter="wipe(up)">
                                      <p:cBhvr>
                                        <p:cTn id="31" dur="1000"/>
                                        <p:tgtEl>
                                          <p:spTgt spid="2224131">
                                            <p:txEl>
                                              <p:pRg st="9" end="9"/>
                                            </p:txEl>
                                          </p:spTgt>
                                        </p:tgtEl>
                                      </p:cBhvr>
                                    </p:animEffect>
                                  </p:childTnLst>
                                </p:cTn>
                              </p:par>
                            </p:childTnLst>
                          </p:cTn>
                        </p:par>
                        <p:par>
                          <p:cTn id="32" fill="hold" nodeType="afterGroup">
                            <p:stCondLst>
                              <p:cond delay="7000"/>
                            </p:stCondLst>
                            <p:childTnLst>
                              <p:par>
                                <p:cTn id="33" presetID="22" presetClass="entr" presetSubtype="1" fill="hold" nodeType="afterEffect">
                                  <p:stCondLst>
                                    <p:cond delay="0"/>
                                  </p:stCondLst>
                                  <p:childTnLst>
                                    <p:set>
                                      <p:cBhvr>
                                        <p:cTn id="34" dur="1" fill="hold">
                                          <p:stCondLst>
                                            <p:cond delay="0"/>
                                          </p:stCondLst>
                                        </p:cTn>
                                        <p:tgtEl>
                                          <p:spTgt spid="2224131">
                                            <p:txEl>
                                              <p:pRg st="10" end="10"/>
                                            </p:txEl>
                                          </p:spTgt>
                                        </p:tgtEl>
                                        <p:attrNameLst>
                                          <p:attrName>style.visibility</p:attrName>
                                        </p:attrNameLst>
                                      </p:cBhvr>
                                      <p:to>
                                        <p:strVal val="visible"/>
                                      </p:to>
                                    </p:set>
                                    <p:animEffect transition="in" filter="wipe(up)">
                                      <p:cBhvr>
                                        <p:cTn id="35" dur="1000"/>
                                        <p:tgtEl>
                                          <p:spTgt spid="2224131">
                                            <p:txEl>
                                              <p:pRg st="10" end="10"/>
                                            </p:txEl>
                                          </p:spTgt>
                                        </p:tgtEl>
                                      </p:cBhvr>
                                    </p:animEffect>
                                  </p:childTnLst>
                                </p:cTn>
                              </p:par>
                            </p:childTnLst>
                          </p:cTn>
                        </p:par>
                        <p:par>
                          <p:cTn id="36" fill="hold" nodeType="afterGroup">
                            <p:stCondLst>
                              <p:cond delay="8000"/>
                            </p:stCondLst>
                            <p:childTnLst>
                              <p:par>
                                <p:cTn id="37" presetID="22" presetClass="entr" presetSubtype="1" fill="hold" nodeType="afterEffect">
                                  <p:stCondLst>
                                    <p:cond delay="0"/>
                                  </p:stCondLst>
                                  <p:childTnLst>
                                    <p:set>
                                      <p:cBhvr>
                                        <p:cTn id="38" dur="1" fill="hold">
                                          <p:stCondLst>
                                            <p:cond delay="0"/>
                                          </p:stCondLst>
                                        </p:cTn>
                                        <p:tgtEl>
                                          <p:spTgt spid="2224131">
                                            <p:txEl>
                                              <p:pRg st="11" end="11"/>
                                            </p:txEl>
                                          </p:spTgt>
                                        </p:tgtEl>
                                        <p:attrNameLst>
                                          <p:attrName>style.visibility</p:attrName>
                                        </p:attrNameLst>
                                      </p:cBhvr>
                                      <p:to>
                                        <p:strVal val="visible"/>
                                      </p:to>
                                    </p:set>
                                    <p:animEffect transition="in" filter="wipe(up)">
                                      <p:cBhvr>
                                        <p:cTn id="39" dur="1000"/>
                                        <p:tgtEl>
                                          <p:spTgt spid="222413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8835642F-F913-4789-B0AA-1E0EE71B0E0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C3BB854-A596-465F-A5BE-A4A06B737492}" type="slidenum">
              <a:rPr lang="zh-CN" altLang="en-US" sz="2000"/>
              <a:pPr/>
              <a:t>40</a:t>
            </a:fld>
            <a:endParaRPr lang="en-US" altLang="zh-CN" sz="2000"/>
          </a:p>
        </p:txBody>
      </p:sp>
      <p:sp>
        <p:nvSpPr>
          <p:cNvPr id="50179" name="日期占位符 4">
            <a:extLst>
              <a:ext uri="{FF2B5EF4-FFF2-40B4-BE49-F238E27FC236}">
                <a16:creationId xmlns:a16="http://schemas.microsoft.com/office/drawing/2014/main" id="{52CAD961-EFDD-42A9-85F0-DED57BE2D76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16920C4-ADE3-454F-B3B8-67EE150B0104}" type="datetime1">
              <a:rPr lang="zh-CN" altLang="en-US" sz="1800" smtClean="0"/>
              <a:pPr/>
              <a:t>2023/5/9</a:t>
            </a:fld>
            <a:endParaRPr lang="en-US" altLang="zh-CN" sz="1000"/>
          </a:p>
        </p:txBody>
      </p:sp>
      <p:sp>
        <p:nvSpPr>
          <p:cNvPr id="2268162" name="Rectangle 2">
            <a:extLst>
              <a:ext uri="{FF2B5EF4-FFF2-40B4-BE49-F238E27FC236}">
                <a16:creationId xmlns:a16="http://schemas.microsoft.com/office/drawing/2014/main" id="{6DE059DA-63A6-48A1-AC9E-897F506EA603}"/>
              </a:ext>
            </a:extLst>
          </p:cNvPr>
          <p:cNvSpPr>
            <a:spLocks noGrp="1" noChangeArrowheads="1"/>
          </p:cNvSpPr>
          <p:nvPr>
            <p:ph type="title"/>
          </p:nvPr>
        </p:nvSpPr>
        <p:spPr/>
        <p:txBody>
          <a:bodyPr/>
          <a:lstStyle/>
          <a:p>
            <a:pPr>
              <a:defRPr/>
            </a:pPr>
            <a:r>
              <a:rPr lang="en-US" altLang="zh-CN" dirty="0"/>
              <a:t>1.</a:t>
            </a:r>
            <a:r>
              <a:rPr lang="zh-CN" altLang="en-US" dirty="0"/>
              <a:t>预防死锁</a:t>
            </a:r>
          </a:p>
        </p:txBody>
      </p:sp>
      <p:sp>
        <p:nvSpPr>
          <p:cNvPr id="50181" name="Rectangle 3">
            <a:extLst>
              <a:ext uri="{FF2B5EF4-FFF2-40B4-BE49-F238E27FC236}">
                <a16:creationId xmlns:a16="http://schemas.microsoft.com/office/drawing/2014/main" id="{0EDEDB4D-70BA-4A42-BB95-99E309F200C1}"/>
              </a:ext>
            </a:extLst>
          </p:cNvPr>
          <p:cNvSpPr>
            <a:spLocks noGrp="1" noChangeArrowheads="1"/>
          </p:cNvSpPr>
          <p:nvPr>
            <p:ph type="body" idx="1"/>
          </p:nvPr>
        </p:nvSpPr>
        <p:spPr>
          <a:xfrm>
            <a:off x="650875" y="1143000"/>
            <a:ext cx="8820150" cy="5278438"/>
          </a:xfrm>
        </p:spPr>
        <p:txBody>
          <a:bodyPr/>
          <a:lstStyle/>
          <a:p>
            <a:pPr>
              <a:spcBef>
                <a:spcPct val="60000"/>
              </a:spcBef>
            </a:pPr>
            <a:r>
              <a:rPr lang="zh-CN" altLang="en-US"/>
              <a:t>分析产生死锁的原因</a:t>
            </a:r>
          </a:p>
          <a:p>
            <a:pPr lvl="1">
              <a:lnSpc>
                <a:spcPct val="60000"/>
              </a:lnSpc>
              <a:spcBef>
                <a:spcPct val="60000"/>
              </a:spcBef>
            </a:pPr>
            <a:r>
              <a:rPr lang="zh-CN" altLang="en-US"/>
              <a:t>两个或多个事务都已封锁了一些数据对象，</a:t>
            </a:r>
          </a:p>
          <a:p>
            <a:pPr lvl="1">
              <a:lnSpc>
                <a:spcPct val="60000"/>
              </a:lnSpc>
              <a:spcBef>
                <a:spcPct val="60000"/>
              </a:spcBef>
            </a:pPr>
            <a:r>
              <a:rPr lang="zh-CN" altLang="en-US"/>
              <a:t>然后又都请求对已被其他事务封锁的数据对象加锁</a:t>
            </a:r>
          </a:p>
          <a:p>
            <a:pPr lvl="1">
              <a:lnSpc>
                <a:spcPct val="60000"/>
              </a:lnSpc>
              <a:spcBef>
                <a:spcPct val="60000"/>
              </a:spcBef>
            </a:pPr>
            <a:r>
              <a:rPr lang="zh-CN" altLang="en-US"/>
              <a:t>出现死等待。</a:t>
            </a:r>
          </a:p>
          <a:p>
            <a:pPr>
              <a:spcBef>
                <a:spcPct val="60000"/>
              </a:spcBef>
            </a:pPr>
            <a:r>
              <a:rPr lang="zh-CN" altLang="en-US"/>
              <a:t>预防死锁的发生就是要破坏产生死锁的条件</a:t>
            </a:r>
          </a:p>
          <a:p>
            <a:endParaRPr lang="zh-CN" altLang="en-US"/>
          </a:p>
          <a:p>
            <a:r>
              <a:rPr lang="zh-CN" altLang="en-US"/>
              <a:t>预防死锁的方法</a:t>
            </a:r>
          </a:p>
          <a:p>
            <a:pPr lvl="1"/>
            <a:r>
              <a:rPr lang="zh-CN" altLang="en-US"/>
              <a:t> 一次封锁法</a:t>
            </a:r>
          </a:p>
          <a:p>
            <a:pPr lvl="1"/>
            <a:r>
              <a:rPr lang="zh-CN" altLang="en-US"/>
              <a:t> 顺序封锁法</a:t>
            </a:r>
          </a:p>
          <a:p>
            <a:pPr lvl="1"/>
            <a:r>
              <a:rPr lang="zh-CN" altLang="en-US"/>
              <a:t>事务重试法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65203B79-214E-4292-A35B-0ED74882D44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27E8A50-7C18-49DD-9988-8803C0F15210}" type="slidenum">
              <a:rPr lang="zh-CN" altLang="en-US" sz="2000"/>
              <a:pPr/>
              <a:t>41</a:t>
            </a:fld>
            <a:endParaRPr lang="en-US" altLang="zh-CN" sz="2000"/>
          </a:p>
        </p:txBody>
      </p:sp>
      <p:sp>
        <p:nvSpPr>
          <p:cNvPr id="51203" name="日期占位符 4">
            <a:extLst>
              <a:ext uri="{FF2B5EF4-FFF2-40B4-BE49-F238E27FC236}">
                <a16:creationId xmlns:a16="http://schemas.microsoft.com/office/drawing/2014/main" id="{EB9817D7-3015-4A9B-B1F2-DD495FAFA7C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061C6F-B3D2-4674-89AE-1166AF42E965}" type="datetime1">
              <a:rPr lang="zh-CN" altLang="en-US" sz="1800" smtClean="0"/>
              <a:pPr/>
              <a:t>2023/5/9</a:t>
            </a:fld>
            <a:endParaRPr lang="en-US" altLang="zh-CN" sz="1000"/>
          </a:p>
        </p:txBody>
      </p:sp>
      <p:sp>
        <p:nvSpPr>
          <p:cNvPr id="2270210" name="Rectangle 2">
            <a:extLst>
              <a:ext uri="{FF2B5EF4-FFF2-40B4-BE49-F238E27FC236}">
                <a16:creationId xmlns:a16="http://schemas.microsoft.com/office/drawing/2014/main" id="{E3979CE5-065F-4F52-B7E7-2EDDAC5B2818}"/>
              </a:ext>
            </a:extLst>
          </p:cNvPr>
          <p:cNvSpPr>
            <a:spLocks noGrp="1" noChangeArrowheads="1"/>
          </p:cNvSpPr>
          <p:nvPr>
            <p:ph type="title"/>
          </p:nvPr>
        </p:nvSpPr>
        <p:spPr/>
        <p:txBody>
          <a:bodyPr/>
          <a:lstStyle/>
          <a:p>
            <a:pPr>
              <a:defRPr/>
            </a:pPr>
            <a:r>
              <a:rPr lang="zh-CN" altLang="en-US"/>
              <a:t>（</a:t>
            </a:r>
            <a:r>
              <a:rPr lang="en-US" altLang="zh-CN"/>
              <a:t>1</a:t>
            </a:r>
            <a:r>
              <a:rPr lang="zh-CN" altLang="en-US"/>
              <a:t>）一次封锁法</a:t>
            </a:r>
          </a:p>
        </p:txBody>
      </p:sp>
      <p:sp>
        <p:nvSpPr>
          <p:cNvPr id="51205" name="Rectangle 3">
            <a:extLst>
              <a:ext uri="{FF2B5EF4-FFF2-40B4-BE49-F238E27FC236}">
                <a16:creationId xmlns:a16="http://schemas.microsoft.com/office/drawing/2014/main" id="{2739A256-75AA-44A9-997C-6473938EE973}"/>
              </a:ext>
            </a:extLst>
          </p:cNvPr>
          <p:cNvSpPr>
            <a:spLocks noGrp="1" noChangeArrowheads="1"/>
          </p:cNvSpPr>
          <p:nvPr>
            <p:ph type="body" idx="1"/>
          </p:nvPr>
        </p:nvSpPr>
        <p:spPr>
          <a:xfrm>
            <a:off x="704850" y="1268413"/>
            <a:ext cx="8337550" cy="4481512"/>
          </a:xfrm>
        </p:spPr>
        <p:txBody>
          <a:bodyPr/>
          <a:lstStyle/>
          <a:p>
            <a:pPr marL="342900" indent="-342900" defTabSz="914400">
              <a:lnSpc>
                <a:spcPct val="100000"/>
              </a:lnSpc>
              <a:defRPr/>
            </a:pPr>
            <a:r>
              <a:rPr lang="zh-CN" altLang="en-US" dirty="0"/>
              <a:t>解决方法：</a:t>
            </a:r>
            <a:endParaRPr lang="en-US" altLang="zh-CN" dirty="0"/>
          </a:p>
          <a:p>
            <a:pPr marL="733425" lvl="1" indent="-342900" defTabSz="914400">
              <a:lnSpc>
                <a:spcPct val="100000"/>
              </a:lnSpc>
              <a:defRPr/>
            </a:pPr>
            <a:r>
              <a:rPr lang="zh-CN" altLang="en-US" dirty="0"/>
              <a:t>将事务在执行过程中可能要封锁的数据对象全部加锁</a:t>
            </a:r>
          </a:p>
          <a:p>
            <a:pPr marL="342900" indent="-342900" defTabSz="914400">
              <a:lnSpc>
                <a:spcPct val="100000"/>
              </a:lnSpc>
              <a:defRPr/>
            </a:pPr>
            <a:r>
              <a:rPr lang="zh-CN" altLang="en-US" dirty="0"/>
              <a:t>存在的问题</a:t>
            </a:r>
          </a:p>
          <a:p>
            <a:pPr marL="742950" lvl="1" indent="-285750" defTabSz="914400">
              <a:lnSpc>
                <a:spcPct val="100000"/>
              </a:lnSpc>
              <a:defRPr/>
            </a:pPr>
            <a:r>
              <a:rPr lang="zh-CN" altLang="en-US" dirty="0"/>
              <a:t>将以后要用到的全部数据加锁，势必扩大了封锁的范围，从而降低了系统的并发度</a:t>
            </a:r>
          </a:p>
          <a:p>
            <a:pPr marL="742950" lvl="1" indent="-285750" defTabSz="914400">
              <a:lnSpc>
                <a:spcPct val="100000"/>
              </a:lnSpc>
              <a:defRPr/>
            </a:pPr>
            <a:r>
              <a:rPr lang="zh-CN" altLang="en-US" dirty="0"/>
              <a:t>数据库中数据是不断变化的</a:t>
            </a:r>
            <a:r>
              <a:rPr lang="en-US" altLang="zh-CN" dirty="0"/>
              <a:t>,</a:t>
            </a:r>
            <a:r>
              <a:rPr lang="zh-CN" altLang="en-US" dirty="0"/>
              <a:t>原来不要求封锁的数据，在执行过程中可能会变成封锁对象，所以很难事先精确地确定每个事务所要封锁的数据对象</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A3D2E1B4-C288-4643-AED9-4D8DE47840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03B4252-BEFB-4DEA-BFE2-7AD915048155}" type="slidenum">
              <a:rPr lang="zh-CN" altLang="en-US" sz="2000"/>
              <a:pPr/>
              <a:t>42</a:t>
            </a:fld>
            <a:endParaRPr lang="en-US" altLang="zh-CN" sz="2000"/>
          </a:p>
        </p:txBody>
      </p:sp>
      <p:sp>
        <p:nvSpPr>
          <p:cNvPr id="53251" name="日期占位符 4">
            <a:extLst>
              <a:ext uri="{FF2B5EF4-FFF2-40B4-BE49-F238E27FC236}">
                <a16:creationId xmlns:a16="http://schemas.microsoft.com/office/drawing/2014/main" id="{3C0FA0D3-B5B6-4F21-89E0-435508F9009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682344E-C3AF-486A-9ED8-F0B241D8131A}" type="datetime1">
              <a:rPr lang="zh-CN" altLang="en-US" sz="1800" smtClean="0"/>
              <a:pPr/>
              <a:t>2023/5/9</a:t>
            </a:fld>
            <a:endParaRPr lang="en-US" altLang="zh-CN" sz="1000"/>
          </a:p>
        </p:txBody>
      </p:sp>
      <p:sp>
        <p:nvSpPr>
          <p:cNvPr id="2272258" name="Rectangle 2">
            <a:extLst>
              <a:ext uri="{FF2B5EF4-FFF2-40B4-BE49-F238E27FC236}">
                <a16:creationId xmlns:a16="http://schemas.microsoft.com/office/drawing/2014/main" id="{CBC9F3B0-EDF7-4539-A2A2-62473A9671ED}"/>
              </a:ext>
            </a:extLst>
          </p:cNvPr>
          <p:cNvSpPr>
            <a:spLocks noGrp="1" noChangeArrowheads="1"/>
          </p:cNvSpPr>
          <p:nvPr>
            <p:ph type="title"/>
          </p:nvPr>
        </p:nvSpPr>
        <p:spPr/>
        <p:txBody>
          <a:bodyPr/>
          <a:lstStyle/>
          <a:p>
            <a:pPr>
              <a:defRPr/>
            </a:pPr>
            <a:r>
              <a:rPr lang="zh-CN" altLang="en-US"/>
              <a:t>（</a:t>
            </a:r>
            <a:r>
              <a:rPr lang="en-US" altLang="zh-CN"/>
              <a:t>2</a:t>
            </a:r>
            <a:r>
              <a:rPr lang="zh-CN" altLang="en-US"/>
              <a:t>）顺序封锁法</a:t>
            </a:r>
          </a:p>
        </p:txBody>
      </p:sp>
      <p:sp>
        <p:nvSpPr>
          <p:cNvPr id="53253" name="Rectangle 3">
            <a:extLst>
              <a:ext uri="{FF2B5EF4-FFF2-40B4-BE49-F238E27FC236}">
                <a16:creationId xmlns:a16="http://schemas.microsoft.com/office/drawing/2014/main" id="{C996A868-CB5C-45FA-A582-F4D5EAC585F3}"/>
              </a:ext>
            </a:extLst>
          </p:cNvPr>
          <p:cNvSpPr>
            <a:spLocks noGrp="1" noChangeArrowheads="1"/>
          </p:cNvSpPr>
          <p:nvPr>
            <p:ph type="body" idx="1"/>
          </p:nvPr>
        </p:nvSpPr>
        <p:spPr>
          <a:xfrm>
            <a:off x="650875" y="1052513"/>
            <a:ext cx="8820150" cy="5635625"/>
          </a:xfrm>
        </p:spPr>
        <p:txBody>
          <a:bodyPr/>
          <a:lstStyle/>
          <a:p>
            <a:r>
              <a:rPr lang="zh-CN" altLang="en-US"/>
              <a:t>顺序封锁法是预先对数据对象规定一个封锁顺序，所有事务都按这个顺序实行封锁。</a:t>
            </a:r>
          </a:p>
          <a:p>
            <a:r>
              <a:rPr lang="zh-CN" altLang="en-US"/>
              <a:t>顺序封锁法存在的问题</a:t>
            </a:r>
          </a:p>
          <a:p>
            <a:pPr lvl="1"/>
            <a:r>
              <a:rPr lang="zh-CN" altLang="en-US"/>
              <a:t>数据库系统中可封锁的数据对象极其众多，并且随数据的插入、删除等操作而不断地变化，要维护这样极多而且变化的资源的封锁顺序非常困难，成本很高    </a:t>
            </a:r>
            <a:r>
              <a:rPr lang="zh-CN" altLang="en-US">
                <a:solidFill>
                  <a:srgbClr val="0000FF"/>
                </a:solidFill>
              </a:rPr>
              <a:t>维护成本高</a:t>
            </a:r>
          </a:p>
          <a:p>
            <a:pPr lvl="1">
              <a:spcBef>
                <a:spcPct val="40000"/>
              </a:spcBef>
            </a:pPr>
            <a:r>
              <a:rPr lang="zh-CN" altLang="en-US"/>
              <a:t>事务的封锁请求可以随着事务的执行而动态地决定</a:t>
            </a:r>
            <a:r>
              <a:rPr lang="en-US" altLang="zh-CN"/>
              <a:t>,</a:t>
            </a:r>
            <a:r>
              <a:rPr lang="zh-CN" altLang="en-US"/>
              <a:t>很难事先确定每一个事务要封锁哪些对象，因此也就很难按规定的顺序去施加封锁。</a:t>
            </a:r>
            <a:r>
              <a:rPr lang="zh-CN" altLang="en-US">
                <a:solidFill>
                  <a:srgbClr val="0000FF"/>
                </a:solidFill>
              </a:rPr>
              <a:t>难于实现</a:t>
            </a:r>
          </a:p>
          <a:p>
            <a:pPr lvl="1">
              <a:spcBef>
                <a:spcPct val="40000"/>
              </a:spcBef>
              <a:buFontTx/>
              <a:buNone/>
            </a:pPr>
            <a:r>
              <a:rPr lang="zh-CN" altLang="en-US"/>
              <a:t>   例：规定数据对象的封锁顺序为</a:t>
            </a:r>
            <a:r>
              <a:rPr lang="en-US" altLang="zh-CN"/>
              <a:t>A,B,C,D,E</a:t>
            </a:r>
            <a:r>
              <a:rPr lang="zh-CN" altLang="en-US"/>
              <a:t>。事务</a:t>
            </a:r>
            <a:r>
              <a:rPr lang="en-US" altLang="zh-CN"/>
              <a:t>T3</a:t>
            </a:r>
            <a:r>
              <a:rPr lang="zh-CN" altLang="en-US"/>
              <a:t>起初要求封锁数据对象</a:t>
            </a:r>
            <a:r>
              <a:rPr lang="en-US" altLang="zh-CN"/>
              <a:t>B,C,E</a:t>
            </a:r>
            <a:r>
              <a:rPr lang="zh-CN" altLang="en-US"/>
              <a:t>，但当它封锁了</a:t>
            </a:r>
            <a:r>
              <a:rPr lang="en-US" altLang="zh-CN"/>
              <a:t>B,C</a:t>
            </a:r>
            <a:r>
              <a:rPr lang="zh-CN" altLang="en-US"/>
              <a:t>后，才发现还需要封锁</a:t>
            </a:r>
            <a:r>
              <a:rPr lang="en-US" altLang="zh-CN"/>
              <a:t>A</a:t>
            </a:r>
            <a:r>
              <a:rPr lang="zh-CN" altLang="en-US"/>
              <a:t>，这样就破坏了封锁顺序</a:t>
            </a:r>
            <a:r>
              <a:rPr lang="en-US" altLang="zh-CN"/>
              <a:t>.</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35C151B3-E370-436F-B974-8D595C02C45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8A9061C-925C-4FB3-B893-CCC7DDFD5678}" type="slidenum">
              <a:rPr lang="zh-CN" altLang="en-US" sz="2000"/>
              <a:pPr/>
              <a:t>43</a:t>
            </a:fld>
            <a:endParaRPr lang="en-US" altLang="zh-CN" sz="2000"/>
          </a:p>
        </p:txBody>
      </p:sp>
      <p:sp>
        <p:nvSpPr>
          <p:cNvPr id="54275" name="日期占位符 4">
            <a:extLst>
              <a:ext uri="{FF2B5EF4-FFF2-40B4-BE49-F238E27FC236}">
                <a16:creationId xmlns:a16="http://schemas.microsoft.com/office/drawing/2014/main" id="{46FC0FC1-693E-444A-BFF6-F2826187CD2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E0EDC79-D3F8-48D5-82AA-6C748A77CFBF}" type="datetime1">
              <a:rPr lang="zh-CN" altLang="en-US" sz="1800" smtClean="0"/>
              <a:pPr/>
              <a:t>2023/5/9</a:t>
            </a:fld>
            <a:endParaRPr lang="en-US" altLang="zh-CN" sz="1000"/>
          </a:p>
        </p:txBody>
      </p:sp>
      <p:sp>
        <p:nvSpPr>
          <p:cNvPr id="2368514" name="Rectangle 2">
            <a:extLst>
              <a:ext uri="{FF2B5EF4-FFF2-40B4-BE49-F238E27FC236}">
                <a16:creationId xmlns:a16="http://schemas.microsoft.com/office/drawing/2014/main" id="{F1678319-2FBE-444C-8C4E-F0F39F8D32C0}"/>
              </a:ext>
            </a:extLst>
          </p:cNvPr>
          <p:cNvSpPr>
            <a:spLocks noGrp="1" noChangeArrowheads="1"/>
          </p:cNvSpPr>
          <p:nvPr>
            <p:ph type="title"/>
          </p:nvPr>
        </p:nvSpPr>
        <p:spPr/>
        <p:txBody>
          <a:bodyPr/>
          <a:lstStyle/>
          <a:p>
            <a:pPr>
              <a:defRPr/>
            </a:pPr>
            <a:r>
              <a:rPr lang="en-US" altLang="zh-CN" dirty="0"/>
              <a:t>1. </a:t>
            </a:r>
            <a:r>
              <a:rPr lang="zh-CN" altLang="en-US" dirty="0"/>
              <a:t>死锁的预防</a:t>
            </a:r>
          </a:p>
        </p:txBody>
      </p:sp>
      <p:sp>
        <p:nvSpPr>
          <p:cNvPr id="2368515" name="Rectangle 3">
            <a:extLst>
              <a:ext uri="{FF2B5EF4-FFF2-40B4-BE49-F238E27FC236}">
                <a16:creationId xmlns:a16="http://schemas.microsoft.com/office/drawing/2014/main" id="{D68E4679-7163-4083-91F1-DF86FFA22BFD}"/>
              </a:ext>
            </a:extLst>
          </p:cNvPr>
          <p:cNvSpPr>
            <a:spLocks noGrp="1" noChangeArrowheads="1"/>
          </p:cNvSpPr>
          <p:nvPr>
            <p:ph type="body" idx="1"/>
          </p:nvPr>
        </p:nvSpPr>
        <p:spPr>
          <a:xfrm>
            <a:off x="650875" y="1143000"/>
            <a:ext cx="8820150" cy="5041900"/>
          </a:xfrm>
        </p:spPr>
        <p:txBody>
          <a:bodyPr/>
          <a:lstStyle/>
          <a:p>
            <a:pPr>
              <a:spcBef>
                <a:spcPct val="0"/>
              </a:spcBef>
            </a:pPr>
            <a:r>
              <a:rPr lang="en-US" altLang="zh-CN" dirty="0"/>
              <a:t>(3) </a:t>
            </a:r>
            <a:r>
              <a:rPr lang="zh-CN" altLang="en-US" dirty="0"/>
              <a:t>事务重试法</a:t>
            </a:r>
          </a:p>
          <a:p>
            <a:pPr lvl="1">
              <a:spcBef>
                <a:spcPct val="0"/>
              </a:spcBef>
            </a:pPr>
            <a:r>
              <a:rPr lang="zh-CN" altLang="en-US" dirty="0"/>
              <a:t>使用抢占机制和事务回滚</a:t>
            </a:r>
            <a:endParaRPr lang="en-US" altLang="zh-CN" dirty="0"/>
          </a:p>
          <a:p>
            <a:pPr lvl="1">
              <a:spcBef>
                <a:spcPct val="0"/>
              </a:spcBef>
            </a:pPr>
            <a:r>
              <a:rPr lang="zh-CN" altLang="en-US" dirty="0"/>
              <a:t>例如，当事务</a:t>
            </a:r>
            <a:r>
              <a:rPr lang="en-US" altLang="zh-CN" i="1" dirty="0"/>
              <a:t>T2</a:t>
            </a:r>
            <a:r>
              <a:rPr lang="zh-CN" altLang="en-US" dirty="0"/>
              <a:t>申请的锁已被事务</a:t>
            </a:r>
            <a:r>
              <a:rPr lang="en-US" altLang="zh-CN" i="1" dirty="0"/>
              <a:t>T1</a:t>
            </a:r>
            <a:r>
              <a:rPr lang="zh-CN" altLang="en-US" dirty="0"/>
              <a:t>占有时，</a:t>
            </a:r>
            <a:endParaRPr lang="en-US" altLang="zh-CN" dirty="0"/>
          </a:p>
          <a:p>
            <a:pPr lvl="2">
              <a:spcBef>
                <a:spcPct val="0"/>
              </a:spcBef>
            </a:pPr>
            <a:r>
              <a:rPr lang="zh-CN" altLang="en-US" dirty="0"/>
              <a:t>根据事务开始的先后</a:t>
            </a:r>
          </a:p>
          <a:p>
            <a:pPr lvl="2">
              <a:spcBef>
                <a:spcPct val="0"/>
              </a:spcBef>
            </a:pPr>
            <a:r>
              <a:rPr lang="zh-CN" altLang="en-US" dirty="0"/>
              <a:t>将</a:t>
            </a:r>
            <a:r>
              <a:rPr lang="en-US" altLang="zh-CN" i="1" dirty="0"/>
              <a:t>T1</a:t>
            </a:r>
            <a:r>
              <a:rPr lang="zh-CN" altLang="en-US" dirty="0"/>
              <a:t>释放的锁授予</a:t>
            </a:r>
            <a:r>
              <a:rPr lang="en-US" altLang="zh-CN" i="1" dirty="0"/>
              <a:t>T2</a:t>
            </a:r>
            <a:r>
              <a:rPr lang="zh-CN" altLang="en-US" dirty="0"/>
              <a:t>，</a:t>
            </a:r>
          </a:p>
          <a:p>
            <a:pPr lvl="2">
              <a:spcBef>
                <a:spcPct val="0"/>
              </a:spcBef>
            </a:pPr>
            <a:r>
              <a:rPr lang="zh-CN" altLang="en-US" dirty="0"/>
              <a:t>而事务</a:t>
            </a:r>
            <a:r>
              <a:rPr lang="en-US" altLang="zh-CN" i="1" dirty="0"/>
              <a:t>T1</a:t>
            </a:r>
            <a:r>
              <a:rPr lang="zh-CN" altLang="en-US" dirty="0"/>
              <a:t>回滚后自动重试。 </a:t>
            </a:r>
          </a:p>
          <a:p>
            <a:pPr lvl="2">
              <a:spcBef>
                <a:spcPct val="0"/>
              </a:spcBef>
            </a:pPr>
            <a:endParaRPr lang="zh-CN" altLang="en-US" dirty="0"/>
          </a:p>
          <a:p>
            <a:pPr lvl="2">
              <a:spcBef>
                <a:spcPct val="0"/>
              </a:spcBef>
            </a:pPr>
            <a:endParaRPr lang="zh-CN" altLang="en-US" dirty="0"/>
          </a:p>
          <a:p>
            <a:pPr>
              <a:spcBef>
                <a:spcPct val="0"/>
              </a:spcBef>
            </a:pPr>
            <a:r>
              <a:rPr lang="zh-CN" altLang="en-US" dirty="0"/>
              <a:t>结论</a:t>
            </a:r>
          </a:p>
          <a:p>
            <a:pPr lvl="1">
              <a:spcBef>
                <a:spcPct val="0"/>
              </a:spcBef>
            </a:pPr>
            <a:r>
              <a:rPr lang="zh-CN" altLang="en-US" dirty="0"/>
              <a:t>在操作系统中广为采用的预防死锁的策略并不很适合数据库的特点</a:t>
            </a:r>
          </a:p>
          <a:p>
            <a:pPr lvl="1">
              <a:spcBef>
                <a:spcPct val="0"/>
              </a:spcBef>
            </a:pPr>
            <a:r>
              <a:rPr lang="en-US" altLang="zh-CN" dirty="0"/>
              <a:t>DBMS</a:t>
            </a:r>
            <a:r>
              <a:rPr lang="zh-CN" altLang="en-US" dirty="0"/>
              <a:t>在解决死锁的问题上更普遍采用的是诊断并解除死锁的方法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68515">
                                            <p:txEl>
                                              <p:pRg st="8" end="8"/>
                                            </p:txEl>
                                          </p:spTgt>
                                        </p:tgtEl>
                                        <p:attrNameLst>
                                          <p:attrName>style.visibility</p:attrName>
                                        </p:attrNameLst>
                                      </p:cBhvr>
                                      <p:to>
                                        <p:strVal val="visible"/>
                                      </p:to>
                                    </p:set>
                                    <p:anim calcmode="lin" valueType="num">
                                      <p:cBhvr additive="base">
                                        <p:cTn id="7" dur="500" fill="hold"/>
                                        <p:tgtEl>
                                          <p:spTgt spid="2368515">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68515">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68515">
                                            <p:txEl>
                                              <p:pRg st="9" end="9"/>
                                            </p:txEl>
                                          </p:spTgt>
                                        </p:tgtEl>
                                        <p:attrNameLst>
                                          <p:attrName>style.visibility</p:attrName>
                                        </p:attrNameLst>
                                      </p:cBhvr>
                                      <p:to>
                                        <p:strVal val="visible"/>
                                      </p:to>
                                    </p:set>
                                    <p:anim calcmode="lin" valueType="num">
                                      <p:cBhvr additive="base">
                                        <p:cTn id="11" dur="500" fill="hold"/>
                                        <p:tgtEl>
                                          <p:spTgt spid="2368515">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68515">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68515">
                                            <p:txEl>
                                              <p:pRg st="10" end="10"/>
                                            </p:txEl>
                                          </p:spTgt>
                                        </p:tgtEl>
                                        <p:attrNameLst>
                                          <p:attrName>style.visibility</p:attrName>
                                        </p:attrNameLst>
                                      </p:cBhvr>
                                      <p:to>
                                        <p:strVal val="visible"/>
                                      </p:to>
                                    </p:set>
                                    <p:anim calcmode="lin" valueType="num">
                                      <p:cBhvr additive="base">
                                        <p:cTn id="15" dur="500" fill="hold"/>
                                        <p:tgtEl>
                                          <p:spTgt spid="236851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685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8F33C07C-3089-4B90-9843-0D015654150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684EE8-C698-494A-85A6-7284C57A4C3B}" type="slidenum">
              <a:rPr lang="zh-CN" altLang="en-US" sz="2000"/>
              <a:pPr/>
              <a:t>44</a:t>
            </a:fld>
            <a:endParaRPr lang="en-US" altLang="zh-CN" sz="2000"/>
          </a:p>
        </p:txBody>
      </p:sp>
      <p:sp>
        <p:nvSpPr>
          <p:cNvPr id="55299" name="日期占位符 4">
            <a:extLst>
              <a:ext uri="{FF2B5EF4-FFF2-40B4-BE49-F238E27FC236}">
                <a16:creationId xmlns:a16="http://schemas.microsoft.com/office/drawing/2014/main" id="{CCB8A5D8-6004-4D54-B322-579EE983CBC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58494A-6286-418C-90AB-BF471C49A7DF}" type="datetime1">
              <a:rPr lang="zh-CN" altLang="en-US" sz="1800" smtClean="0"/>
              <a:pPr/>
              <a:t>2023/5/9</a:t>
            </a:fld>
            <a:endParaRPr lang="en-US" altLang="zh-CN" sz="1000"/>
          </a:p>
        </p:txBody>
      </p:sp>
      <p:sp>
        <p:nvSpPr>
          <p:cNvPr id="2275330" name="Rectangle 2">
            <a:extLst>
              <a:ext uri="{FF2B5EF4-FFF2-40B4-BE49-F238E27FC236}">
                <a16:creationId xmlns:a16="http://schemas.microsoft.com/office/drawing/2014/main" id="{277E1C42-EBD0-4694-85BF-02DD647491DC}"/>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5301" name="Rectangle 3">
            <a:extLst>
              <a:ext uri="{FF2B5EF4-FFF2-40B4-BE49-F238E27FC236}">
                <a16:creationId xmlns:a16="http://schemas.microsoft.com/office/drawing/2014/main" id="{62D15213-D68D-4471-A675-B65C936D1D12}"/>
              </a:ext>
            </a:extLst>
          </p:cNvPr>
          <p:cNvSpPr>
            <a:spLocks noGrp="1" noChangeArrowheads="1"/>
          </p:cNvSpPr>
          <p:nvPr>
            <p:ph type="body" idx="1"/>
          </p:nvPr>
        </p:nvSpPr>
        <p:spPr>
          <a:xfrm>
            <a:off x="631825" y="1196975"/>
            <a:ext cx="8420100" cy="4203700"/>
          </a:xfrm>
        </p:spPr>
        <p:txBody>
          <a:bodyPr/>
          <a:lstStyle/>
          <a:p>
            <a:r>
              <a:rPr lang="zh-CN" altLang="en-US"/>
              <a:t>允许死锁发生</a:t>
            </a:r>
          </a:p>
          <a:p>
            <a:r>
              <a:rPr lang="zh-CN" altLang="en-US"/>
              <a:t>解除死锁</a:t>
            </a:r>
          </a:p>
          <a:p>
            <a:pPr lvl="1"/>
            <a:r>
              <a:rPr lang="zh-CN" altLang="en-US"/>
              <a:t>由</a:t>
            </a:r>
            <a:r>
              <a:rPr lang="en-US" altLang="zh-CN"/>
              <a:t>DBMS</a:t>
            </a:r>
            <a:r>
              <a:rPr lang="zh-CN" altLang="en-US"/>
              <a:t>的并发控制子系统定期检测系统中是否存在死锁</a:t>
            </a:r>
          </a:p>
          <a:p>
            <a:pPr lvl="1"/>
            <a:r>
              <a:rPr lang="zh-CN" altLang="en-US"/>
              <a:t>一旦检测到死锁，就要设法解除</a:t>
            </a:r>
          </a:p>
          <a:p>
            <a:pPr lvl="2"/>
            <a:r>
              <a:rPr lang="zh-CN" altLang="en-US"/>
              <a:t>选择一个处理死锁代价最小的事务，将其撤消</a:t>
            </a:r>
            <a:r>
              <a:rPr lang="en-US" altLang="zh-CN"/>
              <a:t>,</a:t>
            </a:r>
            <a:r>
              <a:rPr lang="zh-CN" altLang="en-US"/>
              <a:t>释放此事务持有的所有的锁，使其它事务能继续运行下去。</a:t>
            </a:r>
          </a:p>
          <a:p>
            <a:pPr lvl="2"/>
            <a:r>
              <a:rPr lang="zh-CN" altLang="en-US"/>
              <a:t>被撤销的事务需要回滚</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22A33264-9A53-4DF1-A16C-1150C66EF39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D45A8F-F861-4378-9871-5127CA22203F}" type="slidenum">
              <a:rPr lang="zh-CN" altLang="en-US" sz="2000"/>
              <a:pPr/>
              <a:t>45</a:t>
            </a:fld>
            <a:endParaRPr lang="en-US" altLang="zh-CN" sz="2000"/>
          </a:p>
        </p:txBody>
      </p:sp>
      <p:sp>
        <p:nvSpPr>
          <p:cNvPr id="56323" name="日期占位符 4">
            <a:extLst>
              <a:ext uri="{FF2B5EF4-FFF2-40B4-BE49-F238E27FC236}">
                <a16:creationId xmlns:a16="http://schemas.microsoft.com/office/drawing/2014/main" id="{814A27D0-B521-4188-A917-CE9967FB9E2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E2418D3-7C7B-4D96-ADE2-33F92EE71CF9}" type="datetime1">
              <a:rPr lang="zh-CN" altLang="en-US" sz="1800" smtClean="0"/>
              <a:pPr/>
              <a:t>2023/5/9</a:t>
            </a:fld>
            <a:endParaRPr lang="en-US" altLang="zh-CN" sz="1000"/>
          </a:p>
        </p:txBody>
      </p:sp>
      <p:sp>
        <p:nvSpPr>
          <p:cNvPr id="2276354" name="Rectangle 2">
            <a:extLst>
              <a:ext uri="{FF2B5EF4-FFF2-40B4-BE49-F238E27FC236}">
                <a16:creationId xmlns:a16="http://schemas.microsoft.com/office/drawing/2014/main" id="{331F9513-CE79-4D42-A7CC-DB34661B6788}"/>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6325" name="Rectangle 3">
            <a:extLst>
              <a:ext uri="{FF2B5EF4-FFF2-40B4-BE49-F238E27FC236}">
                <a16:creationId xmlns:a16="http://schemas.microsoft.com/office/drawing/2014/main" id="{5E85D435-053C-49C3-98DC-333B8321C136}"/>
              </a:ext>
            </a:extLst>
          </p:cNvPr>
          <p:cNvSpPr>
            <a:spLocks noGrp="1" noChangeArrowheads="1"/>
          </p:cNvSpPr>
          <p:nvPr>
            <p:ph type="body" idx="1"/>
          </p:nvPr>
        </p:nvSpPr>
        <p:spPr>
          <a:xfrm>
            <a:off x="704850" y="1196975"/>
            <a:ext cx="8420100" cy="3968750"/>
          </a:xfrm>
        </p:spPr>
        <p:txBody>
          <a:bodyPr/>
          <a:lstStyle/>
          <a:p>
            <a:pPr marL="342900" indent="-342900" defTabSz="914400"/>
            <a:r>
              <a:rPr lang="en-US" altLang="zh-CN"/>
              <a:t>(1)</a:t>
            </a:r>
            <a:r>
              <a:rPr lang="zh-CN" altLang="en-US"/>
              <a:t>超时法</a:t>
            </a:r>
          </a:p>
          <a:p>
            <a:pPr marL="742950" lvl="1" indent="-285750" defTabSz="914400"/>
            <a:r>
              <a:rPr lang="zh-CN" altLang="en-US"/>
              <a:t>如果一个事务的等待时间超过了规定的时限，就认为发生了死锁</a:t>
            </a:r>
          </a:p>
          <a:p>
            <a:pPr marL="742950" lvl="1" indent="-285750" defTabSz="914400"/>
            <a:r>
              <a:rPr lang="zh-CN" altLang="en-US"/>
              <a:t>优点</a:t>
            </a:r>
          </a:p>
          <a:p>
            <a:pPr marL="1143000" lvl="2" indent="-228600" defTabSz="914400"/>
            <a:r>
              <a:rPr lang="zh-CN" altLang="en-US"/>
              <a:t>实现简单</a:t>
            </a:r>
          </a:p>
          <a:p>
            <a:pPr marL="742950" lvl="1" indent="-285750" defTabSz="914400"/>
            <a:r>
              <a:rPr lang="zh-CN" altLang="en-US"/>
              <a:t>缺点</a:t>
            </a:r>
          </a:p>
          <a:p>
            <a:pPr marL="1143000" lvl="2" indent="-228600" defTabSz="914400"/>
            <a:r>
              <a:rPr lang="zh-CN" altLang="en-US"/>
              <a:t>有可能误判死锁</a:t>
            </a:r>
          </a:p>
          <a:p>
            <a:pPr marL="1143000" lvl="2" indent="-228600" defTabSz="914400"/>
            <a:r>
              <a:rPr lang="zh-CN" altLang="en-US"/>
              <a:t>时限若设置得太长，死锁发生后不能及时发现</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CAD3CB66-5145-4D65-BF7F-A9A716ADFA2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9335A2-D130-44B1-BED4-1C517C575BC9}" type="slidenum">
              <a:rPr lang="zh-CN" altLang="en-US" sz="2000"/>
              <a:pPr/>
              <a:t>46</a:t>
            </a:fld>
            <a:endParaRPr lang="en-US" altLang="zh-CN" sz="2000"/>
          </a:p>
        </p:txBody>
      </p:sp>
      <p:sp>
        <p:nvSpPr>
          <p:cNvPr id="57347" name="日期占位符 4">
            <a:extLst>
              <a:ext uri="{FF2B5EF4-FFF2-40B4-BE49-F238E27FC236}">
                <a16:creationId xmlns:a16="http://schemas.microsoft.com/office/drawing/2014/main" id="{7894E800-95D8-4C20-A55C-6220D70CAF6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5E6BDC1-B040-4FFD-87C6-E999D21D4913}" type="datetime1">
              <a:rPr lang="zh-CN" altLang="en-US" sz="1800" smtClean="0"/>
              <a:pPr/>
              <a:t>2023/5/9</a:t>
            </a:fld>
            <a:endParaRPr lang="en-US" altLang="zh-CN" sz="1000"/>
          </a:p>
        </p:txBody>
      </p:sp>
      <p:sp>
        <p:nvSpPr>
          <p:cNvPr id="2297858" name="Rectangle 2">
            <a:extLst>
              <a:ext uri="{FF2B5EF4-FFF2-40B4-BE49-F238E27FC236}">
                <a16:creationId xmlns:a16="http://schemas.microsoft.com/office/drawing/2014/main" id="{9ABABC65-3AF2-4CF4-BB86-DAC7C8206F23}"/>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7349" name="Rectangle 3">
            <a:extLst>
              <a:ext uri="{FF2B5EF4-FFF2-40B4-BE49-F238E27FC236}">
                <a16:creationId xmlns:a16="http://schemas.microsoft.com/office/drawing/2014/main" id="{DF65FF56-E3B5-451B-A449-F95BF6B6243C}"/>
              </a:ext>
            </a:extLst>
          </p:cNvPr>
          <p:cNvSpPr>
            <a:spLocks noGrp="1" noChangeArrowheads="1"/>
          </p:cNvSpPr>
          <p:nvPr>
            <p:ph type="body" idx="1"/>
          </p:nvPr>
        </p:nvSpPr>
        <p:spPr>
          <a:xfrm>
            <a:off x="704850" y="1196975"/>
            <a:ext cx="8712200" cy="4694238"/>
          </a:xfrm>
        </p:spPr>
        <p:txBody>
          <a:bodyPr/>
          <a:lstStyle/>
          <a:p>
            <a:pPr marL="342900" indent="-342900" defTabSz="914400">
              <a:lnSpc>
                <a:spcPct val="80000"/>
              </a:lnSpc>
            </a:pPr>
            <a:r>
              <a:rPr lang="en-US" altLang="zh-CN"/>
              <a:t>(2)</a:t>
            </a:r>
            <a:r>
              <a:rPr lang="zh-CN" altLang="en-US"/>
              <a:t>事务等待图法</a:t>
            </a:r>
          </a:p>
          <a:p>
            <a:pPr marL="742950" lvl="1" indent="-285750" defTabSz="914400"/>
            <a:r>
              <a:rPr lang="zh-CN" altLang="en-US"/>
              <a:t>用事务等待图动态反映所有事务的等待情况</a:t>
            </a:r>
          </a:p>
          <a:p>
            <a:pPr marL="742950" lvl="1" indent="-285750" defTabSz="914400"/>
            <a:r>
              <a:rPr lang="zh-CN" altLang="en-US"/>
              <a:t>事务等待图是一个有向图</a:t>
            </a:r>
            <a:r>
              <a:rPr lang="en-US" altLang="zh-CN"/>
              <a:t>G=(V</a:t>
            </a:r>
            <a:r>
              <a:rPr lang="zh-CN" altLang="en-US"/>
              <a:t>，</a:t>
            </a:r>
            <a:r>
              <a:rPr lang="en-US" altLang="zh-CN"/>
              <a:t>U)</a:t>
            </a:r>
          </a:p>
          <a:p>
            <a:pPr marL="1143000" lvl="2" indent="-228600" defTabSz="914400"/>
            <a:r>
              <a:rPr lang="en-US" altLang="zh-CN"/>
              <a:t>V</a:t>
            </a:r>
            <a:r>
              <a:rPr lang="zh-CN" altLang="en-US"/>
              <a:t>为结点的集合，每个结点表示正运行的事务</a:t>
            </a:r>
          </a:p>
          <a:p>
            <a:pPr marL="1143000" lvl="2" indent="-228600" defTabSz="914400"/>
            <a:r>
              <a:rPr lang="en-US" altLang="zh-CN"/>
              <a:t>U</a:t>
            </a:r>
            <a:r>
              <a:rPr lang="zh-CN" altLang="en-US"/>
              <a:t>为边的集合，每条边表示事务等待的情况</a:t>
            </a:r>
          </a:p>
          <a:p>
            <a:pPr marL="742950" lvl="1" indent="-285750" defTabSz="914400"/>
            <a:r>
              <a:rPr lang="zh-CN" altLang="en-US"/>
              <a:t>若</a:t>
            </a:r>
            <a:r>
              <a:rPr lang="en-US" altLang="zh-CN"/>
              <a:t>V1</a:t>
            </a:r>
            <a:r>
              <a:rPr lang="zh-CN" altLang="en-US"/>
              <a:t>等待</a:t>
            </a:r>
            <a:r>
              <a:rPr lang="en-US" altLang="zh-CN"/>
              <a:t>V2</a:t>
            </a:r>
            <a:r>
              <a:rPr lang="zh-CN" altLang="en-US"/>
              <a:t>，则</a:t>
            </a:r>
            <a:r>
              <a:rPr lang="en-US" altLang="zh-CN"/>
              <a:t>V1</a:t>
            </a:r>
            <a:r>
              <a:rPr lang="zh-CN" altLang="en-US"/>
              <a:t>，</a:t>
            </a:r>
            <a:r>
              <a:rPr lang="en-US" altLang="zh-CN"/>
              <a:t>V2</a:t>
            </a:r>
            <a:r>
              <a:rPr lang="zh-CN" altLang="en-US"/>
              <a:t>之间画一条有向边，从</a:t>
            </a:r>
            <a:r>
              <a:rPr lang="en-US" altLang="zh-CN"/>
              <a:t>V1</a:t>
            </a:r>
            <a:r>
              <a:rPr lang="zh-CN" altLang="en-US"/>
              <a:t>指向</a:t>
            </a:r>
            <a:r>
              <a:rPr lang="en-US" altLang="zh-CN"/>
              <a:t>V2</a:t>
            </a:r>
          </a:p>
          <a:p>
            <a:pPr marL="742950" lvl="1" indent="-285750" defTabSz="914400"/>
            <a:r>
              <a:rPr lang="zh-CN" altLang="en-US"/>
              <a:t>并发控制子系统周期性地（比如每隔</a:t>
            </a:r>
            <a:r>
              <a:rPr lang="en-US" altLang="zh-CN"/>
              <a:t>1 min</a:t>
            </a:r>
            <a:r>
              <a:rPr lang="zh-CN" altLang="en-US"/>
              <a:t>）检测事务等待图，如果发现图中存在回路，则表示系统中出现了死锁。</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98AD9188-9B23-455C-93B1-DF073E14F20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29AEED-9A98-4A1F-9907-BDAF6BC3AF84}" type="slidenum">
              <a:rPr lang="zh-CN" altLang="en-US" sz="2000"/>
              <a:pPr/>
              <a:t>47</a:t>
            </a:fld>
            <a:endParaRPr lang="en-US" altLang="zh-CN" sz="2000"/>
          </a:p>
        </p:txBody>
      </p:sp>
      <p:sp>
        <p:nvSpPr>
          <p:cNvPr id="58371" name="日期占位符 4">
            <a:extLst>
              <a:ext uri="{FF2B5EF4-FFF2-40B4-BE49-F238E27FC236}">
                <a16:creationId xmlns:a16="http://schemas.microsoft.com/office/drawing/2014/main" id="{12257F4D-B00E-4CE0-A6FA-D334EDD56EF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C3CFD5F-A06A-48B9-AD08-7E53801F7429}" type="datetime1">
              <a:rPr lang="zh-CN" altLang="en-US" sz="1800" smtClean="0"/>
              <a:pPr/>
              <a:t>2023/5/9</a:t>
            </a:fld>
            <a:endParaRPr lang="en-US" altLang="zh-CN" sz="1000"/>
          </a:p>
        </p:txBody>
      </p:sp>
      <p:sp>
        <p:nvSpPr>
          <p:cNvPr id="2343938" name="Rectangle 2">
            <a:extLst>
              <a:ext uri="{FF2B5EF4-FFF2-40B4-BE49-F238E27FC236}">
                <a16:creationId xmlns:a16="http://schemas.microsoft.com/office/drawing/2014/main" id="{4898AD23-CD90-4E2E-BD16-40C046F5BB44}"/>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8373" name="Rectangle 3">
            <a:extLst>
              <a:ext uri="{FF2B5EF4-FFF2-40B4-BE49-F238E27FC236}">
                <a16:creationId xmlns:a16="http://schemas.microsoft.com/office/drawing/2014/main" id="{A5B5467F-0FEF-4BCB-A06B-13B5B175EC3B}"/>
              </a:ext>
            </a:extLst>
          </p:cNvPr>
          <p:cNvSpPr>
            <a:spLocks noGrp="1" noChangeArrowheads="1"/>
          </p:cNvSpPr>
          <p:nvPr>
            <p:ph type="body" idx="1"/>
          </p:nvPr>
        </p:nvSpPr>
        <p:spPr>
          <a:xfrm>
            <a:off x="631825" y="4365625"/>
            <a:ext cx="8712200" cy="2219325"/>
          </a:xfrm>
        </p:spPr>
        <p:txBody>
          <a:bodyPr/>
          <a:lstStyle/>
          <a:p>
            <a:pPr marL="742950" lvl="1" indent="-285750" defTabSz="914400"/>
            <a:r>
              <a:rPr lang="en-US" altLang="zh-CN"/>
              <a:t>图(a)中，事务T1等待T2，T2等待T1，产生了死锁</a:t>
            </a:r>
          </a:p>
          <a:p>
            <a:pPr marL="742950" lvl="1" indent="-285750" defTabSz="914400"/>
            <a:r>
              <a:rPr lang="en-US" altLang="zh-CN"/>
              <a:t>图(b)中，事务T1等待T2，T2等待T3，T3等待T4，T4又等待T1，产生了死锁 </a:t>
            </a:r>
          </a:p>
          <a:p>
            <a:pPr marL="742950" lvl="1" indent="-285750" defTabSz="914400"/>
            <a:r>
              <a:rPr lang="en-US" altLang="zh-CN"/>
              <a:t>图(b)中，事务T3可能还等待T2，在大回路中又有小的回路 </a:t>
            </a:r>
          </a:p>
        </p:txBody>
      </p:sp>
      <p:grpSp>
        <p:nvGrpSpPr>
          <p:cNvPr id="58374" name="Group 4">
            <a:extLst>
              <a:ext uri="{FF2B5EF4-FFF2-40B4-BE49-F238E27FC236}">
                <a16:creationId xmlns:a16="http://schemas.microsoft.com/office/drawing/2014/main" id="{3BC05EAB-9601-4D0D-9F16-A56491C51F01}"/>
              </a:ext>
            </a:extLst>
          </p:cNvPr>
          <p:cNvGrpSpPr>
            <a:grpSpLocks/>
          </p:cNvGrpSpPr>
          <p:nvPr/>
        </p:nvGrpSpPr>
        <p:grpSpPr bwMode="auto">
          <a:xfrm>
            <a:off x="1136650" y="1196975"/>
            <a:ext cx="7272338" cy="3197225"/>
            <a:chOff x="975" y="1162"/>
            <a:chExt cx="3992" cy="1494"/>
          </a:xfrm>
        </p:grpSpPr>
        <p:graphicFrame>
          <p:nvGraphicFramePr>
            <p:cNvPr id="58375" name="Object 5">
              <a:extLst>
                <a:ext uri="{FF2B5EF4-FFF2-40B4-BE49-F238E27FC236}">
                  <a16:creationId xmlns:a16="http://schemas.microsoft.com/office/drawing/2014/main" id="{9FC1145D-197C-49E5-92C8-93BC3A1C75D3}"/>
                </a:ext>
              </a:extLst>
            </p:cNvPr>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58389" name="图片" r:id="rId3" imgW="2245267" imgH="711877" progId="Word.Picture.8">
                    <p:embed/>
                  </p:oleObj>
                </mc:Choice>
                <mc:Fallback>
                  <p:oleObj name="图片" r:id="rId3" imgW="2245267" imgH="711877"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1162"/>
                          <a:ext cx="3992" cy="1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Text Box 6">
              <a:extLst>
                <a:ext uri="{FF2B5EF4-FFF2-40B4-BE49-F238E27FC236}">
                  <a16:creationId xmlns:a16="http://schemas.microsoft.com/office/drawing/2014/main" id="{6957950D-C8F6-49E2-BC3F-E0DAAEC59FE4}"/>
                </a:ext>
              </a:extLst>
            </p:cNvPr>
            <p:cNvSpPr txBox="1">
              <a:spLocks noChangeArrowheads="1"/>
            </p:cNvSpPr>
            <p:nvPr/>
          </p:nvSpPr>
          <p:spPr bwMode="auto">
            <a:xfrm>
              <a:off x="2192" y="2442"/>
              <a:ext cx="942" cy="21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rPr>
                <a:t>事务等待图</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B465113E-E493-4426-BADF-909D31267BD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5468A42-3B7F-4029-86EA-7CD403ABA80D}" type="slidenum">
              <a:rPr lang="zh-CN" altLang="en-US" sz="2000"/>
              <a:pPr/>
              <a:t>48</a:t>
            </a:fld>
            <a:endParaRPr lang="en-US" altLang="zh-CN" sz="2000"/>
          </a:p>
        </p:txBody>
      </p:sp>
      <p:sp>
        <p:nvSpPr>
          <p:cNvPr id="59395" name="日期占位符 4">
            <a:extLst>
              <a:ext uri="{FF2B5EF4-FFF2-40B4-BE49-F238E27FC236}">
                <a16:creationId xmlns:a16="http://schemas.microsoft.com/office/drawing/2014/main" id="{D95DFFDA-BA96-4952-9A3E-8D0357D45BB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FD18308-2CBD-48F1-A393-36CF81C699BA}" type="datetime1">
              <a:rPr lang="zh-CN" altLang="en-US" sz="1800" smtClean="0"/>
              <a:pPr/>
              <a:t>2023/5/9</a:t>
            </a:fld>
            <a:endParaRPr lang="en-US" altLang="zh-CN" sz="1000"/>
          </a:p>
        </p:txBody>
      </p:sp>
      <p:sp>
        <p:nvSpPr>
          <p:cNvPr id="2342914" name="Rectangle 2">
            <a:extLst>
              <a:ext uri="{FF2B5EF4-FFF2-40B4-BE49-F238E27FC236}">
                <a16:creationId xmlns:a16="http://schemas.microsoft.com/office/drawing/2014/main" id="{71B7889C-D27F-4314-AF31-DF88C9880E12}"/>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9397" name="Rectangle 3">
            <a:extLst>
              <a:ext uri="{FF2B5EF4-FFF2-40B4-BE49-F238E27FC236}">
                <a16:creationId xmlns:a16="http://schemas.microsoft.com/office/drawing/2014/main" id="{850CCA0F-9BA7-48FA-833B-93E0E1C7190E}"/>
              </a:ext>
            </a:extLst>
          </p:cNvPr>
          <p:cNvSpPr>
            <a:spLocks noGrp="1" noChangeArrowheads="1"/>
          </p:cNvSpPr>
          <p:nvPr>
            <p:ph type="body" idx="1"/>
          </p:nvPr>
        </p:nvSpPr>
        <p:spPr>
          <a:xfrm>
            <a:off x="704850" y="1196975"/>
            <a:ext cx="8712200" cy="2816225"/>
          </a:xfrm>
        </p:spPr>
        <p:txBody>
          <a:bodyPr/>
          <a:lstStyle/>
          <a:p>
            <a:pPr marL="342900" indent="-342900" defTabSz="914400">
              <a:lnSpc>
                <a:spcPct val="80000"/>
              </a:lnSpc>
            </a:pPr>
            <a:r>
              <a:rPr lang="zh-CN" altLang="en-US"/>
              <a:t>死锁的恢复 </a:t>
            </a:r>
          </a:p>
          <a:p>
            <a:pPr marL="742950" lvl="1" indent="-285750" defTabSz="914400"/>
            <a:r>
              <a:rPr lang="zh-CN" altLang="en-US"/>
              <a:t>解除死锁的方法是回滚一个或多个相关事务 </a:t>
            </a:r>
          </a:p>
          <a:p>
            <a:pPr marL="1143000" lvl="2" indent="-228600" defTabSz="914400"/>
            <a:r>
              <a:rPr lang="zh-CN" altLang="en-US"/>
              <a:t>选择一个处理死锁代价最小的事务，将其撤消</a:t>
            </a:r>
          </a:p>
          <a:p>
            <a:pPr marL="1143000" lvl="2" indent="-228600" defTabSz="914400"/>
            <a:r>
              <a:rPr lang="zh-CN" altLang="en-US"/>
              <a:t>释放此事务持有的所有的锁，使其它事务能继续运行下去</a:t>
            </a:r>
          </a:p>
          <a:p>
            <a:pPr marL="342900" indent="-342900" defTabSz="914400">
              <a:lnSpc>
                <a:spcPct val="80000"/>
              </a:lnSpc>
            </a:pP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4F1C515C-C0E4-4024-9097-6551821025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EEAAE81-311A-4125-A241-9AAAD15B93A7}" type="slidenum">
              <a:rPr lang="zh-CN" altLang="en-US" sz="2000"/>
              <a:pPr/>
              <a:t>49</a:t>
            </a:fld>
            <a:endParaRPr lang="en-US" altLang="zh-CN" sz="2000"/>
          </a:p>
        </p:txBody>
      </p:sp>
      <p:sp>
        <p:nvSpPr>
          <p:cNvPr id="60419" name="日期占位符 4">
            <a:extLst>
              <a:ext uri="{FF2B5EF4-FFF2-40B4-BE49-F238E27FC236}">
                <a16:creationId xmlns:a16="http://schemas.microsoft.com/office/drawing/2014/main" id="{27975C5F-E415-4883-97B8-DCA17752019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62D7C9E-A210-415D-9D67-B86C7788F7EC}" type="datetime1">
              <a:rPr lang="zh-CN" altLang="en-US" sz="1800" smtClean="0"/>
              <a:pPr/>
              <a:t>2023/5/9</a:t>
            </a:fld>
            <a:endParaRPr lang="en-US" altLang="zh-CN" sz="1000"/>
          </a:p>
        </p:txBody>
      </p:sp>
      <p:sp>
        <p:nvSpPr>
          <p:cNvPr id="2301954" name="Rectangle 2">
            <a:extLst>
              <a:ext uri="{FF2B5EF4-FFF2-40B4-BE49-F238E27FC236}">
                <a16:creationId xmlns:a16="http://schemas.microsoft.com/office/drawing/2014/main" id="{A7CB1E1D-97F8-4150-871F-BA5E7BDF8F9C}"/>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0421" name="Rectangle 3">
            <a:extLst>
              <a:ext uri="{FF2B5EF4-FFF2-40B4-BE49-F238E27FC236}">
                <a16:creationId xmlns:a16="http://schemas.microsoft.com/office/drawing/2014/main" id="{55B98076-E1AD-4AA2-AEC7-C13F3DEA4634}"/>
              </a:ext>
            </a:extLst>
          </p:cNvPr>
          <p:cNvSpPr>
            <a:spLocks noGrp="1" noChangeArrowheads="1"/>
          </p:cNvSpPr>
          <p:nvPr>
            <p:ph type="body" idx="1"/>
          </p:nvPr>
        </p:nvSpPr>
        <p:spPr>
          <a:xfrm>
            <a:off x="650875" y="1143000"/>
            <a:ext cx="8820150" cy="5229225"/>
          </a:xfrm>
        </p:spPr>
        <p:txBody>
          <a:bodyPr/>
          <a:lstStyle/>
          <a:p>
            <a:r>
              <a:rPr lang="en-US" altLang="en-US">
                <a:solidFill>
                  <a:srgbClr val="0000FF"/>
                </a:solidFill>
              </a:rPr>
              <a:t>两阶段封锁</a:t>
            </a:r>
            <a:r>
              <a:rPr lang="zh-CN" altLang="en-US">
                <a:solidFill>
                  <a:srgbClr val="0000FF"/>
                </a:solidFill>
              </a:rPr>
              <a:t>协议</a:t>
            </a:r>
            <a:r>
              <a:rPr lang="en-US" altLang="zh-CN"/>
              <a:t>(Two-Phase Locking</a:t>
            </a:r>
            <a:r>
              <a:rPr lang="zh-CN" altLang="en-US"/>
              <a:t>，简称</a:t>
            </a:r>
            <a:r>
              <a:rPr lang="en-US" altLang="zh-CN"/>
              <a:t>2PL)</a:t>
            </a:r>
            <a:r>
              <a:rPr lang="zh-CN" altLang="en-US"/>
              <a:t>是最常用的一种封锁协议</a:t>
            </a:r>
          </a:p>
          <a:p>
            <a:pPr lvl="1"/>
            <a:r>
              <a:rPr lang="zh-CN" altLang="en-US"/>
              <a:t>理论上可以证明使用两段封锁协议产生的是可串行化调度</a:t>
            </a:r>
          </a:p>
          <a:p>
            <a:pPr>
              <a:lnSpc>
                <a:spcPct val="100000"/>
              </a:lnSpc>
            </a:pPr>
            <a:r>
              <a:rPr lang="en-US" altLang="en-US">
                <a:solidFill>
                  <a:srgbClr val="0000FF"/>
                </a:solidFill>
              </a:rPr>
              <a:t>两阶段封锁</a:t>
            </a:r>
            <a:r>
              <a:rPr lang="zh-CN" altLang="en-US">
                <a:solidFill>
                  <a:srgbClr val="0000FF"/>
                </a:solidFill>
              </a:rPr>
              <a:t>协议</a:t>
            </a:r>
            <a:r>
              <a:rPr lang="zh-CN" altLang="en-US"/>
              <a:t>指所有事务必须分两个阶段对数据项加锁和解锁</a:t>
            </a:r>
          </a:p>
          <a:p>
            <a:pPr lvl="1">
              <a:lnSpc>
                <a:spcPct val="100000"/>
              </a:lnSpc>
            </a:pPr>
            <a:r>
              <a:rPr lang="en-US" altLang="zh-CN"/>
              <a:t>1. </a:t>
            </a:r>
            <a:r>
              <a:rPr lang="zh-CN" altLang="en-US"/>
              <a:t>在对任何数据进行读、写操作之前，事务首先要获得对该数据的封锁</a:t>
            </a:r>
          </a:p>
          <a:p>
            <a:pPr lvl="1">
              <a:lnSpc>
                <a:spcPct val="100000"/>
              </a:lnSpc>
            </a:pPr>
            <a:r>
              <a:rPr lang="en-US" altLang="zh-CN"/>
              <a:t>2. </a:t>
            </a:r>
            <a:r>
              <a:rPr lang="zh-CN" altLang="en-US"/>
              <a:t>在释放一个封锁之后</a:t>
            </a:r>
            <a:r>
              <a:rPr lang="en-US" altLang="zh-CN"/>
              <a:t>,</a:t>
            </a:r>
            <a:r>
              <a:rPr lang="zh-CN" altLang="en-US"/>
              <a:t>事务不再获得任何其他封锁</a:t>
            </a:r>
          </a:p>
          <a:p>
            <a:pPr lvl="1">
              <a:lnSpc>
                <a:spcPct val="100000"/>
              </a:lnSpc>
              <a:buFontTx/>
              <a:buNone/>
            </a:pPr>
            <a:endParaRPr lang="zh-CN" altLang="en-US"/>
          </a:p>
          <a:p>
            <a:pPr>
              <a:spcBef>
                <a:spcPct val="0"/>
              </a:spcBef>
            </a:pPr>
            <a:r>
              <a:rPr lang="en-US" altLang="en-US">
                <a:solidFill>
                  <a:srgbClr val="FF0000"/>
                </a:solidFill>
              </a:rPr>
              <a:t>两阶段封锁</a:t>
            </a:r>
            <a:r>
              <a:rPr lang="zh-CN" altLang="en-US">
                <a:solidFill>
                  <a:srgbClr val="FF0000"/>
                </a:solidFill>
              </a:rPr>
              <a:t>协议是保证并发调度可串行性的封锁协议</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36AEF761-6598-40C6-8505-98E61D99FA1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24257D0-A9D9-4337-A9B4-B97FDBC4D228}" type="slidenum">
              <a:rPr lang="zh-CN" altLang="en-US" sz="2000"/>
              <a:pPr/>
              <a:t>5</a:t>
            </a:fld>
            <a:endParaRPr lang="en-US" altLang="zh-CN" sz="2000"/>
          </a:p>
        </p:txBody>
      </p:sp>
      <p:sp>
        <p:nvSpPr>
          <p:cNvPr id="9219" name="日期占位符 4">
            <a:extLst>
              <a:ext uri="{FF2B5EF4-FFF2-40B4-BE49-F238E27FC236}">
                <a16:creationId xmlns:a16="http://schemas.microsoft.com/office/drawing/2014/main" id="{F2800659-46EE-4869-85AB-A869360ADB5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87D506F-7BE7-4397-9B47-B80908DE99A9}" type="datetime1">
              <a:rPr lang="zh-CN" altLang="en-US" sz="1800" smtClean="0"/>
              <a:pPr/>
              <a:t>2023/5/9</a:t>
            </a:fld>
            <a:endParaRPr lang="en-US" altLang="zh-CN" sz="1000"/>
          </a:p>
        </p:txBody>
      </p:sp>
      <p:sp>
        <p:nvSpPr>
          <p:cNvPr id="2418690" name="Rectangle 2">
            <a:extLst>
              <a:ext uri="{FF2B5EF4-FFF2-40B4-BE49-F238E27FC236}">
                <a16:creationId xmlns:a16="http://schemas.microsoft.com/office/drawing/2014/main" id="{F9E03F23-305E-4AAB-9CAE-05161F4D2D5D}"/>
              </a:ext>
            </a:extLst>
          </p:cNvPr>
          <p:cNvSpPr>
            <a:spLocks noGrp="1" noChangeArrowheads="1"/>
          </p:cNvSpPr>
          <p:nvPr>
            <p:ph type="title"/>
          </p:nvPr>
        </p:nvSpPr>
        <p:spPr/>
        <p:txBody>
          <a:bodyPr/>
          <a:lstStyle/>
          <a:p>
            <a:pPr>
              <a:defRPr/>
            </a:pPr>
            <a:r>
              <a:rPr lang="zh-CN" altLang="en-US"/>
              <a:t>(回顾</a:t>
            </a:r>
            <a:r>
              <a:rPr lang="en-US" altLang="zh-CN"/>
              <a:t>) </a:t>
            </a:r>
            <a:r>
              <a:rPr lang="zh-CN" altLang="zh-CN"/>
              <a:t>事务特征</a:t>
            </a:r>
            <a:endParaRPr lang="en-US" altLang="zh-CN"/>
          </a:p>
        </p:txBody>
      </p:sp>
      <p:sp>
        <p:nvSpPr>
          <p:cNvPr id="9221" name="Rectangle 3">
            <a:extLst>
              <a:ext uri="{FF2B5EF4-FFF2-40B4-BE49-F238E27FC236}">
                <a16:creationId xmlns:a16="http://schemas.microsoft.com/office/drawing/2014/main" id="{D45056B0-F1A9-4BB0-9763-A98DC1CAB37F}"/>
              </a:ext>
            </a:extLst>
          </p:cNvPr>
          <p:cNvSpPr>
            <a:spLocks noGrp="1" noChangeArrowheads="1"/>
          </p:cNvSpPr>
          <p:nvPr>
            <p:ph type="body" idx="1"/>
          </p:nvPr>
        </p:nvSpPr>
        <p:spPr>
          <a:xfrm>
            <a:off x="344488" y="1143000"/>
            <a:ext cx="9217025" cy="4997450"/>
          </a:xfrm>
        </p:spPr>
        <p:txBody>
          <a:bodyPr/>
          <a:lstStyle/>
          <a:p>
            <a:pPr marL="765175" indent="-485775" defTabSz="914400">
              <a:lnSpc>
                <a:spcPct val="100000"/>
              </a:lnSpc>
              <a:spcBef>
                <a:spcPct val="10000"/>
              </a:spcBef>
            </a:pPr>
            <a:r>
              <a:rPr lang="zh-CN" altLang="en-US"/>
              <a:t>事务的四个特性：</a:t>
            </a:r>
          </a:p>
          <a:p>
            <a:pPr marL="1241425" lvl="1" indent="-285750" defTabSz="914400">
              <a:lnSpc>
                <a:spcPct val="100000"/>
              </a:lnSpc>
              <a:spcBef>
                <a:spcPct val="10000"/>
              </a:spcBef>
            </a:pPr>
            <a:r>
              <a:rPr lang="zh-CN" altLang="en-US"/>
              <a:t>原子性</a:t>
            </a:r>
            <a:r>
              <a:rPr lang="en-US" altLang="zh-CN"/>
              <a:t>(Atomicity)</a:t>
            </a:r>
            <a:r>
              <a:rPr lang="zh-CN" altLang="en-US"/>
              <a:t>、一致性</a:t>
            </a:r>
            <a:r>
              <a:rPr lang="en-US" altLang="zh-CN"/>
              <a:t>(Consistency)</a:t>
            </a:r>
            <a:r>
              <a:rPr lang="zh-CN" altLang="en-US"/>
              <a:t>、隔离性</a:t>
            </a:r>
            <a:r>
              <a:rPr lang="en-US" altLang="zh-CN"/>
              <a:t>(Isolation)</a:t>
            </a:r>
            <a:r>
              <a:rPr lang="zh-CN" altLang="en-US"/>
              <a:t>、持续性</a:t>
            </a:r>
            <a:r>
              <a:rPr lang="en-US" altLang="zh-CN"/>
              <a:t>(Durability)</a:t>
            </a:r>
            <a:r>
              <a:rPr lang="zh-CN" altLang="en-US"/>
              <a:t>，简称</a:t>
            </a:r>
            <a:r>
              <a:rPr lang="en-US" altLang="zh-CN">
                <a:solidFill>
                  <a:srgbClr val="0000FF"/>
                </a:solidFill>
              </a:rPr>
              <a:t>ACID</a:t>
            </a:r>
            <a:r>
              <a:rPr lang="zh-CN" altLang="en-US">
                <a:solidFill>
                  <a:srgbClr val="0000FF"/>
                </a:solidFill>
              </a:rPr>
              <a:t>特性</a:t>
            </a:r>
          </a:p>
          <a:p>
            <a:pPr marL="765175" indent="-485775" defTabSz="914400">
              <a:lnSpc>
                <a:spcPct val="100000"/>
              </a:lnSpc>
              <a:spcBef>
                <a:spcPct val="10000"/>
              </a:spcBef>
            </a:pPr>
            <a:r>
              <a:rPr lang="en-US" altLang="zh-CN"/>
              <a:t>1. </a:t>
            </a:r>
            <a:r>
              <a:rPr lang="zh-CN" altLang="en-US"/>
              <a:t>原子性（</a:t>
            </a:r>
            <a:r>
              <a:rPr lang="en-US" altLang="zh-CN"/>
              <a:t>Atomicity</a:t>
            </a:r>
            <a:r>
              <a:rPr lang="zh-CN" altLang="en-US"/>
              <a:t>）</a:t>
            </a:r>
          </a:p>
          <a:p>
            <a:pPr marL="1241425" lvl="1" indent="-285750" defTabSz="914400">
              <a:lnSpc>
                <a:spcPct val="100000"/>
              </a:lnSpc>
              <a:spcBef>
                <a:spcPct val="10000"/>
              </a:spcBef>
            </a:pPr>
            <a:r>
              <a:rPr lang="zh-CN" altLang="en-US"/>
              <a:t>事务是数据库的逻辑工作单位，事务中包括的诸操作要么都做，要么都不做</a:t>
            </a:r>
          </a:p>
          <a:p>
            <a:pPr marL="765175" indent="-485775" defTabSz="914400">
              <a:lnSpc>
                <a:spcPct val="100000"/>
              </a:lnSpc>
              <a:spcBef>
                <a:spcPct val="10000"/>
              </a:spcBef>
            </a:pPr>
            <a:r>
              <a:rPr lang="en-US" altLang="zh-CN"/>
              <a:t>2. </a:t>
            </a:r>
            <a:r>
              <a:rPr lang="zh-CN" altLang="en-US"/>
              <a:t>一致性（</a:t>
            </a:r>
            <a:r>
              <a:rPr lang="en-US" altLang="zh-CN"/>
              <a:t>Consistency</a:t>
            </a:r>
            <a:r>
              <a:rPr lang="zh-CN" altLang="en-US"/>
              <a:t>）</a:t>
            </a:r>
          </a:p>
          <a:p>
            <a:pPr marL="1241425" lvl="1" indent="-285750" defTabSz="914400">
              <a:lnSpc>
                <a:spcPct val="100000"/>
              </a:lnSpc>
              <a:spcBef>
                <a:spcPct val="10000"/>
              </a:spcBef>
            </a:pPr>
            <a:r>
              <a:rPr lang="zh-CN" altLang="en-US"/>
              <a:t>事务执行的结果必须是使数据库从一个一致性状态变到另一个一致性状态</a:t>
            </a:r>
          </a:p>
          <a:p>
            <a:pPr marL="1241425" lvl="1" indent="-285750" defTabSz="914400">
              <a:lnSpc>
                <a:spcPct val="100000"/>
              </a:lnSpc>
              <a:spcBef>
                <a:spcPct val="10000"/>
              </a:spcBef>
            </a:pPr>
            <a:r>
              <a:rPr lang="zh-CN" altLang="en-US"/>
              <a:t>一致性状态：数据库中只包含成功事务提交的结果</a:t>
            </a:r>
          </a:p>
          <a:p>
            <a:pPr marL="1241425" lvl="1" indent="-285750" defTabSz="914400">
              <a:lnSpc>
                <a:spcPct val="100000"/>
              </a:lnSpc>
              <a:spcBef>
                <a:spcPct val="10000"/>
              </a:spcBef>
            </a:pPr>
            <a:r>
              <a:rPr lang="zh-CN" altLang="en-US"/>
              <a:t>不一致状态：数据库中包含失败事务的结果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B8F4AEDE-9BF4-4A3B-9A35-407F2626028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314664C-4B52-43A9-96FC-F382C681372D}" type="slidenum">
              <a:rPr lang="zh-CN" altLang="en-US" sz="2000"/>
              <a:pPr/>
              <a:t>50</a:t>
            </a:fld>
            <a:endParaRPr lang="en-US" altLang="zh-CN" sz="2000"/>
          </a:p>
        </p:txBody>
      </p:sp>
      <p:sp>
        <p:nvSpPr>
          <p:cNvPr id="61443" name="日期占位符 4">
            <a:extLst>
              <a:ext uri="{FF2B5EF4-FFF2-40B4-BE49-F238E27FC236}">
                <a16:creationId xmlns:a16="http://schemas.microsoft.com/office/drawing/2014/main" id="{D2C0984F-E81E-4998-9F1C-2B8A3216797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17A90D-9A58-47D6-B7C2-18C58C7CA7C0}" type="datetime1">
              <a:rPr lang="zh-CN" altLang="en-US" sz="1800" smtClean="0"/>
              <a:pPr/>
              <a:t>2023/5/9</a:t>
            </a:fld>
            <a:endParaRPr lang="en-US" altLang="zh-CN" sz="1000"/>
          </a:p>
        </p:txBody>
      </p:sp>
      <p:sp>
        <p:nvSpPr>
          <p:cNvPr id="2333698" name="Rectangle 2">
            <a:extLst>
              <a:ext uri="{FF2B5EF4-FFF2-40B4-BE49-F238E27FC236}">
                <a16:creationId xmlns:a16="http://schemas.microsoft.com/office/drawing/2014/main" id="{E4A5B138-7927-433B-8968-4B7E5F74D10F}"/>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1445" name="Rectangle 3">
            <a:extLst>
              <a:ext uri="{FF2B5EF4-FFF2-40B4-BE49-F238E27FC236}">
                <a16:creationId xmlns:a16="http://schemas.microsoft.com/office/drawing/2014/main" id="{103FB5E4-806D-41A8-8250-ACD8340998B4}"/>
              </a:ext>
            </a:extLst>
          </p:cNvPr>
          <p:cNvSpPr>
            <a:spLocks noGrp="1" noChangeArrowheads="1"/>
          </p:cNvSpPr>
          <p:nvPr>
            <p:ph type="body" idx="1"/>
          </p:nvPr>
        </p:nvSpPr>
        <p:spPr>
          <a:xfrm>
            <a:off x="650875" y="1143000"/>
            <a:ext cx="8820150" cy="5062538"/>
          </a:xfrm>
        </p:spPr>
        <p:txBody>
          <a:bodyPr/>
          <a:lstStyle/>
          <a:p>
            <a:pPr>
              <a:lnSpc>
                <a:spcPct val="100000"/>
              </a:lnSpc>
            </a:pPr>
            <a:r>
              <a:rPr lang="zh-CN" altLang="en-US"/>
              <a:t>“</a:t>
            </a:r>
            <a:r>
              <a:rPr lang="en-US" altLang="en-US"/>
              <a:t>两阶段</a:t>
            </a:r>
            <a:r>
              <a:rPr lang="zh-CN" altLang="en-US"/>
              <a:t>”锁的含义</a:t>
            </a:r>
            <a:r>
              <a:rPr lang="en-US" altLang="zh-CN"/>
              <a:t>:</a:t>
            </a:r>
            <a:r>
              <a:rPr lang="zh-CN" altLang="en-US"/>
              <a:t>事务分为两个阶段</a:t>
            </a:r>
          </a:p>
          <a:p>
            <a:pPr lvl="1">
              <a:lnSpc>
                <a:spcPct val="80000"/>
              </a:lnSpc>
            </a:pPr>
            <a:r>
              <a:rPr lang="zh-CN" altLang="en-US">
                <a:solidFill>
                  <a:srgbClr val="0000FF"/>
                </a:solidFill>
              </a:rPr>
              <a:t>第一阶段是获得封锁，也称为扩展阶段</a:t>
            </a:r>
            <a:r>
              <a:rPr lang="zh-CN" altLang="en-US"/>
              <a:t>。</a:t>
            </a:r>
          </a:p>
          <a:p>
            <a:pPr lvl="2">
              <a:lnSpc>
                <a:spcPct val="80000"/>
              </a:lnSpc>
            </a:pPr>
            <a:r>
              <a:rPr lang="zh-CN" altLang="en-US"/>
              <a:t>在这阶段</a:t>
            </a:r>
            <a:r>
              <a:rPr lang="en-US" altLang="zh-CN"/>
              <a:t>,</a:t>
            </a:r>
            <a:r>
              <a:rPr lang="zh-CN" altLang="en-US"/>
              <a:t>事务可以申请获得任何数据项上的任何类型的锁，但是不能释放任何锁</a:t>
            </a:r>
          </a:p>
          <a:p>
            <a:pPr lvl="1">
              <a:lnSpc>
                <a:spcPct val="80000"/>
              </a:lnSpc>
            </a:pPr>
            <a:r>
              <a:rPr lang="zh-CN" altLang="en-US">
                <a:solidFill>
                  <a:srgbClr val="0000FF"/>
                </a:solidFill>
              </a:rPr>
              <a:t>第二阶段是释放封锁，也称为收缩阶段</a:t>
            </a:r>
            <a:r>
              <a:rPr lang="zh-CN" altLang="en-US"/>
              <a:t>。</a:t>
            </a:r>
          </a:p>
          <a:p>
            <a:pPr lvl="2">
              <a:lnSpc>
                <a:spcPct val="80000"/>
              </a:lnSpc>
            </a:pPr>
            <a:r>
              <a:rPr lang="zh-CN" altLang="en-US"/>
              <a:t>在这阶段</a:t>
            </a:r>
            <a:r>
              <a:rPr lang="en-US" altLang="zh-CN"/>
              <a:t>,</a:t>
            </a:r>
            <a:r>
              <a:rPr lang="zh-CN" altLang="en-US"/>
              <a:t>事务可以释放任何数据项上的任何类型的锁，但是不能再申请任何锁。</a:t>
            </a:r>
          </a:p>
          <a:p>
            <a:pPr lvl="1">
              <a:lnSpc>
                <a:spcPct val="100000"/>
              </a:lnSpc>
            </a:pPr>
            <a:r>
              <a:rPr lang="zh-CN" altLang="en-US"/>
              <a:t>例：事务</a:t>
            </a:r>
            <a:r>
              <a:rPr lang="en-US" altLang="zh-CN"/>
              <a:t>1</a:t>
            </a:r>
            <a:r>
              <a:rPr lang="zh-CN" altLang="en-US"/>
              <a:t>遵守</a:t>
            </a:r>
            <a:r>
              <a:rPr lang="en-US" altLang="en-US"/>
              <a:t>两阶段封锁</a:t>
            </a:r>
            <a:r>
              <a:rPr lang="zh-CN" altLang="en-US"/>
              <a:t>协议，事务</a:t>
            </a:r>
            <a:r>
              <a:rPr lang="en-US" altLang="zh-CN"/>
              <a:t>2</a:t>
            </a:r>
            <a:r>
              <a:rPr lang="zh-CN" altLang="en-US"/>
              <a:t>不遵守</a:t>
            </a:r>
            <a:r>
              <a:rPr lang="en-US" altLang="en-US"/>
              <a:t>两阶段封锁</a:t>
            </a:r>
            <a:r>
              <a:rPr lang="zh-CN" altLang="en-US"/>
              <a:t>协议</a:t>
            </a:r>
          </a:p>
          <a:p>
            <a:pPr>
              <a:lnSpc>
                <a:spcPct val="100000"/>
              </a:lnSpc>
              <a:buFont typeface="Wingdings" panose="05000000000000000000" pitchFamily="2" charset="2"/>
              <a:buNone/>
            </a:pPr>
            <a:r>
              <a:rPr lang="en-US" altLang="zh-CN" sz="2400">
                <a:solidFill>
                  <a:srgbClr val="FF0000"/>
                </a:solidFill>
              </a:rPr>
              <a:t>Slock A ... Slock B ... Xlock C ...</a:t>
            </a:r>
            <a:r>
              <a:rPr lang="en-US" altLang="zh-CN" sz="2400"/>
              <a:t> </a:t>
            </a:r>
            <a:r>
              <a:rPr lang="en-US" altLang="zh-CN" sz="2400">
                <a:solidFill>
                  <a:srgbClr val="0000FF"/>
                </a:solidFill>
              </a:rPr>
              <a:t>Unlock B ... Unlock A ... Unlock C</a:t>
            </a:r>
            <a:endParaRPr lang="zh-CN" altLang="en-US" sz="2400">
              <a:solidFill>
                <a:srgbClr val="0000FF"/>
              </a:solidFill>
            </a:endParaRPr>
          </a:p>
          <a:p>
            <a:pPr>
              <a:lnSpc>
                <a:spcPct val="100000"/>
              </a:lnSpc>
              <a:buFont typeface="Wingdings" panose="05000000000000000000" pitchFamily="2" charset="2"/>
              <a:buNone/>
            </a:pPr>
            <a:r>
              <a:rPr lang="en-US" altLang="zh-CN" sz="2400">
                <a:solidFill>
                  <a:srgbClr val="FF0000"/>
                </a:solidFill>
              </a:rPr>
              <a:t>Slock A</a:t>
            </a:r>
            <a:r>
              <a:rPr lang="en-US" altLang="zh-CN" sz="2400"/>
              <a:t> ... </a:t>
            </a:r>
            <a:r>
              <a:rPr lang="en-US" altLang="zh-CN" sz="2400">
                <a:solidFill>
                  <a:srgbClr val="0000FF"/>
                </a:solidFill>
              </a:rPr>
              <a:t>Unlock A</a:t>
            </a:r>
            <a:r>
              <a:rPr lang="en-US" altLang="zh-CN" sz="2400"/>
              <a:t> ... </a:t>
            </a:r>
            <a:r>
              <a:rPr lang="en-US" altLang="zh-CN" sz="2400">
                <a:solidFill>
                  <a:srgbClr val="FF0000"/>
                </a:solidFill>
              </a:rPr>
              <a:t>Slock B ... Xlock C</a:t>
            </a:r>
            <a:r>
              <a:rPr lang="en-US" altLang="zh-CN" sz="2400"/>
              <a:t> ... </a:t>
            </a:r>
            <a:r>
              <a:rPr lang="en-US" altLang="zh-CN" sz="2400">
                <a:solidFill>
                  <a:srgbClr val="0000FF"/>
                </a:solidFill>
              </a:rPr>
              <a:t>Unlock C ... Unlock B</a:t>
            </a:r>
            <a:endParaRPr lang="zh-CN" altLang="en-US" sz="2400">
              <a:solidFill>
                <a:srgbClr val="0000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13CA8B24-141D-43B3-8AFA-8759E6FC91B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EE6075-269A-4C3F-973C-39D57410E7E9}" type="slidenum">
              <a:rPr lang="zh-CN" altLang="en-US" sz="2000"/>
              <a:pPr/>
              <a:t>51</a:t>
            </a:fld>
            <a:endParaRPr lang="en-US" altLang="zh-CN" sz="2000"/>
          </a:p>
        </p:txBody>
      </p:sp>
      <p:sp>
        <p:nvSpPr>
          <p:cNvPr id="62467" name="日期占位符 4">
            <a:extLst>
              <a:ext uri="{FF2B5EF4-FFF2-40B4-BE49-F238E27FC236}">
                <a16:creationId xmlns:a16="http://schemas.microsoft.com/office/drawing/2014/main" id="{3B47AC6B-649F-4825-9307-8F8164DB1CA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3DF1B5E-AC4F-4F7B-92B7-EE49EC024C68}" type="datetime1">
              <a:rPr lang="zh-CN" altLang="en-US" sz="1800" smtClean="0"/>
              <a:pPr/>
              <a:t>2023/5/9</a:t>
            </a:fld>
            <a:endParaRPr lang="en-US" altLang="zh-CN" sz="1000"/>
          </a:p>
        </p:txBody>
      </p:sp>
      <p:sp>
        <p:nvSpPr>
          <p:cNvPr id="2302978" name="Rectangle 2">
            <a:extLst>
              <a:ext uri="{FF2B5EF4-FFF2-40B4-BE49-F238E27FC236}">
                <a16:creationId xmlns:a16="http://schemas.microsoft.com/office/drawing/2014/main" id="{7C3683CA-EDD8-49A1-A435-BE4D98CBC737}"/>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2469" name="Rectangle 3">
            <a:extLst>
              <a:ext uri="{FF2B5EF4-FFF2-40B4-BE49-F238E27FC236}">
                <a16:creationId xmlns:a16="http://schemas.microsoft.com/office/drawing/2014/main" id="{25F3139A-4AF8-42E9-AA5F-192AB248AD2C}"/>
              </a:ext>
            </a:extLst>
          </p:cNvPr>
          <p:cNvSpPr>
            <a:spLocks noGrp="1" noChangeArrowheads="1"/>
          </p:cNvSpPr>
          <p:nvPr>
            <p:ph type="body" idx="1"/>
          </p:nvPr>
        </p:nvSpPr>
        <p:spPr>
          <a:xfrm>
            <a:off x="650875" y="1143000"/>
            <a:ext cx="8820150" cy="4826000"/>
          </a:xfrm>
        </p:spPr>
        <p:txBody>
          <a:bodyPr/>
          <a:lstStyle/>
          <a:p>
            <a:pPr marL="342900" indent="-342900" defTabSz="914400">
              <a:lnSpc>
                <a:spcPct val="110000"/>
              </a:lnSpc>
            </a:pPr>
            <a:r>
              <a:rPr lang="zh-CN" altLang="en-US"/>
              <a:t>并行执行的所有事务均遵守</a:t>
            </a:r>
            <a:r>
              <a:rPr lang="en-US" altLang="en-US"/>
              <a:t>两阶段封锁</a:t>
            </a:r>
            <a:r>
              <a:rPr lang="zh-CN" altLang="en-US"/>
              <a:t>协议，则对这些事务的所有并行调度策略都是可串行化的。</a:t>
            </a:r>
          </a:p>
          <a:p>
            <a:pPr marL="342900" indent="-342900" defTabSz="914400">
              <a:lnSpc>
                <a:spcPct val="110000"/>
              </a:lnSpc>
              <a:buFont typeface="Wingdings" panose="05000000000000000000" pitchFamily="2" charset="2"/>
              <a:buNone/>
            </a:pPr>
            <a:endParaRPr lang="zh-CN" altLang="en-US"/>
          </a:p>
          <a:p>
            <a:pPr marL="342900" indent="-342900" defTabSz="914400">
              <a:lnSpc>
                <a:spcPct val="110000"/>
              </a:lnSpc>
              <a:buFont typeface="Wingdings" panose="05000000000000000000" pitchFamily="2" charset="2"/>
              <a:buNone/>
            </a:pPr>
            <a:r>
              <a:rPr lang="zh-CN" altLang="en-US"/>
              <a:t>	</a:t>
            </a:r>
            <a:r>
              <a:rPr lang="zh-CN" altLang="en-US">
                <a:solidFill>
                  <a:srgbClr val="FF0000"/>
                </a:solidFill>
              </a:rPr>
              <a:t>所有遵守</a:t>
            </a:r>
            <a:r>
              <a:rPr lang="en-US" altLang="en-US">
                <a:solidFill>
                  <a:srgbClr val="FF0000"/>
                </a:solidFill>
              </a:rPr>
              <a:t>两阶段封锁</a:t>
            </a:r>
            <a:r>
              <a:rPr lang="zh-CN" altLang="en-US">
                <a:solidFill>
                  <a:srgbClr val="FF0000"/>
                </a:solidFill>
              </a:rPr>
              <a:t>协议的事务，其并行执行的结果一定是正确的</a:t>
            </a:r>
          </a:p>
          <a:p>
            <a:pPr marL="342900" indent="-342900" defTabSz="914400">
              <a:lnSpc>
                <a:spcPct val="110000"/>
              </a:lnSpc>
            </a:pPr>
            <a:r>
              <a:rPr lang="zh-CN" altLang="en-US"/>
              <a:t>事务遵守两段锁协议是可串行化调度的</a:t>
            </a:r>
            <a:r>
              <a:rPr lang="zh-CN" altLang="en-US">
                <a:solidFill>
                  <a:srgbClr val="0000FF"/>
                </a:solidFill>
              </a:rPr>
              <a:t>充分条件</a:t>
            </a:r>
            <a:r>
              <a:rPr lang="zh-CN" altLang="en-US"/>
              <a:t>，而不是必要条件</a:t>
            </a:r>
          </a:p>
          <a:p>
            <a:pPr marL="742950" lvl="1" indent="-285750" defTabSz="914400">
              <a:lnSpc>
                <a:spcPct val="110000"/>
              </a:lnSpc>
            </a:pPr>
            <a:r>
              <a:rPr lang="zh-CN" altLang="en-US"/>
              <a:t>可串行化的调度中，不一定所有事务都必须符合</a:t>
            </a:r>
            <a:r>
              <a:rPr lang="en-US" altLang="en-US"/>
              <a:t>两阶段封锁</a:t>
            </a:r>
            <a:r>
              <a:rPr lang="zh-CN" altLang="en-US"/>
              <a:t>协议。</a:t>
            </a:r>
          </a:p>
        </p:txBody>
      </p:sp>
      <p:sp>
        <p:nvSpPr>
          <p:cNvPr id="62470" name="AutoShape 4">
            <a:extLst>
              <a:ext uri="{FF2B5EF4-FFF2-40B4-BE49-F238E27FC236}">
                <a16:creationId xmlns:a16="http://schemas.microsoft.com/office/drawing/2014/main" id="{B7A5C911-8FF2-4F18-AC4F-A7D87BCD33A3}"/>
              </a:ext>
            </a:extLst>
          </p:cNvPr>
          <p:cNvSpPr>
            <a:spLocks noChangeArrowheads="1"/>
          </p:cNvSpPr>
          <p:nvPr/>
        </p:nvSpPr>
        <p:spPr bwMode="auto">
          <a:xfrm>
            <a:off x="4160838" y="2133600"/>
            <a:ext cx="825500" cy="6096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BBE438E1-35AC-434B-A336-6E0AD217F70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4E068D1-ADFC-48F1-9BB2-C0F1082A042F}" type="slidenum">
              <a:rPr lang="zh-CN" altLang="en-US" sz="2000"/>
              <a:pPr/>
              <a:t>52</a:t>
            </a:fld>
            <a:endParaRPr lang="en-US" altLang="zh-CN" sz="2000"/>
          </a:p>
        </p:txBody>
      </p:sp>
      <p:sp>
        <p:nvSpPr>
          <p:cNvPr id="63491" name="日期占位符 4">
            <a:extLst>
              <a:ext uri="{FF2B5EF4-FFF2-40B4-BE49-F238E27FC236}">
                <a16:creationId xmlns:a16="http://schemas.microsoft.com/office/drawing/2014/main" id="{B703BC49-B14B-4316-93CE-3573222685A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F833499-66F2-4281-9C51-EA6D26B02993}" type="datetime1">
              <a:rPr lang="zh-CN" altLang="en-US" sz="1800" smtClean="0"/>
              <a:pPr/>
              <a:t>2023/5/9</a:t>
            </a:fld>
            <a:endParaRPr lang="en-US" altLang="zh-CN" sz="1000"/>
          </a:p>
        </p:txBody>
      </p:sp>
      <p:sp>
        <p:nvSpPr>
          <p:cNvPr id="63492" name="Rectangle 3">
            <a:extLst>
              <a:ext uri="{FF2B5EF4-FFF2-40B4-BE49-F238E27FC236}">
                <a16:creationId xmlns:a16="http://schemas.microsoft.com/office/drawing/2014/main" id="{E048594C-46D8-479D-8356-210994D90BFF}"/>
              </a:ext>
            </a:extLst>
          </p:cNvPr>
          <p:cNvSpPr>
            <a:spLocks noChangeArrowheads="1"/>
          </p:cNvSpPr>
          <p:nvPr/>
        </p:nvSpPr>
        <p:spPr bwMode="auto">
          <a:xfrm>
            <a:off x="631825" y="476250"/>
            <a:ext cx="1360488"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Slock B</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B=2</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Y=B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Xlock A</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A=Y+1</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A=3</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A</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p:txBody>
      </p:sp>
      <p:sp>
        <p:nvSpPr>
          <p:cNvPr id="63493" name="Rectangle 4">
            <a:extLst>
              <a:ext uri="{FF2B5EF4-FFF2-40B4-BE49-F238E27FC236}">
                <a16:creationId xmlns:a16="http://schemas.microsoft.com/office/drawing/2014/main" id="{9D2642FF-C621-4BB1-AFA5-A39F6184E2F2}"/>
              </a:ext>
            </a:extLst>
          </p:cNvPr>
          <p:cNvSpPr>
            <a:spLocks noChangeArrowheads="1"/>
          </p:cNvSpPr>
          <p:nvPr/>
        </p:nvSpPr>
        <p:spPr bwMode="auto">
          <a:xfrm>
            <a:off x="2073275" y="333375"/>
            <a:ext cx="1568450"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Y=A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B=Y+1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B=4</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r>
              <a:rPr kumimoji="1" lang="en-US" altLang="zh-CN" b="0">
                <a:latin typeface="Times New Roman" panose="02020603050405020304" pitchFamily="18" charset="0"/>
              </a:rPr>
              <a:t> </a:t>
            </a:r>
          </a:p>
        </p:txBody>
      </p:sp>
      <p:sp>
        <p:nvSpPr>
          <p:cNvPr id="63494" name="Line 7">
            <a:extLst>
              <a:ext uri="{FF2B5EF4-FFF2-40B4-BE49-F238E27FC236}">
                <a16:creationId xmlns:a16="http://schemas.microsoft.com/office/drawing/2014/main" id="{A3512C72-6D42-4D09-BAAF-22DAE23EA47C}"/>
              </a:ext>
            </a:extLst>
          </p:cNvPr>
          <p:cNvSpPr>
            <a:spLocks noChangeShapeType="1"/>
          </p:cNvSpPr>
          <p:nvPr/>
        </p:nvSpPr>
        <p:spPr bwMode="auto">
          <a:xfrm>
            <a:off x="0" y="765175"/>
            <a:ext cx="37290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495" name="Line 9">
            <a:extLst>
              <a:ext uri="{FF2B5EF4-FFF2-40B4-BE49-F238E27FC236}">
                <a16:creationId xmlns:a16="http://schemas.microsoft.com/office/drawing/2014/main" id="{5484C705-D561-418C-8A7E-7870BD08FF29}"/>
              </a:ext>
            </a:extLst>
          </p:cNvPr>
          <p:cNvSpPr>
            <a:spLocks noChangeShapeType="1"/>
          </p:cNvSpPr>
          <p:nvPr/>
        </p:nvSpPr>
        <p:spPr bwMode="auto">
          <a:xfrm>
            <a:off x="2000250" y="404813"/>
            <a:ext cx="0" cy="611981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3496" name="Rectangle 11">
            <a:extLst>
              <a:ext uri="{FF2B5EF4-FFF2-40B4-BE49-F238E27FC236}">
                <a16:creationId xmlns:a16="http://schemas.microsoft.com/office/drawing/2014/main" id="{7C208765-9BC9-41F5-ACFD-5D977FDD40A9}"/>
              </a:ext>
            </a:extLst>
          </p:cNvPr>
          <p:cNvSpPr>
            <a:spLocks noChangeArrowheads="1"/>
          </p:cNvSpPr>
          <p:nvPr/>
        </p:nvSpPr>
        <p:spPr bwMode="auto">
          <a:xfrm>
            <a:off x="1208088" y="6237288"/>
            <a:ext cx="2476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Times New Roman" panose="02020603050405020304" pitchFamily="18" charset="0"/>
              </a:rPr>
              <a:t> </a:t>
            </a:r>
            <a:r>
              <a:rPr kumimoji="1" lang="en-US" altLang="zh-CN">
                <a:solidFill>
                  <a:srgbClr val="0000FF"/>
                </a:solidFill>
                <a:latin typeface="Times New Roman" panose="02020603050405020304" pitchFamily="18" charset="0"/>
              </a:rPr>
              <a:t>(a) </a:t>
            </a:r>
            <a:r>
              <a:rPr kumimoji="1" lang="zh-CN" altLang="en-US">
                <a:solidFill>
                  <a:srgbClr val="0000FF"/>
                </a:solidFill>
                <a:latin typeface="Times New Roman" panose="02020603050405020304" pitchFamily="18" charset="0"/>
              </a:rPr>
              <a:t>遵守两段锁协议</a:t>
            </a:r>
            <a:r>
              <a:rPr kumimoji="1" lang="zh-CN" altLang="en-US" b="0">
                <a:latin typeface="Times New Roman" panose="02020603050405020304" pitchFamily="18"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F830ED31-3F95-4FEB-8EE0-095BA34EC77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2B2A1C-C81C-43B2-B55C-62CA7D08DD72}" type="slidenum">
              <a:rPr lang="zh-CN" altLang="en-US" sz="2000"/>
              <a:pPr/>
              <a:t>53</a:t>
            </a:fld>
            <a:endParaRPr lang="en-US" altLang="zh-CN" sz="2000"/>
          </a:p>
        </p:txBody>
      </p:sp>
      <p:sp>
        <p:nvSpPr>
          <p:cNvPr id="64515" name="日期占位符 4">
            <a:extLst>
              <a:ext uri="{FF2B5EF4-FFF2-40B4-BE49-F238E27FC236}">
                <a16:creationId xmlns:a16="http://schemas.microsoft.com/office/drawing/2014/main" id="{FFC78B71-E107-4C7F-BCA0-E09CC6A502F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995542E-2BD6-4B7B-904E-CAEE1DF0FE24}" type="datetime1">
              <a:rPr lang="zh-CN" altLang="en-US" sz="1800" smtClean="0"/>
              <a:pPr/>
              <a:t>2023/5/9</a:t>
            </a:fld>
            <a:endParaRPr lang="en-US" altLang="zh-CN" sz="1000"/>
          </a:p>
        </p:txBody>
      </p:sp>
      <p:sp>
        <p:nvSpPr>
          <p:cNvPr id="64516" name="Rectangle 2">
            <a:extLst>
              <a:ext uri="{FF2B5EF4-FFF2-40B4-BE49-F238E27FC236}">
                <a16:creationId xmlns:a16="http://schemas.microsoft.com/office/drawing/2014/main" id="{9428C935-7067-4CF5-946A-FBFD26FCB03D}"/>
              </a:ext>
            </a:extLst>
          </p:cNvPr>
          <p:cNvSpPr>
            <a:spLocks noChangeArrowheads="1"/>
          </p:cNvSpPr>
          <p:nvPr/>
        </p:nvSpPr>
        <p:spPr bwMode="auto">
          <a:xfrm>
            <a:off x="631825" y="476250"/>
            <a:ext cx="1360488"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Slock B</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B=2</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Y=B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Xlock A</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A=Y+1</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A=3</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A</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p:txBody>
      </p:sp>
      <p:sp>
        <p:nvSpPr>
          <p:cNvPr id="64517" name="Rectangle 3">
            <a:extLst>
              <a:ext uri="{FF2B5EF4-FFF2-40B4-BE49-F238E27FC236}">
                <a16:creationId xmlns:a16="http://schemas.microsoft.com/office/drawing/2014/main" id="{904CA53B-127C-492B-8E02-F87656D4A1B8}"/>
              </a:ext>
            </a:extLst>
          </p:cNvPr>
          <p:cNvSpPr>
            <a:spLocks noChangeArrowheads="1"/>
          </p:cNvSpPr>
          <p:nvPr/>
        </p:nvSpPr>
        <p:spPr bwMode="auto">
          <a:xfrm>
            <a:off x="2073275" y="333375"/>
            <a:ext cx="1568450"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Y=A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B=Y+1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B=4</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r>
              <a:rPr kumimoji="1" lang="en-US" altLang="zh-CN" b="0">
                <a:latin typeface="Times New Roman" panose="02020603050405020304" pitchFamily="18" charset="0"/>
              </a:rPr>
              <a:t> </a:t>
            </a:r>
          </a:p>
        </p:txBody>
      </p:sp>
      <p:sp>
        <p:nvSpPr>
          <p:cNvPr id="64518" name="Rectangle 4">
            <a:extLst>
              <a:ext uri="{FF2B5EF4-FFF2-40B4-BE49-F238E27FC236}">
                <a16:creationId xmlns:a16="http://schemas.microsoft.com/office/drawing/2014/main" id="{1AAAA7B7-5408-41DC-8343-3802666BF41B}"/>
              </a:ext>
            </a:extLst>
          </p:cNvPr>
          <p:cNvSpPr>
            <a:spLocks noChangeArrowheads="1"/>
          </p:cNvSpPr>
          <p:nvPr/>
        </p:nvSpPr>
        <p:spPr bwMode="auto">
          <a:xfrm>
            <a:off x="3584575" y="404813"/>
            <a:ext cx="156845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B=2</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Y=B</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写回</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800">
                <a:latin typeface="Times New Roman" panose="02020603050405020304" pitchFamily="18" charset="0"/>
              </a:rPr>
              <a:t> </a:t>
            </a:r>
            <a:endParaRPr kumimoji="1" lang="en-US" altLang="zh-CN" sz="1800" b="0">
              <a:latin typeface="Times New Roman" panose="02020603050405020304" pitchFamily="18" charset="0"/>
            </a:endParaRPr>
          </a:p>
          <a:p>
            <a:pPr eaLnBrk="1" hangingPunct="1"/>
            <a:r>
              <a:rPr kumimoji="1" lang="en-US" altLang="zh-CN" sz="1800">
                <a:latin typeface="Times New Roman" panose="02020603050405020304" pitchFamily="18" charset="0"/>
              </a:rPr>
              <a:t> </a:t>
            </a:r>
            <a:endParaRPr kumimoji="1" lang="en-US" altLang="zh-CN" sz="1800" b="0">
              <a:latin typeface="Times New Roman" panose="02020603050405020304" pitchFamily="18" charset="0"/>
            </a:endParaRPr>
          </a:p>
        </p:txBody>
      </p:sp>
      <p:sp>
        <p:nvSpPr>
          <p:cNvPr id="64519" name="Rectangle 5">
            <a:extLst>
              <a:ext uri="{FF2B5EF4-FFF2-40B4-BE49-F238E27FC236}">
                <a16:creationId xmlns:a16="http://schemas.microsoft.com/office/drawing/2014/main" id="{CEC9F67F-53E2-48B6-82F5-41CA89924316}"/>
              </a:ext>
            </a:extLst>
          </p:cNvPr>
          <p:cNvSpPr>
            <a:spLocks noChangeArrowheads="1"/>
          </p:cNvSpPr>
          <p:nvPr/>
        </p:nvSpPr>
        <p:spPr bwMode="auto">
          <a:xfrm>
            <a:off x="5040313" y="476250"/>
            <a:ext cx="16414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B=4</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p>
        </p:txBody>
      </p:sp>
      <p:sp>
        <p:nvSpPr>
          <p:cNvPr id="64520" name="Line 6">
            <a:extLst>
              <a:ext uri="{FF2B5EF4-FFF2-40B4-BE49-F238E27FC236}">
                <a16:creationId xmlns:a16="http://schemas.microsoft.com/office/drawing/2014/main" id="{EC475DC1-DAA6-41D2-93BB-2F14D970FE03}"/>
              </a:ext>
            </a:extLst>
          </p:cNvPr>
          <p:cNvSpPr>
            <a:spLocks noChangeShapeType="1"/>
          </p:cNvSpPr>
          <p:nvPr/>
        </p:nvSpPr>
        <p:spPr bwMode="auto">
          <a:xfrm>
            <a:off x="0" y="765175"/>
            <a:ext cx="6465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1" name="Line 7">
            <a:extLst>
              <a:ext uri="{FF2B5EF4-FFF2-40B4-BE49-F238E27FC236}">
                <a16:creationId xmlns:a16="http://schemas.microsoft.com/office/drawing/2014/main" id="{82CCD4ED-8D29-42FA-929F-4E0C8B06D6BC}"/>
              </a:ext>
            </a:extLst>
          </p:cNvPr>
          <p:cNvSpPr>
            <a:spLocks noChangeShapeType="1"/>
          </p:cNvSpPr>
          <p:nvPr/>
        </p:nvSpPr>
        <p:spPr bwMode="auto">
          <a:xfrm>
            <a:off x="3513138" y="333375"/>
            <a:ext cx="0" cy="62642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2" name="Line 8">
            <a:extLst>
              <a:ext uri="{FF2B5EF4-FFF2-40B4-BE49-F238E27FC236}">
                <a16:creationId xmlns:a16="http://schemas.microsoft.com/office/drawing/2014/main" id="{DFD3A2A7-C22A-4995-BB27-20D128833D4D}"/>
              </a:ext>
            </a:extLst>
          </p:cNvPr>
          <p:cNvSpPr>
            <a:spLocks noChangeShapeType="1"/>
          </p:cNvSpPr>
          <p:nvPr/>
        </p:nvSpPr>
        <p:spPr bwMode="auto">
          <a:xfrm>
            <a:off x="2000250" y="404813"/>
            <a:ext cx="0" cy="6119812"/>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3" name="Line 9">
            <a:extLst>
              <a:ext uri="{FF2B5EF4-FFF2-40B4-BE49-F238E27FC236}">
                <a16:creationId xmlns:a16="http://schemas.microsoft.com/office/drawing/2014/main" id="{78667523-FAD3-469C-A922-AA015879D33C}"/>
              </a:ext>
            </a:extLst>
          </p:cNvPr>
          <p:cNvSpPr>
            <a:spLocks noChangeShapeType="1"/>
          </p:cNvSpPr>
          <p:nvPr/>
        </p:nvSpPr>
        <p:spPr bwMode="auto">
          <a:xfrm>
            <a:off x="4953000" y="333375"/>
            <a:ext cx="0" cy="604837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524" name="Rectangle 10">
            <a:extLst>
              <a:ext uri="{FF2B5EF4-FFF2-40B4-BE49-F238E27FC236}">
                <a16:creationId xmlns:a16="http://schemas.microsoft.com/office/drawing/2014/main" id="{3E951373-E61D-427A-8E83-C55CFFB0EA7E}"/>
              </a:ext>
            </a:extLst>
          </p:cNvPr>
          <p:cNvSpPr>
            <a:spLocks noChangeArrowheads="1"/>
          </p:cNvSpPr>
          <p:nvPr/>
        </p:nvSpPr>
        <p:spPr bwMode="auto">
          <a:xfrm>
            <a:off x="1208088" y="6237288"/>
            <a:ext cx="2476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Times New Roman" panose="02020603050405020304" pitchFamily="18" charset="0"/>
              </a:rPr>
              <a:t> </a:t>
            </a:r>
            <a:r>
              <a:rPr kumimoji="1" lang="en-US" altLang="zh-CN">
                <a:solidFill>
                  <a:srgbClr val="0000FF"/>
                </a:solidFill>
                <a:latin typeface="Times New Roman" panose="02020603050405020304" pitchFamily="18" charset="0"/>
              </a:rPr>
              <a:t>(a) </a:t>
            </a:r>
            <a:r>
              <a:rPr kumimoji="1" lang="zh-CN" altLang="en-US">
                <a:solidFill>
                  <a:srgbClr val="0000FF"/>
                </a:solidFill>
                <a:latin typeface="Times New Roman" panose="02020603050405020304" pitchFamily="18" charset="0"/>
              </a:rPr>
              <a:t>遵守两段锁协议</a:t>
            </a:r>
            <a:r>
              <a:rPr kumimoji="1" lang="zh-CN" altLang="en-US" b="0">
                <a:latin typeface="Times New Roman" panose="02020603050405020304" pitchFamily="18" charset="0"/>
              </a:rPr>
              <a:t> </a:t>
            </a:r>
          </a:p>
        </p:txBody>
      </p:sp>
      <p:sp>
        <p:nvSpPr>
          <p:cNvPr id="64525" name="Rectangle 11">
            <a:extLst>
              <a:ext uri="{FF2B5EF4-FFF2-40B4-BE49-F238E27FC236}">
                <a16:creationId xmlns:a16="http://schemas.microsoft.com/office/drawing/2014/main" id="{72D9AA07-728B-4576-9F52-2ADF6C4ACF91}"/>
              </a:ext>
            </a:extLst>
          </p:cNvPr>
          <p:cNvSpPr>
            <a:spLocks noChangeArrowheads="1"/>
          </p:cNvSpPr>
          <p:nvPr/>
        </p:nvSpPr>
        <p:spPr bwMode="auto">
          <a:xfrm>
            <a:off x="3944938" y="6477000"/>
            <a:ext cx="2476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0000FF"/>
                </a:solidFill>
                <a:latin typeface="Times New Roman" panose="02020603050405020304" pitchFamily="18" charset="0"/>
              </a:rPr>
              <a:t>(b) </a:t>
            </a:r>
            <a:r>
              <a:rPr kumimoji="1" lang="zh-CN" altLang="en-US">
                <a:solidFill>
                  <a:srgbClr val="0000FF"/>
                </a:solidFill>
                <a:latin typeface="Times New Roman" panose="02020603050405020304" pitchFamily="18" charset="0"/>
              </a:rPr>
              <a:t>不遵守两段锁协议</a:t>
            </a:r>
            <a:r>
              <a:rPr kumimoji="1" lang="zh-CN" altLang="en-US" sz="1800">
                <a:latin typeface="Times New Roman" panose="02020603050405020304" pitchFamily="18" charset="0"/>
              </a:rPr>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CD2C8D02-9D13-4E2D-B1BE-1C8B85FC469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7FD3C7-1064-44F5-A3F0-52529E3033B5}" type="slidenum">
              <a:rPr lang="zh-CN" altLang="en-US" sz="2000"/>
              <a:pPr/>
              <a:t>54</a:t>
            </a:fld>
            <a:endParaRPr lang="en-US" altLang="zh-CN" sz="2000"/>
          </a:p>
        </p:txBody>
      </p:sp>
      <p:sp>
        <p:nvSpPr>
          <p:cNvPr id="65539" name="日期占位符 4">
            <a:extLst>
              <a:ext uri="{FF2B5EF4-FFF2-40B4-BE49-F238E27FC236}">
                <a16:creationId xmlns:a16="http://schemas.microsoft.com/office/drawing/2014/main" id="{46307B71-C683-4825-8576-74B5A3837F1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E0FB36-3B75-45AC-ADBA-781855E46D48}" type="datetime1">
              <a:rPr lang="zh-CN" altLang="en-US" sz="1800" smtClean="0"/>
              <a:pPr/>
              <a:t>2023/5/9</a:t>
            </a:fld>
            <a:endParaRPr lang="en-US" altLang="zh-CN" sz="1000"/>
          </a:p>
        </p:txBody>
      </p:sp>
      <p:grpSp>
        <p:nvGrpSpPr>
          <p:cNvPr id="65540" name="Group 17">
            <a:extLst>
              <a:ext uri="{FF2B5EF4-FFF2-40B4-BE49-F238E27FC236}">
                <a16:creationId xmlns:a16="http://schemas.microsoft.com/office/drawing/2014/main" id="{A6803BCA-26B0-43EB-9201-B45EA52F8BE6}"/>
              </a:ext>
            </a:extLst>
          </p:cNvPr>
          <p:cNvGrpSpPr>
            <a:grpSpLocks/>
          </p:cNvGrpSpPr>
          <p:nvPr/>
        </p:nvGrpSpPr>
        <p:grpSpPr bwMode="auto">
          <a:xfrm>
            <a:off x="0" y="333375"/>
            <a:ext cx="9906000" cy="6524625"/>
            <a:chOff x="0" y="210"/>
            <a:chExt cx="6240" cy="4110"/>
          </a:xfrm>
        </p:grpSpPr>
        <p:sp>
          <p:nvSpPr>
            <p:cNvPr id="65541" name="Rectangle 2">
              <a:extLst>
                <a:ext uri="{FF2B5EF4-FFF2-40B4-BE49-F238E27FC236}">
                  <a16:creationId xmlns:a16="http://schemas.microsoft.com/office/drawing/2014/main" id="{F54C5A8F-E6BE-4716-B4B4-13F681A51C07}"/>
                </a:ext>
              </a:extLst>
            </p:cNvPr>
            <p:cNvSpPr>
              <a:spLocks noChangeArrowheads="1"/>
            </p:cNvSpPr>
            <p:nvPr/>
          </p:nvSpPr>
          <p:spPr bwMode="auto">
            <a:xfrm>
              <a:off x="398" y="300"/>
              <a:ext cx="857" cy="2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30000">
                  <a:latin typeface="Times New Roman" panose="02020603050405020304" pitchFamily="18" charset="0"/>
                </a:rPr>
                <a:t>1</a:t>
              </a:r>
              <a:endParaRPr lang="en-US" altLang="zh-CN">
                <a:latin typeface="Times New Roman" panose="02020603050405020304" pitchFamily="18" charset="0"/>
              </a:endParaRP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Slock B</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B=2</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Y=B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Xlock A</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A=Y+1</a:t>
              </a:r>
            </a:p>
            <a:p>
              <a:pPr algn="just">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A=3</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B</a:t>
              </a:r>
            </a:p>
            <a:p>
              <a:pPr algn="just">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A</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en-US" altLang="zh-CN" sz="1400">
                  <a:latin typeface="Times New Roman" panose="02020603050405020304" pitchFamily="18" charset="0"/>
                </a:rPr>
                <a:t> </a:t>
              </a:r>
            </a:p>
          </p:txBody>
        </p:sp>
        <p:sp>
          <p:nvSpPr>
            <p:cNvPr id="65542" name="Rectangle 3">
              <a:extLst>
                <a:ext uri="{FF2B5EF4-FFF2-40B4-BE49-F238E27FC236}">
                  <a16:creationId xmlns:a16="http://schemas.microsoft.com/office/drawing/2014/main" id="{BE674655-2BB4-4265-BA9C-DA463996F75F}"/>
                </a:ext>
              </a:extLst>
            </p:cNvPr>
            <p:cNvSpPr>
              <a:spLocks noChangeArrowheads="1"/>
            </p:cNvSpPr>
            <p:nvPr/>
          </p:nvSpPr>
          <p:spPr bwMode="auto">
            <a:xfrm>
              <a:off x="1306" y="210"/>
              <a:ext cx="988" cy="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 等待</a:t>
              </a:r>
              <a:endParaRPr kumimoji="1" lang="zh-CN" altLang="en-US"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Y=A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B=Y+1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B=4</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r>
                <a:rPr kumimoji="1" lang="en-US" altLang="zh-CN" b="0">
                  <a:latin typeface="Times New Roman" panose="02020603050405020304" pitchFamily="18" charset="0"/>
                </a:rPr>
                <a:t> </a:t>
              </a:r>
            </a:p>
          </p:txBody>
        </p:sp>
        <p:sp>
          <p:nvSpPr>
            <p:cNvPr id="65543" name="Rectangle 4">
              <a:extLst>
                <a:ext uri="{FF2B5EF4-FFF2-40B4-BE49-F238E27FC236}">
                  <a16:creationId xmlns:a16="http://schemas.microsoft.com/office/drawing/2014/main" id="{6AA3AC26-6392-4487-9289-090C74AA92D1}"/>
                </a:ext>
              </a:extLst>
            </p:cNvPr>
            <p:cNvSpPr>
              <a:spLocks noChangeArrowheads="1"/>
            </p:cNvSpPr>
            <p:nvPr/>
          </p:nvSpPr>
          <p:spPr bwMode="auto">
            <a:xfrm>
              <a:off x="2258" y="255"/>
              <a:ext cx="988" cy="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B=2</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Y=B</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写回</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600">
                  <a:latin typeface="Times New Roman" panose="02020603050405020304" pitchFamily="18" charset="0"/>
                </a:rPr>
                <a:t> </a:t>
              </a:r>
              <a:endParaRPr kumimoji="1" lang="en-US" altLang="zh-CN" sz="1600" b="0">
                <a:latin typeface="Times New Roman" panose="02020603050405020304" pitchFamily="18" charset="0"/>
              </a:endParaRPr>
            </a:p>
            <a:p>
              <a:pPr eaLnBrk="1" hangingPunct="1"/>
              <a:r>
                <a:rPr kumimoji="1" lang="en-US" altLang="zh-CN" sz="1800">
                  <a:latin typeface="Times New Roman" panose="02020603050405020304" pitchFamily="18" charset="0"/>
                </a:rPr>
                <a:t> </a:t>
              </a:r>
              <a:endParaRPr kumimoji="1" lang="en-US" altLang="zh-CN" sz="1800" b="0">
                <a:latin typeface="Times New Roman" panose="02020603050405020304" pitchFamily="18" charset="0"/>
              </a:endParaRPr>
            </a:p>
            <a:p>
              <a:pPr eaLnBrk="1" hangingPunct="1"/>
              <a:r>
                <a:rPr kumimoji="1" lang="en-US" altLang="zh-CN" sz="1800">
                  <a:latin typeface="Times New Roman" panose="02020603050405020304" pitchFamily="18" charset="0"/>
                </a:rPr>
                <a:t> </a:t>
              </a:r>
              <a:endParaRPr kumimoji="1" lang="en-US" altLang="zh-CN" sz="1800" b="0">
                <a:latin typeface="Times New Roman" panose="02020603050405020304" pitchFamily="18" charset="0"/>
              </a:endParaRPr>
            </a:p>
          </p:txBody>
        </p:sp>
        <p:sp>
          <p:nvSpPr>
            <p:cNvPr id="65544" name="Rectangle 5">
              <a:extLst>
                <a:ext uri="{FF2B5EF4-FFF2-40B4-BE49-F238E27FC236}">
                  <a16:creationId xmlns:a16="http://schemas.microsoft.com/office/drawing/2014/main" id="{01D2568F-3492-42AA-99B3-0103E7C207C6}"/>
                </a:ext>
              </a:extLst>
            </p:cNvPr>
            <p:cNvSpPr>
              <a:spLocks noChangeArrowheads="1"/>
            </p:cNvSpPr>
            <p:nvPr/>
          </p:nvSpPr>
          <p:spPr bwMode="auto">
            <a:xfrm>
              <a:off x="3175" y="300"/>
              <a:ext cx="1034" cy="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B=4</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p>
          </p:txBody>
        </p:sp>
        <p:sp>
          <p:nvSpPr>
            <p:cNvPr id="65545" name="Line 6">
              <a:extLst>
                <a:ext uri="{FF2B5EF4-FFF2-40B4-BE49-F238E27FC236}">
                  <a16:creationId xmlns:a16="http://schemas.microsoft.com/office/drawing/2014/main" id="{7F2E1A2C-3613-4DCD-BBA4-6AD556E2A9AD}"/>
                </a:ext>
              </a:extLst>
            </p:cNvPr>
            <p:cNvSpPr>
              <a:spLocks noChangeShapeType="1"/>
            </p:cNvSpPr>
            <p:nvPr/>
          </p:nvSpPr>
          <p:spPr bwMode="auto">
            <a:xfrm>
              <a:off x="0" y="482"/>
              <a:ext cx="6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46" name="Line 7">
              <a:extLst>
                <a:ext uri="{FF2B5EF4-FFF2-40B4-BE49-F238E27FC236}">
                  <a16:creationId xmlns:a16="http://schemas.microsoft.com/office/drawing/2014/main" id="{B46F23AC-9BEE-4F86-925E-40CC9731080D}"/>
                </a:ext>
              </a:extLst>
            </p:cNvPr>
            <p:cNvSpPr>
              <a:spLocks noChangeShapeType="1"/>
            </p:cNvSpPr>
            <p:nvPr/>
          </p:nvSpPr>
          <p:spPr bwMode="auto">
            <a:xfrm>
              <a:off x="2213" y="210"/>
              <a:ext cx="0" cy="39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47" name="Line 8">
              <a:extLst>
                <a:ext uri="{FF2B5EF4-FFF2-40B4-BE49-F238E27FC236}">
                  <a16:creationId xmlns:a16="http://schemas.microsoft.com/office/drawing/2014/main" id="{E2B5879F-766E-4D38-B080-1E388DF5E0BA}"/>
                </a:ext>
              </a:extLst>
            </p:cNvPr>
            <p:cNvSpPr>
              <a:spLocks noChangeShapeType="1"/>
            </p:cNvSpPr>
            <p:nvPr/>
          </p:nvSpPr>
          <p:spPr bwMode="auto">
            <a:xfrm>
              <a:off x="1260" y="255"/>
              <a:ext cx="0" cy="385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48" name="Line 9">
              <a:extLst>
                <a:ext uri="{FF2B5EF4-FFF2-40B4-BE49-F238E27FC236}">
                  <a16:creationId xmlns:a16="http://schemas.microsoft.com/office/drawing/2014/main" id="{FD50E664-E5B1-491A-ADB3-1CA1656B5B41}"/>
                </a:ext>
              </a:extLst>
            </p:cNvPr>
            <p:cNvSpPr>
              <a:spLocks noChangeShapeType="1"/>
            </p:cNvSpPr>
            <p:nvPr/>
          </p:nvSpPr>
          <p:spPr bwMode="auto">
            <a:xfrm>
              <a:off x="3120" y="210"/>
              <a:ext cx="0" cy="381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49" name="Rectangle 10">
              <a:extLst>
                <a:ext uri="{FF2B5EF4-FFF2-40B4-BE49-F238E27FC236}">
                  <a16:creationId xmlns:a16="http://schemas.microsoft.com/office/drawing/2014/main" id="{CA5335BD-575E-44D4-AC61-C18753A01416}"/>
                </a:ext>
              </a:extLst>
            </p:cNvPr>
            <p:cNvSpPr>
              <a:spLocks noChangeArrowheads="1"/>
            </p:cNvSpPr>
            <p:nvPr/>
          </p:nvSpPr>
          <p:spPr bwMode="auto">
            <a:xfrm>
              <a:off x="761" y="3929"/>
              <a:ext cx="15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800">
                  <a:latin typeface="Times New Roman" panose="02020603050405020304" pitchFamily="18" charset="0"/>
                </a:rPr>
                <a:t> </a:t>
              </a:r>
              <a:r>
                <a:rPr kumimoji="1" lang="en-US" altLang="zh-CN">
                  <a:solidFill>
                    <a:srgbClr val="0000FF"/>
                  </a:solidFill>
                  <a:latin typeface="Times New Roman" panose="02020603050405020304" pitchFamily="18" charset="0"/>
                </a:rPr>
                <a:t>(a) </a:t>
              </a:r>
              <a:r>
                <a:rPr kumimoji="1" lang="zh-CN" altLang="en-US">
                  <a:solidFill>
                    <a:srgbClr val="0000FF"/>
                  </a:solidFill>
                  <a:latin typeface="Times New Roman" panose="02020603050405020304" pitchFamily="18" charset="0"/>
                </a:rPr>
                <a:t>遵守两段锁协议</a:t>
              </a:r>
              <a:r>
                <a:rPr kumimoji="1" lang="zh-CN" altLang="en-US" b="0">
                  <a:latin typeface="Times New Roman" panose="02020603050405020304" pitchFamily="18" charset="0"/>
                </a:rPr>
                <a:t> </a:t>
              </a:r>
            </a:p>
          </p:txBody>
        </p:sp>
        <p:sp>
          <p:nvSpPr>
            <p:cNvPr id="65550" name="Rectangle 11">
              <a:extLst>
                <a:ext uri="{FF2B5EF4-FFF2-40B4-BE49-F238E27FC236}">
                  <a16:creationId xmlns:a16="http://schemas.microsoft.com/office/drawing/2014/main" id="{756148D9-B7E6-4462-8E2B-BA52691CF806}"/>
                </a:ext>
              </a:extLst>
            </p:cNvPr>
            <p:cNvSpPr>
              <a:spLocks noChangeArrowheads="1"/>
            </p:cNvSpPr>
            <p:nvPr/>
          </p:nvSpPr>
          <p:spPr bwMode="auto">
            <a:xfrm>
              <a:off x="2485" y="4080"/>
              <a:ext cx="15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0000FF"/>
                  </a:solidFill>
                  <a:latin typeface="Times New Roman" panose="02020603050405020304" pitchFamily="18" charset="0"/>
                </a:rPr>
                <a:t>(b) </a:t>
              </a:r>
              <a:r>
                <a:rPr kumimoji="1" lang="zh-CN" altLang="en-US">
                  <a:solidFill>
                    <a:srgbClr val="0000FF"/>
                  </a:solidFill>
                  <a:latin typeface="Times New Roman" panose="02020603050405020304" pitchFamily="18" charset="0"/>
                </a:rPr>
                <a:t>不遵守两段锁协议</a:t>
              </a:r>
              <a:r>
                <a:rPr kumimoji="1" lang="zh-CN" altLang="en-US" sz="1800">
                  <a:latin typeface="Times New Roman" panose="02020603050405020304" pitchFamily="18" charset="0"/>
                </a:rPr>
                <a:t> </a:t>
              </a:r>
            </a:p>
          </p:txBody>
        </p:sp>
        <p:sp>
          <p:nvSpPr>
            <p:cNvPr id="65551" name="Rectangle 12">
              <a:extLst>
                <a:ext uri="{FF2B5EF4-FFF2-40B4-BE49-F238E27FC236}">
                  <a16:creationId xmlns:a16="http://schemas.microsoft.com/office/drawing/2014/main" id="{92CA54A6-C05C-49C4-8861-F89B684C80F3}"/>
                </a:ext>
              </a:extLst>
            </p:cNvPr>
            <p:cNvSpPr>
              <a:spLocks noChangeArrowheads="1"/>
            </p:cNvSpPr>
            <p:nvPr/>
          </p:nvSpPr>
          <p:spPr bwMode="auto">
            <a:xfrm>
              <a:off x="4160" y="248"/>
              <a:ext cx="988" cy="3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endParaRPr kumimoji="1" lang="en-US" altLang="zh-CN" b="0">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B=2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Y=B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endParaRPr kumimoji="1" lang="en-US" altLang="zh-CN" b="0">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A=Y+1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A=3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endParaRPr kumimoji="1" lang="en-US" altLang="zh-CN" b="0">
                <a:latin typeface="Times New Roman" panose="02020603050405020304" pitchFamily="18" charset="0"/>
              </a:endParaRPr>
            </a:p>
          </p:txBody>
        </p:sp>
        <p:sp>
          <p:nvSpPr>
            <p:cNvPr id="65552" name="Rectangle 13">
              <a:extLst>
                <a:ext uri="{FF2B5EF4-FFF2-40B4-BE49-F238E27FC236}">
                  <a16:creationId xmlns:a16="http://schemas.microsoft.com/office/drawing/2014/main" id="{C90A1B20-EBD5-4AF6-B73D-C9A80F611147}"/>
                </a:ext>
              </a:extLst>
            </p:cNvPr>
            <p:cNvSpPr>
              <a:spLocks noChangeArrowheads="1"/>
            </p:cNvSpPr>
            <p:nvPr/>
          </p:nvSpPr>
          <p:spPr bwMode="auto">
            <a:xfrm>
              <a:off x="5116" y="255"/>
              <a:ext cx="988" cy="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读</a:t>
              </a:r>
              <a:r>
                <a:rPr kumimoji="1" lang="en-US" altLang="zh-CN">
                  <a:latin typeface="Times New Roman" panose="02020603050405020304" pitchFamily="18" charset="0"/>
                </a:rPr>
                <a:t>A=2</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X=A</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A</a:t>
              </a: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Xlock B</a:t>
              </a:r>
            </a:p>
            <a:p>
              <a:pPr eaLnBrk="1" hangingPunct="1">
                <a:lnSpc>
                  <a:spcPct val="80000"/>
                </a:lnSpc>
              </a:pPr>
              <a:r>
                <a:rPr kumimoji="1" lang="zh-CN" altLang="en-US">
                  <a:latin typeface="Times New Roman" panose="02020603050405020304" pitchFamily="18" charset="0"/>
                </a:rPr>
                <a:t>等待</a:t>
              </a:r>
            </a:p>
            <a:p>
              <a:pPr eaLnBrk="1" hangingPunct="1">
                <a:lnSpc>
                  <a:spcPct val="80000"/>
                </a:lnSpc>
              </a:pPr>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B=X+1</a:t>
              </a:r>
              <a:endParaRPr kumimoji="1" lang="en-US" altLang="zh-CN" b="0">
                <a:latin typeface="Times New Roman" panose="02020603050405020304" pitchFamily="18" charset="0"/>
              </a:endParaRPr>
            </a:p>
            <a:p>
              <a:pPr eaLnBrk="1" hangingPunct="1">
                <a:lnSpc>
                  <a:spcPct val="80000"/>
                </a:lnSpc>
              </a:pPr>
              <a:r>
                <a:rPr kumimoji="1" lang="zh-CN" altLang="en-US">
                  <a:latin typeface="Times New Roman" panose="02020603050405020304" pitchFamily="18" charset="0"/>
                </a:rPr>
                <a:t>写回</a:t>
              </a:r>
              <a:r>
                <a:rPr kumimoji="1" lang="en-US" altLang="zh-CN">
                  <a:latin typeface="Times New Roman" panose="02020603050405020304" pitchFamily="18" charset="0"/>
                </a:rPr>
                <a:t>B=3</a:t>
              </a:r>
              <a:endParaRPr kumimoji="1" lang="en-US" altLang="zh-CN" b="0">
                <a:latin typeface="Times New Roman" panose="02020603050405020304" pitchFamily="18" charset="0"/>
              </a:endParaRPr>
            </a:p>
            <a:p>
              <a:pPr eaLnBrk="1" hangingPunct="1">
                <a:lnSpc>
                  <a:spcPct val="80000"/>
                </a:lnSpc>
              </a:pPr>
              <a:r>
                <a:rPr kumimoji="1" lang="en-US" altLang="zh-CN">
                  <a:latin typeface="Times New Roman" panose="02020603050405020304" pitchFamily="18" charset="0"/>
                </a:rPr>
                <a:t>Unlock B</a:t>
              </a:r>
              <a:r>
                <a:rPr kumimoji="1" lang="en-US" altLang="zh-CN" b="0">
                  <a:latin typeface="Times New Roman" panose="02020603050405020304" pitchFamily="18" charset="0"/>
                </a:rPr>
                <a:t> </a:t>
              </a: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a:latin typeface="Times New Roman" panose="02020603050405020304" pitchFamily="18" charset="0"/>
              </a:endParaRPr>
            </a:p>
            <a:p>
              <a:pPr eaLnBrk="1" hangingPunct="1">
                <a:lnSpc>
                  <a:spcPct val="80000"/>
                </a:lnSpc>
              </a:pPr>
              <a:endParaRPr kumimoji="1" lang="en-US" altLang="zh-CN" b="0">
                <a:latin typeface="Times New Roman" panose="02020603050405020304" pitchFamily="18" charset="0"/>
              </a:endParaRPr>
            </a:p>
            <a:p>
              <a:pPr eaLnBrk="1" hangingPunct="1">
                <a:lnSpc>
                  <a:spcPct val="80000"/>
                </a:lnSpc>
              </a:pPr>
              <a:endParaRPr kumimoji="1" lang="zh-CN" altLang="en-US" b="0">
                <a:latin typeface="Times New Roman" panose="02020603050405020304" pitchFamily="18" charset="0"/>
              </a:endParaRPr>
            </a:p>
          </p:txBody>
        </p:sp>
        <p:sp>
          <p:nvSpPr>
            <p:cNvPr id="65553" name="Line 14">
              <a:extLst>
                <a:ext uri="{FF2B5EF4-FFF2-40B4-BE49-F238E27FC236}">
                  <a16:creationId xmlns:a16="http://schemas.microsoft.com/office/drawing/2014/main" id="{3B6A15FB-F795-4A16-9E3D-7DEDE842A481}"/>
                </a:ext>
              </a:extLst>
            </p:cNvPr>
            <p:cNvSpPr>
              <a:spLocks noChangeShapeType="1"/>
            </p:cNvSpPr>
            <p:nvPr/>
          </p:nvSpPr>
          <p:spPr bwMode="auto">
            <a:xfrm>
              <a:off x="4118" y="210"/>
              <a:ext cx="0" cy="3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54" name="Line 15">
              <a:extLst>
                <a:ext uri="{FF2B5EF4-FFF2-40B4-BE49-F238E27FC236}">
                  <a16:creationId xmlns:a16="http://schemas.microsoft.com/office/drawing/2014/main" id="{DB3EAA25-AEBC-483F-AAE4-3DB68CCD0ADC}"/>
                </a:ext>
              </a:extLst>
            </p:cNvPr>
            <p:cNvSpPr>
              <a:spLocks noChangeShapeType="1"/>
            </p:cNvSpPr>
            <p:nvPr/>
          </p:nvSpPr>
          <p:spPr bwMode="auto">
            <a:xfrm>
              <a:off x="4992" y="255"/>
              <a:ext cx="33" cy="381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5555" name="Rectangle 16">
              <a:extLst>
                <a:ext uri="{FF2B5EF4-FFF2-40B4-BE49-F238E27FC236}">
                  <a16:creationId xmlns:a16="http://schemas.microsoft.com/office/drawing/2014/main" id="{51F2AC92-EE18-4FDC-BC11-8909CAEB0BC8}"/>
                </a:ext>
              </a:extLst>
            </p:cNvPr>
            <p:cNvSpPr>
              <a:spLocks noChangeArrowheads="1"/>
            </p:cNvSpPr>
            <p:nvPr/>
          </p:nvSpPr>
          <p:spPr bwMode="auto">
            <a:xfrm>
              <a:off x="4264" y="3936"/>
              <a:ext cx="156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0000FF"/>
                  </a:solidFill>
                  <a:latin typeface="Times New Roman" panose="02020603050405020304" pitchFamily="18" charset="0"/>
                </a:rPr>
                <a:t>(c) </a:t>
              </a:r>
              <a:r>
                <a:rPr kumimoji="1" lang="zh-CN" altLang="en-US">
                  <a:solidFill>
                    <a:srgbClr val="0000FF"/>
                  </a:solidFill>
                  <a:latin typeface="Times New Roman" panose="02020603050405020304" pitchFamily="18" charset="0"/>
                </a:rPr>
                <a:t>不遵守两段锁协议 </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0B1BECDF-A4EC-4379-BA21-24802081AE8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5484EA1-8710-462A-8D7C-489833B320CD}" type="slidenum">
              <a:rPr lang="zh-CN" altLang="en-US" sz="2000"/>
              <a:pPr/>
              <a:t>55</a:t>
            </a:fld>
            <a:endParaRPr lang="en-US" altLang="zh-CN" sz="2000"/>
          </a:p>
        </p:txBody>
      </p:sp>
      <p:sp>
        <p:nvSpPr>
          <p:cNvPr id="66563" name="日期占位符 4">
            <a:extLst>
              <a:ext uri="{FF2B5EF4-FFF2-40B4-BE49-F238E27FC236}">
                <a16:creationId xmlns:a16="http://schemas.microsoft.com/office/drawing/2014/main" id="{7910EDEF-88F9-4305-B7BA-A72E4DCA005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6C4088-1E18-4F41-949A-09219CCAD701}" type="datetime1">
              <a:rPr lang="zh-CN" altLang="en-US" sz="1800" smtClean="0"/>
              <a:pPr/>
              <a:t>2023/5/9</a:t>
            </a:fld>
            <a:endParaRPr lang="en-US" altLang="zh-CN" sz="1000"/>
          </a:p>
        </p:txBody>
      </p:sp>
      <p:sp>
        <p:nvSpPr>
          <p:cNvPr id="2305026" name="Rectangle 2">
            <a:extLst>
              <a:ext uri="{FF2B5EF4-FFF2-40B4-BE49-F238E27FC236}">
                <a16:creationId xmlns:a16="http://schemas.microsoft.com/office/drawing/2014/main" id="{30F85330-76D9-4B64-BD0F-58D237361AE2}"/>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6565" name="Rectangle 3">
            <a:extLst>
              <a:ext uri="{FF2B5EF4-FFF2-40B4-BE49-F238E27FC236}">
                <a16:creationId xmlns:a16="http://schemas.microsoft.com/office/drawing/2014/main" id="{C8E01266-868E-4242-AD6B-D459603408AB}"/>
              </a:ext>
            </a:extLst>
          </p:cNvPr>
          <p:cNvSpPr>
            <a:spLocks noGrp="1" noChangeArrowheads="1"/>
          </p:cNvSpPr>
          <p:nvPr>
            <p:ph type="body" idx="1"/>
          </p:nvPr>
        </p:nvSpPr>
        <p:spPr>
          <a:xfrm>
            <a:off x="650875" y="1143000"/>
            <a:ext cx="8820150" cy="2987675"/>
          </a:xfrm>
        </p:spPr>
        <p:txBody>
          <a:bodyPr/>
          <a:lstStyle/>
          <a:p>
            <a:r>
              <a:rPr lang="en-US" altLang="en-US"/>
              <a:t>两阶段封锁</a:t>
            </a:r>
            <a:r>
              <a:rPr lang="zh-CN" altLang="en-US"/>
              <a:t>协议与防止死锁的一次封锁法</a:t>
            </a:r>
          </a:p>
          <a:p>
            <a:pPr lvl="1"/>
            <a:r>
              <a:rPr lang="zh-CN" altLang="en-US"/>
              <a:t>一次封锁法要求每个事务必须一次将所有要使用的数据全部加锁，否则就不能继续执行，因此</a:t>
            </a:r>
            <a:r>
              <a:rPr lang="zh-CN" altLang="en-US">
                <a:solidFill>
                  <a:srgbClr val="0000FF"/>
                </a:solidFill>
              </a:rPr>
              <a:t>一次封锁法遵守两段锁协议</a:t>
            </a:r>
          </a:p>
          <a:p>
            <a:pPr lvl="1"/>
            <a:r>
              <a:rPr lang="zh-CN" altLang="en-US"/>
              <a:t>但是</a:t>
            </a:r>
            <a:r>
              <a:rPr lang="en-US" altLang="en-US"/>
              <a:t>两阶段封锁</a:t>
            </a:r>
            <a:r>
              <a:rPr lang="zh-CN" altLang="en-US"/>
              <a:t>协议并不要求事务必须一次将所有要使用的数据全部加锁，因此</a:t>
            </a:r>
            <a:r>
              <a:rPr lang="zh-CN" altLang="en-US">
                <a:solidFill>
                  <a:srgbClr val="0000FF"/>
                </a:solidFill>
              </a:rPr>
              <a:t>遵守</a:t>
            </a:r>
            <a:r>
              <a:rPr lang="en-US" altLang="en-US">
                <a:solidFill>
                  <a:srgbClr val="0000FF"/>
                </a:solidFill>
              </a:rPr>
              <a:t>两阶段封锁</a:t>
            </a:r>
            <a:r>
              <a:rPr lang="zh-CN" altLang="en-US">
                <a:solidFill>
                  <a:srgbClr val="0000FF"/>
                </a:solidFill>
              </a:rPr>
              <a:t>协议的事务可能发生死锁</a:t>
            </a:r>
          </a:p>
        </p:txBody>
      </p:sp>
      <p:grpSp>
        <p:nvGrpSpPr>
          <p:cNvPr id="2305028" name="Group 4">
            <a:extLst>
              <a:ext uri="{FF2B5EF4-FFF2-40B4-BE49-F238E27FC236}">
                <a16:creationId xmlns:a16="http://schemas.microsoft.com/office/drawing/2014/main" id="{31E38EBB-4782-43B0-A676-810F2AAA766B}"/>
              </a:ext>
            </a:extLst>
          </p:cNvPr>
          <p:cNvGrpSpPr>
            <a:grpSpLocks/>
          </p:cNvGrpSpPr>
          <p:nvPr/>
        </p:nvGrpSpPr>
        <p:grpSpPr bwMode="auto">
          <a:xfrm>
            <a:off x="5270500" y="3644900"/>
            <a:ext cx="3714750" cy="3733800"/>
            <a:chOff x="1560" y="1488"/>
            <a:chExt cx="2340" cy="2352"/>
          </a:xfrm>
        </p:grpSpPr>
        <p:sp>
          <p:nvSpPr>
            <p:cNvPr id="66568" name="Rectangle 5">
              <a:extLst>
                <a:ext uri="{FF2B5EF4-FFF2-40B4-BE49-F238E27FC236}">
                  <a16:creationId xmlns:a16="http://schemas.microsoft.com/office/drawing/2014/main" id="{66097ACE-33AB-4916-9059-3032BD05D2F5}"/>
                </a:ext>
              </a:extLst>
            </p:cNvPr>
            <p:cNvSpPr>
              <a:spLocks noChangeArrowheads="1"/>
            </p:cNvSpPr>
            <p:nvPr/>
          </p:nvSpPr>
          <p:spPr bwMode="auto">
            <a:xfrm>
              <a:off x="1819" y="1488"/>
              <a:ext cx="833"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B=2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p:txBody>
        </p:sp>
        <p:sp>
          <p:nvSpPr>
            <p:cNvPr id="66569" name="Rectangle 6">
              <a:extLst>
                <a:ext uri="{FF2B5EF4-FFF2-40B4-BE49-F238E27FC236}">
                  <a16:creationId xmlns:a16="http://schemas.microsoft.com/office/drawing/2014/main" id="{8AF34883-E993-43C5-93C1-8C2AE9A289E6}"/>
                </a:ext>
              </a:extLst>
            </p:cNvPr>
            <p:cNvSpPr>
              <a:spLocks noChangeArrowheads="1"/>
            </p:cNvSpPr>
            <p:nvPr/>
          </p:nvSpPr>
          <p:spPr bwMode="auto">
            <a:xfrm>
              <a:off x="2860" y="1584"/>
              <a:ext cx="833"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A=2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p:txBody>
        </p:sp>
        <p:sp>
          <p:nvSpPr>
            <p:cNvPr id="66570" name="Line 7">
              <a:extLst>
                <a:ext uri="{FF2B5EF4-FFF2-40B4-BE49-F238E27FC236}">
                  <a16:creationId xmlns:a16="http://schemas.microsoft.com/office/drawing/2014/main" id="{53202EEE-0F09-40BE-8B11-945A1244D54F}"/>
                </a:ext>
              </a:extLst>
            </p:cNvPr>
            <p:cNvSpPr>
              <a:spLocks noChangeShapeType="1"/>
            </p:cNvSpPr>
            <p:nvPr/>
          </p:nvSpPr>
          <p:spPr bwMode="auto">
            <a:xfrm>
              <a:off x="1560" y="1824"/>
              <a:ext cx="23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571" name="Line 8">
              <a:extLst>
                <a:ext uri="{FF2B5EF4-FFF2-40B4-BE49-F238E27FC236}">
                  <a16:creationId xmlns:a16="http://schemas.microsoft.com/office/drawing/2014/main" id="{26E8440F-D87A-43DA-B325-2FD28F6CE9DB}"/>
                </a:ext>
              </a:extLst>
            </p:cNvPr>
            <p:cNvSpPr>
              <a:spLocks noChangeShapeType="1"/>
            </p:cNvSpPr>
            <p:nvPr/>
          </p:nvSpPr>
          <p:spPr bwMode="auto">
            <a:xfrm>
              <a:off x="2652" y="1584"/>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305033" name="Rectangle 9">
            <a:extLst>
              <a:ext uri="{FF2B5EF4-FFF2-40B4-BE49-F238E27FC236}">
                <a16:creationId xmlns:a16="http://schemas.microsoft.com/office/drawing/2014/main" id="{207D7FB2-4601-41E1-92D4-5981A1A7913B}"/>
              </a:ext>
            </a:extLst>
          </p:cNvPr>
          <p:cNvSpPr>
            <a:spLocks noChangeArrowheads="1"/>
          </p:cNvSpPr>
          <p:nvPr/>
        </p:nvSpPr>
        <p:spPr bwMode="auto">
          <a:xfrm>
            <a:off x="1208088" y="4797425"/>
            <a:ext cx="3440112" cy="1373188"/>
          </a:xfrm>
          <a:prstGeom prst="rect">
            <a:avLst/>
          </a:prstGeom>
          <a:noFill/>
          <a:ln>
            <a:noFill/>
          </a:ln>
          <a:effectLst/>
        </p:spPr>
        <p:txBody>
          <a:bodyPr>
            <a:spAutoFit/>
          </a:bodyPr>
          <a:lstStyle/>
          <a:p>
            <a:pPr lvl="1">
              <a:spcBef>
                <a:spcPct val="35000"/>
              </a:spcBef>
              <a:buClr>
                <a:srgbClr val="27305F"/>
              </a:buClr>
              <a:defRPr/>
            </a:pPr>
            <a:r>
              <a:rPr lang="zh-CN" altLang="en-US" sz="2800">
                <a:latin typeface="Arial" charset="0"/>
              </a:rPr>
              <a:t>遵守</a:t>
            </a:r>
            <a:r>
              <a:rPr lang="en-US" altLang="en-US" sz="2800">
                <a:effectLst>
                  <a:outerShdw blurRad="38100" dist="38100" dir="2700000" algn="tl">
                    <a:srgbClr val="C0C0C0"/>
                  </a:outerShdw>
                </a:effectLst>
                <a:latin typeface="Arial" charset="0"/>
              </a:rPr>
              <a:t>两阶段封锁</a:t>
            </a:r>
            <a:r>
              <a:rPr lang="zh-CN" altLang="en-US" sz="2800">
                <a:latin typeface="Arial" charset="0"/>
              </a:rPr>
              <a:t>协议的事务发生死锁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05028"/>
                                        </p:tgtEl>
                                        <p:attrNameLst>
                                          <p:attrName>style.visibility</p:attrName>
                                        </p:attrNameLst>
                                      </p:cBhvr>
                                      <p:to>
                                        <p:strVal val="visible"/>
                                      </p:to>
                                    </p:set>
                                    <p:anim calcmode="lin" valueType="num">
                                      <p:cBhvr additive="base">
                                        <p:cTn id="7" dur="500" fill="hold"/>
                                        <p:tgtEl>
                                          <p:spTgt spid="2305028"/>
                                        </p:tgtEl>
                                        <p:attrNameLst>
                                          <p:attrName>ppt_x</p:attrName>
                                        </p:attrNameLst>
                                      </p:cBhvr>
                                      <p:tavLst>
                                        <p:tav tm="0">
                                          <p:val>
                                            <p:strVal val="#ppt_x"/>
                                          </p:val>
                                        </p:tav>
                                        <p:tav tm="100000">
                                          <p:val>
                                            <p:strVal val="#ppt_x"/>
                                          </p:val>
                                        </p:tav>
                                      </p:tavLst>
                                    </p:anim>
                                    <p:anim calcmode="lin" valueType="num">
                                      <p:cBhvr additive="base">
                                        <p:cTn id="8" dur="500" fill="hold"/>
                                        <p:tgtEl>
                                          <p:spTgt spid="2305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05033"/>
                                        </p:tgtEl>
                                        <p:attrNameLst>
                                          <p:attrName>style.visibility</p:attrName>
                                        </p:attrNameLst>
                                      </p:cBhvr>
                                      <p:to>
                                        <p:strVal val="visible"/>
                                      </p:to>
                                    </p:set>
                                    <p:anim calcmode="lin" valueType="num">
                                      <p:cBhvr additive="base">
                                        <p:cTn id="11" dur="500" fill="hold"/>
                                        <p:tgtEl>
                                          <p:spTgt spid="2305033"/>
                                        </p:tgtEl>
                                        <p:attrNameLst>
                                          <p:attrName>ppt_x</p:attrName>
                                        </p:attrNameLst>
                                      </p:cBhvr>
                                      <p:tavLst>
                                        <p:tav tm="0">
                                          <p:val>
                                            <p:strVal val="#ppt_x"/>
                                          </p:val>
                                        </p:tav>
                                        <p:tav tm="100000">
                                          <p:val>
                                            <p:strVal val="#ppt_x"/>
                                          </p:val>
                                        </p:tav>
                                      </p:tavLst>
                                    </p:anim>
                                    <p:anim calcmode="lin" valueType="num">
                                      <p:cBhvr additive="base">
                                        <p:cTn id="12" dur="500" fill="hold"/>
                                        <p:tgtEl>
                                          <p:spTgt spid="2305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0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78F44607-C1BB-4660-BE67-1113765818E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D884469-0A53-4A4F-B350-0C690C18AB5B}" type="slidenum">
              <a:rPr lang="zh-CN" altLang="en-US" sz="2000"/>
              <a:pPr/>
              <a:t>56</a:t>
            </a:fld>
            <a:endParaRPr lang="en-US" altLang="zh-CN" sz="2000"/>
          </a:p>
        </p:txBody>
      </p:sp>
      <p:sp>
        <p:nvSpPr>
          <p:cNvPr id="67587" name="日期占位符 4">
            <a:extLst>
              <a:ext uri="{FF2B5EF4-FFF2-40B4-BE49-F238E27FC236}">
                <a16:creationId xmlns:a16="http://schemas.microsoft.com/office/drawing/2014/main" id="{8F595C6B-5EFE-4A57-A3F5-11337617E1C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FECE39-2B0E-4D9C-9596-2C88F0E6BF02}" type="datetime1">
              <a:rPr lang="zh-CN" altLang="en-US" sz="1800" smtClean="0"/>
              <a:pPr/>
              <a:t>2023/5/9</a:t>
            </a:fld>
            <a:endParaRPr lang="en-US" altLang="zh-CN" sz="1000"/>
          </a:p>
        </p:txBody>
      </p:sp>
      <p:sp>
        <p:nvSpPr>
          <p:cNvPr id="2306050" name="Rectangle 2">
            <a:extLst>
              <a:ext uri="{FF2B5EF4-FFF2-40B4-BE49-F238E27FC236}">
                <a16:creationId xmlns:a16="http://schemas.microsoft.com/office/drawing/2014/main" id="{74922215-E09A-4F2B-8029-289972B933EB}"/>
              </a:ext>
            </a:extLst>
          </p:cNvPr>
          <p:cNvSpPr>
            <a:spLocks noGrp="1" noChangeArrowheads="1"/>
          </p:cNvSpPr>
          <p:nvPr>
            <p:ph type="title"/>
          </p:nvPr>
        </p:nvSpPr>
        <p:spPr/>
        <p:txBody>
          <a:bodyPr/>
          <a:lstStyle/>
          <a:p>
            <a:pPr>
              <a:defRPr/>
            </a:pPr>
            <a:r>
              <a:rPr lang="en-US" altLang="zh-CN"/>
              <a:t>9.3.6	</a:t>
            </a:r>
            <a:r>
              <a:rPr lang="zh-CN" altLang="en-US"/>
              <a:t>锁表</a:t>
            </a:r>
            <a:endParaRPr lang="en-US" altLang="zh-CN"/>
          </a:p>
        </p:txBody>
      </p:sp>
      <p:sp>
        <p:nvSpPr>
          <p:cNvPr id="67589" name="Rectangle 3">
            <a:extLst>
              <a:ext uri="{FF2B5EF4-FFF2-40B4-BE49-F238E27FC236}">
                <a16:creationId xmlns:a16="http://schemas.microsoft.com/office/drawing/2014/main" id="{CFB36F36-2D6B-4D57-8240-530FEBD89FFF}"/>
              </a:ext>
            </a:extLst>
          </p:cNvPr>
          <p:cNvSpPr>
            <a:spLocks noGrp="1" noChangeArrowheads="1"/>
          </p:cNvSpPr>
          <p:nvPr>
            <p:ph type="body" idx="1"/>
          </p:nvPr>
        </p:nvSpPr>
        <p:spPr>
          <a:xfrm>
            <a:off x="650875" y="1143000"/>
            <a:ext cx="8820150" cy="3521075"/>
          </a:xfrm>
        </p:spPr>
        <p:txBody>
          <a:bodyPr/>
          <a:lstStyle/>
          <a:p>
            <a:pPr marL="342900" indent="-342900" defTabSz="914400"/>
            <a:r>
              <a:rPr lang="zh-CN" altLang="en-US"/>
              <a:t>锁的请求、授予和解除是由数据库系统的锁管理器</a:t>
            </a:r>
            <a:r>
              <a:rPr lang="en-US" altLang="zh-CN"/>
              <a:t>(Lock Manager)</a:t>
            </a:r>
            <a:r>
              <a:rPr lang="zh-CN" altLang="en-US"/>
              <a:t> 完成</a:t>
            </a:r>
          </a:p>
          <a:p>
            <a:pPr marL="742950" lvl="1" indent="-285750" defTabSz="914400"/>
            <a:r>
              <a:rPr lang="zh-CN" altLang="en-US"/>
              <a:t>针对锁请求消息返回授予锁消息或者发生死锁时要求事务回滚的消息 </a:t>
            </a:r>
          </a:p>
          <a:p>
            <a:pPr marL="742950" lvl="1" indent="-285750" defTabSz="914400"/>
            <a:r>
              <a:rPr lang="zh-CN" altLang="en-US"/>
              <a:t>解除锁消息只需要一个确认应答 </a:t>
            </a:r>
          </a:p>
          <a:p>
            <a:pPr marL="342900" indent="-342900" defTabSz="914400"/>
            <a:r>
              <a:rPr lang="zh-CN" altLang="en-US"/>
              <a:t>锁管理器为目前已加锁的数据项维护一个记录链表，每个锁请求为一个记录，按请求的到达顺序排序这个表称为锁表（</a:t>
            </a:r>
            <a:r>
              <a:rPr lang="en-US" altLang="zh-CN"/>
              <a:t>Lock Table</a:t>
            </a:r>
            <a:r>
              <a:rPr lang="zh-CN" altLang="en-US"/>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3C397B42-E8DA-40DF-8166-64EEBA5F258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34A7CE4-C120-4E87-BB2A-8B7F53EE73B4}" type="slidenum">
              <a:rPr lang="zh-CN" altLang="en-US" sz="2000"/>
              <a:pPr/>
              <a:t>57</a:t>
            </a:fld>
            <a:endParaRPr lang="en-US" altLang="zh-CN" sz="2000"/>
          </a:p>
        </p:txBody>
      </p:sp>
      <p:sp>
        <p:nvSpPr>
          <p:cNvPr id="68611" name="日期占位符 4">
            <a:extLst>
              <a:ext uri="{FF2B5EF4-FFF2-40B4-BE49-F238E27FC236}">
                <a16:creationId xmlns:a16="http://schemas.microsoft.com/office/drawing/2014/main" id="{16AEFE84-11CB-408A-89B7-B7B086B7191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DBE03CB-AB60-4930-A3C8-380E7830FF14}" type="datetime1">
              <a:rPr lang="zh-CN" altLang="en-US" sz="1800" smtClean="0"/>
              <a:pPr/>
              <a:t>2023/5/9</a:t>
            </a:fld>
            <a:endParaRPr lang="en-US" altLang="zh-CN" sz="1000"/>
          </a:p>
        </p:txBody>
      </p:sp>
      <p:pic>
        <p:nvPicPr>
          <p:cNvPr id="68612" name="Picture 9">
            <a:extLst>
              <a:ext uri="{FF2B5EF4-FFF2-40B4-BE49-F238E27FC236}">
                <a16:creationId xmlns:a16="http://schemas.microsoft.com/office/drawing/2014/main" id="{18019579-08C0-4339-9543-E39FF4236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500" y="0"/>
            <a:ext cx="6032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9538" name="Rectangle 2">
            <a:extLst>
              <a:ext uri="{FF2B5EF4-FFF2-40B4-BE49-F238E27FC236}">
                <a16:creationId xmlns:a16="http://schemas.microsoft.com/office/drawing/2014/main" id="{257E1D7B-09BC-4320-B344-058364C78A3E}"/>
              </a:ext>
            </a:extLst>
          </p:cNvPr>
          <p:cNvSpPr>
            <a:spLocks noGrp="1" noChangeArrowheads="1"/>
          </p:cNvSpPr>
          <p:nvPr>
            <p:ph type="title"/>
          </p:nvPr>
        </p:nvSpPr>
        <p:spPr/>
        <p:txBody>
          <a:bodyPr/>
          <a:lstStyle/>
          <a:p>
            <a:pPr>
              <a:defRPr/>
            </a:pPr>
            <a:r>
              <a:rPr lang="en-US" altLang="zh-CN"/>
              <a:t>9.3.6	</a:t>
            </a:r>
            <a:r>
              <a:rPr lang="zh-CN" altLang="en-US"/>
              <a:t>锁表</a:t>
            </a:r>
          </a:p>
        </p:txBody>
      </p:sp>
      <p:sp>
        <p:nvSpPr>
          <p:cNvPr id="68614" name="Rectangle 3">
            <a:extLst>
              <a:ext uri="{FF2B5EF4-FFF2-40B4-BE49-F238E27FC236}">
                <a16:creationId xmlns:a16="http://schemas.microsoft.com/office/drawing/2014/main" id="{9B0D21EC-F29A-4A14-901D-9CF9BC6F746A}"/>
              </a:ext>
            </a:extLst>
          </p:cNvPr>
          <p:cNvSpPr>
            <a:spLocks noGrp="1" noChangeArrowheads="1"/>
          </p:cNvSpPr>
          <p:nvPr>
            <p:ph type="body" idx="1"/>
          </p:nvPr>
        </p:nvSpPr>
        <p:spPr>
          <a:xfrm>
            <a:off x="560388" y="1125538"/>
            <a:ext cx="4752975" cy="5270500"/>
          </a:xfrm>
        </p:spPr>
        <p:txBody>
          <a:bodyPr/>
          <a:lstStyle/>
          <a:p>
            <a:pPr marL="342900" indent="-342900" defTabSz="914400"/>
            <a:r>
              <a:rPr lang="zh-CN" altLang="en-US"/>
              <a:t>锁表将数据库元素</a:t>
            </a:r>
          </a:p>
          <a:p>
            <a:pPr marL="342900" indent="-342900" defTabSz="914400">
              <a:buFont typeface="Wingdings" panose="05000000000000000000" pitchFamily="2" charset="2"/>
              <a:buNone/>
            </a:pPr>
            <a:r>
              <a:rPr lang="zh-CN" altLang="en-US"/>
              <a:t>    和封锁信息联系在</a:t>
            </a:r>
          </a:p>
          <a:p>
            <a:pPr marL="342900" indent="-342900" defTabSz="914400">
              <a:buFont typeface="Wingdings" panose="05000000000000000000" pitchFamily="2" charset="2"/>
              <a:buNone/>
            </a:pPr>
            <a:r>
              <a:rPr lang="zh-CN" altLang="en-US"/>
              <a:t>     一起</a:t>
            </a:r>
          </a:p>
          <a:p>
            <a:pPr marL="342900" indent="-342900" defTabSz="914400"/>
            <a:r>
              <a:rPr lang="zh-CN" altLang="en-US"/>
              <a:t>封锁请求处理</a:t>
            </a:r>
          </a:p>
          <a:p>
            <a:pPr marL="742950" lvl="1" indent="-285750" defTabSz="914400"/>
            <a:r>
              <a:rPr lang="zh-CN" altLang="en-US"/>
              <a:t>假设事务</a:t>
            </a:r>
            <a:r>
              <a:rPr lang="en-US" altLang="zh-CN" i="1"/>
              <a:t>T</a:t>
            </a:r>
            <a:r>
              <a:rPr lang="zh-CN" altLang="en-US"/>
              <a:t>请求</a:t>
            </a:r>
            <a:r>
              <a:rPr lang="en-US" altLang="zh-CN" i="1"/>
              <a:t>A</a:t>
            </a:r>
            <a:r>
              <a:rPr lang="zh-CN" altLang="en-US"/>
              <a:t>上的锁</a:t>
            </a:r>
          </a:p>
          <a:p>
            <a:pPr marL="742950" lvl="1" indent="-285750" defTabSz="914400"/>
            <a:r>
              <a:rPr lang="zh-CN" altLang="en-US"/>
              <a:t>如果没有</a:t>
            </a:r>
            <a:r>
              <a:rPr lang="en-US" altLang="zh-CN" i="1"/>
              <a:t>A</a:t>
            </a:r>
            <a:r>
              <a:rPr lang="zh-CN" altLang="en-US"/>
              <a:t>的锁表项，则表明</a:t>
            </a:r>
            <a:r>
              <a:rPr lang="en-US" altLang="zh-CN" i="1"/>
              <a:t>A</a:t>
            </a:r>
            <a:r>
              <a:rPr lang="zh-CN" altLang="en-US"/>
              <a:t>无锁，因此相应的表项被创建。</a:t>
            </a:r>
          </a:p>
          <a:p>
            <a:pPr marL="742950" lvl="1" indent="-285750" defTabSz="914400"/>
            <a:r>
              <a:rPr lang="zh-CN" altLang="en-US"/>
              <a:t>如果存在</a:t>
            </a:r>
            <a:r>
              <a:rPr lang="en-US" altLang="zh-CN" i="1"/>
              <a:t>A</a:t>
            </a:r>
            <a:r>
              <a:rPr lang="zh-CN" altLang="en-US"/>
              <a:t>的锁表项，则依据它决定封锁请求 </a:t>
            </a:r>
          </a:p>
          <a:p>
            <a:pPr marL="342900" indent="-342900" defTabSz="914400"/>
            <a:r>
              <a:rPr lang="zh-CN" altLang="en-US"/>
              <a:t>解锁处理</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17DDFA1C-2F1F-4F83-9DF5-D213979513F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BED1E2-25A3-48A1-9A2E-8C4CB08BFC64}" type="slidenum">
              <a:rPr lang="zh-CN" altLang="en-US" sz="2000"/>
              <a:pPr/>
              <a:t>58</a:t>
            </a:fld>
            <a:endParaRPr lang="en-US" altLang="zh-CN" sz="2000"/>
          </a:p>
        </p:txBody>
      </p:sp>
      <p:sp>
        <p:nvSpPr>
          <p:cNvPr id="69635" name="日期占位符 4">
            <a:extLst>
              <a:ext uri="{FF2B5EF4-FFF2-40B4-BE49-F238E27FC236}">
                <a16:creationId xmlns:a16="http://schemas.microsoft.com/office/drawing/2014/main" id="{FBB18E3F-5B79-4BA2-A776-8C3872E18CD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7101742-E97A-425A-B516-DCC053E3A5B0}" type="datetime1">
              <a:rPr lang="zh-CN" altLang="en-US" sz="1800" smtClean="0"/>
              <a:pPr/>
              <a:t>2023/5/9</a:t>
            </a:fld>
            <a:endParaRPr lang="en-US" altLang="zh-CN" sz="1000"/>
          </a:p>
        </p:txBody>
      </p:sp>
      <p:sp>
        <p:nvSpPr>
          <p:cNvPr id="2373634" name="Rectangle 2">
            <a:extLst>
              <a:ext uri="{FF2B5EF4-FFF2-40B4-BE49-F238E27FC236}">
                <a16:creationId xmlns:a16="http://schemas.microsoft.com/office/drawing/2014/main" id="{5DBE6771-E7FA-4A88-8B6C-542CF1CC3FCF}"/>
              </a:ext>
            </a:extLst>
          </p:cNvPr>
          <p:cNvSpPr>
            <a:spLocks noGrp="1" noChangeArrowheads="1"/>
          </p:cNvSpPr>
          <p:nvPr>
            <p:ph type="title"/>
          </p:nvPr>
        </p:nvSpPr>
        <p:spPr/>
        <p:txBody>
          <a:bodyPr/>
          <a:lstStyle/>
          <a:p>
            <a:pPr>
              <a:defRPr/>
            </a:pPr>
            <a:r>
              <a:rPr lang="zh-CN" altLang="en-US" sz="4700"/>
              <a:t>第</a:t>
            </a:r>
            <a:r>
              <a:rPr lang="en-US" altLang="zh-CN" sz="4700"/>
              <a:t>9</a:t>
            </a:r>
            <a:r>
              <a:rPr lang="zh-CN" altLang="en-US" sz="4700"/>
              <a:t>章 </a:t>
            </a:r>
            <a:r>
              <a:rPr lang="zh-CN" altLang="en-US">
                <a:latin typeface="宋体" pitchFamily="2" charset="-122"/>
              </a:rPr>
              <a:t>并发控制</a:t>
            </a:r>
          </a:p>
        </p:txBody>
      </p:sp>
      <p:sp>
        <p:nvSpPr>
          <p:cNvPr id="69637" name="Rectangle 3">
            <a:extLst>
              <a:ext uri="{FF2B5EF4-FFF2-40B4-BE49-F238E27FC236}">
                <a16:creationId xmlns:a16="http://schemas.microsoft.com/office/drawing/2014/main" id="{31E6E72A-F1D5-4990-92D2-BA3AA925BED3}"/>
              </a:ext>
            </a:extLst>
          </p:cNvPr>
          <p:cNvSpPr>
            <a:spLocks noGrp="1" noChangeArrowheads="1"/>
          </p:cNvSpPr>
          <p:nvPr>
            <p:ph type="body" idx="1"/>
          </p:nvPr>
        </p:nvSpPr>
        <p:spPr>
          <a:xfrm>
            <a:off x="650875" y="1143000"/>
            <a:ext cx="8820150" cy="3200400"/>
          </a:xfrm>
        </p:spPr>
        <p:txBody>
          <a:bodyPr/>
          <a:lstStyle/>
          <a:p>
            <a:pPr marL="342900" indent="-342900" defTabSz="914400">
              <a:lnSpc>
                <a:spcPct val="125000"/>
              </a:lnSpc>
              <a:spcBef>
                <a:spcPct val="0"/>
              </a:spcBef>
            </a:pPr>
            <a:r>
              <a:rPr lang="en-US" altLang="zh-CN"/>
              <a:t>9.1	并发事务运行存在的异常问题</a:t>
            </a:r>
          </a:p>
          <a:p>
            <a:pPr marL="342900" indent="-342900" defTabSz="914400">
              <a:lnSpc>
                <a:spcPct val="125000"/>
              </a:lnSpc>
              <a:spcBef>
                <a:spcPct val="0"/>
              </a:spcBef>
            </a:pPr>
            <a:r>
              <a:rPr lang="en-US" altLang="zh-CN"/>
              <a:t>9.2	并发调度的可串行性</a:t>
            </a:r>
          </a:p>
          <a:p>
            <a:pPr marL="342900" indent="-342900" defTabSz="914400">
              <a:lnSpc>
                <a:spcPct val="125000"/>
              </a:lnSpc>
              <a:spcBef>
                <a:spcPct val="0"/>
              </a:spcBef>
            </a:pPr>
            <a:r>
              <a:rPr lang="en-US" altLang="zh-CN"/>
              <a:t>9.3	基于封锁的并发控制技术</a:t>
            </a:r>
          </a:p>
          <a:p>
            <a:pPr marL="342900" indent="-342900" defTabSz="914400">
              <a:lnSpc>
                <a:spcPct val="125000"/>
              </a:lnSpc>
              <a:spcBef>
                <a:spcPct val="0"/>
              </a:spcBef>
            </a:pPr>
            <a:r>
              <a:rPr lang="en-US" altLang="zh-CN">
                <a:solidFill>
                  <a:srgbClr val="0000FF"/>
                </a:solidFill>
              </a:rPr>
              <a:t>9.4	多粒度封锁</a:t>
            </a:r>
          </a:p>
          <a:p>
            <a:pPr marL="342900" indent="-342900" defTabSz="914400">
              <a:lnSpc>
                <a:spcPct val="125000"/>
              </a:lnSpc>
              <a:spcBef>
                <a:spcPct val="0"/>
              </a:spcBef>
            </a:pPr>
            <a:r>
              <a:rPr lang="en-US" altLang="zh-CN"/>
              <a:t>9.8	SQL Server中的并发控制</a:t>
            </a:r>
          </a:p>
          <a:p>
            <a:pPr marL="342900" indent="-342900" defTabSz="914400">
              <a:lnSpc>
                <a:spcPct val="125000"/>
              </a:lnSpc>
              <a:spcBef>
                <a:spcPct val="0"/>
              </a:spcBef>
            </a:pPr>
            <a:r>
              <a:rPr lang="en-US" altLang="zh-CN"/>
              <a:t>9.9	小结</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9EC2EABD-AAD1-4872-8CF6-29DCB0CC8BF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094DE9A-A8BC-40F3-9A8B-00038DD5CEB6}" type="slidenum">
              <a:rPr lang="zh-CN" altLang="en-US" sz="2000"/>
              <a:pPr/>
              <a:t>59</a:t>
            </a:fld>
            <a:endParaRPr lang="en-US" altLang="zh-CN" sz="2000"/>
          </a:p>
        </p:txBody>
      </p:sp>
      <p:sp>
        <p:nvSpPr>
          <p:cNvPr id="70659" name="日期占位符 4">
            <a:extLst>
              <a:ext uri="{FF2B5EF4-FFF2-40B4-BE49-F238E27FC236}">
                <a16:creationId xmlns:a16="http://schemas.microsoft.com/office/drawing/2014/main" id="{E3D5AFC4-2E4D-4465-8A72-B66597B4F03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C424F2-4116-49E2-9875-99A6D86345F8}" type="datetime1">
              <a:rPr lang="zh-CN" altLang="en-US" sz="1800" smtClean="0"/>
              <a:pPr/>
              <a:t>2023/5/9</a:t>
            </a:fld>
            <a:endParaRPr lang="en-US" altLang="zh-CN" sz="1000"/>
          </a:p>
        </p:txBody>
      </p:sp>
      <p:sp>
        <p:nvSpPr>
          <p:cNvPr id="2307074" name="Rectangle 2">
            <a:extLst>
              <a:ext uri="{FF2B5EF4-FFF2-40B4-BE49-F238E27FC236}">
                <a16:creationId xmlns:a16="http://schemas.microsoft.com/office/drawing/2014/main" id="{BA47496D-5F3A-456D-9BBE-1C9417830DAA}"/>
              </a:ext>
            </a:extLst>
          </p:cNvPr>
          <p:cNvSpPr>
            <a:spLocks noGrp="1" noChangeArrowheads="1"/>
          </p:cNvSpPr>
          <p:nvPr>
            <p:ph type="title"/>
          </p:nvPr>
        </p:nvSpPr>
        <p:spPr/>
        <p:txBody>
          <a:bodyPr/>
          <a:lstStyle/>
          <a:p>
            <a:pPr>
              <a:defRPr/>
            </a:pPr>
            <a:r>
              <a:rPr lang="en-US" altLang="en-US"/>
              <a:t>9.4</a:t>
            </a:r>
            <a:r>
              <a:rPr lang="en-US" altLang="zh-CN"/>
              <a:t> </a:t>
            </a:r>
            <a:r>
              <a:rPr lang="en-US" altLang="en-US"/>
              <a:t>多粒度封锁</a:t>
            </a:r>
            <a:endParaRPr lang="zh-CN" altLang="en-US"/>
          </a:p>
        </p:txBody>
      </p:sp>
      <p:sp>
        <p:nvSpPr>
          <p:cNvPr id="70661" name="Rectangle 3">
            <a:extLst>
              <a:ext uri="{FF2B5EF4-FFF2-40B4-BE49-F238E27FC236}">
                <a16:creationId xmlns:a16="http://schemas.microsoft.com/office/drawing/2014/main" id="{EBF371B2-9CB5-4C2A-A268-007F85BB42C6}"/>
              </a:ext>
            </a:extLst>
          </p:cNvPr>
          <p:cNvSpPr>
            <a:spLocks noGrp="1" noChangeArrowheads="1"/>
          </p:cNvSpPr>
          <p:nvPr>
            <p:ph type="body" idx="1"/>
          </p:nvPr>
        </p:nvSpPr>
        <p:spPr>
          <a:xfrm>
            <a:off x="650875" y="1143000"/>
            <a:ext cx="8820150" cy="4737100"/>
          </a:xfrm>
        </p:spPr>
        <p:txBody>
          <a:bodyPr/>
          <a:lstStyle/>
          <a:p>
            <a:r>
              <a:rPr lang="zh-CN" altLang="en-US"/>
              <a:t>一、什么是封锁粒度</a:t>
            </a:r>
          </a:p>
          <a:p>
            <a:pPr lvl="1"/>
            <a:r>
              <a:rPr lang="zh-CN" altLang="en-US"/>
              <a:t>封锁对象的大小称为封锁粒度。</a:t>
            </a:r>
          </a:p>
          <a:p>
            <a:pPr lvl="1"/>
            <a:r>
              <a:rPr lang="zh-CN" altLang="en-US"/>
              <a:t>封锁对象可以是逻辑单元（属性至数据库），也可以是物理单元（数据页）。</a:t>
            </a:r>
          </a:p>
          <a:p>
            <a:pPr lvl="2">
              <a:buFont typeface="Wingdings" panose="05000000000000000000" pitchFamily="2" charset="2"/>
              <a:buNone/>
            </a:pPr>
            <a:r>
              <a:rPr lang="zh-CN" altLang="en-US"/>
              <a:t>例：在关系数据库中，封锁对象：</a:t>
            </a:r>
          </a:p>
          <a:p>
            <a:pPr lvl="2"/>
            <a:r>
              <a:rPr lang="zh-CN" altLang="en-US"/>
              <a:t>逻辑单元</a:t>
            </a:r>
            <a:r>
              <a:rPr lang="en-US" altLang="zh-CN"/>
              <a:t>: </a:t>
            </a:r>
            <a:r>
              <a:rPr lang="zh-CN" altLang="en-US"/>
              <a:t>属性值、属性值集合、元组、关系、索引项、整个索引、整个数据库等</a:t>
            </a:r>
          </a:p>
          <a:p>
            <a:pPr lvl="2"/>
            <a:r>
              <a:rPr lang="zh-CN" altLang="en-US"/>
              <a:t>物理单元：页（数据页或索引页）、物理记录等</a:t>
            </a:r>
          </a:p>
          <a:p>
            <a:r>
              <a:rPr lang="zh-CN" altLang="en-US">
                <a:solidFill>
                  <a:srgbClr val="0000FF"/>
                </a:solidFill>
              </a:rPr>
              <a:t>多粒度封锁</a:t>
            </a:r>
            <a:r>
              <a:rPr lang="en-US" altLang="zh-CN"/>
              <a:t>(multiple granularity locking)</a:t>
            </a:r>
            <a:r>
              <a:rPr lang="zh-CN" altLang="en-US"/>
              <a:t>：在一个系统中同时支持多种封锁粒度供不同的事务选择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C5755834-DDCC-49B0-982A-07ADE846966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75B38A-672F-40A8-854D-73078929CADB}" type="slidenum">
              <a:rPr lang="zh-CN" altLang="en-US" sz="2000"/>
              <a:pPr/>
              <a:t>6</a:t>
            </a:fld>
            <a:endParaRPr lang="en-US" altLang="zh-CN" sz="2000"/>
          </a:p>
        </p:txBody>
      </p:sp>
      <p:sp>
        <p:nvSpPr>
          <p:cNvPr id="10243" name="日期占位符 4">
            <a:extLst>
              <a:ext uri="{FF2B5EF4-FFF2-40B4-BE49-F238E27FC236}">
                <a16:creationId xmlns:a16="http://schemas.microsoft.com/office/drawing/2014/main" id="{A6C042DD-032F-4DD3-93B5-F351235FFCEF}"/>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EDD9DF-6D58-4A70-89F1-3C321D1F5C33}" type="datetime1">
              <a:rPr lang="zh-CN" altLang="en-US" sz="1800" smtClean="0"/>
              <a:pPr/>
              <a:t>2023/5/9</a:t>
            </a:fld>
            <a:endParaRPr lang="en-US" altLang="zh-CN" sz="1000"/>
          </a:p>
        </p:txBody>
      </p:sp>
      <p:sp>
        <p:nvSpPr>
          <p:cNvPr id="2420738" name="Rectangle 2">
            <a:extLst>
              <a:ext uri="{FF2B5EF4-FFF2-40B4-BE49-F238E27FC236}">
                <a16:creationId xmlns:a16="http://schemas.microsoft.com/office/drawing/2014/main" id="{4A0027B2-4519-4706-988B-D79CD5FFDA4C}"/>
              </a:ext>
            </a:extLst>
          </p:cNvPr>
          <p:cNvSpPr>
            <a:spLocks noGrp="1" noChangeArrowheads="1"/>
          </p:cNvSpPr>
          <p:nvPr>
            <p:ph type="title"/>
          </p:nvPr>
        </p:nvSpPr>
        <p:spPr/>
        <p:txBody>
          <a:bodyPr/>
          <a:lstStyle/>
          <a:p>
            <a:pPr>
              <a:defRPr/>
            </a:pPr>
            <a:r>
              <a:rPr lang="zh-CN" altLang="en-US"/>
              <a:t>(回顾</a:t>
            </a:r>
            <a:r>
              <a:rPr lang="en-US" altLang="zh-CN"/>
              <a:t>) </a:t>
            </a:r>
            <a:r>
              <a:rPr lang="zh-CN" altLang="zh-CN"/>
              <a:t>事务特征</a:t>
            </a:r>
            <a:endParaRPr lang="zh-CN" altLang="en-US"/>
          </a:p>
        </p:txBody>
      </p:sp>
      <p:sp>
        <p:nvSpPr>
          <p:cNvPr id="10245" name="Rectangle 3">
            <a:extLst>
              <a:ext uri="{FF2B5EF4-FFF2-40B4-BE49-F238E27FC236}">
                <a16:creationId xmlns:a16="http://schemas.microsoft.com/office/drawing/2014/main" id="{27D55B92-2F7A-4ECF-AE92-FBBE7C553064}"/>
              </a:ext>
            </a:extLst>
          </p:cNvPr>
          <p:cNvSpPr>
            <a:spLocks noGrp="1" noChangeArrowheads="1"/>
          </p:cNvSpPr>
          <p:nvPr>
            <p:ph type="body" idx="1"/>
          </p:nvPr>
        </p:nvSpPr>
        <p:spPr>
          <a:xfrm>
            <a:off x="704850" y="1125538"/>
            <a:ext cx="8712200" cy="3906837"/>
          </a:xfrm>
        </p:spPr>
        <p:txBody>
          <a:bodyPr/>
          <a:lstStyle/>
          <a:p>
            <a:pPr marL="342900" indent="-342900" defTabSz="914400">
              <a:lnSpc>
                <a:spcPct val="100000"/>
              </a:lnSpc>
              <a:spcBef>
                <a:spcPct val="0"/>
              </a:spcBef>
            </a:pPr>
            <a:r>
              <a:rPr lang="en-US" altLang="zh-CN"/>
              <a:t>3.  </a:t>
            </a:r>
            <a:r>
              <a:rPr lang="zh-CN" altLang="en-US"/>
              <a:t>隔离性</a:t>
            </a:r>
          </a:p>
          <a:p>
            <a:pPr marL="742950" lvl="1" indent="-285750" defTabSz="914400">
              <a:lnSpc>
                <a:spcPct val="100000"/>
              </a:lnSpc>
              <a:spcBef>
                <a:spcPct val="0"/>
              </a:spcBef>
            </a:pPr>
            <a:r>
              <a:rPr lang="zh-CN" altLang="en-US"/>
              <a:t>对并发执行而言</a:t>
            </a:r>
            <a:r>
              <a:rPr lang="en-US" altLang="zh-CN"/>
              <a:t>, </a:t>
            </a:r>
            <a:r>
              <a:rPr lang="zh-CN" altLang="en-US"/>
              <a:t>一个事务的执行不能被其他事务干扰</a:t>
            </a:r>
          </a:p>
          <a:p>
            <a:pPr marL="342900" indent="-342900" defTabSz="914400">
              <a:lnSpc>
                <a:spcPct val="100000"/>
              </a:lnSpc>
              <a:spcBef>
                <a:spcPct val="0"/>
              </a:spcBef>
            </a:pPr>
            <a:r>
              <a:rPr lang="en-US" altLang="zh-CN"/>
              <a:t>4.  </a:t>
            </a:r>
            <a:r>
              <a:rPr lang="zh-CN" altLang="en-US"/>
              <a:t>持续性</a:t>
            </a:r>
          </a:p>
          <a:p>
            <a:pPr marL="742950" lvl="1" indent="-285750" defTabSz="914400">
              <a:lnSpc>
                <a:spcPct val="100000"/>
              </a:lnSpc>
              <a:spcBef>
                <a:spcPct val="0"/>
              </a:spcBef>
            </a:pPr>
            <a:r>
              <a:rPr lang="zh-CN" altLang="en-US"/>
              <a:t>持续性也称永久性（</a:t>
            </a:r>
            <a:r>
              <a:rPr lang="en-US" altLang="zh-CN"/>
              <a:t>Permanence</a:t>
            </a:r>
            <a:r>
              <a:rPr lang="zh-CN" altLang="en-US"/>
              <a:t>）</a:t>
            </a:r>
          </a:p>
          <a:p>
            <a:pPr marL="742950" lvl="1" indent="-285750" defTabSz="914400">
              <a:lnSpc>
                <a:spcPct val="100000"/>
              </a:lnSpc>
              <a:spcBef>
                <a:spcPct val="0"/>
              </a:spcBef>
            </a:pPr>
            <a:r>
              <a:rPr lang="zh-CN" altLang="en-US"/>
              <a:t>一个事务一旦提交，它对数据库中数据的改变就应该是永久性的。接下来的其他操作或故障不应该对其执行结果有任何影响。</a:t>
            </a:r>
          </a:p>
          <a:p>
            <a:pPr marL="742950" lvl="1" indent="-285750" defTabSz="914400">
              <a:lnSpc>
                <a:spcPct val="80000"/>
              </a:lnSpc>
            </a:pPr>
            <a:endParaRPr lang="zh-CN" altLang="en-US"/>
          </a:p>
        </p:txBody>
      </p:sp>
      <p:grpSp>
        <p:nvGrpSpPr>
          <p:cNvPr id="2420754" name="Group 18">
            <a:extLst>
              <a:ext uri="{FF2B5EF4-FFF2-40B4-BE49-F238E27FC236}">
                <a16:creationId xmlns:a16="http://schemas.microsoft.com/office/drawing/2014/main" id="{C0707655-6390-4693-9B68-B8DCBC2BDA62}"/>
              </a:ext>
            </a:extLst>
          </p:cNvPr>
          <p:cNvGrpSpPr>
            <a:grpSpLocks/>
          </p:cNvGrpSpPr>
          <p:nvPr/>
        </p:nvGrpSpPr>
        <p:grpSpPr bwMode="auto">
          <a:xfrm>
            <a:off x="1208088" y="4724400"/>
            <a:ext cx="8281987" cy="1527175"/>
            <a:chOff x="877" y="3152"/>
            <a:chExt cx="3931" cy="962"/>
          </a:xfrm>
        </p:grpSpPr>
        <p:sp>
          <p:nvSpPr>
            <p:cNvPr id="10247" name="Rectangle 19">
              <a:extLst>
                <a:ext uri="{FF2B5EF4-FFF2-40B4-BE49-F238E27FC236}">
                  <a16:creationId xmlns:a16="http://schemas.microsoft.com/office/drawing/2014/main" id="{714F0CCE-D869-471A-8F51-B26D6C66F995}"/>
                </a:ext>
              </a:extLst>
            </p:cNvPr>
            <p:cNvSpPr>
              <a:spLocks noChangeArrowheads="1"/>
            </p:cNvSpPr>
            <p:nvPr/>
          </p:nvSpPr>
          <p:spPr bwMode="auto">
            <a:xfrm>
              <a:off x="2365" y="3152"/>
              <a:ext cx="2443"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248" name="Rectangle 20">
              <a:extLst>
                <a:ext uri="{FF2B5EF4-FFF2-40B4-BE49-F238E27FC236}">
                  <a16:creationId xmlns:a16="http://schemas.microsoft.com/office/drawing/2014/main" id="{699ECA87-FDBC-444F-B277-E11BA353674D}"/>
                </a:ext>
              </a:extLst>
            </p:cNvPr>
            <p:cNvSpPr>
              <a:spLocks noChangeArrowheads="1"/>
            </p:cNvSpPr>
            <p:nvPr/>
          </p:nvSpPr>
          <p:spPr bwMode="auto">
            <a:xfrm>
              <a:off x="877" y="3296"/>
              <a:ext cx="3744" cy="818"/>
            </a:xfrm>
            <a:prstGeom prst="rect">
              <a:avLst/>
            </a:prstGeom>
            <a:solidFill>
              <a:srgbClr val="FFFFFF"/>
            </a:solidFill>
            <a:ln w="12700">
              <a:solidFill>
                <a:srgbClr val="000000"/>
              </a:solidFill>
              <a:miter lim="800000"/>
              <a:headEnd/>
              <a:tailEnd/>
            </a:ln>
            <a:effectLst>
              <a:outerShdw dist="107763" dir="2700000" algn="ctr" rotWithShape="0">
                <a:srgbClr val="0099CC"/>
              </a:outerShdw>
            </a:effectLst>
          </p:spPr>
          <p:txBody>
            <a:bodyPr lIns="90488" tIns="44450" rIns="90488" bIns="4445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140000"/>
                </a:lnSpc>
                <a:spcBef>
                  <a:spcPct val="30000"/>
                </a:spcBef>
                <a:spcAft>
                  <a:spcPct val="30000"/>
                </a:spcAft>
              </a:pPr>
              <a:r>
                <a:rPr lang="zh-CN" altLang="en-US" sz="2800"/>
                <a:t>事务并发执行可能会存取和存储不正确的数据，破坏事务的隔离性和数据库的一致性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420754"/>
                                        </p:tgtEl>
                                        <p:attrNameLst>
                                          <p:attrName>style.visibility</p:attrName>
                                        </p:attrNameLst>
                                      </p:cBhvr>
                                      <p:to>
                                        <p:strVal val="visible"/>
                                      </p:to>
                                    </p:set>
                                    <p:animEffect transition="in" filter="wipe(up)">
                                      <p:cBhvr>
                                        <p:cTn id="7" dur="1000"/>
                                        <p:tgtEl>
                                          <p:spTgt spid="242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C167D288-116A-4527-849F-8D97378640E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73337DE-A5F0-4AAB-940D-EC9E26E90C50}" type="slidenum">
              <a:rPr lang="zh-CN" altLang="en-US" sz="2000"/>
              <a:pPr/>
              <a:t>60</a:t>
            </a:fld>
            <a:endParaRPr lang="en-US" altLang="zh-CN" sz="2000"/>
          </a:p>
        </p:txBody>
      </p:sp>
      <p:sp>
        <p:nvSpPr>
          <p:cNvPr id="72707" name="日期占位符 4">
            <a:extLst>
              <a:ext uri="{FF2B5EF4-FFF2-40B4-BE49-F238E27FC236}">
                <a16:creationId xmlns:a16="http://schemas.microsoft.com/office/drawing/2014/main" id="{B4E931B8-A987-4D8F-934C-1981C64F512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D19B7FA-AD71-44C7-B074-62C2542B1080}" type="datetime1">
              <a:rPr lang="zh-CN" altLang="en-US" sz="1800" smtClean="0"/>
              <a:pPr/>
              <a:t>2023/5/9</a:t>
            </a:fld>
            <a:endParaRPr lang="en-US" altLang="zh-CN" sz="1000"/>
          </a:p>
        </p:txBody>
      </p:sp>
      <p:sp>
        <p:nvSpPr>
          <p:cNvPr id="2308098" name="Rectangle 2">
            <a:extLst>
              <a:ext uri="{FF2B5EF4-FFF2-40B4-BE49-F238E27FC236}">
                <a16:creationId xmlns:a16="http://schemas.microsoft.com/office/drawing/2014/main" id="{804385CA-60BE-4DFE-B470-D8915E9A19B4}"/>
              </a:ext>
            </a:extLst>
          </p:cNvPr>
          <p:cNvSpPr>
            <a:spLocks noGrp="1" noChangeArrowheads="1"/>
          </p:cNvSpPr>
          <p:nvPr>
            <p:ph type="title"/>
          </p:nvPr>
        </p:nvSpPr>
        <p:spPr/>
        <p:txBody>
          <a:bodyPr/>
          <a:lstStyle/>
          <a:p>
            <a:pPr>
              <a:defRPr/>
            </a:pPr>
            <a:r>
              <a:rPr lang="en-US" altLang="en-US"/>
              <a:t>9.4</a:t>
            </a:r>
            <a:r>
              <a:rPr lang="en-US" altLang="zh-CN"/>
              <a:t> </a:t>
            </a:r>
            <a:r>
              <a:rPr lang="en-US" altLang="en-US"/>
              <a:t>多粒度封锁</a:t>
            </a:r>
            <a:endParaRPr lang="zh-CN" altLang="en-US"/>
          </a:p>
        </p:txBody>
      </p:sp>
      <p:sp>
        <p:nvSpPr>
          <p:cNvPr id="62469" name="Rectangle 3">
            <a:extLst>
              <a:ext uri="{FF2B5EF4-FFF2-40B4-BE49-F238E27FC236}">
                <a16:creationId xmlns:a16="http://schemas.microsoft.com/office/drawing/2014/main" id="{EC6B243A-219F-403A-AFE1-721C7B4F0B95}"/>
              </a:ext>
            </a:extLst>
          </p:cNvPr>
          <p:cNvSpPr>
            <a:spLocks noGrp="1" noChangeArrowheads="1"/>
          </p:cNvSpPr>
          <p:nvPr>
            <p:ph type="body" idx="1"/>
          </p:nvPr>
        </p:nvSpPr>
        <p:spPr>
          <a:xfrm>
            <a:off x="650875" y="1143000"/>
            <a:ext cx="8820150" cy="4948238"/>
          </a:xfrm>
        </p:spPr>
        <p:txBody>
          <a:bodyPr/>
          <a:lstStyle/>
          <a:p>
            <a:pPr marL="342900" indent="-342900" defTabSz="914400">
              <a:lnSpc>
                <a:spcPct val="80000"/>
              </a:lnSpc>
            </a:pPr>
            <a:r>
              <a:rPr lang="zh-CN" altLang="en-US"/>
              <a:t>二、选择封锁粒度的原则</a:t>
            </a:r>
          </a:p>
          <a:p>
            <a:pPr marL="742950" lvl="1" indent="-285750" defTabSz="914400">
              <a:lnSpc>
                <a:spcPct val="80000"/>
              </a:lnSpc>
            </a:pPr>
            <a:r>
              <a:rPr lang="zh-CN" altLang="en-US"/>
              <a:t>封锁的粒度越                  大，小，</a:t>
            </a:r>
          </a:p>
          <a:p>
            <a:pPr marL="742950" lvl="1" indent="-285750" defTabSz="914400">
              <a:lnSpc>
                <a:spcPct val="80000"/>
              </a:lnSpc>
            </a:pPr>
            <a:r>
              <a:rPr lang="zh-CN" altLang="en-US"/>
              <a:t>系统被封锁的对象         少，多，</a:t>
            </a:r>
          </a:p>
          <a:p>
            <a:pPr marL="742950" lvl="1" indent="-285750" defTabSz="914400">
              <a:lnSpc>
                <a:spcPct val="80000"/>
              </a:lnSpc>
            </a:pPr>
            <a:r>
              <a:rPr lang="zh-CN" altLang="en-US"/>
              <a:t>并发度                             小，高，</a:t>
            </a:r>
          </a:p>
          <a:p>
            <a:pPr marL="742950" lvl="1" indent="-285750" defTabSz="914400">
              <a:lnSpc>
                <a:spcPct val="80000"/>
              </a:lnSpc>
            </a:pPr>
            <a:r>
              <a:rPr lang="zh-CN" altLang="en-US"/>
              <a:t>系统开销                         小，大，</a:t>
            </a:r>
          </a:p>
          <a:p>
            <a:pPr marL="742950" lvl="1" indent="-285750" defTabSz="914400">
              <a:lnSpc>
                <a:spcPct val="80000"/>
              </a:lnSpc>
            </a:pPr>
            <a:r>
              <a:rPr lang="zh-CN" altLang="en-US"/>
              <a:t>选择封锁粒度考虑封锁机构和并发度两个因素，对系统开销与并发度进行权衡</a:t>
            </a:r>
          </a:p>
          <a:p>
            <a:pPr marL="1143000" lvl="2" indent="-228600" defTabSz="914400">
              <a:lnSpc>
                <a:spcPct val="80000"/>
              </a:lnSpc>
            </a:pPr>
            <a:r>
              <a:rPr lang="zh-CN" altLang="en-US"/>
              <a:t>需要处理多个关系的大量元组的用户事务：以数据库为封锁单位；</a:t>
            </a:r>
          </a:p>
          <a:p>
            <a:pPr marL="1143000" lvl="2" indent="-228600" defTabSz="914400">
              <a:lnSpc>
                <a:spcPct val="80000"/>
              </a:lnSpc>
            </a:pPr>
            <a:r>
              <a:rPr lang="zh-CN" altLang="en-US"/>
              <a:t>需要处理大量元组的用户事务</a:t>
            </a:r>
            <a:r>
              <a:rPr lang="en-US" altLang="zh-CN"/>
              <a:t>:</a:t>
            </a:r>
            <a:r>
              <a:rPr lang="zh-CN" altLang="en-US"/>
              <a:t>以关系为封锁单元</a:t>
            </a:r>
          </a:p>
          <a:p>
            <a:pPr marL="1143000" lvl="2" indent="-228600" defTabSz="914400">
              <a:lnSpc>
                <a:spcPct val="80000"/>
              </a:lnSpc>
            </a:pPr>
            <a:r>
              <a:rPr lang="zh-CN" altLang="en-US"/>
              <a:t>只处理少量元组的用户事务：以元组为封锁单位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69">
                                            <p:txEl>
                                              <p:pRg st="5" end="5"/>
                                            </p:txEl>
                                          </p:spTgt>
                                        </p:tgtEl>
                                        <p:attrNameLst>
                                          <p:attrName>style.visibility</p:attrName>
                                        </p:attrNameLst>
                                      </p:cBhvr>
                                      <p:to>
                                        <p:strVal val="visible"/>
                                      </p:to>
                                    </p:set>
                                    <p:animEffect transition="in" filter="wipe(up)">
                                      <p:cBhvr>
                                        <p:cTn id="7" dur="500"/>
                                        <p:tgtEl>
                                          <p:spTgt spid="62469">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62469">
                                            <p:txEl>
                                              <p:pRg st="6" end="6"/>
                                            </p:txEl>
                                          </p:spTgt>
                                        </p:tgtEl>
                                        <p:attrNameLst>
                                          <p:attrName>style.visibility</p:attrName>
                                        </p:attrNameLst>
                                      </p:cBhvr>
                                      <p:to>
                                        <p:strVal val="visible"/>
                                      </p:to>
                                    </p:set>
                                    <p:animEffect transition="in" filter="wipe(up)">
                                      <p:cBhvr>
                                        <p:cTn id="10" dur="500"/>
                                        <p:tgtEl>
                                          <p:spTgt spid="62469">
                                            <p:txEl>
                                              <p:pRg st="6" end="6"/>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62469">
                                            <p:txEl>
                                              <p:pRg st="7" end="7"/>
                                            </p:txEl>
                                          </p:spTgt>
                                        </p:tgtEl>
                                        <p:attrNameLst>
                                          <p:attrName>style.visibility</p:attrName>
                                        </p:attrNameLst>
                                      </p:cBhvr>
                                      <p:to>
                                        <p:strVal val="visible"/>
                                      </p:to>
                                    </p:set>
                                    <p:animEffect transition="in" filter="wipe(up)">
                                      <p:cBhvr>
                                        <p:cTn id="13" dur="500"/>
                                        <p:tgtEl>
                                          <p:spTgt spid="62469">
                                            <p:txEl>
                                              <p:pRg st="7" end="7"/>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62469">
                                            <p:txEl>
                                              <p:pRg st="8" end="8"/>
                                            </p:txEl>
                                          </p:spTgt>
                                        </p:tgtEl>
                                        <p:attrNameLst>
                                          <p:attrName>style.visibility</p:attrName>
                                        </p:attrNameLst>
                                      </p:cBhvr>
                                      <p:to>
                                        <p:strVal val="visible"/>
                                      </p:to>
                                    </p:set>
                                    <p:animEffect transition="in" filter="wipe(up)">
                                      <p:cBhvr>
                                        <p:cTn id="16" dur="500"/>
                                        <p:tgtEl>
                                          <p:spTgt spid="624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FE552EEC-73B8-493C-81D0-08FB59B061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414FC5-1323-48C9-88BB-F13FF9F0B4C7}" type="slidenum">
              <a:rPr lang="zh-CN" altLang="en-US" sz="2000"/>
              <a:pPr/>
              <a:t>61</a:t>
            </a:fld>
            <a:endParaRPr lang="en-US" altLang="zh-CN" sz="2000"/>
          </a:p>
        </p:txBody>
      </p:sp>
      <p:sp>
        <p:nvSpPr>
          <p:cNvPr id="73731" name="日期占位符 4">
            <a:extLst>
              <a:ext uri="{FF2B5EF4-FFF2-40B4-BE49-F238E27FC236}">
                <a16:creationId xmlns:a16="http://schemas.microsoft.com/office/drawing/2014/main" id="{76B32349-5961-4579-8AE3-08F13DF1CC1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95F1863-EABF-4B9D-85A1-C84388B3ADED}" type="datetime1">
              <a:rPr lang="zh-CN" altLang="en-US" sz="1800" smtClean="0"/>
              <a:pPr/>
              <a:t>2023/5/9</a:t>
            </a:fld>
            <a:endParaRPr lang="en-US" altLang="zh-CN" sz="1000"/>
          </a:p>
        </p:txBody>
      </p:sp>
      <p:sp>
        <p:nvSpPr>
          <p:cNvPr id="2309122" name="Rectangle 2">
            <a:extLst>
              <a:ext uri="{FF2B5EF4-FFF2-40B4-BE49-F238E27FC236}">
                <a16:creationId xmlns:a16="http://schemas.microsoft.com/office/drawing/2014/main" id="{4429D28B-6B5C-4C48-AFDA-7B87C08DEB6C}"/>
              </a:ext>
            </a:extLst>
          </p:cNvPr>
          <p:cNvSpPr>
            <a:spLocks noGrp="1" noChangeArrowheads="1"/>
          </p:cNvSpPr>
          <p:nvPr>
            <p:ph type="title"/>
          </p:nvPr>
        </p:nvSpPr>
        <p:spPr/>
        <p:txBody>
          <a:bodyPr/>
          <a:lstStyle/>
          <a:p>
            <a:pPr>
              <a:defRPr/>
            </a:pPr>
            <a:r>
              <a:rPr lang="en-US" altLang="en-US"/>
              <a:t>9.4</a:t>
            </a:r>
            <a:r>
              <a:rPr lang="en-US" altLang="zh-CN"/>
              <a:t> </a:t>
            </a:r>
            <a:r>
              <a:rPr lang="en-US" altLang="en-US"/>
              <a:t>多粒度封锁</a:t>
            </a:r>
            <a:endParaRPr lang="zh-CN" altLang="en-US"/>
          </a:p>
        </p:txBody>
      </p:sp>
      <p:sp>
        <p:nvSpPr>
          <p:cNvPr id="63493" name="Rectangle 3">
            <a:extLst>
              <a:ext uri="{FF2B5EF4-FFF2-40B4-BE49-F238E27FC236}">
                <a16:creationId xmlns:a16="http://schemas.microsoft.com/office/drawing/2014/main" id="{4A5FF80A-1D66-4119-A423-70BD7DA52377}"/>
              </a:ext>
            </a:extLst>
          </p:cNvPr>
          <p:cNvSpPr>
            <a:spLocks noGrp="1" noChangeArrowheads="1"/>
          </p:cNvSpPr>
          <p:nvPr>
            <p:ph type="body" idx="1"/>
          </p:nvPr>
        </p:nvSpPr>
        <p:spPr>
          <a:xfrm>
            <a:off x="650875" y="1143000"/>
            <a:ext cx="8820150" cy="2963863"/>
          </a:xfrm>
        </p:spPr>
        <p:txBody>
          <a:bodyPr/>
          <a:lstStyle/>
          <a:p>
            <a:pPr marL="342900" indent="-342900" defTabSz="914400">
              <a:lnSpc>
                <a:spcPct val="80000"/>
              </a:lnSpc>
            </a:pPr>
            <a:r>
              <a:rPr lang="zh-CN" altLang="en-US"/>
              <a:t>多粒度树</a:t>
            </a:r>
          </a:p>
          <a:p>
            <a:pPr marL="742950" lvl="1" indent="-285750" defTabSz="914400">
              <a:lnSpc>
                <a:spcPct val="80000"/>
              </a:lnSpc>
              <a:spcBef>
                <a:spcPct val="60000"/>
              </a:spcBef>
            </a:pPr>
            <a:r>
              <a:rPr lang="zh-CN" altLang="en-US"/>
              <a:t>以树形结构来表示多级封锁粒度</a:t>
            </a:r>
          </a:p>
          <a:p>
            <a:pPr marL="742950" lvl="1" indent="-285750" defTabSz="914400">
              <a:lnSpc>
                <a:spcPct val="80000"/>
              </a:lnSpc>
              <a:spcBef>
                <a:spcPct val="60000"/>
              </a:spcBef>
            </a:pPr>
            <a:r>
              <a:rPr lang="zh-CN" altLang="en-US"/>
              <a:t>根结点是整个数据库，表示最大的数据粒度</a:t>
            </a:r>
          </a:p>
          <a:p>
            <a:pPr marL="742950" lvl="1" indent="-285750" defTabSz="914400">
              <a:lnSpc>
                <a:spcPct val="80000"/>
              </a:lnSpc>
              <a:spcBef>
                <a:spcPct val="60000"/>
              </a:spcBef>
            </a:pPr>
            <a:r>
              <a:rPr lang="zh-CN" altLang="en-US"/>
              <a:t>叶结点表示最小的数据粒度</a:t>
            </a:r>
          </a:p>
          <a:p>
            <a:pPr marL="342900" indent="-342900" defTabSz="914400">
              <a:lnSpc>
                <a:spcPct val="80000"/>
              </a:lnSpc>
            </a:pPr>
            <a:r>
              <a:rPr lang="zh-CN" altLang="en-US"/>
              <a:t>例：三级粒度树。根结点为数据库，数据库的子结点为关系，关系的子结点为元组。</a:t>
            </a:r>
          </a:p>
        </p:txBody>
      </p:sp>
      <p:grpSp>
        <p:nvGrpSpPr>
          <p:cNvPr id="63494" name="Group 4">
            <a:extLst>
              <a:ext uri="{FF2B5EF4-FFF2-40B4-BE49-F238E27FC236}">
                <a16:creationId xmlns:a16="http://schemas.microsoft.com/office/drawing/2014/main" id="{94E21544-B455-47A6-8B12-1BA7BD100036}"/>
              </a:ext>
            </a:extLst>
          </p:cNvPr>
          <p:cNvGrpSpPr>
            <a:grpSpLocks/>
          </p:cNvGrpSpPr>
          <p:nvPr/>
        </p:nvGrpSpPr>
        <p:grpSpPr bwMode="auto">
          <a:xfrm>
            <a:off x="1928813" y="4205288"/>
            <a:ext cx="5695950" cy="2536825"/>
            <a:chOff x="3447" y="9625"/>
            <a:chExt cx="3183" cy="1829"/>
          </a:xfrm>
        </p:grpSpPr>
        <p:sp>
          <p:nvSpPr>
            <p:cNvPr id="73735" name="Line 5">
              <a:extLst>
                <a:ext uri="{FF2B5EF4-FFF2-40B4-BE49-F238E27FC236}">
                  <a16:creationId xmlns:a16="http://schemas.microsoft.com/office/drawing/2014/main" id="{CA445E93-1D1E-4399-BBFA-6E2A1FC051DB}"/>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6" name="Line 6">
              <a:extLst>
                <a:ext uri="{FF2B5EF4-FFF2-40B4-BE49-F238E27FC236}">
                  <a16:creationId xmlns:a16="http://schemas.microsoft.com/office/drawing/2014/main" id="{75B6B4B6-39D8-4598-BA7B-3B3B08DE6F1B}"/>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7" name="Line 7">
              <a:extLst>
                <a:ext uri="{FF2B5EF4-FFF2-40B4-BE49-F238E27FC236}">
                  <a16:creationId xmlns:a16="http://schemas.microsoft.com/office/drawing/2014/main" id="{7B693B44-135E-4DF6-8B7A-47A43437A307}"/>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8" name="Line 8">
              <a:extLst>
                <a:ext uri="{FF2B5EF4-FFF2-40B4-BE49-F238E27FC236}">
                  <a16:creationId xmlns:a16="http://schemas.microsoft.com/office/drawing/2014/main" id="{C5A53960-F855-4685-AD98-B2899C287D4E}"/>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9" name="Line 9">
              <a:extLst>
                <a:ext uri="{FF2B5EF4-FFF2-40B4-BE49-F238E27FC236}">
                  <a16:creationId xmlns:a16="http://schemas.microsoft.com/office/drawing/2014/main" id="{C08F9835-66D8-492A-87F0-AFB2CFC5C43F}"/>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40" name="Line 10">
              <a:extLst>
                <a:ext uri="{FF2B5EF4-FFF2-40B4-BE49-F238E27FC236}">
                  <a16:creationId xmlns:a16="http://schemas.microsoft.com/office/drawing/2014/main" id="{DA6EA644-B577-438F-88A5-F40BB7FF38DB}"/>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41" name="Text Box 11">
              <a:extLst>
                <a:ext uri="{FF2B5EF4-FFF2-40B4-BE49-F238E27FC236}">
                  <a16:creationId xmlns:a16="http://schemas.microsoft.com/office/drawing/2014/main" id="{1997430E-0C77-4469-A66F-37497D8EDC1C}"/>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73742" name="Text Box 12">
              <a:extLst>
                <a:ext uri="{FF2B5EF4-FFF2-40B4-BE49-F238E27FC236}">
                  <a16:creationId xmlns:a16="http://schemas.microsoft.com/office/drawing/2014/main" id="{86CDBD38-FB53-47C5-9D58-B2FEAA48859B}"/>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73743" name="Text Box 13">
              <a:extLst>
                <a:ext uri="{FF2B5EF4-FFF2-40B4-BE49-F238E27FC236}">
                  <a16:creationId xmlns:a16="http://schemas.microsoft.com/office/drawing/2014/main" id="{7E36DD9D-77EA-4C2E-8938-81581D8CB876}"/>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sz="2000">
                  <a:latin typeface="Times New Roman" panose="02020603050405020304" pitchFamily="18" charset="0"/>
                </a:rPr>
                <a:t>关系</a:t>
              </a:r>
              <a:r>
                <a:rPr lang="en-US" altLang="zh-CN" sz="2000">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73744" name="Text Box 14">
              <a:extLst>
                <a:ext uri="{FF2B5EF4-FFF2-40B4-BE49-F238E27FC236}">
                  <a16:creationId xmlns:a16="http://schemas.microsoft.com/office/drawing/2014/main" id="{3846C7CC-C281-462E-A100-73A818FB1FA5}"/>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5" name="Text Box 15">
              <a:extLst>
                <a:ext uri="{FF2B5EF4-FFF2-40B4-BE49-F238E27FC236}">
                  <a16:creationId xmlns:a16="http://schemas.microsoft.com/office/drawing/2014/main" id="{43BC1C1D-B3D7-43AA-9498-00B1B4A19BDD}"/>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6" name="Text Box 16">
              <a:extLst>
                <a:ext uri="{FF2B5EF4-FFF2-40B4-BE49-F238E27FC236}">
                  <a16:creationId xmlns:a16="http://schemas.microsoft.com/office/drawing/2014/main" id="{A0834E13-FF97-4A64-B6BD-6234EF9DF284}"/>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7" name="Text Box 17">
              <a:extLst>
                <a:ext uri="{FF2B5EF4-FFF2-40B4-BE49-F238E27FC236}">
                  <a16:creationId xmlns:a16="http://schemas.microsoft.com/office/drawing/2014/main" id="{11F44588-55BE-4E23-B94A-FD1764C1E508}"/>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8" name="Text Box 18">
              <a:extLst>
                <a:ext uri="{FF2B5EF4-FFF2-40B4-BE49-F238E27FC236}">
                  <a16:creationId xmlns:a16="http://schemas.microsoft.com/office/drawing/2014/main" id="{3D932BEA-D7FC-4482-AC82-1D244C01B841}"/>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73749" name="Text Box 19">
              <a:extLst>
                <a:ext uri="{FF2B5EF4-FFF2-40B4-BE49-F238E27FC236}">
                  <a16:creationId xmlns:a16="http://schemas.microsoft.com/office/drawing/2014/main" id="{AB295D62-26AF-483C-8DF4-557F8D6CB169}"/>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73750" name="Text Box 20">
              <a:extLst>
                <a:ext uri="{FF2B5EF4-FFF2-40B4-BE49-F238E27FC236}">
                  <a16:creationId xmlns:a16="http://schemas.microsoft.com/office/drawing/2014/main" id="{E7BB1CC9-DD67-4A14-88B0-19C0E2AD2F7B}"/>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73751" name="Text Box 21">
              <a:extLst>
                <a:ext uri="{FF2B5EF4-FFF2-40B4-BE49-F238E27FC236}">
                  <a16:creationId xmlns:a16="http://schemas.microsoft.com/office/drawing/2014/main" id="{8871563F-93BC-4928-9F6F-484DD9EAFE3E}"/>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493">
                                            <p:txEl>
                                              <p:pRg st="4" end="4"/>
                                            </p:txEl>
                                          </p:spTgt>
                                        </p:tgtEl>
                                        <p:attrNameLst>
                                          <p:attrName>style.visibility</p:attrName>
                                        </p:attrNameLst>
                                      </p:cBhvr>
                                      <p:to>
                                        <p:strVal val="visible"/>
                                      </p:to>
                                    </p:set>
                                    <p:animEffect transition="in" filter="wipe(up)">
                                      <p:cBhvr>
                                        <p:cTn id="7" dur="500"/>
                                        <p:tgtEl>
                                          <p:spTgt spid="63493">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3494"/>
                                        </p:tgtEl>
                                        <p:attrNameLst>
                                          <p:attrName>style.visibility</p:attrName>
                                        </p:attrNameLst>
                                      </p:cBhvr>
                                      <p:to>
                                        <p:strVal val="visible"/>
                                      </p:to>
                                    </p:set>
                                    <p:animEffect transition="in" filter="wipe(up)">
                                      <p:cBhvr>
                                        <p:cTn id="11"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4E3DC324-404B-4121-94CD-CC7C49155A2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5AADC4B-B9B6-4B3F-BF35-6F69B3496A7D}" type="slidenum">
              <a:rPr lang="zh-CN" altLang="en-US" sz="2000"/>
              <a:pPr/>
              <a:t>62</a:t>
            </a:fld>
            <a:endParaRPr lang="en-US" altLang="zh-CN" sz="2000"/>
          </a:p>
        </p:txBody>
      </p:sp>
      <p:sp>
        <p:nvSpPr>
          <p:cNvPr id="74755" name="日期占位符 4">
            <a:extLst>
              <a:ext uri="{FF2B5EF4-FFF2-40B4-BE49-F238E27FC236}">
                <a16:creationId xmlns:a16="http://schemas.microsoft.com/office/drawing/2014/main" id="{158C3F7A-CB86-4F5D-B445-05F51C787A4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270A75C-3D34-4A41-A31A-C2540F6A02AC}" type="datetime1">
              <a:rPr lang="zh-CN" altLang="en-US" sz="1800" smtClean="0"/>
              <a:pPr/>
              <a:t>2023/5/9</a:t>
            </a:fld>
            <a:endParaRPr lang="en-US" altLang="zh-CN" sz="1000"/>
          </a:p>
        </p:txBody>
      </p:sp>
      <p:sp>
        <p:nvSpPr>
          <p:cNvPr id="2310146" name="Rectangle 2">
            <a:extLst>
              <a:ext uri="{FF2B5EF4-FFF2-40B4-BE49-F238E27FC236}">
                <a16:creationId xmlns:a16="http://schemas.microsoft.com/office/drawing/2014/main" id="{AF302007-A64E-4903-BC3F-EDAE84BDA030}"/>
              </a:ext>
            </a:extLst>
          </p:cNvPr>
          <p:cNvSpPr>
            <a:spLocks noGrp="1" noChangeArrowheads="1"/>
          </p:cNvSpPr>
          <p:nvPr>
            <p:ph type="title"/>
          </p:nvPr>
        </p:nvSpPr>
        <p:spPr/>
        <p:txBody>
          <a:bodyPr/>
          <a:lstStyle/>
          <a:p>
            <a:pPr>
              <a:defRPr/>
            </a:pPr>
            <a:r>
              <a:rPr lang="en-US" altLang="zh-CN"/>
              <a:t>1. </a:t>
            </a:r>
            <a:r>
              <a:rPr lang="zh-CN" altLang="en-US"/>
              <a:t>多粒度封锁</a:t>
            </a:r>
          </a:p>
        </p:txBody>
      </p:sp>
      <p:sp>
        <p:nvSpPr>
          <p:cNvPr id="2310147" name="Rectangle 3">
            <a:extLst>
              <a:ext uri="{FF2B5EF4-FFF2-40B4-BE49-F238E27FC236}">
                <a16:creationId xmlns:a16="http://schemas.microsoft.com/office/drawing/2014/main" id="{B6BD1133-0F70-4770-B6D2-19EB8494A828}"/>
              </a:ext>
            </a:extLst>
          </p:cNvPr>
          <p:cNvSpPr>
            <a:spLocks noGrp="1" noChangeArrowheads="1"/>
          </p:cNvSpPr>
          <p:nvPr>
            <p:ph type="body" idx="1"/>
          </p:nvPr>
        </p:nvSpPr>
        <p:spPr>
          <a:xfrm>
            <a:off x="650875" y="1143000"/>
            <a:ext cx="8820150" cy="4908550"/>
          </a:xfrm>
        </p:spPr>
        <p:txBody>
          <a:bodyPr/>
          <a:lstStyle/>
          <a:p>
            <a:pPr>
              <a:lnSpc>
                <a:spcPct val="100000"/>
              </a:lnSpc>
            </a:pPr>
            <a:r>
              <a:rPr lang="zh-CN" altLang="en-US"/>
              <a:t>多粒度封锁协议</a:t>
            </a:r>
          </a:p>
          <a:p>
            <a:pPr lvl="1">
              <a:lnSpc>
                <a:spcPct val="100000"/>
              </a:lnSpc>
            </a:pPr>
            <a:r>
              <a:rPr lang="zh-CN" altLang="en-US"/>
              <a:t>允许多粒度树中的每个结点被独立地加锁</a:t>
            </a:r>
          </a:p>
          <a:p>
            <a:pPr lvl="1">
              <a:lnSpc>
                <a:spcPct val="100000"/>
              </a:lnSpc>
              <a:spcBef>
                <a:spcPct val="60000"/>
              </a:spcBef>
            </a:pPr>
            <a:r>
              <a:rPr lang="zh-CN" altLang="en-US"/>
              <a:t>对一个结点加锁意味着</a:t>
            </a:r>
            <a:r>
              <a:rPr lang="zh-CN" altLang="en-US">
                <a:solidFill>
                  <a:srgbClr val="FF0000"/>
                </a:solidFill>
              </a:rPr>
              <a:t>这个结点的所有后裔结点也被加以同样类型的锁</a:t>
            </a:r>
          </a:p>
          <a:p>
            <a:pPr lvl="1">
              <a:lnSpc>
                <a:spcPct val="100000"/>
              </a:lnSpc>
              <a:spcBef>
                <a:spcPct val="60000"/>
              </a:spcBef>
            </a:pPr>
            <a:r>
              <a:rPr lang="zh-CN" altLang="en-US"/>
              <a:t>在多粒度封锁中一个</a:t>
            </a:r>
            <a:r>
              <a:rPr lang="zh-CN" altLang="en-US">
                <a:solidFill>
                  <a:srgbClr val="0000FF"/>
                </a:solidFill>
              </a:rPr>
              <a:t>数据对象可能以两种方式封锁</a:t>
            </a:r>
            <a:r>
              <a:rPr lang="en-US" altLang="zh-CN"/>
              <a:t>,</a:t>
            </a:r>
            <a:r>
              <a:rPr lang="zh-CN" altLang="en-US"/>
              <a:t>封锁的效果是一样的</a:t>
            </a:r>
            <a:endParaRPr lang="zh-CN" altLang="en-US">
              <a:solidFill>
                <a:srgbClr val="0000FF"/>
              </a:solidFill>
            </a:endParaRPr>
          </a:p>
          <a:p>
            <a:pPr lvl="2">
              <a:lnSpc>
                <a:spcPct val="100000"/>
              </a:lnSpc>
            </a:pPr>
            <a:r>
              <a:rPr lang="zh-CN" altLang="en-US"/>
              <a:t>显式封锁</a:t>
            </a:r>
            <a:r>
              <a:rPr lang="en-US" altLang="zh-CN"/>
              <a:t>: </a:t>
            </a:r>
            <a:r>
              <a:rPr lang="zh-CN" altLang="en-US"/>
              <a:t>直接加到数据对象上的封锁</a:t>
            </a:r>
          </a:p>
          <a:p>
            <a:pPr lvl="2">
              <a:lnSpc>
                <a:spcPct val="100000"/>
              </a:lnSpc>
              <a:spcBef>
                <a:spcPct val="60000"/>
              </a:spcBef>
            </a:pPr>
            <a:r>
              <a:rPr lang="zh-CN" altLang="en-US"/>
              <a:t>隐式封锁</a:t>
            </a:r>
            <a:r>
              <a:rPr lang="en-US" altLang="zh-CN"/>
              <a:t>: </a:t>
            </a:r>
            <a:r>
              <a:rPr lang="zh-CN" altLang="en-US"/>
              <a:t>由于其上级结点加锁而使该数据对象加上了锁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10147">
                                            <p:txEl>
                                              <p:pRg st="3" end="3"/>
                                            </p:txEl>
                                          </p:spTgt>
                                        </p:tgtEl>
                                        <p:attrNameLst>
                                          <p:attrName>style.visibility</p:attrName>
                                        </p:attrNameLst>
                                      </p:cBhvr>
                                      <p:to>
                                        <p:strVal val="visible"/>
                                      </p:to>
                                    </p:set>
                                    <p:anim calcmode="lin" valueType="num">
                                      <p:cBhvr additive="base">
                                        <p:cTn id="7" dur="1000" fill="hold"/>
                                        <p:tgtEl>
                                          <p:spTgt spid="2310147">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1014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10147">
                                            <p:txEl>
                                              <p:pRg st="4" end="4"/>
                                            </p:txEl>
                                          </p:spTgt>
                                        </p:tgtEl>
                                        <p:attrNameLst>
                                          <p:attrName>style.visibility</p:attrName>
                                        </p:attrNameLst>
                                      </p:cBhvr>
                                      <p:to>
                                        <p:strVal val="visible"/>
                                      </p:to>
                                    </p:set>
                                    <p:anim calcmode="lin" valueType="num">
                                      <p:cBhvr additive="base">
                                        <p:cTn id="11" dur="1000" fill="hold"/>
                                        <p:tgtEl>
                                          <p:spTgt spid="2310147">
                                            <p:txEl>
                                              <p:pRg st="4" end="4"/>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31014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10147">
                                            <p:txEl>
                                              <p:pRg st="5" end="5"/>
                                            </p:txEl>
                                          </p:spTgt>
                                        </p:tgtEl>
                                        <p:attrNameLst>
                                          <p:attrName>style.visibility</p:attrName>
                                        </p:attrNameLst>
                                      </p:cBhvr>
                                      <p:to>
                                        <p:strVal val="visible"/>
                                      </p:to>
                                    </p:set>
                                    <p:anim calcmode="lin" valueType="num">
                                      <p:cBhvr additive="base">
                                        <p:cTn id="15" dur="1000" fill="hold"/>
                                        <p:tgtEl>
                                          <p:spTgt spid="2310147">
                                            <p:txEl>
                                              <p:pRg st="5" end="5"/>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310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F3508834-420F-4E88-AED3-4D55969A52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FD033A-06C8-4E0F-8B68-509932D012FB}" type="slidenum">
              <a:rPr lang="zh-CN" altLang="en-US" sz="2000"/>
              <a:pPr/>
              <a:t>63</a:t>
            </a:fld>
            <a:endParaRPr lang="en-US" altLang="zh-CN" sz="2000"/>
          </a:p>
        </p:txBody>
      </p:sp>
      <p:sp>
        <p:nvSpPr>
          <p:cNvPr id="75779" name="日期占位符 4">
            <a:extLst>
              <a:ext uri="{FF2B5EF4-FFF2-40B4-BE49-F238E27FC236}">
                <a16:creationId xmlns:a16="http://schemas.microsoft.com/office/drawing/2014/main" id="{4ADBF187-2E25-4301-8C77-6537AAC3B9C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9D2F61-BD91-4768-B37E-66DDB5575E65}" type="datetime1">
              <a:rPr lang="zh-CN" altLang="en-US" sz="1800" smtClean="0"/>
              <a:pPr/>
              <a:t>2023/5/9</a:t>
            </a:fld>
            <a:endParaRPr lang="en-US" altLang="zh-CN" sz="1000"/>
          </a:p>
        </p:txBody>
      </p:sp>
      <p:sp>
        <p:nvSpPr>
          <p:cNvPr id="2350082" name="Rectangle 2">
            <a:extLst>
              <a:ext uri="{FF2B5EF4-FFF2-40B4-BE49-F238E27FC236}">
                <a16:creationId xmlns:a16="http://schemas.microsoft.com/office/drawing/2014/main" id="{7F8D6FB7-8A0E-40C7-A4B9-E8C183C7E125}"/>
              </a:ext>
            </a:extLst>
          </p:cNvPr>
          <p:cNvSpPr>
            <a:spLocks noGrp="1" noChangeArrowheads="1"/>
          </p:cNvSpPr>
          <p:nvPr>
            <p:ph type="title"/>
          </p:nvPr>
        </p:nvSpPr>
        <p:spPr/>
        <p:txBody>
          <a:bodyPr/>
          <a:lstStyle/>
          <a:p>
            <a:pPr defTabSz="914400">
              <a:defRPr/>
            </a:pPr>
            <a:r>
              <a:rPr lang="en-US" altLang="zh-CN"/>
              <a:t>1. </a:t>
            </a:r>
            <a:r>
              <a:rPr lang="zh-CN" altLang="en-US"/>
              <a:t>多粒度封锁</a:t>
            </a:r>
          </a:p>
        </p:txBody>
      </p:sp>
      <p:sp>
        <p:nvSpPr>
          <p:cNvPr id="65541" name="Rectangle 3">
            <a:extLst>
              <a:ext uri="{FF2B5EF4-FFF2-40B4-BE49-F238E27FC236}">
                <a16:creationId xmlns:a16="http://schemas.microsoft.com/office/drawing/2014/main" id="{BB132ECE-6C00-4904-A433-C35FE8E1B067}"/>
              </a:ext>
            </a:extLst>
          </p:cNvPr>
          <p:cNvSpPr>
            <a:spLocks noGrp="1" noChangeArrowheads="1"/>
          </p:cNvSpPr>
          <p:nvPr>
            <p:ph type="body" idx="1"/>
          </p:nvPr>
        </p:nvSpPr>
        <p:spPr>
          <a:xfrm>
            <a:off x="650875" y="1143000"/>
            <a:ext cx="8820150" cy="5127625"/>
          </a:xfrm>
        </p:spPr>
        <p:txBody>
          <a:bodyPr/>
          <a:lstStyle/>
          <a:p>
            <a:pPr marL="342900" indent="-342900" defTabSz="914400">
              <a:spcBef>
                <a:spcPct val="25000"/>
              </a:spcBef>
            </a:pPr>
            <a:r>
              <a:rPr lang="zh-CN" altLang="en-US"/>
              <a:t>系统检查封锁冲突时    </a:t>
            </a:r>
            <a:r>
              <a:rPr lang="zh-CN" altLang="en-US" i="1">
                <a:solidFill>
                  <a:srgbClr val="0000FF"/>
                </a:solidFill>
                <a:ea typeface="华文彩云" panose="02010800040101010101" pitchFamily="2" charset="-122"/>
              </a:rPr>
              <a:t>怎么办？</a:t>
            </a:r>
          </a:p>
          <a:p>
            <a:pPr marL="742950" lvl="1" indent="-285750" defTabSz="914400">
              <a:spcBef>
                <a:spcPct val="25000"/>
              </a:spcBef>
            </a:pPr>
            <a:r>
              <a:rPr lang="zh-CN" altLang="en-US"/>
              <a:t>要检查显式封锁、还要检查隐式封锁</a:t>
            </a:r>
          </a:p>
          <a:p>
            <a:pPr marL="742950" lvl="1" indent="-285750" defTabSz="914400">
              <a:spcBef>
                <a:spcPct val="25000"/>
              </a:spcBef>
            </a:pPr>
            <a:r>
              <a:rPr lang="zh-CN" altLang="en-US"/>
              <a:t>对某个数据对象加锁时系统检查的内容</a:t>
            </a:r>
          </a:p>
          <a:p>
            <a:pPr marL="1143000" lvl="2" indent="-228600" defTabSz="914400">
              <a:spcBef>
                <a:spcPct val="25000"/>
              </a:spcBef>
            </a:pPr>
            <a:r>
              <a:rPr lang="zh-CN" altLang="en-US"/>
              <a:t>该数据对象：</a:t>
            </a:r>
          </a:p>
          <a:p>
            <a:pPr marL="1600200" lvl="3" indent="-228600" defTabSz="914400">
              <a:spcBef>
                <a:spcPct val="25000"/>
              </a:spcBef>
            </a:pPr>
            <a:r>
              <a:rPr lang="zh-CN" altLang="en-US"/>
              <a:t>有无显式封锁与之冲突</a:t>
            </a:r>
          </a:p>
          <a:p>
            <a:pPr marL="1143000" lvl="2" indent="-228600" defTabSz="914400">
              <a:spcBef>
                <a:spcPct val="25000"/>
              </a:spcBef>
            </a:pPr>
            <a:r>
              <a:rPr lang="zh-CN" altLang="en-US"/>
              <a:t> 所有上级结点</a:t>
            </a:r>
          </a:p>
          <a:p>
            <a:pPr marL="1600200" lvl="3" indent="-228600" defTabSz="914400">
              <a:spcBef>
                <a:spcPct val="25000"/>
              </a:spcBef>
            </a:pPr>
            <a:r>
              <a:rPr lang="zh-CN" altLang="en-US"/>
              <a:t>检查本事务的显式封锁是否与该数据对象上的隐式封锁冲突 </a:t>
            </a:r>
            <a:r>
              <a:rPr lang="en-US" altLang="zh-CN">
                <a:solidFill>
                  <a:srgbClr val="0000FF"/>
                </a:solidFill>
              </a:rPr>
              <a:t>——</a:t>
            </a:r>
            <a:r>
              <a:rPr lang="zh-CN" altLang="en-US">
                <a:solidFill>
                  <a:srgbClr val="0000FF"/>
                </a:solidFill>
              </a:rPr>
              <a:t>由上级结点封锁造成的</a:t>
            </a:r>
            <a:endParaRPr lang="en-US" altLang="zh-CN">
              <a:solidFill>
                <a:srgbClr val="0000FF"/>
              </a:solidFill>
            </a:endParaRPr>
          </a:p>
          <a:p>
            <a:pPr marL="1143000" lvl="2" indent="-228600" defTabSz="914400">
              <a:spcBef>
                <a:spcPct val="25000"/>
              </a:spcBef>
            </a:pPr>
            <a:r>
              <a:rPr lang="zh-CN" altLang="en-US"/>
              <a:t>所有下级结点</a:t>
            </a:r>
          </a:p>
          <a:p>
            <a:pPr marL="1600200" lvl="3" indent="-228600" defTabSz="914400">
              <a:spcBef>
                <a:spcPct val="25000"/>
              </a:spcBef>
            </a:pPr>
            <a:r>
              <a:rPr lang="zh-CN" altLang="en-US"/>
              <a:t>检查本事务的隐式封锁是否与该数据对象上的显式封锁冲突</a:t>
            </a:r>
            <a:r>
              <a:rPr lang="en-US" altLang="zh-CN">
                <a:solidFill>
                  <a:srgbClr val="0000FF"/>
                </a:solidFill>
              </a:rPr>
              <a:t>——</a:t>
            </a:r>
            <a:r>
              <a:rPr lang="zh-CN" altLang="en-US">
                <a:solidFill>
                  <a:srgbClr val="0000FF"/>
                </a:solidFill>
              </a:rPr>
              <a:t>将加到下级结点的封锁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animEffect transition="in" filter="wipe(up)">
                                      <p:cBhvr>
                                        <p:cTn id="7" dur="500"/>
                                        <p:tgtEl>
                                          <p:spTgt spid="655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5541">
                                            <p:txEl>
                                              <p:pRg st="2" end="2"/>
                                            </p:txEl>
                                          </p:spTgt>
                                        </p:tgtEl>
                                        <p:attrNameLst>
                                          <p:attrName>style.visibility</p:attrName>
                                        </p:attrNameLst>
                                      </p:cBhvr>
                                      <p:to>
                                        <p:strVal val="visible"/>
                                      </p:to>
                                    </p:set>
                                    <p:animEffect transition="in" filter="wipe(up)">
                                      <p:cBhvr>
                                        <p:cTn id="12" dur="500"/>
                                        <p:tgtEl>
                                          <p:spTgt spid="65541">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5541">
                                            <p:txEl>
                                              <p:pRg st="3" end="3"/>
                                            </p:txEl>
                                          </p:spTgt>
                                        </p:tgtEl>
                                        <p:attrNameLst>
                                          <p:attrName>style.visibility</p:attrName>
                                        </p:attrNameLst>
                                      </p:cBhvr>
                                      <p:to>
                                        <p:strVal val="visible"/>
                                      </p:to>
                                    </p:set>
                                    <p:animEffect transition="in" filter="wipe(up)">
                                      <p:cBhvr>
                                        <p:cTn id="15" dur="500"/>
                                        <p:tgtEl>
                                          <p:spTgt spid="65541">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65541">
                                            <p:txEl>
                                              <p:pRg st="4" end="4"/>
                                            </p:txEl>
                                          </p:spTgt>
                                        </p:tgtEl>
                                        <p:attrNameLst>
                                          <p:attrName>style.visibility</p:attrName>
                                        </p:attrNameLst>
                                      </p:cBhvr>
                                      <p:to>
                                        <p:strVal val="visible"/>
                                      </p:to>
                                    </p:set>
                                    <p:animEffect transition="in" filter="wipe(up)">
                                      <p:cBhvr>
                                        <p:cTn id="18" dur="500"/>
                                        <p:tgtEl>
                                          <p:spTgt spid="65541">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65541">
                                            <p:txEl>
                                              <p:pRg st="5" end="5"/>
                                            </p:txEl>
                                          </p:spTgt>
                                        </p:tgtEl>
                                        <p:attrNameLst>
                                          <p:attrName>style.visibility</p:attrName>
                                        </p:attrNameLst>
                                      </p:cBhvr>
                                      <p:to>
                                        <p:strVal val="visible"/>
                                      </p:to>
                                    </p:set>
                                    <p:animEffect transition="in" filter="wipe(up)">
                                      <p:cBhvr>
                                        <p:cTn id="21" dur="500"/>
                                        <p:tgtEl>
                                          <p:spTgt spid="65541">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65541">
                                            <p:txEl>
                                              <p:pRg st="6" end="6"/>
                                            </p:txEl>
                                          </p:spTgt>
                                        </p:tgtEl>
                                        <p:attrNameLst>
                                          <p:attrName>style.visibility</p:attrName>
                                        </p:attrNameLst>
                                      </p:cBhvr>
                                      <p:to>
                                        <p:strVal val="visible"/>
                                      </p:to>
                                    </p:set>
                                    <p:animEffect transition="in" filter="wipe(up)">
                                      <p:cBhvr>
                                        <p:cTn id="24" dur="500"/>
                                        <p:tgtEl>
                                          <p:spTgt spid="65541">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65541">
                                            <p:txEl>
                                              <p:pRg st="7" end="7"/>
                                            </p:txEl>
                                          </p:spTgt>
                                        </p:tgtEl>
                                        <p:attrNameLst>
                                          <p:attrName>style.visibility</p:attrName>
                                        </p:attrNameLst>
                                      </p:cBhvr>
                                      <p:to>
                                        <p:strVal val="visible"/>
                                      </p:to>
                                    </p:set>
                                    <p:animEffect transition="in" filter="wipe(up)">
                                      <p:cBhvr>
                                        <p:cTn id="27" dur="500"/>
                                        <p:tgtEl>
                                          <p:spTgt spid="65541">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65541">
                                            <p:txEl>
                                              <p:pRg st="8" end="8"/>
                                            </p:txEl>
                                          </p:spTgt>
                                        </p:tgtEl>
                                        <p:attrNameLst>
                                          <p:attrName>style.visibility</p:attrName>
                                        </p:attrNameLst>
                                      </p:cBhvr>
                                      <p:to>
                                        <p:strVal val="visible"/>
                                      </p:to>
                                    </p:set>
                                    <p:animEffect transition="in" filter="wipe(up)">
                                      <p:cBhvr>
                                        <p:cTn id="30" dur="500"/>
                                        <p:tgtEl>
                                          <p:spTgt spid="655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7BD90B40-720E-4A85-925A-6A91DCADA42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70FE520-0872-4D37-9EAA-3C5CB7F942E2}" type="slidenum">
              <a:rPr lang="zh-CN" altLang="en-US" sz="2000"/>
              <a:pPr/>
              <a:t>64</a:t>
            </a:fld>
            <a:endParaRPr lang="en-US" altLang="zh-CN" sz="2000"/>
          </a:p>
        </p:txBody>
      </p:sp>
      <p:sp>
        <p:nvSpPr>
          <p:cNvPr id="76803" name="日期占位符 4">
            <a:extLst>
              <a:ext uri="{FF2B5EF4-FFF2-40B4-BE49-F238E27FC236}">
                <a16:creationId xmlns:a16="http://schemas.microsoft.com/office/drawing/2014/main" id="{D21D7B52-CF07-4E16-823B-D7EBF09B25E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58ADD0-BEEF-4740-9C92-2BD3C3DAE531}" type="datetime1">
              <a:rPr lang="zh-CN" altLang="en-US" sz="1800" smtClean="0"/>
              <a:pPr/>
              <a:t>2023/5/9</a:t>
            </a:fld>
            <a:endParaRPr lang="en-US" altLang="zh-CN" sz="1000"/>
          </a:p>
        </p:txBody>
      </p:sp>
      <p:sp>
        <p:nvSpPr>
          <p:cNvPr id="2311170" name="Rectangle 2">
            <a:extLst>
              <a:ext uri="{FF2B5EF4-FFF2-40B4-BE49-F238E27FC236}">
                <a16:creationId xmlns:a16="http://schemas.microsoft.com/office/drawing/2014/main" id="{7F979B16-4CE6-42E0-9ED3-862C1CAF81FD}"/>
              </a:ext>
            </a:extLst>
          </p:cNvPr>
          <p:cNvSpPr>
            <a:spLocks noGrp="1" noChangeArrowheads="1"/>
          </p:cNvSpPr>
          <p:nvPr>
            <p:ph type="title"/>
          </p:nvPr>
        </p:nvSpPr>
        <p:spPr/>
        <p:txBody>
          <a:bodyPr/>
          <a:lstStyle/>
          <a:p>
            <a:pPr defTabSz="914400">
              <a:defRPr/>
            </a:pPr>
            <a:r>
              <a:rPr lang="en-US" altLang="zh-CN"/>
              <a:t>1. </a:t>
            </a:r>
            <a:r>
              <a:rPr lang="zh-CN" altLang="en-US"/>
              <a:t>多粒度封锁</a:t>
            </a:r>
          </a:p>
        </p:txBody>
      </p:sp>
      <p:sp>
        <p:nvSpPr>
          <p:cNvPr id="76805" name="Rectangle 3">
            <a:extLst>
              <a:ext uri="{FF2B5EF4-FFF2-40B4-BE49-F238E27FC236}">
                <a16:creationId xmlns:a16="http://schemas.microsoft.com/office/drawing/2014/main" id="{389905C6-4D9B-4E7F-AC33-228030B97725}"/>
              </a:ext>
            </a:extLst>
          </p:cNvPr>
          <p:cNvSpPr>
            <a:spLocks noGrp="1" noChangeArrowheads="1"/>
          </p:cNvSpPr>
          <p:nvPr>
            <p:ph type="body" idx="1"/>
          </p:nvPr>
        </p:nvSpPr>
        <p:spPr>
          <a:xfrm>
            <a:off x="650875" y="1143000"/>
            <a:ext cx="8820150" cy="2368550"/>
          </a:xfrm>
        </p:spPr>
        <p:txBody>
          <a:bodyPr/>
          <a:lstStyle/>
          <a:p>
            <a:pPr marL="342900" indent="-342900" defTabSz="914400"/>
            <a:r>
              <a:rPr lang="zh-CN" altLang="en-US"/>
              <a:t>例如事务</a:t>
            </a:r>
            <a:r>
              <a:rPr lang="en-US" altLang="zh-CN"/>
              <a:t>T</a:t>
            </a:r>
            <a:r>
              <a:rPr lang="zh-CN" altLang="en-US"/>
              <a:t>要对关系</a:t>
            </a:r>
            <a:r>
              <a:rPr lang="en-US" altLang="zh-CN"/>
              <a:t>R1</a:t>
            </a:r>
            <a:r>
              <a:rPr lang="zh-CN" altLang="en-US"/>
              <a:t>加</a:t>
            </a:r>
            <a:r>
              <a:rPr lang="en-US" altLang="zh-CN"/>
              <a:t>X</a:t>
            </a:r>
            <a:r>
              <a:rPr lang="zh-CN" altLang="en-US"/>
              <a:t>锁</a:t>
            </a:r>
          </a:p>
          <a:p>
            <a:pPr marL="742950" lvl="1" indent="-285750" defTabSz="914400"/>
            <a:r>
              <a:rPr lang="zh-CN" altLang="en-US"/>
              <a:t>系统必须搜索其上级结点数据库、关系</a:t>
            </a:r>
            <a:r>
              <a:rPr lang="en-US" altLang="zh-CN"/>
              <a:t>R1</a:t>
            </a:r>
          </a:p>
          <a:p>
            <a:pPr marL="742950" lvl="1" indent="-285750" defTabSz="914400"/>
            <a:r>
              <a:rPr lang="zh-CN" altLang="en-US"/>
              <a:t>还要搜索</a:t>
            </a:r>
            <a:r>
              <a:rPr lang="en-US" altLang="zh-CN"/>
              <a:t>R1</a:t>
            </a:r>
            <a:r>
              <a:rPr lang="zh-CN" altLang="en-US"/>
              <a:t>的下级结点，即</a:t>
            </a:r>
            <a:r>
              <a:rPr lang="en-US" altLang="zh-CN"/>
              <a:t>R1</a:t>
            </a:r>
            <a:r>
              <a:rPr lang="zh-CN" altLang="en-US"/>
              <a:t>中的每一个元组</a:t>
            </a:r>
          </a:p>
          <a:p>
            <a:pPr marL="742950" lvl="1" indent="-285750" defTabSz="914400"/>
            <a:r>
              <a:rPr lang="zh-CN" altLang="en-US"/>
              <a:t>如果其中某一个数据对象已经加了不相容锁，则</a:t>
            </a:r>
            <a:r>
              <a:rPr lang="en-US" altLang="zh-CN"/>
              <a:t>T</a:t>
            </a:r>
            <a:r>
              <a:rPr lang="zh-CN" altLang="en-US"/>
              <a:t>必须等待 </a:t>
            </a:r>
          </a:p>
        </p:txBody>
      </p:sp>
      <p:grpSp>
        <p:nvGrpSpPr>
          <p:cNvPr id="76806" name="Group 4">
            <a:extLst>
              <a:ext uri="{FF2B5EF4-FFF2-40B4-BE49-F238E27FC236}">
                <a16:creationId xmlns:a16="http://schemas.microsoft.com/office/drawing/2014/main" id="{199AB957-5FA8-41AF-9320-9B3DF8B40C08}"/>
              </a:ext>
            </a:extLst>
          </p:cNvPr>
          <p:cNvGrpSpPr>
            <a:grpSpLocks/>
          </p:cNvGrpSpPr>
          <p:nvPr/>
        </p:nvGrpSpPr>
        <p:grpSpPr bwMode="auto">
          <a:xfrm>
            <a:off x="2576513" y="3573463"/>
            <a:ext cx="5695950" cy="2536825"/>
            <a:chOff x="3447" y="9625"/>
            <a:chExt cx="3183" cy="1829"/>
          </a:xfrm>
        </p:grpSpPr>
        <p:sp>
          <p:nvSpPr>
            <p:cNvPr id="76810" name="Line 5">
              <a:extLst>
                <a:ext uri="{FF2B5EF4-FFF2-40B4-BE49-F238E27FC236}">
                  <a16:creationId xmlns:a16="http://schemas.microsoft.com/office/drawing/2014/main" id="{3EB53DCB-3CDD-469E-91F4-2BF0BD3BB7E2}"/>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1" name="Line 6">
              <a:extLst>
                <a:ext uri="{FF2B5EF4-FFF2-40B4-BE49-F238E27FC236}">
                  <a16:creationId xmlns:a16="http://schemas.microsoft.com/office/drawing/2014/main" id="{6BE148D6-0364-46FA-BFA8-E5B5F1F94D39}"/>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2" name="Line 7">
              <a:extLst>
                <a:ext uri="{FF2B5EF4-FFF2-40B4-BE49-F238E27FC236}">
                  <a16:creationId xmlns:a16="http://schemas.microsoft.com/office/drawing/2014/main" id="{C378E226-7506-4E03-B95C-94C12046682C}"/>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3" name="Line 8">
              <a:extLst>
                <a:ext uri="{FF2B5EF4-FFF2-40B4-BE49-F238E27FC236}">
                  <a16:creationId xmlns:a16="http://schemas.microsoft.com/office/drawing/2014/main" id="{305AEC60-F4F2-4A96-AAD8-C9E8D6E559C6}"/>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4" name="Line 9">
              <a:extLst>
                <a:ext uri="{FF2B5EF4-FFF2-40B4-BE49-F238E27FC236}">
                  <a16:creationId xmlns:a16="http://schemas.microsoft.com/office/drawing/2014/main" id="{5D3DEC0F-18C9-4D88-9357-C473EFA052DC}"/>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5" name="Line 10">
              <a:extLst>
                <a:ext uri="{FF2B5EF4-FFF2-40B4-BE49-F238E27FC236}">
                  <a16:creationId xmlns:a16="http://schemas.microsoft.com/office/drawing/2014/main" id="{539612B6-63B6-49BD-BF37-47C769F2B31F}"/>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6816" name="Text Box 11">
              <a:extLst>
                <a:ext uri="{FF2B5EF4-FFF2-40B4-BE49-F238E27FC236}">
                  <a16:creationId xmlns:a16="http://schemas.microsoft.com/office/drawing/2014/main" id="{EDC0F12A-37C4-403A-ACD2-3210EC0E5EFD}"/>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76817" name="Text Box 12">
              <a:extLst>
                <a:ext uri="{FF2B5EF4-FFF2-40B4-BE49-F238E27FC236}">
                  <a16:creationId xmlns:a16="http://schemas.microsoft.com/office/drawing/2014/main" id="{E0B86215-CBF7-4A27-B8BA-9BF1C8F92463}"/>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76818" name="Text Box 13">
              <a:extLst>
                <a:ext uri="{FF2B5EF4-FFF2-40B4-BE49-F238E27FC236}">
                  <a16:creationId xmlns:a16="http://schemas.microsoft.com/office/drawing/2014/main" id="{64CF30BF-A4F6-438D-BE48-A24C869648C5}"/>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6819" name="Text Box 14">
              <a:extLst>
                <a:ext uri="{FF2B5EF4-FFF2-40B4-BE49-F238E27FC236}">
                  <a16:creationId xmlns:a16="http://schemas.microsoft.com/office/drawing/2014/main" id="{EA6718EA-4A48-4262-AB14-F02408C376B4}"/>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6820" name="Text Box 15">
              <a:extLst>
                <a:ext uri="{FF2B5EF4-FFF2-40B4-BE49-F238E27FC236}">
                  <a16:creationId xmlns:a16="http://schemas.microsoft.com/office/drawing/2014/main" id="{FF3E661C-1B84-4F08-B63A-9931431F61C7}"/>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6821" name="Text Box 16">
              <a:extLst>
                <a:ext uri="{FF2B5EF4-FFF2-40B4-BE49-F238E27FC236}">
                  <a16:creationId xmlns:a16="http://schemas.microsoft.com/office/drawing/2014/main" id="{CB7012DB-00EC-4917-92C7-E9A1E70C8911}"/>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6822" name="Text Box 17">
              <a:extLst>
                <a:ext uri="{FF2B5EF4-FFF2-40B4-BE49-F238E27FC236}">
                  <a16:creationId xmlns:a16="http://schemas.microsoft.com/office/drawing/2014/main" id="{F0325E0B-1AA1-4B20-A81A-181C34B79F1B}"/>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6823" name="Text Box 18">
              <a:extLst>
                <a:ext uri="{FF2B5EF4-FFF2-40B4-BE49-F238E27FC236}">
                  <a16:creationId xmlns:a16="http://schemas.microsoft.com/office/drawing/2014/main" id="{01133839-1FDC-4092-BFDA-D459BFDEC3C9}"/>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76824" name="Text Box 19">
              <a:extLst>
                <a:ext uri="{FF2B5EF4-FFF2-40B4-BE49-F238E27FC236}">
                  <a16:creationId xmlns:a16="http://schemas.microsoft.com/office/drawing/2014/main" id="{1253F659-219E-4AE2-94F9-E854D806ED86}"/>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76825" name="Text Box 20">
              <a:extLst>
                <a:ext uri="{FF2B5EF4-FFF2-40B4-BE49-F238E27FC236}">
                  <a16:creationId xmlns:a16="http://schemas.microsoft.com/office/drawing/2014/main" id="{A0CA1659-4BC6-431A-A9B9-D9B0D14AA41A}"/>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76826" name="Text Box 21">
              <a:extLst>
                <a:ext uri="{FF2B5EF4-FFF2-40B4-BE49-F238E27FC236}">
                  <a16:creationId xmlns:a16="http://schemas.microsoft.com/office/drawing/2014/main" id="{9AEBB154-A047-4AC4-A899-C160EB6FE0E1}"/>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
        <p:nvSpPr>
          <p:cNvPr id="24" name="AutoShape 5">
            <a:extLst>
              <a:ext uri="{FF2B5EF4-FFF2-40B4-BE49-F238E27FC236}">
                <a16:creationId xmlns:a16="http://schemas.microsoft.com/office/drawing/2014/main" id="{C4935DA5-0F6C-4C53-90A2-A41358DE9AFB}"/>
              </a:ext>
            </a:extLst>
          </p:cNvPr>
          <p:cNvSpPr>
            <a:spLocks noChangeArrowheads="1"/>
          </p:cNvSpPr>
          <p:nvPr/>
        </p:nvSpPr>
        <p:spPr bwMode="auto">
          <a:xfrm rot="-5400000">
            <a:off x="2516188" y="4514850"/>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 name="AutoShape 5">
            <a:extLst>
              <a:ext uri="{FF2B5EF4-FFF2-40B4-BE49-F238E27FC236}">
                <a16:creationId xmlns:a16="http://schemas.microsoft.com/office/drawing/2014/main" id="{3FF98FAB-99E1-4F92-BD83-755EC63C152D}"/>
              </a:ext>
            </a:extLst>
          </p:cNvPr>
          <p:cNvSpPr>
            <a:spLocks noChangeArrowheads="1"/>
          </p:cNvSpPr>
          <p:nvPr/>
        </p:nvSpPr>
        <p:spPr bwMode="auto">
          <a:xfrm rot="-5400000">
            <a:off x="2063750" y="3568700"/>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 name="AutoShape 5">
            <a:extLst>
              <a:ext uri="{FF2B5EF4-FFF2-40B4-BE49-F238E27FC236}">
                <a16:creationId xmlns:a16="http://schemas.microsoft.com/office/drawing/2014/main" id="{A975F698-C44C-4892-A106-1C8CDEF9D1D2}"/>
              </a:ext>
            </a:extLst>
          </p:cNvPr>
          <p:cNvSpPr>
            <a:spLocks noChangeArrowheads="1"/>
          </p:cNvSpPr>
          <p:nvPr/>
        </p:nvSpPr>
        <p:spPr bwMode="auto">
          <a:xfrm rot="-5400000">
            <a:off x="2058988" y="5497513"/>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a:extLst>
              <a:ext uri="{FF2B5EF4-FFF2-40B4-BE49-F238E27FC236}">
                <a16:creationId xmlns:a16="http://schemas.microsoft.com/office/drawing/2014/main" id="{79AA06D9-541E-4BD2-BE8C-ACBE9CA62AF5}"/>
              </a:ext>
            </a:extLst>
          </p:cNvPr>
          <p:cNvSpPr>
            <a:spLocks noChangeArrowheads="1"/>
          </p:cNvSpPr>
          <p:nvPr/>
        </p:nvSpPr>
        <p:spPr bwMode="auto">
          <a:xfrm>
            <a:off x="5948363" y="5180013"/>
            <a:ext cx="1000125" cy="500062"/>
          </a:xfrm>
          <a:prstGeom prst="ellipse">
            <a:avLst/>
          </a:prstGeom>
          <a:solidFill>
            <a:srgbClr val="D3D8EF"/>
          </a:solidFill>
          <a:ln w="50800" algn="ctr">
            <a:solidFill>
              <a:srgbClr val="6666FF">
                <a:alpha val="45097"/>
              </a:srgbClr>
            </a:solidFill>
            <a:round/>
            <a:headEnd/>
            <a:tailEnd/>
          </a:ln>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椭圆 1">
            <a:extLst>
              <a:ext uri="{FF2B5EF4-FFF2-40B4-BE49-F238E27FC236}">
                <a16:creationId xmlns:a16="http://schemas.microsoft.com/office/drawing/2014/main" id="{CF464CD5-A0C9-4B91-96CA-8B08336BD87D}"/>
              </a:ext>
            </a:extLst>
          </p:cNvPr>
          <p:cNvSpPr>
            <a:spLocks noChangeArrowheads="1"/>
          </p:cNvSpPr>
          <p:nvPr/>
        </p:nvSpPr>
        <p:spPr bwMode="auto">
          <a:xfrm>
            <a:off x="5168900" y="6080125"/>
            <a:ext cx="1000125" cy="500063"/>
          </a:xfrm>
          <a:prstGeom prst="ellipse">
            <a:avLst/>
          </a:prstGeom>
          <a:solidFill>
            <a:srgbClr val="D3D8EF"/>
          </a:solidFill>
          <a:ln w="50800" algn="ctr">
            <a:solidFill>
              <a:srgbClr val="6666FF">
                <a:alpha val="45097"/>
              </a:srgbClr>
            </a:solidFill>
            <a:round/>
            <a:headEnd/>
            <a:tailEnd/>
          </a:ln>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28" name="灯片编号占位符 3">
            <a:extLst>
              <a:ext uri="{FF2B5EF4-FFF2-40B4-BE49-F238E27FC236}">
                <a16:creationId xmlns:a16="http://schemas.microsoft.com/office/drawing/2014/main" id="{33410107-C319-4E36-87D3-7C89D0A6151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5E07028-AF12-423C-89B0-E64AA4AE9EFA}" type="slidenum">
              <a:rPr lang="zh-CN" altLang="en-US" sz="2000"/>
              <a:pPr/>
              <a:t>65</a:t>
            </a:fld>
            <a:endParaRPr lang="en-US" altLang="zh-CN" sz="2000"/>
          </a:p>
        </p:txBody>
      </p:sp>
      <p:sp>
        <p:nvSpPr>
          <p:cNvPr id="77829" name="日期占位符 4">
            <a:extLst>
              <a:ext uri="{FF2B5EF4-FFF2-40B4-BE49-F238E27FC236}">
                <a16:creationId xmlns:a16="http://schemas.microsoft.com/office/drawing/2014/main" id="{483CDE5F-46DC-4989-B9F3-78EF479D9A6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3C32B5-48FC-4BE4-84D9-D05428E242B8}" type="datetime1">
              <a:rPr lang="zh-CN" altLang="en-US" sz="1800" smtClean="0"/>
              <a:pPr/>
              <a:t>2023/5/9</a:t>
            </a:fld>
            <a:endParaRPr lang="en-US" altLang="zh-CN" sz="1000"/>
          </a:p>
        </p:txBody>
      </p:sp>
      <p:sp>
        <p:nvSpPr>
          <p:cNvPr id="2312194" name="Rectangle 2">
            <a:extLst>
              <a:ext uri="{FF2B5EF4-FFF2-40B4-BE49-F238E27FC236}">
                <a16:creationId xmlns:a16="http://schemas.microsoft.com/office/drawing/2014/main" id="{473418DF-A08B-49E5-8A15-2C6CAB27084F}"/>
              </a:ext>
            </a:extLst>
          </p:cNvPr>
          <p:cNvSpPr>
            <a:spLocks noGrp="1" noChangeArrowheads="1"/>
          </p:cNvSpPr>
          <p:nvPr>
            <p:ph type="title"/>
          </p:nvPr>
        </p:nvSpPr>
        <p:spPr/>
        <p:txBody>
          <a:bodyPr/>
          <a:lstStyle/>
          <a:p>
            <a:pPr>
              <a:defRPr/>
            </a:pPr>
            <a:r>
              <a:rPr lang="en-US" altLang="zh-CN"/>
              <a:t>2. </a:t>
            </a:r>
            <a:r>
              <a:rPr lang="zh-CN" altLang="en-US"/>
              <a:t>意向锁</a:t>
            </a:r>
          </a:p>
        </p:txBody>
      </p:sp>
      <p:sp>
        <p:nvSpPr>
          <p:cNvPr id="3" name="Rectangle 3">
            <a:extLst>
              <a:ext uri="{FF2B5EF4-FFF2-40B4-BE49-F238E27FC236}">
                <a16:creationId xmlns:a16="http://schemas.microsoft.com/office/drawing/2014/main" id="{18BC7774-2F9A-4956-9D1A-E080142BC455}"/>
              </a:ext>
            </a:extLst>
          </p:cNvPr>
          <p:cNvSpPr>
            <a:spLocks noGrp="1" noChangeArrowheads="1"/>
          </p:cNvSpPr>
          <p:nvPr>
            <p:ph type="body" idx="1"/>
          </p:nvPr>
        </p:nvSpPr>
        <p:spPr>
          <a:xfrm>
            <a:off x="450850" y="1143000"/>
            <a:ext cx="9255125" cy="2255838"/>
          </a:xfrm>
        </p:spPr>
        <p:txBody>
          <a:bodyPr/>
          <a:lstStyle/>
          <a:p>
            <a:pPr>
              <a:lnSpc>
                <a:spcPct val="80000"/>
              </a:lnSpc>
              <a:defRPr/>
            </a:pPr>
            <a:r>
              <a:rPr lang="zh-CN" altLang="en-US" dirty="0"/>
              <a:t>引进意向锁（</a:t>
            </a:r>
            <a:r>
              <a:rPr lang="en-US" altLang="zh-CN" dirty="0"/>
              <a:t>intention lock</a:t>
            </a:r>
            <a:r>
              <a:rPr lang="zh-CN" altLang="en-US" dirty="0"/>
              <a:t>）目的</a:t>
            </a:r>
          </a:p>
          <a:p>
            <a:pPr lvl="1">
              <a:lnSpc>
                <a:spcPct val="80000"/>
              </a:lnSpc>
              <a:defRPr/>
            </a:pPr>
            <a:r>
              <a:rPr lang="zh-CN" altLang="en-US" dirty="0"/>
              <a:t>提高对某个数据对象加锁时系统的检查效率</a:t>
            </a:r>
          </a:p>
          <a:p>
            <a:pPr>
              <a:lnSpc>
                <a:spcPct val="80000"/>
              </a:lnSpc>
              <a:defRPr/>
            </a:pPr>
            <a:r>
              <a:rPr lang="zh-CN" altLang="en-US" dirty="0"/>
              <a:t>什么是意向锁</a:t>
            </a:r>
          </a:p>
          <a:p>
            <a:pPr lvl="1">
              <a:lnSpc>
                <a:spcPct val="80000"/>
              </a:lnSpc>
              <a:defRPr/>
            </a:pPr>
            <a:r>
              <a:rPr lang="zh-CN" altLang="en-US" dirty="0"/>
              <a:t>对任一结点加基本锁，必须先对它的上层结点加意向锁</a:t>
            </a:r>
          </a:p>
          <a:p>
            <a:pPr marL="0" indent="-3175" algn="ctr">
              <a:lnSpc>
                <a:spcPct val="80000"/>
              </a:lnSpc>
              <a:buFont typeface="Wingdings" panose="05000000000000000000" pitchFamily="2" charset="2"/>
              <a:buNone/>
              <a:defRPr/>
            </a:pPr>
            <a:r>
              <a:rPr lang="zh-CN" altLang="en-US" sz="2400" dirty="0">
                <a:solidFill>
                  <a:srgbClr val="0000FF"/>
                </a:solidFill>
              </a:rPr>
              <a:t>如果对一个结点加意向锁，则说明该结点的下层结点正在被加锁</a:t>
            </a:r>
          </a:p>
        </p:txBody>
      </p:sp>
      <p:sp>
        <p:nvSpPr>
          <p:cNvPr id="2312196" name="Rectangle 4">
            <a:extLst>
              <a:ext uri="{FF2B5EF4-FFF2-40B4-BE49-F238E27FC236}">
                <a16:creationId xmlns:a16="http://schemas.microsoft.com/office/drawing/2014/main" id="{C74D6F85-DED5-44B7-8A65-23466F40EB6B}"/>
              </a:ext>
            </a:extLst>
          </p:cNvPr>
          <p:cNvSpPr>
            <a:spLocks noChangeArrowheads="1"/>
          </p:cNvSpPr>
          <p:nvPr/>
        </p:nvSpPr>
        <p:spPr bwMode="auto">
          <a:xfrm>
            <a:off x="476250" y="3513138"/>
            <a:ext cx="8972550" cy="541337"/>
          </a:xfrm>
          <a:prstGeom prst="rect">
            <a:avLst/>
          </a:prstGeom>
          <a:noFill/>
          <a:ln w="12700">
            <a:solidFill>
              <a:srgbClr val="3333C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ts val="2400"/>
              </a:spcBef>
              <a:buClr>
                <a:srgbClr val="27305F"/>
              </a:buClr>
              <a:buSzPct val="60000"/>
              <a:buFont typeface="Wingdings" panose="05000000000000000000" pitchFamily="2" charset="2"/>
              <a:buNone/>
            </a:pPr>
            <a:endParaRPr lang="en-US" altLang="zh-CN" sz="800">
              <a:latin typeface="Times New Roman" panose="02020603050405020304" pitchFamily="18" charset="0"/>
            </a:endParaRPr>
          </a:p>
          <a:p>
            <a:pPr algn="ctr">
              <a:lnSpc>
                <a:spcPct val="80000"/>
              </a:lnSpc>
              <a:buClr>
                <a:srgbClr val="27305F"/>
              </a:buClr>
              <a:buSzPct val="60000"/>
              <a:buFont typeface="Wingdings" panose="05000000000000000000" pitchFamily="2" charset="2"/>
              <a:buNone/>
            </a:pPr>
            <a:endParaRPr lang="en-US" altLang="zh-CN" sz="800">
              <a:latin typeface="Times New Roman" panose="02020603050405020304" pitchFamily="18" charset="0"/>
            </a:endParaRPr>
          </a:p>
          <a:p>
            <a:pPr algn="ctr">
              <a:lnSpc>
                <a:spcPct val="80000"/>
              </a:lnSpc>
              <a:buClr>
                <a:srgbClr val="27305F"/>
              </a:buClr>
              <a:buSzPct val="60000"/>
              <a:buFont typeface="Wingdings" panose="05000000000000000000" pitchFamily="2" charset="2"/>
              <a:buNone/>
            </a:pPr>
            <a:r>
              <a:rPr lang="zh-CN" altLang="en-US" sz="2800">
                <a:latin typeface="Times New Roman" panose="02020603050405020304" pitchFamily="18" charset="0"/>
              </a:rPr>
              <a:t>例：对任一</a:t>
            </a:r>
            <a:r>
              <a:rPr lang="zh-CN" altLang="en-US" sz="2800">
                <a:solidFill>
                  <a:srgbClr val="0000FF"/>
                </a:solidFill>
                <a:latin typeface="Times New Roman" panose="02020603050405020304" pitchFamily="18" charset="0"/>
              </a:rPr>
              <a:t>元组 </a:t>
            </a:r>
            <a:r>
              <a:rPr lang="en-US" altLang="zh-CN" sz="2800">
                <a:solidFill>
                  <a:srgbClr val="0000FF"/>
                </a:solidFill>
                <a:latin typeface="Times New Roman" panose="02020603050405020304" pitchFamily="18" charset="0"/>
              </a:rPr>
              <a:t>t</a:t>
            </a:r>
            <a:r>
              <a:rPr lang="en-US" altLang="zh-CN" sz="2800">
                <a:latin typeface="Times New Roman" panose="02020603050405020304" pitchFamily="18" charset="0"/>
              </a:rPr>
              <a:t> </a:t>
            </a:r>
            <a:r>
              <a:rPr lang="zh-CN" altLang="en-US" sz="2800">
                <a:latin typeface="Times New Roman" panose="02020603050405020304" pitchFamily="18" charset="0"/>
              </a:rPr>
              <a:t>加锁，先对</a:t>
            </a:r>
            <a:r>
              <a:rPr lang="zh-CN" altLang="en-US" sz="2800">
                <a:solidFill>
                  <a:srgbClr val="0000FF"/>
                </a:solidFill>
                <a:latin typeface="Times New Roman" panose="02020603050405020304" pitchFamily="18" charset="0"/>
              </a:rPr>
              <a:t>关系</a:t>
            </a:r>
            <a:r>
              <a:rPr lang="en-US" altLang="zh-CN" sz="2800">
                <a:solidFill>
                  <a:srgbClr val="0000FF"/>
                </a:solidFill>
                <a:latin typeface="Times New Roman" panose="02020603050405020304" pitchFamily="18" charset="0"/>
              </a:rPr>
              <a:t>R</a:t>
            </a:r>
            <a:r>
              <a:rPr lang="zh-CN" altLang="en-US" sz="2800">
                <a:latin typeface="Times New Roman" panose="02020603050405020304" pitchFamily="18" charset="0"/>
              </a:rPr>
              <a:t>加意向锁</a:t>
            </a:r>
          </a:p>
        </p:txBody>
      </p:sp>
      <p:sp>
        <p:nvSpPr>
          <p:cNvPr id="8" name="Rectangle 4">
            <a:extLst>
              <a:ext uri="{FF2B5EF4-FFF2-40B4-BE49-F238E27FC236}">
                <a16:creationId xmlns:a16="http://schemas.microsoft.com/office/drawing/2014/main" id="{7B2E0309-9895-4903-9BD1-F753911122F5}"/>
              </a:ext>
            </a:extLst>
          </p:cNvPr>
          <p:cNvSpPr>
            <a:spLocks noChangeArrowheads="1"/>
          </p:cNvSpPr>
          <p:nvPr/>
        </p:nvSpPr>
        <p:spPr bwMode="auto">
          <a:xfrm>
            <a:off x="495300" y="4354513"/>
            <a:ext cx="4467225" cy="2122487"/>
          </a:xfrm>
          <a:prstGeom prst="rect">
            <a:avLst/>
          </a:prstGeom>
          <a:noFill/>
          <a:ln w="12700">
            <a:solidFill>
              <a:srgbClr val="3333C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spcAft>
                <a:spcPts val="500"/>
              </a:spcAft>
              <a:buClr>
                <a:srgbClr val="27305F"/>
              </a:buClr>
              <a:buSzPct val="60000"/>
              <a:buFont typeface="Wingdings" panose="05000000000000000000" pitchFamily="2" charset="2"/>
              <a:buChar char="n"/>
            </a:pPr>
            <a:endParaRPr lang="en-US" altLang="zh-CN" sz="900">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 </a:t>
            </a:r>
            <a:r>
              <a:rPr lang="zh-CN" altLang="en-US">
                <a:latin typeface="Times New Roman" panose="02020603050405020304" pitchFamily="18" charset="0"/>
              </a:rPr>
              <a:t>事务</a:t>
            </a:r>
            <a:r>
              <a:rPr lang="en-US" altLang="zh-CN">
                <a:latin typeface="Times New Roman" panose="02020603050405020304" pitchFamily="18" charset="0"/>
              </a:rPr>
              <a:t>T</a:t>
            </a:r>
            <a:r>
              <a:rPr lang="zh-CN" altLang="en-US">
                <a:latin typeface="Times New Roman" panose="02020603050405020304" pitchFamily="18" charset="0"/>
              </a:rPr>
              <a:t>要对关系</a:t>
            </a:r>
            <a:r>
              <a:rPr lang="en-US" altLang="zh-CN">
                <a:latin typeface="Times New Roman" panose="02020603050405020304" pitchFamily="18" charset="0"/>
              </a:rPr>
              <a:t>R</a:t>
            </a:r>
            <a:r>
              <a:rPr lang="zh-CN" altLang="en-US">
                <a:latin typeface="Times New Roman" panose="02020603050405020304" pitchFamily="18" charset="0"/>
              </a:rPr>
              <a:t>加</a:t>
            </a:r>
            <a:r>
              <a:rPr lang="en-US" altLang="zh-CN">
                <a:latin typeface="Times New Roman" panose="02020603050405020304" pitchFamily="18" charset="0"/>
              </a:rPr>
              <a:t>X</a:t>
            </a:r>
            <a:r>
              <a:rPr lang="zh-CN" altLang="en-US">
                <a:latin typeface="Times New Roman" panose="02020603050405020304" pitchFamily="18" charset="0"/>
              </a:rPr>
              <a:t>锁</a:t>
            </a:r>
            <a:r>
              <a:rPr lang="en-US" altLang="zh-CN">
                <a:latin typeface="Times New Roman" panose="02020603050405020304" pitchFamily="18" charset="0"/>
              </a:rPr>
              <a:t>,  </a:t>
            </a:r>
            <a:r>
              <a:rPr lang="zh-CN" altLang="en-US">
                <a:latin typeface="Times New Roman" panose="02020603050405020304" pitchFamily="18" charset="0"/>
              </a:rPr>
              <a:t>系统只要检查根结点数据库和关系</a:t>
            </a:r>
            <a:r>
              <a:rPr lang="en-US" altLang="zh-CN">
                <a:latin typeface="Times New Roman" panose="02020603050405020304" pitchFamily="18" charset="0"/>
              </a:rPr>
              <a:t>R</a:t>
            </a:r>
            <a:r>
              <a:rPr lang="zh-CN" altLang="en-US">
                <a:latin typeface="Times New Roman" panose="02020603050405020304" pitchFamily="18" charset="0"/>
              </a:rPr>
              <a:t>是否已加了不相容的锁，</a:t>
            </a:r>
          </a:p>
          <a:p>
            <a:pPr>
              <a:lnSpc>
                <a:spcPct val="80000"/>
              </a:lnSpc>
              <a:spcBef>
                <a:spcPct val="35000"/>
              </a:spcBef>
              <a:buClr>
                <a:srgbClr val="27305F"/>
              </a:buClr>
              <a:buSzPct val="60000"/>
              <a:buFont typeface="Wingdings" panose="05000000000000000000" pitchFamily="2" charset="2"/>
              <a:buChar char="n"/>
            </a:pPr>
            <a:r>
              <a:rPr lang="zh-CN" altLang="en-US">
                <a:latin typeface="Times New Roman" panose="02020603050405020304" pitchFamily="18" charset="0"/>
              </a:rPr>
              <a:t>不需要搜索和检查</a:t>
            </a:r>
            <a:r>
              <a:rPr lang="en-US" altLang="zh-CN">
                <a:latin typeface="Times New Roman" panose="02020603050405020304" pitchFamily="18" charset="0"/>
              </a:rPr>
              <a:t>R</a:t>
            </a:r>
            <a:r>
              <a:rPr lang="zh-CN" altLang="en-US">
                <a:latin typeface="Times New Roman" panose="02020603050405020304" pitchFamily="18" charset="0"/>
              </a:rPr>
              <a:t>中的每一个元组是否加了</a:t>
            </a:r>
            <a:r>
              <a:rPr lang="en-US" altLang="zh-CN">
                <a:latin typeface="Times New Roman" panose="02020603050405020304" pitchFamily="18" charset="0"/>
              </a:rPr>
              <a:t>X</a:t>
            </a:r>
            <a:r>
              <a:rPr lang="zh-CN" altLang="en-US">
                <a:latin typeface="Times New Roman" panose="02020603050405020304" pitchFamily="18" charset="0"/>
              </a:rPr>
              <a:t>锁</a:t>
            </a:r>
            <a:endParaRPr lang="en-US" altLang="zh-CN">
              <a:latin typeface="Times New Roman" panose="02020603050405020304" pitchFamily="18" charset="0"/>
            </a:endParaRPr>
          </a:p>
          <a:p>
            <a:pPr>
              <a:lnSpc>
                <a:spcPct val="80000"/>
              </a:lnSpc>
              <a:spcBef>
                <a:spcPct val="35000"/>
              </a:spcBef>
              <a:spcAft>
                <a:spcPts val="500"/>
              </a:spcAft>
              <a:buClr>
                <a:srgbClr val="27305F"/>
              </a:buClr>
              <a:buSzPct val="60000"/>
              <a:buFont typeface="Wingdings" panose="05000000000000000000" pitchFamily="2" charset="2"/>
              <a:buChar char="n"/>
            </a:pPr>
            <a:endParaRPr lang="en-US" altLang="zh-CN" sz="800">
              <a:latin typeface="Times New Roman" panose="02020603050405020304" pitchFamily="18" charset="0"/>
            </a:endParaRPr>
          </a:p>
        </p:txBody>
      </p:sp>
      <p:grpSp>
        <p:nvGrpSpPr>
          <p:cNvPr id="9" name="Group 4">
            <a:extLst>
              <a:ext uri="{FF2B5EF4-FFF2-40B4-BE49-F238E27FC236}">
                <a16:creationId xmlns:a16="http://schemas.microsoft.com/office/drawing/2014/main" id="{9A24D24E-60FF-4D4A-902E-F9327754092E}"/>
              </a:ext>
            </a:extLst>
          </p:cNvPr>
          <p:cNvGrpSpPr>
            <a:grpSpLocks/>
          </p:cNvGrpSpPr>
          <p:nvPr/>
        </p:nvGrpSpPr>
        <p:grpSpPr bwMode="auto">
          <a:xfrm>
            <a:off x="5175250" y="4386263"/>
            <a:ext cx="5053013" cy="2244725"/>
            <a:chOff x="3447" y="9625"/>
            <a:chExt cx="3183" cy="1829"/>
          </a:xfrm>
        </p:grpSpPr>
        <p:sp>
          <p:nvSpPr>
            <p:cNvPr id="77837" name="Line 5">
              <a:extLst>
                <a:ext uri="{FF2B5EF4-FFF2-40B4-BE49-F238E27FC236}">
                  <a16:creationId xmlns:a16="http://schemas.microsoft.com/office/drawing/2014/main" id="{D117DA79-58ED-4EF3-B8C0-F348A9578BCA}"/>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38" name="Line 6">
              <a:extLst>
                <a:ext uri="{FF2B5EF4-FFF2-40B4-BE49-F238E27FC236}">
                  <a16:creationId xmlns:a16="http://schemas.microsoft.com/office/drawing/2014/main" id="{437E99CB-D849-4A93-993F-CB76511A19DE}"/>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39" name="Line 7">
              <a:extLst>
                <a:ext uri="{FF2B5EF4-FFF2-40B4-BE49-F238E27FC236}">
                  <a16:creationId xmlns:a16="http://schemas.microsoft.com/office/drawing/2014/main" id="{7DFCE31C-C972-4047-9AE3-7EEEE2605D6A}"/>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0" name="Line 8">
              <a:extLst>
                <a:ext uri="{FF2B5EF4-FFF2-40B4-BE49-F238E27FC236}">
                  <a16:creationId xmlns:a16="http://schemas.microsoft.com/office/drawing/2014/main" id="{532FA19F-4D9D-44DE-B728-4CADEA894B8B}"/>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1" name="Line 9">
              <a:extLst>
                <a:ext uri="{FF2B5EF4-FFF2-40B4-BE49-F238E27FC236}">
                  <a16:creationId xmlns:a16="http://schemas.microsoft.com/office/drawing/2014/main" id="{E353ED78-103D-4E88-A3B1-2C611726BEE0}"/>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2" name="Line 10">
              <a:extLst>
                <a:ext uri="{FF2B5EF4-FFF2-40B4-BE49-F238E27FC236}">
                  <a16:creationId xmlns:a16="http://schemas.microsoft.com/office/drawing/2014/main" id="{5096FF7B-11DC-4826-86B7-4C3A9647DFC3}"/>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3" name="Text Box 11">
              <a:extLst>
                <a:ext uri="{FF2B5EF4-FFF2-40B4-BE49-F238E27FC236}">
                  <a16:creationId xmlns:a16="http://schemas.microsoft.com/office/drawing/2014/main" id="{6D2DDAE6-A4D7-4270-B41C-1AC450DB6961}"/>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77844" name="Text Box 12">
              <a:extLst>
                <a:ext uri="{FF2B5EF4-FFF2-40B4-BE49-F238E27FC236}">
                  <a16:creationId xmlns:a16="http://schemas.microsoft.com/office/drawing/2014/main" id="{93571187-1632-4A4B-AE46-FFBC6CD8E9C1}"/>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77845" name="Text Box 13">
              <a:extLst>
                <a:ext uri="{FF2B5EF4-FFF2-40B4-BE49-F238E27FC236}">
                  <a16:creationId xmlns:a16="http://schemas.microsoft.com/office/drawing/2014/main" id="{00DBB43A-849D-48F8-AC86-89CF955E218B}"/>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7846" name="Text Box 14">
              <a:extLst>
                <a:ext uri="{FF2B5EF4-FFF2-40B4-BE49-F238E27FC236}">
                  <a16:creationId xmlns:a16="http://schemas.microsoft.com/office/drawing/2014/main" id="{C5DCD7DF-02F1-4B49-9873-4EE24201A234}"/>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7" name="Text Box 15">
              <a:extLst>
                <a:ext uri="{FF2B5EF4-FFF2-40B4-BE49-F238E27FC236}">
                  <a16:creationId xmlns:a16="http://schemas.microsoft.com/office/drawing/2014/main" id="{3F73E563-6DAF-4BAF-8EC1-0E94E9A3DA13}"/>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8" name="Text Box 16">
              <a:extLst>
                <a:ext uri="{FF2B5EF4-FFF2-40B4-BE49-F238E27FC236}">
                  <a16:creationId xmlns:a16="http://schemas.microsoft.com/office/drawing/2014/main" id="{FFDA46A2-035E-4F86-B348-39462040A8B3}"/>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9" name="Text Box 17">
              <a:extLst>
                <a:ext uri="{FF2B5EF4-FFF2-40B4-BE49-F238E27FC236}">
                  <a16:creationId xmlns:a16="http://schemas.microsoft.com/office/drawing/2014/main" id="{308E749F-CC44-439D-8B2D-FA239E921D39}"/>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50" name="Text Box 18">
              <a:extLst>
                <a:ext uri="{FF2B5EF4-FFF2-40B4-BE49-F238E27FC236}">
                  <a16:creationId xmlns:a16="http://schemas.microsoft.com/office/drawing/2014/main" id="{667C8919-1029-4245-93B2-E408A6FEEE68}"/>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77851" name="Text Box 19">
              <a:extLst>
                <a:ext uri="{FF2B5EF4-FFF2-40B4-BE49-F238E27FC236}">
                  <a16:creationId xmlns:a16="http://schemas.microsoft.com/office/drawing/2014/main" id="{BEAD32B4-F838-408D-A531-AD844BB2C30A}"/>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77852" name="Text Box 20">
              <a:extLst>
                <a:ext uri="{FF2B5EF4-FFF2-40B4-BE49-F238E27FC236}">
                  <a16:creationId xmlns:a16="http://schemas.microsoft.com/office/drawing/2014/main" id="{63A606E4-6DDE-4D97-9134-F9F1034C049F}"/>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77853" name="Text Box 21">
              <a:extLst>
                <a:ext uri="{FF2B5EF4-FFF2-40B4-BE49-F238E27FC236}">
                  <a16:creationId xmlns:a16="http://schemas.microsoft.com/office/drawing/2014/main" id="{57F5E60A-9F65-4C59-AB06-A03AF394750E}"/>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
        <p:nvSpPr>
          <p:cNvPr id="29" name="AutoShape 5">
            <a:extLst>
              <a:ext uri="{FF2B5EF4-FFF2-40B4-BE49-F238E27FC236}">
                <a16:creationId xmlns:a16="http://schemas.microsoft.com/office/drawing/2014/main" id="{D319FCB7-AD06-439F-8282-B6CD396C1499}"/>
              </a:ext>
            </a:extLst>
          </p:cNvPr>
          <p:cNvSpPr>
            <a:spLocks noChangeArrowheads="1"/>
          </p:cNvSpPr>
          <p:nvPr/>
        </p:nvSpPr>
        <p:spPr bwMode="auto">
          <a:xfrm rot="-5400000">
            <a:off x="5233988" y="5160963"/>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 name="AutoShape 5">
            <a:extLst>
              <a:ext uri="{FF2B5EF4-FFF2-40B4-BE49-F238E27FC236}">
                <a16:creationId xmlns:a16="http://schemas.microsoft.com/office/drawing/2014/main" id="{4C40D90C-DD2A-42E9-ACEA-2B7083D689A3}"/>
              </a:ext>
            </a:extLst>
          </p:cNvPr>
          <p:cNvSpPr>
            <a:spLocks noChangeArrowheads="1"/>
          </p:cNvSpPr>
          <p:nvPr/>
        </p:nvSpPr>
        <p:spPr bwMode="auto">
          <a:xfrm rot="-5400000">
            <a:off x="6003925" y="4414838"/>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2196"/>
                                        </p:tgtEl>
                                        <p:attrNameLst>
                                          <p:attrName>style.visibility</p:attrName>
                                        </p:attrNameLst>
                                      </p:cBhvr>
                                      <p:to>
                                        <p:strVal val="visible"/>
                                      </p:to>
                                    </p:set>
                                    <p:anim calcmode="lin" valueType="num">
                                      <p:cBhvr additive="base">
                                        <p:cTn id="7" dur="500" fill="hold"/>
                                        <p:tgtEl>
                                          <p:spTgt spid="2312196"/>
                                        </p:tgtEl>
                                        <p:attrNameLst>
                                          <p:attrName>ppt_x</p:attrName>
                                        </p:attrNameLst>
                                      </p:cBhvr>
                                      <p:tavLst>
                                        <p:tav tm="0">
                                          <p:val>
                                            <p:strVal val="#ppt_x"/>
                                          </p:val>
                                        </p:tav>
                                        <p:tav tm="100000">
                                          <p:val>
                                            <p:strVal val="#ppt_x"/>
                                          </p:val>
                                        </p:tav>
                                      </p:tavLst>
                                    </p:anim>
                                    <p:anim calcmode="lin" valueType="num">
                                      <p:cBhvr additive="base">
                                        <p:cTn id="8" dur="500" fill="hold"/>
                                        <p:tgtEl>
                                          <p:spTgt spid="2312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0-#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2312196" grpId="0" animBg="1"/>
      <p:bldP spid="8" grpId="0" animBg="1"/>
      <p:bldP spid="29" grpId="0" animBg="1"/>
      <p:bldP spid="3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0548BBA7-DDE8-48F4-A692-BB38EC589E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901BD4-C7F1-47BA-92D7-9A6F3C6E44F0}" type="slidenum">
              <a:rPr lang="zh-CN" altLang="en-US" sz="2000"/>
              <a:pPr/>
              <a:t>66</a:t>
            </a:fld>
            <a:endParaRPr lang="en-US" altLang="zh-CN" sz="2000"/>
          </a:p>
        </p:txBody>
      </p:sp>
      <p:sp>
        <p:nvSpPr>
          <p:cNvPr id="78851" name="日期占位符 4">
            <a:extLst>
              <a:ext uri="{FF2B5EF4-FFF2-40B4-BE49-F238E27FC236}">
                <a16:creationId xmlns:a16="http://schemas.microsoft.com/office/drawing/2014/main" id="{464BAF43-A6AF-478F-8C43-1EACF6BE14D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074676-B668-47F2-9E63-193DF2B3011D}" type="datetime1">
              <a:rPr lang="zh-CN" altLang="en-US" sz="1800" smtClean="0"/>
              <a:pPr/>
              <a:t>2023/5/9</a:t>
            </a:fld>
            <a:endParaRPr lang="en-US" altLang="zh-CN" sz="1000"/>
          </a:p>
        </p:txBody>
      </p:sp>
      <p:sp>
        <p:nvSpPr>
          <p:cNvPr id="2313218" name="Rectangle 2">
            <a:extLst>
              <a:ext uri="{FF2B5EF4-FFF2-40B4-BE49-F238E27FC236}">
                <a16:creationId xmlns:a16="http://schemas.microsoft.com/office/drawing/2014/main" id="{B640F3A6-9395-4587-AF9E-162015EF0B4E}"/>
              </a:ext>
            </a:extLst>
          </p:cNvPr>
          <p:cNvSpPr>
            <a:spLocks noGrp="1" noChangeArrowheads="1"/>
          </p:cNvSpPr>
          <p:nvPr>
            <p:ph type="title"/>
          </p:nvPr>
        </p:nvSpPr>
        <p:spPr/>
        <p:txBody>
          <a:bodyPr/>
          <a:lstStyle/>
          <a:p>
            <a:pPr>
              <a:defRPr/>
            </a:pPr>
            <a:r>
              <a:rPr lang="zh-CN" altLang="en-US"/>
              <a:t>常用意向锁</a:t>
            </a:r>
          </a:p>
        </p:txBody>
      </p:sp>
      <p:sp>
        <p:nvSpPr>
          <p:cNvPr id="78853" name="Rectangle 3">
            <a:extLst>
              <a:ext uri="{FF2B5EF4-FFF2-40B4-BE49-F238E27FC236}">
                <a16:creationId xmlns:a16="http://schemas.microsoft.com/office/drawing/2014/main" id="{2A622F66-C793-44BF-9101-C317C35CD965}"/>
              </a:ext>
            </a:extLst>
          </p:cNvPr>
          <p:cNvSpPr>
            <a:spLocks noGrp="1" noChangeArrowheads="1"/>
          </p:cNvSpPr>
          <p:nvPr>
            <p:ph type="body" idx="1"/>
          </p:nvPr>
        </p:nvSpPr>
        <p:spPr>
          <a:xfrm>
            <a:off x="344488" y="1196975"/>
            <a:ext cx="9080500" cy="5395913"/>
          </a:xfrm>
        </p:spPr>
        <p:txBody>
          <a:bodyPr/>
          <a:lstStyle/>
          <a:p>
            <a:pPr>
              <a:lnSpc>
                <a:spcPct val="80000"/>
              </a:lnSpc>
            </a:pPr>
            <a:r>
              <a:rPr lang="zh-CN" altLang="en-US"/>
              <a:t>意向共享锁</a:t>
            </a:r>
            <a:r>
              <a:rPr lang="en-US" altLang="zh-CN"/>
              <a:t>(Intent Share Lock</a:t>
            </a:r>
            <a:r>
              <a:rPr lang="zh-CN" altLang="en-US"/>
              <a:t>，简称</a:t>
            </a:r>
            <a:r>
              <a:rPr lang="en-US" altLang="zh-CN"/>
              <a:t>IS</a:t>
            </a:r>
            <a:r>
              <a:rPr lang="zh-CN" altLang="en-US"/>
              <a:t>锁</a:t>
            </a:r>
            <a:r>
              <a:rPr lang="en-US" altLang="zh-CN"/>
              <a:t>)</a:t>
            </a:r>
          </a:p>
          <a:p>
            <a:pPr lvl="1" algn="just">
              <a:lnSpc>
                <a:spcPct val="80000"/>
              </a:lnSpc>
            </a:pPr>
            <a:r>
              <a:rPr lang="zh-CN" altLang="en-US"/>
              <a:t>如果对一个数据对象加</a:t>
            </a:r>
            <a:r>
              <a:rPr lang="en-US" altLang="zh-CN"/>
              <a:t>IS</a:t>
            </a:r>
            <a:r>
              <a:rPr lang="zh-CN" altLang="en-US"/>
              <a:t>锁，表示它的后裔结点拟</a:t>
            </a:r>
            <a:r>
              <a:rPr lang="en-US" altLang="zh-CN"/>
              <a:t>(</a:t>
            </a:r>
            <a:r>
              <a:rPr lang="zh-CN" altLang="en-US"/>
              <a:t>意向</a:t>
            </a:r>
            <a:r>
              <a:rPr lang="en-US" altLang="zh-CN"/>
              <a:t>)</a:t>
            </a:r>
            <a:r>
              <a:rPr lang="zh-CN" altLang="en-US"/>
              <a:t>加</a:t>
            </a:r>
            <a:r>
              <a:rPr lang="en-US" altLang="zh-CN"/>
              <a:t>S</a:t>
            </a:r>
            <a:r>
              <a:rPr lang="zh-CN" altLang="en-US"/>
              <a:t>锁。例</a:t>
            </a:r>
            <a:r>
              <a:rPr lang="en-US" altLang="zh-CN"/>
              <a:t>:</a:t>
            </a:r>
            <a:r>
              <a:rPr lang="zh-CN" altLang="en-US"/>
              <a:t>要对某个元组加</a:t>
            </a:r>
            <a:r>
              <a:rPr lang="en-US" altLang="zh-CN"/>
              <a:t>S</a:t>
            </a:r>
            <a:r>
              <a:rPr lang="zh-CN" altLang="en-US"/>
              <a:t>锁，则要先对关系和数据库加</a:t>
            </a:r>
            <a:r>
              <a:rPr lang="en-US" altLang="zh-CN"/>
              <a:t>IS</a:t>
            </a:r>
            <a:r>
              <a:rPr lang="zh-CN" altLang="en-US"/>
              <a:t>锁</a:t>
            </a:r>
            <a:endParaRPr lang="en-US" altLang="zh-CN"/>
          </a:p>
          <a:p>
            <a:pPr>
              <a:lnSpc>
                <a:spcPct val="80000"/>
              </a:lnSpc>
              <a:spcBef>
                <a:spcPct val="60000"/>
              </a:spcBef>
            </a:pPr>
            <a:r>
              <a:rPr lang="zh-CN" altLang="en-US"/>
              <a:t>意向排它锁</a:t>
            </a:r>
            <a:r>
              <a:rPr lang="en-US" altLang="zh-CN"/>
              <a:t>(Intent Exclusive Lock</a:t>
            </a:r>
            <a:r>
              <a:rPr lang="zh-CN" altLang="en-US"/>
              <a:t>，简称</a:t>
            </a:r>
            <a:r>
              <a:rPr lang="en-US" altLang="zh-CN"/>
              <a:t>IX</a:t>
            </a:r>
            <a:r>
              <a:rPr lang="zh-CN" altLang="en-US"/>
              <a:t>锁</a:t>
            </a:r>
            <a:r>
              <a:rPr lang="en-US" altLang="zh-CN"/>
              <a:t>)</a:t>
            </a:r>
          </a:p>
          <a:p>
            <a:pPr lvl="1">
              <a:lnSpc>
                <a:spcPct val="80000"/>
              </a:lnSpc>
            </a:pPr>
            <a:r>
              <a:rPr lang="zh-CN" altLang="en-US"/>
              <a:t>如果对一个数据对象加</a:t>
            </a:r>
            <a:r>
              <a:rPr lang="en-US" altLang="zh-CN"/>
              <a:t>IX</a:t>
            </a:r>
            <a:r>
              <a:rPr lang="zh-CN" altLang="en-US"/>
              <a:t>锁，表示它的后裔结点拟</a:t>
            </a:r>
            <a:r>
              <a:rPr lang="en-US" altLang="zh-CN"/>
              <a:t>(</a:t>
            </a:r>
            <a:r>
              <a:rPr lang="zh-CN" altLang="en-US"/>
              <a:t>意向</a:t>
            </a:r>
            <a:r>
              <a:rPr lang="en-US" altLang="zh-CN"/>
              <a:t>)</a:t>
            </a:r>
            <a:r>
              <a:rPr lang="zh-CN" altLang="en-US"/>
              <a:t>加</a:t>
            </a:r>
            <a:r>
              <a:rPr lang="en-US" altLang="zh-CN"/>
              <a:t>X</a:t>
            </a:r>
            <a:r>
              <a:rPr lang="zh-CN" altLang="en-US"/>
              <a:t>锁。例</a:t>
            </a:r>
            <a:r>
              <a:rPr lang="en-US" altLang="zh-CN"/>
              <a:t>:</a:t>
            </a:r>
            <a:r>
              <a:rPr lang="zh-CN" altLang="en-US"/>
              <a:t>要对某个元组加</a:t>
            </a:r>
            <a:r>
              <a:rPr lang="en-US" altLang="zh-CN"/>
              <a:t>X</a:t>
            </a:r>
            <a:r>
              <a:rPr lang="zh-CN" altLang="en-US"/>
              <a:t>锁，先要对关系和数据库加</a:t>
            </a:r>
            <a:r>
              <a:rPr lang="en-US" altLang="zh-CN"/>
              <a:t>IX</a:t>
            </a:r>
            <a:r>
              <a:rPr lang="zh-CN" altLang="en-US"/>
              <a:t>锁</a:t>
            </a:r>
            <a:endParaRPr lang="en-US" altLang="zh-CN"/>
          </a:p>
          <a:p>
            <a:pPr>
              <a:lnSpc>
                <a:spcPct val="80000"/>
              </a:lnSpc>
              <a:spcBef>
                <a:spcPct val="60000"/>
              </a:spcBef>
            </a:pPr>
            <a:r>
              <a:rPr lang="zh-CN" altLang="en-US"/>
              <a:t>共享意向排它锁</a:t>
            </a:r>
            <a:r>
              <a:rPr lang="en-US" altLang="zh-CN"/>
              <a:t>(Share Intent Exclusive Lock,</a:t>
            </a:r>
            <a:r>
              <a:rPr lang="zh-CN" altLang="en-US"/>
              <a:t>简称</a:t>
            </a:r>
            <a:r>
              <a:rPr lang="en-US" altLang="zh-CN"/>
              <a:t>SIX</a:t>
            </a:r>
            <a:r>
              <a:rPr lang="zh-CN" altLang="en-US"/>
              <a:t>锁</a:t>
            </a:r>
            <a:r>
              <a:rPr lang="en-US" altLang="zh-CN"/>
              <a:t>)</a:t>
            </a:r>
          </a:p>
          <a:p>
            <a:pPr lvl="1">
              <a:lnSpc>
                <a:spcPct val="8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。例：对某个表加</a:t>
            </a:r>
            <a:r>
              <a:rPr lang="en-US" altLang="zh-CN"/>
              <a:t>SIX</a:t>
            </a:r>
            <a:r>
              <a:rPr lang="zh-CN" altLang="en-US"/>
              <a:t>锁，则表示该事务要读整个表（所以要对该表加</a:t>
            </a:r>
            <a:r>
              <a:rPr lang="en-US" altLang="zh-CN"/>
              <a:t>S</a:t>
            </a:r>
            <a:r>
              <a:rPr lang="zh-CN" altLang="en-US"/>
              <a:t>锁），同时会更新个别元组（所以要对该表加</a:t>
            </a:r>
            <a:r>
              <a:rPr lang="en-US" altLang="zh-CN"/>
              <a:t>IX</a:t>
            </a:r>
            <a:r>
              <a:rPr lang="zh-CN" altLang="en-US"/>
              <a:t>锁）</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31734AC2-3B57-43C9-8CF1-1CC869C5207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692BF2C-7762-4936-8402-663BB0DD6151}" type="slidenum">
              <a:rPr lang="zh-CN" altLang="en-US" sz="2000"/>
              <a:pPr/>
              <a:t>67</a:t>
            </a:fld>
            <a:endParaRPr lang="en-US" altLang="zh-CN" sz="2000"/>
          </a:p>
        </p:txBody>
      </p:sp>
      <p:sp>
        <p:nvSpPr>
          <p:cNvPr id="79875" name="日期占位符 4">
            <a:extLst>
              <a:ext uri="{FF2B5EF4-FFF2-40B4-BE49-F238E27FC236}">
                <a16:creationId xmlns:a16="http://schemas.microsoft.com/office/drawing/2014/main" id="{158BC11A-ADCF-453F-BEDC-4EDAC9F2D66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95D2209-9E8A-499E-9068-EFF23C12B829}" type="datetime1">
              <a:rPr lang="zh-CN" altLang="en-US" sz="1800" smtClean="0"/>
              <a:pPr/>
              <a:t>2023/5/9</a:t>
            </a:fld>
            <a:endParaRPr lang="en-US" altLang="zh-CN" sz="1000"/>
          </a:p>
        </p:txBody>
      </p:sp>
      <p:sp>
        <p:nvSpPr>
          <p:cNvPr id="2314242" name="Rectangle 2">
            <a:extLst>
              <a:ext uri="{FF2B5EF4-FFF2-40B4-BE49-F238E27FC236}">
                <a16:creationId xmlns:a16="http://schemas.microsoft.com/office/drawing/2014/main" id="{C05024A4-4AB3-4C91-926F-C160AE4A66EA}"/>
              </a:ext>
            </a:extLst>
          </p:cNvPr>
          <p:cNvSpPr>
            <a:spLocks noGrp="1" noChangeArrowheads="1"/>
          </p:cNvSpPr>
          <p:nvPr>
            <p:ph type="title"/>
          </p:nvPr>
        </p:nvSpPr>
        <p:spPr/>
        <p:txBody>
          <a:bodyPr/>
          <a:lstStyle/>
          <a:p>
            <a:pPr>
              <a:defRPr/>
            </a:pPr>
            <a:r>
              <a:rPr lang="en-US" altLang="zh-CN"/>
              <a:t>2. </a:t>
            </a:r>
            <a:r>
              <a:rPr lang="zh-CN" altLang="en-US"/>
              <a:t>意向锁</a:t>
            </a:r>
          </a:p>
        </p:txBody>
      </p:sp>
      <p:grpSp>
        <p:nvGrpSpPr>
          <p:cNvPr id="79877" name="Group 10">
            <a:extLst>
              <a:ext uri="{FF2B5EF4-FFF2-40B4-BE49-F238E27FC236}">
                <a16:creationId xmlns:a16="http://schemas.microsoft.com/office/drawing/2014/main" id="{A1081EE7-2D32-4CC8-B179-6FB08B105583}"/>
              </a:ext>
            </a:extLst>
          </p:cNvPr>
          <p:cNvGrpSpPr>
            <a:grpSpLocks/>
          </p:cNvGrpSpPr>
          <p:nvPr/>
        </p:nvGrpSpPr>
        <p:grpSpPr bwMode="auto">
          <a:xfrm>
            <a:off x="-519113" y="1168400"/>
            <a:ext cx="6677026" cy="4421188"/>
            <a:chOff x="624" y="1152"/>
            <a:chExt cx="4206" cy="2785"/>
          </a:xfrm>
        </p:grpSpPr>
        <p:sp>
          <p:nvSpPr>
            <p:cNvPr id="79897" name="Rectangle 11">
              <a:extLst>
                <a:ext uri="{FF2B5EF4-FFF2-40B4-BE49-F238E27FC236}">
                  <a16:creationId xmlns:a16="http://schemas.microsoft.com/office/drawing/2014/main" id="{B9E1B67F-67B0-4478-9977-0E80DBC745FB}"/>
                </a:ext>
              </a:extLst>
            </p:cNvPr>
            <p:cNvSpPr>
              <a:spLocks noChangeArrowheads="1"/>
            </p:cNvSpPr>
            <p:nvPr/>
          </p:nvSpPr>
          <p:spPr bwMode="auto">
            <a:xfrm>
              <a:off x="624" y="1152"/>
              <a:ext cx="4206" cy="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       意向锁的相容矩阵                   </a:t>
              </a:r>
            </a:p>
            <a:p>
              <a:pPr>
                <a:lnSpc>
                  <a:spcPct val="9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T1   T2    S    X     IS    IX    SIX    -   </a:t>
              </a:r>
            </a:p>
            <a:p>
              <a:pPr>
                <a:lnSpc>
                  <a:spcPct val="1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a:t>
              </a:r>
              <a:endParaRPr lang="en-US" altLang="zh-CN" sz="20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S      Y     N     Y     N      N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X      N     N     N     N      N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IS     Y     N     </a:t>
              </a:r>
              <a:r>
                <a:rPr lang="en-US" altLang="zh-CN" sz="2800">
                  <a:solidFill>
                    <a:srgbClr val="0000FF"/>
                  </a:solidFill>
                  <a:latin typeface="Times New Roman" panose="02020603050405020304" pitchFamily="18" charset="0"/>
                </a:rPr>
                <a:t>Y     Y      Y</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IX    N     N     </a:t>
              </a:r>
              <a:r>
                <a:rPr lang="en-US" altLang="zh-CN" sz="2800">
                  <a:solidFill>
                    <a:srgbClr val="0000FF"/>
                  </a:solidFill>
                  <a:latin typeface="Times New Roman" panose="02020603050405020304" pitchFamily="18" charset="0"/>
                </a:rPr>
                <a:t>Y     Y      N</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SIX   N     N     </a:t>
              </a:r>
              <a:r>
                <a:rPr lang="en-US" altLang="zh-CN" sz="2800">
                  <a:solidFill>
                    <a:srgbClr val="0000FF"/>
                  </a:solidFill>
                  <a:latin typeface="Times New Roman" panose="02020603050405020304" pitchFamily="18" charset="0"/>
                </a:rPr>
                <a:t>Y     N      N</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     Y     Y     Y     Y      Y     Y</a:t>
              </a:r>
              <a:r>
                <a:rPr lang="en-US" altLang="zh-CN">
                  <a:latin typeface="Times New Roman" panose="02020603050405020304" pitchFamily="18" charset="0"/>
                </a:rPr>
                <a:t>     </a:t>
              </a:r>
            </a:p>
          </p:txBody>
        </p:sp>
        <p:sp>
          <p:nvSpPr>
            <p:cNvPr id="79898" name="Line 12">
              <a:extLst>
                <a:ext uri="{FF2B5EF4-FFF2-40B4-BE49-F238E27FC236}">
                  <a16:creationId xmlns:a16="http://schemas.microsoft.com/office/drawing/2014/main" id="{EBBE9B76-ECEC-431B-B985-D2DA6017F0A8}"/>
                </a:ext>
              </a:extLst>
            </p:cNvPr>
            <p:cNvSpPr>
              <a:spLocks noChangeShapeType="1"/>
            </p:cNvSpPr>
            <p:nvPr/>
          </p:nvSpPr>
          <p:spPr bwMode="auto">
            <a:xfrm>
              <a:off x="1776" y="1440"/>
              <a:ext cx="0" cy="24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899" name="Line 13">
              <a:extLst>
                <a:ext uri="{FF2B5EF4-FFF2-40B4-BE49-F238E27FC236}">
                  <a16:creationId xmlns:a16="http://schemas.microsoft.com/office/drawing/2014/main" id="{CD8E18A2-F6F7-41A7-9103-F468417672D0}"/>
                </a:ext>
              </a:extLst>
            </p:cNvPr>
            <p:cNvSpPr>
              <a:spLocks noChangeShapeType="1"/>
            </p:cNvSpPr>
            <p:nvPr/>
          </p:nvSpPr>
          <p:spPr bwMode="auto">
            <a:xfrm>
              <a:off x="912" y="1920"/>
              <a:ext cx="38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0" name="Line 14">
              <a:extLst>
                <a:ext uri="{FF2B5EF4-FFF2-40B4-BE49-F238E27FC236}">
                  <a16:creationId xmlns:a16="http://schemas.microsoft.com/office/drawing/2014/main" id="{03FFAA38-2954-4E07-B912-4087368E716C}"/>
                </a:ext>
              </a:extLst>
            </p:cNvPr>
            <p:cNvSpPr>
              <a:spLocks noChangeShapeType="1"/>
            </p:cNvSpPr>
            <p:nvPr/>
          </p:nvSpPr>
          <p:spPr bwMode="auto">
            <a:xfrm>
              <a:off x="912" y="1440"/>
              <a:ext cx="37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1" name="Line 15">
              <a:extLst>
                <a:ext uri="{FF2B5EF4-FFF2-40B4-BE49-F238E27FC236}">
                  <a16:creationId xmlns:a16="http://schemas.microsoft.com/office/drawing/2014/main" id="{08C0116A-9154-4772-9A7E-A71A29E7C9AB}"/>
                </a:ext>
              </a:extLst>
            </p:cNvPr>
            <p:cNvSpPr>
              <a:spLocks noChangeShapeType="1"/>
            </p:cNvSpPr>
            <p:nvPr/>
          </p:nvSpPr>
          <p:spPr bwMode="auto">
            <a:xfrm>
              <a:off x="1200" y="1440"/>
              <a:ext cx="576"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2" name="Line 16">
              <a:extLst>
                <a:ext uri="{FF2B5EF4-FFF2-40B4-BE49-F238E27FC236}">
                  <a16:creationId xmlns:a16="http://schemas.microsoft.com/office/drawing/2014/main" id="{01FB1F65-0C8F-4C85-913C-078109975230}"/>
                </a:ext>
              </a:extLst>
            </p:cNvPr>
            <p:cNvSpPr>
              <a:spLocks noChangeShapeType="1"/>
            </p:cNvSpPr>
            <p:nvPr/>
          </p:nvSpPr>
          <p:spPr bwMode="auto">
            <a:xfrm>
              <a:off x="1008" y="3936"/>
              <a:ext cx="37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9878" name="Rectangle 18">
            <a:extLst>
              <a:ext uri="{FF2B5EF4-FFF2-40B4-BE49-F238E27FC236}">
                <a16:creationId xmlns:a16="http://schemas.microsoft.com/office/drawing/2014/main" id="{2D983136-81B1-44D4-A8CD-68300698A99F}"/>
              </a:ext>
            </a:extLst>
          </p:cNvPr>
          <p:cNvSpPr>
            <a:spLocks noChangeArrowheads="1"/>
          </p:cNvSpPr>
          <p:nvPr/>
        </p:nvSpPr>
        <p:spPr bwMode="auto">
          <a:xfrm>
            <a:off x="5961063" y="4076700"/>
            <a:ext cx="3887787"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锁的强度</a:t>
            </a: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锁的强度是指它对其他锁的排斥程度</a:t>
            </a: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一个事务在申请封锁时以强锁代替弱锁是安全的，反之则不然</a:t>
            </a:r>
          </a:p>
        </p:txBody>
      </p:sp>
      <p:grpSp>
        <p:nvGrpSpPr>
          <p:cNvPr id="79879" name="Group 19">
            <a:extLst>
              <a:ext uri="{FF2B5EF4-FFF2-40B4-BE49-F238E27FC236}">
                <a16:creationId xmlns:a16="http://schemas.microsoft.com/office/drawing/2014/main" id="{EB279836-5F04-4C55-9801-A2D91C6C3077}"/>
              </a:ext>
            </a:extLst>
          </p:cNvPr>
          <p:cNvGrpSpPr>
            <a:grpSpLocks/>
          </p:cNvGrpSpPr>
          <p:nvPr/>
        </p:nvGrpSpPr>
        <p:grpSpPr bwMode="auto">
          <a:xfrm>
            <a:off x="7185025" y="1412875"/>
            <a:ext cx="1733550" cy="2895600"/>
            <a:chOff x="7340" y="3523"/>
            <a:chExt cx="1420" cy="2420"/>
          </a:xfrm>
        </p:grpSpPr>
        <p:sp>
          <p:nvSpPr>
            <p:cNvPr id="79881" name="Line 20">
              <a:extLst>
                <a:ext uri="{FF2B5EF4-FFF2-40B4-BE49-F238E27FC236}">
                  <a16:creationId xmlns:a16="http://schemas.microsoft.com/office/drawing/2014/main" id="{E0C36A78-3895-4414-93FF-AF46EC5E786E}"/>
                </a:ext>
              </a:extLst>
            </p:cNvPr>
            <p:cNvSpPr>
              <a:spLocks noChangeShapeType="1"/>
            </p:cNvSpPr>
            <p:nvPr/>
          </p:nvSpPr>
          <p:spPr bwMode="auto">
            <a:xfrm flipV="1">
              <a:off x="7545" y="4498"/>
              <a:ext cx="94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2" name="Line 21">
              <a:extLst>
                <a:ext uri="{FF2B5EF4-FFF2-40B4-BE49-F238E27FC236}">
                  <a16:creationId xmlns:a16="http://schemas.microsoft.com/office/drawing/2014/main" id="{6CDB647F-8FA9-4931-894F-8872094B783B}"/>
                </a:ext>
              </a:extLst>
            </p:cNvPr>
            <p:cNvSpPr>
              <a:spLocks noChangeShapeType="1"/>
            </p:cNvSpPr>
            <p:nvPr/>
          </p:nvSpPr>
          <p:spPr bwMode="auto">
            <a:xfrm flipV="1">
              <a:off x="7545" y="5045"/>
              <a:ext cx="94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3" name="Line 22">
              <a:extLst>
                <a:ext uri="{FF2B5EF4-FFF2-40B4-BE49-F238E27FC236}">
                  <a16:creationId xmlns:a16="http://schemas.microsoft.com/office/drawing/2014/main" id="{705F325E-0A03-42BB-BBE1-242BA08E9DC2}"/>
                </a:ext>
              </a:extLst>
            </p:cNvPr>
            <p:cNvSpPr>
              <a:spLocks noChangeShapeType="1"/>
            </p:cNvSpPr>
            <p:nvPr/>
          </p:nvSpPr>
          <p:spPr bwMode="auto">
            <a:xfrm>
              <a:off x="753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4" name="Line 23">
              <a:extLst>
                <a:ext uri="{FF2B5EF4-FFF2-40B4-BE49-F238E27FC236}">
                  <a16:creationId xmlns:a16="http://schemas.microsoft.com/office/drawing/2014/main" id="{BF14E68D-6656-4AC1-837B-5D1DFBA9A4A2}"/>
                </a:ext>
              </a:extLst>
            </p:cNvPr>
            <p:cNvSpPr>
              <a:spLocks noChangeShapeType="1"/>
            </p:cNvSpPr>
            <p:nvPr/>
          </p:nvSpPr>
          <p:spPr bwMode="auto">
            <a:xfrm>
              <a:off x="848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5" name="Line 24">
              <a:extLst>
                <a:ext uri="{FF2B5EF4-FFF2-40B4-BE49-F238E27FC236}">
                  <a16:creationId xmlns:a16="http://schemas.microsoft.com/office/drawing/2014/main" id="{78CB0306-3DBF-40A9-A1A7-8711B67E62A1}"/>
                </a:ext>
              </a:extLst>
            </p:cNvPr>
            <p:cNvSpPr>
              <a:spLocks noChangeShapeType="1"/>
            </p:cNvSpPr>
            <p:nvPr/>
          </p:nvSpPr>
          <p:spPr bwMode="auto">
            <a:xfrm>
              <a:off x="753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6" name="Line 25">
              <a:extLst>
                <a:ext uri="{FF2B5EF4-FFF2-40B4-BE49-F238E27FC236}">
                  <a16:creationId xmlns:a16="http://schemas.microsoft.com/office/drawing/2014/main" id="{34A015F9-10AB-41C6-9134-00D850E420E1}"/>
                </a:ext>
              </a:extLst>
            </p:cNvPr>
            <p:cNvSpPr>
              <a:spLocks noChangeShapeType="1"/>
            </p:cNvSpPr>
            <p:nvPr/>
          </p:nvSpPr>
          <p:spPr bwMode="auto">
            <a:xfrm>
              <a:off x="849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7" name="Text Box 26">
              <a:extLst>
                <a:ext uri="{FF2B5EF4-FFF2-40B4-BE49-F238E27FC236}">
                  <a16:creationId xmlns:a16="http://schemas.microsoft.com/office/drawing/2014/main" id="{480B9DB6-5E5F-44E7-9C64-3CCD3C653282}"/>
                </a:ext>
              </a:extLst>
            </p:cNvPr>
            <p:cNvSpPr txBox="1">
              <a:spLocks noChangeArrowheads="1"/>
            </p:cNvSpPr>
            <p:nvPr/>
          </p:nvSpPr>
          <p:spPr bwMode="auto">
            <a:xfrm>
              <a:off x="7730" y="4023"/>
              <a:ext cx="68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SIX</a:t>
              </a:r>
              <a:endParaRPr lang="en-US" altLang="zh-CN" b="0">
                <a:latin typeface="Times New Roman" panose="02020603050405020304" pitchFamily="18" charset="0"/>
              </a:endParaRPr>
            </a:p>
          </p:txBody>
        </p:sp>
        <p:sp>
          <p:nvSpPr>
            <p:cNvPr id="79888" name="Line 27">
              <a:extLst>
                <a:ext uri="{FF2B5EF4-FFF2-40B4-BE49-F238E27FC236}">
                  <a16:creationId xmlns:a16="http://schemas.microsoft.com/office/drawing/2014/main" id="{BBB72C94-1F67-4895-A4F1-C0F6166C08CF}"/>
                </a:ext>
              </a:extLst>
            </p:cNvPr>
            <p:cNvSpPr>
              <a:spLocks noChangeShapeType="1"/>
            </p:cNvSpPr>
            <p:nvPr/>
          </p:nvSpPr>
          <p:spPr bwMode="auto">
            <a:xfrm>
              <a:off x="8000" y="433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9" name="Line 28">
              <a:extLst>
                <a:ext uri="{FF2B5EF4-FFF2-40B4-BE49-F238E27FC236}">
                  <a16:creationId xmlns:a16="http://schemas.microsoft.com/office/drawing/2014/main" id="{DE43273E-E4A8-4E41-BDBF-6B9E706E73D5}"/>
                </a:ext>
              </a:extLst>
            </p:cNvPr>
            <p:cNvSpPr>
              <a:spLocks noChangeShapeType="1"/>
            </p:cNvSpPr>
            <p:nvPr/>
          </p:nvSpPr>
          <p:spPr bwMode="auto">
            <a:xfrm>
              <a:off x="8010" y="504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0" name="Line 29">
              <a:extLst>
                <a:ext uri="{FF2B5EF4-FFF2-40B4-BE49-F238E27FC236}">
                  <a16:creationId xmlns:a16="http://schemas.microsoft.com/office/drawing/2014/main" id="{DF78DD44-C07A-4D05-804B-6FB7581ED1DF}"/>
                </a:ext>
              </a:extLst>
            </p:cNvPr>
            <p:cNvSpPr>
              <a:spLocks noChangeShapeType="1"/>
            </p:cNvSpPr>
            <p:nvPr/>
          </p:nvSpPr>
          <p:spPr bwMode="auto">
            <a:xfrm>
              <a:off x="8000" y="3827"/>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1" name="Line 30">
              <a:extLst>
                <a:ext uri="{FF2B5EF4-FFF2-40B4-BE49-F238E27FC236}">
                  <a16:creationId xmlns:a16="http://schemas.microsoft.com/office/drawing/2014/main" id="{CF838FB3-61C0-4813-B369-CAADC48A7654}"/>
                </a:ext>
              </a:extLst>
            </p:cNvPr>
            <p:cNvSpPr>
              <a:spLocks noChangeShapeType="1"/>
            </p:cNvSpPr>
            <p:nvPr/>
          </p:nvSpPr>
          <p:spPr bwMode="auto">
            <a:xfrm>
              <a:off x="8010" y="5380"/>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2" name="Text Box 31">
              <a:extLst>
                <a:ext uri="{FF2B5EF4-FFF2-40B4-BE49-F238E27FC236}">
                  <a16:creationId xmlns:a16="http://schemas.microsoft.com/office/drawing/2014/main" id="{A18055F1-31F3-44AE-A3A4-701615097BB8}"/>
                </a:ext>
              </a:extLst>
            </p:cNvPr>
            <p:cNvSpPr txBox="1">
              <a:spLocks noChangeArrowheads="1"/>
            </p:cNvSpPr>
            <p:nvPr/>
          </p:nvSpPr>
          <p:spPr bwMode="auto">
            <a:xfrm>
              <a:off x="7800" y="3523"/>
              <a:ext cx="4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X</a:t>
              </a:r>
              <a:endParaRPr lang="en-US" altLang="zh-CN" sz="2000" b="0">
                <a:latin typeface="Times New Roman" panose="02020603050405020304" pitchFamily="18" charset="0"/>
              </a:endParaRPr>
            </a:p>
          </p:txBody>
        </p:sp>
        <p:sp>
          <p:nvSpPr>
            <p:cNvPr id="79893" name="Text Box 32">
              <a:extLst>
                <a:ext uri="{FF2B5EF4-FFF2-40B4-BE49-F238E27FC236}">
                  <a16:creationId xmlns:a16="http://schemas.microsoft.com/office/drawing/2014/main" id="{D733BA55-F6A6-4220-967F-015E264F802A}"/>
                </a:ext>
              </a:extLst>
            </p:cNvPr>
            <p:cNvSpPr txBox="1">
              <a:spLocks noChangeArrowheads="1"/>
            </p:cNvSpPr>
            <p:nvPr/>
          </p:nvSpPr>
          <p:spPr bwMode="auto">
            <a:xfrm>
              <a:off x="7340" y="4533"/>
              <a:ext cx="45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S</a:t>
              </a:r>
            </a:p>
          </p:txBody>
        </p:sp>
        <p:sp>
          <p:nvSpPr>
            <p:cNvPr id="79894" name="Text Box 33">
              <a:extLst>
                <a:ext uri="{FF2B5EF4-FFF2-40B4-BE49-F238E27FC236}">
                  <a16:creationId xmlns:a16="http://schemas.microsoft.com/office/drawing/2014/main" id="{B027D0B3-5CD2-4CBE-AFA0-76854BC44726}"/>
                </a:ext>
              </a:extLst>
            </p:cNvPr>
            <p:cNvSpPr txBox="1">
              <a:spLocks noChangeArrowheads="1"/>
            </p:cNvSpPr>
            <p:nvPr/>
          </p:nvSpPr>
          <p:spPr bwMode="auto">
            <a:xfrm>
              <a:off x="8270" y="4543"/>
              <a:ext cx="49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IX</a:t>
              </a:r>
              <a:endParaRPr lang="en-US" altLang="zh-CN" b="0">
                <a:latin typeface="Times New Roman" panose="02020603050405020304" pitchFamily="18" charset="0"/>
              </a:endParaRPr>
            </a:p>
          </p:txBody>
        </p:sp>
        <p:sp>
          <p:nvSpPr>
            <p:cNvPr id="79895" name="Text Box 34">
              <a:extLst>
                <a:ext uri="{FF2B5EF4-FFF2-40B4-BE49-F238E27FC236}">
                  <a16:creationId xmlns:a16="http://schemas.microsoft.com/office/drawing/2014/main" id="{81313592-54EF-4834-AE09-051EB11CF24E}"/>
                </a:ext>
              </a:extLst>
            </p:cNvPr>
            <p:cNvSpPr txBox="1">
              <a:spLocks noChangeArrowheads="1"/>
            </p:cNvSpPr>
            <p:nvPr/>
          </p:nvSpPr>
          <p:spPr bwMode="auto">
            <a:xfrm>
              <a:off x="7830" y="5563"/>
              <a:ext cx="46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zh-CN" altLang="en-US">
                  <a:latin typeface="Times New Roman" panose="02020603050405020304" pitchFamily="18" charset="0"/>
                </a:rPr>
                <a:t> </a:t>
              </a:r>
              <a:r>
                <a:rPr lang="en-US" altLang="zh-CN">
                  <a:latin typeface="Times New Roman" panose="02020603050405020304" pitchFamily="18" charset="0"/>
                </a:rPr>
                <a:t>-</a:t>
              </a:r>
              <a:endParaRPr lang="en-US" altLang="zh-CN" b="0">
                <a:latin typeface="宋体" panose="02010600030101010101" pitchFamily="2" charset="-122"/>
              </a:endParaRPr>
            </a:p>
          </p:txBody>
        </p:sp>
        <p:sp>
          <p:nvSpPr>
            <p:cNvPr id="79896" name="Text Box 35">
              <a:extLst>
                <a:ext uri="{FF2B5EF4-FFF2-40B4-BE49-F238E27FC236}">
                  <a16:creationId xmlns:a16="http://schemas.microsoft.com/office/drawing/2014/main" id="{F2521E63-C76F-4508-95BA-F5E920026FE9}"/>
                </a:ext>
              </a:extLst>
            </p:cNvPr>
            <p:cNvSpPr txBox="1">
              <a:spLocks noChangeArrowheads="1"/>
            </p:cNvSpPr>
            <p:nvPr/>
          </p:nvSpPr>
          <p:spPr bwMode="auto">
            <a:xfrm>
              <a:off x="7790" y="5073"/>
              <a:ext cx="61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IS</a:t>
              </a:r>
              <a:endParaRPr lang="en-US" altLang="zh-CN" b="0">
                <a:latin typeface="Times New Roman" panose="02020603050405020304" pitchFamily="18" charset="0"/>
              </a:endParaRPr>
            </a:p>
          </p:txBody>
        </p:sp>
      </p:grpSp>
      <p:sp>
        <p:nvSpPr>
          <p:cNvPr id="79880" name="Text Box 36">
            <a:extLst>
              <a:ext uri="{FF2B5EF4-FFF2-40B4-BE49-F238E27FC236}">
                <a16:creationId xmlns:a16="http://schemas.microsoft.com/office/drawing/2014/main" id="{8A8E54B3-6B26-49F4-830F-1886C521E624}"/>
              </a:ext>
            </a:extLst>
          </p:cNvPr>
          <p:cNvSpPr txBox="1">
            <a:spLocks noChangeArrowheads="1"/>
          </p:cNvSpPr>
          <p:nvPr/>
        </p:nvSpPr>
        <p:spPr bwMode="auto">
          <a:xfrm>
            <a:off x="5816600" y="9810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锁的强度的偏序关系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62059A99-C391-4FA0-AD5D-F867382B1A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D77B8BD-4519-4F86-BA85-82CB2EB620EF}" type="slidenum">
              <a:rPr lang="zh-CN" altLang="en-US" sz="2000"/>
              <a:pPr/>
              <a:t>68</a:t>
            </a:fld>
            <a:endParaRPr lang="en-US" altLang="zh-CN" sz="2000"/>
          </a:p>
        </p:txBody>
      </p:sp>
      <p:sp>
        <p:nvSpPr>
          <p:cNvPr id="80899" name="日期占位符 4">
            <a:extLst>
              <a:ext uri="{FF2B5EF4-FFF2-40B4-BE49-F238E27FC236}">
                <a16:creationId xmlns:a16="http://schemas.microsoft.com/office/drawing/2014/main" id="{79E6DF26-62EE-4759-AC71-D50BAE36D08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54F11F-B26A-4DAC-A18E-B06FFE8DD692}" type="datetime1">
              <a:rPr lang="zh-CN" altLang="en-US" sz="1800" smtClean="0"/>
              <a:pPr/>
              <a:t>2023/5/9</a:t>
            </a:fld>
            <a:endParaRPr lang="en-US" altLang="zh-CN" sz="1000"/>
          </a:p>
        </p:txBody>
      </p:sp>
      <p:sp>
        <p:nvSpPr>
          <p:cNvPr id="2316290" name="Rectangle 2">
            <a:extLst>
              <a:ext uri="{FF2B5EF4-FFF2-40B4-BE49-F238E27FC236}">
                <a16:creationId xmlns:a16="http://schemas.microsoft.com/office/drawing/2014/main" id="{85A8DABD-8A43-4935-9DD4-B2EEE3104654}"/>
              </a:ext>
            </a:extLst>
          </p:cNvPr>
          <p:cNvSpPr>
            <a:spLocks noGrp="1" noChangeArrowheads="1"/>
          </p:cNvSpPr>
          <p:nvPr>
            <p:ph type="title"/>
          </p:nvPr>
        </p:nvSpPr>
        <p:spPr/>
        <p:txBody>
          <a:bodyPr/>
          <a:lstStyle/>
          <a:p>
            <a:pPr>
              <a:defRPr/>
            </a:pPr>
            <a:r>
              <a:rPr lang="en-US" altLang="zh-CN"/>
              <a:t>2. </a:t>
            </a:r>
            <a:r>
              <a:rPr lang="zh-CN" altLang="en-US"/>
              <a:t>意向锁</a:t>
            </a:r>
          </a:p>
        </p:txBody>
      </p:sp>
      <p:sp>
        <p:nvSpPr>
          <p:cNvPr id="80901" name="Rectangle 3">
            <a:extLst>
              <a:ext uri="{FF2B5EF4-FFF2-40B4-BE49-F238E27FC236}">
                <a16:creationId xmlns:a16="http://schemas.microsoft.com/office/drawing/2014/main" id="{7A5AAAE0-82A4-4A98-9DA7-7AB5D492B56B}"/>
              </a:ext>
            </a:extLst>
          </p:cNvPr>
          <p:cNvSpPr>
            <a:spLocks noGrp="1" noChangeArrowheads="1"/>
          </p:cNvSpPr>
          <p:nvPr>
            <p:ph type="body" idx="1"/>
          </p:nvPr>
        </p:nvSpPr>
        <p:spPr>
          <a:xfrm>
            <a:off x="650875" y="1143000"/>
            <a:ext cx="8820150" cy="3587750"/>
          </a:xfrm>
        </p:spPr>
        <p:txBody>
          <a:bodyPr/>
          <a:lstStyle/>
          <a:p>
            <a:pPr marL="342900" indent="-342900" defTabSz="914400">
              <a:spcBef>
                <a:spcPct val="20000"/>
              </a:spcBef>
            </a:pPr>
            <a:r>
              <a:rPr lang="zh-CN" altLang="en-US" dirty="0"/>
              <a:t>具有意向锁的多粒度封锁方法</a:t>
            </a:r>
          </a:p>
          <a:p>
            <a:pPr marL="819150" lvl="1" indent="-285750" defTabSz="914400">
              <a:spcBef>
                <a:spcPct val="20000"/>
              </a:spcBef>
            </a:pPr>
            <a:r>
              <a:rPr lang="zh-CN" altLang="en-US" dirty="0"/>
              <a:t>申请封锁时应该按自上而下的次序进行；</a:t>
            </a:r>
          </a:p>
          <a:p>
            <a:pPr marL="819150" lvl="1" indent="-285750" defTabSz="914400">
              <a:spcBef>
                <a:spcPct val="20000"/>
              </a:spcBef>
            </a:pPr>
            <a:r>
              <a:rPr lang="zh-CN" altLang="en-US" dirty="0"/>
              <a:t>释放封锁时应该按自下而上的次序进行   </a:t>
            </a:r>
          </a:p>
          <a:p>
            <a:pPr marL="342900" indent="-342900" defTabSz="914400">
              <a:spcBef>
                <a:spcPct val="20000"/>
              </a:spcBef>
            </a:pPr>
            <a:r>
              <a:rPr lang="zh-CN" altLang="en-US" dirty="0"/>
              <a:t>例如：事务</a:t>
            </a:r>
            <a:r>
              <a:rPr lang="en-US" altLang="zh-CN" dirty="0"/>
              <a:t>T1</a:t>
            </a:r>
            <a:r>
              <a:rPr lang="zh-CN" altLang="en-US" dirty="0"/>
              <a:t>要对关系</a:t>
            </a:r>
            <a:r>
              <a:rPr lang="en-US" altLang="zh-CN" dirty="0"/>
              <a:t>R1</a:t>
            </a:r>
            <a:r>
              <a:rPr lang="zh-CN" altLang="en-US" dirty="0"/>
              <a:t>加</a:t>
            </a:r>
            <a:r>
              <a:rPr lang="en-US" altLang="zh-CN" dirty="0"/>
              <a:t>S</a:t>
            </a:r>
            <a:r>
              <a:rPr lang="zh-CN" altLang="en-US" dirty="0"/>
              <a:t>锁</a:t>
            </a:r>
          </a:p>
          <a:p>
            <a:pPr marL="819150" lvl="1" indent="-285750" defTabSz="914400">
              <a:spcBef>
                <a:spcPct val="20000"/>
              </a:spcBef>
            </a:pPr>
            <a:r>
              <a:rPr lang="zh-CN" altLang="en-US" dirty="0"/>
              <a:t>要首先对数据库加</a:t>
            </a:r>
            <a:r>
              <a:rPr lang="en-US" altLang="zh-CN" dirty="0"/>
              <a:t>IS</a:t>
            </a:r>
            <a:r>
              <a:rPr lang="zh-CN" altLang="en-US" dirty="0"/>
              <a:t>锁</a:t>
            </a:r>
          </a:p>
          <a:p>
            <a:pPr marL="819150" lvl="1" indent="-285750" defTabSz="914400">
              <a:spcBef>
                <a:spcPct val="20000"/>
              </a:spcBef>
            </a:pPr>
            <a:r>
              <a:rPr lang="zh-CN" altLang="en-US" dirty="0"/>
              <a:t>检查</a:t>
            </a:r>
            <a:r>
              <a:rPr lang="zh-CN" altLang="en-US" dirty="0">
                <a:solidFill>
                  <a:srgbClr val="0000FF"/>
                </a:solidFill>
              </a:rPr>
              <a:t>数据库和</a:t>
            </a:r>
            <a:r>
              <a:rPr lang="en-US" altLang="zh-CN" dirty="0">
                <a:solidFill>
                  <a:srgbClr val="0000FF"/>
                </a:solidFill>
              </a:rPr>
              <a:t>R1</a:t>
            </a:r>
            <a:r>
              <a:rPr lang="zh-CN" altLang="en-US" dirty="0"/>
              <a:t>是否已加了不相容的锁</a:t>
            </a:r>
            <a:r>
              <a:rPr lang="en-US" altLang="zh-CN" dirty="0"/>
              <a:t>(X</a:t>
            </a:r>
            <a:r>
              <a:rPr lang="zh-CN" altLang="en-US" dirty="0"/>
              <a:t>或</a:t>
            </a:r>
            <a:r>
              <a:rPr lang="en-US" altLang="zh-CN" dirty="0"/>
              <a:t>IX)</a:t>
            </a:r>
          </a:p>
          <a:p>
            <a:pPr marL="819150" lvl="1" indent="-285750" defTabSz="914400">
              <a:spcBef>
                <a:spcPct val="20000"/>
              </a:spcBef>
            </a:pPr>
            <a:r>
              <a:rPr lang="zh-CN" altLang="en-US" dirty="0"/>
              <a:t>不再需要搜索和检查</a:t>
            </a:r>
            <a:r>
              <a:rPr lang="en-US" altLang="zh-CN" dirty="0">
                <a:solidFill>
                  <a:srgbClr val="0000FF"/>
                </a:solidFill>
              </a:rPr>
              <a:t>R1</a:t>
            </a:r>
            <a:r>
              <a:rPr lang="zh-CN" altLang="en-US" dirty="0">
                <a:solidFill>
                  <a:srgbClr val="0000FF"/>
                </a:solidFill>
              </a:rPr>
              <a:t>中的元组</a:t>
            </a:r>
            <a:r>
              <a:rPr lang="zh-CN" altLang="en-US" dirty="0"/>
              <a:t>是否加了不相容的锁</a:t>
            </a:r>
            <a:r>
              <a:rPr lang="en-US" altLang="zh-CN" dirty="0"/>
              <a:t>(X</a:t>
            </a:r>
            <a:r>
              <a:rPr lang="zh-CN" altLang="en-US" dirty="0"/>
              <a:t>锁</a:t>
            </a:r>
            <a:r>
              <a:rPr lang="en-US" altLang="zh-CN" dirty="0"/>
              <a:t>) </a:t>
            </a:r>
            <a:endParaRPr lang="zh-CN" altLang="en-US" dirty="0"/>
          </a:p>
        </p:txBody>
      </p:sp>
      <p:grpSp>
        <p:nvGrpSpPr>
          <p:cNvPr id="80902" name="Group 4">
            <a:extLst>
              <a:ext uri="{FF2B5EF4-FFF2-40B4-BE49-F238E27FC236}">
                <a16:creationId xmlns:a16="http://schemas.microsoft.com/office/drawing/2014/main" id="{AB9D4246-6209-4737-BCE6-066373675779}"/>
              </a:ext>
            </a:extLst>
          </p:cNvPr>
          <p:cNvGrpSpPr>
            <a:grpSpLocks/>
          </p:cNvGrpSpPr>
          <p:nvPr/>
        </p:nvGrpSpPr>
        <p:grpSpPr bwMode="auto">
          <a:xfrm>
            <a:off x="2649538" y="4321175"/>
            <a:ext cx="5695950" cy="2536825"/>
            <a:chOff x="3447" y="9625"/>
            <a:chExt cx="3183" cy="1829"/>
          </a:xfrm>
        </p:grpSpPr>
        <p:sp>
          <p:nvSpPr>
            <p:cNvPr id="80903" name="Line 5">
              <a:extLst>
                <a:ext uri="{FF2B5EF4-FFF2-40B4-BE49-F238E27FC236}">
                  <a16:creationId xmlns:a16="http://schemas.microsoft.com/office/drawing/2014/main" id="{595B6B43-58F0-4C42-8340-CF3C765F0EDD}"/>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4" name="Line 6">
              <a:extLst>
                <a:ext uri="{FF2B5EF4-FFF2-40B4-BE49-F238E27FC236}">
                  <a16:creationId xmlns:a16="http://schemas.microsoft.com/office/drawing/2014/main" id="{BAB7B483-B869-41F9-A05E-D8F5A4F50772}"/>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5" name="Line 7">
              <a:extLst>
                <a:ext uri="{FF2B5EF4-FFF2-40B4-BE49-F238E27FC236}">
                  <a16:creationId xmlns:a16="http://schemas.microsoft.com/office/drawing/2014/main" id="{9E6193EC-E983-480C-B1B6-EE977E9CC1DC}"/>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6" name="Line 8">
              <a:extLst>
                <a:ext uri="{FF2B5EF4-FFF2-40B4-BE49-F238E27FC236}">
                  <a16:creationId xmlns:a16="http://schemas.microsoft.com/office/drawing/2014/main" id="{A2122D8B-E61B-4246-880B-7FCEFA6E1442}"/>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7" name="Line 9">
              <a:extLst>
                <a:ext uri="{FF2B5EF4-FFF2-40B4-BE49-F238E27FC236}">
                  <a16:creationId xmlns:a16="http://schemas.microsoft.com/office/drawing/2014/main" id="{C523BE5B-A48E-4B7A-BE5E-4AE6B6BB0D44}"/>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8" name="Line 10">
              <a:extLst>
                <a:ext uri="{FF2B5EF4-FFF2-40B4-BE49-F238E27FC236}">
                  <a16:creationId xmlns:a16="http://schemas.microsoft.com/office/drawing/2014/main" id="{9EF4921E-D35F-4118-B365-270223214204}"/>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9" name="Text Box 11">
              <a:extLst>
                <a:ext uri="{FF2B5EF4-FFF2-40B4-BE49-F238E27FC236}">
                  <a16:creationId xmlns:a16="http://schemas.microsoft.com/office/drawing/2014/main" id="{E2D322A0-3936-4A44-BAC7-59ECD19754FF}"/>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80910" name="Text Box 12">
              <a:extLst>
                <a:ext uri="{FF2B5EF4-FFF2-40B4-BE49-F238E27FC236}">
                  <a16:creationId xmlns:a16="http://schemas.microsoft.com/office/drawing/2014/main" id="{AD9F5937-D996-4FE9-AC83-F8567DB4C4CD}"/>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80911" name="Text Box 13">
              <a:extLst>
                <a:ext uri="{FF2B5EF4-FFF2-40B4-BE49-F238E27FC236}">
                  <a16:creationId xmlns:a16="http://schemas.microsoft.com/office/drawing/2014/main" id="{B8089C20-D527-477E-95FA-E0B7C751AA57}"/>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80912" name="Text Box 14">
              <a:extLst>
                <a:ext uri="{FF2B5EF4-FFF2-40B4-BE49-F238E27FC236}">
                  <a16:creationId xmlns:a16="http://schemas.microsoft.com/office/drawing/2014/main" id="{B882F596-8926-4ADD-8118-9A63C65532FF}"/>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3" name="Text Box 15">
              <a:extLst>
                <a:ext uri="{FF2B5EF4-FFF2-40B4-BE49-F238E27FC236}">
                  <a16:creationId xmlns:a16="http://schemas.microsoft.com/office/drawing/2014/main" id="{E101DEF8-8A18-458F-9E38-106524D7F558}"/>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4" name="Text Box 16">
              <a:extLst>
                <a:ext uri="{FF2B5EF4-FFF2-40B4-BE49-F238E27FC236}">
                  <a16:creationId xmlns:a16="http://schemas.microsoft.com/office/drawing/2014/main" id="{E139BC39-45A0-48ED-8AFD-858897699EB6}"/>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5" name="Text Box 17">
              <a:extLst>
                <a:ext uri="{FF2B5EF4-FFF2-40B4-BE49-F238E27FC236}">
                  <a16:creationId xmlns:a16="http://schemas.microsoft.com/office/drawing/2014/main" id="{03CFC143-27DD-4C73-AC82-DE7BD57E3794}"/>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6" name="Text Box 18">
              <a:extLst>
                <a:ext uri="{FF2B5EF4-FFF2-40B4-BE49-F238E27FC236}">
                  <a16:creationId xmlns:a16="http://schemas.microsoft.com/office/drawing/2014/main" id="{DA1EB192-3BCF-4291-A00F-624CB6CD34F7}"/>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80917" name="Text Box 19">
              <a:extLst>
                <a:ext uri="{FF2B5EF4-FFF2-40B4-BE49-F238E27FC236}">
                  <a16:creationId xmlns:a16="http://schemas.microsoft.com/office/drawing/2014/main" id="{70F8620E-C05E-49E7-8F91-59D74AB0EE26}"/>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80918" name="Text Box 20">
              <a:extLst>
                <a:ext uri="{FF2B5EF4-FFF2-40B4-BE49-F238E27FC236}">
                  <a16:creationId xmlns:a16="http://schemas.microsoft.com/office/drawing/2014/main" id="{CD38AFEF-55AD-441E-93E7-5879C7F8960D}"/>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80919" name="Text Box 21">
              <a:extLst>
                <a:ext uri="{FF2B5EF4-FFF2-40B4-BE49-F238E27FC236}">
                  <a16:creationId xmlns:a16="http://schemas.microsoft.com/office/drawing/2014/main" id="{A6DC4F0D-0586-4DFA-A678-6A7BFA45C546}"/>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B15266B8-F858-49AD-8A69-D672ECF75F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AEDCFB3-3F29-4B72-9434-7E1F46BCAD73}" type="slidenum">
              <a:rPr lang="zh-CN" altLang="en-US" sz="2000"/>
              <a:pPr/>
              <a:t>69</a:t>
            </a:fld>
            <a:endParaRPr lang="en-US" altLang="zh-CN" sz="2000"/>
          </a:p>
        </p:txBody>
      </p:sp>
      <p:sp>
        <p:nvSpPr>
          <p:cNvPr id="81923" name="日期占位符 4">
            <a:extLst>
              <a:ext uri="{FF2B5EF4-FFF2-40B4-BE49-F238E27FC236}">
                <a16:creationId xmlns:a16="http://schemas.microsoft.com/office/drawing/2014/main" id="{2CD8DB31-662E-43DF-97D1-DDC4CF6A884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1F7500A-4E53-4452-A77F-C015A2CAE5F9}" type="datetime1">
              <a:rPr lang="zh-CN" altLang="en-US" sz="1800" smtClean="0"/>
              <a:pPr/>
              <a:t>2023/5/9</a:t>
            </a:fld>
            <a:endParaRPr lang="en-US" altLang="zh-CN" sz="1000"/>
          </a:p>
        </p:txBody>
      </p:sp>
      <p:sp>
        <p:nvSpPr>
          <p:cNvPr id="2351106" name="Rectangle 2">
            <a:extLst>
              <a:ext uri="{FF2B5EF4-FFF2-40B4-BE49-F238E27FC236}">
                <a16:creationId xmlns:a16="http://schemas.microsoft.com/office/drawing/2014/main" id="{E94ED4E7-9A1C-4EBA-BEC5-EEBB6141CDF3}"/>
              </a:ext>
            </a:extLst>
          </p:cNvPr>
          <p:cNvSpPr>
            <a:spLocks noGrp="1" noChangeArrowheads="1"/>
          </p:cNvSpPr>
          <p:nvPr>
            <p:ph type="title"/>
          </p:nvPr>
        </p:nvSpPr>
        <p:spPr/>
        <p:txBody>
          <a:bodyPr/>
          <a:lstStyle/>
          <a:p>
            <a:pPr>
              <a:defRPr/>
            </a:pPr>
            <a:r>
              <a:rPr lang="en-US" altLang="zh-CN"/>
              <a:t>2. </a:t>
            </a:r>
            <a:r>
              <a:rPr lang="zh-CN" altLang="en-US"/>
              <a:t>意向锁</a:t>
            </a:r>
          </a:p>
        </p:txBody>
      </p:sp>
      <p:sp>
        <p:nvSpPr>
          <p:cNvPr id="81925" name="Rectangle 3">
            <a:extLst>
              <a:ext uri="{FF2B5EF4-FFF2-40B4-BE49-F238E27FC236}">
                <a16:creationId xmlns:a16="http://schemas.microsoft.com/office/drawing/2014/main" id="{CA5CAAED-312E-4288-B539-6278902E6C96}"/>
              </a:ext>
            </a:extLst>
          </p:cNvPr>
          <p:cNvSpPr>
            <a:spLocks noGrp="1" noChangeArrowheads="1"/>
          </p:cNvSpPr>
          <p:nvPr>
            <p:ph type="body" idx="1"/>
          </p:nvPr>
        </p:nvSpPr>
        <p:spPr>
          <a:xfrm>
            <a:off x="650875" y="1143000"/>
            <a:ext cx="8820150" cy="1984375"/>
          </a:xfrm>
        </p:spPr>
        <p:txBody>
          <a:bodyPr/>
          <a:lstStyle/>
          <a:p>
            <a:pPr marL="342900" indent="-342900" defTabSz="914400"/>
            <a:r>
              <a:rPr lang="zh-CN" altLang="en-US"/>
              <a:t>具有意向锁的多粒度封锁方法</a:t>
            </a:r>
          </a:p>
          <a:p>
            <a:pPr marL="819150" lvl="1" indent="-285750" defTabSz="914400"/>
            <a:r>
              <a:rPr lang="zh-CN" altLang="en-US"/>
              <a:t>提高了系统的并发度</a:t>
            </a:r>
          </a:p>
          <a:p>
            <a:pPr marL="819150" lvl="1" indent="-285750" defTabSz="914400"/>
            <a:r>
              <a:rPr lang="zh-CN" altLang="en-US"/>
              <a:t>减少了加锁和解锁的开销</a:t>
            </a:r>
          </a:p>
          <a:p>
            <a:pPr marL="819150" lvl="1" indent="-285750" defTabSz="914400"/>
            <a:r>
              <a:rPr lang="zh-CN" altLang="en-US"/>
              <a:t>在实际的数据库管理系统产品中得到广泛应用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19B6A31-AADD-4402-B7BA-6CBF826CDD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B73E5B5-CD64-4CE3-8303-1D86C73708D6}" type="slidenum">
              <a:rPr lang="zh-CN" altLang="en-US" sz="2000"/>
              <a:pPr/>
              <a:t>7</a:t>
            </a:fld>
            <a:endParaRPr lang="en-US" altLang="zh-CN" sz="2000"/>
          </a:p>
        </p:txBody>
      </p:sp>
      <p:sp>
        <p:nvSpPr>
          <p:cNvPr id="11267" name="日期占位符 4">
            <a:extLst>
              <a:ext uri="{FF2B5EF4-FFF2-40B4-BE49-F238E27FC236}">
                <a16:creationId xmlns:a16="http://schemas.microsoft.com/office/drawing/2014/main" id="{F04AE38D-2089-46B8-BACC-15FFBB42FE9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4BAC74-443A-48F0-8EDD-21C72A66D111}" type="datetime1">
              <a:rPr lang="zh-CN" altLang="en-US" sz="1800" smtClean="0"/>
              <a:pPr/>
              <a:t>2023/5/9</a:t>
            </a:fld>
            <a:endParaRPr lang="en-US" altLang="zh-CN" sz="1000"/>
          </a:p>
        </p:txBody>
      </p:sp>
      <p:sp>
        <p:nvSpPr>
          <p:cNvPr id="2338818" name="Rectangle 2">
            <a:extLst>
              <a:ext uri="{FF2B5EF4-FFF2-40B4-BE49-F238E27FC236}">
                <a16:creationId xmlns:a16="http://schemas.microsoft.com/office/drawing/2014/main" id="{EEF8DF48-1065-4259-A1FE-9F307E20D4F1}"/>
              </a:ext>
            </a:extLst>
          </p:cNvPr>
          <p:cNvSpPr>
            <a:spLocks noGrp="1" noChangeArrowheads="1"/>
          </p:cNvSpPr>
          <p:nvPr>
            <p:ph type="title"/>
          </p:nvPr>
        </p:nvSpPr>
        <p:spPr>
          <a:xfrm>
            <a:off x="650875" y="311150"/>
            <a:ext cx="8820150" cy="603250"/>
          </a:xfrm>
        </p:spPr>
        <p:txBody>
          <a:bodyPr/>
          <a:lstStyle/>
          <a:p>
            <a:pPr>
              <a:defRPr/>
            </a:pPr>
            <a:r>
              <a:rPr lang="en-US" altLang="zh-CN" sz="4400"/>
              <a:t>9.1 并发事务运行存在的异常问题</a:t>
            </a:r>
            <a:endParaRPr lang="zh-CN" altLang="en-US" sz="4400"/>
          </a:p>
        </p:txBody>
      </p:sp>
      <p:sp>
        <p:nvSpPr>
          <p:cNvPr id="11269" name="Rectangle 3">
            <a:extLst>
              <a:ext uri="{FF2B5EF4-FFF2-40B4-BE49-F238E27FC236}">
                <a16:creationId xmlns:a16="http://schemas.microsoft.com/office/drawing/2014/main" id="{6A518D9B-8F3C-4906-8A47-7EC500280F0B}"/>
              </a:ext>
            </a:extLst>
          </p:cNvPr>
          <p:cNvSpPr>
            <a:spLocks noGrp="1" noChangeArrowheads="1"/>
          </p:cNvSpPr>
          <p:nvPr>
            <p:ph type="body" idx="1"/>
          </p:nvPr>
        </p:nvSpPr>
        <p:spPr>
          <a:xfrm>
            <a:off x="920750" y="1557338"/>
            <a:ext cx="8351838" cy="2498725"/>
          </a:xfrm>
        </p:spPr>
        <p:txBody>
          <a:bodyPr/>
          <a:lstStyle/>
          <a:p>
            <a:pPr algn="just">
              <a:lnSpc>
                <a:spcPct val="120000"/>
              </a:lnSpc>
            </a:pPr>
            <a:r>
              <a:rPr lang="zh-CN" altLang="en-US"/>
              <a:t>并发操作带来的数据不一致性</a:t>
            </a:r>
          </a:p>
          <a:p>
            <a:pPr lvl="1" algn="just">
              <a:lnSpc>
                <a:spcPct val="120000"/>
              </a:lnSpc>
            </a:pPr>
            <a:r>
              <a:rPr lang="en-US" altLang="zh-CN"/>
              <a:t>1. </a:t>
            </a:r>
            <a:r>
              <a:rPr lang="zh-CN" altLang="en-US"/>
              <a:t>丢失更新（</a:t>
            </a:r>
            <a:r>
              <a:rPr lang="en-US" altLang="zh-CN"/>
              <a:t>lost update</a:t>
            </a:r>
            <a:r>
              <a:rPr lang="zh-CN" altLang="en-US"/>
              <a:t>）</a:t>
            </a:r>
          </a:p>
          <a:p>
            <a:pPr lvl="1" algn="just">
              <a:lnSpc>
                <a:spcPct val="120000"/>
              </a:lnSpc>
            </a:pPr>
            <a:r>
              <a:rPr lang="en-US" altLang="zh-CN"/>
              <a:t>2. </a:t>
            </a:r>
            <a:r>
              <a:rPr lang="zh-CN" altLang="en-US"/>
              <a:t>不可重复读</a:t>
            </a:r>
            <a:r>
              <a:rPr lang="en-US" altLang="zh-CN"/>
              <a:t>(non-repeatable read)</a:t>
            </a:r>
          </a:p>
          <a:p>
            <a:pPr lvl="1" algn="just">
              <a:lnSpc>
                <a:spcPct val="120000"/>
              </a:lnSpc>
            </a:pPr>
            <a:r>
              <a:rPr lang="en-US" altLang="zh-CN"/>
              <a:t>3. </a:t>
            </a:r>
            <a:r>
              <a:rPr lang="zh-CN" altLang="en-US"/>
              <a:t>读“脏”数据</a:t>
            </a:r>
            <a:r>
              <a:rPr lang="en-US" altLang="zh-CN"/>
              <a:t>(dirty read)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1EF61EAD-F522-4B37-96DE-4E445C0EF1C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141DEFA-8653-4ECE-BDA5-CC6C942AB2F5}" type="slidenum">
              <a:rPr lang="zh-CN" altLang="en-US" sz="2000"/>
              <a:pPr/>
              <a:t>70</a:t>
            </a:fld>
            <a:endParaRPr lang="en-US" altLang="zh-CN" sz="2000"/>
          </a:p>
        </p:txBody>
      </p:sp>
      <p:sp>
        <p:nvSpPr>
          <p:cNvPr id="82947" name="日期占位符 4">
            <a:extLst>
              <a:ext uri="{FF2B5EF4-FFF2-40B4-BE49-F238E27FC236}">
                <a16:creationId xmlns:a16="http://schemas.microsoft.com/office/drawing/2014/main" id="{4670D4AE-E52C-4B07-96A6-C0E1CD07311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F091B7-85ED-4DDE-B3C5-03EE5B7CD321}" type="datetime1">
              <a:rPr lang="zh-CN" altLang="en-US" sz="1800" smtClean="0"/>
              <a:pPr/>
              <a:t>2023/5/9</a:t>
            </a:fld>
            <a:endParaRPr lang="en-US" altLang="zh-CN" sz="1000"/>
          </a:p>
        </p:txBody>
      </p:sp>
      <p:sp>
        <p:nvSpPr>
          <p:cNvPr id="2374658" name="Rectangle 2">
            <a:extLst>
              <a:ext uri="{FF2B5EF4-FFF2-40B4-BE49-F238E27FC236}">
                <a16:creationId xmlns:a16="http://schemas.microsoft.com/office/drawing/2014/main" id="{3E16E020-9E5B-413F-8F32-BF152DA4C1FC}"/>
              </a:ext>
            </a:extLst>
          </p:cNvPr>
          <p:cNvSpPr>
            <a:spLocks noGrp="1" noChangeArrowheads="1"/>
          </p:cNvSpPr>
          <p:nvPr>
            <p:ph type="title"/>
          </p:nvPr>
        </p:nvSpPr>
        <p:spPr/>
        <p:txBody>
          <a:bodyPr/>
          <a:lstStyle/>
          <a:p>
            <a:pPr>
              <a:defRPr/>
            </a:pPr>
            <a:r>
              <a:rPr lang="zh-CN" altLang="en-US" sz="4700"/>
              <a:t>第</a:t>
            </a:r>
            <a:r>
              <a:rPr lang="en-US" altLang="zh-CN" sz="4700"/>
              <a:t>9</a:t>
            </a:r>
            <a:r>
              <a:rPr lang="zh-CN" altLang="en-US" sz="4700"/>
              <a:t>章 </a:t>
            </a:r>
            <a:r>
              <a:rPr lang="zh-CN" altLang="en-US">
                <a:latin typeface="宋体" pitchFamily="2" charset="-122"/>
              </a:rPr>
              <a:t>并发控制</a:t>
            </a:r>
          </a:p>
        </p:txBody>
      </p:sp>
      <p:sp>
        <p:nvSpPr>
          <p:cNvPr id="82949" name="Rectangle 3">
            <a:extLst>
              <a:ext uri="{FF2B5EF4-FFF2-40B4-BE49-F238E27FC236}">
                <a16:creationId xmlns:a16="http://schemas.microsoft.com/office/drawing/2014/main" id="{B176D645-485B-428B-BAC6-45B96581AC1D}"/>
              </a:ext>
            </a:extLst>
          </p:cNvPr>
          <p:cNvSpPr>
            <a:spLocks noGrp="1" noChangeArrowheads="1"/>
          </p:cNvSpPr>
          <p:nvPr>
            <p:ph type="body" idx="1"/>
          </p:nvPr>
        </p:nvSpPr>
        <p:spPr>
          <a:xfrm>
            <a:off x="650875" y="1143000"/>
            <a:ext cx="8820150" cy="3200400"/>
          </a:xfrm>
        </p:spPr>
        <p:txBody>
          <a:bodyPr/>
          <a:lstStyle/>
          <a:p>
            <a:pPr marL="342900" indent="-342900" defTabSz="914400">
              <a:lnSpc>
                <a:spcPct val="125000"/>
              </a:lnSpc>
              <a:spcBef>
                <a:spcPct val="0"/>
              </a:spcBef>
            </a:pPr>
            <a:r>
              <a:rPr lang="en-US" altLang="zh-CN"/>
              <a:t>9.1	并发事务运行存在的异常问题</a:t>
            </a:r>
          </a:p>
          <a:p>
            <a:pPr marL="342900" indent="-342900" defTabSz="914400">
              <a:lnSpc>
                <a:spcPct val="125000"/>
              </a:lnSpc>
              <a:spcBef>
                <a:spcPct val="0"/>
              </a:spcBef>
            </a:pPr>
            <a:r>
              <a:rPr lang="en-US" altLang="zh-CN"/>
              <a:t>9.2	并发调度的可串行性</a:t>
            </a:r>
          </a:p>
          <a:p>
            <a:pPr marL="342900" indent="-342900" defTabSz="914400">
              <a:lnSpc>
                <a:spcPct val="125000"/>
              </a:lnSpc>
              <a:spcBef>
                <a:spcPct val="0"/>
              </a:spcBef>
            </a:pPr>
            <a:r>
              <a:rPr lang="en-US" altLang="zh-CN"/>
              <a:t>9.3	基于封锁的并发控制技术</a:t>
            </a:r>
          </a:p>
          <a:p>
            <a:pPr marL="342900" indent="-342900" defTabSz="914400">
              <a:lnSpc>
                <a:spcPct val="125000"/>
              </a:lnSpc>
              <a:spcBef>
                <a:spcPct val="0"/>
              </a:spcBef>
            </a:pPr>
            <a:r>
              <a:rPr lang="en-US" altLang="zh-CN"/>
              <a:t>9.4	多粒度封锁</a:t>
            </a:r>
          </a:p>
          <a:p>
            <a:pPr marL="342900" indent="-342900" defTabSz="914400">
              <a:lnSpc>
                <a:spcPct val="125000"/>
              </a:lnSpc>
              <a:spcBef>
                <a:spcPct val="0"/>
              </a:spcBef>
            </a:pPr>
            <a:r>
              <a:rPr lang="en-US" altLang="zh-CN">
                <a:solidFill>
                  <a:srgbClr val="0000FF"/>
                </a:solidFill>
              </a:rPr>
              <a:t>9.8	SQL Server中的并发控制</a:t>
            </a:r>
          </a:p>
          <a:p>
            <a:pPr marL="342900" indent="-342900" defTabSz="914400">
              <a:lnSpc>
                <a:spcPct val="125000"/>
              </a:lnSpc>
              <a:spcBef>
                <a:spcPct val="0"/>
              </a:spcBef>
            </a:pPr>
            <a:r>
              <a:rPr lang="en-US" altLang="zh-CN"/>
              <a:t>9.9	小结</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15432379-DB4B-4E44-89A0-C8EE2C00A54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C316B1-873D-4ACA-A4F6-96BD146AAAC1}" type="slidenum">
              <a:rPr lang="zh-CN" altLang="en-US" sz="2000"/>
              <a:pPr/>
              <a:t>71</a:t>
            </a:fld>
            <a:endParaRPr lang="en-US" altLang="zh-CN" sz="2000"/>
          </a:p>
        </p:txBody>
      </p:sp>
      <p:sp>
        <p:nvSpPr>
          <p:cNvPr id="83971" name="日期占位符 4">
            <a:extLst>
              <a:ext uri="{FF2B5EF4-FFF2-40B4-BE49-F238E27FC236}">
                <a16:creationId xmlns:a16="http://schemas.microsoft.com/office/drawing/2014/main" id="{398E24E0-2D16-4604-B2A7-B1AF89E69AE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9E8A83-3898-41C6-87F9-0EDAD001733F}" type="datetime1">
              <a:rPr lang="zh-CN" altLang="en-US" sz="1800" smtClean="0"/>
              <a:pPr/>
              <a:t>2023/5/9</a:t>
            </a:fld>
            <a:endParaRPr lang="en-US" altLang="zh-CN" sz="1000"/>
          </a:p>
        </p:txBody>
      </p:sp>
      <p:sp>
        <p:nvSpPr>
          <p:cNvPr id="2378754" name="Rectangle 2">
            <a:extLst>
              <a:ext uri="{FF2B5EF4-FFF2-40B4-BE49-F238E27FC236}">
                <a16:creationId xmlns:a16="http://schemas.microsoft.com/office/drawing/2014/main" id="{7108336D-D51C-4082-A019-3592CCB83D35}"/>
              </a:ext>
            </a:extLst>
          </p:cNvPr>
          <p:cNvSpPr>
            <a:spLocks noGrp="1" noChangeArrowheads="1"/>
          </p:cNvSpPr>
          <p:nvPr>
            <p:ph type="title"/>
          </p:nvPr>
        </p:nvSpPr>
        <p:spPr/>
        <p:txBody>
          <a:bodyPr/>
          <a:lstStyle/>
          <a:p>
            <a:pPr>
              <a:defRPr/>
            </a:pPr>
            <a:r>
              <a:rPr lang="en-US" altLang="zh-CN"/>
              <a:t>9.8 SQL Server</a:t>
            </a:r>
            <a:r>
              <a:rPr lang="zh-CN" altLang="en-US"/>
              <a:t>中的并发控制</a:t>
            </a:r>
          </a:p>
        </p:txBody>
      </p:sp>
      <p:sp>
        <p:nvSpPr>
          <p:cNvPr id="83973" name="Rectangle 3">
            <a:extLst>
              <a:ext uri="{FF2B5EF4-FFF2-40B4-BE49-F238E27FC236}">
                <a16:creationId xmlns:a16="http://schemas.microsoft.com/office/drawing/2014/main" id="{E20281CF-C292-45F7-A8A8-099D67164FEF}"/>
              </a:ext>
            </a:extLst>
          </p:cNvPr>
          <p:cNvSpPr>
            <a:spLocks noGrp="1" noChangeArrowheads="1"/>
          </p:cNvSpPr>
          <p:nvPr>
            <p:ph type="body" idx="1"/>
          </p:nvPr>
        </p:nvSpPr>
        <p:spPr>
          <a:xfrm>
            <a:off x="650875" y="1143000"/>
            <a:ext cx="8820150" cy="5270500"/>
          </a:xfrm>
        </p:spPr>
        <p:txBody>
          <a:bodyPr/>
          <a:lstStyle/>
          <a:p>
            <a:r>
              <a:rPr lang="en-US" altLang="zh-CN"/>
              <a:t>SQL Server </a:t>
            </a:r>
            <a:r>
              <a:rPr lang="zh-CN" altLang="en-US"/>
              <a:t>支持事务处理以管理多个事务</a:t>
            </a:r>
          </a:p>
          <a:p>
            <a:pPr lvl="1"/>
            <a:r>
              <a:rPr lang="zh-CN" altLang="en-US"/>
              <a:t>事务在遇到 </a:t>
            </a:r>
            <a:r>
              <a:rPr lang="en-US" altLang="zh-CN"/>
              <a:t>COMMIT TRANSACTION </a:t>
            </a:r>
            <a:r>
              <a:rPr lang="zh-CN" altLang="en-US"/>
              <a:t>之前，不会对数据库造成永久性的改变。</a:t>
            </a:r>
          </a:p>
          <a:p>
            <a:pPr lvl="1"/>
            <a:r>
              <a:rPr lang="zh-CN" altLang="en-US"/>
              <a:t>事务在遇到 </a:t>
            </a:r>
            <a:r>
              <a:rPr lang="en-US" altLang="zh-CN"/>
              <a:t>ROLLBACK TRANSACTION </a:t>
            </a:r>
            <a:r>
              <a:rPr lang="zh-CN" altLang="en-US"/>
              <a:t>语句时，可以撤销它所作的改变</a:t>
            </a:r>
          </a:p>
          <a:p>
            <a:r>
              <a:rPr lang="en-US" altLang="zh-CN"/>
              <a:t>SQL Server </a:t>
            </a:r>
            <a:r>
              <a:rPr lang="zh-CN" altLang="en-US"/>
              <a:t>在事务执行期间动态设置和调整适当的锁定级别，也可以手动控制如何使用锁</a:t>
            </a:r>
          </a:p>
          <a:p>
            <a:r>
              <a:rPr lang="en-US" altLang="zh-CN"/>
              <a:t>SQL Server </a:t>
            </a:r>
            <a:r>
              <a:rPr lang="zh-CN" altLang="en-US"/>
              <a:t>中有两种事务</a:t>
            </a:r>
          </a:p>
          <a:p>
            <a:pPr lvl="1"/>
            <a:r>
              <a:rPr lang="zh-CN" altLang="en-US"/>
              <a:t>隐性事务</a:t>
            </a:r>
          </a:p>
          <a:p>
            <a:pPr lvl="1"/>
            <a:r>
              <a:rPr lang="zh-CN" altLang="en-US"/>
              <a:t>显式事务（或称为用户定义事务）</a:t>
            </a:r>
          </a:p>
          <a:p>
            <a:r>
              <a:rPr lang="zh-CN" altLang="en-US"/>
              <a:t>提交的事务不能撤销或回滚</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54774DF7-E582-40CC-81C9-27338782FE5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17F9E41-3353-4474-BC7E-C2CEB04A9F14}" type="slidenum">
              <a:rPr lang="zh-CN" altLang="en-US" sz="2000"/>
              <a:pPr/>
              <a:t>72</a:t>
            </a:fld>
            <a:endParaRPr lang="en-US" altLang="zh-CN" sz="2000"/>
          </a:p>
        </p:txBody>
      </p:sp>
      <p:sp>
        <p:nvSpPr>
          <p:cNvPr id="84995" name="日期占位符 4">
            <a:extLst>
              <a:ext uri="{FF2B5EF4-FFF2-40B4-BE49-F238E27FC236}">
                <a16:creationId xmlns:a16="http://schemas.microsoft.com/office/drawing/2014/main" id="{22F6702F-18D0-4EEC-97AE-CEAE28FD49D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2F57436-EE76-43AF-832E-5DFCF25E3A4C}" type="datetime1">
              <a:rPr lang="zh-CN" altLang="en-US" sz="1800" smtClean="0"/>
              <a:pPr/>
              <a:t>2023/5/9</a:t>
            </a:fld>
            <a:endParaRPr lang="en-US" altLang="zh-CN" sz="1000"/>
          </a:p>
        </p:txBody>
      </p:sp>
      <p:sp>
        <p:nvSpPr>
          <p:cNvPr id="2379778" name="Rectangle 2">
            <a:extLst>
              <a:ext uri="{FF2B5EF4-FFF2-40B4-BE49-F238E27FC236}">
                <a16:creationId xmlns:a16="http://schemas.microsoft.com/office/drawing/2014/main" id="{01932969-B9EA-4A67-9C35-917A1FB1CC7C}"/>
              </a:ext>
            </a:extLst>
          </p:cNvPr>
          <p:cNvSpPr>
            <a:spLocks noGrp="1" noChangeArrowheads="1"/>
          </p:cNvSpPr>
          <p:nvPr>
            <p:ph type="title"/>
          </p:nvPr>
        </p:nvSpPr>
        <p:spPr/>
        <p:txBody>
          <a:bodyPr/>
          <a:lstStyle/>
          <a:p>
            <a:pPr>
              <a:defRPr/>
            </a:pPr>
            <a:r>
              <a:rPr lang="zh-CN" altLang="en-US"/>
              <a:t>事务恢复和检查点</a:t>
            </a:r>
          </a:p>
        </p:txBody>
      </p:sp>
      <p:sp>
        <p:nvSpPr>
          <p:cNvPr id="84997" name="Rectangle 3">
            <a:extLst>
              <a:ext uri="{FF2B5EF4-FFF2-40B4-BE49-F238E27FC236}">
                <a16:creationId xmlns:a16="http://schemas.microsoft.com/office/drawing/2014/main" id="{B1AC14F9-9808-4D0C-A9B8-FBCA9AC86F33}"/>
              </a:ext>
            </a:extLst>
          </p:cNvPr>
          <p:cNvSpPr>
            <a:spLocks noGrp="1" noChangeArrowheads="1"/>
          </p:cNvSpPr>
          <p:nvPr>
            <p:ph type="body" idx="1"/>
          </p:nvPr>
        </p:nvSpPr>
        <p:spPr>
          <a:xfrm>
            <a:off x="650875" y="1143000"/>
            <a:ext cx="8820150" cy="4270375"/>
          </a:xfrm>
        </p:spPr>
        <p:txBody>
          <a:bodyPr/>
          <a:lstStyle/>
          <a:p>
            <a:pPr>
              <a:lnSpc>
                <a:spcPct val="100000"/>
              </a:lnSpc>
              <a:spcBef>
                <a:spcPct val="0"/>
              </a:spcBef>
            </a:pPr>
            <a:r>
              <a:rPr lang="zh-CN" altLang="en-US" dirty="0"/>
              <a:t>事务恢复</a:t>
            </a:r>
          </a:p>
          <a:p>
            <a:pPr lvl="1">
              <a:lnSpc>
                <a:spcPct val="100000"/>
              </a:lnSpc>
              <a:spcBef>
                <a:spcPct val="0"/>
              </a:spcBef>
            </a:pPr>
            <a:r>
              <a:rPr lang="en-US" altLang="zh-CN" dirty="0"/>
              <a:t>SQL Serve</a:t>
            </a:r>
            <a:r>
              <a:rPr lang="zh-CN" altLang="en-US" dirty="0"/>
              <a:t>可以在发生故障时利用日志自动恢复数据</a:t>
            </a:r>
          </a:p>
          <a:p>
            <a:pPr lvl="2">
              <a:lnSpc>
                <a:spcPct val="100000"/>
              </a:lnSpc>
              <a:spcBef>
                <a:spcPct val="0"/>
              </a:spcBef>
            </a:pPr>
            <a:r>
              <a:rPr lang="zh-CN" altLang="en-US" dirty="0"/>
              <a:t>使用事务日志重作所有已提交的事务，</a:t>
            </a:r>
          </a:p>
          <a:p>
            <a:pPr lvl="2">
              <a:lnSpc>
                <a:spcPct val="100000"/>
              </a:lnSpc>
              <a:spcBef>
                <a:spcPct val="0"/>
              </a:spcBef>
            </a:pPr>
            <a:r>
              <a:rPr lang="zh-CN" altLang="en-US" dirty="0"/>
              <a:t>回滚任何未提交的事务</a:t>
            </a:r>
          </a:p>
          <a:p>
            <a:pPr>
              <a:lnSpc>
                <a:spcPct val="100000"/>
              </a:lnSpc>
              <a:spcBef>
                <a:spcPct val="0"/>
              </a:spcBef>
            </a:pPr>
            <a:r>
              <a:rPr lang="zh-CN" altLang="en-US" dirty="0"/>
              <a:t>初始时，在数据缓存中和磁盘上的页是相同的</a:t>
            </a:r>
          </a:p>
          <a:p>
            <a:pPr lvl="1">
              <a:lnSpc>
                <a:spcPct val="100000"/>
              </a:lnSpc>
              <a:spcBef>
                <a:spcPct val="0"/>
              </a:spcBef>
            </a:pPr>
            <a:r>
              <a:rPr lang="zh-CN" altLang="en-US" dirty="0"/>
              <a:t>当事务提交时，改变数据缓存内的页</a:t>
            </a:r>
            <a:endParaRPr lang="en-US" altLang="zh-CN" dirty="0"/>
          </a:p>
          <a:p>
            <a:pPr lvl="1">
              <a:lnSpc>
                <a:spcPct val="100000"/>
              </a:lnSpc>
              <a:spcBef>
                <a:spcPct val="0"/>
              </a:spcBef>
            </a:pPr>
            <a:r>
              <a:rPr lang="zh-CN" altLang="en-US" dirty="0"/>
              <a:t>当缓存满时，    改变过的页写入磁盘</a:t>
            </a:r>
          </a:p>
          <a:p>
            <a:pPr lvl="1">
              <a:lnSpc>
                <a:spcPct val="100000"/>
              </a:lnSpc>
              <a:spcBef>
                <a:spcPct val="0"/>
              </a:spcBef>
            </a:pPr>
            <a:r>
              <a:rPr lang="zh-CN" altLang="en-US" dirty="0"/>
              <a:t>当到达检查点时，缓存写入磁盘。磁盘数据再次与缓存数据保持一致</a:t>
            </a:r>
          </a:p>
          <a:p>
            <a:pPr>
              <a:lnSpc>
                <a:spcPct val="100000"/>
              </a:lnSpc>
              <a:spcBef>
                <a:spcPct val="0"/>
              </a:spcBef>
            </a:pPr>
            <a:r>
              <a:rPr lang="zh-CN" altLang="en-US" dirty="0">
                <a:solidFill>
                  <a:srgbClr val="0000FF"/>
                </a:solidFill>
              </a:rPr>
              <a:t>事务提交后</a:t>
            </a:r>
            <a:r>
              <a:rPr lang="en-US" altLang="zh-CN" dirty="0">
                <a:solidFill>
                  <a:srgbClr val="0000FF"/>
                </a:solidFill>
              </a:rPr>
              <a:t>,</a:t>
            </a:r>
            <a:r>
              <a:rPr lang="zh-CN" altLang="en-US" dirty="0">
                <a:solidFill>
                  <a:srgbClr val="0000FF"/>
                </a:solidFill>
              </a:rPr>
              <a:t>对数据库的修改是否立即记录到磁盘上？</a:t>
            </a:r>
          </a:p>
        </p:txBody>
      </p:sp>
      <p:sp>
        <p:nvSpPr>
          <p:cNvPr id="2379780" name="Rectangle 4">
            <a:extLst>
              <a:ext uri="{FF2B5EF4-FFF2-40B4-BE49-F238E27FC236}">
                <a16:creationId xmlns:a16="http://schemas.microsoft.com/office/drawing/2014/main" id="{335C0347-8ED0-4407-AB4B-BE066A00C916}"/>
              </a:ext>
            </a:extLst>
          </p:cNvPr>
          <p:cNvSpPr>
            <a:spLocks noChangeArrowheads="1"/>
          </p:cNvSpPr>
          <p:nvPr/>
        </p:nvSpPr>
        <p:spPr bwMode="auto">
          <a:xfrm>
            <a:off x="631825" y="5589588"/>
            <a:ext cx="88201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lvl="1">
              <a:lnSpc>
                <a:spcPct val="80000"/>
              </a:lnSpc>
              <a:spcBef>
                <a:spcPct val="0"/>
              </a:spcBef>
            </a:pPr>
            <a:r>
              <a:rPr lang="zh-CN" altLang="en-US">
                <a:solidFill>
                  <a:srgbClr val="0000FF"/>
                </a:solidFill>
              </a:rPr>
              <a:t>不是。事务提交后，只改变数据缓存的内容，到达检查点时才写入磁盘；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79780"/>
                                        </p:tgtEl>
                                        <p:attrNameLst>
                                          <p:attrName>style.visibility</p:attrName>
                                        </p:attrNameLst>
                                      </p:cBhvr>
                                      <p:to>
                                        <p:strVal val="visible"/>
                                      </p:to>
                                    </p:set>
                                    <p:animEffect transition="in" filter="wipe(up)">
                                      <p:cBhvr>
                                        <p:cTn id="7" dur="1000"/>
                                        <p:tgtEl>
                                          <p:spTgt spid="237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97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577ABBBB-7195-4DD6-B6B8-9CCC65BF126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850E868-EE9B-4E7C-8FE9-CF3D63D104BB}" type="slidenum">
              <a:rPr lang="zh-CN" altLang="en-US" sz="2000"/>
              <a:pPr/>
              <a:t>73</a:t>
            </a:fld>
            <a:endParaRPr lang="en-US" altLang="zh-CN" sz="2000"/>
          </a:p>
        </p:txBody>
      </p:sp>
      <p:sp>
        <p:nvSpPr>
          <p:cNvPr id="86019" name="日期占位符 4">
            <a:extLst>
              <a:ext uri="{FF2B5EF4-FFF2-40B4-BE49-F238E27FC236}">
                <a16:creationId xmlns:a16="http://schemas.microsoft.com/office/drawing/2014/main" id="{5A8757FF-0C7A-4FB6-86DD-9C6CB539B93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37B494-46E4-4616-84C4-8671836B8B79}" type="datetime1">
              <a:rPr lang="zh-CN" altLang="en-US" sz="1800" smtClean="0"/>
              <a:pPr/>
              <a:t>2023/5/9</a:t>
            </a:fld>
            <a:endParaRPr lang="en-US" altLang="zh-CN" sz="1000"/>
          </a:p>
        </p:txBody>
      </p:sp>
      <p:sp>
        <p:nvSpPr>
          <p:cNvPr id="2382850" name="Rectangle 2">
            <a:extLst>
              <a:ext uri="{FF2B5EF4-FFF2-40B4-BE49-F238E27FC236}">
                <a16:creationId xmlns:a16="http://schemas.microsoft.com/office/drawing/2014/main" id="{CB9F1786-2EDE-458C-8281-BE6CEA2ED36A}"/>
              </a:ext>
            </a:extLst>
          </p:cNvPr>
          <p:cNvSpPr>
            <a:spLocks noGrp="1" noChangeArrowheads="1"/>
          </p:cNvSpPr>
          <p:nvPr>
            <p:ph type="title"/>
          </p:nvPr>
        </p:nvSpPr>
        <p:spPr/>
        <p:txBody>
          <a:bodyPr/>
          <a:lstStyle/>
          <a:p>
            <a:pPr>
              <a:defRPr/>
            </a:pPr>
            <a:r>
              <a:rPr lang="zh-CN" altLang="en-US"/>
              <a:t>事务恢复和检查点</a:t>
            </a:r>
          </a:p>
        </p:txBody>
      </p:sp>
      <p:sp>
        <p:nvSpPr>
          <p:cNvPr id="2382851" name="Rectangle 3">
            <a:extLst>
              <a:ext uri="{FF2B5EF4-FFF2-40B4-BE49-F238E27FC236}">
                <a16:creationId xmlns:a16="http://schemas.microsoft.com/office/drawing/2014/main" id="{403FDACD-AD04-4C6D-8259-727262C49210}"/>
              </a:ext>
            </a:extLst>
          </p:cNvPr>
          <p:cNvSpPr>
            <a:spLocks noGrp="1" noChangeArrowheads="1"/>
          </p:cNvSpPr>
          <p:nvPr>
            <p:ph type="body" idx="1"/>
          </p:nvPr>
        </p:nvSpPr>
        <p:spPr>
          <a:xfrm>
            <a:off x="488950" y="5084763"/>
            <a:ext cx="8820150" cy="1390650"/>
          </a:xfrm>
        </p:spPr>
        <p:txBody>
          <a:bodyPr/>
          <a:lstStyle/>
          <a:p>
            <a:pPr>
              <a:lnSpc>
                <a:spcPct val="95000"/>
              </a:lnSpc>
              <a:spcBef>
                <a:spcPct val="0"/>
              </a:spcBef>
            </a:pPr>
            <a:r>
              <a:rPr lang="zh-CN" altLang="en-US" sz="2400">
                <a:solidFill>
                  <a:srgbClr val="0000FF"/>
                </a:solidFill>
              </a:rPr>
              <a:t>为何对这五个事务分别采取这些动作？</a:t>
            </a:r>
          </a:p>
          <a:p>
            <a:pPr lvl="1">
              <a:lnSpc>
                <a:spcPct val="95000"/>
              </a:lnSpc>
              <a:spcBef>
                <a:spcPct val="0"/>
              </a:spcBef>
            </a:pPr>
            <a:r>
              <a:rPr lang="zh-CN" altLang="en-US" sz="2400">
                <a:solidFill>
                  <a:srgbClr val="0000FF"/>
                </a:solidFill>
              </a:rPr>
              <a:t>事务1在检查点之前已经提交了，所以已经反映在数据库中；</a:t>
            </a:r>
          </a:p>
          <a:p>
            <a:pPr lvl="1">
              <a:lnSpc>
                <a:spcPct val="95000"/>
              </a:lnSpc>
              <a:spcBef>
                <a:spcPct val="0"/>
              </a:spcBef>
            </a:pPr>
            <a:r>
              <a:rPr lang="zh-CN" altLang="en-US" sz="2400">
                <a:solidFill>
                  <a:srgbClr val="0000FF"/>
                </a:solidFill>
              </a:rPr>
              <a:t>事务2和4在检查点之后提交，所以它们必须从日志中重作；</a:t>
            </a:r>
          </a:p>
          <a:p>
            <a:pPr lvl="1">
              <a:lnSpc>
                <a:spcPct val="95000"/>
              </a:lnSpc>
              <a:spcBef>
                <a:spcPct val="0"/>
              </a:spcBef>
            </a:pPr>
            <a:r>
              <a:rPr lang="zh-CN" altLang="en-US" sz="2400">
                <a:solidFill>
                  <a:srgbClr val="0000FF"/>
                </a:solidFill>
              </a:rPr>
              <a:t>事务3和5尚未提交，所以 </a:t>
            </a:r>
            <a:r>
              <a:rPr lang="en-US" altLang="zh-CN" sz="2400">
                <a:solidFill>
                  <a:srgbClr val="0000FF"/>
                </a:solidFill>
              </a:rPr>
              <a:t>SQL Server </a:t>
            </a:r>
            <a:r>
              <a:rPr lang="zh-CN" altLang="en-US" sz="2400">
                <a:solidFill>
                  <a:srgbClr val="0000FF"/>
                </a:solidFill>
              </a:rPr>
              <a:t>回滚它们</a:t>
            </a:r>
          </a:p>
        </p:txBody>
      </p:sp>
      <p:sp>
        <p:nvSpPr>
          <p:cNvPr id="86022" name="Rectangle 32">
            <a:extLst>
              <a:ext uri="{FF2B5EF4-FFF2-40B4-BE49-F238E27FC236}">
                <a16:creationId xmlns:a16="http://schemas.microsoft.com/office/drawing/2014/main" id="{8203B22F-0EB7-43E7-90B3-3727D5995517}"/>
              </a:ext>
            </a:extLst>
          </p:cNvPr>
          <p:cNvSpPr>
            <a:spLocks noChangeArrowheads="1"/>
          </p:cNvSpPr>
          <p:nvPr/>
        </p:nvSpPr>
        <p:spPr bwMode="auto">
          <a:xfrm>
            <a:off x="560388" y="1506538"/>
            <a:ext cx="8642350" cy="3176587"/>
          </a:xfrm>
          <a:prstGeom prst="rect">
            <a:avLst/>
          </a:prstGeom>
          <a:solidFill>
            <a:srgbClr val="FFFFFF"/>
          </a:solidFill>
          <a:ln w="3175">
            <a:solidFill>
              <a:srgbClr val="919191"/>
            </a:solidFill>
            <a:miter lim="800000"/>
            <a:headEnd/>
            <a:tailEnd/>
          </a:ln>
          <a:effectLst>
            <a:outerShdw dist="107763"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3" name="Rectangle 33">
            <a:extLst>
              <a:ext uri="{FF2B5EF4-FFF2-40B4-BE49-F238E27FC236}">
                <a16:creationId xmlns:a16="http://schemas.microsoft.com/office/drawing/2014/main" id="{41D4FE51-32B3-40AE-9C41-7A40AF493C8A}"/>
              </a:ext>
            </a:extLst>
          </p:cNvPr>
          <p:cNvSpPr>
            <a:spLocks noChangeArrowheads="1"/>
          </p:cNvSpPr>
          <p:nvPr/>
        </p:nvSpPr>
        <p:spPr bwMode="auto">
          <a:xfrm>
            <a:off x="636588" y="2878138"/>
            <a:ext cx="8548687" cy="387350"/>
          </a:xfrm>
          <a:prstGeom prst="rect">
            <a:avLst/>
          </a:prstGeom>
          <a:gradFill rotWithShape="0">
            <a:gsLst>
              <a:gs pos="0">
                <a:srgbClr val="CCCC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4" name="Rectangle 34">
            <a:extLst>
              <a:ext uri="{FF2B5EF4-FFF2-40B4-BE49-F238E27FC236}">
                <a16:creationId xmlns:a16="http://schemas.microsoft.com/office/drawing/2014/main" id="{4EF352D8-0FD9-4F78-9B15-6657ECFE1F9D}"/>
              </a:ext>
            </a:extLst>
          </p:cNvPr>
          <p:cNvSpPr>
            <a:spLocks noChangeArrowheads="1"/>
          </p:cNvSpPr>
          <p:nvPr/>
        </p:nvSpPr>
        <p:spPr bwMode="auto">
          <a:xfrm>
            <a:off x="636588" y="2344738"/>
            <a:ext cx="8548687" cy="387350"/>
          </a:xfrm>
          <a:prstGeom prst="rect">
            <a:avLst/>
          </a:prstGeom>
          <a:gradFill rotWithShape="0">
            <a:gsLst>
              <a:gs pos="0">
                <a:srgbClr val="CCCC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5" name="Rectangle 35">
            <a:extLst>
              <a:ext uri="{FF2B5EF4-FFF2-40B4-BE49-F238E27FC236}">
                <a16:creationId xmlns:a16="http://schemas.microsoft.com/office/drawing/2014/main" id="{EC739849-2DDB-40ED-B255-FA174C0BD505}"/>
              </a:ext>
            </a:extLst>
          </p:cNvPr>
          <p:cNvSpPr>
            <a:spLocks noChangeArrowheads="1"/>
          </p:cNvSpPr>
          <p:nvPr/>
        </p:nvSpPr>
        <p:spPr bwMode="auto">
          <a:xfrm>
            <a:off x="636588" y="1811338"/>
            <a:ext cx="8548687" cy="387350"/>
          </a:xfrm>
          <a:prstGeom prst="rect">
            <a:avLst/>
          </a:prstGeom>
          <a:gradFill rotWithShape="0">
            <a:gsLst>
              <a:gs pos="0">
                <a:srgbClr val="CCCC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6" name="Rectangle 36">
            <a:extLst>
              <a:ext uri="{FF2B5EF4-FFF2-40B4-BE49-F238E27FC236}">
                <a16:creationId xmlns:a16="http://schemas.microsoft.com/office/drawing/2014/main" id="{71DA1AE9-468D-441C-B1CD-9D967CE26272}"/>
              </a:ext>
            </a:extLst>
          </p:cNvPr>
          <p:cNvSpPr>
            <a:spLocks noChangeArrowheads="1"/>
          </p:cNvSpPr>
          <p:nvPr/>
        </p:nvSpPr>
        <p:spPr bwMode="auto">
          <a:xfrm>
            <a:off x="636588" y="3411538"/>
            <a:ext cx="8548687" cy="387350"/>
          </a:xfrm>
          <a:prstGeom prst="rect">
            <a:avLst/>
          </a:prstGeom>
          <a:gradFill rotWithShape="0">
            <a:gsLst>
              <a:gs pos="0">
                <a:srgbClr val="CCCC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7" name="Rectangle 37">
            <a:extLst>
              <a:ext uri="{FF2B5EF4-FFF2-40B4-BE49-F238E27FC236}">
                <a16:creationId xmlns:a16="http://schemas.microsoft.com/office/drawing/2014/main" id="{4954DF6C-6333-42E6-8C4E-E1B59FED6782}"/>
              </a:ext>
            </a:extLst>
          </p:cNvPr>
          <p:cNvSpPr>
            <a:spLocks noChangeArrowheads="1"/>
          </p:cNvSpPr>
          <p:nvPr/>
        </p:nvSpPr>
        <p:spPr bwMode="auto">
          <a:xfrm>
            <a:off x="636588" y="3944938"/>
            <a:ext cx="8548687" cy="387350"/>
          </a:xfrm>
          <a:prstGeom prst="rect">
            <a:avLst/>
          </a:prstGeom>
          <a:gradFill rotWithShape="0">
            <a:gsLst>
              <a:gs pos="0">
                <a:srgbClr val="CCCCFF"/>
              </a:gs>
              <a:gs pos="100000">
                <a:srgbClr val="FFFFFF"/>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28" name="Text Box 38">
            <a:extLst>
              <a:ext uri="{FF2B5EF4-FFF2-40B4-BE49-F238E27FC236}">
                <a16:creationId xmlns:a16="http://schemas.microsoft.com/office/drawing/2014/main" id="{E9CF558F-C3BE-48D7-9697-FCAB7841B318}"/>
              </a:ext>
            </a:extLst>
          </p:cNvPr>
          <p:cNvSpPr txBox="1">
            <a:spLocks noChangeArrowheads="1"/>
          </p:cNvSpPr>
          <p:nvPr/>
        </p:nvSpPr>
        <p:spPr bwMode="auto">
          <a:xfrm>
            <a:off x="560388" y="1125538"/>
            <a:ext cx="3048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solidFill>
                  <a:srgbClr val="000000"/>
                </a:solidFill>
              </a:rPr>
              <a:t>事务恢复</a:t>
            </a:r>
          </a:p>
        </p:txBody>
      </p:sp>
      <p:sp>
        <p:nvSpPr>
          <p:cNvPr id="86029" name="Line 39">
            <a:extLst>
              <a:ext uri="{FF2B5EF4-FFF2-40B4-BE49-F238E27FC236}">
                <a16:creationId xmlns:a16="http://schemas.microsoft.com/office/drawing/2014/main" id="{45262E14-C723-49B8-98E3-292B1AA24AE7}"/>
              </a:ext>
            </a:extLst>
          </p:cNvPr>
          <p:cNvSpPr>
            <a:spLocks noChangeShapeType="1"/>
          </p:cNvSpPr>
          <p:nvPr/>
        </p:nvSpPr>
        <p:spPr bwMode="auto">
          <a:xfrm>
            <a:off x="865188" y="1658938"/>
            <a:ext cx="1587" cy="2867025"/>
          </a:xfrm>
          <a:prstGeom prst="line">
            <a:avLst/>
          </a:prstGeom>
          <a:noFill/>
          <a:ln w="762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0" name="Line 40">
            <a:extLst>
              <a:ext uri="{FF2B5EF4-FFF2-40B4-BE49-F238E27FC236}">
                <a16:creationId xmlns:a16="http://schemas.microsoft.com/office/drawing/2014/main" id="{54E150AD-04BF-40B0-BB00-3D0D2D4F4147}"/>
              </a:ext>
            </a:extLst>
          </p:cNvPr>
          <p:cNvSpPr>
            <a:spLocks noChangeShapeType="1"/>
          </p:cNvSpPr>
          <p:nvPr/>
        </p:nvSpPr>
        <p:spPr bwMode="auto">
          <a:xfrm>
            <a:off x="2998788" y="1658938"/>
            <a:ext cx="1587" cy="2867025"/>
          </a:xfrm>
          <a:prstGeom prst="line">
            <a:avLst/>
          </a:prstGeom>
          <a:noFill/>
          <a:ln w="762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1" name="Line 41">
            <a:extLst>
              <a:ext uri="{FF2B5EF4-FFF2-40B4-BE49-F238E27FC236}">
                <a16:creationId xmlns:a16="http://schemas.microsoft.com/office/drawing/2014/main" id="{47ECAF39-5BE8-47C5-902A-6B66AD36E179}"/>
              </a:ext>
            </a:extLst>
          </p:cNvPr>
          <p:cNvSpPr>
            <a:spLocks noChangeShapeType="1"/>
          </p:cNvSpPr>
          <p:nvPr/>
        </p:nvSpPr>
        <p:spPr bwMode="auto">
          <a:xfrm>
            <a:off x="6037263" y="1658938"/>
            <a:ext cx="1587" cy="2867025"/>
          </a:xfrm>
          <a:prstGeom prst="line">
            <a:avLst/>
          </a:prstGeom>
          <a:noFill/>
          <a:ln w="76200">
            <a:solidFill>
              <a:srgbClr val="B2B2B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82890" name="AutoShape 42">
            <a:extLst>
              <a:ext uri="{FF2B5EF4-FFF2-40B4-BE49-F238E27FC236}">
                <a16:creationId xmlns:a16="http://schemas.microsoft.com/office/drawing/2014/main" id="{C5A83838-1316-49A6-A576-CD958ECCBEBD}"/>
              </a:ext>
            </a:extLst>
          </p:cNvPr>
          <p:cNvSpPr>
            <a:spLocks noChangeArrowheads="1"/>
          </p:cNvSpPr>
          <p:nvPr/>
        </p:nvSpPr>
        <p:spPr bwMode="auto">
          <a:xfrm>
            <a:off x="1017588" y="1811338"/>
            <a:ext cx="1951037" cy="341312"/>
          </a:xfrm>
          <a:prstGeom prst="rightArrow">
            <a:avLst>
              <a:gd name="adj1" fmla="val 50000"/>
              <a:gd name="adj2" fmla="val 142907"/>
            </a:avLst>
          </a:prstGeom>
          <a:gradFill rotWithShape="0">
            <a:gsLst>
              <a:gs pos="0">
                <a:srgbClr val="DDE6F1"/>
              </a:gs>
              <a:gs pos="100000">
                <a:srgbClr val="8DACD0"/>
              </a:gs>
            </a:gsLst>
            <a:lin ang="0" scaled="1"/>
          </a:gradFill>
          <a:ln w="12700">
            <a:solidFill>
              <a:srgbClr val="8DACD0"/>
            </a:solidFill>
            <a:miter lim="800000"/>
            <a:headEnd/>
            <a:tailEnd/>
          </a:ln>
          <a:effectLst>
            <a:outerShdw dist="53882"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6033" name="Text Box 43">
            <a:extLst>
              <a:ext uri="{FF2B5EF4-FFF2-40B4-BE49-F238E27FC236}">
                <a16:creationId xmlns:a16="http://schemas.microsoft.com/office/drawing/2014/main" id="{3A12635B-C45F-41A1-815C-1F7FC1604B5E}"/>
              </a:ext>
            </a:extLst>
          </p:cNvPr>
          <p:cNvSpPr txBox="1">
            <a:spLocks noChangeArrowheads="1"/>
          </p:cNvSpPr>
          <p:nvPr/>
        </p:nvSpPr>
        <p:spPr bwMode="auto">
          <a:xfrm>
            <a:off x="6189663" y="1125538"/>
            <a:ext cx="220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a:solidFill>
                  <a:srgbClr val="000000"/>
                </a:solidFill>
              </a:rPr>
              <a:t>需要的动作</a:t>
            </a:r>
          </a:p>
        </p:txBody>
      </p:sp>
      <p:sp>
        <p:nvSpPr>
          <p:cNvPr id="2382892" name="Text Box 44">
            <a:extLst>
              <a:ext uri="{FF2B5EF4-FFF2-40B4-BE49-F238E27FC236}">
                <a16:creationId xmlns:a16="http://schemas.microsoft.com/office/drawing/2014/main" id="{CA729FB6-0378-439D-837E-E0C13EADB409}"/>
              </a:ext>
            </a:extLst>
          </p:cNvPr>
          <p:cNvSpPr txBox="1">
            <a:spLocks noChangeArrowheads="1"/>
          </p:cNvSpPr>
          <p:nvPr/>
        </p:nvSpPr>
        <p:spPr bwMode="auto">
          <a:xfrm>
            <a:off x="6799263" y="1887538"/>
            <a:ext cx="1301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pPr>
            <a:r>
              <a:rPr lang="zh-CN" altLang="en-US">
                <a:solidFill>
                  <a:srgbClr val="000000"/>
                </a:solidFill>
              </a:rPr>
              <a:t>无</a:t>
            </a:r>
          </a:p>
        </p:txBody>
      </p:sp>
      <p:sp>
        <p:nvSpPr>
          <p:cNvPr id="86035" name="Text Box 45">
            <a:extLst>
              <a:ext uri="{FF2B5EF4-FFF2-40B4-BE49-F238E27FC236}">
                <a16:creationId xmlns:a16="http://schemas.microsoft.com/office/drawing/2014/main" id="{25FDFB49-A914-4782-B06B-F89FB4B1915C}"/>
              </a:ext>
            </a:extLst>
          </p:cNvPr>
          <p:cNvSpPr txBox="1">
            <a:spLocks noChangeArrowheads="1"/>
          </p:cNvSpPr>
          <p:nvPr/>
        </p:nvSpPr>
        <p:spPr bwMode="auto">
          <a:xfrm>
            <a:off x="2497138" y="4581525"/>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rPr>
              <a:t>检查点</a:t>
            </a:r>
          </a:p>
        </p:txBody>
      </p:sp>
      <p:sp>
        <p:nvSpPr>
          <p:cNvPr id="86036" name="Text Box 46">
            <a:extLst>
              <a:ext uri="{FF2B5EF4-FFF2-40B4-BE49-F238E27FC236}">
                <a16:creationId xmlns:a16="http://schemas.microsoft.com/office/drawing/2014/main" id="{3FF2F08B-E6E6-457E-A7E2-7529EBF53D79}"/>
              </a:ext>
            </a:extLst>
          </p:cNvPr>
          <p:cNvSpPr txBox="1">
            <a:spLocks noChangeArrowheads="1"/>
          </p:cNvSpPr>
          <p:nvPr/>
        </p:nvSpPr>
        <p:spPr bwMode="auto">
          <a:xfrm>
            <a:off x="5314950" y="4619625"/>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00"/>
                </a:solidFill>
              </a:rPr>
              <a:t>系统故障</a:t>
            </a:r>
          </a:p>
        </p:txBody>
      </p:sp>
      <p:sp>
        <p:nvSpPr>
          <p:cNvPr id="2382895" name="AutoShape 47">
            <a:extLst>
              <a:ext uri="{FF2B5EF4-FFF2-40B4-BE49-F238E27FC236}">
                <a16:creationId xmlns:a16="http://schemas.microsoft.com/office/drawing/2014/main" id="{C99E1413-3469-422A-AEE6-BA2942DCB51F}"/>
              </a:ext>
            </a:extLst>
          </p:cNvPr>
          <p:cNvSpPr>
            <a:spLocks noChangeArrowheads="1"/>
          </p:cNvSpPr>
          <p:nvPr/>
        </p:nvSpPr>
        <p:spPr bwMode="auto">
          <a:xfrm>
            <a:off x="2160588" y="2344738"/>
            <a:ext cx="1951037" cy="341312"/>
          </a:xfrm>
          <a:prstGeom prst="rightArrow">
            <a:avLst>
              <a:gd name="adj1" fmla="val 50000"/>
              <a:gd name="adj2" fmla="val 142907"/>
            </a:avLst>
          </a:prstGeom>
          <a:gradFill rotWithShape="0">
            <a:gsLst>
              <a:gs pos="0">
                <a:srgbClr val="DDE6F1"/>
              </a:gs>
              <a:gs pos="100000">
                <a:srgbClr val="8DACD0"/>
              </a:gs>
            </a:gsLst>
            <a:lin ang="0" scaled="1"/>
          </a:gradFill>
          <a:ln w="12700">
            <a:solidFill>
              <a:srgbClr val="8DACD0"/>
            </a:solidFill>
            <a:miter lim="800000"/>
            <a:headEnd/>
            <a:tailEnd/>
          </a:ln>
          <a:effectLst>
            <a:outerShdw dist="53882"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82896" name="AutoShape 48">
            <a:extLst>
              <a:ext uri="{FF2B5EF4-FFF2-40B4-BE49-F238E27FC236}">
                <a16:creationId xmlns:a16="http://schemas.microsoft.com/office/drawing/2014/main" id="{DC1A9FEC-1774-4923-8DB7-82FFD016BB8E}"/>
              </a:ext>
            </a:extLst>
          </p:cNvPr>
          <p:cNvSpPr>
            <a:spLocks noChangeArrowheads="1"/>
          </p:cNvSpPr>
          <p:nvPr/>
        </p:nvSpPr>
        <p:spPr bwMode="auto">
          <a:xfrm>
            <a:off x="2770188" y="2908300"/>
            <a:ext cx="3810000" cy="341313"/>
          </a:xfrm>
          <a:prstGeom prst="rightArrow">
            <a:avLst>
              <a:gd name="adj1" fmla="val 49759"/>
              <a:gd name="adj2" fmla="val 134884"/>
            </a:avLst>
          </a:prstGeom>
          <a:gradFill rotWithShape="0">
            <a:gsLst>
              <a:gs pos="0">
                <a:srgbClr val="DDE6F1"/>
              </a:gs>
              <a:gs pos="100000">
                <a:srgbClr val="8DACD0"/>
              </a:gs>
            </a:gsLst>
            <a:lin ang="0" scaled="1"/>
          </a:gradFill>
          <a:ln w="12700">
            <a:solidFill>
              <a:srgbClr val="8DACD0"/>
            </a:solidFill>
            <a:miter lim="800000"/>
            <a:headEnd/>
            <a:tailEnd/>
          </a:ln>
          <a:effectLst>
            <a:outerShdw dist="53882"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82897" name="AutoShape 49">
            <a:extLst>
              <a:ext uri="{FF2B5EF4-FFF2-40B4-BE49-F238E27FC236}">
                <a16:creationId xmlns:a16="http://schemas.microsoft.com/office/drawing/2014/main" id="{D25EF646-8883-405D-ABCA-A60F10C7A580}"/>
              </a:ext>
            </a:extLst>
          </p:cNvPr>
          <p:cNvSpPr>
            <a:spLocks noChangeArrowheads="1"/>
          </p:cNvSpPr>
          <p:nvPr/>
        </p:nvSpPr>
        <p:spPr bwMode="auto">
          <a:xfrm>
            <a:off x="3303588" y="3411538"/>
            <a:ext cx="1951037" cy="341312"/>
          </a:xfrm>
          <a:prstGeom prst="rightArrow">
            <a:avLst>
              <a:gd name="adj1" fmla="val 50000"/>
              <a:gd name="adj2" fmla="val 142907"/>
            </a:avLst>
          </a:prstGeom>
          <a:gradFill rotWithShape="0">
            <a:gsLst>
              <a:gs pos="0">
                <a:srgbClr val="DDE6F1"/>
              </a:gs>
              <a:gs pos="100000">
                <a:srgbClr val="8DACD0"/>
              </a:gs>
            </a:gsLst>
            <a:lin ang="0" scaled="1"/>
          </a:gradFill>
          <a:ln w="12700">
            <a:solidFill>
              <a:srgbClr val="8DACD0"/>
            </a:solidFill>
            <a:miter lim="800000"/>
            <a:headEnd/>
            <a:tailEnd/>
          </a:ln>
          <a:effectLst>
            <a:outerShdw dist="53882"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82898" name="AutoShape 50">
            <a:extLst>
              <a:ext uri="{FF2B5EF4-FFF2-40B4-BE49-F238E27FC236}">
                <a16:creationId xmlns:a16="http://schemas.microsoft.com/office/drawing/2014/main" id="{39D97723-26AA-4280-877A-09D314C91651}"/>
              </a:ext>
            </a:extLst>
          </p:cNvPr>
          <p:cNvSpPr>
            <a:spLocks noChangeArrowheads="1"/>
          </p:cNvSpPr>
          <p:nvPr/>
        </p:nvSpPr>
        <p:spPr bwMode="auto">
          <a:xfrm>
            <a:off x="3913188" y="3975100"/>
            <a:ext cx="2416175" cy="341313"/>
          </a:xfrm>
          <a:prstGeom prst="rightArrow">
            <a:avLst>
              <a:gd name="adj1" fmla="val 49759"/>
              <a:gd name="adj2" fmla="val 145219"/>
            </a:avLst>
          </a:prstGeom>
          <a:gradFill rotWithShape="0">
            <a:gsLst>
              <a:gs pos="0">
                <a:srgbClr val="DDE6F1"/>
              </a:gs>
              <a:gs pos="100000">
                <a:srgbClr val="8DACD0"/>
              </a:gs>
            </a:gsLst>
            <a:lin ang="0" scaled="1"/>
          </a:gradFill>
          <a:ln w="12700">
            <a:solidFill>
              <a:srgbClr val="8DACD0"/>
            </a:solidFill>
            <a:miter lim="800000"/>
            <a:headEnd/>
            <a:tailEnd/>
          </a:ln>
          <a:effectLst>
            <a:outerShdw dist="53882" dir="2700000" algn="ctr" rotWithShape="0">
              <a:srgbClr val="CECECE"/>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82899" name="Oval 51">
            <a:extLst>
              <a:ext uri="{FF2B5EF4-FFF2-40B4-BE49-F238E27FC236}">
                <a16:creationId xmlns:a16="http://schemas.microsoft.com/office/drawing/2014/main" id="{F954EE78-07C1-4B53-8E77-0D1B6ED27D68}"/>
              </a:ext>
            </a:extLst>
          </p:cNvPr>
          <p:cNvSpPr>
            <a:spLocks noChangeArrowheads="1"/>
          </p:cNvSpPr>
          <p:nvPr/>
        </p:nvSpPr>
        <p:spPr bwMode="auto">
          <a:xfrm>
            <a:off x="1627188" y="1811338"/>
            <a:ext cx="371475" cy="341312"/>
          </a:xfrm>
          <a:prstGeom prst="ellipse">
            <a:avLst/>
          </a:prstGeom>
          <a:gradFill rotWithShape="0">
            <a:gsLst>
              <a:gs pos="0">
                <a:srgbClr val="9900CC"/>
              </a:gs>
              <a:gs pos="100000">
                <a:srgbClr val="9900CC">
                  <a:gamma/>
                  <a:shade val="60784"/>
                  <a:invGamma/>
                </a:srgbClr>
              </a:gs>
            </a:gsLst>
            <a:path path="rect">
              <a:fillToRect r="100000" b="100000"/>
            </a:path>
          </a:gradFill>
          <a:ln w="12700">
            <a:solidFill>
              <a:srgbClr val="000000"/>
            </a:solidFill>
            <a:round/>
            <a:headEnd/>
            <a:tailEnd/>
          </a:ln>
          <a:effectLst/>
        </p:spPr>
        <p:txBody>
          <a:bodyPr wrap="none" lIns="90488" tIns="44450" rIns="90488" bIns="44450" anchor="ctr"/>
          <a:lstStyle/>
          <a:p>
            <a:pPr algn="ctr">
              <a:defRPr/>
            </a:pPr>
            <a:r>
              <a:rPr lang="zh-CN" altLang="en-US">
                <a:solidFill>
                  <a:srgbClr val="FFFFFF"/>
                </a:solidFill>
                <a:effectLst>
                  <a:outerShdw blurRad="38100" dist="38100" dir="2700000" algn="tl">
                    <a:srgbClr val="000000"/>
                  </a:outerShdw>
                </a:effectLst>
                <a:latin typeface="Arial" charset="0"/>
              </a:rPr>
              <a:t>1</a:t>
            </a:r>
          </a:p>
        </p:txBody>
      </p:sp>
      <p:sp>
        <p:nvSpPr>
          <p:cNvPr id="2382900" name="Oval 52">
            <a:extLst>
              <a:ext uri="{FF2B5EF4-FFF2-40B4-BE49-F238E27FC236}">
                <a16:creationId xmlns:a16="http://schemas.microsoft.com/office/drawing/2014/main" id="{725BE4E5-CC38-4020-8C7E-66D7F2380B0B}"/>
              </a:ext>
            </a:extLst>
          </p:cNvPr>
          <p:cNvSpPr>
            <a:spLocks noChangeArrowheads="1"/>
          </p:cNvSpPr>
          <p:nvPr/>
        </p:nvSpPr>
        <p:spPr bwMode="auto">
          <a:xfrm>
            <a:off x="2312988" y="2344738"/>
            <a:ext cx="371475" cy="341312"/>
          </a:xfrm>
          <a:prstGeom prst="ellipse">
            <a:avLst/>
          </a:prstGeom>
          <a:gradFill rotWithShape="0">
            <a:gsLst>
              <a:gs pos="0">
                <a:srgbClr val="9900CC"/>
              </a:gs>
              <a:gs pos="100000">
                <a:srgbClr val="9900CC">
                  <a:gamma/>
                  <a:shade val="60784"/>
                  <a:invGamma/>
                </a:srgbClr>
              </a:gs>
            </a:gsLst>
            <a:path path="rect">
              <a:fillToRect r="100000" b="100000"/>
            </a:path>
          </a:gradFill>
          <a:ln w="12700">
            <a:solidFill>
              <a:srgbClr val="000000"/>
            </a:solidFill>
            <a:round/>
            <a:headEnd/>
            <a:tailEnd/>
          </a:ln>
          <a:effectLst/>
        </p:spPr>
        <p:txBody>
          <a:bodyPr wrap="none" lIns="90488" tIns="44450" rIns="90488" bIns="44450" anchor="ctr"/>
          <a:lstStyle/>
          <a:p>
            <a:pPr algn="ctr">
              <a:defRPr/>
            </a:pPr>
            <a:r>
              <a:rPr lang="zh-CN" altLang="en-US">
                <a:solidFill>
                  <a:srgbClr val="FFFFFF"/>
                </a:solidFill>
                <a:effectLst>
                  <a:outerShdw blurRad="38100" dist="38100" dir="2700000" algn="tl">
                    <a:srgbClr val="000000"/>
                  </a:outerShdw>
                </a:effectLst>
                <a:latin typeface="Arial" charset="0"/>
              </a:rPr>
              <a:t>2</a:t>
            </a:r>
          </a:p>
        </p:txBody>
      </p:sp>
      <p:sp>
        <p:nvSpPr>
          <p:cNvPr id="2382901" name="Oval 53">
            <a:extLst>
              <a:ext uri="{FF2B5EF4-FFF2-40B4-BE49-F238E27FC236}">
                <a16:creationId xmlns:a16="http://schemas.microsoft.com/office/drawing/2014/main" id="{33B5F820-E594-432B-BAB0-1995438133AA}"/>
              </a:ext>
            </a:extLst>
          </p:cNvPr>
          <p:cNvSpPr>
            <a:spLocks noChangeArrowheads="1"/>
          </p:cNvSpPr>
          <p:nvPr/>
        </p:nvSpPr>
        <p:spPr bwMode="auto">
          <a:xfrm>
            <a:off x="3074988" y="2878138"/>
            <a:ext cx="371475" cy="341312"/>
          </a:xfrm>
          <a:prstGeom prst="ellipse">
            <a:avLst/>
          </a:prstGeom>
          <a:gradFill rotWithShape="0">
            <a:gsLst>
              <a:gs pos="0">
                <a:srgbClr val="9900CC"/>
              </a:gs>
              <a:gs pos="100000">
                <a:srgbClr val="9900CC">
                  <a:gamma/>
                  <a:shade val="60784"/>
                  <a:invGamma/>
                </a:srgbClr>
              </a:gs>
            </a:gsLst>
            <a:path path="rect">
              <a:fillToRect r="100000" b="100000"/>
            </a:path>
          </a:gradFill>
          <a:ln w="12700">
            <a:solidFill>
              <a:srgbClr val="000000"/>
            </a:solidFill>
            <a:round/>
            <a:headEnd/>
            <a:tailEnd/>
          </a:ln>
          <a:effectLst/>
        </p:spPr>
        <p:txBody>
          <a:bodyPr wrap="none" lIns="90488" tIns="44450" rIns="90488" bIns="44450" anchor="ctr"/>
          <a:lstStyle/>
          <a:p>
            <a:pPr algn="ctr">
              <a:defRPr/>
            </a:pPr>
            <a:r>
              <a:rPr lang="zh-CN" altLang="en-US">
                <a:solidFill>
                  <a:srgbClr val="FFFFFF"/>
                </a:solidFill>
                <a:effectLst>
                  <a:outerShdw blurRad="38100" dist="38100" dir="2700000" algn="tl">
                    <a:srgbClr val="000000"/>
                  </a:outerShdw>
                </a:effectLst>
                <a:latin typeface="Arial" charset="0"/>
              </a:rPr>
              <a:t>3</a:t>
            </a:r>
          </a:p>
        </p:txBody>
      </p:sp>
      <p:sp>
        <p:nvSpPr>
          <p:cNvPr id="2382902" name="Oval 54">
            <a:extLst>
              <a:ext uri="{FF2B5EF4-FFF2-40B4-BE49-F238E27FC236}">
                <a16:creationId xmlns:a16="http://schemas.microsoft.com/office/drawing/2014/main" id="{59320D80-D56A-43B0-9FC1-A6CCFE1DDA51}"/>
              </a:ext>
            </a:extLst>
          </p:cNvPr>
          <p:cNvSpPr>
            <a:spLocks noChangeArrowheads="1"/>
          </p:cNvSpPr>
          <p:nvPr/>
        </p:nvSpPr>
        <p:spPr bwMode="auto">
          <a:xfrm>
            <a:off x="3684588" y="3411538"/>
            <a:ext cx="371475" cy="341312"/>
          </a:xfrm>
          <a:prstGeom prst="ellipse">
            <a:avLst/>
          </a:prstGeom>
          <a:gradFill rotWithShape="0">
            <a:gsLst>
              <a:gs pos="0">
                <a:srgbClr val="9900CC"/>
              </a:gs>
              <a:gs pos="100000">
                <a:srgbClr val="9900CC">
                  <a:gamma/>
                  <a:shade val="60784"/>
                  <a:invGamma/>
                </a:srgbClr>
              </a:gs>
            </a:gsLst>
            <a:path path="rect">
              <a:fillToRect r="100000" b="100000"/>
            </a:path>
          </a:gradFill>
          <a:ln w="12700">
            <a:solidFill>
              <a:srgbClr val="000000"/>
            </a:solidFill>
            <a:round/>
            <a:headEnd/>
            <a:tailEnd/>
          </a:ln>
          <a:effectLst/>
        </p:spPr>
        <p:txBody>
          <a:bodyPr wrap="none" lIns="90488" tIns="44450" rIns="90488" bIns="44450" anchor="ctr"/>
          <a:lstStyle/>
          <a:p>
            <a:pPr algn="ctr">
              <a:defRPr/>
            </a:pPr>
            <a:r>
              <a:rPr lang="zh-CN" altLang="en-US">
                <a:solidFill>
                  <a:srgbClr val="FFFFFF"/>
                </a:solidFill>
                <a:effectLst>
                  <a:outerShdw blurRad="38100" dist="38100" dir="2700000" algn="tl">
                    <a:srgbClr val="000000"/>
                  </a:outerShdw>
                </a:effectLst>
                <a:latin typeface="Arial" charset="0"/>
              </a:rPr>
              <a:t>4</a:t>
            </a:r>
          </a:p>
        </p:txBody>
      </p:sp>
      <p:sp>
        <p:nvSpPr>
          <p:cNvPr id="2382903" name="Oval 55">
            <a:extLst>
              <a:ext uri="{FF2B5EF4-FFF2-40B4-BE49-F238E27FC236}">
                <a16:creationId xmlns:a16="http://schemas.microsoft.com/office/drawing/2014/main" id="{6D9110B4-F09D-4452-AC0F-434E996A2F06}"/>
              </a:ext>
            </a:extLst>
          </p:cNvPr>
          <p:cNvSpPr>
            <a:spLocks noChangeArrowheads="1"/>
          </p:cNvSpPr>
          <p:nvPr/>
        </p:nvSpPr>
        <p:spPr bwMode="auto">
          <a:xfrm>
            <a:off x="4294188" y="3944938"/>
            <a:ext cx="371475" cy="341312"/>
          </a:xfrm>
          <a:prstGeom prst="ellipse">
            <a:avLst/>
          </a:prstGeom>
          <a:gradFill rotWithShape="0">
            <a:gsLst>
              <a:gs pos="0">
                <a:srgbClr val="9900CC"/>
              </a:gs>
              <a:gs pos="100000">
                <a:srgbClr val="9900CC">
                  <a:gamma/>
                  <a:shade val="60784"/>
                  <a:invGamma/>
                </a:srgbClr>
              </a:gs>
            </a:gsLst>
            <a:path path="rect">
              <a:fillToRect r="100000" b="100000"/>
            </a:path>
          </a:gradFill>
          <a:ln w="12700">
            <a:solidFill>
              <a:srgbClr val="000000"/>
            </a:solidFill>
            <a:round/>
            <a:headEnd/>
            <a:tailEnd/>
          </a:ln>
          <a:effectLst/>
        </p:spPr>
        <p:txBody>
          <a:bodyPr wrap="none" lIns="90488" tIns="44450" rIns="90488" bIns="44450" anchor="ctr"/>
          <a:lstStyle/>
          <a:p>
            <a:pPr algn="ctr">
              <a:defRPr/>
            </a:pPr>
            <a:r>
              <a:rPr lang="zh-CN" altLang="en-US">
                <a:solidFill>
                  <a:srgbClr val="FFFFFF"/>
                </a:solidFill>
                <a:effectLst>
                  <a:outerShdw blurRad="38100" dist="38100" dir="2700000" algn="tl">
                    <a:srgbClr val="000000"/>
                  </a:outerShdw>
                </a:effectLst>
                <a:latin typeface="Arial" charset="0"/>
              </a:rPr>
              <a:t>5</a:t>
            </a:r>
          </a:p>
        </p:txBody>
      </p:sp>
      <p:sp>
        <p:nvSpPr>
          <p:cNvPr id="2382904" name="Text Box 56">
            <a:extLst>
              <a:ext uri="{FF2B5EF4-FFF2-40B4-BE49-F238E27FC236}">
                <a16:creationId xmlns:a16="http://schemas.microsoft.com/office/drawing/2014/main" id="{F778BDF5-749C-4134-999C-D8C23C8A1D63}"/>
              </a:ext>
            </a:extLst>
          </p:cNvPr>
          <p:cNvSpPr txBox="1">
            <a:spLocks noChangeArrowheads="1"/>
          </p:cNvSpPr>
          <p:nvPr/>
        </p:nvSpPr>
        <p:spPr bwMode="auto">
          <a:xfrm>
            <a:off x="6799263" y="2420938"/>
            <a:ext cx="195103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pPr>
            <a:r>
              <a:rPr lang="zh-CN" altLang="en-US"/>
              <a:t>重作</a:t>
            </a:r>
          </a:p>
        </p:txBody>
      </p:sp>
      <p:sp>
        <p:nvSpPr>
          <p:cNvPr id="2382905" name="Text Box 57">
            <a:extLst>
              <a:ext uri="{FF2B5EF4-FFF2-40B4-BE49-F238E27FC236}">
                <a16:creationId xmlns:a16="http://schemas.microsoft.com/office/drawing/2014/main" id="{FD90F972-5A1A-47B8-BFB5-0F9754543167}"/>
              </a:ext>
            </a:extLst>
          </p:cNvPr>
          <p:cNvSpPr txBox="1">
            <a:spLocks noChangeArrowheads="1"/>
          </p:cNvSpPr>
          <p:nvPr/>
        </p:nvSpPr>
        <p:spPr bwMode="auto">
          <a:xfrm>
            <a:off x="6799263" y="2954338"/>
            <a:ext cx="195103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pPr>
            <a:r>
              <a:rPr lang="zh-CN" altLang="en-US">
                <a:solidFill>
                  <a:srgbClr val="000000"/>
                </a:solidFill>
              </a:rPr>
              <a:t>回滚</a:t>
            </a:r>
          </a:p>
        </p:txBody>
      </p:sp>
      <p:sp>
        <p:nvSpPr>
          <p:cNvPr id="2382906" name="Text Box 58">
            <a:extLst>
              <a:ext uri="{FF2B5EF4-FFF2-40B4-BE49-F238E27FC236}">
                <a16:creationId xmlns:a16="http://schemas.microsoft.com/office/drawing/2014/main" id="{7072CEDD-80CB-43A2-A416-67169E51486C}"/>
              </a:ext>
            </a:extLst>
          </p:cNvPr>
          <p:cNvSpPr txBox="1">
            <a:spLocks noChangeArrowheads="1"/>
          </p:cNvSpPr>
          <p:nvPr/>
        </p:nvSpPr>
        <p:spPr bwMode="auto">
          <a:xfrm>
            <a:off x="6799263" y="3487738"/>
            <a:ext cx="20447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pPr>
            <a:r>
              <a:rPr lang="zh-CN" altLang="en-US"/>
              <a:t>重作</a:t>
            </a:r>
          </a:p>
        </p:txBody>
      </p:sp>
      <p:sp>
        <p:nvSpPr>
          <p:cNvPr id="2382907" name="Text Box 59">
            <a:extLst>
              <a:ext uri="{FF2B5EF4-FFF2-40B4-BE49-F238E27FC236}">
                <a16:creationId xmlns:a16="http://schemas.microsoft.com/office/drawing/2014/main" id="{0239ACFD-9AE9-4443-88F6-1A84FFDEA488}"/>
              </a:ext>
            </a:extLst>
          </p:cNvPr>
          <p:cNvSpPr txBox="1">
            <a:spLocks noChangeArrowheads="1"/>
          </p:cNvSpPr>
          <p:nvPr/>
        </p:nvSpPr>
        <p:spPr bwMode="auto">
          <a:xfrm>
            <a:off x="6799263" y="4021138"/>
            <a:ext cx="20447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pPr>
            <a:r>
              <a:rPr lang="zh-CN" altLang="en-US">
                <a:solidFill>
                  <a:srgbClr val="000000"/>
                </a:solidFill>
              </a:rPr>
              <a:t>回滚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382890"/>
                                        </p:tgtEl>
                                        <p:attrNameLst>
                                          <p:attrName>style.visibility</p:attrName>
                                        </p:attrNameLst>
                                      </p:cBhvr>
                                      <p:to>
                                        <p:strVal val="visible"/>
                                      </p:to>
                                    </p:set>
                                    <p:anim calcmode="lin" valueType="num">
                                      <p:cBhvr>
                                        <p:cTn id="7" dur="500" fill="hold"/>
                                        <p:tgtEl>
                                          <p:spTgt spid="2382890"/>
                                        </p:tgtEl>
                                        <p:attrNameLst>
                                          <p:attrName>ppt_x</p:attrName>
                                        </p:attrNameLst>
                                      </p:cBhvr>
                                      <p:tavLst>
                                        <p:tav tm="0">
                                          <p:val>
                                            <p:strVal val="#ppt_x-#ppt_w/2"/>
                                          </p:val>
                                        </p:tav>
                                        <p:tav tm="100000">
                                          <p:val>
                                            <p:strVal val="#ppt_x"/>
                                          </p:val>
                                        </p:tav>
                                      </p:tavLst>
                                    </p:anim>
                                    <p:anim calcmode="lin" valueType="num">
                                      <p:cBhvr>
                                        <p:cTn id="8" dur="500" fill="hold"/>
                                        <p:tgtEl>
                                          <p:spTgt spid="2382890"/>
                                        </p:tgtEl>
                                        <p:attrNameLst>
                                          <p:attrName>ppt_y</p:attrName>
                                        </p:attrNameLst>
                                      </p:cBhvr>
                                      <p:tavLst>
                                        <p:tav tm="0">
                                          <p:val>
                                            <p:strVal val="#ppt_y"/>
                                          </p:val>
                                        </p:tav>
                                        <p:tav tm="100000">
                                          <p:val>
                                            <p:strVal val="#ppt_y"/>
                                          </p:val>
                                        </p:tav>
                                      </p:tavLst>
                                    </p:anim>
                                    <p:anim calcmode="lin" valueType="num">
                                      <p:cBhvr>
                                        <p:cTn id="9" dur="500" fill="hold"/>
                                        <p:tgtEl>
                                          <p:spTgt spid="2382890"/>
                                        </p:tgtEl>
                                        <p:attrNameLst>
                                          <p:attrName>ppt_w</p:attrName>
                                        </p:attrNameLst>
                                      </p:cBhvr>
                                      <p:tavLst>
                                        <p:tav tm="0">
                                          <p:val>
                                            <p:fltVal val="0"/>
                                          </p:val>
                                        </p:tav>
                                        <p:tav tm="100000">
                                          <p:val>
                                            <p:strVal val="#ppt_w"/>
                                          </p:val>
                                        </p:tav>
                                      </p:tavLst>
                                    </p:anim>
                                    <p:anim calcmode="lin" valueType="num">
                                      <p:cBhvr>
                                        <p:cTn id="10" dur="500" fill="hold"/>
                                        <p:tgtEl>
                                          <p:spTgt spid="238289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382899"/>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2382892"/>
                                        </p:tgtEl>
                                        <p:attrNameLst>
                                          <p:attrName>style.visibility</p:attrName>
                                        </p:attrNameLst>
                                      </p:cBhvr>
                                      <p:to>
                                        <p:strVal val="visible"/>
                                      </p:to>
                                    </p:set>
                                  </p:childTnLst>
                                </p:cTn>
                              </p:par>
                            </p:childTnLst>
                          </p:cTn>
                        </p:par>
                        <p:par>
                          <p:cTn id="17" fill="hold" nodeType="afterGroup">
                            <p:stCondLst>
                              <p:cond delay="1500"/>
                            </p:stCondLst>
                            <p:childTnLst>
                              <p:par>
                                <p:cTn id="18" presetID="17" presetClass="entr" presetSubtype="8" fill="hold" grpId="0" nodeType="afterEffect">
                                  <p:stCondLst>
                                    <p:cond delay="0"/>
                                  </p:stCondLst>
                                  <p:childTnLst>
                                    <p:set>
                                      <p:cBhvr>
                                        <p:cTn id="19" dur="1" fill="hold">
                                          <p:stCondLst>
                                            <p:cond delay="0"/>
                                          </p:stCondLst>
                                        </p:cTn>
                                        <p:tgtEl>
                                          <p:spTgt spid="2382895"/>
                                        </p:tgtEl>
                                        <p:attrNameLst>
                                          <p:attrName>style.visibility</p:attrName>
                                        </p:attrNameLst>
                                      </p:cBhvr>
                                      <p:to>
                                        <p:strVal val="visible"/>
                                      </p:to>
                                    </p:set>
                                    <p:anim calcmode="lin" valueType="num">
                                      <p:cBhvr>
                                        <p:cTn id="20" dur="500" fill="hold"/>
                                        <p:tgtEl>
                                          <p:spTgt spid="2382895"/>
                                        </p:tgtEl>
                                        <p:attrNameLst>
                                          <p:attrName>ppt_x</p:attrName>
                                        </p:attrNameLst>
                                      </p:cBhvr>
                                      <p:tavLst>
                                        <p:tav tm="0">
                                          <p:val>
                                            <p:strVal val="#ppt_x-#ppt_w/2"/>
                                          </p:val>
                                        </p:tav>
                                        <p:tav tm="100000">
                                          <p:val>
                                            <p:strVal val="#ppt_x"/>
                                          </p:val>
                                        </p:tav>
                                      </p:tavLst>
                                    </p:anim>
                                    <p:anim calcmode="lin" valueType="num">
                                      <p:cBhvr>
                                        <p:cTn id="21" dur="500" fill="hold"/>
                                        <p:tgtEl>
                                          <p:spTgt spid="2382895"/>
                                        </p:tgtEl>
                                        <p:attrNameLst>
                                          <p:attrName>ppt_y</p:attrName>
                                        </p:attrNameLst>
                                      </p:cBhvr>
                                      <p:tavLst>
                                        <p:tav tm="0">
                                          <p:val>
                                            <p:strVal val="#ppt_y"/>
                                          </p:val>
                                        </p:tav>
                                        <p:tav tm="100000">
                                          <p:val>
                                            <p:strVal val="#ppt_y"/>
                                          </p:val>
                                        </p:tav>
                                      </p:tavLst>
                                    </p:anim>
                                    <p:anim calcmode="lin" valueType="num">
                                      <p:cBhvr>
                                        <p:cTn id="22" dur="500" fill="hold"/>
                                        <p:tgtEl>
                                          <p:spTgt spid="2382895"/>
                                        </p:tgtEl>
                                        <p:attrNameLst>
                                          <p:attrName>ppt_w</p:attrName>
                                        </p:attrNameLst>
                                      </p:cBhvr>
                                      <p:tavLst>
                                        <p:tav tm="0">
                                          <p:val>
                                            <p:fltVal val="0"/>
                                          </p:val>
                                        </p:tav>
                                        <p:tav tm="100000">
                                          <p:val>
                                            <p:strVal val="#ppt_w"/>
                                          </p:val>
                                        </p:tav>
                                      </p:tavLst>
                                    </p:anim>
                                    <p:anim calcmode="lin" valueType="num">
                                      <p:cBhvr>
                                        <p:cTn id="23" dur="500" fill="hold"/>
                                        <p:tgtEl>
                                          <p:spTgt spid="2382895"/>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2382900"/>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2382904"/>
                                        </p:tgtEl>
                                        <p:attrNameLst>
                                          <p:attrName>style.visibility</p:attrName>
                                        </p:attrNameLst>
                                      </p:cBhvr>
                                      <p:to>
                                        <p:strVal val="visible"/>
                                      </p:to>
                                    </p:set>
                                  </p:childTnLst>
                                </p:cTn>
                              </p:par>
                            </p:childTnLst>
                          </p:cTn>
                        </p:par>
                        <p:par>
                          <p:cTn id="30" fill="hold" nodeType="afterGroup">
                            <p:stCondLst>
                              <p:cond delay="3000"/>
                            </p:stCondLst>
                            <p:childTnLst>
                              <p:par>
                                <p:cTn id="31" presetID="17" presetClass="entr" presetSubtype="8" fill="hold" grpId="0" nodeType="afterEffect">
                                  <p:stCondLst>
                                    <p:cond delay="0"/>
                                  </p:stCondLst>
                                  <p:childTnLst>
                                    <p:set>
                                      <p:cBhvr>
                                        <p:cTn id="32" dur="1" fill="hold">
                                          <p:stCondLst>
                                            <p:cond delay="0"/>
                                          </p:stCondLst>
                                        </p:cTn>
                                        <p:tgtEl>
                                          <p:spTgt spid="2382896"/>
                                        </p:tgtEl>
                                        <p:attrNameLst>
                                          <p:attrName>style.visibility</p:attrName>
                                        </p:attrNameLst>
                                      </p:cBhvr>
                                      <p:to>
                                        <p:strVal val="visible"/>
                                      </p:to>
                                    </p:set>
                                    <p:anim calcmode="lin" valueType="num">
                                      <p:cBhvr>
                                        <p:cTn id="33" dur="500" fill="hold"/>
                                        <p:tgtEl>
                                          <p:spTgt spid="2382896"/>
                                        </p:tgtEl>
                                        <p:attrNameLst>
                                          <p:attrName>ppt_x</p:attrName>
                                        </p:attrNameLst>
                                      </p:cBhvr>
                                      <p:tavLst>
                                        <p:tav tm="0">
                                          <p:val>
                                            <p:strVal val="#ppt_x-#ppt_w/2"/>
                                          </p:val>
                                        </p:tav>
                                        <p:tav tm="100000">
                                          <p:val>
                                            <p:strVal val="#ppt_x"/>
                                          </p:val>
                                        </p:tav>
                                      </p:tavLst>
                                    </p:anim>
                                    <p:anim calcmode="lin" valueType="num">
                                      <p:cBhvr>
                                        <p:cTn id="34" dur="500" fill="hold"/>
                                        <p:tgtEl>
                                          <p:spTgt spid="2382896"/>
                                        </p:tgtEl>
                                        <p:attrNameLst>
                                          <p:attrName>ppt_y</p:attrName>
                                        </p:attrNameLst>
                                      </p:cBhvr>
                                      <p:tavLst>
                                        <p:tav tm="0">
                                          <p:val>
                                            <p:strVal val="#ppt_y"/>
                                          </p:val>
                                        </p:tav>
                                        <p:tav tm="100000">
                                          <p:val>
                                            <p:strVal val="#ppt_y"/>
                                          </p:val>
                                        </p:tav>
                                      </p:tavLst>
                                    </p:anim>
                                    <p:anim calcmode="lin" valueType="num">
                                      <p:cBhvr>
                                        <p:cTn id="35" dur="500" fill="hold"/>
                                        <p:tgtEl>
                                          <p:spTgt spid="2382896"/>
                                        </p:tgtEl>
                                        <p:attrNameLst>
                                          <p:attrName>ppt_w</p:attrName>
                                        </p:attrNameLst>
                                      </p:cBhvr>
                                      <p:tavLst>
                                        <p:tav tm="0">
                                          <p:val>
                                            <p:fltVal val="0"/>
                                          </p:val>
                                        </p:tav>
                                        <p:tav tm="100000">
                                          <p:val>
                                            <p:strVal val="#ppt_w"/>
                                          </p:val>
                                        </p:tav>
                                      </p:tavLst>
                                    </p:anim>
                                    <p:anim calcmode="lin" valueType="num">
                                      <p:cBhvr>
                                        <p:cTn id="36" dur="500" fill="hold"/>
                                        <p:tgtEl>
                                          <p:spTgt spid="2382896"/>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3500"/>
                            </p:stCondLst>
                            <p:childTnLst>
                              <p:par>
                                <p:cTn id="38" presetID="1" presetClass="entr" presetSubtype="0" fill="hold" grpId="0" nodeType="afterEffect">
                                  <p:stCondLst>
                                    <p:cond delay="0"/>
                                  </p:stCondLst>
                                  <p:childTnLst>
                                    <p:set>
                                      <p:cBhvr>
                                        <p:cTn id="39" dur="1" fill="hold">
                                          <p:stCondLst>
                                            <p:cond delay="499"/>
                                          </p:stCondLst>
                                        </p:cTn>
                                        <p:tgtEl>
                                          <p:spTgt spid="2382901"/>
                                        </p:tgtEl>
                                        <p:attrNameLst>
                                          <p:attrName>style.visibility</p:attrName>
                                        </p:attrNameLst>
                                      </p:cBhvr>
                                      <p:to>
                                        <p:strVal val="visible"/>
                                      </p:to>
                                    </p:set>
                                  </p:childTnLst>
                                </p:cTn>
                              </p:par>
                            </p:childTnLst>
                          </p:cTn>
                        </p:par>
                        <p:par>
                          <p:cTn id="40" fill="hold" nodeType="afterGroup">
                            <p:stCondLst>
                              <p:cond delay="4000"/>
                            </p:stCondLst>
                            <p:childTnLst>
                              <p:par>
                                <p:cTn id="41" presetID="1" presetClass="entr" presetSubtype="0" fill="hold" grpId="0" nodeType="afterEffect">
                                  <p:stCondLst>
                                    <p:cond delay="0"/>
                                  </p:stCondLst>
                                  <p:childTnLst>
                                    <p:set>
                                      <p:cBhvr>
                                        <p:cTn id="42" dur="1" fill="hold">
                                          <p:stCondLst>
                                            <p:cond delay="499"/>
                                          </p:stCondLst>
                                        </p:cTn>
                                        <p:tgtEl>
                                          <p:spTgt spid="2382905"/>
                                        </p:tgtEl>
                                        <p:attrNameLst>
                                          <p:attrName>style.visibility</p:attrName>
                                        </p:attrNameLst>
                                      </p:cBhvr>
                                      <p:to>
                                        <p:strVal val="visible"/>
                                      </p:to>
                                    </p:set>
                                  </p:childTnLst>
                                </p:cTn>
                              </p:par>
                            </p:childTnLst>
                          </p:cTn>
                        </p:par>
                        <p:par>
                          <p:cTn id="43" fill="hold" nodeType="afterGroup">
                            <p:stCondLst>
                              <p:cond delay="4500"/>
                            </p:stCondLst>
                            <p:childTnLst>
                              <p:par>
                                <p:cTn id="44" presetID="17" presetClass="entr" presetSubtype="8" fill="hold" grpId="0" nodeType="afterEffect">
                                  <p:stCondLst>
                                    <p:cond delay="0"/>
                                  </p:stCondLst>
                                  <p:childTnLst>
                                    <p:set>
                                      <p:cBhvr>
                                        <p:cTn id="45" dur="1" fill="hold">
                                          <p:stCondLst>
                                            <p:cond delay="0"/>
                                          </p:stCondLst>
                                        </p:cTn>
                                        <p:tgtEl>
                                          <p:spTgt spid="2382897"/>
                                        </p:tgtEl>
                                        <p:attrNameLst>
                                          <p:attrName>style.visibility</p:attrName>
                                        </p:attrNameLst>
                                      </p:cBhvr>
                                      <p:to>
                                        <p:strVal val="visible"/>
                                      </p:to>
                                    </p:set>
                                    <p:anim calcmode="lin" valueType="num">
                                      <p:cBhvr>
                                        <p:cTn id="46" dur="500" fill="hold"/>
                                        <p:tgtEl>
                                          <p:spTgt spid="2382897"/>
                                        </p:tgtEl>
                                        <p:attrNameLst>
                                          <p:attrName>ppt_x</p:attrName>
                                        </p:attrNameLst>
                                      </p:cBhvr>
                                      <p:tavLst>
                                        <p:tav tm="0">
                                          <p:val>
                                            <p:strVal val="#ppt_x-#ppt_w/2"/>
                                          </p:val>
                                        </p:tav>
                                        <p:tav tm="100000">
                                          <p:val>
                                            <p:strVal val="#ppt_x"/>
                                          </p:val>
                                        </p:tav>
                                      </p:tavLst>
                                    </p:anim>
                                    <p:anim calcmode="lin" valueType="num">
                                      <p:cBhvr>
                                        <p:cTn id="47" dur="500" fill="hold"/>
                                        <p:tgtEl>
                                          <p:spTgt spid="2382897"/>
                                        </p:tgtEl>
                                        <p:attrNameLst>
                                          <p:attrName>ppt_y</p:attrName>
                                        </p:attrNameLst>
                                      </p:cBhvr>
                                      <p:tavLst>
                                        <p:tav tm="0">
                                          <p:val>
                                            <p:strVal val="#ppt_y"/>
                                          </p:val>
                                        </p:tav>
                                        <p:tav tm="100000">
                                          <p:val>
                                            <p:strVal val="#ppt_y"/>
                                          </p:val>
                                        </p:tav>
                                      </p:tavLst>
                                    </p:anim>
                                    <p:anim calcmode="lin" valueType="num">
                                      <p:cBhvr>
                                        <p:cTn id="48" dur="500" fill="hold"/>
                                        <p:tgtEl>
                                          <p:spTgt spid="2382897"/>
                                        </p:tgtEl>
                                        <p:attrNameLst>
                                          <p:attrName>ppt_w</p:attrName>
                                        </p:attrNameLst>
                                      </p:cBhvr>
                                      <p:tavLst>
                                        <p:tav tm="0">
                                          <p:val>
                                            <p:fltVal val="0"/>
                                          </p:val>
                                        </p:tav>
                                        <p:tav tm="100000">
                                          <p:val>
                                            <p:strVal val="#ppt_w"/>
                                          </p:val>
                                        </p:tav>
                                      </p:tavLst>
                                    </p:anim>
                                    <p:anim calcmode="lin" valueType="num">
                                      <p:cBhvr>
                                        <p:cTn id="49" dur="500" fill="hold"/>
                                        <p:tgtEl>
                                          <p:spTgt spid="2382897"/>
                                        </p:tgtEl>
                                        <p:attrNameLst>
                                          <p:attrName>ppt_h</p:attrName>
                                        </p:attrNameLst>
                                      </p:cBhvr>
                                      <p:tavLst>
                                        <p:tav tm="0">
                                          <p:val>
                                            <p:strVal val="#ppt_h"/>
                                          </p:val>
                                        </p:tav>
                                        <p:tav tm="100000">
                                          <p:val>
                                            <p:strVal val="#ppt_h"/>
                                          </p:val>
                                        </p:tav>
                                      </p:tavLst>
                                    </p:anim>
                                  </p:childTnLst>
                                </p:cTn>
                              </p:par>
                            </p:childTnLst>
                          </p:cTn>
                        </p:par>
                        <p:par>
                          <p:cTn id="50" fill="hold" nodeType="afterGroup">
                            <p:stCondLst>
                              <p:cond delay="5000"/>
                            </p:stCondLst>
                            <p:childTnLst>
                              <p:par>
                                <p:cTn id="51" presetID="1" presetClass="entr" presetSubtype="0" fill="hold" grpId="0" nodeType="afterEffect">
                                  <p:stCondLst>
                                    <p:cond delay="0"/>
                                  </p:stCondLst>
                                  <p:childTnLst>
                                    <p:set>
                                      <p:cBhvr>
                                        <p:cTn id="52" dur="1" fill="hold">
                                          <p:stCondLst>
                                            <p:cond delay="499"/>
                                          </p:stCondLst>
                                        </p:cTn>
                                        <p:tgtEl>
                                          <p:spTgt spid="2382902"/>
                                        </p:tgtEl>
                                        <p:attrNameLst>
                                          <p:attrName>style.visibility</p:attrName>
                                        </p:attrNameLst>
                                      </p:cBhvr>
                                      <p:to>
                                        <p:strVal val="visible"/>
                                      </p:to>
                                    </p:set>
                                  </p:childTnLst>
                                </p:cTn>
                              </p:par>
                            </p:childTnLst>
                          </p:cTn>
                        </p:par>
                        <p:par>
                          <p:cTn id="53" fill="hold" nodeType="afterGroup">
                            <p:stCondLst>
                              <p:cond delay="5500"/>
                            </p:stCondLst>
                            <p:childTnLst>
                              <p:par>
                                <p:cTn id="54" presetID="1" presetClass="entr" presetSubtype="0" fill="hold" grpId="0" nodeType="afterEffect">
                                  <p:stCondLst>
                                    <p:cond delay="0"/>
                                  </p:stCondLst>
                                  <p:childTnLst>
                                    <p:set>
                                      <p:cBhvr>
                                        <p:cTn id="55" dur="1" fill="hold">
                                          <p:stCondLst>
                                            <p:cond delay="499"/>
                                          </p:stCondLst>
                                        </p:cTn>
                                        <p:tgtEl>
                                          <p:spTgt spid="2382906"/>
                                        </p:tgtEl>
                                        <p:attrNameLst>
                                          <p:attrName>style.visibility</p:attrName>
                                        </p:attrNameLst>
                                      </p:cBhvr>
                                      <p:to>
                                        <p:strVal val="visible"/>
                                      </p:to>
                                    </p:set>
                                  </p:childTnLst>
                                </p:cTn>
                              </p:par>
                            </p:childTnLst>
                          </p:cTn>
                        </p:par>
                        <p:par>
                          <p:cTn id="56" fill="hold" nodeType="afterGroup">
                            <p:stCondLst>
                              <p:cond delay="6000"/>
                            </p:stCondLst>
                            <p:childTnLst>
                              <p:par>
                                <p:cTn id="57" presetID="17" presetClass="entr" presetSubtype="8" fill="hold" grpId="0" nodeType="afterEffect">
                                  <p:stCondLst>
                                    <p:cond delay="0"/>
                                  </p:stCondLst>
                                  <p:childTnLst>
                                    <p:set>
                                      <p:cBhvr>
                                        <p:cTn id="58" dur="1" fill="hold">
                                          <p:stCondLst>
                                            <p:cond delay="0"/>
                                          </p:stCondLst>
                                        </p:cTn>
                                        <p:tgtEl>
                                          <p:spTgt spid="2382898"/>
                                        </p:tgtEl>
                                        <p:attrNameLst>
                                          <p:attrName>style.visibility</p:attrName>
                                        </p:attrNameLst>
                                      </p:cBhvr>
                                      <p:to>
                                        <p:strVal val="visible"/>
                                      </p:to>
                                    </p:set>
                                    <p:anim calcmode="lin" valueType="num">
                                      <p:cBhvr>
                                        <p:cTn id="59" dur="500" fill="hold"/>
                                        <p:tgtEl>
                                          <p:spTgt spid="2382898"/>
                                        </p:tgtEl>
                                        <p:attrNameLst>
                                          <p:attrName>ppt_x</p:attrName>
                                        </p:attrNameLst>
                                      </p:cBhvr>
                                      <p:tavLst>
                                        <p:tav tm="0">
                                          <p:val>
                                            <p:strVal val="#ppt_x-#ppt_w/2"/>
                                          </p:val>
                                        </p:tav>
                                        <p:tav tm="100000">
                                          <p:val>
                                            <p:strVal val="#ppt_x"/>
                                          </p:val>
                                        </p:tav>
                                      </p:tavLst>
                                    </p:anim>
                                    <p:anim calcmode="lin" valueType="num">
                                      <p:cBhvr>
                                        <p:cTn id="60" dur="500" fill="hold"/>
                                        <p:tgtEl>
                                          <p:spTgt spid="2382898"/>
                                        </p:tgtEl>
                                        <p:attrNameLst>
                                          <p:attrName>ppt_y</p:attrName>
                                        </p:attrNameLst>
                                      </p:cBhvr>
                                      <p:tavLst>
                                        <p:tav tm="0">
                                          <p:val>
                                            <p:strVal val="#ppt_y"/>
                                          </p:val>
                                        </p:tav>
                                        <p:tav tm="100000">
                                          <p:val>
                                            <p:strVal val="#ppt_y"/>
                                          </p:val>
                                        </p:tav>
                                      </p:tavLst>
                                    </p:anim>
                                    <p:anim calcmode="lin" valueType="num">
                                      <p:cBhvr>
                                        <p:cTn id="61" dur="500" fill="hold"/>
                                        <p:tgtEl>
                                          <p:spTgt spid="2382898"/>
                                        </p:tgtEl>
                                        <p:attrNameLst>
                                          <p:attrName>ppt_w</p:attrName>
                                        </p:attrNameLst>
                                      </p:cBhvr>
                                      <p:tavLst>
                                        <p:tav tm="0">
                                          <p:val>
                                            <p:fltVal val="0"/>
                                          </p:val>
                                        </p:tav>
                                        <p:tav tm="100000">
                                          <p:val>
                                            <p:strVal val="#ppt_w"/>
                                          </p:val>
                                        </p:tav>
                                      </p:tavLst>
                                    </p:anim>
                                    <p:anim calcmode="lin" valueType="num">
                                      <p:cBhvr>
                                        <p:cTn id="62" dur="500" fill="hold"/>
                                        <p:tgtEl>
                                          <p:spTgt spid="2382898"/>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6500"/>
                            </p:stCondLst>
                            <p:childTnLst>
                              <p:par>
                                <p:cTn id="64" presetID="1" presetClass="entr" presetSubtype="0" fill="hold" grpId="0" nodeType="afterEffect">
                                  <p:stCondLst>
                                    <p:cond delay="0"/>
                                  </p:stCondLst>
                                  <p:childTnLst>
                                    <p:set>
                                      <p:cBhvr>
                                        <p:cTn id="65" dur="1" fill="hold">
                                          <p:stCondLst>
                                            <p:cond delay="499"/>
                                          </p:stCondLst>
                                        </p:cTn>
                                        <p:tgtEl>
                                          <p:spTgt spid="2382903"/>
                                        </p:tgtEl>
                                        <p:attrNameLst>
                                          <p:attrName>style.visibility</p:attrName>
                                        </p:attrNameLst>
                                      </p:cBhvr>
                                      <p:to>
                                        <p:strVal val="visible"/>
                                      </p:to>
                                    </p:set>
                                  </p:childTnLst>
                                </p:cTn>
                              </p:par>
                            </p:childTnLst>
                          </p:cTn>
                        </p:par>
                        <p:par>
                          <p:cTn id="66" fill="hold" nodeType="afterGroup">
                            <p:stCondLst>
                              <p:cond delay="7000"/>
                            </p:stCondLst>
                            <p:childTnLst>
                              <p:par>
                                <p:cTn id="67" presetID="1" presetClass="entr" presetSubtype="0" fill="hold" grpId="0" nodeType="afterEffect">
                                  <p:stCondLst>
                                    <p:cond delay="0"/>
                                  </p:stCondLst>
                                  <p:childTnLst>
                                    <p:set>
                                      <p:cBhvr>
                                        <p:cTn id="68" dur="1" fill="hold">
                                          <p:stCondLst>
                                            <p:cond delay="499"/>
                                          </p:stCondLst>
                                        </p:cTn>
                                        <p:tgtEl>
                                          <p:spTgt spid="238290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382851">
                                            <p:txEl>
                                              <p:pRg st="0" end="0"/>
                                            </p:txEl>
                                          </p:spTgt>
                                        </p:tgtEl>
                                        <p:attrNameLst>
                                          <p:attrName>style.visibility</p:attrName>
                                        </p:attrNameLst>
                                      </p:cBhvr>
                                      <p:to>
                                        <p:strVal val="visible"/>
                                      </p:to>
                                    </p:set>
                                    <p:animEffect transition="in" filter="wipe(up)">
                                      <p:cBhvr>
                                        <p:cTn id="73" dur="1000"/>
                                        <p:tgtEl>
                                          <p:spTgt spid="2382851">
                                            <p:txEl>
                                              <p:pRg st="0" end="0"/>
                                            </p:txEl>
                                          </p:spTgt>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2382851">
                                            <p:txEl>
                                              <p:pRg st="1" end="1"/>
                                            </p:txEl>
                                          </p:spTgt>
                                        </p:tgtEl>
                                        <p:attrNameLst>
                                          <p:attrName>style.visibility</p:attrName>
                                        </p:attrNameLst>
                                      </p:cBhvr>
                                      <p:to>
                                        <p:strVal val="visible"/>
                                      </p:to>
                                    </p:set>
                                    <p:animEffect transition="in" filter="wipe(up)">
                                      <p:cBhvr>
                                        <p:cTn id="76" dur="1000"/>
                                        <p:tgtEl>
                                          <p:spTgt spid="2382851">
                                            <p:txEl>
                                              <p:pRg st="1" end="1"/>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382851">
                                            <p:txEl>
                                              <p:pRg st="2" end="2"/>
                                            </p:txEl>
                                          </p:spTgt>
                                        </p:tgtEl>
                                        <p:attrNameLst>
                                          <p:attrName>style.visibility</p:attrName>
                                        </p:attrNameLst>
                                      </p:cBhvr>
                                      <p:to>
                                        <p:strVal val="visible"/>
                                      </p:to>
                                    </p:set>
                                    <p:animEffect transition="in" filter="wipe(up)">
                                      <p:cBhvr>
                                        <p:cTn id="79" dur="1000"/>
                                        <p:tgtEl>
                                          <p:spTgt spid="2382851">
                                            <p:txEl>
                                              <p:pRg st="2" end="2"/>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382851">
                                            <p:txEl>
                                              <p:pRg st="3" end="3"/>
                                            </p:txEl>
                                          </p:spTgt>
                                        </p:tgtEl>
                                        <p:attrNameLst>
                                          <p:attrName>style.visibility</p:attrName>
                                        </p:attrNameLst>
                                      </p:cBhvr>
                                      <p:to>
                                        <p:strVal val="visible"/>
                                      </p:to>
                                    </p:set>
                                    <p:animEffect transition="in" filter="wipe(up)">
                                      <p:cBhvr>
                                        <p:cTn id="82" dur="1000"/>
                                        <p:tgtEl>
                                          <p:spTgt spid="2382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2851" grpId="0" uiExpand="1" build="p"/>
      <p:bldP spid="2382890" grpId="0" animBg="1"/>
      <p:bldP spid="2382892" grpId="0" autoUpdateAnimBg="0"/>
      <p:bldP spid="2382895" grpId="0" animBg="1"/>
      <p:bldP spid="2382896" grpId="0" animBg="1"/>
      <p:bldP spid="2382897" grpId="0" animBg="1"/>
      <p:bldP spid="2382898" grpId="0" animBg="1"/>
      <p:bldP spid="2382899" grpId="0" animBg="1" autoUpdateAnimBg="0"/>
      <p:bldP spid="2382900" grpId="0" animBg="1" autoUpdateAnimBg="0"/>
      <p:bldP spid="2382901" grpId="0" animBg="1" autoUpdateAnimBg="0"/>
      <p:bldP spid="2382902" grpId="0" animBg="1" autoUpdateAnimBg="0"/>
      <p:bldP spid="2382903" grpId="0" animBg="1" autoUpdateAnimBg="0"/>
      <p:bldP spid="2382904" grpId="0" autoUpdateAnimBg="0"/>
      <p:bldP spid="2382905" grpId="0" autoUpdateAnimBg="0"/>
      <p:bldP spid="2382906" grpId="0" autoUpdateAnimBg="0"/>
      <p:bldP spid="238290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28E784F3-36AA-42FD-9552-AB9EDA60B3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21A0C3-E287-4D4A-B7B5-CD980D12FA62}" type="slidenum">
              <a:rPr lang="zh-CN" altLang="en-US" sz="2000"/>
              <a:pPr/>
              <a:t>74</a:t>
            </a:fld>
            <a:endParaRPr lang="en-US" altLang="zh-CN" sz="2000"/>
          </a:p>
        </p:txBody>
      </p:sp>
      <p:sp>
        <p:nvSpPr>
          <p:cNvPr id="87043" name="日期占位符 4">
            <a:extLst>
              <a:ext uri="{FF2B5EF4-FFF2-40B4-BE49-F238E27FC236}">
                <a16:creationId xmlns:a16="http://schemas.microsoft.com/office/drawing/2014/main" id="{3214C8BF-CA0B-4FEC-86C2-BE522D0F971F}"/>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84E29EC-679E-4F54-BE1F-AEED95DAFF49}" type="datetime1">
              <a:rPr lang="zh-CN" altLang="en-US" sz="1800" smtClean="0"/>
              <a:pPr/>
              <a:t>2023/5/9</a:t>
            </a:fld>
            <a:endParaRPr lang="en-US" altLang="zh-CN" sz="1000"/>
          </a:p>
        </p:txBody>
      </p:sp>
      <p:sp>
        <p:nvSpPr>
          <p:cNvPr id="2383874" name="Rectangle 2">
            <a:extLst>
              <a:ext uri="{FF2B5EF4-FFF2-40B4-BE49-F238E27FC236}">
                <a16:creationId xmlns:a16="http://schemas.microsoft.com/office/drawing/2014/main" id="{979C8B01-626B-461B-87CA-179DC1434F7D}"/>
              </a:ext>
            </a:extLst>
          </p:cNvPr>
          <p:cNvSpPr>
            <a:spLocks noGrp="1" noChangeArrowheads="1"/>
          </p:cNvSpPr>
          <p:nvPr>
            <p:ph type="title"/>
          </p:nvPr>
        </p:nvSpPr>
        <p:spPr/>
        <p:txBody>
          <a:bodyPr/>
          <a:lstStyle/>
          <a:p>
            <a:pPr>
              <a:defRPr/>
            </a:pPr>
            <a:r>
              <a:rPr lang="zh-CN" altLang="en-US">
                <a:ea typeface="宋体" pitchFamily="2" charset="-122"/>
              </a:rPr>
              <a:t>使用事务的考虑事项</a:t>
            </a:r>
          </a:p>
        </p:txBody>
      </p:sp>
      <p:sp>
        <p:nvSpPr>
          <p:cNvPr id="87045" name="Rectangle 3">
            <a:extLst>
              <a:ext uri="{FF2B5EF4-FFF2-40B4-BE49-F238E27FC236}">
                <a16:creationId xmlns:a16="http://schemas.microsoft.com/office/drawing/2014/main" id="{068B299C-8B5C-443B-9C2E-A95BA75414F9}"/>
              </a:ext>
            </a:extLst>
          </p:cNvPr>
          <p:cNvSpPr>
            <a:spLocks noGrp="1" noChangeArrowheads="1"/>
          </p:cNvSpPr>
          <p:nvPr>
            <p:ph type="body" idx="1"/>
          </p:nvPr>
        </p:nvSpPr>
        <p:spPr>
          <a:xfrm>
            <a:off x="650875" y="1143000"/>
            <a:ext cx="8820150" cy="4991100"/>
          </a:xfrm>
        </p:spPr>
        <p:txBody>
          <a:bodyPr/>
          <a:lstStyle/>
          <a:p>
            <a:pPr>
              <a:lnSpc>
                <a:spcPct val="80000"/>
              </a:lnSpc>
            </a:pPr>
            <a:r>
              <a:rPr lang="zh-CN" altLang="en-US"/>
              <a:t>使用事务的指导方针</a:t>
            </a:r>
          </a:p>
          <a:p>
            <a:pPr lvl="1">
              <a:lnSpc>
                <a:spcPct val="80000"/>
              </a:lnSpc>
            </a:pPr>
            <a:r>
              <a:rPr lang="zh-CN" altLang="en-US"/>
              <a:t>事务应尽可能短，并避免嵌套事务</a:t>
            </a:r>
          </a:p>
          <a:p>
            <a:pPr lvl="1">
              <a:lnSpc>
                <a:spcPct val="80000"/>
              </a:lnSpc>
            </a:pPr>
            <a:r>
              <a:rPr lang="zh-CN" altLang="en-US"/>
              <a:t>为了尽量减少事务所花费的时间，小心使用特定的 </a:t>
            </a:r>
            <a:r>
              <a:rPr lang="en-US" altLang="zh-CN"/>
              <a:t>Transact-SQL </a:t>
            </a:r>
            <a:r>
              <a:rPr lang="zh-CN" altLang="en-US"/>
              <a:t>语句</a:t>
            </a:r>
          </a:p>
          <a:p>
            <a:pPr lvl="1">
              <a:lnSpc>
                <a:spcPct val="80000"/>
              </a:lnSpc>
            </a:pPr>
            <a:r>
              <a:rPr lang="zh-CN" altLang="en-US"/>
              <a:t>在事务期间不应该等待用户输入。用户输入应该在事务开始前进行</a:t>
            </a:r>
          </a:p>
          <a:p>
            <a:pPr lvl="1">
              <a:lnSpc>
                <a:spcPct val="80000"/>
              </a:lnSpc>
            </a:pPr>
            <a:r>
              <a:rPr lang="en-US" altLang="zh-CN"/>
              <a:t>INSERT、UPDATE </a:t>
            </a:r>
            <a:r>
              <a:rPr lang="zh-CN" altLang="en-US"/>
              <a:t>和 </a:t>
            </a:r>
            <a:r>
              <a:rPr lang="en-US" altLang="zh-CN"/>
              <a:t>DELETE </a:t>
            </a:r>
            <a:r>
              <a:rPr lang="zh-CN" altLang="en-US"/>
              <a:t>应该是事务中的主要语句，且应该尽可能少地改变数据行</a:t>
            </a:r>
          </a:p>
          <a:p>
            <a:pPr lvl="1">
              <a:lnSpc>
                <a:spcPct val="80000"/>
              </a:lnSpc>
            </a:pPr>
            <a:r>
              <a:rPr lang="zh-CN" altLang="en-US"/>
              <a:t>若可能的话，在浏览数据之前不要开始事务。事务应该在初步数据分析结束后开始</a:t>
            </a:r>
          </a:p>
          <a:p>
            <a:pPr lvl="1">
              <a:lnSpc>
                <a:spcPct val="80000"/>
              </a:lnSpc>
            </a:pPr>
            <a:r>
              <a:rPr lang="zh-CN" altLang="en-US"/>
              <a:t>在事务中尽量减少对数据的访问。这可以减少锁定表的数目，减少数据争用</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7619194A-ED18-4B92-812C-68F052841A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9597AA4-5528-4BD1-B5D6-A0EFBD55774F}" type="slidenum">
              <a:rPr lang="zh-CN" altLang="en-US" sz="2000"/>
              <a:pPr/>
              <a:t>75</a:t>
            </a:fld>
            <a:endParaRPr lang="en-US" altLang="zh-CN" sz="2000"/>
          </a:p>
        </p:txBody>
      </p:sp>
      <p:sp>
        <p:nvSpPr>
          <p:cNvPr id="88067" name="日期占位符 4">
            <a:extLst>
              <a:ext uri="{FF2B5EF4-FFF2-40B4-BE49-F238E27FC236}">
                <a16:creationId xmlns:a16="http://schemas.microsoft.com/office/drawing/2014/main" id="{DB6E97AB-E3D5-4DB0-B1AB-053CEEA8901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616C7C3-2849-4663-922C-049B9FC751E3}" type="datetime1">
              <a:rPr lang="zh-CN" altLang="en-US" sz="1800" smtClean="0"/>
              <a:pPr/>
              <a:t>2023/5/9</a:t>
            </a:fld>
            <a:endParaRPr lang="en-US" altLang="zh-CN" sz="1000"/>
          </a:p>
        </p:txBody>
      </p:sp>
      <p:sp>
        <p:nvSpPr>
          <p:cNvPr id="2384898" name="Rectangle 2">
            <a:extLst>
              <a:ext uri="{FF2B5EF4-FFF2-40B4-BE49-F238E27FC236}">
                <a16:creationId xmlns:a16="http://schemas.microsoft.com/office/drawing/2014/main" id="{9A2BF873-89F8-46CE-A91A-577DFF61E502}"/>
              </a:ext>
            </a:extLst>
          </p:cNvPr>
          <p:cNvSpPr>
            <a:spLocks noGrp="1" noChangeArrowheads="1"/>
          </p:cNvSpPr>
          <p:nvPr>
            <p:ph type="title"/>
          </p:nvPr>
        </p:nvSpPr>
        <p:spPr/>
        <p:txBody>
          <a:bodyPr/>
          <a:lstStyle/>
          <a:p>
            <a:pPr>
              <a:defRPr/>
            </a:pPr>
            <a:r>
              <a:rPr lang="zh-CN" altLang="en-US">
                <a:ea typeface="宋体" pitchFamily="2" charset="-122"/>
              </a:rPr>
              <a:t>显式和隐性事务</a:t>
            </a:r>
          </a:p>
        </p:txBody>
      </p:sp>
      <p:sp>
        <p:nvSpPr>
          <p:cNvPr id="88069" name="Rectangle 3">
            <a:extLst>
              <a:ext uri="{FF2B5EF4-FFF2-40B4-BE49-F238E27FC236}">
                <a16:creationId xmlns:a16="http://schemas.microsoft.com/office/drawing/2014/main" id="{DD9D5CF9-791F-4119-B261-0BAF362CA5B0}"/>
              </a:ext>
            </a:extLst>
          </p:cNvPr>
          <p:cNvSpPr>
            <a:spLocks noGrp="1" noChangeArrowheads="1"/>
          </p:cNvSpPr>
          <p:nvPr>
            <p:ph type="body" idx="1"/>
          </p:nvPr>
        </p:nvSpPr>
        <p:spPr>
          <a:xfrm>
            <a:off x="650875" y="1143000"/>
            <a:ext cx="8820150" cy="4679950"/>
          </a:xfrm>
        </p:spPr>
        <p:txBody>
          <a:bodyPr/>
          <a:lstStyle/>
          <a:p>
            <a:pPr>
              <a:lnSpc>
                <a:spcPct val="110000"/>
              </a:lnSpc>
            </a:pPr>
            <a:r>
              <a:rPr lang="zh-CN" altLang="en-US"/>
              <a:t>若需要在事务中包含多条语句，必须将语句组用 </a:t>
            </a:r>
            <a:r>
              <a:rPr lang="en-US" altLang="zh-CN"/>
              <a:t>BEGIN TRAN </a:t>
            </a:r>
            <a:r>
              <a:rPr lang="zh-CN" altLang="en-US"/>
              <a:t>和 </a:t>
            </a:r>
            <a:r>
              <a:rPr lang="en-US" altLang="zh-CN"/>
              <a:t>COMMIT TRAN（</a:t>
            </a:r>
            <a:r>
              <a:rPr lang="zh-CN" altLang="en-US"/>
              <a:t>或 </a:t>
            </a:r>
            <a:r>
              <a:rPr lang="en-US" altLang="zh-CN"/>
              <a:t>ROLLBACK TRAN）</a:t>
            </a:r>
            <a:r>
              <a:rPr lang="zh-CN" altLang="en-US"/>
              <a:t>包装起来。包含多条语句的事务称为</a:t>
            </a:r>
            <a:r>
              <a:rPr lang="zh-CN" altLang="en-US">
                <a:solidFill>
                  <a:srgbClr val="0000FF"/>
                </a:solidFill>
              </a:rPr>
              <a:t>显式事务</a:t>
            </a:r>
          </a:p>
          <a:p>
            <a:pPr>
              <a:lnSpc>
                <a:spcPct val="110000"/>
              </a:lnSpc>
            </a:pPr>
            <a:r>
              <a:rPr lang="zh-CN" altLang="en-US"/>
              <a:t>默认情况下，</a:t>
            </a:r>
            <a:r>
              <a:rPr lang="en-US" altLang="zh-CN"/>
              <a:t>SQL Server </a:t>
            </a:r>
            <a:r>
              <a:rPr lang="zh-CN" altLang="en-US"/>
              <a:t>将每一条语句视为独立的，并在执行之后立即提交，每条数据修改语句单独称为</a:t>
            </a:r>
            <a:r>
              <a:rPr lang="zh-CN" altLang="en-US">
                <a:solidFill>
                  <a:srgbClr val="0000FF"/>
                </a:solidFill>
              </a:rPr>
              <a:t>隐性事务</a:t>
            </a:r>
          </a:p>
          <a:p>
            <a:pPr lvl="1">
              <a:lnSpc>
                <a:spcPct val="110000"/>
              </a:lnSpc>
            </a:pPr>
            <a:r>
              <a:rPr lang="zh-CN" altLang="en-US"/>
              <a:t>为了配置 </a:t>
            </a:r>
            <a:r>
              <a:rPr lang="en-US" altLang="zh-CN"/>
              <a:t>SQL Server </a:t>
            </a:r>
            <a:r>
              <a:rPr lang="zh-CN" altLang="en-US"/>
              <a:t>隐性事务模式，可使用 </a:t>
            </a:r>
            <a:r>
              <a:rPr lang="en-US" altLang="zh-CN"/>
              <a:t>SET IMPLICIT_TRANSACTION ON，</a:t>
            </a:r>
          </a:p>
          <a:p>
            <a:pPr lvl="1">
              <a:lnSpc>
                <a:spcPct val="110000"/>
              </a:lnSpc>
            </a:pPr>
            <a:r>
              <a:rPr lang="zh-CN" altLang="en-US"/>
              <a:t>或使用 </a:t>
            </a:r>
            <a:r>
              <a:rPr lang="en-US" altLang="zh-CN"/>
              <a:t>sp_configure </a:t>
            </a:r>
            <a:r>
              <a:rPr lang="en-US" altLang="zh-CN">
                <a:latin typeface="Arial Narrow" panose="020B0606020202030204" pitchFamily="34" charset="0"/>
              </a:rPr>
              <a:t>‘</a:t>
            </a:r>
            <a:r>
              <a:rPr lang="en-US" altLang="zh-CN"/>
              <a:t>user options</a:t>
            </a:r>
            <a:r>
              <a:rPr lang="en-US" altLang="zh-CN">
                <a:latin typeface="Arial Narrow" panose="020B0606020202030204" pitchFamily="34" charset="0"/>
              </a:rPr>
              <a:t>’</a:t>
            </a:r>
            <a:r>
              <a:rPr lang="en-US" altLang="zh-CN"/>
              <a:t>, 2 </a:t>
            </a:r>
            <a:r>
              <a:rPr lang="zh-CN" altLang="en-US"/>
              <a:t>打开全局选项</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75FEE95A-C5EE-4746-A045-240A9F68AE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E4C1BC-7521-4482-B190-00873A881536}" type="slidenum">
              <a:rPr lang="zh-CN" altLang="en-US" sz="2000"/>
              <a:pPr/>
              <a:t>76</a:t>
            </a:fld>
            <a:endParaRPr lang="en-US" altLang="zh-CN" sz="2000"/>
          </a:p>
        </p:txBody>
      </p:sp>
      <p:sp>
        <p:nvSpPr>
          <p:cNvPr id="90115" name="日期占位符 4">
            <a:extLst>
              <a:ext uri="{FF2B5EF4-FFF2-40B4-BE49-F238E27FC236}">
                <a16:creationId xmlns:a16="http://schemas.microsoft.com/office/drawing/2014/main" id="{1CE88B8E-1148-47E9-9EEC-C778F3F491A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D69C2D2-1F2B-427D-AAD4-DE46A8C1E88F}" type="datetime1">
              <a:rPr lang="zh-CN" altLang="en-US" sz="1800" smtClean="0"/>
              <a:pPr/>
              <a:t>2023/5/9</a:t>
            </a:fld>
            <a:endParaRPr lang="en-US" altLang="zh-CN" sz="1000"/>
          </a:p>
        </p:txBody>
      </p:sp>
      <p:sp>
        <p:nvSpPr>
          <p:cNvPr id="2385922" name="Rectangle 2">
            <a:extLst>
              <a:ext uri="{FF2B5EF4-FFF2-40B4-BE49-F238E27FC236}">
                <a16:creationId xmlns:a16="http://schemas.microsoft.com/office/drawing/2014/main" id="{F78EFA4A-DF06-4D18-9193-F38BEB4FA8A7}"/>
              </a:ext>
            </a:extLst>
          </p:cNvPr>
          <p:cNvSpPr>
            <a:spLocks noGrp="1" noChangeArrowheads="1"/>
          </p:cNvSpPr>
          <p:nvPr>
            <p:ph type="title"/>
          </p:nvPr>
        </p:nvSpPr>
        <p:spPr/>
        <p:txBody>
          <a:bodyPr/>
          <a:lstStyle/>
          <a:p>
            <a:pPr>
              <a:defRPr/>
            </a:pPr>
            <a:r>
              <a:rPr lang="en-US" altLang="zh-CN">
                <a:ea typeface="宋体" pitchFamily="2" charset="-122"/>
              </a:rPr>
              <a:t>SQL Server </a:t>
            </a:r>
            <a:r>
              <a:rPr lang="zh-CN" altLang="en-US">
                <a:ea typeface="宋体" pitchFamily="2" charset="-122"/>
              </a:rPr>
              <a:t>的锁定</a:t>
            </a:r>
          </a:p>
        </p:txBody>
      </p:sp>
      <p:sp>
        <p:nvSpPr>
          <p:cNvPr id="90117" name="Rectangle 3">
            <a:extLst>
              <a:ext uri="{FF2B5EF4-FFF2-40B4-BE49-F238E27FC236}">
                <a16:creationId xmlns:a16="http://schemas.microsoft.com/office/drawing/2014/main" id="{D3EDD88C-509E-4260-B4BD-983955EC690F}"/>
              </a:ext>
            </a:extLst>
          </p:cNvPr>
          <p:cNvSpPr>
            <a:spLocks noGrp="1" noChangeArrowheads="1"/>
          </p:cNvSpPr>
          <p:nvPr>
            <p:ph type="body" idx="1"/>
          </p:nvPr>
        </p:nvSpPr>
        <p:spPr>
          <a:xfrm>
            <a:off x="650875" y="1143000"/>
            <a:ext cx="8820150" cy="3670300"/>
          </a:xfrm>
        </p:spPr>
        <p:txBody>
          <a:bodyPr/>
          <a:lstStyle/>
          <a:p>
            <a:pPr>
              <a:spcBef>
                <a:spcPct val="0"/>
              </a:spcBef>
            </a:pPr>
            <a:r>
              <a:rPr lang="en-US" altLang="zh-CN" dirty="0"/>
              <a:t>SQL Server </a:t>
            </a:r>
            <a:r>
              <a:rPr lang="zh-CN" altLang="en-US" dirty="0"/>
              <a:t>可以锁定以下项目类型</a:t>
            </a:r>
          </a:p>
          <a:p>
            <a:pPr>
              <a:spcBef>
                <a:spcPct val="0"/>
              </a:spcBef>
            </a:pPr>
            <a:endParaRPr lang="zh-CN" altLang="en-US" dirty="0"/>
          </a:p>
          <a:p>
            <a:pPr>
              <a:spcBef>
                <a:spcPct val="0"/>
              </a:spcBef>
            </a:pPr>
            <a:endParaRPr lang="zh-CN" altLang="en-US" dirty="0"/>
          </a:p>
          <a:p>
            <a:pPr>
              <a:spcBef>
                <a:spcPct val="0"/>
              </a:spcBef>
            </a:pPr>
            <a:endParaRPr lang="zh-CN" altLang="en-US" dirty="0"/>
          </a:p>
          <a:p>
            <a:pPr>
              <a:spcBef>
                <a:spcPct val="0"/>
              </a:spcBef>
            </a:pPr>
            <a:endParaRPr lang="zh-CN" altLang="en-US" dirty="0"/>
          </a:p>
          <a:p>
            <a:pPr>
              <a:spcBef>
                <a:spcPct val="0"/>
              </a:spcBef>
            </a:pPr>
            <a:endParaRPr lang="zh-CN" altLang="en-US" dirty="0"/>
          </a:p>
          <a:p>
            <a:pPr>
              <a:spcBef>
                <a:spcPct val="0"/>
              </a:spcBef>
            </a:pPr>
            <a:endParaRPr lang="zh-CN" altLang="en-US" dirty="0"/>
          </a:p>
          <a:p>
            <a:pPr>
              <a:spcBef>
                <a:spcPct val="0"/>
              </a:spcBef>
            </a:pPr>
            <a:endParaRPr lang="zh-CN" altLang="en-US" dirty="0"/>
          </a:p>
          <a:p>
            <a:pPr>
              <a:lnSpc>
                <a:spcPct val="70000"/>
              </a:lnSpc>
              <a:spcBef>
                <a:spcPct val="0"/>
              </a:spcBef>
            </a:pPr>
            <a:endParaRPr lang="zh-CN" altLang="en-US" dirty="0"/>
          </a:p>
          <a:p>
            <a:pPr>
              <a:lnSpc>
                <a:spcPct val="70000"/>
              </a:lnSpc>
              <a:spcBef>
                <a:spcPct val="0"/>
              </a:spcBef>
            </a:pPr>
            <a:endParaRPr lang="zh-CN" altLang="en-US" dirty="0"/>
          </a:p>
        </p:txBody>
      </p:sp>
      <p:graphicFrame>
        <p:nvGraphicFramePr>
          <p:cNvPr id="2385955" name="Group 35">
            <a:extLst>
              <a:ext uri="{FF2B5EF4-FFF2-40B4-BE49-F238E27FC236}">
                <a16:creationId xmlns:a16="http://schemas.microsoft.com/office/drawing/2014/main" id="{B10FA3F0-DA74-4DA6-BD6F-D318BC744A6D}"/>
              </a:ext>
            </a:extLst>
          </p:cNvPr>
          <p:cNvGraphicFramePr>
            <a:graphicFrameLocks noGrp="1"/>
          </p:cNvGraphicFramePr>
          <p:nvPr>
            <p:extLst>
              <p:ext uri="{D42A27DB-BD31-4B8C-83A1-F6EECF244321}">
                <p14:modId xmlns:p14="http://schemas.microsoft.com/office/powerpoint/2010/main" val="213516027"/>
              </p:ext>
            </p:extLst>
          </p:nvPr>
        </p:nvGraphicFramePr>
        <p:xfrm>
          <a:off x="776288" y="1779588"/>
          <a:ext cx="8208962" cy="4313238"/>
        </p:xfrm>
        <a:graphic>
          <a:graphicData uri="http://schemas.openxmlformats.org/drawingml/2006/table">
            <a:tbl>
              <a:tblPr/>
              <a:tblGrid>
                <a:gridCol w="1414462">
                  <a:extLst>
                    <a:ext uri="{9D8B030D-6E8A-4147-A177-3AD203B41FA5}">
                      <a16:colId xmlns:a16="http://schemas.microsoft.com/office/drawing/2014/main" val="20000"/>
                    </a:ext>
                  </a:extLst>
                </a:gridCol>
                <a:gridCol w="6794500">
                  <a:extLst>
                    <a:ext uri="{9D8B030D-6E8A-4147-A177-3AD203B41FA5}">
                      <a16:colId xmlns:a16="http://schemas.microsoft.com/office/drawing/2014/main" val="20001"/>
                    </a:ext>
                  </a:extLst>
                </a:gridCol>
              </a:tblGrid>
              <a:tr h="5111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项目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6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en-US" altLang="zh-CN" sz="2800" b="1" i="0" u="none" strike="noStrike" cap="none" normalizeH="0" baseline="0" dirty="0">
                          <a:ln>
                            <a:noFill/>
                          </a:ln>
                          <a:solidFill>
                            <a:schemeClr val="tx1"/>
                          </a:solidFill>
                          <a:effectLst/>
                          <a:latin typeface="+mn-ea"/>
                          <a:ea typeface="+mn-ea"/>
                        </a:rPr>
                        <a:t>RID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行标识符。用于单独锁定表中的一行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938">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索引中的行锁。用于保护可串行事务中的键范围</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8 </a:t>
                      </a:r>
                      <a:r>
                        <a:rPr kumimoji="1" lang="en-US" altLang="zh-CN" sz="2800" b="1" i="0" u="none" strike="noStrike" cap="none" normalizeH="0" baseline="0" dirty="0">
                          <a:ln>
                            <a:noFill/>
                          </a:ln>
                          <a:solidFill>
                            <a:schemeClr val="tx1"/>
                          </a:solidFill>
                          <a:effectLst/>
                          <a:latin typeface="+mn-ea"/>
                          <a:ea typeface="+mn-ea"/>
                        </a:rPr>
                        <a:t>KB </a:t>
                      </a:r>
                      <a:r>
                        <a:rPr kumimoji="1" lang="zh-CN" altLang="en-US" sz="2800" b="1" i="0" u="none" strike="noStrike" cap="none" normalizeH="0" baseline="0" dirty="0">
                          <a:ln>
                            <a:noFill/>
                          </a:ln>
                          <a:solidFill>
                            <a:schemeClr val="tx1"/>
                          </a:solidFill>
                          <a:effectLst/>
                          <a:latin typeface="+mn-ea"/>
                          <a:ea typeface="+mn-ea"/>
                        </a:rPr>
                        <a:t>的数据页或索引页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8525">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扩展盘区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相邻的八个数据页或索引页构成的一组，在空间分配中使用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包括所有数据和索引在内的整个表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1650">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mn-ea"/>
                          <a:ea typeface="+mn-ea"/>
                        </a:rPr>
                        <a:t>数据库</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1" lang="zh-CN" altLang="en-US" sz="2800" b="1" i="0" u="none" strike="noStrike" cap="none" normalizeH="0" baseline="0" dirty="0">
                          <a:ln>
                            <a:noFill/>
                          </a:ln>
                          <a:solidFill>
                            <a:schemeClr val="tx1"/>
                          </a:solidFill>
                          <a:effectLst/>
                          <a:latin typeface="+mn-ea"/>
                          <a:ea typeface="+mn-ea"/>
                        </a:rPr>
                        <a:t>整个数据库，在数据库的还原中使用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90708259-2936-4951-934C-8583CD1B9B6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BE91A13-2464-426C-95D6-F54DB0601630}" type="slidenum">
              <a:rPr lang="zh-CN" altLang="en-US" sz="2000"/>
              <a:pPr/>
              <a:t>77</a:t>
            </a:fld>
            <a:endParaRPr lang="en-US" altLang="zh-CN" sz="2000"/>
          </a:p>
        </p:txBody>
      </p:sp>
      <p:sp>
        <p:nvSpPr>
          <p:cNvPr id="92163" name="日期占位符 4">
            <a:extLst>
              <a:ext uri="{FF2B5EF4-FFF2-40B4-BE49-F238E27FC236}">
                <a16:creationId xmlns:a16="http://schemas.microsoft.com/office/drawing/2014/main" id="{CC910044-1D57-4F6D-95B8-C13E95EE02D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81E1B0A-9022-4D62-AA92-0406997279F1}" type="datetime1">
              <a:rPr lang="zh-CN" altLang="en-US" sz="1800" smtClean="0"/>
              <a:pPr/>
              <a:t>2023/5/9</a:t>
            </a:fld>
            <a:endParaRPr lang="en-US" altLang="zh-CN" sz="1000"/>
          </a:p>
        </p:txBody>
      </p:sp>
      <p:sp>
        <p:nvSpPr>
          <p:cNvPr id="2386946" name="Rectangle 2">
            <a:extLst>
              <a:ext uri="{FF2B5EF4-FFF2-40B4-BE49-F238E27FC236}">
                <a16:creationId xmlns:a16="http://schemas.microsoft.com/office/drawing/2014/main" id="{35D42E02-9218-4AE4-BDF2-A1CE49372B09}"/>
              </a:ext>
            </a:extLst>
          </p:cNvPr>
          <p:cNvSpPr>
            <a:spLocks noGrp="1" noChangeArrowheads="1"/>
          </p:cNvSpPr>
          <p:nvPr>
            <p:ph type="title"/>
          </p:nvPr>
        </p:nvSpPr>
        <p:spPr/>
        <p:txBody>
          <a:bodyPr/>
          <a:lstStyle/>
          <a:p>
            <a:pPr>
              <a:defRPr/>
            </a:pPr>
            <a:r>
              <a:rPr lang="zh-CN" altLang="en-US"/>
              <a:t>锁的类型</a:t>
            </a:r>
          </a:p>
        </p:txBody>
      </p:sp>
      <p:sp>
        <p:nvSpPr>
          <p:cNvPr id="92165" name="Rectangle 3">
            <a:extLst>
              <a:ext uri="{FF2B5EF4-FFF2-40B4-BE49-F238E27FC236}">
                <a16:creationId xmlns:a16="http://schemas.microsoft.com/office/drawing/2014/main" id="{36FBED15-3D58-480B-8BE4-35C7B923C0EC}"/>
              </a:ext>
            </a:extLst>
          </p:cNvPr>
          <p:cNvSpPr>
            <a:spLocks noGrp="1" noChangeArrowheads="1"/>
          </p:cNvSpPr>
          <p:nvPr>
            <p:ph type="body" idx="1"/>
          </p:nvPr>
        </p:nvSpPr>
        <p:spPr>
          <a:xfrm>
            <a:off x="650875" y="1143000"/>
            <a:ext cx="8820150" cy="4886325"/>
          </a:xfrm>
        </p:spPr>
        <p:txBody>
          <a:bodyPr/>
          <a:lstStyle/>
          <a:p>
            <a:r>
              <a:rPr lang="en-US" altLang="zh-CN"/>
              <a:t>SQL Server </a:t>
            </a:r>
            <a:r>
              <a:rPr lang="zh-CN" altLang="en-US"/>
              <a:t>锁的类型：基本锁和特殊情况锁</a:t>
            </a:r>
          </a:p>
          <a:p>
            <a:r>
              <a:rPr lang="zh-CN" altLang="en-US"/>
              <a:t>基本锁：包括共享锁和排它锁</a:t>
            </a:r>
          </a:p>
          <a:p>
            <a:pPr lvl="1"/>
            <a:r>
              <a:rPr lang="zh-CN" altLang="en-US"/>
              <a:t>读操作获得共享锁，写操作获得排它锁</a:t>
            </a:r>
          </a:p>
          <a:p>
            <a:pPr lvl="2"/>
            <a:r>
              <a:rPr lang="zh-CN" altLang="en-US"/>
              <a:t>共享锁：用于不更改或不更新数据的操作（只读操作），如 </a:t>
            </a:r>
            <a:r>
              <a:rPr lang="en-US" altLang="zh-CN"/>
              <a:t>SELECT </a:t>
            </a:r>
            <a:r>
              <a:rPr lang="zh-CN" altLang="en-US"/>
              <a:t>语句</a:t>
            </a:r>
          </a:p>
          <a:p>
            <a:pPr lvl="2"/>
            <a:r>
              <a:rPr lang="zh-CN" altLang="en-US"/>
              <a:t>排它锁：用于数据修改操作，例如 </a:t>
            </a:r>
            <a:r>
              <a:rPr lang="en-US" altLang="zh-CN"/>
              <a:t>INSERT、UPDATE </a:t>
            </a:r>
            <a:r>
              <a:rPr lang="zh-CN" altLang="en-US"/>
              <a:t>或 </a:t>
            </a:r>
            <a:r>
              <a:rPr lang="en-US" altLang="zh-CN"/>
              <a:t>DELETE</a:t>
            </a:r>
          </a:p>
          <a:p>
            <a:r>
              <a:rPr lang="zh-CN" altLang="en-US"/>
              <a:t>特殊情况锁</a:t>
            </a:r>
          </a:p>
          <a:p>
            <a:pPr lvl="1"/>
            <a:r>
              <a:rPr lang="zh-CN" altLang="en-US"/>
              <a:t>意向锁、</a:t>
            </a:r>
            <a:r>
              <a:rPr lang="zh-CN" altLang="en-US">
                <a:solidFill>
                  <a:srgbClr val="0000FF"/>
                </a:solidFill>
              </a:rPr>
              <a:t>更新锁</a:t>
            </a:r>
            <a:r>
              <a:rPr lang="zh-CN" altLang="en-US"/>
              <a:t>、架构锁、大容量更新锁</a:t>
            </a:r>
          </a:p>
          <a:p>
            <a:r>
              <a:rPr lang="zh-CN" altLang="en-US"/>
              <a:t>可使用 </a:t>
            </a:r>
            <a:r>
              <a:rPr lang="en-US" altLang="zh-CN"/>
              <a:t>sp_lock </a:t>
            </a:r>
            <a:r>
              <a:rPr lang="zh-CN" altLang="en-US"/>
              <a:t>命令查看锁的信息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a:extLst>
              <a:ext uri="{FF2B5EF4-FFF2-40B4-BE49-F238E27FC236}">
                <a16:creationId xmlns:a16="http://schemas.microsoft.com/office/drawing/2014/main" id="{6ADB6B5C-8BD0-443D-86C8-C35BD8F0DF1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BDFF3C7-24B4-45EF-BB95-52832E9C2502}" type="slidenum">
              <a:rPr lang="zh-CN" altLang="en-US" sz="2000"/>
              <a:pPr/>
              <a:t>78</a:t>
            </a:fld>
            <a:endParaRPr lang="en-US" altLang="zh-CN" sz="2000"/>
          </a:p>
        </p:txBody>
      </p:sp>
      <p:sp>
        <p:nvSpPr>
          <p:cNvPr id="93187" name="日期占位符 4">
            <a:extLst>
              <a:ext uri="{FF2B5EF4-FFF2-40B4-BE49-F238E27FC236}">
                <a16:creationId xmlns:a16="http://schemas.microsoft.com/office/drawing/2014/main" id="{B9935DD1-6B60-4DE4-BA91-C06229BC578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C689501-A999-492C-BE1F-9D062C8EB11C}" type="datetime1">
              <a:rPr lang="zh-CN" altLang="en-US" sz="1800" smtClean="0"/>
              <a:pPr/>
              <a:t>2023/5/9</a:t>
            </a:fld>
            <a:endParaRPr lang="en-US" altLang="zh-CN" sz="1000"/>
          </a:p>
        </p:txBody>
      </p:sp>
      <p:sp>
        <p:nvSpPr>
          <p:cNvPr id="2387970" name="Rectangle 2">
            <a:extLst>
              <a:ext uri="{FF2B5EF4-FFF2-40B4-BE49-F238E27FC236}">
                <a16:creationId xmlns:a16="http://schemas.microsoft.com/office/drawing/2014/main" id="{EC0636BA-E86E-412B-A729-80517CD66682}"/>
              </a:ext>
            </a:extLst>
          </p:cNvPr>
          <p:cNvSpPr>
            <a:spLocks noGrp="1" noChangeArrowheads="1"/>
          </p:cNvSpPr>
          <p:nvPr>
            <p:ph type="title"/>
          </p:nvPr>
        </p:nvSpPr>
        <p:spPr/>
        <p:txBody>
          <a:bodyPr/>
          <a:lstStyle/>
          <a:p>
            <a:pPr>
              <a:defRPr/>
            </a:pPr>
            <a:r>
              <a:rPr lang="zh-CN" altLang="en-US"/>
              <a:t>锁的类型</a:t>
            </a:r>
          </a:p>
        </p:txBody>
      </p:sp>
      <p:sp>
        <p:nvSpPr>
          <p:cNvPr id="93189" name="Rectangle 3">
            <a:extLst>
              <a:ext uri="{FF2B5EF4-FFF2-40B4-BE49-F238E27FC236}">
                <a16:creationId xmlns:a16="http://schemas.microsoft.com/office/drawing/2014/main" id="{F8FB47AE-2249-4079-B2E1-5F0BC5973879}"/>
              </a:ext>
            </a:extLst>
          </p:cNvPr>
          <p:cNvSpPr>
            <a:spLocks noGrp="1" noChangeArrowheads="1"/>
          </p:cNvSpPr>
          <p:nvPr>
            <p:ph type="body" idx="1"/>
          </p:nvPr>
        </p:nvSpPr>
        <p:spPr>
          <a:xfrm>
            <a:off x="650875" y="1143000"/>
            <a:ext cx="8820150" cy="4673600"/>
          </a:xfrm>
        </p:spPr>
        <p:txBody>
          <a:bodyPr/>
          <a:lstStyle/>
          <a:p>
            <a:pPr lvl="1"/>
            <a:r>
              <a:rPr lang="zh-CN" altLang="en-US"/>
              <a:t>意向锁：</a:t>
            </a:r>
            <a:r>
              <a:rPr lang="en-US" altLang="zh-CN"/>
              <a:t>SQL Server </a:t>
            </a:r>
            <a:r>
              <a:rPr lang="zh-CN" altLang="en-US"/>
              <a:t>内部使用意向锁，以使锁定冲突减至最少</a:t>
            </a:r>
          </a:p>
          <a:p>
            <a:pPr lvl="2">
              <a:buClr>
                <a:schemeClr val="tx1"/>
              </a:buClr>
            </a:pPr>
            <a:r>
              <a:rPr lang="zh-CN" altLang="en-US"/>
              <a:t>意向锁是为了减少锁定冲突而设的，它建立了锁的层次结构，使其他事物不能在所有包括锁的更高层次上获得锁；</a:t>
            </a:r>
          </a:p>
          <a:p>
            <a:pPr lvl="2">
              <a:buClr>
                <a:schemeClr val="tx1"/>
              </a:buClr>
            </a:pPr>
            <a:r>
              <a:rPr lang="zh-CN" altLang="en-US"/>
              <a:t>意向锁包括意向共享（</a:t>
            </a:r>
            <a:r>
              <a:rPr lang="en-US" altLang="zh-CN"/>
              <a:t>IS）、</a:t>
            </a:r>
            <a:r>
              <a:rPr lang="zh-CN" altLang="en-US"/>
              <a:t>意向排他（</a:t>
            </a:r>
            <a:r>
              <a:rPr lang="en-US" altLang="zh-CN"/>
              <a:t>IX）</a:t>
            </a:r>
            <a:r>
              <a:rPr lang="zh-CN" altLang="en-US"/>
              <a:t>和意向排他共享 (</a:t>
            </a:r>
            <a:r>
              <a:rPr lang="en-US" altLang="zh-CN"/>
              <a:t>SIX)。</a:t>
            </a:r>
            <a:r>
              <a:rPr lang="zh-CN" altLang="en-US"/>
              <a:t>它并不是单独的锁模式，而是对其他锁起限定作用；</a:t>
            </a:r>
          </a:p>
          <a:p>
            <a:pPr lvl="2">
              <a:buClr>
                <a:schemeClr val="tx1"/>
              </a:buClr>
            </a:pPr>
            <a:r>
              <a:rPr lang="zh-CN" altLang="en-US"/>
              <a:t>意向锁的设定目的：由于 </a:t>
            </a:r>
            <a:r>
              <a:rPr lang="en-US" altLang="zh-CN"/>
              <a:t>SQL Server </a:t>
            </a:r>
            <a:r>
              <a:rPr lang="zh-CN" altLang="en-US"/>
              <a:t>可以在不同粒度级别上获得锁，需要一个</a:t>
            </a:r>
            <a:r>
              <a:rPr lang="zh-CN" altLang="en-US">
                <a:solidFill>
                  <a:srgbClr val="0000FF"/>
                </a:solidFill>
              </a:rPr>
              <a:t>标识资源的一部分已经被锁定</a:t>
            </a:r>
            <a:r>
              <a:rPr lang="zh-CN" altLang="en-US"/>
              <a:t>的机制；</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2BAD1692-C698-487B-AD4B-2FF6CD45F0C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9419358-28E4-45A2-82A7-DB15AAC76733}" type="slidenum">
              <a:rPr lang="zh-CN" altLang="en-US" sz="2000"/>
              <a:pPr/>
              <a:t>79</a:t>
            </a:fld>
            <a:endParaRPr lang="en-US" altLang="zh-CN" sz="2000"/>
          </a:p>
        </p:txBody>
      </p:sp>
      <p:sp>
        <p:nvSpPr>
          <p:cNvPr id="94211" name="日期占位符 4">
            <a:extLst>
              <a:ext uri="{FF2B5EF4-FFF2-40B4-BE49-F238E27FC236}">
                <a16:creationId xmlns:a16="http://schemas.microsoft.com/office/drawing/2014/main" id="{A73DCF3A-9ACA-43A4-A834-31BE7CB9A29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355F9D-BAC7-46E7-9FBC-BC06BB6C5F6F}" type="datetime1">
              <a:rPr lang="zh-CN" altLang="en-US" sz="1800" smtClean="0"/>
              <a:pPr/>
              <a:t>2023/5/9</a:t>
            </a:fld>
            <a:endParaRPr lang="en-US" altLang="zh-CN" sz="1000"/>
          </a:p>
        </p:txBody>
      </p:sp>
      <p:sp>
        <p:nvSpPr>
          <p:cNvPr id="2388994" name="Rectangle 2">
            <a:extLst>
              <a:ext uri="{FF2B5EF4-FFF2-40B4-BE49-F238E27FC236}">
                <a16:creationId xmlns:a16="http://schemas.microsoft.com/office/drawing/2014/main" id="{4A8AAA7C-03E5-46C5-8A01-E01469CE2829}"/>
              </a:ext>
            </a:extLst>
          </p:cNvPr>
          <p:cNvSpPr>
            <a:spLocks noGrp="1" noChangeArrowheads="1"/>
          </p:cNvSpPr>
          <p:nvPr>
            <p:ph type="title"/>
          </p:nvPr>
        </p:nvSpPr>
        <p:spPr/>
        <p:txBody>
          <a:bodyPr/>
          <a:lstStyle/>
          <a:p>
            <a:pPr>
              <a:defRPr/>
            </a:pPr>
            <a:r>
              <a:rPr lang="zh-CN" altLang="en-US"/>
              <a:t>锁的类型</a:t>
            </a:r>
          </a:p>
        </p:txBody>
      </p:sp>
      <p:sp>
        <p:nvSpPr>
          <p:cNvPr id="94213" name="Rectangle 3">
            <a:extLst>
              <a:ext uri="{FF2B5EF4-FFF2-40B4-BE49-F238E27FC236}">
                <a16:creationId xmlns:a16="http://schemas.microsoft.com/office/drawing/2014/main" id="{E9D19364-B172-41AC-8FF4-62627E27D83F}"/>
              </a:ext>
            </a:extLst>
          </p:cNvPr>
          <p:cNvSpPr>
            <a:spLocks noGrp="1" noChangeArrowheads="1"/>
          </p:cNvSpPr>
          <p:nvPr>
            <p:ph type="body" idx="1"/>
          </p:nvPr>
        </p:nvSpPr>
        <p:spPr>
          <a:xfrm>
            <a:off x="650875" y="1143000"/>
            <a:ext cx="8820150" cy="4438650"/>
          </a:xfrm>
        </p:spPr>
        <p:txBody>
          <a:bodyPr/>
          <a:lstStyle/>
          <a:p>
            <a:pPr lvl="1"/>
            <a:r>
              <a:rPr lang="zh-CN" altLang="en-US">
                <a:solidFill>
                  <a:srgbClr val="0000FF"/>
                </a:solidFill>
              </a:rPr>
              <a:t>更新锁</a:t>
            </a:r>
            <a:r>
              <a:rPr lang="zh-CN" altLang="en-US"/>
              <a:t>：用于可更新的资源中，防止当多个会话在读取、锁定及随后可能进行的资源更新时发生常见形式的死锁</a:t>
            </a:r>
          </a:p>
          <a:p>
            <a:pPr lvl="2"/>
            <a:r>
              <a:rPr lang="zh-CN" altLang="en-US"/>
              <a:t>更新锁是共享锁和排他锁的混合</a:t>
            </a:r>
            <a:r>
              <a:rPr lang="en-US" altLang="zh-CN"/>
              <a:t>,</a:t>
            </a:r>
            <a:r>
              <a:rPr lang="zh-CN" altLang="en-US"/>
              <a:t>能提高并发度。</a:t>
            </a:r>
          </a:p>
          <a:p>
            <a:pPr lvl="2"/>
            <a:r>
              <a:rPr lang="zh-CN" altLang="en-US"/>
              <a:t>一个资源上面只能有一个更新锁，其他共享锁可以和更新锁同时存在。</a:t>
            </a:r>
          </a:p>
          <a:p>
            <a:pPr lvl="2"/>
            <a:r>
              <a:rPr lang="zh-CN" altLang="en-US"/>
              <a:t>但如果事务要修改数据，则将共享锁升级为排他锁，这时候其他的共享锁不能使用；</a:t>
            </a:r>
          </a:p>
          <a:p>
            <a:pPr lvl="2"/>
            <a:r>
              <a:rPr lang="zh-CN" altLang="en-US"/>
              <a:t>在未升级成排他锁之前，更新锁和共享锁是兼容的；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64E42F4B-E83F-4448-B69A-B46BCA4C6AD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7FD1B9-2535-4204-92AF-1FBED2C73B39}" type="slidenum">
              <a:rPr lang="zh-CN" altLang="en-US" sz="2000"/>
              <a:pPr/>
              <a:t>8</a:t>
            </a:fld>
            <a:endParaRPr lang="en-US" altLang="zh-CN" sz="2000"/>
          </a:p>
        </p:txBody>
      </p:sp>
      <p:sp>
        <p:nvSpPr>
          <p:cNvPr id="12291" name="日期占位符 4">
            <a:extLst>
              <a:ext uri="{FF2B5EF4-FFF2-40B4-BE49-F238E27FC236}">
                <a16:creationId xmlns:a16="http://schemas.microsoft.com/office/drawing/2014/main" id="{9245F96A-3B60-4A7D-B514-8771C4C46C7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BFE77E-F00F-424D-8D83-E626A1A59B29}" type="datetime1">
              <a:rPr lang="zh-CN" altLang="en-US" sz="1800" smtClean="0"/>
              <a:pPr/>
              <a:t>2023/5/9</a:t>
            </a:fld>
            <a:endParaRPr lang="en-US" altLang="zh-CN" sz="1000"/>
          </a:p>
        </p:txBody>
      </p:sp>
      <p:sp>
        <p:nvSpPr>
          <p:cNvPr id="2232322" name="Rectangle 2">
            <a:extLst>
              <a:ext uri="{FF2B5EF4-FFF2-40B4-BE49-F238E27FC236}">
                <a16:creationId xmlns:a16="http://schemas.microsoft.com/office/drawing/2014/main" id="{E2401BB8-021A-4BC3-AA88-BC8B9BF7A52D}"/>
              </a:ext>
            </a:extLst>
          </p:cNvPr>
          <p:cNvSpPr>
            <a:spLocks noGrp="1" noChangeArrowheads="1"/>
          </p:cNvSpPr>
          <p:nvPr>
            <p:ph type="title"/>
          </p:nvPr>
        </p:nvSpPr>
        <p:spPr/>
        <p:txBody>
          <a:bodyPr/>
          <a:lstStyle/>
          <a:p>
            <a:pPr>
              <a:defRPr/>
            </a:pPr>
            <a:r>
              <a:rPr lang="en-US" altLang="zh-CN"/>
              <a:t>1. </a:t>
            </a:r>
            <a:r>
              <a:rPr lang="zh-CN" altLang="en-US"/>
              <a:t>丢失更新</a:t>
            </a:r>
          </a:p>
        </p:txBody>
      </p:sp>
      <p:grpSp>
        <p:nvGrpSpPr>
          <p:cNvPr id="12293" name="Group 16">
            <a:extLst>
              <a:ext uri="{FF2B5EF4-FFF2-40B4-BE49-F238E27FC236}">
                <a16:creationId xmlns:a16="http://schemas.microsoft.com/office/drawing/2014/main" id="{6D74DADD-A7E7-48C2-A1DA-1F41CB049F82}"/>
              </a:ext>
            </a:extLst>
          </p:cNvPr>
          <p:cNvGrpSpPr>
            <a:grpSpLocks/>
          </p:cNvGrpSpPr>
          <p:nvPr/>
        </p:nvGrpSpPr>
        <p:grpSpPr bwMode="auto">
          <a:xfrm>
            <a:off x="6392863" y="1484313"/>
            <a:ext cx="3286125" cy="4032250"/>
            <a:chOff x="576" y="1152"/>
            <a:chExt cx="1824" cy="2423"/>
          </a:xfrm>
        </p:grpSpPr>
        <p:sp>
          <p:nvSpPr>
            <p:cNvPr id="12295" name="Rectangle 17">
              <a:extLst>
                <a:ext uri="{FF2B5EF4-FFF2-40B4-BE49-F238E27FC236}">
                  <a16:creationId xmlns:a16="http://schemas.microsoft.com/office/drawing/2014/main" id="{D9A5B7E7-565A-4D52-BCD5-729A0E56557F}"/>
                </a:ext>
              </a:extLst>
            </p:cNvPr>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sz="2500" i="1">
                  <a:latin typeface="Times New Roman" panose="02020603050405020304" pitchFamily="18" charset="0"/>
                </a:rPr>
                <a:t>R</a:t>
              </a:r>
              <a:r>
                <a:rPr lang="en-US" altLang="zh-CN" sz="2500">
                  <a:latin typeface="Times New Roman" panose="02020603050405020304" pitchFamily="18" charset="0"/>
                </a:rPr>
                <a:t>=100</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2500" i="1">
                  <a:latin typeface="Times New Roman" panose="02020603050405020304" pitchFamily="18" charset="0"/>
                </a:rPr>
                <a:t>R</a:t>
              </a:r>
              <a:r>
                <a:rPr lang="en-US" altLang="zh-CN" sz="2500">
                  <a:latin typeface="Times New Roman" panose="02020603050405020304" pitchFamily="18" charset="0"/>
                </a:rPr>
                <a:t>=</a:t>
              </a:r>
              <a:r>
                <a:rPr lang="en-US" altLang="zh-CN" sz="2500" i="1">
                  <a:latin typeface="Times New Roman" panose="02020603050405020304" pitchFamily="18" charset="0"/>
                </a:rPr>
                <a:t>R</a:t>
              </a:r>
              <a:r>
                <a:rPr lang="en-US" altLang="zh-CN" sz="2500">
                  <a:latin typeface="Times New Roman" panose="02020603050405020304" pitchFamily="18" charset="0"/>
                </a:rPr>
                <a:t>-1</a:t>
              </a:r>
              <a:endParaRPr lang="en-US" altLang="zh-CN">
                <a:latin typeface="Times New Roman" panose="02020603050405020304" pitchFamily="18" charset="0"/>
              </a:endParaRPr>
            </a:p>
            <a:p>
              <a:pPr>
                <a:lnSpc>
                  <a:spcPct val="7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sz="2500" i="1">
                  <a:latin typeface="Times New Roman" panose="02020603050405020304" pitchFamily="18" charset="0"/>
                </a:rPr>
                <a:t>R</a:t>
              </a:r>
              <a:r>
                <a:rPr lang="en-US" altLang="zh-CN" sz="2500">
                  <a:latin typeface="Times New Roman" panose="02020603050405020304" pitchFamily="18" charset="0"/>
                </a:rPr>
                <a:t>=99</a:t>
              </a:r>
            </a:p>
            <a:p>
              <a:pPr>
                <a:lnSpc>
                  <a:spcPct val="7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提交</a:t>
              </a:r>
              <a:endParaRPr lang="en-US" altLang="zh-CN" sz="2500">
                <a:latin typeface="Times New Roman" panose="02020603050405020304" pitchFamily="18" charset="0"/>
              </a:endParaRPr>
            </a:p>
          </p:txBody>
        </p:sp>
        <p:sp>
          <p:nvSpPr>
            <p:cNvPr id="12296" name="Rectangle 18">
              <a:extLst>
                <a:ext uri="{FF2B5EF4-FFF2-40B4-BE49-F238E27FC236}">
                  <a16:creationId xmlns:a16="http://schemas.microsoft.com/office/drawing/2014/main" id="{A520EFE8-337C-4A8E-BAA6-E51650D24C26}"/>
                </a:ext>
              </a:extLst>
            </p:cNvPr>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sz="2500" i="1">
                  <a:latin typeface="Times New Roman" panose="02020603050405020304" pitchFamily="18" charset="0"/>
                </a:rPr>
                <a:t>R</a:t>
              </a:r>
              <a:r>
                <a:rPr lang="en-US" altLang="zh-CN" sz="2500">
                  <a:latin typeface="Times New Roman" panose="02020603050405020304" pitchFamily="18" charset="0"/>
                </a:rPr>
                <a:t>=100</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endParaRPr lang="en-US" altLang="zh-CN"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t>
              </a:r>
              <a:r>
                <a:rPr lang="en-US" altLang="zh-CN" sz="2500" i="1">
                  <a:latin typeface="Times New Roman" panose="02020603050405020304" pitchFamily="18" charset="0"/>
                </a:rPr>
                <a:t>R</a:t>
              </a:r>
              <a:r>
                <a:rPr lang="en-US" altLang="zh-CN" sz="2500">
                  <a:latin typeface="Times New Roman" panose="02020603050405020304" pitchFamily="18" charset="0"/>
                </a:rPr>
                <a:t>=</a:t>
              </a:r>
              <a:r>
                <a:rPr lang="en-US" altLang="zh-CN" sz="2500" i="1">
                  <a:latin typeface="Times New Roman" panose="02020603050405020304" pitchFamily="18" charset="0"/>
                </a:rPr>
                <a:t>R</a:t>
              </a:r>
              <a:r>
                <a:rPr lang="en-US" altLang="zh-CN" sz="2500">
                  <a:latin typeface="Times New Roman" panose="02020603050405020304" pitchFamily="18" charset="0"/>
                </a:rPr>
                <a:t>-1</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sz="2500" i="1">
                  <a:latin typeface="Times New Roman" panose="02020603050405020304" pitchFamily="18" charset="0"/>
                </a:rPr>
                <a:t>R</a:t>
              </a:r>
              <a:r>
                <a:rPr lang="en-US" altLang="zh-CN" sz="2500">
                  <a:latin typeface="Times New Roman" panose="02020603050405020304" pitchFamily="18" charset="0"/>
                </a:rPr>
                <a:t>=99</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r>
                <a:rPr lang="zh-CN" altLang="en-US" sz="2500">
                  <a:latin typeface="Times New Roman" panose="02020603050405020304" pitchFamily="18" charset="0"/>
                </a:rPr>
                <a:t>提交</a:t>
              </a:r>
              <a:endParaRPr lang="en-US" altLang="zh-CN"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a:t>
              </a:r>
            </a:p>
            <a:p>
              <a:pPr>
                <a:lnSpc>
                  <a:spcPct val="90000"/>
                </a:lnSpc>
                <a:spcBef>
                  <a:spcPct val="35000"/>
                </a:spcBef>
                <a:buClr>
                  <a:srgbClr val="27305F"/>
                </a:buClr>
                <a:buSzPct val="60000"/>
                <a:buFont typeface="Wingdings" panose="05000000000000000000" pitchFamily="2" charset="2"/>
                <a:buNone/>
              </a:pPr>
              <a:endParaRPr lang="zh-CN" altLang="en-US">
                <a:latin typeface="Times New Roman" panose="02020603050405020304" pitchFamily="18" charset="0"/>
              </a:endParaRPr>
            </a:p>
          </p:txBody>
        </p:sp>
        <p:sp>
          <p:nvSpPr>
            <p:cNvPr id="12297" name="Rectangle 19">
              <a:extLst>
                <a:ext uri="{FF2B5EF4-FFF2-40B4-BE49-F238E27FC236}">
                  <a16:creationId xmlns:a16="http://schemas.microsoft.com/office/drawing/2014/main" id="{3DF8358E-51E3-43B0-B805-F241AA8DB3BE}"/>
                </a:ext>
              </a:extLst>
            </p:cNvPr>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2298" name="Rectangle 20">
              <a:extLst>
                <a:ext uri="{FF2B5EF4-FFF2-40B4-BE49-F238E27FC236}">
                  <a16:creationId xmlns:a16="http://schemas.microsoft.com/office/drawing/2014/main" id="{0B608034-F536-407C-86B7-924F39819840}"/>
                </a:ext>
              </a:extLst>
            </p:cNvPr>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2299" name="Line 21">
              <a:extLst>
                <a:ext uri="{FF2B5EF4-FFF2-40B4-BE49-F238E27FC236}">
                  <a16:creationId xmlns:a16="http://schemas.microsoft.com/office/drawing/2014/main" id="{8975C924-30E0-4E72-BCF1-104C1032B3C4}"/>
                </a:ext>
              </a:extLst>
            </p:cNvPr>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0" name="Line 22">
              <a:extLst>
                <a:ext uri="{FF2B5EF4-FFF2-40B4-BE49-F238E27FC236}">
                  <a16:creationId xmlns:a16="http://schemas.microsoft.com/office/drawing/2014/main" id="{2A577803-4613-4BFA-814F-6076A56C7FB1}"/>
                </a:ext>
              </a:extLst>
            </p:cNvPr>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1" name="Line 23">
              <a:extLst>
                <a:ext uri="{FF2B5EF4-FFF2-40B4-BE49-F238E27FC236}">
                  <a16:creationId xmlns:a16="http://schemas.microsoft.com/office/drawing/2014/main" id="{4B4859A6-907D-40C0-A679-F912E2D378AF}"/>
                </a:ext>
              </a:extLst>
            </p:cNvPr>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2" name="Line 24">
              <a:extLst>
                <a:ext uri="{FF2B5EF4-FFF2-40B4-BE49-F238E27FC236}">
                  <a16:creationId xmlns:a16="http://schemas.microsoft.com/office/drawing/2014/main" id="{C4768C70-4069-4EDF-9697-65C8EBA0C220}"/>
                </a:ext>
              </a:extLst>
            </p:cNvPr>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3" name="Line 25">
              <a:extLst>
                <a:ext uri="{FF2B5EF4-FFF2-40B4-BE49-F238E27FC236}">
                  <a16:creationId xmlns:a16="http://schemas.microsoft.com/office/drawing/2014/main" id="{B1CE44DD-275F-4438-855E-DD9DF4E40EC2}"/>
                </a:ext>
              </a:extLst>
            </p:cNvPr>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4" name="Line 26">
              <a:extLst>
                <a:ext uri="{FF2B5EF4-FFF2-40B4-BE49-F238E27FC236}">
                  <a16:creationId xmlns:a16="http://schemas.microsoft.com/office/drawing/2014/main" id="{CDCA1937-AFC0-42D3-B48C-BC6DFFAD3BE3}"/>
                </a:ext>
              </a:extLst>
            </p:cNvPr>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232347" name="Rectangle 27">
            <a:extLst>
              <a:ext uri="{FF2B5EF4-FFF2-40B4-BE49-F238E27FC236}">
                <a16:creationId xmlns:a16="http://schemas.microsoft.com/office/drawing/2014/main" id="{60BD1DF1-2784-41CA-B455-44BF5E5E9C5D}"/>
              </a:ext>
            </a:extLst>
          </p:cNvPr>
          <p:cNvSpPr>
            <a:spLocks noChangeArrowheads="1"/>
          </p:cNvSpPr>
          <p:nvPr/>
        </p:nvSpPr>
        <p:spPr bwMode="auto">
          <a:xfrm>
            <a:off x="488950" y="1341438"/>
            <a:ext cx="58324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pPr>
            <a:r>
              <a:rPr lang="zh-CN" altLang="en-US"/>
              <a:t>以飞机定票系统为例， </a:t>
            </a:r>
          </a:p>
          <a:p>
            <a:pPr lvl="1">
              <a:lnSpc>
                <a:spcPct val="80000"/>
              </a:lnSpc>
              <a:spcBef>
                <a:spcPct val="20000"/>
              </a:spcBef>
            </a:pPr>
            <a:r>
              <a:rPr lang="zh-CN" altLang="en-US"/>
              <a:t>甲售票点事务</a:t>
            </a:r>
            <a:r>
              <a:rPr lang="en-US" altLang="zh-CN" i="1"/>
              <a:t>T1</a:t>
            </a:r>
            <a:r>
              <a:rPr lang="zh-CN" altLang="en-US"/>
              <a:t>和乙售票点事务</a:t>
            </a:r>
            <a:r>
              <a:rPr lang="en-US" altLang="zh-CN" i="1"/>
              <a:t>T2</a:t>
            </a:r>
            <a:r>
              <a:rPr lang="zh-CN" altLang="en-US"/>
              <a:t>同时读取某航班的机票余额</a:t>
            </a:r>
            <a:r>
              <a:rPr lang="en-US" altLang="zh-CN" i="1"/>
              <a:t>R</a:t>
            </a:r>
            <a:r>
              <a:rPr lang="en-US" altLang="zh-CN"/>
              <a:t>=100 </a:t>
            </a:r>
            <a:r>
              <a:rPr lang="zh-CN" altLang="en-US"/>
              <a:t>；分别售出</a:t>
            </a:r>
            <a:r>
              <a:rPr lang="en-US" altLang="zh-CN"/>
              <a:t>1</a:t>
            </a:r>
            <a:r>
              <a:rPr lang="zh-CN" altLang="en-US"/>
              <a:t>张机票</a:t>
            </a:r>
          </a:p>
          <a:p>
            <a:pPr lvl="1">
              <a:lnSpc>
                <a:spcPct val="80000"/>
              </a:lnSpc>
              <a:spcBef>
                <a:spcPct val="20000"/>
              </a:spcBef>
            </a:pPr>
            <a:r>
              <a:rPr lang="zh-CN" altLang="en-US"/>
              <a:t>结果明明卖出两张机票，数据库中机票余额只减少</a:t>
            </a:r>
            <a:r>
              <a:rPr lang="en-US" altLang="zh-CN"/>
              <a:t>1 </a:t>
            </a:r>
          </a:p>
          <a:p>
            <a:pPr algn="just">
              <a:lnSpc>
                <a:spcPct val="80000"/>
              </a:lnSpc>
            </a:pPr>
            <a:r>
              <a:rPr lang="zh-CN" altLang="en-US"/>
              <a:t>丢失更新是指</a:t>
            </a:r>
          </a:p>
          <a:p>
            <a:pPr lvl="1" algn="just">
              <a:lnSpc>
                <a:spcPct val="80000"/>
              </a:lnSpc>
            </a:pPr>
            <a:r>
              <a:rPr lang="zh-CN" altLang="en-US"/>
              <a:t>事务</a:t>
            </a:r>
            <a:r>
              <a:rPr lang="en-US" altLang="zh-CN"/>
              <a:t>1</a:t>
            </a:r>
            <a:r>
              <a:rPr lang="zh-CN" altLang="en-US"/>
              <a:t>与事务</a:t>
            </a:r>
            <a:r>
              <a:rPr lang="en-US" altLang="zh-CN"/>
              <a:t>2</a:t>
            </a:r>
            <a:r>
              <a:rPr lang="zh-CN" altLang="en-US"/>
              <a:t>从数据库中读入同一数据并修改</a:t>
            </a:r>
          </a:p>
          <a:p>
            <a:pPr lvl="1" algn="just">
              <a:lnSpc>
                <a:spcPct val="80000"/>
              </a:lnSpc>
            </a:pPr>
            <a:r>
              <a:rPr lang="zh-CN" altLang="en-US"/>
              <a:t>事务</a:t>
            </a:r>
            <a:r>
              <a:rPr lang="en-US" altLang="zh-CN"/>
              <a:t>2</a:t>
            </a:r>
            <a:r>
              <a:rPr lang="zh-CN" altLang="en-US"/>
              <a:t>的提交结果破坏了事务</a:t>
            </a:r>
            <a:r>
              <a:rPr lang="en-US" altLang="zh-CN"/>
              <a:t>1</a:t>
            </a:r>
            <a:r>
              <a:rPr lang="zh-CN" altLang="en-US"/>
              <a:t>提交的结果，导致事务</a:t>
            </a:r>
            <a:r>
              <a:rPr lang="en-US" altLang="zh-CN"/>
              <a:t>1</a:t>
            </a:r>
            <a:r>
              <a:rPr lang="zh-CN" altLang="en-US"/>
              <a:t>的修改被丢失。</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32347">
                                            <p:txEl>
                                              <p:pRg st="2" end="2"/>
                                            </p:txEl>
                                          </p:spTgt>
                                        </p:tgtEl>
                                        <p:attrNameLst>
                                          <p:attrName>style.visibility</p:attrName>
                                        </p:attrNameLst>
                                      </p:cBhvr>
                                      <p:to>
                                        <p:strVal val="visible"/>
                                      </p:to>
                                    </p:set>
                                    <p:animEffect transition="in" filter="wipe(up)">
                                      <p:cBhvr>
                                        <p:cTn id="7" dur="1000"/>
                                        <p:tgtEl>
                                          <p:spTgt spid="22323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32347">
                                            <p:txEl>
                                              <p:pRg st="3" end="3"/>
                                            </p:txEl>
                                          </p:spTgt>
                                        </p:tgtEl>
                                        <p:attrNameLst>
                                          <p:attrName>style.visibility</p:attrName>
                                        </p:attrNameLst>
                                      </p:cBhvr>
                                      <p:to>
                                        <p:strVal val="visible"/>
                                      </p:to>
                                    </p:set>
                                    <p:animEffect transition="in" filter="wipe(down)">
                                      <p:cBhvr>
                                        <p:cTn id="12" dur="500"/>
                                        <p:tgtEl>
                                          <p:spTgt spid="22323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232347">
                                            <p:txEl>
                                              <p:pRg st="4" end="4"/>
                                            </p:txEl>
                                          </p:spTgt>
                                        </p:tgtEl>
                                        <p:attrNameLst>
                                          <p:attrName>style.visibility</p:attrName>
                                        </p:attrNameLst>
                                      </p:cBhvr>
                                      <p:to>
                                        <p:strVal val="visible"/>
                                      </p:to>
                                    </p:set>
                                    <p:animEffect transition="in" filter="wipe(up)">
                                      <p:cBhvr>
                                        <p:cTn id="17" dur="500"/>
                                        <p:tgtEl>
                                          <p:spTgt spid="2232347">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2232347">
                                            <p:txEl>
                                              <p:pRg st="5" end="5"/>
                                            </p:txEl>
                                          </p:spTgt>
                                        </p:tgtEl>
                                        <p:attrNameLst>
                                          <p:attrName>style.visibility</p:attrName>
                                        </p:attrNameLst>
                                      </p:cBhvr>
                                      <p:to>
                                        <p:strVal val="visible"/>
                                      </p:to>
                                    </p:set>
                                    <p:animEffect transition="in" filter="wipe(up)">
                                      <p:cBhvr>
                                        <p:cTn id="20" dur="500"/>
                                        <p:tgtEl>
                                          <p:spTgt spid="2232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BBC31B89-BE95-4EAE-AF99-045B679E079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62225FE-6F3E-4FA2-99E7-EF971862CA31}" type="slidenum">
              <a:rPr lang="zh-CN" altLang="en-US" sz="2000"/>
              <a:pPr/>
              <a:t>80</a:t>
            </a:fld>
            <a:endParaRPr lang="en-US" altLang="zh-CN" sz="2000"/>
          </a:p>
        </p:txBody>
      </p:sp>
      <p:sp>
        <p:nvSpPr>
          <p:cNvPr id="95235" name="日期占位符 4">
            <a:extLst>
              <a:ext uri="{FF2B5EF4-FFF2-40B4-BE49-F238E27FC236}">
                <a16:creationId xmlns:a16="http://schemas.microsoft.com/office/drawing/2014/main" id="{C59A1DB0-FC6A-4F47-B563-CD18A66A8F3F}"/>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CC080B-4BC4-409A-9907-00685356E835}" type="datetime1">
              <a:rPr lang="zh-CN" altLang="en-US" sz="1800" smtClean="0"/>
              <a:pPr/>
              <a:t>2023/5/9</a:t>
            </a:fld>
            <a:endParaRPr lang="en-US" altLang="zh-CN" sz="1000"/>
          </a:p>
        </p:txBody>
      </p:sp>
      <p:sp>
        <p:nvSpPr>
          <p:cNvPr id="2390018" name="Rectangle 2">
            <a:extLst>
              <a:ext uri="{FF2B5EF4-FFF2-40B4-BE49-F238E27FC236}">
                <a16:creationId xmlns:a16="http://schemas.microsoft.com/office/drawing/2014/main" id="{3B2BC320-C146-47E1-9840-0311066A2C29}"/>
              </a:ext>
            </a:extLst>
          </p:cNvPr>
          <p:cNvSpPr>
            <a:spLocks noGrp="1" noChangeArrowheads="1"/>
          </p:cNvSpPr>
          <p:nvPr>
            <p:ph type="title"/>
          </p:nvPr>
        </p:nvSpPr>
        <p:spPr/>
        <p:txBody>
          <a:bodyPr/>
          <a:lstStyle/>
          <a:p>
            <a:pPr>
              <a:defRPr/>
            </a:pPr>
            <a:r>
              <a:rPr lang="zh-CN" altLang="en-US"/>
              <a:t>锁的类型</a:t>
            </a:r>
          </a:p>
        </p:txBody>
      </p:sp>
      <p:sp>
        <p:nvSpPr>
          <p:cNvPr id="95237" name="Rectangle 3">
            <a:extLst>
              <a:ext uri="{FF2B5EF4-FFF2-40B4-BE49-F238E27FC236}">
                <a16:creationId xmlns:a16="http://schemas.microsoft.com/office/drawing/2014/main" id="{58989F87-9556-451F-AE40-A7C6AAEE46B2}"/>
              </a:ext>
            </a:extLst>
          </p:cNvPr>
          <p:cNvSpPr>
            <a:spLocks noGrp="1" noChangeArrowheads="1"/>
          </p:cNvSpPr>
          <p:nvPr>
            <p:ph type="body" idx="1"/>
          </p:nvPr>
        </p:nvSpPr>
        <p:spPr>
          <a:xfrm>
            <a:off x="650875" y="1143000"/>
            <a:ext cx="8820150" cy="4908550"/>
          </a:xfrm>
        </p:spPr>
        <p:txBody>
          <a:bodyPr/>
          <a:lstStyle/>
          <a:p>
            <a:pPr lvl="1"/>
            <a:r>
              <a:rPr lang="zh-CN" altLang="en-US"/>
              <a:t>架构锁：在执行依赖于表架构的操作时使用，确保表或索引在被另外的会话引用时不被删除或更改架构。架构锁包括架构稳定性 (</a:t>
            </a:r>
            <a:r>
              <a:rPr lang="en-US" altLang="zh-CN"/>
              <a:t>Sch-S) </a:t>
            </a:r>
            <a:r>
              <a:rPr lang="zh-CN" altLang="en-US"/>
              <a:t>锁和架构修改 (</a:t>
            </a:r>
            <a:r>
              <a:rPr lang="en-US" altLang="zh-CN"/>
              <a:t>Sch-M) </a:t>
            </a:r>
            <a:r>
              <a:rPr lang="zh-CN" altLang="en-US"/>
              <a:t>锁</a:t>
            </a:r>
          </a:p>
          <a:p>
            <a:pPr lvl="1"/>
            <a:r>
              <a:rPr lang="zh-CN" altLang="en-US"/>
              <a:t>大容量更新锁：向表中大容量复制数据并指定了 </a:t>
            </a:r>
            <a:r>
              <a:rPr lang="en-US" altLang="zh-CN"/>
              <a:t>TABLOCK </a:t>
            </a:r>
            <a:r>
              <a:rPr lang="zh-CN" altLang="en-US"/>
              <a:t>提示时使用</a:t>
            </a:r>
          </a:p>
          <a:p>
            <a:pPr lvl="2"/>
            <a:r>
              <a:rPr lang="zh-CN" altLang="en-US"/>
              <a:t>大容量更新锁允许进程将数据并发地大容量复制到同一表，同时防止其他不进行大容量复制数据的进程访问该表。当将数据大容量复制到表，且指定了 </a:t>
            </a:r>
            <a:r>
              <a:rPr lang="en-US" altLang="zh-CN"/>
              <a:t>TABLOCK </a:t>
            </a:r>
            <a:r>
              <a:rPr lang="zh-CN" altLang="en-US"/>
              <a:t>提示或者使用 </a:t>
            </a:r>
            <a:r>
              <a:rPr lang="en-US" altLang="zh-CN"/>
              <a:t>sp_tableoption </a:t>
            </a:r>
            <a:r>
              <a:rPr lang="zh-CN" altLang="en-US"/>
              <a:t>设置了 </a:t>
            </a:r>
            <a:r>
              <a:rPr lang="en-US" altLang="zh-CN"/>
              <a:t>table lock on bulk </a:t>
            </a:r>
            <a:r>
              <a:rPr lang="zh-CN" altLang="en-US"/>
              <a:t>表选项时，将使用大容量更新锁。</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43AC16DF-33F3-498C-98E8-C1212F97A0B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D336DD8-6C3B-4DA6-8AC1-73A70E54969A}" type="slidenum">
              <a:rPr lang="zh-CN" altLang="en-US" sz="2000"/>
              <a:pPr/>
              <a:t>81</a:t>
            </a:fld>
            <a:endParaRPr lang="en-US" altLang="zh-CN" sz="2000"/>
          </a:p>
        </p:txBody>
      </p:sp>
      <p:sp>
        <p:nvSpPr>
          <p:cNvPr id="96259" name="日期占位符 4">
            <a:extLst>
              <a:ext uri="{FF2B5EF4-FFF2-40B4-BE49-F238E27FC236}">
                <a16:creationId xmlns:a16="http://schemas.microsoft.com/office/drawing/2014/main" id="{B97409DE-08BD-4EE0-980C-518A4107F0E5}"/>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B17CD6-6717-4E91-9B6E-B7B2277DA207}" type="datetime1">
              <a:rPr lang="zh-CN" altLang="en-US" sz="1800" smtClean="0"/>
              <a:pPr/>
              <a:t>2023/5/9</a:t>
            </a:fld>
            <a:endParaRPr lang="en-US" altLang="zh-CN" sz="1000"/>
          </a:p>
        </p:txBody>
      </p:sp>
      <p:sp>
        <p:nvSpPr>
          <p:cNvPr id="2391042" name="Rectangle 2">
            <a:extLst>
              <a:ext uri="{FF2B5EF4-FFF2-40B4-BE49-F238E27FC236}">
                <a16:creationId xmlns:a16="http://schemas.microsoft.com/office/drawing/2014/main" id="{0B0521AF-5656-4B9D-AD04-C2FFC66D3781}"/>
              </a:ext>
            </a:extLst>
          </p:cNvPr>
          <p:cNvSpPr>
            <a:spLocks noGrp="1" noChangeArrowheads="1"/>
          </p:cNvSpPr>
          <p:nvPr>
            <p:ph type="title"/>
          </p:nvPr>
        </p:nvSpPr>
        <p:spPr/>
        <p:txBody>
          <a:bodyPr/>
          <a:lstStyle/>
          <a:p>
            <a:pPr>
              <a:defRPr/>
            </a:pPr>
            <a:r>
              <a:rPr lang="zh-CN" altLang="en-US">
                <a:ea typeface="宋体" pitchFamily="2" charset="-122"/>
              </a:rPr>
              <a:t>事务的隔离级别</a:t>
            </a:r>
          </a:p>
        </p:txBody>
      </p:sp>
      <p:sp>
        <p:nvSpPr>
          <p:cNvPr id="96261" name="Rectangle 3">
            <a:extLst>
              <a:ext uri="{FF2B5EF4-FFF2-40B4-BE49-F238E27FC236}">
                <a16:creationId xmlns:a16="http://schemas.microsoft.com/office/drawing/2014/main" id="{665FE342-929F-41C0-9709-65910C6E6C29}"/>
              </a:ext>
            </a:extLst>
          </p:cNvPr>
          <p:cNvSpPr>
            <a:spLocks noGrp="1" noChangeArrowheads="1"/>
          </p:cNvSpPr>
          <p:nvPr>
            <p:ph type="body" idx="1"/>
          </p:nvPr>
        </p:nvSpPr>
        <p:spPr>
          <a:xfrm>
            <a:off x="650875" y="1143000"/>
            <a:ext cx="8820150" cy="5100638"/>
          </a:xfrm>
        </p:spPr>
        <p:txBody>
          <a:bodyPr/>
          <a:lstStyle/>
          <a:p>
            <a:pPr>
              <a:lnSpc>
                <a:spcPct val="100000"/>
              </a:lnSpc>
            </a:pPr>
            <a:r>
              <a:rPr lang="zh-CN" altLang="en-US"/>
              <a:t>尽管可串行性对于事务确保数据库中的数据在所有时间内的正确性相当重要，然而许多事务并不总是要求完全的隔离 </a:t>
            </a:r>
          </a:p>
          <a:p>
            <a:r>
              <a:rPr lang="zh-CN" altLang="en-US">
                <a:solidFill>
                  <a:srgbClr val="0000FF"/>
                </a:solidFill>
              </a:rPr>
              <a:t>事务准备接受不一致数据的级别称为隔离级别</a:t>
            </a:r>
            <a:r>
              <a:rPr lang="zh-CN" altLang="en-US"/>
              <a:t>。</a:t>
            </a:r>
          </a:p>
          <a:p>
            <a:r>
              <a:rPr lang="zh-CN" altLang="en-US"/>
              <a:t>隔离级别是一个事务必须与其它事务进行隔离的程度</a:t>
            </a:r>
          </a:p>
          <a:p>
            <a:pPr lvl="1"/>
            <a:r>
              <a:rPr lang="zh-CN" altLang="en-US"/>
              <a:t>较低的隔离级别可以增加并发，但代价是降低数据的正确性。</a:t>
            </a:r>
          </a:p>
          <a:p>
            <a:pPr lvl="1"/>
            <a:r>
              <a:rPr lang="zh-CN" altLang="en-US"/>
              <a:t>较高的隔离级别可以确保数据的正确性，但可能对并发产生负面影响。</a:t>
            </a:r>
          </a:p>
          <a:p>
            <a:r>
              <a:rPr lang="zh-CN" altLang="en-US"/>
              <a:t>应用程序要求的隔离级别确定了 </a:t>
            </a:r>
            <a:r>
              <a:rPr lang="en-US" altLang="zh-CN"/>
              <a:t>SQL Server </a:t>
            </a:r>
            <a:r>
              <a:rPr lang="zh-CN" altLang="en-US"/>
              <a:t>使用的锁定行为。</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8F500F8A-C012-4906-84B3-E6D8393326A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C6198B2-AA72-4E87-91BB-6EAE17BA1CB3}" type="slidenum">
              <a:rPr lang="zh-CN" altLang="en-US" sz="2000"/>
              <a:pPr/>
              <a:t>82</a:t>
            </a:fld>
            <a:endParaRPr lang="en-US" altLang="zh-CN" sz="2000"/>
          </a:p>
        </p:txBody>
      </p:sp>
      <p:sp>
        <p:nvSpPr>
          <p:cNvPr id="97283" name="日期占位符 4">
            <a:extLst>
              <a:ext uri="{FF2B5EF4-FFF2-40B4-BE49-F238E27FC236}">
                <a16:creationId xmlns:a16="http://schemas.microsoft.com/office/drawing/2014/main" id="{0364D85C-5DDB-4265-BD38-00699D0F00C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A6AB42A-433E-44BA-B572-DADC63250827}" type="datetime1">
              <a:rPr lang="zh-CN" altLang="en-US" sz="1800" smtClean="0"/>
              <a:pPr/>
              <a:t>2023/5/9</a:t>
            </a:fld>
            <a:endParaRPr lang="en-US" altLang="zh-CN" sz="1000"/>
          </a:p>
        </p:txBody>
      </p:sp>
      <p:sp>
        <p:nvSpPr>
          <p:cNvPr id="2392066" name="Rectangle 2">
            <a:extLst>
              <a:ext uri="{FF2B5EF4-FFF2-40B4-BE49-F238E27FC236}">
                <a16:creationId xmlns:a16="http://schemas.microsoft.com/office/drawing/2014/main" id="{EB352DF6-B175-47FA-9F86-3D876F2EFD58}"/>
              </a:ext>
            </a:extLst>
          </p:cNvPr>
          <p:cNvSpPr>
            <a:spLocks noGrp="1" noChangeArrowheads="1"/>
          </p:cNvSpPr>
          <p:nvPr>
            <p:ph type="title"/>
          </p:nvPr>
        </p:nvSpPr>
        <p:spPr/>
        <p:txBody>
          <a:bodyPr/>
          <a:lstStyle/>
          <a:p>
            <a:pPr>
              <a:defRPr/>
            </a:pPr>
            <a:r>
              <a:rPr lang="zh-CN" altLang="en-US">
                <a:ea typeface="宋体" pitchFamily="2" charset="-122"/>
              </a:rPr>
              <a:t>事务的隔离级别</a:t>
            </a:r>
          </a:p>
        </p:txBody>
      </p:sp>
      <p:sp>
        <p:nvSpPr>
          <p:cNvPr id="97285" name="Rectangle 3">
            <a:extLst>
              <a:ext uri="{FF2B5EF4-FFF2-40B4-BE49-F238E27FC236}">
                <a16:creationId xmlns:a16="http://schemas.microsoft.com/office/drawing/2014/main" id="{90F0A507-470F-42A7-BDA1-3C49EE5379A9}"/>
              </a:ext>
            </a:extLst>
          </p:cNvPr>
          <p:cNvSpPr>
            <a:spLocks noGrp="1" noChangeArrowheads="1"/>
          </p:cNvSpPr>
          <p:nvPr>
            <p:ph type="body" idx="1"/>
          </p:nvPr>
        </p:nvSpPr>
        <p:spPr>
          <a:xfrm>
            <a:off x="650875" y="1143000"/>
            <a:ext cx="8820150" cy="4587875"/>
          </a:xfrm>
        </p:spPr>
        <p:txBody>
          <a:bodyPr/>
          <a:lstStyle/>
          <a:p>
            <a:r>
              <a:rPr lang="en-US" altLang="zh-CN"/>
              <a:t>SQL-92 </a:t>
            </a:r>
            <a:r>
              <a:rPr lang="zh-CN" altLang="en-US"/>
              <a:t>定义了下列四种隔离级别，</a:t>
            </a:r>
            <a:r>
              <a:rPr lang="en-US" altLang="zh-CN"/>
              <a:t>SQL Server </a:t>
            </a:r>
            <a:r>
              <a:rPr lang="zh-CN" altLang="en-US"/>
              <a:t>支持所有这些隔离级别： </a:t>
            </a:r>
          </a:p>
          <a:p>
            <a:pPr lvl="1"/>
            <a:r>
              <a:rPr lang="zh-CN" altLang="en-US"/>
              <a:t>未提交读（事务隔离的最低级别，仅可保证不读取物理损坏的数据）</a:t>
            </a:r>
          </a:p>
          <a:p>
            <a:pPr lvl="1"/>
            <a:r>
              <a:rPr lang="zh-CN" altLang="en-US"/>
              <a:t>提交读（</a:t>
            </a:r>
            <a:r>
              <a:rPr lang="en-US" altLang="zh-CN"/>
              <a:t>SQL Server </a:t>
            </a:r>
            <a:r>
              <a:rPr lang="zh-CN" altLang="en-US"/>
              <a:t>默认级别）</a:t>
            </a:r>
          </a:p>
          <a:p>
            <a:pPr lvl="1"/>
            <a:r>
              <a:rPr lang="zh-CN" altLang="en-US"/>
              <a:t>可重复读</a:t>
            </a:r>
          </a:p>
          <a:p>
            <a:pPr lvl="1"/>
            <a:r>
              <a:rPr lang="zh-CN" altLang="en-US"/>
              <a:t>可串行读（事务隔离的最高级别，事务之间完全隔离） </a:t>
            </a:r>
          </a:p>
          <a:p>
            <a:r>
              <a:rPr lang="zh-CN" altLang="en-US"/>
              <a:t>如果事务在可串行读隔离级别上运行，则可以保证任何并发重叠事务均是串行的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F05068B4-E839-47AB-BEFB-477771FB7E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C1E4AD-58CE-4730-97C1-93E516530232}" type="slidenum">
              <a:rPr lang="zh-CN" altLang="en-US" sz="2000"/>
              <a:pPr/>
              <a:t>83</a:t>
            </a:fld>
            <a:endParaRPr lang="en-US" altLang="zh-CN" sz="2000"/>
          </a:p>
        </p:txBody>
      </p:sp>
      <p:sp>
        <p:nvSpPr>
          <p:cNvPr id="98307" name="日期占位符 4">
            <a:extLst>
              <a:ext uri="{FF2B5EF4-FFF2-40B4-BE49-F238E27FC236}">
                <a16:creationId xmlns:a16="http://schemas.microsoft.com/office/drawing/2014/main" id="{15DA4159-680B-494F-865A-29C4CD2F74C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69EEFD3-FB5C-4EE0-83DA-25133706510A}" type="datetime1">
              <a:rPr lang="zh-CN" altLang="en-US" sz="1800" smtClean="0"/>
              <a:pPr/>
              <a:t>2023/5/9</a:t>
            </a:fld>
            <a:endParaRPr lang="en-US" altLang="zh-CN" sz="1000"/>
          </a:p>
        </p:txBody>
      </p:sp>
      <p:sp>
        <p:nvSpPr>
          <p:cNvPr id="2414594" name="Rectangle 2">
            <a:extLst>
              <a:ext uri="{FF2B5EF4-FFF2-40B4-BE49-F238E27FC236}">
                <a16:creationId xmlns:a16="http://schemas.microsoft.com/office/drawing/2014/main" id="{DDF57D39-792B-43B0-A6C2-119CCCDF2A32}"/>
              </a:ext>
            </a:extLst>
          </p:cNvPr>
          <p:cNvSpPr>
            <a:spLocks noGrp="1" noChangeArrowheads="1"/>
          </p:cNvSpPr>
          <p:nvPr>
            <p:ph type="title"/>
          </p:nvPr>
        </p:nvSpPr>
        <p:spPr/>
        <p:txBody>
          <a:bodyPr/>
          <a:lstStyle/>
          <a:p>
            <a:pPr>
              <a:defRPr/>
            </a:pPr>
            <a:r>
              <a:rPr lang="zh-CN" altLang="en-US">
                <a:ea typeface="宋体" pitchFamily="2" charset="-122"/>
              </a:rPr>
              <a:t>事务的隔离级别</a:t>
            </a:r>
          </a:p>
        </p:txBody>
      </p:sp>
      <p:sp>
        <p:nvSpPr>
          <p:cNvPr id="98309" name="Rectangle 3">
            <a:extLst>
              <a:ext uri="{FF2B5EF4-FFF2-40B4-BE49-F238E27FC236}">
                <a16:creationId xmlns:a16="http://schemas.microsoft.com/office/drawing/2014/main" id="{6F9B5874-EDC8-4E29-9F58-311857A598DB}"/>
              </a:ext>
            </a:extLst>
          </p:cNvPr>
          <p:cNvSpPr>
            <a:spLocks noGrp="1" noChangeArrowheads="1"/>
          </p:cNvSpPr>
          <p:nvPr>
            <p:ph type="body" idx="1"/>
          </p:nvPr>
        </p:nvSpPr>
        <p:spPr>
          <a:xfrm>
            <a:off x="650875" y="1143000"/>
            <a:ext cx="8820150" cy="3670300"/>
          </a:xfrm>
        </p:spPr>
        <p:txBody>
          <a:bodyPr/>
          <a:lstStyle/>
          <a:p>
            <a:r>
              <a:rPr lang="en-US" altLang="zh-CN"/>
              <a:t>SQL-92 </a:t>
            </a:r>
            <a:r>
              <a:rPr lang="zh-CN" altLang="en-US"/>
              <a:t>定义了下列四种隔离级别，</a:t>
            </a:r>
            <a:r>
              <a:rPr lang="en-US" altLang="zh-CN"/>
              <a:t>SQL Server </a:t>
            </a:r>
            <a:r>
              <a:rPr lang="zh-CN" altLang="en-US"/>
              <a:t>支持所有这些隔离级别： </a:t>
            </a:r>
          </a:p>
          <a:p>
            <a:pPr lvl="1"/>
            <a:r>
              <a:rPr lang="zh-CN" altLang="en-US"/>
              <a:t>未提交读（事务隔离的最低级别，仅可保证不读取物理损坏的数据）</a:t>
            </a:r>
          </a:p>
          <a:p>
            <a:pPr lvl="1"/>
            <a:r>
              <a:rPr lang="zh-CN" altLang="en-US"/>
              <a:t>提交读（</a:t>
            </a:r>
            <a:r>
              <a:rPr lang="en-US" altLang="zh-CN"/>
              <a:t>SQL Server </a:t>
            </a:r>
            <a:r>
              <a:rPr lang="zh-CN" altLang="en-US"/>
              <a:t>默认级别）</a:t>
            </a:r>
          </a:p>
          <a:p>
            <a:pPr lvl="1"/>
            <a:r>
              <a:rPr lang="zh-CN" altLang="en-US"/>
              <a:t>可重复读</a:t>
            </a:r>
          </a:p>
          <a:p>
            <a:pPr lvl="1"/>
            <a:r>
              <a:rPr lang="zh-CN" altLang="en-US"/>
              <a:t>可串行读（事务隔离的最高级别，事务之间完全隔离） </a:t>
            </a:r>
          </a:p>
        </p:txBody>
      </p:sp>
      <p:graphicFrame>
        <p:nvGraphicFramePr>
          <p:cNvPr id="2414596" name="Group 4">
            <a:extLst>
              <a:ext uri="{FF2B5EF4-FFF2-40B4-BE49-F238E27FC236}">
                <a16:creationId xmlns:a16="http://schemas.microsoft.com/office/drawing/2014/main" id="{B4C6A025-290D-45DD-A187-428A4B70D5AC}"/>
              </a:ext>
            </a:extLst>
          </p:cNvPr>
          <p:cNvGraphicFramePr>
            <a:graphicFrameLocks noGrp="1"/>
          </p:cNvGraphicFramePr>
          <p:nvPr>
            <p:extLst>
              <p:ext uri="{D42A27DB-BD31-4B8C-83A1-F6EECF244321}">
                <p14:modId xmlns:p14="http://schemas.microsoft.com/office/powerpoint/2010/main" val="1860439201"/>
              </p:ext>
            </p:extLst>
          </p:nvPr>
        </p:nvGraphicFramePr>
        <p:xfrm>
          <a:off x="273050" y="2924175"/>
          <a:ext cx="9359900" cy="3446809"/>
        </p:xfrm>
        <a:graphic>
          <a:graphicData uri="http://schemas.openxmlformats.org/drawingml/2006/table">
            <a:tbl>
              <a:tblPr/>
              <a:tblGrid>
                <a:gridCol w="3160713">
                  <a:extLst>
                    <a:ext uri="{9D8B030D-6E8A-4147-A177-3AD203B41FA5}">
                      <a16:colId xmlns:a16="http://schemas.microsoft.com/office/drawing/2014/main" val="20000"/>
                    </a:ext>
                  </a:extLst>
                </a:gridCol>
                <a:gridCol w="6199187">
                  <a:extLst>
                    <a:ext uri="{9D8B030D-6E8A-4147-A177-3AD203B41FA5}">
                      <a16:colId xmlns:a16="http://schemas.microsoft.com/office/drawing/2014/main" val="20001"/>
                    </a:ext>
                  </a:extLst>
                </a:gridCol>
              </a:tblGrid>
              <a:tr h="4571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选项</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描述</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0"/>
                  </a:ext>
                </a:extLst>
              </a:tr>
              <a:tr h="8228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Arial" charset="0"/>
                          <a:ea typeface="MS PGothic" pitchFamily="34" charset="-128"/>
                        </a:rPr>
                        <a:t>READ UNCOMMITTED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未提交读。不使用共享锁，忽略排他锁，允许脏读</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2"/>
                  </a:ext>
                </a:extLst>
              </a:tr>
              <a:tr h="52088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Arial" charset="0"/>
                          <a:ea typeface="MS PGothic" pitchFamily="34" charset="-128"/>
                        </a:rPr>
                        <a:t>READ COMMITTED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提交读。在读取时使用共享锁，不允许脏读</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398818617"/>
                  </a:ext>
                </a:extLst>
              </a:tr>
              <a:tr h="8228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Arial" charset="0"/>
                          <a:ea typeface="MS PGothic" pitchFamily="34" charset="-128"/>
                        </a:rPr>
                        <a:t>REPEATABLE READ</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可重复读。不可能发生脏读和不可重复读取，保持读锁直到事务结束</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3"/>
                  </a:ext>
                </a:extLst>
              </a:tr>
              <a:tr h="8228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Arial" charset="0"/>
                          <a:ea typeface="MS PGothic" pitchFamily="34" charset="-128"/>
                        </a:rPr>
                        <a:t>SERIALIZABLE</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ea"/>
                          <a:ea typeface="+mn-ea"/>
                        </a:rPr>
                        <a:t>防止其他用户更新或插入符合本事务中 </a:t>
                      </a:r>
                      <a:r>
                        <a:rPr kumimoji="1" lang="en-US" altLang="zh-CN" sz="2400" b="1" i="0" u="none" strike="noStrike" cap="none" normalizeH="0" baseline="0" dirty="0">
                          <a:ln>
                            <a:noFill/>
                          </a:ln>
                          <a:solidFill>
                            <a:schemeClr val="tx1"/>
                          </a:solidFill>
                          <a:effectLst/>
                          <a:latin typeface="+mn-ea"/>
                          <a:ea typeface="+mn-ea"/>
                        </a:rPr>
                        <a:t>WHERE </a:t>
                      </a:r>
                      <a:r>
                        <a:rPr kumimoji="1" lang="zh-CN" altLang="en-US" sz="2400" b="1" i="0" u="none" strike="noStrike" cap="none" normalizeH="0" baseline="0" dirty="0">
                          <a:ln>
                            <a:noFill/>
                          </a:ln>
                          <a:solidFill>
                            <a:schemeClr val="tx1"/>
                          </a:solidFill>
                          <a:effectLst/>
                          <a:latin typeface="+mn-ea"/>
                          <a:ea typeface="+mn-ea"/>
                        </a:rPr>
                        <a:t>子句条件的行。不可能发生幻像读</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925F1A9A-56BF-4376-B0A8-514E23EADD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5B24EB-B3CF-41DC-B356-4D0854A0DC97}" type="slidenum">
              <a:rPr lang="zh-CN" altLang="en-US" sz="2000"/>
              <a:pPr/>
              <a:t>84</a:t>
            </a:fld>
            <a:endParaRPr lang="en-US" altLang="zh-CN" sz="2000"/>
          </a:p>
        </p:txBody>
      </p:sp>
      <p:sp>
        <p:nvSpPr>
          <p:cNvPr id="99331" name="日期占位符 4">
            <a:extLst>
              <a:ext uri="{FF2B5EF4-FFF2-40B4-BE49-F238E27FC236}">
                <a16:creationId xmlns:a16="http://schemas.microsoft.com/office/drawing/2014/main" id="{10565EE7-5776-4414-88AF-FA6D0814CDE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3253B0C-E527-42EC-B21D-2AB348AEDFD4}" type="datetime1">
              <a:rPr lang="zh-CN" altLang="en-US" sz="1800" smtClean="0"/>
              <a:pPr/>
              <a:t>2023/5/9</a:t>
            </a:fld>
            <a:endParaRPr lang="en-US" altLang="zh-CN" sz="1000"/>
          </a:p>
        </p:txBody>
      </p:sp>
      <p:sp>
        <p:nvSpPr>
          <p:cNvPr id="2393090" name="Rectangle 2">
            <a:extLst>
              <a:ext uri="{FF2B5EF4-FFF2-40B4-BE49-F238E27FC236}">
                <a16:creationId xmlns:a16="http://schemas.microsoft.com/office/drawing/2014/main" id="{C5BB9ABE-22AB-4098-85DE-894A7C0269FA}"/>
              </a:ext>
            </a:extLst>
          </p:cNvPr>
          <p:cNvSpPr>
            <a:spLocks noGrp="1" noChangeArrowheads="1"/>
          </p:cNvSpPr>
          <p:nvPr>
            <p:ph type="title"/>
          </p:nvPr>
        </p:nvSpPr>
        <p:spPr/>
        <p:txBody>
          <a:bodyPr/>
          <a:lstStyle/>
          <a:p>
            <a:pPr>
              <a:defRPr/>
            </a:pPr>
            <a:r>
              <a:rPr lang="zh-CN" altLang="en-US">
                <a:ea typeface="宋体" pitchFamily="2" charset="-122"/>
              </a:rPr>
              <a:t>事务的隔离级别列表</a:t>
            </a:r>
          </a:p>
        </p:txBody>
      </p:sp>
      <p:sp>
        <p:nvSpPr>
          <p:cNvPr id="99333" name="Rectangle 3">
            <a:extLst>
              <a:ext uri="{FF2B5EF4-FFF2-40B4-BE49-F238E27FC236}">
                <a16:creationId xmlns:a16="http://schemas.microsoft.com/office/drawing/2014/main" id="{D46BEEC7-3879-4A15-BA8F-CF44FB900921}"/>
              </a:ext>
            </a:extLst>
          </p:cNvPr>
          <p:cNvSpPr>
            <a:spLocks noGrp="1" noChangeArrowheads="1"/>
          </p:cNvSpPr>
          <p:nvPr>
            <p:ph type="body" idx="1"/>
          </p:nvPr>
        </p:nvSpPr>
        <p:spPr>
          <a:xfrm>
            <a:off x="776288" y="1341438"/>
            <a:ext cx="8569325" cy="3968750"/>
          </a:xfrm>
        </p:spPr>
        <p:txBody>
          <a:bodyPr/>
          <a:lstStyle/>
          <a:p>
            <a:r>
              <a:rPr lang="zh-CN" altLang="en-US"/>
              <a:t>下面四种隔离级别允许不同类型的行为。 </a:t>
            </a:r>
          </a:p>
          <a:p>
            <a:endParaRPr lang="zh-CN" altLang="en-US"/>
          </a:p>
          <a:p>
            <a:endParaRPr lang="zh-CN" altLang="en-US"/>
          </a:p>
          <a:p>
            <a:endParaRPr lang="zh-CN" altLang="en-US"/>
          </a:p>
          <a:p>
            <a:endParaRPr lang="zh-CN" altLang="en-US"/>
          </a:p>
          <a:p>
            <a:endParaRPr lang="zh-CN" altLang="en-US"/>
          </a:p>
          <a:p>
            <a:r>
              <a:rPr lang="zh-CN" altLang="en-US"/>
              <a:t>事务必须运行于可重复读或更高的隔离级别以防止丢失更新。</a:t>
            </a:r>
          </a:p>
        </p:txBody>
      </p:sp>
      <p:graphicFrame>
        <p:nvGraphicFramePr>
          <p:cNvPr id="2393322" name="Group 234">
            <a:extLst>
              <a:ext uri="{FF2B5EF4-FFF2-40B4-BE49-F238E27FC236}">
                <a16:creationId xmlns:a16="http://schemas.microsoft.com/office/drawing/2014/main" id="{C17DD3D7-8BCA-4158-ACFF-717CD907CF1F}"/>
              </a:ext>
            </a:extLst>
          </p:cNvPr>
          <p:cNvGraphicFramePr>
            <a:graphicFrameLocks noGrp="1"/>
          </p:cNvGraphicFramePr>
          <p:nvPr/>
        </p:nvGraphicFramePr>
        <p:xfrm>
          <a:off x="1281113" y="1916113"/>
          <a:ext cx="7488237" cy="2528888"/>
        </p:xfrm>
        <a:graphic>
          <a:graphicData uri="http://schemas.openxmlformats.org/drawingml/2006/table">
            <a:tbl>
              <a:tblPr/>
              <a:tblGrid>
                <a:gridCol w="238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2428875">
                  <a:extLst>
                    <a:ext uri="{9D8B030D-6E8A-4147-A177-3AD203B41FA5}">
                      <a16:colId xmlns:a16="http://schemas.microsoft.com/office/drawing/2014/main" val="20002"/>
                    </a:ext>
                  </a:extLst>
                </a:gridCol>
                <a:gridCol w="1557337">
                  <a:extLst>
                    <a:ext uri="{9D8B030D-6E8A-4147-A177-3AD203B41FA5}">
                      <a16:colId xmlns:a16="http://schemas.microsoft.com/office/drawing/2014/main" val="20003"/>
                    </a:ext>
                  </a:extLst>
                </a:gridCol>
              </a:tblGrid>
              <a:tr h="649288">
                <a:tc>
                  <a:txBody>
                    <a:bodyPr/>
                    <a:lstStyle/>
                    <a:p>
                      <a:pPr marL="0" marR="0" lvl="0" indent="0" algn="ctr"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隔离级别</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50000">
                          <a:srgbClr val="99CCFF">
                            <a:gamma/>
                            <a:tint val="0"/>
                            <a:invGamma/>
                          </a:srgbClr>
                        </a:gs>
                        <a:gs pos="100000">
                          <a:srgbClr val="99CCFF"/>
                        </a:gs>
                      </a:gsLst>
                      <a:lin ang="5400000" scaled="1"/>
                    </a:gradFill>
                  </a:tcPr>
                </a:tc>
                <a:tc>
                  <a:txBody>
                    <a:bodyPr/>
                    <a:lstStyle/>
                    <a:p>
                      <a:pPr marL="0" marR="0" lvl="0" indent="0" algn="ctr"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脏读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50000">
                          <a:srgbClr val="99CCFF">
                            <a:gamma/>
                            <a:tint val="0"/>
                            <a:invGamma/>
                          </a:srgbClr>
                        </a:gs>
                        <a:gs pos="100000">
                          <a:srgbClr val="99CCFF"/>
                        </a:gs>
                      </a:gsLst>
                      <a:lin ang="5400000" scaled="1"/>
                    </a:gradFill>
                  </a:tcPr>
                </a:tc>
                <a:tc>
                  <a:txBody>
                    <a:bodyPr/>
                    <a:lstStyle/>
                    <a:p>
                      <a:pPr marL="0" marR="0" lvl="0" indent="0" algn="ctr"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不可重复读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50000">
                          <a:srgbClr val="99CCFF">
                            <a:gamma/>
                            <a:tint val="0"/>
                            <a:invGamma/>
                          </a:srgbClr>
                        </a:gs>
                        <a:gs pos="100000">
                          <a:srgbClr val="99CCFF"/>
                        </a:gs>
                      </a:gsLst>
                      <a:lin ang="5400000" scaled="1"/>
                    </a:gradFill>
                  </a:tcPr>
                </a:tc>
                <a:tc>
                  <a:txBody>
                    <a:bodyPr/>
                    <a:lstStyle/>
                    <a:p>
                      <a:pPr marL="0" marR="0" lvl="0" indent="0" algn="ctr"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幻像</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50000">
                          <a:srgbClr val="99CCFF">
                            <a:gamma/>
                            <a:tint val="0"/>
                            <a:invGamma/>
                          </a:srgbClr>
                        </a:gs>
                        <a:gs pos="100000">
                          <a:srgbClr val="99CCFF"/>
                        </a:gs>
                      </a:gsLst>
                      <a:lin ang="5400000" scaled="1"/>
                    </a:grad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未提交读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提交读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可重复读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是</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3"/>
                  </a:ext>
                </a:extLst>
              </a:tr>
              <a:tr h="469900">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可串行读</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否</a:t>
                      </a:r>
                    </a:p>
                  </a:txBody>
                  <a:tcPr marL="90488" marR="90488" marT="91440" marB="914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99CCFF"/>
                        </a:gs>
                        <a:gs pos="100000">
                          <a:srgbClr val="99CCFF">
                            <a:gamma/>
                            <a:tint val="0"/>
                            <a:invGamma/>
                          </a:srgbClr>
                        </a:gs>
                      </a:gsLst>
                      <a:lin ang="5400000" scaled="1"/>
                    </a:gradFill>
                  </a:tcPr>
                </a:tc>
                <a:extLst>
                  <a:ext uri="{0D108BD9-81ED-4DB2-BD59-A6C34878D82A}">
                    <a16:rowId xmlns:a16="http://schemas.microsoft.com/office/drawing/2014/main" val="10004"/>
                  </a:ext>
                </a:extLst>
              </a:tr>
            </a:tbl>
          </a:graphicData>
        </a:graphic>
      </p:graphicFrame>
      <p:sp>
        <p:nvSpPr>
          <p:cNvPr id="2393323" name="AutoShape 235">
            <a:extLst>
              <a:ext uri="{FF2B5EF4-FFF2-40B4-BE49-F238E27FC236}">
                <a16:creationId xmlns:a16="http://schemas.microsoft.com/office/drawing/2014/main" id="{D1F17E3B-2949-4EED-8006-A1E587033F1B}"/>
              </a:ext>
            </a:extLst>
          </p:cNvPr>
          <p:cNvSpPr>
            <a:spLocks noChangeArrowheads="1"/>
          </p:cNvSpPr>
          <p:nvPr/>
        </p:nvSpPr>
        <p:spPr bwMode="auto">
          <a:xfrm>
            <a:off x="1065213" y="2924175"/>
            <a:ext cx="7848600" cy="649288"/>
          </a:xfrm>
          <a:prstGeom prst="flowChartAlternateProcess">
            <a:avLst/>
          </a:prstGeom>
          <a:noFill/>
          <a:ln w="508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23933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33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DEF2180B-2D62-48D7-947F-D6C1DB2F4CA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A2DDAC-09BA-4DD0-BC27-5CB6ED74EB40}" type="slidenum">
              <a:rPr lang="zh-CN" altLang="en-US" sz="2000"/>
              <a:pPr/>
              <a:t>85</a:t>
            </a:fld>
            <a:endParaRPr lang="en-US" altLang="zh-CN" sz="2000"/>
          </a:p>
        </p:txBody>
      </p:sp>
      <p:sp>
        <p:nvSpPr>
          <p:cNvPr id="100355" name="日期占位符 4">
            <a:extLst>
              <a:ext uri="{FF2B5EF4-FFF2-40B4-BE49-F238E27FC236}">
                <a16:creationId xmlns:a16="http://schemas.microsoft.com/office/drawing/2014/main" id="{0803EC67-4EC6-4D6D-A56F-8DAE3045C52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A568AA1-9DC0-4B72-B540-920D3530C813}" type="datetime1">
              <a:rPr lang="zh-CN" altLang="en-US" sz="1800" smtClean="0"/>
              <a:pPr/>
              <a:t>2023/5/9</a:t>
            </a:fld>
            <a:endParaRPr lang="en-US" altLang="zh-CN" sz="1000"/>
          </a:p>
        </p:txBody>
      </p:sp>
      <p:sp>
        <p:nvSpPr>
          <p:cNvPr id="2398210" name="Rectangle 2">
            <a:extLst>
              <a:ext uri="{FF2B5EF4-FFF2-40B4-BE49-F238E27FC236}">
                <a16:creationId xmlns:a16="http://schemas.microsoft.com/office/drawing/2014/main" id="{A0605103-F738-44F7-9548-ECAF21B7E8F8}"/>
              </a:ext>
            </a:extLst>
          </p:cNvPr>
          <p:cNvSpPr>
            <a:spLocks noGrp="1" noChangeArrowheads="1"/>
          </p:cNvSpPr>
          <p:nvPr>
            <p:ph type="title"/>
          </p:nvPr>
        </p:nvSpPr>
        <p:spPr/>
        <p:txBody>
          <a:bodyPr/>
          <a:lstStyle/>
          <a:p>
            <a:pPr>
              <a:defRPr/>
            </a:pPr>
            <a:r>
              <a:rPr lang="zh-CN" altLang="en-US">
                <a:ea typeface="宋体" pitchFamily="2" charset="-122"/>
              </a:rPr>
              <a:t>自定义事务隔离级别</a:t>
            </a:r>
          </a:p>
        </p:txBody>
      </p:sp>
      <p:sp>
        <p:nvSpPr>
          <p:cNvPr id="100357" name="Rectangle 3">
            <a:extLst>
              <a:ext uri="{FF2B5EF4-FFF2-40B4-BE49-F238E27FC236}">
                <a16:creationId xmlns:a16="http://schemas.microsoft.com/office/drawing/2014/main" id="{AA5FA94F-BF8B-4CA1-9AE3-01640B251E29}"/>
              </a:ext>
            </a:extLst>
          </p:cNvPr>
          <p:cNvSpPr>
            <a:spLocks noGrp="1" noChangeArrowheads="1"/>
          </p:cNvSpPr>
          <p:nvPr>
            <p:ph type="body" idx="1"/>
          </p:nvPr>
        </p:nvSpPr>
        <p:spPr>
          <a:xfrm>
            <a:off x="650875" y="1143000"/>
            <a:ext cx="8820150" cy="5168900"/>
          </a:xfrm>
        </p:spPr>
        <p:txBody>
          <a:bodyPr/>
          <a:lstStyle/>
          <a:p>
            <a:pPr>
              <a:lnSpc>
                <a:spcPct val="110000"/>
              </a:lnSpc>
              <a:spcBef>
                <a:spcPct val="0"/>
              </a:spcBef>
            </a:pPr>
            <a:r>
              <a:rPr lang="zh-CN" altLang="en-US"/>
              <a:t>默认情况下，</a:t>
            </a:r>
            <a:r>
              <a:rPr lang="en-US" altLang="zh-CN"/>
              <a:t>SQL Server</a:t>
            </a:r>
            <a:r>
              <a:rPr lang="zh-CN" altLang="en-US"/>
              <a:t>在 </a:t>
            </a:r>
            <a:r>
              <a:rPr lang="en-US" altLang="zh-CN"/>
              <a:t>READ COMMITTED </a:t>
            </a:r>
            <a:r>
              <a:rPr lang="zh-CN" altLang="en-US"/>
              <a:t>的一个隔离级别上操作。</a:t>
            </a:r>
          </a:p>
          <a:p>
            <a:pPr>
              <a:lnSpc>
                <a:spcPct val="110000"/>
              </a:lnSpc>
              <a:spcBef>
                <a:spcPct val="0"/>
              </a:spcBef>
            </a:pPr>
            <a:r>
              <a:rPr lang="zh-CN" altLang="en-US"/>
              <a:t>若要在应用程序中使用更严格或较宽松的隔离级别，可以通过语句设置会话的隔离级别</a:t>
            </a:r>
          </a:p>
          <a:p>
            <a:pPr lvl="1">
              <a:lnSpc>
                <a:spcPct val="110000"/>
              </a:lnSpc>
              <a:spcBef>
                <a:spcPct val="0"/>
              </a:spcBef>
              <a:buFontTx/>
              <a:buNone/>
            </a:pPr>
            <a:r>
              <a:rPr lang="zh-CN" altLang="en-US"/>
              <a:t>语法：</a:t>
            </a:r>
            <a:r>
              <a:rPr lang="en-US" altLang="zh-CN"/>
              <a:t>SET TRANSACTION ISOLATION LEVEL</a:t>
            </a:r>
            <a:br>
              <a:rPr lang="en-US" altLang="zh-CN"/>
            </a:br>
            <a:r>
              <a:rPr lang="en-US" altLang="zh-CN"/>
              <a:t>	{ READ COMMITTED | READ UNCOMMITTED</a:t>
            </a:r>
            <a:br>
              <a:rPr lang="en-US" altLang="zh-CN"/>
            </a:br>
            <a:r>
              <a:rPr lang="en-US" altLang="zh-CN"/>
              <a:t>	| REPEATABLE READ | SERIALIZABLE }</a:t>
            </a:r>
            <a:endParaRPr lang="zh-CN" altLang="en-US"/>
          </a:p>
          <a:p>
            <a:pPr lvl="1">
              <a:lnSpc>
                <a:spcPct val="110000"/>
              </a:lnSpc>
              <a:spcBef>
                <a:spcPct val="0"/>
              </a:spcBef>
            </a:pPr>
            <a:r>
              <a:rPr lang="zh-CN" altLang="en-US"/>
              <a:t>较低的隔离级别可以增加并发性，但代价是降低数据的正确性；</a:t>
            </a:r>
          </a:p>
          <a:p>
            <a:pPr lvl="1">
              <a:lnSpc>
                <a:spcPct val="110000"/>
              </a:lnSpc>
              <a:spcBef>
                <a:spcPct val="0"/>
              </a:spcBef>
            </a:pPr>
            <a:r>
              <a:rPr lang="zh-CN" altLang="en-US"/>
              <a:t>相反，较高的隔离级别可以确保数据的正确性，但可能对并发产生负面影响</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B6E2AB92-1714-4A2F-8FCC-7C255649CFF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7E9982F-3827-4B97-8F7E-058E7AFC1CA9}" type="slidenum">
              <a:rPr lang="zh-CN" altLang="en-US" sz="2000"/>
              <a:pPr/>
              <a:t>86</a:t>
            </a:fld>
            <a:endParaRPr lang="en-US" altLang="zh-CN" sz="2000"/>
          </a:p>
        </p:txBody>
      </p:sp>
      <p:sp>
        <p:nvSpPr>
          <p:cNvPr id="102403" name="日期占位符 4">
            <a:extLst>
              <a:ext uri="{FF2B5EF4-FFF2-40B4-BE49-F238E27FC236}">
                <a16:creationId xmlns:a16="http://schemas.microsoft.com/office/drawing/2014/main" id="{0708F69D-6BD0-4A7A-B42E-09D8C69BDC7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78ADD2-6D29-4A8C-95F9-709463265370}" type="datetime1">
              <a:rPr lang="zh-CN" altLang="en-US" sz="1800" smtClean="0"/>
              <a:pPr/>
              <a:t>2023/5/9</a:t>
            </a:fld>
            <a:endParaRPr lang="en-US" altLang="zh-CN" sz="1000"/>
          </a:p>
        </p:txBody>
      </p:sp>
      <p:sp>
        <p:nvSpPr>
          <p:cNvPr id="2400258" name="Rectangle 2">
            <a:extLst>
              <a:ext uri="{FF2B5EF4-FFF2-40B4-BE49-F238E27FC236}">
                <a16:creationId xmlns:a16="http://schemas.microsoft.com/office/drawing/2014/main" id="{34F189CF-5B81-41CC-A7B3-1A4CFF4F92C9}"/>
              </a:ext>
            </a:extLst>
          </p:cNvPr>
          <p:cNvSpPr>
            <a:spLocks noGrp="1" noChangeArrowheads="1"/>
          </p:cNvSpPr>
          <p:nvPr>
            <p:ph type="title"/>
          </p:nvPr>
        </p:nvSpPr>
        <p:spPr/>
        <p:txBody>
          <a:bodyPr/>
          <a:lstStyle/>
          <a:p>
            <a:pPr>
              <a:defRPr/>
            </a:pPr>
            <a:r>
              <a:rPr lang="zh-CN" altLang="en-US">
                <a:ea typeface="宋体" pitchFamily="2" charset="-122"/>
              </a:rPr>
              <a:t>动态锁定架构</a:t>
            </a:r>
          </a:p>
        </p:txBody>
      </p:sp>
      <p:sp>
        <p:nvSpPr>
          <p:cNvPr id="102405" name="Rectangle 3">
            <a:extLst>
              <a:ext uri="{FF2B5EF4-FFF2-40B4-BE49-F238E27FC236}">
                <a16:creationId xmlns:a16="http://schemas.microsoft.com/office/drawing/2014/main" id="{4C9D7486-B9C1-4BE4-A19A-79E6EE1BF4D3}"/>
              </a:ext>
            </a:extLst>
          </p:cNvPr>
          <p:cNvSpPr>
            <a:spLocks noGrp="1" noChangeArrowheads="1"/>
          </p:cNvSpPr>
          <p:nvPr>
            <p:ph type="body" idx="1"/>
          </p:nvPr>
        </p:nvSpPr>
        <p:spPr>
          <a:xfrm>
            <a:off x="650875" y="1143000"/>
            <a:ext cx="8820150" cy="5332413"/>
          </a:xfrm>
        </p:spPr>
        <p:txBody>
          <a:bodyPr/>
          <a:lstStyle/>
          <a:p>
            <a:pPr>
              <a:lnSpc>
                <a:spcPct val="80000"/>
              </a:lnSpc>
            </a:pPr>
            <a:r>
              <a:rPr lang="zh-CN" altLang="en-US"/>
              <a:t>动态锁定架构</a:t>
            </a:r>
          </a:p>
          <a:p>
            <a:pPr lvl="1">
              <a:lnSpc>
                <a:spcPct val="80000"/>
              </a:lnSpc>
            </a:pPr>
            <a:r>
              <a:rPr lang="zh-CN" altLang="en-US"/>
              <a:t>执行查询时，</a:t>
            </a:r>
            <a:r>
              <a:rPr lang="en-US" altLang="zh-CN"/>
              <a:t>SQL Server </a:t>
            </a:r>
            <a:r>
              <a:rPr lang="zh-CN" altLang="en-US"/>
              <a:t>基于架构和查询的特性自动确定最合适的锁，这称为动态锁定架构</a:t>
            </a:r>
          </a:p>
          <a:p>
            <a:pPr lvl="1">
              <a:lnSpc>
                <a:spcPct val="80000"/>
              </a:lnSpc>
            </a:pPr>
            <a:r>
              <a:rPr lang="en-US" altLang="zh-CN"/>
              <a:t>SQL Server </a:t>
            </a:r>
            <a:r>
              <a:rPr lang="zh-CN" altLang="en-US"/>
              <a:t>动态提高和降低锁的粒度和类型</a:t>
            </a:r>
          </a:p>
          <a:p>
            <a:pPr lvl="1">
              <a:lnSpc>
                <a:spcPct val="80000"/>
              </a:lnSpc>
            </a:pPr>
            <a:r>
              <a:rPr lang="zh-CN" altLang="en-US"/>
              <a:t>在服务器启动时，锁管理器预先分配一定量的锁块和锁拥有者块，并根据 </a:t>
            </a:r>
            <a:r>
              <a:rPr lang="en-US" altLang="zh-CN"/>
              <a:t>sp_configure </a:t>
            </a:r>
            <a:r>
              <a:rPr lang="zh-CN" altLang="en-US"/>
              <a:t>的设定和 </a:t>
            </a:r>
            <a:r>
              <a:rPr lang="en-US" altLang="zh-CN"/>
              <a:t>SQL Server </a:t>
            </a:r>
            <a:r>
              <a:rPr lang="zh-CN" altLang="en-US"/>
              <a:t>的版本动态分配锁块和锁拥有者块</a:t>
            </a:r>
          </a:p>
          <a:p>
            <a:pPr lvl="1">
              <a:lnSpc>
                <a:spcPct val="80000"/>
              </a:lnSpc>
            </a:pPr>
            <a:r>
              <a:rPr lang="zh-CN" altLang="en-US"/>
              <a:t>当发出对锁块的请求时，若没有可用的锁块，则锁管理器自动分配新的锁块，而不是拒绝锁请求</a:t>
            </a:r>
          </a:p>
          <a:p>
            <a:pPr>
              <a:lnSpc>
                <a:spcPct val="80000"/>
              </a:lnSpc>
            </a:pPr>
            <a:r>
              <a:rPr lang="zh-CN" altLang="en-US"/>
              <a:t>动态锁定的优点</a:t>
            </a:r>
          </a:p>
          <a:p>
            <a:pPr lvl="1">
              <a:lnSpc>
                <a:spcPct val="80000"/>
              </a:lnSpc>
            </a:pPr>
            <a:r>
              <a:rPr lang="en-US" altLang="zh-CN"/>
              <a:t>SQL Server </a:t>
            </a:r>
            <a:r>
              <a:rPr lang="zh-CN" altLang="en-US"/>
              <a:t>通过使用适合任务的锁，使系统开销减至最小。同时，数据库管理员也不必再考虑调整锁升级极限</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B3B165CC-E0E2-46B5-929C-78A9700DA1C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3BF099A-1295-451F-A3F2-FEE3BD1F7AB7}" type="slidenum">
              <a:rPr lang="zh-CN" altLang="en-US" sz="2000"/>
              <a:pPr/>
              <a:t>87</a:t>
            </a:fld>
            <a:endParaRPr lang="en-US" altLang="zh-CN" sz="2000"/>
          </a:p>
        </p:txBody>
      </p:sp>
      <p:sp>
        <p:nvSpPr>
          <p:cNvPr id="103427" name="日期占位符 4">
            <a:extLst>
              <a:ext uri="{FF2B5EF4-FFF2-40B4-BE49-F238E27FC236}">
                <a16:creationId xmlns:a16="http://schemas.microsoft.com/office/drawing/2014/main" id="{00434D1F-7CFD-4A6C-92E1-F44900A27E3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0E1B26-F670-48AE-B937-CCCD256F7A80}" type="datetime1">
              <a:rPr lang="zh-CN" altLang="en-US" sz="1800" smtClean="0"/>
              <a:pPr/>
              <a:t>2023/5/9</a:t>
            </a:fld>
            <a:endParaRPr lang="en-US" altLang="zh-CN" sz="1000"/>
          </a:p>
        </p:txBody>
      </p:sp>
      <p:sp>
        <p:nvSpPr>
          <p:cNvPr id="2404354" name="Rectangle 2">
            <a:extLst>
              <a:ext uri="{FF2B5EF4-FFF2-40B4-BE49-F238E27FC236}">
                <a16:creationId xmlns:a16="http://schemas.microsoft.com/office/drawing/2014/main" id="{6CC19B87-F793-4C9F-AFB2-B348AE299EB6}"/>
              </a:ext>
            </a:extLst>
          </p:cNvPr>
          <p:cNvSpPr>
            <a:spLocks noGrp="1" noChangeArrowheads="1"/>
          </p:cNvSpPr>
          <p:nvPr>
            <p:ph type="title"/>
          </p:nvPr>
        </p:nvSpPr>
        <p:spPr>
          <a:xfrm>
            <a:off x="650875" y="311150"/>
            <a:ext cx="8820150" cy="603250"/>
          </a:xfrm>
        </p:spPr>
        <p:txBody>
          <a:bodyPr/>
          <a:lstStyle/>
          <a:p>
            <a:pPr>
              <a:defRPr/>
            </a:pPr>
            <a:r>
              <a:rPr lang="zh-CN" altLang="en-US" sz="4400">
                <a:ea typeface="宋体" pitchFamily="2" charset="-122"/>
              </a:rPr>
              <a:t>自定义锁定 </a:t>
            </a:r>
            <a:endParaRPr lang="en-US" altLang="zh-CN" sz="4400">
              <a:ea typeface="宋体" pitchFamily="2" charset="-122"/>
            </a:endParaRPr>
          </a:p>
        </p:txBody>
      </p:sp>
      <p:sp>
        <p:nvSpPr>
          <p:cNvPr id="103429" name="Rectangle 3">
            <a:extLst>
              <a:ext uri="{FF2B5EF4-FFF2-40B4-BE49-F238E27FC236}">
                <a16:creationId xmlns:a16="http://schemas.microsoft.com/office/drawing/2014/main" id="{A2945879-F6B0-4CF5-9756-F34434BA6C6E}"/>
              </a:ext>
            </a:extLst>
          </p:cNvPr>
          <p:cNvSpPr>
            <a:spLocks noGrp="1" noChangeArrowheads="1"/>
          </p:cNvSpPr>
          <p:nvPr>
            <p:ph type="body" idx="1"/>
          </p:nvPr>
        </p:nvSpPr>
        <p:spPr/>
        <p:txBody>
          <a:bodyPr/>
          <a:lstStyle/>
          <a:p>
            <a:r>
              <a:rPr lang="en-US" altLang="zh-CN"/>
              <a:t>SQL Server</a:t>
            </a:r>
            <a:r>
              <a:rPr lang="zh-CN" altLang="en-US"/>
              <a:t>自动执行锁定，同时也可以通过以下方法自定义应用程序中的锁定： </a:t>
            </a:r>
          </a:p>
          <a:p>
            <a:pPr lvl="1"/>
            <a:r>
              <a:rPr lang="zh-CN" altLang="en-US"/>
              <a:t>处理死锁和设置死锁优先级。</a:t>
            </a:r>
          </a:p>
          <a:p>
            <a:pPr lvl="1"/>
            <a:r>
              <a:rPr lang="zh-CN" altLang="en-US"/>
              <a:t>处理超时和设置锁超时持续时间。</a:t>
            </a:r>
          </a:p>
          <a:p>
            <a:pPr lvl="1"/>
            <a:r>
              <a:rPr lang="zh-CN" altLang="en-US"/>
              <a:t>设置事务隔离级别。</a:t>
            </a:r>
          </a:p>
          <a:p>
            <a:pPr lvl="1"/>
            <a:r>
              <a:rPr lang="zh-CN" altLang="en-US"/>
              <a:t>对 </a:t>
            </a:r>
            <a:r>
              <a:rPr lang="en-US" altLang="zh-CN"/>
              <a:t>SELECT</a:t>
            </a:r>
            <a:r>
              <a:rPr lang="zh-CN" altLang="en-US"/>
              <a:t>、</a:t>
            </a:r>
            <a:r>
              <a:rPr lang="en-US" altLang="zh-CN"/>
              <a:t>INSERT</a:t>
            </a:r>
            <a:r>
              <a:rPr lang="zh-CN" altLang="en-US"/>
              <a:t>、</a:t>
            </a:r>
            <a:r>
              <a:rPr lang="en-US" altLang="zh-CN"/>
              <a:t>UPDATE </a:t>
            </a:r>
            <a:r>
              <a:rPr lang="zh-CN" altLang="en-US"/>
              <a:t>和 </a:t>
            </a:r>
            <a:r>
              <a:rPr lang="en-US" altLang="zh-CN"/>
              <a:t>DELETE </a:t>
            </a:r>
            <a:r>
              <a:rPr lang="zh-CN" altLang="en-US"/>
              <a:t>语句使用表级锁定提示。</a:t>
            </a:r>
          </a:p>
          <a:p>
            <a:pPr lvl="1"/>
            <a:r>
              <a:rPr lang="zh-CN" altLang="en-US"/>
              <a:t>配置索引的锁定粒度</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3E1D9017-95B8-4CCB-B922-C7E1D05A16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934BA1-FD7D-4B5D-9806-103298E60073}" type="slidenum">
              <a:rPr lang="zh-CN" altLang="en-US" sz="2000"/>
              <a:pPr/>
              <a:t>88</a:t>
            </a:fld>
            <a:endParaRPr lang="en-US" altLang="zh-CN" sz="2000"/>
          </a:p>
        </p:txBody>
      </p:sp>
      <p:sp>
        <p:nvSpPr>
          <p:cNvPr id="104451" name="日期占位符 4">
            <a:extLst>
              <a:ext uri="{FF2B5EF4-FFF2-40B4-BE49-F238E27FC236}">
                <a16:creationId xmlns:a16="http://schemas.microsoft.com/office/drawing/2014/main" id="{1DEF5AEB-BD6A-405C-BA36-122A713C4B5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7050D1F-EE53-4178-B08C-77D48D40B9B6}" type="datetime1">
              <a:rPr lang="zh-CN" altLang="en-US" sz="1800" smtClean="0"/>
              <a:pPr/>
              <a:t>2023/5/9</a:t>
            </a:fld>
            <a:endParaRPr lang="en-US" altLang="zh-CN" sz="1000"/>
          </a:p>
        </p:txBody>
      </p:sp>
      <p:sp>
        <p:nvSpPr>
          <p:cNvPr id="2402306" name="Rectangle 2">
            <a:extLst>
              <a:ext uri="{FF2B5EF4-FFF2-40B4-BE49-F238E27FC236}">
                <a16:creationId xmlns:a16="http://schemas.microsoft.com/office/drawing/2014/main" id="{14F38FAA-07D0-4BCE-B346-A2022B4A64B4}"/>
              </a:ext>
            </a:extLst>
          </p:cNvPr>
          <p:cNvSpPr>
            <a:spLocks noGrp="1" noChangeArrowheads="1"/>
          </p:cNvSpPr>
          <p:nvPr>
            <p:ph type="title"/>
          </p:nvPr>
        </p:nvSpPr>
        <p:spPr/>
        <p:txBody>
          <a:bodyPr/>
          <a:lstStyle/>
          <a:p>
            <a:pPr>
              <a:defRPr/>
            </a:pPr>
            <a:r>
              <a:rPr lang="zh-CN" altLang="en-US">
                <a:ea typeface="宋体" pitchFamily="2" charset="-122"/>
              </a:rPr>
              <a:t>死锁</a:t>
            </a:r>
          </a:p>
        </p:txBody>
      </p:sp>
      <p:sp>
        <p:nvSpPr>
          <p:cNvPr id="104453" name="Rectangle 3">
            <a:extLst>
              <a:ext uri="{FF2B5EF4-FFF2-40B4-BE49-F238E27FC236}">
                <a16:creationId xmlns:a16="http://schemas.microsoft.com/office/drawing/2014/main" id="{A3A54BDC-16B6-4C6B-9C1A-0710E75EC077}"/>
              </a:ext>
            </a:extLst>
          </p:cNvPr>
          <p:cNvSpPr>
            <a:spLocks noGrp="1" noChangeArrowheads="1"/>
          </p:cNvSpPr>
          <p:nvPr>
            <p:ph type="body" idx="1"/>
          </p:nvPr>
        </p:nvSpPr>
        <p:spPr>
          <a:xfrm>
            <a:off x="650875" y="1143000"/>
            <a:ext cx="8820150" cy="4737100"/>
          </a:xfrm>
        </p:spPr>
        <p:txBody>
          <a:bodyPr/>
          <a:lstStyle/>
          <a:p>
            <a:pPr>
              <a:lnSpc>
                <a:spcPct val="100000"/>
              </a:lnSpc>
            </a:pPr>
            <a:r>
              <a:rPr lang="en-US" altLang="zh-CN"/>
              <a:t>SQL Server </a:t>
            </a:r>
            <a:r>
              <a:rPr lang="zh-CN" altLang="en-US"/>
              <a:t>结束死锁对方法</a:t>
            </a:r>
          </a:p>
          <a:p>
            <a:pPr lvl="1"/>
            <a:r>
              <a:rPr lang="en-US" altLang="zh-CN"/>
              <a:t>SQL Server </a:t>
            </a:r>
            <a:r>
              <a:rPr lang="zh-CN" altLang="en-US"/>
              <a:t>回滚作为死锁牺牲品的事务</a:t>
            </a:r>
          </a:p>
          <a:p>
            <a:pPr lvl="1"/>
            <a:r>
              <a:rPr lang="zh-CN" altLang="en-US"/>
              <a:t>通知线程的应用程序（通过返回 1205 号错误信息）</a:t>
            </a:r>
          </a:p>
          <a:p>
            <a:pPr lvl="1"/>
            <a:r>
              <a:rPr lang="zh-CN" altLang="en-US"/>
              <a:t>取消线程的当前请求</a:t>
            </a:r>
          </a:p>
          <a:p>
            <a:pPr lvl="1"/>
            <a:r>
              <a:rPr lang="zh-CN" altLang="en-US"/>
              <a:t>允许其他事务继续进行</a:t>
            </a:r>
          </a:p>
          <a:p>
            <a:pPr>
              <a:lnSpc>
                <a:spcPct val="100000"/>
              </a:lnSpc>
            </a:pPr>
            <a:r>
              <a:rPr lang="zh-CN" altLang="en-US"/>
              <a:t>将死锁减至最少</a:t>
            </a:r>
          </a:p>
          <a:p>
            <a:pPr lvl="1"/>
            <a:r>
              <a:rPr lang="zh-CN" altLang="en-US"/>
              <a:t>在所有事务中用同一顺序使用资源</a:t>
            </a:r>
          </a:p>
          <a:p>
            <a:pPr lvl="1"/>
            <a:r>
              <a:rPr lang="zh-CN" altLang="en-US"/>
              <a:t>尽量减少事务中的步骤，以缩短事务</a:t>
            </a:r>
          </a:p>
          <a:p>
            <a:pPr lvl="1"/>
            <a:r>
              <a:rPr lang="zh-CN" altLang="en-US"/>
              <a:t>避免使用读取大量行的查询，以缩短事务时间</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F34AC8A9-8651-4555-9B90-C1F55A3909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133B56F-C325-48DE-B387-9CEFDE6CECA5}" type="slidenum">
              <a:rPr lang="zh-CN" altLang="en-US" sz="2000"/>
              <a:pPr/>
              <a:t>89</a:t>
            </a:fld>
            <a:endParaRPr lang="en-US" altLang="zh-CN" sz="2000"/>
          </a:p>
        </p:txBody>
      </p:sp>
      <p:sp>
        <p:nvSpPr>
          <p:cNvPr id="105475" name="日期占位符 4">
            <a:extLst>
              <a:ext uri="{FF2B5EF4-FFF2-40B4-BE49-F238E27FC236}">
                <a16:creationId xmlns:a16="http://schemas.microsoft.com/office/drawing/2014/main" id="{43671A89-5627-45CC-9AB7-F17BD6C9A5E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9BF3EC5-70D7-48C1-BD14-275C7C315840}" type="datetime1">
              <a:rPr lang="zh-CN" altLang="en-US" sz="1800" smtClean="0"/>
              <a:pPr/>
              <a:t>2023/5/9</a:t>
            </a:fld>
            <a:endParaRPr lang="en-US" altLang="zh-CN" sz="1000"/>
          </a:p>
        </p:txBody>
      </p:sp>
      <p:sp>
        <p:nvSpPr>
          <p:cNvPr id="2403330" name="Rectangle 2">
            <a:extLst>
              <a:ext uri="{FF2B5EF4-FFF2-40B4-BE49-F238E27FC236}">
                <a16:creationId xmlns:a16="http://schemas.microsoft.com/office/drawing/2014/main" id="{C0D0B05E-289A-43D1-A728-73F760662700}"/>
              </a:ext>
            </a:extLst>
          </p:cNvPr>
          <p:cNvSpPr>
            <a:spLocks noGrp="1" noChangeArrowheads="1"/>
          </p:cNvSpPr>
          <p:nvPr>
            <p:ph type="title"/>
          </p:nvPr>
        </p:nvSpPr>
        <p:spPr/>
        <p:txBody>
          <a:bodyPr/>
          <a:lstStyle/>
          <a:p>
            <a:pPr>
              <a:defRPr/>
            </a:pPr>
            <a:r>
              <a:rPr lang="zh-CN" altLang="en-US">
                <a:ea typeface="宋体" pitchFamily="2" charset="-122"/>
              </a:rPr>
              <a:t>死锁</a:t>
            </a:r>
          </a:p>
        </p:txBody>
      </p:sp>
      <p:sp>
        <p:nvSpPr>
          <p:cNvPr id="105477" name="Rectangle 3">
            <a:extLst>
              <a:ext uri="{FF2B5EF4-FFF2-40B4-BE49-F238E27FC236}">
                <a16:creationId xmlns:a16="http://schemas.microsoft.com/office/drawing/2014/main" id="{8DD7FDF5-C89D-4DEB-87C7-E32650BEC7A0}"/>
              </a:ext>
            </a:extLst>
          </p:cNvPr>
          <p:cNvSpPr>
            <a:spLocks noGrp="1" noChangeArrowheads="1"/>
          </p:cNvSpPr>
          <p:nvPr>
            <p:ph type="body" idx="1"/>
          </p:nvPr>
        </p:nvSpPr>
        <p:spPr>
          <a:xfrm>
            <a:off x="650875" y="1143000"/>
            <a:ext cx="8820150" cy="4867275"/>
          </a:xfrm>
        </p:spPr>
        <p:txBody>
          <a:bodyPr/>
          <a:lstStyle/>
          <a:p>
            <a:pPr>
              <a:lnSpc>
                <a:spcPct val="100000"/>
              </a:lnSpc>
            </a:pPr>
            <a:r>
              <a:rPr lang="zh-CN" altLang="en-US"/>
              <a:t>自定义锁超时</a:t>
            </a:r>
          </a:p>
          <a:p>
            <a:pPr lvl="1">
              <a:lnSpc>
                <a:spcPct val="100000"/>
              </a:lnSpc>
            </a:pPr>
            <a:r>
              <a:rPr lang="zh-CN" altLang="en-US"/>
              <a:t>若事务在等待资源时被锁定且导致了死锁，则 </a:t>
            </a:r>
            <a:r>
              <a:rPr lang="en-US" altLang="zh-CN"/>
              <a:t>SQL Server </a:t>
            </a:r>
            <a:r>
              <a:rPr lang="zh-CN" altLang="en-US"/>
              <a:t>将终止其中参与的一个事务（不涉及超时）</a:t>
            </a:r>
          </a:p>
          <a:p>
            <a:pPr lvl="1">
              <a:lnSpc>
                <a:spcPct val="100000"/>
              </a:lnSpc>
            </a:pPr>
            <a:r>
              <a:rPr lang="zh-CN" altLang="en-US"/>
              <a:t>如果没有出现死锁，则在其他事务释放锁之前，请求锁的事务被阻塞</a:t>
            </a:r>
          </a:p>
          <a:p>
            <a:pPr lvl="1">
              <a:lnSpc>
                <a:spcPct val="100000"/>
              </a:lnSpc>
            </a:pPr>
            <a:r>
              <a:rPr lang="en-US" altLang="zh-CN"/>
              <a:t>LOCK_TIMEOUT </a:t>
            </a:r>
            <a:r>
              <a:rPr lang="zh-CN" altLang="en-US"/>
              <a:t>设定允许应用程序设置语句对被阻塞资源的最大等待时间。超过最大等待时间，语句自动取消</a:t>
            </a:r>
          </a:p>
          <a:p>
            <a:pPr lvl="1">
              <a:lnSpc>
                <a:spcPct val="100000"/>
              </a:lnSpc>
            </a:pPr>
            <a:r>
              <a:rPr lang="en-US" altLang="zh-CN"/>
              <a:t>KILL </a:t>
            </a:r>
            <a:r>
              <a:rPr lang="zh-CN" altLang="en-US"/>
              <a:t>命令可基于服务器进程 </a:t>
            </a:r>
            <a:r>
              <a:rPr lang="en-US" altLang="zh-CN"/>
              <a:t>ID（spid）</a:t>
            </a:r>
            <a:r>
              <a:rPr lang="zh-CN" altLang="en-US"/>
              <a:t>中止用户进程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29FDFA02-2CA9-41FB-AD4D-8C32FD1145C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9829B2-05E8-4B20-B6DC-DE29D838B164}" type="slidenum">
              <a:rPr lang="zh-CN" altLang="en-US" sz="2000"/>
              <a:pPr/>
              <a:t>9</a:t>
            </a:fld>
            <a:endParaRPr lang="en-US" altLang="zh-CN" sz="2000"/>
          </a:p>
        </p:txBody>
      </p:sp>
      <p:sp>
        <p:nvSpPr>
          <p:cNvPr id="13315" name="日期占位符 4">
            <a:extLst>
              <a:ext uri="{FF2B5EF4-FFF2-40B4-BE49-F238E27FC236}">
                <a16:creationId xmlns:a16="http://schemas.microsoft.com/office/drawing/2014/main" id="{ABE0068D-92F8-49C2-9EDF-75005989DC6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CD9043-56EB-4EC6-94ED-04CB64F1EA0A}" type="datetime1">
              <a:rPr lang="zh-CN" altLang="en-US" sz="1800" smtClean="0"/>
              <a:pPr/>
              <a:t>2023/5/9</a:t>
            </a:fld>
            <a:endParaRPr lang="en-US" altLang="zh-CN" sz="1000"/>
          </a:p>
        </p:txBody>
      </p:sp>
      <p:sp>
        <p:nvSpPr>
          <p:cNvPr id="2233346" name="Rectangle 2">
            <a:extLst>
              <a:ext uri="{FF2B5EF4-FFF2-40B4-BE49-F238E27FC236}">
                <a16:creationId xmlns:a16="http://schemas.microsoft.com/office/drawing/2014/main" id="{2A23E8A7-C6A2-42DF-A324-1350E0098F6B}"/>
              </a:ext>
            </a:extLst>
          </p:cNvPr>
          <p:cNvSpPr>
            <a:spLocks noGrp="1" noChangeArrowheads="1"/>
          </p:cNvSpPr>
          <p:nvPr>
            <p:ph type="title"/>
          </p:nvPr>
        </p:nvSpPr>
        <p:spPr/>
        <p:txBody>
          <a:bodyPr/>
          <a:lstStyle/>
          <a:p>
            <a:pPr>
              <a:defRPr/>
            </a:pPr>
            <a:r>
              <a:rPr lang="en-US" altLang="zh-CN"/>
              <a:t>2. </a:t>
            </a:r>
            <a:r>
              <a:rPr lang="zh-CN" altLang="en-US"/>
              <a:t>不可重复读</a:t>
            </a:r>
          </a:p>
        </p:txBody>
      </p:sp>
      <p:sp>
        <p:nvSpPr>
          <p:cNvPr id="13317" name="Rectangle 3">
            <a:extLst>
              <a:ext uri="{FF2B5EF4-FFF2-40B4-BE49-F238E27FC236}">
                <a16:creationId xmlns:a16="http://schemas.microsoft.com/office/drawing/2014/main" id="{E3C75322-17A9-4BEB-82F4-A78F24E69FD5}"/>
              </a:ext>
            </a:extLst>
          </p:cNvPr>
          <p:cNvSpPr>
            <a:spLocks noGrp="1" noChangeArrowheads="1"/>
          </p:cNvSpPr>
          <p:nvPr>
            <p:ph type="body" idx="1"/>
          </p:nvPr>
        </p:nvSpPr>
        <p:spPr>
          <a:xfrm>
            <a:off x="650875" y="1143000"/>
            <a:ext cx="8820150" cy="1152525"/>
          </a:xfrm>
        </p:spPr>
        <p:txBody>
          <a:bodyPr/>
          <a:lstStyle/>
          <a:p>
            <a:pPr algn="just"/>
            <a:r>
              <a:rPr lang="zh-CN" altLang="en-US"/>
              <a:t>不可重复读是事务</a:t>
            </a:r>
            <a:r>
              <a:rPr lang="en-US" altLang="zh-CN" i="1"/>
              <a:t>T1</a:t>
            </a:r>
            <a:r>
              <a:rPr lang="zh-CN" altLang="en-US"/>
              <a:t>读取数据后，</a:t>
            </a:r>
            <a:r>
              <a:rPr lang="en-US" altLang="zh-CN" i="1"/>
              <a:t>T2</a:t>
            </a:r>
            <a:r>
              <a:rPr lang="zh-CN" altLang="en-US"/>
              <a:t>对同一数据执行更新操作，使</a:t>
            </a:r>
            <a:r>
              <a:rPr lang="en-US" altLang="zh-CN" i="1"/>
              <a:t>T1</a:t>
            </a:r>
            <a:r>
              <a:rPr lang="zh-CN" altLang="en-US"/>
              <a:t>再次读取该数据时，得到与前一次不同的值。 </a:t>
            </a:r>
          </a:p>
        </p:txBody>
      </p:sp>
      <p:sp>
        <p:nvSpPr>
          <p:cNvPr id="2233349" name="Rectangle 5">
            <a:extLst>
              <a:ext uri="{FF2B5EF4-FFF2-40B4-BE49-F238E27FC236}">
                <a16:creationId xmlns:a16="http://schemas.microsoft.com/office/drawing/2014/main" id="{98838D34-9DAA-42ED-ADC6-3A294E2B4559}"/>
              </a:ext>
            </a:extLst>
          </p:cNvPr>
          <p:cNvSpPr>
            <a:spLocks noChangeArrowheads="1"/>
          </p:cNvSpPr>
          <p:nvPr/>
        </p:nvSpPr>
        <p:spPr bwMode="auto">
          <a:xfrm>
            <a:off x="3729038" y="1916113"/>
            <a:ext cx="6176962"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lvl="1">
              <a:lnSpc>
                <a:spcPct val="130000"/>
              </a:lnSpc>
              <a:spcBef>
                <a:spcPct val="25000"/>
              </a:spcBef>
            </a:pPr>
            <a:r>
              <a:rPr lang="zh-CN" altLang="en-US" sz="2800"/>
              <a:t>三类不可重复读：</a:t>
            </a:r>
          </a:p>
          <a:p>
            <a:pPr lvl="1">
              <a:lnSpc>
                <a:spcPct val="90000"/>
              </a:lnSpc>
              <a:spcBef>
                <a:spcPct val="25000"/>
              </a:spcBef>
            </a:pPr>
            <a:r>
              <a:rPr lang="zh-CN" altLang="en-US" sz="2800"/>
              <a:t>    事务</a:t>
            </a:r>
            <a:r>
              <a:rPr lang="en-US" altLang="zh-CN" sz="2800"/>
              <a:t>1</a:t>
            </a:r>
            <a:r>
              <a:rPr lang="zh-CN" altLang="en-US" sz="2800"/>
              <a:t>读取某一数据后：</a:t>
            </a:r>
          </a:p>
          <a:p>
            <a:pPr lvl="1">
              <a:lnSpc>
                <a:spcPct val="90000"/>
              </a:lnSpc>
              <a:buClr>
                <a:srgbClr val="2C376C"/>
              </a:buClr>
              <a:buSzPct val="50000"/>
              <a:buFont typeface="Wingdings" panose="05000000000000000000" pitchFamily="2" charset="2"/>
              <a:buChar char="n"/>
            </a:pPr>
            <a:r>
              <a:rPr lang="en-US" altLang="zh-CN" i="1"/>
              <a:t>   T2</a:t>
            </a:r>
            <a:r>
              <a:rPr lang="zh-CN" altLang="en-US" sz="2800"/>
              <a:t>对其做了修改</a:t>
            </a:r>
            <a:r>
              <a:rPr lang="en-US" altLang="zh-CN" sz="2800"/>
              <a:t>,</a:t>
            </a:r>
            <a:r>
              <a:rPr lang="zh-CN" altLang="en-US" sz="2800"/>
              <a:t>当</a:t>
            </a:r>
            <a:r>
              <a:rPr lang="en-US" altLang="zh-CN" i="1"/>
              <a:t>T1</a:t>
            </a:r>
            <a:r>
              <a:rPr lang="zh-CN" altLang="en-US" sz="2800"/>
              <a:t>再次读该数据时</a:t>
            </a:r>
            <a:r>
              <a:rPr lang="en-US" altLang="zh-CN" sz="2800"/>
              <a:t>,</a:t>
            </a:r>
            <a:r>
              <a:rPr lang="zh-CN" altLang="en-US" sz="2800">
                <a:solidFill>
                  <a:srgbClr val="0000FF"/>
                </a:solidFill>
              </a:rPr>
              <a:t>得到与前一次不同的值</a:t>
            </a:r>
          </a:p>
          <a:p>
            <a:pPr lvl="1">
              <a:lnSpc>
                <a:spcPct val="90000"/>
              </a:lnSpc>
              <a:buClr>
                <a:srgbClr val="2C376C"/>
              </a:buClr>
              <a:buSzPct val="50000"/>
              <a:buFont typeface="Wingdings" panose="05000000000000000000" pitchFamily="2" charset="2"/>
              <a:buChar char="n"/>
            </a:pPr>
            <a:r>
              <a:rPr lang="en-US" altLang="zh-CN" sz="2800"/>
              <a:t>  </a:t>
            </a:r>
            <a:r>
              <a:rPr lang="en-US" altLang="zh-CN" i="1"/>
              <a:t>T2</a:t>
            </a:r>
            <a:r>
              <a:rPr lang="zh-CN" altLang="en-US" sz="2800"/>
              <a:t>删除了其中部分记录，当</a:t>
            </a:r>
            <a:r>
              <a:rPr lang="en-US" altLang="zh-CN" i="1"/>
              <a:t>T1</a:t>
            </a:r>
            <a:r>
              <a:rPr lang="zh-CN" altLang="en-US" sz="2800"/>
              <a:t>再次读取数据时，</a:t>
            </a:r>
            <a:r>
              <a:rPr lang="zh-CN" altLang="en-US" sz="2800">
                <a:solidFill>
                  <a:srgbClr val="0000FF"/>
                </a:solidFill>
              </a:rPr>
              <a:t>某些记录消失</a:t>
            </a:r>
          </a:p>
          <a:p>
            <a:pPr lvl="1">
              <a:lnSpc>
                <a:spcPct val="90000"/>
              </a:lnSpc>
              <a:buClr>
                <a:srgbClr val="2C376C"/>
              </a:buClr>
              <a:buSzPct val="50000"/>
              <a:buFont typeface="Wingdings" panose="05000000000000000000" pitchFamily="2" charset="2"/>
              <a:buChar char="n"/>
            </a:pPr>
            <a:r>
              <a:rPr lang="en-US" altLang="zh-CN" sz="2800"/>
              <a:t>  </a:t>
            </a:r>
            <a:r>
              <a:rPr lang="en-US" altLang="zh-CN" i="1"/>
              <a:t>T2</a:t>
            </a:r>
            <a:r>
              <a:rPr lang="zh-CN" altLang="en-US" sz="2800"/>
              <a:t>插入了一些记录，当</a:t>
            </a:r>
            <a:r>
              <a:rPr lang="en-US" altLang="zh-CN" i="1"/>
              <a:t>T1</a:t>
            </a:r>
            <a:r>
              <a:rPr lang="zh-CN" altLang="en-US" sz="2800"/>
              <a:t>再次按相同条件读数据时</a:t>
            </a:r>
            <a:r>
              <a:rPr lang="en-US" altLang="zh-CN" sz="2800"/>
              <a:t>,</a:t>
            </a:r>
            <a:r>
              <a:rPr lang="zh-CN" altLang="en-US" sz="2800">
                <a:solidFill>
                  <a:srgbClr val="0000FF"/>
                </a:solidFill>
              </a:rPr>
              <a:t> 多了一些记录</a:t>
            </a:r>
            <a:endParaRPr lang="zh-CN" altLang="en-US" sz="2800"/>
          </a:p>
          <a:p>
            <a:pPr lvl="1">
              <a:lnSpc>
                <a:spcPct val="90000"/>
              </a:lnSpc>
            </a:pPr>
            <a:r>
              <a:rPr lang="zh-CN" altLang="en-US" sz="2800"/>
              <a:t>     后两种不可重复读有时也称为幻影现象（</a:t>
            </a:r>
            <a:r>
              <a:rPr lang="en-US" altLang="zh-CN" sz="2800"/>
              <a:t>phantom row</a:t>
            </a:r>
            <a:r>
              <a:rPr lang="zh-CN" altLang="en-US" sz="2800"/>
              <a:t>）</a:t>
            </a:r>
          </a:p>
        </p:txBody>
      </p:sp>
      <p:grpSp>
        <p:nvGrpSpPr>
          <p:cNvPr id="13319" name="Group 6">
            <a:extLst>
              <a:ext uri="{FF2B5EF4-FFF2-40B4-BE49-F238E27FC236}">
                <a16:creationId xmlns:a16="http://schemas.microsoft.com/office/drawing/2014/main" id="{7BEBBD1B-F104-41DA-AFC7-9ABC91766444}"/>
              </a:ext>
            </a:extLst>
          </p:cNvPr>
          <p:cNvGrpSpPr>
            <a:grpSpLocks/>
          </p:cNvGrpSpPr>
          <p:nvPr/>
        </p:nvGrpSpPr>
        <p:grpSpPr bwMode="auto">
          <a:xfrm>
            <a:off x="273050" y="2420938"/>
            <a:ext cx="3797300" cy="4079875"/>
            <a:chOff x="2688" y="1152"/>
            <a:chExt cx="2208" cy="2570"/>
          </a:xfrm>
        </p:grpSpPr>
        <p:sp>
          <p:nvSpPr>
            <p:cNvPr id="13320" name="Rectangle 7">
              <a:extLst>
                <a:ext uri="{FF2B5EF4-FFF2-40B4-BE49-F238E27FC236}">
                  <a16:creationId xmlns:a16="http://schemas.microsoft.com/office/drawing/2014/main" id="{4ED99FCE-553F-46BD-924F-8A4387523CA6}"/>
                </a:ext>
              </a:extLst>
            </p:cNvPr>
            <p:cNvSpPr>
              <a:spLocks noChangeArrowheads="1"/>
            </p:cNvSpPr>
            <p:nvPr/>
          </p:nvSpPr>
          <p:spPr bwMode="auto">
            <a:xfrm>
              <a:off x="3892" y="1402"/>
              <a:ext cx="10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13321" name="Rectangle 8">
              <a:extLst>
                <a:ext uri="{FF2B5EF4-FFF2-40B4-BE49-F238E27FC236}">
                  <a16:creationId xmlns:a16="http://schemas.microsoft.com/office/drawing/2014/main" id="{E83937DA-B984-49EF-891F-1641FB5C9DD6}"/>
                </a:ext>
              </a:extLst>
            </p:cNvPr>
            <p:cNvSpPr>
              <a:spLocks noChangeArrowheads="1"/>
            </p:cNvSpPr>
            <p:nvPr/>
          </p:nvSpPr>
          <p:spPr bwMode="auto">
            <a:xfrm>
              <a:off x="2688" y="1402"/>
              <a:ext cx="12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=150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7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70000"/>
                </a:lnSpc>
                <a:spcBef>
                  <a:spcPct val="35000"/>
                </a:spcBef>
                <a:buClr>
                  <a:srgbClr val="27305F"/>
                </a:buClr>
                <a:buSzPct val="60000"/>
                <a:buFont typeface="Wingdings" panose="05000000000000000000" pitchFamily="2" charset="2"/>
                <a:buNone/>
              </a:pPr>
              <a:endParaRPr lang="en-US" altLang="zh-CN" sz="1900">
                <a:latin typeface="Times New Roman" panose="02020603050405020304" pitchFamily="18" charset="0"/>
              </a:endParaRP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B=200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 </a:t>
              </a:r>
            </a:p>
          </p:txBody>
        </p:sp>
        <p:sp>
          <p:nvSpPr>
            <p:cNvPr id="13322" name="Rectangle 9">
              <a:extLst>
                <a:ext uri="{FF2B5EF4-FFF2-40B4-BE49-F238E27FC236}">
                  <a16:creationId xmlns:a16="http://schemas.microsoft.com/office/drawing/2014/main" id="{2A295991-FAE5-433A-B6CD-39BE3EB1FF14}"/>
                </a:ext>
              </a:extLst>
            </p:cNvPr>
            <p:cNvSpPr>
              <a:spLocks noChangeArrowheads="1"/>
            </p:cNvSpPr>
            <p:nvPr/>
          </p:nvSpPr>
          <p:spPr bwMode="auto">
            <a:xfrm>
              <a:off x="3892" y="1152"/>
              <a:ext cx="10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3323" name="Rectangle 10">
              <a:extLst>
                <a:ext uri="{FF2B5EF4-FFF2-40B4-BE49-F238E27FC236}">
                  <a16:creationId xmlns:a16="http://schemas.microsoft.com/office/drawing/2014/main" id="{54108994-8BB2-4274-AAD5-C514E6E53C4D}"/>
                </a:ext>
              </a:extLst>
            </p:cNvPr>
            <p:cNvSpPr>
              <a:spLocks noChangeArrowheads="1"/>
            </p:cNvSpPr>
            <p:nvPr/>
          </p:nvSpPr>
          <p:spPr bwMode="auto">
            <a:xfrm>
              <a:off x="2688" y="1152"/>
              <a:ext cx="1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3324" name="Line 11">
              <a:extLst>
                <a:ext uri="{FF2B5EF4-FFF2-40B4-BE49-F238E27FC236}">
                  <a16:creationId xmlns:a16="http://schemas.microsoft.com/office/drawing/2014/main" id="{E32BD94A-32AE-4EC3-A1E0-5518D4F01911}"/>
                </a:ext>
              </a:extLst>
            </p:cNvPr>
            <p:cNvSpPr>
              <a:spLocks noChangeShapeType="1"/>
            </p:cNvSpPr>
            <p:nvPr/>
          </p:nvSpPr>
          <p:spPr bwMode="auto">
            <a:xfrm>
              <a:off x="2688" y="115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5" name="Line 12">
              <a:extLst>
                <a:ext uri="{FF2B5EF4-FFF2-40B4-BE49-F238E27FC236}">
                  <a16:creationId xmlns:a16="http://schemas.microsoft.com/office/drawing/2014/main" id="{2C88A714-6238-48D2-A476-5740CF49908C}"/>
                </a:ext>
              </a:extLst>
            </p:cNvPr>
            <p:cNvSpPr>
              <a:spLocks noChangeShapeType="1"/>
            </p:cNvSpPr>
            <p:nvPr/>
          </p:nvSpPr>
          <p:spPr bwMode="auto">
            <a:xfrm>
              <a:off x="2688" y="1402"/>
              <a:ext cx="2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6" name="Line 13">
              <a:extLst>
                <a:ext uri="{FF2B5EF4-FFF2-40B4-BE49-F238E27FC236}">
                  <a16:creationId xmlns:a16="http://schemas.microsoft.com/office/drawing/2014/main" id="{62244DDA-25F7-488E-B0E3-BB99A64E0C1D}"/>
                </a:ext>
              </a:extLst>
            </p:cNvPr>
            <p:cNvSpPr>
              <a:spLocks noChangeShapeType="1"/>
            </p:cNvSpPr>
            <p:nvPr/>
          </p:nvSpPr>
          <p:spPr bwMode="auto">
            <a:xfrm>
              <a:off x="2688" y="372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7" name="Line 14">
              <a:extLst>
                <a:ext uri="{FF2B5EF4-FFF2-40B4-BE49-F238E27FC236}">
                  <a16:creationId xmlns:a16="http://schemas.microsoft.com/office/drawing/2014/main" id="{E6379206-4508-4222-B108-B4C892115C44}"/>
                </a:ext>
              </a:extLst>
            </p:cNvPr>
            <p:cNvSpPr>
              <a:spLocks noChangeShapeType="1"/>
            </p:cNvSpPr>
            <p:nvPr/>
          </p:nvSpPr>
          <p:spPr bwMode="auto">
            <a:xfrm>
              <a:off x="2688"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8" name="Line 15">
              <a:extLst>
                <a:ext uri="{FF2B5EF4-FFF2-40B4-BE49-F238E27FC236}">
                  <a16:creationId xmlns:a16="http://schemas.microsoft.com/office/drawing/2014/main" id="{C1E3D19C-C69E-4796-932F-15A6AEEC1A65}"/>
                </a:ext>
              </a:extLst>
            </p:cNvPr>
            <p:cNvSpPr>
              <a:spLocks noChangeShapeType="1"/>
            </p:cNvSpPr>
            <p:nvPr/>
          </p:nvSpPr>
          <p:spPr bwMode="auto">
            <a:xfrm>
              <a:off x="3892" y="1152"/>
              <a:ext cx="0" cy="2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9" name="Line 16">
              <a:extLst>
                <a:ext uri="{FF2B5EF4-FFF2-40B4-BE49-F238E27FC236}">
                  <a16:creationId xmlns:a16="http://schemas.microsoft.com/office/drawing/2014/main" id="{0397B238-0675-4BDF-8E76-FFFFB9FAEF27}"/>
                </a:ext>
              </a:extLst>
            </p:cNvPr>
            <p:cNvSpPr>
              <a:spLocks noChangeShapeType="1"/>
            </p:cNvSpPr>
            <p:nvPr/>
          </p:nvSpPr>
          <p:spPr bwMode="auto">
            <a:xfrm>
              <a:off x="4896"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3349"/>
                                        </p:tgtEl>
                                        <p:attrNameLst>
                                          <p:attrName>style.visibility</p:attrName>
                                        </p:attrNameLst>
                                      </p:cBhvr>
                                      <p:to>
                                        <p:strVal val="visible"/>
                                      </p:to>
                                    </p:set>
                                    <p:animEffect transition="in" filter="wipe(up)">
                                      <p:cBhvr>
                                        <p:cTn id="7" dur="1000"/>
                                        <p:tgtEl>
                                          <p:spTgt spid="223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34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3225C4BF-D11B-4F41-B9A8-CD4EB7761D1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21FDC83-D0B8-439A-B2E7-1399984D5E23}" type="slidenum">
              <a:rPr lang="zh-CN" altLang="en-US" sz="2000"/>
              <a:pPr/>
              <a:t>90</a:t>
            </a:fld>
            <a:endParaRPr lang="en-US" altLang="zh-CN" sz="2000"/>
          </a:p>
        </p:txBody>
      </p:sp>
      <p:sp>
        <p:nvSpPr>
          <p:cNvPr id="106499" name="日期占位符 4">
            <a:extLst>
              <a:ext uri="{FF2B5EF4-FFF2-40B4-BE49-F238E27FC236}">
                <a16:creationId xmlns:a16="http://schemas.microsoft.com/office/drawing/2014/main" id="{2F22DD9F-6964-4ADC-8B7B-5F44EEB0F0B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878F3CD-F356-4348-A660-A16A86FFD020}" type="datetime1">
              <a:rPr lang="zh-CN" altLang="en-US" sz="1800" smtClean="0"/>
              <a:pPr/>
              <a:t>2023/5/9</a:t>
            </a:fld>
            <a:endParaRPr lang="en-US" altLang="zh-CN" sz="1000"/>
          </a:p>
        </p:txBody>
      </p:sp>
      <p:sp>
        <p:nvSpPr>
          <p:cNvPr id="2399234" name="Rectangle 2">
            <a:extLst>
              <a:ext uri="{FF2B5EF4-FFF2-40B4-BE49-F238E27FC236}">
                <a16:creationId xmlns:a16="http://schemas.microsoft.com/office/drawing/2014/main" id="{9EEAAF7E-BEE9-47BF-99A6-25BF0B419773}"/>
              </a:ext>
            </a:extLst>
          </p:cNvPr>
          <p:cNvSpPr>
            <a:spLocks noGrp="1" noChangeArrowheads="1"/>
          </p:cNvSpPr>
          <p:nvPr>
            <p:ph type="title"/>
          </p:nvPr>
        </p:nvSpPr>
        <p:spPr/>
        <p:txBody>
          <a:bodyPr/>
          <a:lstStyle/>
          <a:p>
            <a:pPr>
              <a:defRPr/>
            </a:pPr>
            <a:r>
              <a:rPr lang="zh-CN" altLang="en-US">
                <a:ea typeface="宋体" pitchFamily="2" charset="-122"/>
              </a:rPr>
              <a:t>锁定超时</a:t>
            </a:r>
          </a:p>
        </p:txBody>
      </p:sp>
      <p:sp>
        <p:nvSpPr>
          <p:cNvPr id="106501" name="Rectangle 3">
            <a:extLst>
              <a:ext uri="{FF2B5EF4-FFF2-40B4-BE49-F238E27FC236}">
                <a16:creationId xmlns:a16="http://schemas.microsoft.com/office/drawing/2014/main" id="{1347073B-FCC0-4E4A-A62D-B120006E5AE6}"/>
              </a:ext>
            </a:extLst>
          </p:cNvPr>
          <p:cNvSpPr>
            <a:spLocks noGrp="1" noChangeArrowheads="1"/>
          </p:cNvSpPr>
          <p:nvPr>
            <p:ph type="body" idx="1"/>
          </p:nvPr>
        </p:nvSpPr>
        <p:spPr>
          <a:xfrm>
            <a:off x="650875" y="1143000"/>
            <a:ext cx="9055100" cy="4779963"/>
          </a:xfrm>
        </p:spPr>
        <p:txBody>
          <a:bodyPr/>
          <a:lstStyle/>
          <a:p>
            <a:r>
              <a:rPr lang="zh-CN" altLang="en-US"/>
              <a:t>使用 </a:t>
            </a:r>
            <a:r>
              <a:rPr lang="en-US" altLang="zh-CN"/>
              <a:t>SET LOCK_TIMEOUT </a:t>
            </a:r>
            <a:r>
              <a:rPr lang="zh-CN" altLang="en-US"/>
              <a:t>选项，可以设定 </a:t>
            </a:r>
            <a:r>
              <a:rPr lang="en-US" altLang="zh-CN"/>
              <a:t>SQL Server </a:t>
            </a:r>
            <a:r>
              <a:rPr lang="zh-CN" altLang="en-US"/>
              <a:t>允许事务等待被阻塞的资源释放的最大时间</a:t>
            </a:r>
          </a:p>
          <a:p>
            <a:pPr>
              <a:buFont typeface="Wingdings" panose="05000000000000000000" pitchFamily="2" charset="2"/>
              <a:buNone/>
            </a:pPr>
            <a:r>
              <a:rPr lang="zh-CN" altLang="en-US"/>
              <a:t>	语法：</a:t>
            </a:r>
            <a:r>
              <a:rPr lang="en-US" altLang="zh-CN">
                <a:solidFill>
                  <a:srgbClr val="0000FF"/>
                </a:solidFill>
                <a:cs typeface="Times New Roman" panose="02020603050405020304" pitchFamily="18" charset="0"/>
              </a:rPr>
              <a:t>SET LOCK_TIMEOUT </a:t>
            </a:r>
            <a:r>
              <a:rPr lang="zh-CN" altLang="en-US" i="1">
                <a:solidFill>
                  <a:srgbClr val="0000FF"/>
                </a:solidFill>
              </a:rPr>
              <a:t>超时期限</a:t>
            </a:r>
          </a:p>
          <a:p>
            <a:r>
              <a:rPr lang="zh-CN" altLang="en-US"/>
              <a:t>超时期限是 </a:t>
            </a:r>
            <a:r>
              <a:rPr lang="en-US" altLang="zh-CN"/>
              <a:t>SQL Server </a:t>
            </a:r>
            <a:r>
              <a:rPr lang="zh-CN" altLang="en-US"/>
              <a:t>返回锁定错误前经过的毫秒数。</a:t>
            </a:r>
            <a:endParaRPr lang="en-US" altLang="zh-CN"/>
          </a:p>
          <a:p>
            <a:pPr lvl="1"/>
            <a:r>
              <a:rPr lang="zh-CN" altLang="en-US" sz="2400"/>
              <a:t>值为 -1（默认值）时表示没有超时期限，即无限期等待</a:t>
            </a:r>
            <a:endParaRPr lang="en-US" altLang="zh-CN" sz="2400"/>
          </a:p>
          <a:p>
            <a:pPr lvl="1"/>
            <a:r>
              <a:rPr lang="zh-CN" altLang="en-US" sz="2400"/>
              <a:t>值为 0 时表示根本不等待，并且一遇到锁就返回信息</a:t>
            </a:r>
          </a:p>
          <a:p>
            <a:endParaRPr lang="en-US" altLang="zh-CN"/>
          </a:p>
          <a:p>
            <a:r>
              <a:rPr lang="zh-CN" altLang="en-US"/>
              <a:t>当锁等待超过超时值时，将返回错误</a:t>
            </a:r>
          </a:p>
          <a:p>
            <a:r>
              <a:rPr lang="zh-CN" altLang="en-US"/>
              <a:t>使用 @@</a:t>
            </a:r>
            <a:r>
              <a:rPr lang="en-US" altLang="zh-CN"/>
              <a:t>lock_timeout </a:t>
            </a:r>
            <a:r>
              <a:rPr lang="zh-CN" altLang="en-US"/>
              <a:t>全局变量测定当前会话的锁定超时期限值</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13DBDC29-3797-455E-8D64-1802AD58B81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DF2ED0-73AF-48B5-A4AA-0C290D500164}" type="slidenum">
              <a:rPr lang="zh-CN" altLang="en-US" sz="2000"/>
              <a:pPr/>
              <a:t>91</a:t>
            </a:fld>
            <a:endParaRPr lang="en-US" altLang="zh-CN" sz="2000"/>
          </a:p>
        </p:txBody>
      </p:sp>
      <p:sp>
        <p:nvSpPr>
          <p:cNvPr id="107523" name="日期占位符 4">
            <a:extLst>
              <a:ext uri="{FF2B5EF4-FFF2-40B4-BE49-F238E27FC236}">
                <a16:creationId xmlns:a16="http://schemas.microsoft.com/office/drawing/2014/main" id="{2BEB6DA6-667E-4DCB-B82D-74EE196080C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2CB9833-4ECC-4D64-BEFE-A17F3FA63303}" type="datetime1">
              <a:rPr lang="zh-CN" altLang="en-US" sz="1800" smtClean="0"/>
              <a:pPr/>
              <a:t>2023/5/9</a:t>
            </a:fld>
            <a:endParaRPr lang="en-US" altLang="zh-CN" sz="1000"/>
          </a:p>
        </p:txBody>
      </p:sp>
      <p:sp>
        <p:nvSpPr>
          <p:cNvPr id="2327554" name="Rectangle 2">
            <a:extLst>
              <a:ext uri="{FF2B5EF4-FFF2-40B4-BE49-F238E27FC236}">
                <a16:creationId xmlns:a16="http://schemas.microsoft.com/office/drawing/2014/main" id="{BA55A0B5-6CD7-4FB5-94E9-2EDDB35A8F1E}"/>
              </a:ext>
            </a:extLst>
          </p:cNvPr>
          <p:cNvSpPr>
            <a:spLocks noGrp="1" noChangeArrowheads="1"/>
          </p:cNvSpPr>
          <p:nvPr>
            <p:ph type="title"/>
          </p:nvPr>
        </p:nvSpPr>
        <p:spPr/>
        <p:txBody>
          <a:bodyPr/>
          <a:lstStyle/>
          <a:p>
            <a:pPr>
              <a:defRPr/>
            </a:pPr>
            <a:r>
              <a:rPr lang="en-US" altLang="zh-CN"/>
              <a:t>9.9  </a:t>
            </a:r>
            <a:r>
              <a:rPr lang="zh-CN" altLang="en-US"/>
              <a:t>小结</a:t>
            </a:r>
          </a:p>
        </p:txBody>
      </p:sp>
      <p:sp>
        <p:nvSpPr>
          <p:cNvPr id="107525" name="Rectangle 3">
            <a:extLst>
              <a:ext uri="{FF2B5EF4-FFF2-40B4-BE49-F238E27FC236}">
                <a16:creationId xmlns:a16="http://schemas.microsoft.com/office/drawing/2014/main" id="{1AEAD409-8D0F-4E68-B481-D804A25EE4C2}"/>
              </a:ext>
            </a:extLst>
          </p:cNvPr>
          <p:cNvSpPr>
            <a:spLocks noGrp="1" noChangeArrowheads="1"/>
          </p:cNvSpPr>
          <p:nvPr>
            <p:ph type="body" idx="1"/>
          </p:nvPr>
        </p:nvSpPr>
        <p:spPr>
          <a:xfrm>
            <a:off x="650875" y="1143000"/>
            <a:ext cx="8820150" cy="4800600"/>
          </a:xfrm>
        </p:spPr>
        <p:txBody>
          <a:bodyPr/>
          <a:lstStyle/>
          <a:p>
            <a:pPr marL="342900" indent="-342900" algn="just" defTabSz="914400">
              <a:lnSpc>
                <a:spcPct val="80000"/>
              </a:lnSpc>
            </a:pPr>
            <a:r>
              <a:rPr lang="zh-CN" altLang="en-US"/>
              <a:t>并发操作带来的数据不一致性</a:t>
            </a:r>
          </a:p>
          <a:p>
            <a:pPr marL="742950" lvl="1" indent="-285750" algn="just" defTabSz="914400">
              <a:lnSpc>
                <a:spcPct val="80000"/>
              </a:lnSpc>
            </a:pPr>
            <a:r>
              <a:rPr lang="en-US" altLang="zh-CN"/>
              <a:t>1. </a:t>
            </a:r>
            <a:r>
              <a:rPr lang="zh-CN" altLang="en-US"/>
              <a:t>丢失更新（</a:t>
            </a:r>
            <a:r>
              <a:rPr lang="en-US" altLang="zh-CN"/>
              <a:t>lost update</a:t>
            </a:r>
            <a:r>
              <a:rPr lang="zh-CN" altLang="en-US"/>
              <a:t>）</a:t>
            </a:r>
          </a:p>
          <a:p>
            <a:pPr marL="742950" lvl="1" indent="-285750" algn="just" defTabSz="914400">
              <a:lnSpc>
                <a:spcPct val="80000"/>
              </a:lnSpc>
            </a:pPr>
            <a:r>
              <a:rPr lang="en-US" altLang="zh-CN"/>
              <a:t>2. </a:t>
            </a:r>
            <a:r>
              <a:rPr lang="zh-CN" altLang="en-US"/>
              <a:t>不可重复读</a:t>
            </a:r>
            <a:r>
              <a:rPr lang="en-US" altLang="zh-CN"/>
              <a:t>(non-repeatable read)</a:t>
            </a:r>
          </a:p>
          <a:p>
            <a:pPr marL="742950" lvl="1" indent="-285750" algn="just" defTabSz="914400">
              <a:lnSpc>
                <a:spcPct val="80000"/>
              </a:lnSpc>
            </a:pPr>
            <a:r>
              <a:rPr lang="en-US" altLang="zh-CN"/>
              <a:t>3. </a:t>
            </a:r>
            <a:r>
              <a:rPr lang="zh-CN" altLang="en-US"/>
              <a:t>读“脏”数据</a:t>
            </a:r>
            <a:r>
              <a:rPr lang="en-US" altLang="zh-CN"/>
              <a:t>(dirty read)</a:t>
            </a:r>
          </a:p>
          <a:p>
            <a:pPr marL="342900" indent="-342900" algn="just" defTabSz="914400"/>
            <a:r>
              <a:rPr lang="zh-CN" altLang="en-US"/>
              <a:t>并发控制机制的任务：</a:t>
            </a:r>
          </a:p>
          <a:p>
            <a:pPr marL="742950" lvl="1" indent="-285750" algn="just" defTabSz="914400"/>
            <a:r>
              <a:rPr lang="zh-CN" altLang="en-US"/>
              <a:t>保证事务的隔离性</a:t>
            </a:r>
          </a:p>
          <a:p>
            <a:pPr marL="742950" lvl="1" indent="-285750" algn="just" defTabSz="914400"/>
            <a:r>
              <a:rPr lang="zh-CN" altLang="en-US"/>
              <a:t>保证数据库的一致性</a:t>
            </a:r>
          </a:p>
          <a:p>
            <a:pPr marL="342900" indent="-342900" defTabSz="914400">
              <a:spcBef>
                <a:spcPct val="20000"/>
              </a:spcBef>
            </a:pPr>
            <a:r>
              <a:rPr lang="zh-CN" altLang="en-US"/>
              <a:t>可串行化调度 的定义</a:t>
            </a:r>
            <a:endParaRPr lang="en-US" altLang="zh-CN"/>
          </a:p>
          <a:p>
            <a:pPr marL="742950" lvl="1" indent="-285750" defTabSz="914400">
              <a:spcBef>
                <a:spcPct val="20000"/>
              </a:spcBef>
            </a:pPr>
            <a:r>
              <a:rPr lang="zh-CN" altLang="en-US"/>
              <a:t>可串行化是并发事务正确调度的准则 </a:t>
            </a:r>
          </a:p>
          <a:p>
            <a:pPr marL="742950" lvl="1" indent="-285750" defTabSz="914400">
              <a:spcBef>
                <a:spcPct val="15000"/>
              </a:spcBef>
            </a:pPr>
            <a:r>
              <a:rPr lang="zh-CN" altLang="en-US"/>
              <a:t>可串行化调度的充分条件</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a:extLst>
              <a:ext uri="{FF2B5EF4-FFF2-40B4-BE49-F238E27FC236}">
                <a16:creationId xmlns:a16="http://schemas.microsoft.com/office/drawing/2014/main" id="{C1382FBB-1DBC-437B-A553-8BB8435F1D2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A65EA41-A361-44F8-B55E-726D68662A49}" type="slidenum">
              <a:rPr lang="zh-CN" altLang="en-US" sz="2000"/>
              <a:pPr/>
              <a:t>92</a:t>
            </a:fld>
            <a:endParaRPr lang="en-US" altLang="zh-CN" sz="2000"/>
          </a:p>
        </p:txBody>
      </p:sp>
      <p:sp>
        <p:nvSpPr>
          <p:cNvPr id="109571" name="日期占位符 4">
            <a:extLst>
              <a:ext uri="{FF2B5EF4-FFF2-40B4-BE49-F238E27FC236}">
                <a16:creationId xmlns:a16="http://schemas.microsoft.com/office/drawing/2014/main" id="{618B5699-64C8-4931-8F37-41BF73B7E88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B20782-D3F2-4A3E-99A4-005D8914B876}" type="datetime1">
              <a:rPr lang="zh-CN" altLang="en-US" sz="1800" smtClean="0"/>
              <a:pPr/>
              <a:t>2023/5/9</a:t>
            </a:fld>
            <a:endParaRPr lang="en-US" altLang="zh-CN" sz="1000"/>
          </a:p>
        </p:txBody>
      </p:sp>
      <p:sp>
        <p:nvSpPr>
          <p:cNvPr id="2417666" name="Rectangle 2">
            <a:extLst>
              <a:ext uri="{FF2B5EF4-FFF2-40B4-BE49-F238E27FC236}">
                <a16:creationId xmlns:a16="http://schemas.microsoft.com/office/drawing/2014/main" id="{DF1057F6-E9DB-4282-A67F-4A4E7F711DC4}"/>
              </a:ext>
            </a:extLst>
          </p:cNvPr>
          <p:cNvSpPr>
            <a:spLocks noGrp="1" noChangeArrowheads="1"/>
          </p:cNvSpPr>
          <p:nvPr>
            <p:ph type="title"/>
          </p:nvPr>
        </p:nvSpPr>
        <p:spPr/>
        <p:txBody>
          <a:bodyPr/>
          <a:lstStyle/>
          <a:p>
            <a:pPr>
              <a:defRPr/>
            </a:pPr>
            <a:r>
              <a:rPr lang="en-US" altLang="zh-CN"/>
              <a:t>9.9  </a:t>
            </a:r>
            <a:r>
              <a:rPr lang="zh-CN" altLang="en-US"/>
              <a:t>小结</a:t>
            </a:r>
          </a:p>
        </p:txBody>
      </p:sp>
      <p:sp>
        <p:nvSpPr>
          <p:cNvPr id="109573" name="Rectangle 3">
            <a:extLst>
              <a:ext uri="{FF2B5EF4-FFF2-40B4-BE49-F238E27FC236}">
                <a16:creationId xmlns:a16="http://schemas.microsoft.com/office/drawing/2014/main" id="{CBBBAA6C-84BB-4F5F-A251-E68935AC3A4B}"/>
              </a:ext>
            </a:extLst>
          </p:cNvPr>
          <p:cNvSpPr>
            <a:spLocks noGrp="1" noChangeArrowheads="1"/>
          </p:cNvSpPr>
          <p:nvPr>
            <p:ph type="body" idx="1"/>
          </p:nvPr>
        </p:nvSpPr>
        <p:spPr>
          <a:xfrm>
            <a:off x="650875" y="1143000"/>
            <a:ext cx="8820150" cy="4721225"/>
          </a:xfrm>
        </p:spPr>
        <p:txBody>
          <a:bodyPr/>
          <a:lstStyle/>
          <a:p>
            <a:pPr>
              <a:spcBef>
                <a:spcPct val="20000"/>
              </a:spcBef>
            </a:pPr>
            <a:r>
              <a:rPr lang="zh-CN" altLang="en-US"/>
              <a:t>数据库的并发控制以事务为单位、使用封锁机制</a:t>
            </a:r>
          </a:p>
          <a:p>
            <a:pPr lvl="1">
              <a:lnSpc>
                <a:spcPct val="100000"/>
              </a:lnSpc>
              <a:spcBef>
                <a:spcPct val="15000"/>
              </a:spcBef>
            </a:pPr>
            <a:r>
              <a:rPr lang="zh-CN" altLang="en-US"/>
              <a:t>锁的类型、</a:t>
            </a:r>
          </a:p>
          <a:p>
            <a:pPr lvl="1">
              <a:lnSpc>
                <a:spcPct val="100000"/>
              </a:lnSpc>
              <a:spcBef>
                <a:spcPct val="15000"/>
              </a:spcBef>
            </a:pPr>
            <a:r>
              <a:rPr lang="zh-CN" altLang="en-US"/>
              <a:t>封锁协议:一级封锁协议 二级封锁协议 三级封锁协议</a:t>
            </a:r>
          </a:p>
          <a:p>
            <a:pPr>
              <a:lnSpc>
                <a:spcPct val="95000"/>
              </a:lnSpc>
              <a:spcBef>
                <a:spcPct val="0"/>
              </a:spcBef>
            </a:pPr>
            <a:r>
              <a:rPr lang="zh-CN" altLang="en-US"/>
              <a:t>对数据对象施加封锁，带来问题</a:t>
            </a:r>
          </a:p>
          <a:p>
            <a:pPr lvl="1">
              <a:lnSpc>
                <a:spcPct val="95000"/>
              </a:lnSpc>
              <a:spcBef>
                <a:spcPct val="0"/>
              </a:spcBef>
            </a:pPr>
            <a:r>
              <a:rPr lang="zh-CN" altLang="en-US"/>
              <a:t>活锁： 先来先服务</a:t>
            </a:r>
          </a:p>
          <a:p>
            <a:pPr lvl="1">
              <a:lnSpc>
                <a:spcPct val="95000"/>
              </a:lnSpc>
              <a:spcBef>
                <a:spcPct val="0"/>
              </a:spcBef>
            </a:pPr>
            <a:r>
              <a:rPr lang="zh-CN" altLang="en-US"/>
              <a:t> 死锁：</a:t>
            </a:r>
          </a:p>
          <a:p>
            <a:pPr lvl="2">
              <a:lnSpc>
                <a:spcPct val="95000"/>
              </a:lnSpc>
              <a:spcBef>
                <a:spcPct val="0"/>
              </a:spcBef>
            </a:pPr>
            <a:r>
              <a:rPr lang="zh-CN" altLang="en-US"/>
              <a:t>预防方法：一次封锁法</a:t>
            </a:r>
            <a:r>
              <a:rPr lang="en-US" altLang="zh-CN"/>
              <a:t>, </a:t>
            </a:r>
            <a:r>
              <a:rPr lang="zh-CN" altLang="en-US"/>
              <a:t>顺序封锁法</a:t>
            </a:r>
            <a:r>
              <a:rPr lang="en-US" altLang="zh-CN"/>
              <a:t>, </a:t>
            </a:r>
            <a:r>
              <a:rPr lang="zh-CN" altLang="en-US"/>
              <a:t>事务重试法 </a:t>
            </a:r>
            <a:endParaRPr lang="en-US" altLang="zh-CN"/>
          </a:p>
          <a:p>
            <a:pPr lvl="2">
              <a:lnSpc>
                <a:spcPct val="95000"/>
              </a:lnSpc>
              <a:spcBef>
                <a:spcPct val="0"/>
              </a:spcBef>
            </a:pPr>
            <a:r>
              <a:rPr lang="zh-CN" altLang="en-US"/>
              <a:t>死锁的诊断与解除：</a:t>
            </a:r>
          </a:p>
          <a:p>
            <a:pPr lvl="3">
              <a:lnSpc>
                <a:spcPct val="95000"/>
              </a:lnSpc>
              <a:spcBef>
                <a:spcPct val="0"/>
              </a:spcBef>
            </a:pPr>
            <a:r>
              <a:rPr lang="zh-CN" altLang="en-US"/>
              <a:t>超时法、等待图法</a:t>
            </a:r>
          </a:p>
          <a:p>
            <a:pPr lvl="3"/>
            <a:r>
              <a:rPr lang="zh-CN" altLang="en-US"/>
              <a:t>解除死锁的方法是回滚一个或多个相关事务</a:t>
            </a:r>
            <a:r>
              <a:rPr lang="en-US" altLang="zh-CN"/>
              <a:t>,</a:t>
            </a:r>
            <a:r>
              <a:rPr lang="zh-CN" altLang="en-US"/>
              <a:t>选择一个处理死锁代价最小的事务，将其撤消</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a:extLst>
              <a:ext uri="{FF2B5EF4-FFF2-40B4-BE49-F238E27FC236}">
                <a16:creationId xmlns:a16="http://schemas.microsoft.com/office/drawing/2014/main" id="{B42C335C-95FE-48F3-9FD0-1ED865A8B28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82AF998-9B9A-4B6B-916E-69A078B4ABCE}" type="slidenum">
              <a:rPr lang="zh-CN" altLang="en-US" sz="2000"/>
              <a:pPr/>
              <a:t>93</a:t>
            </a:fld>
            <a:endParaRPr lang="en-US" altLang="zh-CN" sz="2000"/>
          </a:p>
        </p:txBody>
      </p:sp>
      <p:sp>
        <p:nvSpPr>
          <p:cNvPr id="110595" name="日期占位符 4">
            <a:extLst>
              <a:ext uri="{FF2B5EF4-FFF2-40B4-BE49-F238E27FC236}">
                <a16:creationId xmlns:a16="http://schemas.microsoft.com/office/drawing/2014/main" id="{7E6DBD10-0B66-4905-9DD4-F4483C6949F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A9A1B70-EBAB-44DB-AE60-55FB3212E4F1}" type="datetime1">
              <a:rPr lang="zh-CN" altLang="en-US" sz="1800" smtClean="0"/>
              <a:pPr/>
              <a:t>2023/5/9</a:t>
            </a:fld>
            <a:endParaRPr lang="en-US" altLang="zh-CN" sz="1000"/>
          </a:p>
        </p:txBody>
      </p:sp>
      <p:sp>
        <p:nvSpPr>
          <p:cNvPr id="2330626" name="Rectangle 2">
            <a:extLst>
              <a:ext uri="{FF2B5EF4-FFF2-40B4-BE49-F238E27FC236}">
                <a16:creationId xmlns:a16="http://schemas.microsoft.com/office/drawing/2014/main" id="{14AF074A-8ACA-4F30-B82F-7A8589A1D557}"/>
              </a:ext>
            </a:extLst>
          </p:cNvPr>
          <p:cNvSpPr>
            <a:spLocks noGrp="1" noChangeArrowheads="1"/>
          </p:cNvSpPr>
          <p:nvPr>
            <p:ph type="title"/>
          </p:nvPr>
        </p:nvSpPr>
        <p:spPr/>
        <p:txBody>
          <a:bodyPr/>
          <a:lstStyle/>
          <a:p>
            <a:pPr>
              <a:defRPr/>
            </a:pPr>
            <a:r>
              <a:rPr lang="zh-CN" altLang="en-US"/>
              <a:t>小结（续）</a:t>
            </a:r>
          </a:p>
        </p:txBody>
      </p:sp>
      <p:sp>
        <p:nvSpPr>
          <p:cNvPr id="110597" name="Rectangle 3">
            <a:extLst>
              <a:ext uri="{FF2B5EF4-FFF2-40B4-BE49-F238E27FC236}">
                <a16:creationId xmlns:a16="http://schemas.microsoft.com/office/drawing/2014/main" id="{C9FC4323-1EA2-467B-90A1-7924785EE106}"/>
              </a:ext>
            </a:extLst>
          </p:cNvPr>
          <p:cNvSpPr>
            <a:spLocks noGrp="1" noChangeArrowheads="1"/>
          </p:cNvSpPr>
          <p:nvPr>
            <p:ph type="body" idx="1"/>
          </p:nvPr>
        </p:nvSpPr>
        <p:spPr>
          <a:xfrm>
            <a:off x="704850" y="1196975"/>
            <a:ext cx="8928100" cy="5295900"/>
          </a:xfrm>
        </p:spPr>
        <p:txBody>
          <a:bodyPr/>
          <a:lstStyle/>
          <a:p>
            <a:pPr marL="342900" indent="-342900" defTabSz="914400">
              <a:lnSpc>
                <a:spcPct val="110000"/>
              </a:lnSpc>
              <a:spcBef>
                <a:spcPct val="15000"/>
              </a:spcBef>
            </a:pPr>
            <a:r>
              <a:rPr lang="zh-CN" altLang="en-US"/>
              <a:t>两阶段封锁协议</a:t>
            </a:r>
          </a:p>
          <a:p>
            <a:pPr marL="342900" indent="-342900" defTabSz="914400">
              <a:lnSpc>
                <a:spcPct val="110000"/>
              </a:lnSpc>
              <a:spcBef>
                <a:spcPct val="15000"/>
              </a:spcBef>
            </a:pPr>
            <a:r>
              <a:rPr lang="zh-CN" altLang="en-US"/>
              <a:t>多粒度封锁</a:t>
            </a:r>
            <a:endParaRPr lang="en-US" altLang="zh-CN"/>
          </a:p>
          <a:p>
            <a:pPr marL="742950" lvl="1" indent="-285750" defTabSz="914400">
              <a:lnSpc>
                <a:spcPct val="110000"/>
              </a:lnSpc>
              <a:spcBef>
                <a:spcPct val="15000"/>
              </a:spcBef>
            </a:pPr>
            <a:r>
              <a:rPr lang="zh-CN" altLang="en-US"/>
              <a:t>意向锁</a:t>
            </a:r>
          </a:p>
          <a:p>
            <a:pPr marL="342900" indent="-342900" defTabSz="914400">
              <a:lnSpc>
                <a:spcPct val="110000"/>
              </a:lnSpc>
              <a:spcBef>
                <a:spcPct val="0"/>
              </a:spcBef>
            </a:pPr>
            <a:r>
              <a:rPr lang="zh-CN" altLang="en-US"/>
              <a:t>并发控制机制调度并发事务操作是否正确的判别准则是可串行性</a:t>
            </a:r>
          </a:p>
          <a:p>
            <a:pPr marL="742950" lvl="1" indent="-285750" defTabSz="914400">
              <a:lnSpc>
                <a:spcPct val="110000"/>
              </a:lnSpc>
              <a:spcBef>
                <a:spcPct val="0"/>
              </a:spcBef>
            </a:pPr>
            <a:r>
              <a:rPr lang="zh-CN" altLang="en-US">
                <a:solidFill>
                  <a:srgbClr val="0000FF"/>
                </a:solidFill>
              </a:rPr>
              <a:t>并发操作的正确性则通常由两阶段封锁协议来保证</a:t>
            </a:r>
          </a:p>
          <a:p>
            <a:pPr marL="742950" lvl="1" indent="-285750" defTabSz="914400">
              <a:lnSpc>
                <a:spcPct val="110000"/>
              </a:lnSpc>
              <a:spcBef>
                <a:spcPct val="0"/>
              </a:spcBef>
            </a:pPr>
            <a:r>
              <a:rPr lang="zh-CN" altLang="en-US"/>
              <a:t>两阶段封锁协议是可串行化调度的充分条件，不是必要条件</a:t>
            </a:r>
          </a:p>
          <a:p>
            <a:pPr marL="342900" indent="-342900" defTabSz="914400">
              <a:lnSpc>
                <a:spcPct val="110000"/>
              </a:lnSpc>
              <a:spcBef>
                <a:spcPct val="0"/>
              </a:spcBef>
            </a:pPr>
            <a:r>
              <a:rPr lang="zh-CN" altLang="en-US"/>
              <a:t>不同的数据库管理系统提供的封锁类型、封锁协议、达到的系统一致性级别不尽相同。但是其依据的基本原理和技术是共同的。</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6706" name="Rectangle 2">
            <a:extLst>
              <a:ext uri="{FF2B5EF4-FFF2-40B4-BE49-F238E27FC236}">
                <a16:creationId xmlns:a16="http://schemas.microsoft.com/office/drawing/2014/main" id="{3524C51D-99AB-4655-BA1F-577837D17865}"/>
              </a:ext>
            </a:extLst>
          </p:cNvPr>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lgn="ctr">
              <a:defRPr/>
            </a:pPr>
            <a:r>
              <a:rPr lang="en-US" altLang="zh-CN" sz="4800">
                <a:solidFill>
                  <a:schemeClr val="bg1"/>
                </a:solidFill>
                <a:latin typeface="Arial" charset="0"/>
              </a:rPr>
              <a:t>P206</a:t>
            </a:r>
            <a:r>
              <a:rPr lang="zh-CN" altLang="en-US" sz="4800">
                <a:solidFill>
                  <a:schemeClr val="bg1"/>
                </a:solidFill>
                <a:effectLst>
                  <a:outerShdw blurRad="38100" dist="38100" dir="2700000" algn="tl">
                    <a:srgbClr val="000000"/>
                  </a:outerShdw>
                </a:effectLst>
                <a:latin typeface="Times New Roman" pitchFamily="18" charset="0"/>
              </a:rPr>
              <a:t>习题</a:t>
            </a:r>
          </a:p>
          <a:p>
            <a:pPr algn="ctr">
              <a:defRPr/>
            </a:pPr>
            <a:r>
              <a:rPr lang="en-US" altLang="zh-CN" sz="4800">
                <a:solidFill>
                  <a:schemeClr val="bg1"/>
                </a:solidFill>
                <a:effectLst>
                  <a:outerShdw blurRad="38100" dist="38100" dir="2700000" algn="tl">
                    <a:srgbClr val="000000"/>
                  </a:outerShdw>
                </a:effectLst>
                <a:latin typeface="Arial" charset="0"/>
              </a:rPr>
              <a:t>2, 3,4,5,9</a:t>
            </a:r>
            <a:endParaRPr lang="en-US" altLang="zh-TW" sz="4800">
              <a:solidFill>
                <a:schemeClr val="bg1"/>
              </a:solidFill>
              <a:effectLst>
                <a:outerShdw blurRad="38100" dist="38100" dir="2700000" algn="tl">
                  <a:srgbClr val="000000"/>
                </a:outerShdw>
              </a:effectLst>
              <a:latin typeface="Arial" charset="0"/>
            </a:endParaRPr>
          </a:p>
        </p:txBody>
      </p:sp>
      <p:grpSp>
        <p:nvGrpSpPr>
          <p:cNvPr id="111619" name="Group 3">
            <a:extLst>
              <a:ext uri="{FF2B5EF4-FFF2-40B4-BE49-F238E27FC236}">
                <a16:creationId xmlns:a16="http://schemas.microsoft.com/office/drawing/2014/main" id="{610F2ECF-65C0-40A0-AA74-12D70C5DEBE6}"/>
              </a:ext>
            </a:extLst>
          </p:cNvPr>
          <p:cNvGrpSpPr>
            <a:grpSpLocks/>
          </p:cNvGrpSpPr>
          <p:nvPr/>
        </p:nvGrpSpPr>
        <p:grpSpPr bwMode="auto">
          <a:xfrm>
            <a:off x="992188" y="1628775"/>
            <a:ext cx="1700212" cy="2743200"/>
            <a:chOff x="202" y="926"/>
            <a:chExt cx="1939" cy="2770"/>
          </a:xfrm>
        </p:grpSpPr>
        <p:sp>
          <p:nvSpPr>
            <p:cNvPr id="111638" name="Freeform 4">
              <a:extLst>
                <a:ext uri="{FF2B5EF4-FFF2-40B4-BE49-F238E27FC236}">
                  <a16:creationId xmlns:a16="http://schemas.microsoft.com/office/drawing/2014/main" id="{A47EC081-FA2B-435A-B913-75E4F46F90CA}"/>
                </a:ext>
              </a:extLst>
            </p:cNvPr>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11639" name="Freeform 5">
              <a:extLst>
                <a:ext uri="{FF2B5EF4-FFF2-40B4-BE49-F238E27FC236}">
                  <a16:creationId xmlns:a16="http://schemas.microsoft.com/office/drawing/2014/main" id="{DF24AC80-BB4F-4F52-A839-DCDE5F50436D}"/>
                </a:ext>
              </a:extLst>
            </p:cNvPr>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111640" name="Group 6">
              <a:extLst>
                <a:ext uri="{FF2B5EF4-FFF2-40B4-BE49-F238E27FC236}">
                  <a16:creationId xmlns:a16="http://schemas.microsoft.com/office/drawing/2014/main" id="{F70AE595-0E7A-4D46-AE52-589EDE6417CB}"/>
                </a:ext>
              </a:extLst>
            </p:cNvPr>
            <p:cNvGrpSpPr>
              <a:grpSpLocks/>
            </p:cNvGrpSpPr>
            <p:nvPr/>
          </p:nvGrpSpPr>
          <p:grpSpPr bwMode="auto">
            <a:xfrm>
              <a:off x="532" y="1062"/>
              <a:ext cx="1572" cy="2612"/>
              <a:chOff x="532" y="1062"/>
              <a:chExt cx="1572" cy="2612"/>
            </a:xfrm>
          </p:grpSpPr>
          <p:sp>
            <p:nvSpPr>
              <p:cNvPr id="111641" name="Freeform 7">
                <a:extLst>
                  <a:ext uri="{FF2B5EF4-FFF2-40B4-BE49-F238E27FC236}">
                    <a16:creationId xmlns:a16="http://schemas.microsoft.com/office/drawing/2014/main" id="{74F25958-9312-49AF-B06B-245680252193}"/>
                  </a:ext>
                </a:extLst>
              </p:cNvPr>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2" name="Freeform 8">
                <a:extLst>
                  <a:ext uri="{FF2B5EF4-FFF2-40B4-BE49-F238E27FC236}">
                    <a16:creationId xmlns:a16="http://schemas.microsoft.com/office/drawing/2014/main" id="{EC7CF5D2-D9DE-4C48-AC60-DC6DC138E074}"/>
                  </a:ext>
                </a:extLst>
              </p:cNvPr>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3" name="Freeform 9">
                <a:extLst>
                  <a:ext uri="{FF2B5EF4-FFF2-40B4-BE49-F238E27FC236}">
                    <a16:creationId xmlns:a16="http://schemas.microsoft.com/office/drawing/2014/main" id="{CFC3FDD3-8E86-482F-836C-AED351E4C788}"/>
                  </a:ext>
                </a:extLst>
              </p:cNvPr>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4" name="Freeform 10">
                <a:extLst>
                  <a:ext uri="{FF2B5EF4-FFF2-40B4-BE49-F238E27FC236}">
                    <a16:creationId xmlns:a16="http://schemas.microsoft.com/office/drawing/2014/main" id="{4CB62AFB-29BB-435A-B2DD-121624805E1D}"/>
                  </a:ext>
                </a:extLst>
              </p:cNvPr>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5" name="Freeform 11">
                <a:extLst>
                  <a:ext uri="{FF2B5EF4-FFF2-40B4-BE49-F238E27FC236}">
                    <a16:creationId xmlns:a16="http://schemas.microsoft.com/office/drawing/2014/main" id="{F09A9F38-D3F1-44A6-8424-0D60945E2D83}"/>
                  </a:ext>
                </a:extLst>
              </p:cNvPr>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6" name="Freeform 12">
                <a:extLst>
                  <a:ext uri="{FF2B5EF4-FFF2-40B4-BE49-F238E27FC236}">
                    <a16:creationId xmlns:a16="http://schemas.microsoft.com/office/drawing/2014/main" id="{1CD42B9D-0E3F-4AAD-9EA9-4409D5023EA6}"/>
                  </a:ext>
                </a:extLst>
              </p:cNvPr>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7" name="Freeform 13">
                <a:extLst>
                  <a:ext uri="{FF2B5EF4-FFF2-40B4-BE49-F238E27FC236}">
                    <a16:creationId xmlns:a16="http://schemas.microsoft.com/office/drawing/2014/main" id="{87DCD119-AC1E-4DC6-BF7D-4C8A041C30C5}"/>
                  </a:ext>
                </a:extLst>
              </p:cNvPr>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8" name="Freeform 14">
                <a:extLst>
                  <a:ext uri="{FF2B5EF4-FFF2-40B4-BE49-F238E27FC236}">
                    <a16:creationId xmlns:a16="http://schemas.microsoft.com/office/drawing/2014/main" id="{B1009255-5DF2-4D4A-94DF-3F0893E6A048}"/>
                  </a:ext>
                </a:extLst>
              </p:cNvPr>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49" name="Freeform 15">
                <a:extLst>
                  <a:ext uri="{FF2B5EF4-FFF2-40B4-BE49-F238E27FC236}">
                    <a16:creationId xmlns:a16="http://schemas.microsoft.com/office/drawing/2014/main" id="{2D537E39-1329-40EE-A28F-B5CF7A296B48}"/>
                  </a:ext>
                </a:extLst>
              </p:cNvPr>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0" name="Freeform 16">
                <a:extLst>
                  <a:ext uri="{FF2B5EF4-FFF2-40B4-BE49-F238E27FC236}">
                    <a16:creationId xmlns:a16="http://schemas.microsoft.com/office/drawing/2014/main" id="{6EE9DDAB-8A75-4DC4-844B-B4E5B9FD4FE4}"/>
                  </a:ext>
                </a:extLst>
              </p:cNvPr>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1" name="Freeform 17">
                <a:extLst>
                  <a:ext uri="{FF2B5EF4-FFF2-40B4-BE49-F238E27FC236}">
                    <a16:creationId xmlns:a16="http://schemas.microsoft.com/office/drawing/2014/main" id="{D039CB7E-88A1-4CFA-BDA0-3D3D5AF62D36}"/>
                  </a:ext>
                </a:extLst>
              </p:cNvPr>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2" name="Freeform 18">
                <a:extLst>
                  <a:ext uri="{FF2B5EF4-FFF2-40B4-BE49-F238E27FC236}">
                    <a16:creationId xmlns:a16="http://schemas.microsoft.com/office/drawing/2014/main" id="{066191ED-C94B-4D6D-98E5-A0FF2CAC9AE2}"/>
                  </a:ext>
                </a:extLst>
              </p:cNvPr>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53" name="Freeform 19">
                <a:extLst>
                  <a:ext uri="{FF2B5EF4-FFF2-40B4-BE49-F238E27FC236}">
                    <a16:creationId xmlns:a16="http://schemas.microsoft.com/office/drawing/2014/main" id="{4D054B76-4B15-4E78-A873-E4A2FFE2E7B9}"/>
                  </a:ext>
                </a:extLst>
              </p:cNvPr>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54" name="Freeform 20">
                <a:extLst>
                  <a:ext uri="{FF2B5EF4-FFF2-40B4-BE49-F238E27FC236}">
                    <a16:creationId xmlns:a16="http://schemas.microsoft.com/office/drawing/2014/main" id="{4A1156BA-CB18-4E21-B545-CA546EFDD6A4}"/>
                  </a:ext>
                </a:extLst>
              </p:cNvPr>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5" name="Freeform 21">
                <a:extLst>
                  <a:ext uri="{FF2B5EF4-FFF2-40B4-BE49-F238E27FC236}">
                    <a16:creationId xmlns:a16="http://schemas.microsoft.com/office/drawing/2014/main" id="{B48A8159-16D7-4F4A-8213-A2BEDCDAE8FD}"/>
                  </a:ext>
                </a:extLst>
              </p:cNvPr>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56" name="Freeform 22">
                <a:extLst>
                  <a:ext uri="{FF2B5EF4-FFF2-40B4-BE49-F238E27FC236}">
                    <a16:creationId xmlns:a16="http://schemas.microsoft.com/office/drawing/2014/main" id="{A04CE273-9DDF-4A8E-B063-D666E42B7512}"/>
                  </a:ext>
                </a:extLst>
              </p:cNvPr>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111620" name="Group 23">
            <a:extLst>
              <a:ext uri="{FF2B5EF4-FFF2-40B4-BE49-F238E27FC236}">
                <a16:creationId xmlns:a16="http://schemas.microsoft.com/office/drawing/2014/main" id="{766D9115-85CC-4A29-9910-0CD0ED7F226F}"/>
              </a:ext>
            </a:extLst>
          </p:cNvPr>
          <p:cNvGrpSpPr>
            <a:grpSpLocks/>
          </p:cNvGrpSpPr>
          <p:nvPr/>
        </p:nvGrpSpPr>
        <p:grpSpPr bwMode="auto">
          <a:xfrm>
            <a:off x="7510463" y="1781175"/>
            <a:ext cx="1816100" cy="2514600"/>
            <a:chOff x="3594" y="1043"/>
            <a:chExt cx="2012" cy="2574"/>
          </a:xfrm>
        </p:grpSpPr>
        <p:sp>
          <p:nvSpPr>
            <p:cNvPr id="111621" name="Freeform 24">
              <a:extLst>
                <a:ext uri="{FF2B5EF4-FFF2-40B4-BE49-F238E27FC236}">
                  <a16:creationId xmlns:a16="http://schemas.microsoft.com/office/drawing/2014/main" id="{D53F27E3-2E82-4CCC-8A0E-672397A76071}"/>
                </a:ext>
              </a:extLst>
            </p:cNvPr>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11622" name="Freeform 25">
              <a:extLst>
                <a:ext uri="{FF2B5EF4-FFF2-40B4-BE49-F238E27FC236}">
                  <a16:creationId xmlns:a16="http://schemas.microsoft.com/office/drawing/2014/main" id="{7E07C6AA-5A55-4A49-929D-2DFBF0B2ED36}"/>
                </a:ext>
              </a:extLst>
            </p:cNvPr>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3" name="Freeform 26">
              <a:extLst>
                <a:ext uri="{FF2B5EF4-FFF2-40B4-BE49-F238E27FC236}">
                  <a16:creationId xmlns:a16="http://schemas.microsoft.com/office/drawing/2014/main" id="{CA7AB3DB-CD6C-4DBB-9FBF-3434D634179A}"/>
                </a:ext>
              </a:extLst>
            </p:cNvPr>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4" name="Freeform 27">
              <a:extLst>
                <a:ext uri="{FF2B5EF4-FFF2-40B4-BE49-F238E27FC236}">
                  <a16:creationId xmlns:a16="http://schemas.microsoft.com/office/drawing/2014/main" id="{E4514534-8046-4AA3-9E44-650CD6B1228D}"/>
                </a:ext>
              </a:extLst>
            </p:cNvPr>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5" name="Freeform 28">
              <a:extLst>
                <a:ext uri="{FF2B5EF4-FFF2-40B4-BE49-F238E27FC236}">
                  <a16:creationId xmlns:a16="http://schemas.microsoft.com/office/drawing/2014/main" id="{3B53380D-EFBE-42AA-AC86-86EED8BCB9AC}"/>
                </a:ext>
              </a:extLst>
            </p:cNvPr>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26" name="Freeform 29">
              <a:extLst>
                <a:ext uri="{FF2B5EF4-FFF2-40B4-BE49-F238E27FC236}">
                  <a16:creationId xmlns:a16="http://schemas.microsoft.com/office/drawing/2014/main" id="{AED11F8F-7B54-4203-B76F-4A9190FF241D}"/>
                </a:ext>
              </a:extLst>
            </p:cNvPr>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27" name="Freeform 30">
              <a:extLst>
                <a:ext uri="{FF2B5EF4-FFF2-40B4-BE49-F238E27FC236}">
                  <a16:creationId xmlns:a16="http://schemas.microsoft.com/office/drawing/2014/main" id="{4C8C9068-35F8-4449-A54F-B028774F65A1}"/>
                </a:ext>
              </a:extLst>
            </p:cNvPr>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28" name="Freeform 31">
              <a:extLst>
                <a:ext uri="{FF2B5EF4-FFF2-40B4-BE49-F238E27FC236}">
                  <a16:creationId xmlns:a16="http://schemas.microsoft.com/office/drawing/2014/main" id="{DE59CAC1-516E-4412-A476-0551FE7ED8ED}"/>
                </a:ext>
              </a:extLst>
            </p:cNvPr>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29" name="Freeform 32">
              <a:extLst>
                <a:ext uri="{FF2B5EF4-FFF2-40B4-BE49-F238E27FC236}">
                  <a16:creationId xmlns:a16="http://schemas.microsoft.com/office/drawing/2014/main" id="{EB2B7043-D6BF-4FCD-B65E-0D2FDE06C97A}"/>
                </a:ext>
              </a:extLst>
            </p:cNvPr>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30" name="Freeform 33">
              <a:extLst>
                <a:ext uri="{FF2B5EF4-FFF2-40B4-BE49-F238E27FC236}">
                  <a16:creationId xmlns:a16="http://schemas.microsoft.com/office/drawing/2014/main" id="{D1A45E8A-50A5-4A98-80E6-404305A58EF4}"/>
                </a:ext>
              </a:extLst>
            </p:cNvPr>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11631" name="Freeform 34">
              <a:extLst>
                <a:ext uri="{FF2B5EF4-FFF2-40B4-BE49-F238E27FC236}">
                  <a16:creationId xmlns:a16="http://schemas.microsoft.com/office/drawing/2014/main" id="{0BA09ACD-036F-43E9-985E-11D82FCFB3A4}"/>
                </a:ext>
              </a:extLst>
            </p:cNvPr>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2" name="Freeform 35">
              <a:extLst>
                <a:ext uri="{FF2B5EF4-FFF2-40B4-BE49-F238E27FC236}">
                  <a16:creationId xmlns:a16="http://schemas.microsoft.com/office/drawing/2014/main" id="{D5E8FA07-BE3D-4872-8CC8-B15F6C33308D}"/>
                </a:ext>
              </a:extLst>
            </p:cNvPr>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3" name="Freeform 36">
              <a:extLst>
                <a:ext uri="{FF2B5EF4-FFF2-40B4-BE49-F238E27FC236}">
                  <a16:creationId xmlns:a16="http://schemas.microsoft.com/office/drawing/2014/main" id="{61F0685F-90C3-4FC8-B23D-D29975FD73DF}"/>
                </a:ext>
              </a:extLst>
            </p:cNvPr>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4" name="Freeform 37">
              <a:extLst>
                <a:ext uri="{FF2B5EF4-FFF2-40B4-BE49-F238E27FC236}">
                  <a16:creationId xmlns:a16="http://schemas.microsoft.com/office/drawing/2014/main" id="{035418BA-2ECF-47E6-98EF-14F611B94B80}"/>
                </a:ext>
              </a:extLst>
            </p:cNvPr>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5" name="Freeform 38">
              <a:extLst>
                <a:ext uri="{FF2B5EF4-FFF2-40B4-BE49-F238E27FC236}">
                  <a16:creationId xmlns:a16="http://schemas.microsoft.com/office/drawing/2014/main" id="{31084FF3-56AF-4E88-AB69-5D1E2168CE05}"/>
                </a:ext>
              </a:extLst>
            </p:cNvPr>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6" name="Freeform 39">
              <a:extLst>
                <a:ext uri="{FF2B5EF4-FFF2-40B4-BE49-F238E27FC236}">
                  <a16:creationId xmlns:a16="http://schemas.microsoft.com/office/drawing/2014/main" id="{3F5CC78B-71E6-477D-BCE9-0D68D48D840E}"/>
                </a:ext>
              </a:extLst>
            </p:cNvPr>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37" name="Freeform 40">
              <a:extLst>
                <a:ext uri="{FF2B5EF4-FFF2-40B4-BE49-F238E27FC236}">
                  <a16:creationId xmlns:a16="http://schemas.microsoft.com/office/drawing/2014/main" id="{34ED47DA-4C45-4DFB-99D6-20AB48687FCC}"/>
                </a:ext>
              </a:extLst>
            </p:cNvPr>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CF1F9-5DD5-43F1-BCA0-6FD1FCBBB1DC}"/>
              </a:ext>
            </a:extLst>
          </p:cNvPr>
          <p:cNvSpPr>
            <a:spLocks noGrp="1"/>
          </p:cNvSpPr>
          <p:nvPr>
            <p:ph type="title"/>
          </p:nvPr>
        </p:nvSpPr>
        <p:spPr/>
        <p:txBody>
          <a:bodyPr/>
          <a:lstStyle/>
          <a:p>
            <a:pPr>
              <a:defRPr/>
            </a:pPr>
            <a:endParaRPr lang="zh-CN" altLang="en-US"/>
          </a:p>
        </p:txBody>
      </p:sp>
      <p:sp>
        <p:nvSpPr>
          <p:cNvPr id="113667" name="内容占位符 2">
            <a:extLst>
              <a:ext uri="{FF2B5EF4-FFF2-40B4-BE49-F238E27FC236}">
                <a16:creationId xmlns:a16="http://schemas.microsoft.com/office/drawing/2014/main" id="{588AE714-9ADB-452C-B2FE-DD7133B1BF8B}"/>
              </a:ext>
            </a:extLst>
          </p:cNvPr>
          <p:cNvSpPr>
            <a:spLocks noGrp="1" noChangeArrowheads="1"/>
          </p:cNvSpPr>
          <p:nvPr>
            <p:ph idx="1"/>
          </p:nvPr>
        </p:nvSpPr>
        <p:spPr>
          <a:xfrm>
            <a:off x="650875" y="1143000"/>
            <a:ext cx="9055100" cy="4244975"/>
          </a:xfrm>
        </p:spPr>
        <p:txBody>
          <a:bodyPr/>
          <a:lstStyle/>
          <a:p>
            <a:r>
              <a:rPr lang="en-US" altLang="zh-CN"/>
              <a:t>2</a:t>
            </a:r>
            <a:r>
              <a:rPr lang="zh-CN" altLang="en-US"/>
              <a:t>．并发操作中会产生哪几种数据不一致的问题？用什么方法解决不一致的问题？</a:t>
            </a:r>
          </a:p>
          <a:p>
            <a:r>
              <a:rPr lang="en-US" altLang="zh-CN"/>
              <a:t>3</a:t>
            </a:r>
            <a:r>
              <a:rPr lang="zh-CN" altLang="en-US"/>
              <a:t>．基本锁有几种？它们的作用是什么？</a:t>
            </a:r>
          </a:p>
          <a:p>
            <a:r>
              <a:rPr lang="en-US" altLang="zh-CN"/>
              <a:t>4</a:t>
            </a:r>
            <a:r>
              <a:rPr lang="zh-CN" altLang="en-US"/>
              <a:t>．什么是封锁协议？不同级别的封锁协议的作用和区别是什么？</a:t>
            </a:r>
          </a:p>
          <a:p>
            <a:r>
              <a:rPr lang="en-US" altLang="zh-CN"/>
              <a:t>5</a:t>
            </a:r>
            <a:r>
              <a:rPr lang="zh-CN" altLang="en-US"/>
              <a:t>．什么是死锁？预防死锁的方法是什么？什么是活锁？怎样避免活锁的情况出现？</a:t>
            </a:r>
          </a:p>
          <a:p>
            <a:r>
              <a:rPr lang="en-US" altLang="zh-CN"/>
              <a:t>9</a:t>
            </a:r>
            <a:r>
              <a:rPr lang="zh-CN" altLang="en-US"/>
              <a:t>．试述两阶段封锁协议？</a:t>
            </a:r>
          </a:p>
          <a:p>
            <a:endParaRPr lang="zh-CN" altLang="en-US"/>
          </a:p>
        </p:txBody>
      </p:sp>
      <p:sp>
        <p:nvSpPr>
          <p:cNvPr id="113668" name="灯片编号占位符 3">
            <a:extLst>
              <a:ext uri="{FF2B5EF4-FFF2-40B4-BE49-F238E27FC236}">
                <a16:creationId xmlns:a16="http://schemas.microsoft.com/office/drawing/2014/main" id="{6899CEFA-4C9E-4EA9-8E6C-719FC5D8559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0F6AC89-94DA-44A1-A486-14D70613CE0A}" type="slidenum">
              <a:rPr lang="zh-CN" altLang="en-US" sz="2000"/>
              <a:pPr/>
              <a:t>95</a:t>
            </a:fld>
            <a:endParaRPr lang="en-US" altLang="zh-CN" sz="2000"/>
          </a:p>
        </p:txBody>
      </p:sp>
      <p:sp>
        <p:nvSpPr>
          <p:cNvPr id="113669" name="日期占位符 4">
            <a:extLst>
              <a:ext uri="{FF2B5EF4-FFF2-40B4-BE49-F238E27FC236}">
                <a16:creationId xmlns:a16="http://schemas.microsoft.com/office/drawing/2014/main" id="{764D005E-58FF-4CBA-95C1-460A9F2ACB3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BE5986-57E4-42F1-B6E1-D3EAA4EEDFFF}" type="datetime1">
              <a:rPr lang="zh-CN" altLang="en-US" sz="1800" smtClean="0"/>
              <a:pPr/>
              <a:t>2023/5/9</a:t>
            </a:fld>
            <a:endParaRPr lang="en-US" altLang="zh-CN" sz="1000"/>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D3D8EF"/>
        </a:solidFill>
        <a:ln w="50800" cap="flat" cmpd="sng" algn="ctr">
          <a:solidFill>
            <a:srgbClr val="6666FF">
              <a:alpha val="45000"/>
            </a:srgbClr>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tx1"/>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2653120</TotalTime>
  <Pages>26</Pages>
  <Words>10004</Words>
  <Application>Microsoft Office PowerPoint</Application>
  <PresentationFormat>A4 纸张(210x297 毫米)</PresentationFormat>
  <Paragraphs>1739</Paragraphs>
  <Slides>95</Slides>
  <Notes>14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5" baseType="lpstr">
      <vt:lpstr>Arial</vt:lpstr>
      <vt:lpstr>宋体</vt:lpstr>
      <vt:lpstr>黑体</vt:lpstr>
      <vt:lpstr>Times New Roman</vt:lpstr>
      <vt:lpstr>Wingdings</vt:lpstr>
      <vt:lpstr>华文彩云</vt:lpstr>
      <vt:lpstr>Arial Narrow</vt:lpstr>
      <vt:lpstr>MS PGothic</vt:lpstr>
      <vt:lpstr>Borland</vt:lpstr>
      <vt:lpstr>Microsoft Word 图片</vt:lpstr>
      <vt:lpstr>第9章 并发控制</vt:lpstr>
      <vt:lpstr>问题提出</vt:lpstr>
      <vt:lpstr>问题提出</vt:lpstr>
      <vt:lpstr>第9章 并发控制</vt:lpstr>
      <vt:lpstr>(回顾) 事务特征</vt:lpstr>
      <vt:lpstr>(回顾) 事务特征</vt:lpstr>
      <vt:lpstr>9.1 并发事务运行存在的异常问题</vt:lpstr>
      <vt:lpstr>1. 丢失更新</vt:lpstr>
      <vt:lpstr>2. 不可重复读</vt:lpstr>
      <vt:lpstr>3. 读“脏”数据</vt:lpstr>
      <vt:lpstr>9.1 并发事务运行存在的异常问题</vt:lpstr>
      <vt:lpstr>第9章 并发控制</vt:lpstr>
      <vt:lpstr>9.2 并发调度的可串行性</vt:lpstr>
      <vt:lpstr>可串行化调度</vt:lpstr>
      <vt:lpstr>9.2.1 可串行化调度</vt:lpstr>
      <vt:lpstr>9.2.1 可串行化调度</vt:lpstr>
      <vt:lpstr>9.2.1 可串行化调度</vt:lpstr>
      <vt:lpstr>(d) 可串行化的调度</vt:lpstr>
      <vt:lpstr>9.2.1 可串行化调度</vt:lpstr>
      <vt:lpstr>9.2.2 调度的冲突等价性</vt:lpstr>
      <vt:lpstr>9.2.2 调度的冲突等价性</vt:lpstr>
      <vt:lpstr>9.2.2 调度的冲突等价性</vt:lpstr>
      <vt:lpstr>9.2.3 调度的状态等价性</vt:lpstr>
      <vt:lpstr>9.2.3 调度的状态等价性</vt:lpstr>
      <vt:lpstr>第9章 并发控制</vt:lpstr>
      <vt:lpstr>9.3 基于封锁的并发控制技术</vt:lpstr>
      <vt:lpstr>9.3 基于封锁的并发控制技术</vt:lpstr>
      <vt:lpstr>9.3.1  锁</vt:lpstr>
      <vt:lpstr>9.3.1  锁</vt:lpstr>
      <vt:lpstr>9.3.2  封锁协议</vt:lpstr>
      <vt:lpstr>9.3.2  封锁协议</vt:lpstr>
      <vt:lpstr>1．一级封锁协议</vt:lpstr>
      <vt:lpstr>2．二级封锁协议</vt:lpstr>
      <vt:lpstr>2．二级封锁协议</vt:lpstr>
      <vt:lpstr>3．三级封锁协议</vt:lpstr>
      <vt:lpstr>3. 一致性保证 </vt:lpstr>
      <vt:lpstr>9.3.3 活锁</vt:lpstr>
      <vt:lpstr>9.3.3 活锁</vt:lpstr>
      <vt:lpstr>9.3.4  死锁</vt:lpstr>
      <vt:lpstr>1.预防死锁</vt:lpstr>
      <vt:lpstr>（1）一次封锁法</vt:lpstr>
      <vt:lpstr>（2）顺序封锁法</vt:lpstr>
      <vt:lpstr>1. 死锁的预防</vt:lpstr>
      <vt:lpstr>2．死锁的检测与恢复</vt:lpstr>
      <vt:lpstr>2．死锁的检测与恢复</vt:lpstr>
      <vt:lpstr>2．死锁的检测与恢复</vt:lpstr>
      <vt:lpstr>2．死锁的检测与恢复</vt:lpstr>
      <vt:lpstr>2．死锁的检测与恢复</vt:lpstr>
      <vt:lpstr>9.3.5 两阶段封锁协议</vt:lpstr>
      <vt:lpstr>9.3.5 两阶段封锁协议</vt:lpstr>
      <vt:lpstr>9.3.5 两阶段封锁协议</vt:lpstr>
      <vt:lpstr>PowerPoint 演示文稿</vt:lpstr>
      <vt:lpstr>PowerPoint 演示文稿</vt:lpstr>
      <vt:lpstr>PowerPoint 演示文稿</vt:lpstr>
      <vt:lpstr>9.3.5 两阶段封锁协议</vt:lpstr>
      <vt:lpstr>9.3.6 锁表</vt:lpstr>
      <vt:lpstr>9.3.6 锁表</vt:lpstr>
      <vt:lpstr>第9章 并发控制</vt:lpstr>
      <vt:lpstr>9.4 多粒度封锁</vt:lpstr>
      <vt:lpstr>9.4 多粒度封锁</vt:lpstr>
      <vt:lpstr>9.4 多粒度封锁</vt:lpstr>
      <vt:lpstr>1. 多粒度封锁</vt:lpstr>
      <vt:lpstr>1. 多粒度封锁</vt:lpstr>
      <vt:lpstr>1. 多粒度封锁</vt:lpstr>
      <vt:lpstr>2. 意向锁</vt:lpstr>
      <vt:lpstr>常用意向锁</vt:lpstr>
      <vt:lpstr>2. 意向锁</vt:lpstr>
      <vt:lpstr>2. 意向锁</vt:lpstr>
      <vt:lpstr>2. 意向锁</vt:lpstr>
      <vt:lpstr>第9章 并发控制</vt:lpstr>
      <vt:lpstr>9.8 SQL Server中的并发控制</vt:lpstr>
      <vt:lpstr>事务恢复和检查点</vt:lpstr>
      <vt:lpstr>事务恢复和检查点</vt:lpstr>
      <vt:lpstr>使用事务的考虑事项</vt:lpstr>
      <vt:lpstr>显式和隐性事务</vt:lpstr>
      <vt:lpstr>SQL Server 的锁定</vt:lpstr>
      <vt:lpstr>锁的类型</vt:lpstr>
      <vt:lpstr>锁的类型</vt:lpstr>
      <vt:lpstr>锁的类型</vt:lpstr>
      <vt:lpstr>锁的类型</vt:lpstr>
      <vt:lpstr>事务的隔离级别</vt:lpstr>
      <vt:lpstr>事务的隔离级别</vt:lpstr>
      <vt:lpstr>事务的隔离级别</vt:lpstr>
      <vt:lpstr>事务的隔离级别列表</vt:lpstr>
      <vt:lpstr>自定义事务隔离级别</vt:lpstr>
      <vt:lpstr>动态锁定架构</vt:lpstr>
      <vt:lpstr>自定义锁定 </vt:lpstr>
      <vt:lpstr>死锁</vt:lpstr>
      <vt:lpstr>死锁</vt:lpstr>
      <vt:lpstr>锁定超时</vt:lpstr>
      <vt:lpstr>9.9  小结</vt:lpstr>
      <vt:lpstr>9.9  小结</vt:lpstr>
      <vt:lpstr>小结（续）</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subject/>
  <dc:creator>sunxin</dc:creator>
  <cp:keywords/>
  <dc:description/>
  <cp:lastModifiedBy>Zhang Aoqian</cp:lastModifiedBy>
  <cp:revision>2603</cp:revision>
  <cp:lastPrinted>1998-03-12T04:44:47Z</cp:lastPrinted>
  <dcterms:created xsi:type="dcterms:W3CDTF">2001-07-02T15:09:48Z</dcterms:created>
  <dcterms:modified xsi:type="dcterms:W3CDTF">2023-05-09T16:13:32Z</dcterms:modified>
</cp:coreProperties>
</file>